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4198" r:id="rId5"/>
    <p:sldId id="4135" r:id="rId6"/>
    <p:sldId id="4208" r:id="rId7"/>
    <p:sldId id="4209" r:id="rId8"/>
    <p:sldId id="4218" r:id="rId9"/>
    <p:sldId id="4212" r:id="rId10"/>
    <p:sldId id="4214" r:id="rId11"/>
    <p:sldId id="4215" r:id="rId12"/>
    <p:sldId id="4216" r:id="rId13"/>
    <p:sldId id="42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89" autoAdjust="0"/>
    <p:restoredTop sz="94660"/>
  </p:normalViewPr>
  <p:slideViewPr>
    <p:cSldViewPr snapToGrid="0">
      <p:cViewPr varScale="1">
        <p:scale>
          <a:sx n="72" d="100"/>
          <a:sy n="72" d="100"/>
        </p:scale>
        <p:origin x="498" y="78"/>
      </p:cViewPr>
      <p:guideLst/>
    </p:cSldViewPr>
  </p:slideViewPr>
  <p:notesTextViewPr>
    <p:cViewPr>
      <p:scale>
        <a:sx n="1" d="1"/>
        <a:sy n="1" d="1"/>
      </p:scale>
      <p:origin x="0" y="0"/>
    </p:cViewPr>
  </p:notesTextViewPr>
  <p:sorterViewPr>
    <p:cViewPr>
      <p:scale>
        <a:sx n="100" d="100"/>
        <a:sy n="100" d="100"/>
      </p:scale>
      <p:origin x="0" y="-427"/>
    </p:cViewPr>
  </p:sorterViewPr>
  <p:notesViewPr>
    <p:cSldViewPr snapToGrid="0">
      <p:cViewPr varScale="1">
        <p:scale>
          <a:sx n="77" d="100"/>
          <a:sy n="77" d="100"/>
        </p:scale>
        <p:origin x="27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FAB1D-5F01-4BBB-AB33-EF974F680BAC}" type="datetimeFigureOut">
              <a:rPr lang="en-US" smtClean="0"/>
              <a:t>03-Oct-24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41CF-4EA1-466D-B501-58796293AAED}" type="slidenum">
              <a:rPr lang="en-US" smtClean="0"/>
              <a:t>‹#›</a:t>
            </a:fld>
            <a:endParaRPr lang="en-US" dirty="0"/>
          </a:p>
        </p:txBody>
      </p:sp>
    </p:spTree>
    <p:extLst>
      <p:ext uri="{BB962C8B-B14F-4D97-AF65-F5344CB8AC3E}">
        <p14:creationId xmlns:p14="http://schemas.microsoft.com/office/powerpoint/2010/main" val="22556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95E89-1B5D-4332-B623-1A1A8707984E}" type="slidenum">
              <a:rPr lang="en-US" smtClean="0"/>
              <a:pPr/>
              <a:t>1</a:t>
            </a:fld>
            <a:endParaRPr lang="en-US" dirty="0"/>
          </a:p>
        </p:txBody>
      </p:sp>
    </p:spTree>
    <p:extLst>
      <p:ext uri="{BB962C8B-B14F-4D97-AF65-F5344CB8AC3E}">
        <p14:creationId xmlns:p14="http://schemas.microsoft.com/office/powerpoint/2010/main" val="423467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3</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4</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6</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7</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8</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9</a:t>
            </a:fld>
            <a:endParaRPr lang="en-US" dirty="0"/>
          </a:p>
        </p:txBody>
      </p:sp>
    </p:spTree>
    <p:extLst>
      <p:ext uri="{BB962C8B-B14F-4D97-AF65-F5344CB8AC3E}">
        <p14:creationId xmlns:p14="http://schemas.microsoft.com/office/powerpoint/2010/main" val="199182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95E89-1B5D-4332-B623-1A1A8707984E}" type="slidenum">
              <a:rPr lang="en-US" smtClean="0"/>
              <a:pPr/>
              <a:t>10</a:t>
            </a:fld>
            <a:endParaRPr lang="en-US" dirty="0"/>
          </a:p>
        </p:txBody>
      </p:sp>
    </p:spTree>
    <p:extLst>
      <p:ext uri="{BB962C8B-B14F-4D97-AF65-F5344CB8AC3E}">
        <p14:creationId xmlns:p14="http://schemas.microsoft.com/office/powerpoint/2010/main" val="4234674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573451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746697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465093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4">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4119233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172621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8986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5489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63325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890774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6705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40692100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02321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3270360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727907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3199000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754753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21509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997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4953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8931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805514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Walkin">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34887217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45F59-D1B6-4264-934E-CE232C07121E}" type="datetimeFigureOut">
              <a:rPr lang="en-US" smtClean="0"/>
              <a:pPr/>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AFA0C-331B-4453-A0E4-E64F045832FE}"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 y="-143"/>
            <a:ext cx="12200326" cy="6858286"/>
          </a:xfrm>
          <a:prstGeom prst="rect">
            <a:avLst/>
          </a:prstGeom>
        </p:spPr>
      </p:pic>
    </p:spTree>
    <p:extLst>
      <p:ext uri="{BB962C8B-B14F-4D97-AF65-F5344CB8AC3E}">
        <p14:creationId xmlns:p14="http://schemas.microsoft.com/office/powerpoint/2010/main" val="98884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3898"/>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rcRect/>
          <a:stretch/>
        </p:blipFill>
        <p:spPr>
          <a:xfrm>
            <a:off x="4306359" y="2899565"/>
            <a:ext cx="3579281" cy="105887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43191"/>
            <a:ext cx="4755896" cy="1751570"/>
          </a:xfrm>
        </p:spPr>
        <p:txBody>
          <a:bodyPr vert="horz" wrap="square" lIns="0" tIns="0" rIns="0" bIns="0" rtlCol="0" anchor="ctr">
            <a:spAutoFit/>
          </a:bodyPr>
          <a:lstStyle>
            <a:lvl1pPr>
              <a:lnSpc>
                <a:spcPct val="90000"/>
              </a:lnSpc>
              <a:spcBef>
                <a:spcPts val="600"/>
              </a:spcBef>
              <a:spcAft>
                <a:spcPts val="600"/>
              </a:spcAft>
              <a:defRPr lang="en-US" sz="1802" dirty="0"/>
            </a:lvl1pPr>
            <a:lvl2pPr>
              <a:lnSpc>
                <a:spcPct val="90000"/>
              </a:lnSpc>
              <a:spcBef>
                <a:spcPts val="600"/>
              </a:spcBef>
              <a:spcAft>
                <a:spcPts val="600"/>
              </a:spcAft>
              <a:defRPr lang="en-US" dirty="0"/>
            </a:lvl2pPr>
            <a:lvl3pPr>
              <a:lnSpc>
                <a:spcPct val="90000"/>
              </a:lnSpc>
              <a:spcBef>
                <a:spcPts val="600"/>
              </a:spcBef>
              <a:spcAft>
                <a:spcPts val="600"/>
              </a:spcAft>
              <a:defRPr lang="en-US" dirty="0"/>
            </a:lvl3pPr>
            <a:lvl4pPr>
              <a:lnSpc>
                <a:spcPct val="90000"/>
              </a:lnSpc>
              <a:spcBef>
                <a:spcPts val="600"/>
              </a:spcBef>
              <a:spcAft>
                <a:spcPts val="600"/>
              </a:spcAft>
              <a:defRPr lang="en-US" dirty="0"/>
            </a:lvl4pPr>
            <a:lvl5pPr>
              <a:lnSpc>
                <a:spcPct val="90000"/>
              </a:lnSpc>
              <a:spcBef>
                <a:spcPts val="600"/>
              </a:spcBef>
              <a:spcAft>
                <a:spcPts val="600"/>
              </a:spcAft>
              <a:defRPr lang="en-US" dirty="0"/>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itle and Content">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256559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19437754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4">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00662" y="6194144"/>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06667" y="134662"/>
            <a:ext cx="3285333" cy="908600"/>
          </a:xfrm>
          <a:prstGeom prst="rect">
            <a:avLst/>
          </a:prstGeom>
        </p:spPr>
      </p:pic>
    </p:spTree>
    <p:extLst>
      <p:ext uri="{BB962C8B-B14F-4D97-AF65-F5344CB8AC3E}">
        <p14:creationId xmlns:p14="http://schemas.microsoft.com/office/powerpoint/2010/main" val="1957174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2389209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729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771" r:id="rId3"/>
    <p:sldLayoutId id="2147484743" r:id="rId4"/>
    <p:sldLayoutId id="2147484241" r:id="rId5"/>
    <p:sldLayoutId id="2147484770" r:id="rId6"/>
    <p:sldLayoutId id="2147483663" r:id="rId7"/>
    <p:sldLayoutId id="2147483664" r:id="rId8"/>
    <p:sldLayoutId id="2147483665" r:id="rId9"/>
    <p:sldLayoutId id="2147483666" r:id="rId10"/>
    <p:sldLayoutId id="2147483667" r:id="rId11"/>
    <p:sldLayoutId id="2147484744"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youtube.com/watch?v=-oTJFOGEoSA" TargetMode="External"/><Relationship Id="rId7" Type="http://schemas.openxmlformats.org/officeDocument/2006/relationships/hyperlink" Target="https://stmarysschooldwarka-my.sharepoint.com/:f:/g/personal/anjuprakash_stmarysschooldwarka_onmicrosoft_com/EuwTtVwmm_JGv6LZPWhNvwwBd1-qS62O5b4V_ToQfbektg?e=3G9s1z"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docs.python.org/3/library/webbrowser.html" TargetMode="External"/><Relationship Id="rId5" Type="http://schemas.openxmlformats.org/officeDocument/2006/relationships/hyperlink" Target="https://pypi.org/project/pyttsx3/" TargetMode="External"/><Relationship Id="rId4" Type="http://schemas.openxmlformats.org/officeDocument/2006/relationships/hyperlink" Target="https://www.youtube.com/watch?v=0SZodbWUsQU"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107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46B225F6-1451-0D4C-8652-626EEDD31A36}"/>
              </a:ext>
            </a:extLst>
          </p:cNvPr>
          <p:cNvSpPr txBox="1">
            <a:spLocks/>
          </p:cNvSpPr>
          <p:nvPr/>
        </p:nvSpPr>
        <p:spPr>
          <a:xfrm>
            <a:off x="3503737" y="5664518"/>
            <a:ext cx="5315144" cy="113877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algn="ctr"/>
            <a:endParaRPr lang="en-US" sz="2000" dirty="0">
              <a:solidFill>
                <a:srgbClr val="5C2D91"/>
              </a:solidFill>
            </a:endParaRPr>
          </a:p>
          <a:p>
            <a:pPr algn="ctr"/>
            <a:r>
              <a:rPr lang="en-US" sz="5400" dirty="0">
                <a:solidFill>
                  <a:srgbClr val="5C2D91"/>
                </a:solidFill>
              </a:rPr>
              <a:t>Thank You!</a:t>
            </a:r>
            <a:endParaRPr lang="en-US" sz="7200" dirty="0">
              <a:solidFill>
                <a:srgbClr val="5C2D91"/>
              </a:solidFill>
            </a:endParaRPr>
          </a:p>
        </p:txBody>
      </p:sp>
      <p:pic>
        <p:nvPicPr>
          <p:cNvPr id="4" name="MS logo white - EMF" descr="Microsoft logo white text version">
            <a:extLst>
              <a:ext uri="{FF2B5EF4-FFF2-40B4-BE49-F238E27FC236}">
                <a16:creationId xmlns:a16="http://schemas.microsoft.com/office/drawing/2014/main" id="{D7B8399A-B446-48E6-B15B-8D089E3366C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10061053" y="218758"/>
            <a:ext cx="1366245" cy="292608"/>
          </a:xfrm>
          <a:prstGeom prst="rect">
            <a:avLst/>
          </a:prstGeom>
        </p:spPr>
      </p:pic>
      <p:sp>
        <p:nvSpPr>
          <p:cNvPr id="5" name="Scroll: Horizontal 4">
            <a:extLst>
              <a:ext uri="{FF2B5EF4-FFF2-40B4-BE49-F238E27FC236}">
                <a16:creationId xmlns:a16="http://schemas.microsoft.com/office/drawing/2014/main" id="{2791FEE7-175A-46DA-870F-1AF17240C56D}"/>
              </a:ext>
            </a:extLst>
          </p:cNvPr>
          <p:cNvSpPr/>
          <p:nvPr/>
        </p:nvSpPr>
        <p:spPr bwMode="auto">
          <a:xfrm>
            <a:off x="469061" y="706120"/>
            <a:ext cx="9591992" cy="5445760"/>
          </a:xfrm>
          <a:prstGeom prst="horizontalScroll">
            <a:avLst>
              <a:gd name="adj" fmla="val 6903"/>
            </a:avLst>
          </a:prstGeom>
          <a:gradFill flip="none" rotWithShape="1">
            <a:gsLst>
              <a:gs pos="48000">
                <a:schemeClr val="accent3">
                  <a:lumMod val="75000"/>
                  <a:alpha val="86000"/>
                </a:schemeClr>
              </a:gs>
              <a:gs pos="1000">
                <a:schemeClr val="accent3">
                  <a:lumMod val="75000"/>
                  <a:shade val="30000"/>
                  <a:satMod val="115000"/>
                </a:schemeClr>
              </a:gs>
              <a:gs pos="90000">
                <a:schemeClr val="accent3">
                  <a:lumMod val="50000"/>
                  <a:alpha val="81000"/>
                </a:schemeClr>
              </a:gs>
            </a:gsLst>
            <a:lin ang="0" scaled="1"/>
            <a:tileRect/>
          </a:gradFill>
          <a:ln>
            <a:noFill/>
            <a:headEnd type="none" w="med" len="med"/>
            <a:tailEnd type="none" w="med" len="med"/>
          </a:ln>
          <a:effectLst/>
          <a:scene3d>
            <a:camera prst="orthographicFront"/>
            <a:lightRig rig="threePt" dir="t"/>
          </a:scene3d>
          <a:sp3d>
            <a:bevelT w="139700" h="139700" prst="divo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3600" b="1" dirty="0">
                <a:solidFill>
                  <a:schemeClr val="accent4">
                    <a:lumMod val="20000"/>
                    <a:lumOff val="80000"/>
                  </a:schemeClr>
                </a:solidFill>
                <a:latin typeface="Book Antiqua" panose="02040602050305030304" pitchFamily="18" charset="0"/>
                <a:ea typeface="Segoe UI" pitchFamily="34" charset="0"/>
                <a:cs typeface="Segoe UI" pitchFamily="34" charset="0"/>
              </a:rPr>
              <a:t>Steps to Open </a:t>
            </a:r>
            <a:r>
              <a:rPr lang="en-IN" sz="3600" b="1" dirty="0" err="1">
                <a:solidFill>
                  <a:schemeClr val="accent4">
                    <a:lumMod val="20000"/>
                    <a:lumOff val="80000"/>
                  </a:schemeClr>
                </a:solidFill>
                <a:latin typeface="Book Antiqua" panose="02040602050305030304" pitchFamily="18" charset="0"/>
                <a:ea typeface="Segoe UI" pitchFamily="34" charset="0"/>
                <a:cs typeface="Segoe UI" pitchFamily="34" charset="0"/>
              </a:rPr>
              <a:t>HeumEase</a:t>
            </a:r>
            <a:r>
              <a:rPr lang="en-IN" sz="3600" b="1" dirty="0">
                <a:solidFill>
                  <a:schemeClr val="accent4">
                    <a:lumMod val="20000"/>
                    <a:lumOff val="80000"/>
                  </a:schemeClr>
                </a:solidFill>
                <a:latin typeface="Book Antiqua" panose="02040602050305030304" pitchFamily="18" charset="0"/>
                <a:ea typeface="Segoe UI" pitchFamily="34" charset="0"/>
                <a:cs typeface="Segoe UI" pitchFamily="34" charset="0"/>
              </a:rPr>
              <a:t> Application</a:t>
            </a:r>
          </a:p>
          <a:p>
            <a:pPr algn="ctr" defTabSz="932472" fontAlgn="base">
              <a:spcBef>
                <a:spcPct val="0"/>
              </a:spcBef>
              <a:spcAft>
                <a:spcPct val="0"/>
              </a:spcAft>
            </a:pPr>
            <a:endParaRPr lang="en-IN" sz="4000" b="1" dirty="0">
              <a:solidFill>
                <a:schemeClr val="accent4">
                  <a:lumMod val="20000"/>
                  <a:lumOff val="80000"/>
                </a:schemeClr>
              </a:solidFill>
              <a:latin typeface="Book Antiqua" panose="02040602050305030304" pitchFamily="18" charset="0"/>
              <a:ea typeface="Segoe UI" pitchFamily="34" charset="0"/>
              <a:cs typeface="Segoe UI" pitchFamily="34" charset="0"/>
            </a:endParaRPr>
          </a:p>
          <a:p>
            <a:pPr marL="285750" indent="-285750" algn="just" defTabSz="932472" fontAlgn="base">
              <a:spcBef>
                <a:spcPct val="0"/>
              </a:spcBef>
              <a:spcAft>
                <a:spcPct val="0"/>
              </a:spcAft>
              <a:buFont typeface="Wingdings" panose="05000000000000000000" pitchFamily="2" charset="2"/>
              <a:buChar char="q"/>
            </a:pPr>
            <a:r>
              <a:rPr lang="en-IN" sz="3200" dirty="0">
                <a:solidFill>
                  <a:schemeClr val="accent4">
                    <a:lumMod val="20000"/>
                    <a:lumOff val="80000"/>
                  </a:schemeClr>
                </a:solidFill>
                <a:latin typeface="Book Antiqua" panose="02040602050305030304" pitchFamily="18" charset="0"/>
                <a:ea typeface="Segoe UI" pitchFamily="34" charset="0"/>
                <a:cs typeface="Segoe UI" pitchFamily="34" charset="0"/>
              </a:rPr>
              <a:t> </a:t>
            </a: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Switch off all the  antivirus security before you</a:t>
            </a:r>
          </a:p>
          <a:p>
            <a:pPr algn="just" defTabSz="932472" fontAlgn="base">
              <a:spcBef>
                <a:spcPct val="0"/>
              </a:spcBef>
              <a:spcAft>
                <a:spcPct val="0"/>
              </a:spcAft>
            </a:pP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     download the HeumEase.exe file.</a:t>
            </a:r>
          </a:p>
          <a:p>
            <a:pPr marL="285750" indent="-285750" algn="just" defTabSz="932472" fontAlgn="base">
              <a:lnSpc>
                <a:spcPct val="150000"/>
              </a:lnSpc>
              <a:spcBef>
                <a:spcPct val="0"/>
              </a:spcBef>
              <a:spcAft>
                <a:spcPct val="0"/>
              </a:spcAft>
              <a:buFont typeface="Wingdings" panose="05000000000000000000" pitchFamily="2" charset="2"/>
              <a:buChar char="q"/>
            </a:pP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 Download the HeumEase.exe file</a:t>
            </a:r>
          </a:p>
          <a:p>
            <a:pPr marL="285750" indent="-285750" algn="just" defTabSz="932472" fontAlgn="base">
              <a:lnSpc>
                <a:spcPct val="150000"/>
              </a:lnSpc>
              <a:spcBef>
                <a:spcPct val="0"/>
              </a:spcBef>
              <a:spcAft>
                <a:spcPct val="0"/>
              </a:spcAft>
              <a:buFont typeface="Wingdings" panose="05000000000000000000" pitchFamily="2" charset="2"/>
              <a:buChar char="q"/>
            </a:pP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 Right click and Run an administrator</a:t>
            </a:r>
          </a:p>
          <a:p>
            <a:pPr marL="285750" indent="-285750" algn="just" defTabSz="932472" fontAlgn="base">
              <a:lnSpc>
                <a:spcPct val="150000"/>
              </a:lnSpc>
              <a:spcBef>
                <a:spcPct val="0"/>
              </a:spcBef>
              <a:spcAft>
                <a:spcPct val="0"/>
              </a:spcAft>
              <a:buFont typeface="Wingdings" panose="05000000000000000000" pitchFamily="2" charset="2"/>
              <a:buChar char="q"/>
            </a:pP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 Click on More Info</a:t>
            </a:r>
          </a:p>
          <a:p>
            <a:pPr marL="285750" indent="-285750" algn="just" defTabSz="932472" fontAlgn="base">
              <a:lnSpc>
                <a:spcPct val="150000"/>
              </a:lnSpc>
              <a:spcBef>
                <a:spcPct val="0"/>
              </a:spcBef>
              <a:spcAft>
                <a:spcPct val="0"/>
              </a:spcAft>
              <a:buFont typeface="Wingdings" panose="05000000000000000000" pitchFamily="2" charset="2"/>
              <a:buChar char="q"/>
            </a:pPr>
            <a:r>
              <a:rPr lang="en-IN" sz="2800" dirty="0">
                <a:solidFill>
                  <a:schemeClr val="accent4">
                    <a:lumMod val="20000"/>
                    <a:lumOff val="80000"/>
                  </a:schemeClr>
                </a:solidFill>
                <a:latin typeface="Book Antiqua" panose="02040602050305030304" pitchFamily="18" charset="0"/>
                <a:ea typeface="Segoe UI" pitchFamily="34" charset="0"/>
                <a:cs typeface="Segoe UI" pitchFamily="34" charset="0"/>
              </a:rPr>
              <a:t> Click on Run Anyway</a:t>
            </a:r>
            <a:endParaRPr lang="en-IN" sz="3200" dirty="0">
              <a:solidFill>
                <a:schemeClr val="accent4">
                  <a:lumMod val="20000"/>
                  <a:lumOff val="80000"/>
                </a:schemeClr>
              </a:solidFill>
              <a:latin typeface="Book Antiqua" panose="02040602050305030304" pitchFamily="18" charset="0"/>
              <a:ea typeface="Segoe UI" pitchFamily="34" charset="0"/>
              <a:cs typeface="Segoe UI" pitchFamily="34" charset="0"/>
            </a:endParaRPr>
          </a:p>
        </p:txBody>
      </p:sp>
      <p:pic>
        <p:nvPicPr>
          <p:cNvPr id="6" name="Picture 5">
            <a:extLst>
              <a:ext uri="{FF2B5EF4-FFF2-40B4-BE49-F238E27FC236}">
                <a16:creationId xmlns:a16="http://schemas.microsoft.com/office/drawing/2014/main" id="{7CE37244-C7AC-4F88-BACF-3F733A0313EE}"/>
              </a:ext>
            </a:extLst>
          </p:cNvPr>
          <p:cNvPicPr>
            <a:picLocks noChangeAspect="1"/>
          </p:cNvPicPr>
          <p:nvPr/>
        </p:nvPicPr>
        <p:blipFill rotWithShape="1">
          <a:blip r:embed="rId4">
            <a:extLst>
              <a:ext uri="{28A0092B-C50C-407E-A947-70E740481C1C}">
                <a14:useLocalDpi xmlns:a14="http://schemas.microsoft.com/office/drawing/2010/main" val="0"/>
              </a:ext>
            </a:extLst>
          </a:blip>
          <a:srcRect t="6418" b="19511"/>
          <a:stretch/>
        </p:blipFill>
        <p:spPr>
          <a:xfrm>
            <a:off x="10714193" y="104966"/>
            <a:ext cx="1343025" cy="994786"/>
          </a:xfrm>
          <a:prstGeom prst="rect">
            <a:avLst/>
          </a:prstGeom>
        </p:spPr>
      </p:pic>
    </p:spTree>
    <p:extLst>
      <p:ext uri="{BB962C8B-B14F-4D97-AF65-F5344CB8AC3E}">
        <p14:creationId xmlns:p14="http://schemas.microsoft.com/office/powerpoint/2010/main" val="440677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p:cNvSpPr>
          <p:nvPr/>
        </p:nvSpPr>
        <p:spPr>
          <a:xfrm>
            <a:off x="216491" y="2111163"/>
            <a:ext cx="11842774" cy="479041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r>
              <a:rPr lang="en-US" dirty="0">
                <a:solidFill>
                  <a:schemeClr val="accent1">
                    <a:lumMod val="60000"/>
                    <a:lumOff val="40000"/>
                  </a:schemeClr>
                </a:solidFill>
                <a:cs typeface="Andalus" panose="02020603050405020304" pitchFamily="18" charset="-78"/>
              </a:rPr>
              <a:t>Imagine Cup Junior Submission</a:t>
            </a:r>
          </a:p>
          <a:p>
            <a:endParaRPr lang="en-US" sz="1800" i="1" dirty="0">
              <a:solidFill>
                <a:schemeClr val="bg1">
                  <a:lumMod val="95000"/>
                </a:schemeClr>
              </a:solidFill>
              <a:cs typeface="Andalus" panose="02020603050405020304" pitchFamily="18" charset="-78"/>
            </a:endParaRPr>
          </a:p>
          <a:p>
            <a:pPr>
              <a:lnSpc>
                <a:spcPct val="150000"/>
              </a:lnSpc>
            </a:pPr>
            <a:r>
              <a:rPr lang="en-US" sz="2000" dirty="0">
                <a:solidFill>
                  <a:schemeClr val="tx1"/>
                </a:solidFill>
                <a:cs typeface="Andalus" panose="02020603050405020304" pitchFamily="18" charset="-78"/>
              </a:rPr>
              <a:t>Submitting institution/school: St. Mary’s  Sr. Sec School, Sec-19, Dwarka, New Delhi,  India</a:t>
            </a:r>
          </a:p>
          <a:p>
            <a:pPr>
              <a:lnSpc>
                <a:spcPct val="150000"/>
              </a:lnSpc>
            </a:pPr>
            <a:r>
              <a:rPr lang="en-US" sz="2000" dirty="0">
                <a:solidFill>
                  <a:schemeClr val="tx1"/>
                </a:solidFill>
                <a:cs typeface="Andalus" panose="02020603050405020304" pitchFamily="18" charset="-78"/>
              </a:rPr>
              <a:t>Student Team Name: Young Cyber Imaginators</a:t>
            </a:r>
          </a:p>
          <a:p>
            <a:pPr>
              <a:lnSpc>
                <a:spcPct val="150000"/>
              </a:lnSpc>
            </a:pPr>
            <a:r>
              <a:rPr lang="en-US" sz="2000" dirty="0">
                <a:solidFill>
                  <a:schemeClr val="tx1"/>
                </a:solidFill>
                <a:cs typeface="Andalus" panose="02020603050405020304" pitchFamily="18" charset="-78"/>
              </a:rPr>
              <a:t>Project title: </a:t>
            </a:r>
            <a:r>
              <a:rPr lang="en-US" sz="2000" dirty="0" err="1">
                <a:solidFill>
                  <a:schemeClr val="tx1"/>
                </a:solidFill>
                <a:cs typeface="Andalus" panose="02020603050405020304" pitchFamily="18" charset="-78"/>
              </a:rPr>
              <a:t>HeumEase</a:t>
            </a:r>
            <a:r>
              <a:rPr lang="en-US" sz="2000" dirty="0">
                <a:solidFill>
                  <a:schemeClr val="tx1"/>
                </a:solidFill>
                <a:cs typeface="Andalus" panose="02020603050405020304" pitchFamily="18" charset="-78"/>
              </a:rPr>
              <a:t> – The Virtual Assistant</a:t>
            </a:r>
          </a:p>
          <a:p>
            <a:pPr>
              <a:lnSpc>
                <a:spcPct val="150000"/>
              </a:lnSpc>
            </a:pPr>
            <a:r>
              <a:rPr lang="en-US" sz="2000" dirty="0">
                <a:solidFill>
                  <a:schemeClr val="tx1"/>
                </a:solidFill>
                <a:cs typeface="Andalus" panose="02020603050405020304" pitchFamily="18" charset="-78"/>
              </a:rPr>
              <a:t>Number of team members: 1</a:t>
            </a:r>
          </a:p>
          <a:p>
            <a:pPr>
              <a:lnSpc>
                <a:spcPct val="150000"/>
              </a:lnSpc>
            </a:pPr>
            <a:r>
              <a:rPr lang="en-US" sz="2000" dirty="0">
                <a:solidFill>
                  <a:schemeClr val="tx1"/>
                </a:solidFill>
                <a:cs typeface="Andalus" panose="02020603050405020304" pitchFamily="18" charset="-78"/>
              </a:rPr>
              <a:t>Age range of team members: 14 – 15+ years</a:t>
            </a:r>
          </a:p>
          <a:p>
            <a:pPr>
              <a:lnSpc>
                <a:spcPct val="150000"/>
              </a:lnSpc>
            </a:pPr>
            <a:r>
              <a:rPr lang="en-US" sz="2000" dirty="0">
                <a:solidFill>
                  <a:schemeClr val="tx1"/>
                </a:solidFill>
                <a:cs typeface="Andalus" panose="02020603050405020304" pitchFamily="18" charset="-78"/>
              </a:rPr>
              <a:t>AI for Good Initiative: Accessibility</a:t>
            </a:r>
          </a:p>
          <a:p>
            <a:pPr>
              <a:lnSpc>
                <a:spcPct val="150000"/>
              </a:lnSpc>
            </a:pPr>
            <a:r>
              <a:rPr lang="en-US" sz="2000" dirty="0">
                <a:solidFill>
                  <a:schemeClr val="tx1"/>
                </a:solidFill>
                <a:cs typeface="Andalus" panose="02020603050405020304" pitchFamily="18" charset="-78"/>
              </a:rPr>
              <a:t>Name  of  Participants :- </a:t>
            </a:r>
            <a:r>
              <a:rPr lang="en-US" sz="2000" dirty="0">
                <a:solidFill>
                  <a:schemeClr val="tx1"/>
                </a:solidFill>
              </a:rPr>
              <a:t>Aadesh Balyan</a:t>
            </a:r>
            <a:endParaRPr lang="en-US" sz="2000" dirty="0">
              <a:solidFill>
                <a:schemeClr val="tx1"/>
              </a:solidFill>
              <a:cs typeface="Andalus" panose="02020603050405020304" pitchFamily="18" charset="-78"/>
            </a:endParaRPr>
          </a:p>
          <a:p>
            <a:pPr>
              <a:lnSpc>
                <a:spcPct val="150000"/>
              </a:lnSpc>
            </a:pPr>
            <a:endParaRPr lang="en-US" i="1" dirty="0">
              <a:solidFill>
                <a:schemeClr val="bg1">
                  <a:lumMod val="95000"/>
                </a:schemeClr>
              </a:solidFill>
              <a:cs typeface="Andalus" panose="02020603050405020304" pitchFamily="18" charset="-78"/>
            </a:endParaRP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pic>
        <p:nvPicPr>
          <p:cNvPr id="5" name="Picture 4">
            <a:extLst>
              <a:ext uri="{FF2B5EF4-FFF2-40B4-BE49-F238E27FC236}">
                <a16:creationId xmlns:a16="http://schemas.microsoft.com/office/drawing/2014/main" id="{3662163A-4826-426B-9D90-34CA59A591B0}"/>
              </a:ext>
            </a:extLst>
          </p:cNvPr>
          <p:cNvPicPr>
            <a:picLocks noChangeAspect="1"/>
          </p:cNvPicPr>
          <p:nvPr/>
        </p:nvPicPr>
        <p:blipFill rotWithShape="1">
          <a:blip r:embed="rId3">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750627" y="781665"/>
            <a:ext cx="11018520" cy="553998"/>
          </a:xfrm>
        </p:spPr>
        <p:txBody>
          <a:bodyPr/>
          <a:lstStyle/>
          <a:p>
            <a:r>
              <a:rPr lang="en-GB" dirty="0">
                <a:cs typeface="Andalus" panose="02020603050405020304" pitchFamily="18" charset="-78"/>
              </a:rPr>
              <a:t>The Problem</a:t>
            </a:r>
            <a:endParaRPr lang="en-US" dirty="0">
              <a:cs typeface="Andalus" panose="02020603050405020304" pitchFamily="18" charset="-78"/>
            </a:endParaRPr>
          </a:p>
        </p:txBody>
      </p:sp>
      <p:sp>
        <p:nvSpPr>
          <p:cNvPr id="3" name="TextBox 2"/>
          <p:cNvSpPr txBox="1"/>
          <p:nvPr/>
        </p:nvSpPr>
        <p:spPr>
          <a:xfrm>
            <a:off x="750628" y="1532775"/>
            <a:ext cx="9388160" cy="2954655"/>
          </a:xfrm>
          <a:prstGeom prst="rect">
            <a:avLst/>
          </a:prstGeom>
          <a:noFill/>
        </p:spPr>
        <p:txBody>
          <a:bodyPr wrap="square" lIns="0" tIns="0" rIns="0" bIns="0" rtlCol="0">
            <a:spAutoFit/>
          </a:bodyPr>
          <a:lstStyle/>
          <a:p>
            <a:pPr algn="just"/>
            <a:r>
              <a:rPr lang="en-US" sz="2400" dirty="0">
                <a:latin typeface="+mj-lt"/>
                <a:cs typeface="Andalus" panose="02020603050405020304" pitchFamily="18" charset="-78"/>
              </a:rPr>
              <a:t>Our Voice Assistant  technology can work with Windows 10 as well as its lower versions.</a:t>
            </a:r>
          </a:p>
          <a:p>
            <a:pPr algn="just"/>
            <a:endParaRPr lang="en-US" sz="2400" dirty="0">
              <a:latin typeface="+mj-lt"/>
              <a:cs typeface="Andalus" panose="02020603050405020304" pitchFamily="18" charset="-78"/>
            </a:endParaRPr>
          </a:p>
          <a:p>
            <a:pPr algn="just"/>
            <a:r>
              <a:rPr lang="en-US" sz="2400" dirty="0">
                <a:latin typeface="+mj-lt"/>
                <a:cs typeface="Andalus" panose="02020603050405020304" pitchFamily="18" charset="-78"/>
              </a:rPr>
              <a:t>For example, Windows 7 and the lower versions do not have the facility to provide the user with a virtual assistant. Like Cortana, Siri, Alexa etc.</a:t>
            </a:r>
          </a:p>
          <a:p>
            <a:pPr algn="just"/>
            <a:endParaRPr lang="en-US" sz="2400" dirty="0">
              <a:latin typeface="+mj-lt"/>
              <a:cs typeface="Andalus" panose="02020603050405020304" pitchFamily="18" charset="-78"/>
            </a:endParaRPr>
          </a:p>
          <a:p>
            <a:pPr algn="just"/>
            <a:r>
              <a:rPr lang="en-US" sz="2400" dirty="0">
                <a:latin typeface="+mj-lt"/>
                <a:cs typeface="Andalus" panose="02020603050405020304" pitchFamily="18" charset="-78"/>
              </a:rPr>
              <a:t>Also, they require permissions and apps to execute work. </a:t>
            </a:r>
          </a:p>
        </p:txBody>
      </p:sp>
      <p:pic>
        <p:nvPicPr>
          <p:cNvPr id="8" name="Picture 7">
            <a:extLst>
              <a:ext uri="{FF2B5EF4-FFF2-40B4-BE49-F238E27FC236}">
                <a16:creationId xmlns:a16="http://schemas.microsoft.com/office/drawing/2014/main" id="{C2EE7E72-A280-45CB-A74C-AFBD4BDE6861}"/>
              </a:ext>
            </a:extLst>
          </p:cNvPr>
          <p:cNvPicPr>
            <a:picLocks noChangeAspect="1"/>
          </p:cNvPicPr>
          <p:nvPr/>
        </p:nvPicPr>
        <p:blipFill rotWithShape="1">
          <a:blip r:embed="rId3">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26752542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5217" y="179726"/>
            <a:ext cx="9730635" cy="553998"/>
          </a:xfrm>
        </p:spPr>
        <p:txBody>
          <a:bodyPr/>
          <a:lstStyle/>
          <a:p>
            <a:r>
              <a:rPr lang="en-GB" dirty="0">
                <a:cs typeface="Andalus" panose="02020603050405020304" pitchFamily="18" charset="-78"/>
              </a:rPr>
              <a:t>Research</a:t>
            </a:r>
            <a:endParaRPr lang="en-US" sz="4800" dirty="0">
              <a:cs typeface="Andalus" panose="02020603050405020304" pitchFamily="18" charset="-78"/>
            </a:endParaRPr>
          </a:p>
        </p:txBody>
      </p:sp>
      <p:sp>
        <p:nvSpPr>
          <p:cNvPr id="3" name="TextBox 2"/>
          <p:cNvSpPr txBox="1"/>
          <p:nvPr/>
        </p:nvSpPr>
        <p:spPr>
          <a:xfrm>
            <a:off x="656238" y="733724"/>
            <a:ext cx="9294125" cy="4739759"/>
          </a:xfrm>
          <a:prstGeom prst="rect">
            <a:avLst/>
          </a:prstGeom>
          <a:noFill/>
        </p:spPr>
        <p:txBody>
          <a:bodyPr wrap="square" lIns="0" tIns="0" rIns="0" bIns="0" rtlCol="0">
            <a:spAutoFit/>
          </a:bodyPr>
          <a:lstStyle/>
          <a:p>
            <a:pPr algn="just"/>
            <a:r>
              <a:rPr lang="en-US" sz="2800" dirty="0">
                <a:latin typeface="+mj-lt"/>
                <a:cs typeface="Andalus" panose="02020603050405020304" pitchFamily="18" charset="-78"/>
              </a:rPr>
              <a:t>In today’s technological driven world, our dependence on devices has increased manifold. Despite this, in countries like ours where poverty and illiteracy abound, the number of people who do not have the resources to use the latest technology available in today’s world is alarming. This could be due to accessibility, cost, and know-how. </a:t>
            </a:r>
          </a:p>
          <a:p>
            <a:pPr algn="just"/>
            <a:endParaRPr lang="en-US" sz="2800" dirty="0">
              <a:latin typeface="+mj-lt"/>
              <a:cs typeface="Andalus" panose="02020603050405020304" pitchFamily="18" charset="-78"/>
            </a:endParaRPr>
          </a:p>
          <a:p>
            <a:pPr algn="just"/>
            <a:r>
              <a:rPr lang="en-US" sz="2800" dirty="0">
                <a:latin typeface="+mj-lt"/>
                <a:cs typeface="Andalus" panose="02020603050405020304" pitchFamily="18" charset="-78"/>
              </a:rPr>
              <a:t>To mitigate this – and to provide technology that can improve the life of the user - we have developed HEUMEASE.</a:t>
            </a:r>
          </a:p>
        </p:txBody>
      </p:sp>
      <p:pic>
        <p:nvPicPr>
          <p:cNvPr id="8" name="Picture 7">
            <a:extLst>
              <a:ext uri="{FF2B5EF4-FFF2-40B4-BE49-F238E27FC236}">
                <a16:creationId xmlns:a16="http://schemas.microsoft.com/office/drawing/2014/main" id="{A7185310-0E2F-4220-B747-A8A47C3046B9}"/>
              </a:ext>
            </a:extLst>
          </p:cNvPr>
          <p:cNvPicPr>
            <a:picLocks noChangeAspect="1"/>
          </p:cNvPicPr>
          <p:nvPr/>
        </p:nvPicPr>
        <p:blipFill rotWithShape="1">
          <a:blip r:embed="rId3">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29242350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314A-D283-4096-9DB8-2F53780FA134}"/>
              </a:ext>
            </a:extLst>
          </p:cNvPr>
          <p:cNvSpPr>
            <a:spLocks noGrp="1"/>
          </p:cNvSpPr>
          <p:nvPr>
            <p:ph type="title"/>
          </p:nvPr>
        </p:nvSpPr>
        <p:spPr>
          <a:xfrm>
            <a:off x="584200" y="286763"/>
            <a:ext cx="6224973" cy="553998"/>
          </a:xfrm>
        </p:spPr>
        <p:txBody>
          <a:bodyPr/>
          <a:lstStyle/>
          <a:p>
            <a:r>
              <a:rPr lang="en-US" dirty="0">
                <a:cs typeface="Andalus" panose="02020603050405020304" pitchFamily="18" charset="-78"/>
              </a:rPr>
              <a:t>The Concept</a:t>
            </a:r>
          </a:p>
        </p:txBody>
      </p:sp>
      <p:sp>
        <p:nvSpPr>
          <p:cNvPr id="3" name="Text Placeholder 2">
            <a:extLst>
              <a:ext uri="{FF2B5EF4-FFF2-40B4-BE49-F238E27FC236}">
                <a16:creationId xmlns:a16="http://schemas.microsoft.com/office/drawing/2014/main" id="{1C048039-6336-438E-89F6-D0FEB042FE1B}"/>
              </a:ext>
            </a:extLst>
          </p:cNvPr>
          <p:cNvSpPr>
            <a:spLocks noGrp="1"/>
          </p:cNvSpPr>
          <p:nvPr>
            <p:ph type="body" sz="quarter" idx="10"/>
          </p:nvPr>
        </p:nvSpPr>
        <p:spPr>
          <a:xfrm>
            <a:off x="586740" y="1061155"/>
            <a:ext cx="11018520" cy="1483483"/>
          </a:xfrm>
        </p:spPr>
        <p:txBody>
          <a:bodyPr/>
          <a:lstStyle/>
          <a:p>
            <a:pPr marL="0" indent="0" algn="just">
              <a:buNone/>
            </a:pPr>
            <a:r>
              <a:rPr lang="en-US" sz="2400" dirty="0">
                <a:solidFill>
                  <a:schemeClr val="tx1"/>
                </a:solidFill>
                <a:latin typeface="+mj-lt"/>
                <a:cs typeface="Andalus" panose="02020603050405020304" pitchFamily="18" charset="-78"/>
              </a:rPr>
              <a:t>Our project makes use of AI for the Virtual Voice Assistant, called “</a:t>
            </a:r>
            <a:r>
              <a:rPr lang="en-US" sz="2400" dirty="0" err="1">
                <a:solidFill>
                  <a:schemeClr val="tx1"/>
                </a:solidFill>
                <a:latin typeface="+mj-lt"/>
                <a:cs typeface="Andalus" panose="02020603050405020304" pitchFamily="18" charset="-78"/>
              </a:rPr>
              <a:t>HeumEase</a:t>
            </a:r>
            <a:r>
              <a:rPr lang="en-US" sz="2400" dirty="0">
                <a:solidFill>
                  <a:schemeClr val="tx1"/>
                </a:solidFill>
                <a:latin typeface="+mj-lt"/>
                <a:cs typeface="Andalus" panose="02020603050405020304" pitchFamily="18" charset="-78"/>
              </a:rPr>
              <a:t>” and aims at simplifying the user’s daily life. </a:t>
            </a:r>
          </a:p>
          <a:p>
            <a:pPr marL="0" indent="0" algn="just">
              <a:buNone/>
            </a:pPr>
            <a:r>
              <a:rPr lang="en-US" sz="2400" dirty="0">
                <a:solidFill>
                  <a:schemeClr val="tx1"/>
                </a:solidFill>
                <a:latin typeface="+mj-lt"/>
                <a:cs typeface="Andalus" panose="02020603050405020304" pitchFamily="18" charset="-78"/>
              </a:rPr>
              <a:t>It works on operational AI modules, used for speech recognition, browsing the web and many other applications.</a:t>
            </a:r>
          </a:p>
        </p:txBody>
      </p:sp>
      <p:pic>
        <p:nvPicPr>
          <p:cNvPr id="6" name="Picture 5">
            <a:extLst>
              <a:ext uri="{FF2B5EF4-FFF2-40B4-BE49-F238E27FC236}">
                <a16:creationId xmlns:a16="http://schemas.microsoft.com/office/drawing/2014/main" id="{C4CC557F-FC12-470E-9A74-CDC5C71F8D36}"/>
              </a:ext>
            </a:extLst>
          </p:cNvPr>
          <p:cNvPicPr>
            <a:picLocks noChangeAspect="1"/>
          </p:cNvPicPr>
          <p:nvPr/>
        </p:nvPicPr>
        <p:blipFill rotWithShape="1">
          <a:blip r:embed="rId2">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32814484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33322" y="457653"/>
            <a:ext cx="7567951" cy="553998"/>
          </a:xfrm>
        </p:spPr>
        <p:txBody>
          <a:bodyPr/>
          <a:lstStyle/>
          <a:p>
            <a:r>
              <a:rPr lang="en-GB" b="1" dirty="0">
                <a:cs typeface="Andalus" panose="02020603050405020304" pitchFamily="18" charset="-78"/>
              </a:rPr>
              <a:t>Ethics</a:t>
            </a:r>
            <a:endParaRPr lang="en-US" b="1" dirty="0">
              <a:cs typeface="Andalus" panose="02020603050405020304" pitchFamily="18" charset="-78"/>
            </a:endParaRPr>
          </a:p>
        </p:txBody>
      </p:sp>
      <p:sp>
        <p:nvSpPr>
          <p:cNvPr id="2" name="TextBox 1"/>
          <p:cNvSpPr txBox="1"/>
          <p:nvPr/>
        </p:nvSpPr>
        <p:spPr>
          <a:xfrm>
            <a:off x="240360" y="1077451"/>
            <a:ext cx="10889504" cy="1077218"/>
          </a:xfrm>
          <a:prstGeom prst="rect">
            <a:avLst/>
          </a:prstGeom>
          <a:noFill/>
        </p:spPr>
        <p:txBody>
          <a:bodyPr wrap="square" lIns="0" tIns="0" rIns="0" bIns="0" rtlCol="0">
            <a:spAutoFit/>
          </a:bodyPr>
          <a:lstStyle/>
          <a:p>
            <a:pPr algn="just"/>
            <a:r>
              <a:rPr lang="en-US" sz="1400" dirty="0">
                <a:latin typeface="+mj-lt"/>
                <a:cs typeface="Andalus" panose="02020603050405020304" pitchFamily="18" charset="-78"/>
              </a:rPr>
              <a:t>Ethical teamwork requires communication, joint decision-making, collaboration, self-management, and accountability. To help everyone to practice these and work well internally, teams need codes of ethics and codes of conduct. This was made possible by our team - Young Cyber Imaginators.</a:t>
            </a:r>
          </a:p>
          <a:p>
            <a:pPr algn="just"/>
            <a:endParaRPr lang="en-US" sz="1400" dirty="0">
              <a:latin typeface="+mj-lt"/>
              <a:cs typeface="Andalus" panose="02020603050405020304" pitchFamily="18" charset="-78"/>
            </a:endParaRPr>
          </a:p>
          <a:p>
            <a:pPr algn="just"/>
            <a:r>
              <a:rPr lang="en-US" sz="1400" dirty="0">
                <a:latin typeface="+mj-lt"/>
                <a:cs typeface="Andalus" panose="02020603050405020304" pitchFamily="18" charset="-78"/>
              </a:rPr>
              <a:t>Teams work better when members have shared values and a similar work ethic and ours worked in this collaborative spirit. </a:t>
            </a:r>
          </a:p>
        </p:txBody>
      </p:sp>
      <p:pic>
        <p:nvPicPr>
          <p:cNvPr id="7" name="Picture 6">
            <a:extLst>
              <a:ext uri="{FF2B5EF4-FFF2-40B4-BE49-F238E27FC236}">
                <a16:creationId xmlns:a16="http://schemas.microsoft.com/office/drawing/2014/main" id="{EC64C761-EE6C-48B1-961A-9EF48B492ADC}"/>
              </a:ext>
            </a:extLst>
          </p:cNvPr>
          <p:cNvPicPr>
            <a:picLocks noChangeAspect="1"/>
          </p:cNvPicPr>
          <p:nvPr/>
        </p:nvPicPr>
        <p:blipFill rotWithShape="1">
          <a:blip r:embed="rId3">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
        <p:nvSpPr>
          <p:cNvPr id="6" name="Text Placeholder 2">
            <a:extLst>
              <a:ext uri="{FF2B5EF4-FFF2-40B4-BE49-F238E27FC236}">
                <a16:creationId xmlns:a16="http://schemas.microsoft.com/office/drawing/2014/main" id="{FFF41D8B-EEB5-4AF0-8E06-27584A2AB3E1}"/>
              </a:ext>
            </a:extLst>
          </p:cNvPr>
          <p:cNvSpPr>
            <a:spLocks noGrp="1"/>
          </p:cNvSpPr>
          <p:nvPr>
            <p:ph type="body" sz="quarter" idx="10"/>
          </p:nvPr>
        </p:nvSpPr>
        <p:spPr>
          <a:xfrm>
            <a:off x="533323" y="2688608"/>
            <a:ext cx="10440416" cy="3573286"/>
          </a:xfrm>
        </p:spPr>
        <p:txBody>
          <a:bodyPr/>
          <a:lstStyle/>
          <a:p>
            <a:pPr marL="0" indent="0" algn="just">
              <a:buNone/>
            </a:pPr>
            <a:r>
              <a:rPr lang="en-US" sz="1600" dirty="0">
                <a:solidFill>
                  <a:schemeClr val="tx1"/>
                </a:solidFill>
                <a:latin typeface="+mj-lt"/>
                <a:ea typeface="Noto Serif Light" panose="02020402060505020204" pitchFamily="18"/>
                <a:cs typeface="Noto Serif Light" panose="02020402060505020204" pitchFamily="18"/>
              </a:rPr>
              <a:t>Why prefer </a:t>
            </a:r>
            <a:r>
              <a:rPr lang="en-US" sz="1600" dirty="0" err="1">
                <a:solidFill>
                  <a:schemeClr val="tx1"/>
                </a:solidFill>
                <a:latin typeface="+mj-lt"/>
                <a:ea typeface="Noto Serif Light" panose="02020402060505020204" pitchFamily="18"/>
                <a:cs typeface="Noto Serif Light" panose="02020402060505020204" pitchFamily="18"/>
              </a:rPr>
              <a:t>HeumEase</a:t>
            </a:r>
            <a:r>
              <a:rPr lang="en-US" sz="1600" dirty="0">
                <a:solidFill>
                  <a:schemeClr val="tx1"/>
                </a:solidFill>
                <a:latin typeface="+mj-lt"/>
                <a:ea typeface="Noto Serif Light" panose="02020402060505020204" pitchFamily="18"/>
                <a:cs typeface="Noto Serif Light" panose="02020402060505020204" pitchFamily="18"/>
              </a:rPr>
              <a:t> over other voice assistants?</a:t>
            </a:r>
          </a:p>
          <a:p>
            <a:pPr algn="just">
              <a:buFont typeface="Wingdings" panose="05000000000000000000" pitchFamily="2" charset="2"/>
              <a:buChar char="v"/>
            </a:pPr>
            <a:r>
              <a:rPr lang="en-US" sz="1400" dirty="0">
                <a:solidFill>
                  <a:schemeClr val="tx1"/>
                </a:solidFill>
                <a:latin typeface="+mj-lt"/>
              </a:rPr>
              <a:t>It’s free of cost.</a:t>
            </a:r>
          </a:p>
          <a:p>
            <a:pPr algn="just">
              <a:buFont typeface="Wingdings" panose="05000000000000000000" pitchFamily="2" charset="2"/>
              <a:buChar char="v"/>
            </a:pPr>
            <a:r>
              <a:rPr lang="en-US" sz="1400" dirty="0">
                <a:solidFill>
                  <a:schemeClr val="tx1"/>
                </a:solidFill>
                <a:latin typeface="+mj-lt"/>
              </a:rPr>
              <a:t>It can open any application on the web. Definitions and word meanings can be looked up.</a:t>
            </a:r>
          </a:p>
          <a:p>
            <a:pPr algn="just">
              <a:buFont typeface="Wingdings" panose="05000000000000000000" pitchFamily="2" charset="2"/>
              <a:buChar char="v"/>
            </a:pPr>
            <a:r>
              <a:rPr lang="en-US" sz="1400" dirty="0">
                <a:solidFill>
                  <a:schemeClr val="tx1"/>
                </a:solidFill>
                <a:latin typeface="+mj-lt"/>
              </a:rPr>
              <a:t> It can also play STONE PAPER AND SCISSORS with you.</a:t>
            </a:r>
          </a:p>
          <a:p>
            <a:pPr algn="just">
              <a:buFont typeface="Wingdings" panose="05000000000000000000" pitchFamily="2" charset="2"/>
              <a:buChar char="v"/>
            </a:pPr>
            <a:r>
              <a:rPr lang="en-US" sz="1400" dirty="0">
                <a:solidFill>
                  <a:schemeClr val="tx1"/>
                </a:solidFill>
                <a:latin typeface="+mj-lt"/>
              </a:rPr>
              <a:t> It can play any video or music (audio or video) within seconds.</a:t>
            </a:r>
          </a:p>
          <a:p>
            <a:pPr algn="just">
              <a:buFont typeface="Wingdings" panose="05000000000000000000" pitchFamily="2" charset="2"/>
              <a:buChar char="v"/>
            </a:pPr>
            <a:r>
              <a:rPr lang="en-US" sz="1400" dirty="0">
                <a:solidFill>
                  <a:schemeClr val="tx1"/>
                </a:solidFill>
                <a:latin typeface="+mj-lt"/>
              </a:rPr>
              <a:t>It can open various social media applications.</a:t>
            </a:r>
          </a:p>
          <a:p>
            <a:pPr algn="just">
              <a:buFont typeface="Wingdings" panose="05000000000000000000" pitchFamily="2" charset="2"/>
              <a:buChar char="v"/>
            </a:pPr>
            <a:r>
              <a:rPr lang="en-US" sz="1400" dirty="0">
                <a:solidFill>
                  <a:schemeClr val="tx1"/>
                </a:solidFill>
                <a:latin typeface="+mj-lt"/>
              </a:rPr>
              <a:t>It can open Office 365 and E-mail. </a:t>
            </a:r>
          </a:p>
          <a:p>
            <a:pPr algn="just">
              <a:buFont typeface="Wingdings" panose="05000000000000000000" pitchFamily="2" charset="2"/>
              <a:buChar char="v"/>
            </a:pPr>
            <a:r>
              <a:rPr lang="en-US" sz="1400" dirty="0">
                <a:solidFill>
                  <a:schemeClr val="tx1"/>
                </a:solidFill>
                <a:latin typeface="+mj-lt"/>
              </a:rPr>
              <a:t>It greets you!</a:t>
            </a:r>
          </a:p>
          <a:p>
            <a:pPr algn="just">
              <a:buFont typeface="Wingdings" panose="05000000000000000000" pitchFamily="2" charset="2"/>
              <a:buChar char="v"/>
            </a:pPr>
            <a:r>
              <a:rPr lang="en-US" sz="1400" dirty="0">
                <a:solidFill>
                  <a:schemeClr val="tx1"/>
                </a:solidFill>
                <a:latin typeface="+mj-lt"/>
              </a:rPr>
              <a:t>It can play in background as well. No need for you to open the </a:t>
            </a:r>
            <a:r>
              <a:rPr lang="en-US" sz="1400" dirty="0" err="1">
                <a:solidFill>
                  <a:schemeClr val="tx1"/>
                </a:solidFill>
                <a:latin typeface="+mj-lt"/>
              </a:rPr>
              <a:t>HeumEase</a:t>
            </a:r>
            <a:r>
              <a:rPr lang="en-US" sz="1400" dirty="0">
                <a:solidFill>
                  <a:schemeClr val="tx1"/>
                </a:solidFill>
                <a:latin typeface="+mj-lt"/>
              </a:rPr>
              <a:t> application window to give it the next command. It will exit after you give the command to exit!!!</a:t>
            </a:r>
          </a:p>
          <a:p>
            <a:pPr algn="just">
              <a:buFont typeface="Wingdings" panose="05000000000000000000" pitchFamily="2" charset="2"/>
              <a:buChar char="v"/>
            </a:pPr>
            <a:r>
              <a:rPr lang="en-US" sz="1400" dirty="0" err="1">
                <a:solidFill>
                  <a:schemeClr val="tx1"/>
                </a:solidFill>
                <a:latin typeface="+mj-lt"/>
              </a:rPr>
              <a:t>Etc</a:t>
            </a:r>
            <a:r>
              <a:rPr lang="en-US" sz="1400" dirty="0">
                <a:solidFill>
                  <a:schemeClr val="tx1"/>
                </a:solidFill>
                <a:latin typeface="+mj-lt"/>
              </a:rPr>
              <a:t>…</a:t>
            </a:r>
            <a:endParaRPr lang="en-US" sz="1050" dirty="0">
              <a:solidFill>
                <a:schemeClr val="tx1"/>
              </a:solidFill>
              <a:latin typeface="+mj-lt"/>
            </a:endParaRPr>
          </a:p>
        </p:txBody>
      </p:sp>
      <p:sp>
        <p:nvSpPr>
          <p:cNvPr id="8" name="Title 4">
            <a:extLst>
              <a:ext uri="{FF2B5EF4-FFF2-40B4-BE49-F238E27FC236}">
                <a16:creationId xmlns:a16="http://schemas.microsoft.com/office/drawing/2014/main" id="{CD384511-C8C5-42A9-867D-8B9C08BBF49B}"/>
              </a:ext>
            </a:extLst>
          </p:cNvPr>
          <p:cNvSpPr txBox="1">
            <a:spLocks/>
          </p:cNvSpPr>
          <p:nvPr/>
        </p:nvSpPr>
        <p:spPr>
          <a:xfrm>
            <a:off x="533323" y="2204173"/>
            <a:ext cx="7567951"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r>
              <a:rPr lang="en-GB" b="1" dirty="0">
                <a:cs typeface="Andalus" panose="02020603050405020304" pitchFamily="18" charset="-78"/>
              </a:rPr>
              <a:t>Advantages</a:t>
            </a:r>
          </a:p>
        </p:txBody>
      </p:sp>
      <p:cxnSp>
        <p:nvCxnSpPr>
          <p:cNvPr id="9" name="Straight Connector 8">
            <a:extLst>
              <a:ext uri="{FF2B5EF4-FFF2-40B4-BE49-F238E27FC236}">
                <a16:creationId xmlns:a16="http://schemas.microsoft.com/office/drawing/2014/main" id="{D6F868EA-7377-4EB6-8F92-6F78A0ED85AD}"/>
              </a:ext>
            </a:extLst>
          </p:cNvPr>
          <p:cNvCxnSpPr/>
          <p:nvPr/>
        </p:nvCxnSpPr>
        <p:spPr>
          <a:xfrm>
            <a:off x="0" y="2220469"/>
            <a:ext cx="121920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023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656135" y="637045"/>
            <a:ext cx="11018520" cy="553998"/>
          </a:xfrm>
        </p:spPr>
        <p:txBody>
          <a:bodyPr/>
          <a:lstStyle/>
          <a:p>
            <a:r>
              <a:rPr lang="en-GB" dirty="0">
                <a:cs typeface="Andalus" panose="02020603050405020304" pitchFamily="18" charset="-78"/>
              </a:rPr>
              <a:t>Solving</a:t>
            </a:r>
            <a:r>
              <a:rPr lang="en-GB" b="1" i="1" dirty="0">
                <a:cs typeface="Andalus" panose="02020603050405020304" pitchFamily="18" charset="-78"/>
              </a:rPr>
              <a:t> the Problem</a:t>
            </a:r>
            <a:endParaRPr lang="en-US" b="1" i="1" dirty="0">
              <a:cs typeface="Andalus" panose="02020603050405020304" pitchFamily="18" charset="-78"/>
            </a:endParaRPr>
          </a:p>
        </p:txBody>
      </p:sp>
      <p:sp>
        <p:nvSpPr>
          <p:cNvPr id="2" name="TextBox 1"/>
          <p:cNvSpPr txBox="1"/>
          <p:nvPr/>
        </p:nvSpPr>
        <p:spPr>
          <a:xfrm>
            <a:off x="791570" y="1446663"/>
            <a:ext cx="9744502" cy="2954655"/>
          </a:xfrm>
          <a:prstGeom prst="rect">
            <a:avLst/>
          </a:prstGeom>
          <a:noFill/>
        </p:spPr>
        <p:txBody>
          <a:bodyPr wrap="square" lIns="0" tIns="0" rIns="0" bIns="0" rtlCol="0">
            <a:spAutoFit/>
          </a:bodyPr>
          <a:lstStyle/>
          <a:p>
            <a:pPr algn="just"/>
            <a:r>
              <a:rPr lang="en-US" sz="2400" dirty="0">
                <a:latin typeface="+mj-lt"/>
                <a:cs typeface="Andalus" panose="02020603050405020304" pitchFamily="18" charset="-78"/>
              </a:rPr>
              <a:t>The Virtual Voice Assistant – </a:t>
            </a:r>
            <a:r>
              <a:rPr lang="en-US" sz="2400" dirty="0" err="1">
                <a:latin typeface="+mj-lt"/>
                <a:cs typeface="Andalus" panose="02020603050405020304" pitchFamily="18" charset="-78"/>
              </a:rPr>
              <a:t>HeumEase</a:t>
            </a:r>
            <a:r>
              <a:rPr lang="en-US" sz="2400" dirty="0">
                <a:latin typeface="+mj-lt"/>
                <a:cs typeface="Andalus" panose="02020603050405020304" pitchFamily="18" charset="-78"/>
              </a:rPr>
              <a:t> – solved the problem for us!</a:t>
            </a:r>
          </a:p>
          <a:p>
            <a:pPr algn="just"/>
            <a:endParaRPr lang="en-US" sz="2400" dirty="0">
              <a:latin typeface="+mj-lt"/>
              <a:cs typeface="Andalus" panose="02020603050405020304" pitchFamily="18" charset="-78"/>
            </a:endParaRPr>
          </a:p>
          <a:p>
            <a:pPr algn="just"/>
            <a:r>
              <a:rPr lang="en-US" sz="2400" dirty="0" err="1">
                <a:latin typeface="+mj-lt"/>
                <a:cs typeface="Andalus" panose="02020603050405020304" pitchFamily="18" charset="-78"/>
              </a:rPr>
              <a:t>HeumEase</a:t>
            </a:r>
            <a:r>
              <a:rPr lang="en-US" sz="2400" dirty="0">
                <a:latin typeface="+mj-lt"/>
                <a:cs typeface="Andalus" panose="02020603050405020304" pitchFamily="18" charset="-78"/>
              </a:rPr>
              <a:t> helps you to browse through all your files, the internet, play your </a:t>
            </a:r>
            <a:r>
              <a:rPr lang="en-US" sz="2400" dirty="0" err="1">
                <a:latin typeface="+mj-lt"/>
                <a:cs typeface="Andalus" panose="02020603050405020304" pitchFamily="18" charset="-78"/>
              </a:rPr>
              <a:t>favourite</a:t>
            </a:r>
            <a:r>
              <a:rPr lang="en-US" sz="2400" dirty="0">
                <a:latin typeface="+mj-lt"/>
                <a:cs typeface="Andalus" panose="02020603050405020304" pitchFamily="18" charset="-78"/>
              </a:rPr>
              <a:t> music and can even help you calculate the most difficult mathematical problems!</a:t>
            </a:r>
          </a:p>
          <a:p>
            <a:pPr algn="just"/>
            <a:endParaRPr lang="en-US" sz="2400" dirty="0">
              <a:latin typeface="+mj-lt"/>
              <a:cs typeface="Andalus" panose="02020603050405020304" pitchFamily="18" charset="-78"/>
            </a:endParaRPr>
          </a:p>
          <a:p>
            <a:pPr algn="just"/>
            <a:r>
              <a:rPr lang="en-US" sz="2400" dirty="0">
                <a:latin typeface="+mj-lt"/>
                <a:cs typeface="Andalus" panose="02020603050405020304" pitchFamily="18" charset="-78"/>
              </a:rPr>
              <a:t>The icing on the cake – it’s absolutely free!</a:t>
            </a:r>
          </a:p>
          <a:p>
            <a:pPr algn="just"/>
            <a:endParaRPr lang="en-US" sz="2400" dirty="0">
              <a:latin typeface="+mj-lt"/>
            </a:endParaRPr>
          </a:p>
        </p:txBody>
      </p:sp>
      <p:pic>
        <p:nvPicPr>
          <p:cNvPr id="7" name="Picture 6">
            <a:extLst>
              <a:ext uri="{FF2B5EF4-FFF2-40B4-BE49-F238E27FC236}">
                <a16:creationId xmlns:a16="http://schemas.microsoft.com/office/drawing/2014/main" id="{3FBA8E58-0067-4D33-9F12-78AAD4F08C4A}"/>
              </a:ext>
            </a:extLst>
          </p:cNvPr>
          <p:cNvPicPr>
            <a:picLocks noChangeAspect="1"/>
          </p:cNvPicPr>
          <p:nvPr/>
        </p:nvPicPr>
        <p:blipFill rotWithShape="1">
          <a:blip r:embed="rId3">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2423735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6740" y="286763"/>
            <a:ext cx="8594558" cy="553998"/>
          </a:xfrm>
        </p:spPr>
        <p:txBody>
          <a:bodyPr/>
          <a:lstStyle/>
          <a:p>
            <a:r>
              <a:rPr lang="en-GB" b="1" dirty="0">
                <a:cs typeface="Andalus" panose="02020603050405020304" pitchFamily="18" charset="-78"/>
              </a:rPr>
              <a:t>Use of Artificial Intelligence</a:t>
            </a:r>
            <a:endParaRPr lang="en-US" b="1" dirty="0">
              <a:cs typeface="Andalus" panose="02020603050405020304" pitchFamily="18" charset="-78"/>
            </a:endParaRPr>
          </a:p>
        </p:txBody>
      </p:sp>
      <p:sp>
        <p:nvSpPr>
          <p:cNvPr id="2" name="TextBox 1"/>
          <p:cNvSpPr txBox="1"/>
          <p:nvPr/>
        </p:nvSpPr>
        <p:spPr>
          <a:xfrm>
            <a:off x="585381" y="862649"/>
            <a:ext cx="9816366" cy="3385542"/>
          </a:xfrm>
          <a:prstGeom prst="rect">
            <a:avLst/>
          </a:prstGeom>
          <a:noFill/>
        </p:spPr>
        <p:txBody>
          <a:bodyPr wrap="square" lIns="0" tIns="0" rIns="0" bIns="0" rtlCol="0">
            <a:spAutoFit/>
          </a:bodyPr>
          <a:lstStyle/>
          <a:p>
            <a:pPr algn="just"/>
            <a:r>
              <a:rPr lang="en-US" sz="2200" dirty="0" err="1">
                <a:latin typeface="+mj-lt"/>
                <a:cs typeface="Andalus" panose="02020603050405020304" pitchFamily="18" charset="-78"/>
              </a:rPr>
              <a:t>HeumEase</a:t>
            </a:r>
            <a:r>
              <a:rPr lang="en-US" sz="2200" dirty="0">
                <a:latin typeface="+mj-lt"/>
                <a:cs typeface="Andalus" panose="02020603050405020304" pitchFamily="18" charset="-78"/>
              </a:rPr>
              <a:t>, can help in all the daily computing by simplifying it for every Windows user. It works on many AI modules and codes.</a:t>
            </a:r>
          </a:p>
          <a:p>
            <a:pPr algn="just"/>
            <a:endParaRPr lang="en-US" sz="2200" dirty="0">
              <a:latin typeface="+mj-lt"/>
              <a:cs typeface="Andalus" panose="02020603050405020304" pitchFamily="18" charset="-78"/>
            </a:endParaRPr>
          </a:p>
          <a:p>
            <a:pPr algn="just"/>
            <a:r>
              <a:rPr lang="en-US" sz="2200" dirty="0">
                <a:latin typeface="+mj-lt"/>
                <a:cs typeface="Andalus" panose="02020603050405020304" pitchFamily="18" charset="-78"/>
              </a:rPr>
              <a:t>Artificial Intelligence elements used in it are –</a:t>
            </a:r>
          </a:p>
          <a:p>
            <a:pPr marL="342900" indent="-342900" algn="just">
              <a:buFont typeface="Arial" panose="020B0604020202020204" pitchFamily="34" charset="0"/>
              <a:buChar char="•"/>
            </a:pPr>
            <a:r>
              <a:rPr lang="en-US" sz="2200" dirty="0">
                <a:latin typeface="+mj-lt"/>
                <a:cs typeface="Andalus" panose="02020603050405020304" pitchFamily="18" charset="-78"/>
              </a:rPr>
              <a:t>Microsoft Visual Studio Code</a:t>
            </a:r>
          </a:p>
          <a:p>
            <a:pPr marL="342900" indent="-342900" algn="just">
              <a:buFont typeface="Arial" panose="020B0604020202020204" pitchFamily="34" charset="0"/>
              <a:buChar char="•"/>
            </a:pPr>
            <a:r>
              <a:rPr lang="en-US" sz="2200" dirty="0">
                <a:latin typeface="+mj-lt"/>
                <a:cs typeface="Andalus" panose="02020603050405020304" pitchFamily="18" charset="-78"/>
              </a:rPr>
              <a:t>Python 3.9.5</a:t>
            </a:r>
          </a:p>
          <a:p>
            <a:pPr marL="342900" indent="-342900" algn="just">
              <a:buFont typeface="Arial" panose="020B0604020202020204" pitchFamily="34" charset="0"/>
              <a:buChar char="•"/>
            </a:pPr>
            <a:r>
              <a:rPr lang="en-US" sz="2200" dirty="0">
                <a:latin typeface="+mj-lt"/>
                <a:cs typeface="Andalus" panose="02020603050405020304" pitchFamily="18" charset="-78"/>
              </a:rPr>
              <a:t>Jarvis AI</a:t>
            </a:r>
          </a:p>
          <a:p>
            <a:pPr marL="342900" indent="-342900" algn="just">
              <a:buFont typeface="Arial" panose="020B0604020202020204" pitchFamily="34" charset="0"/>
              <a:buChar char="•"/>
            </a:pPr>
            <a:r>
              <a:rPr lang="en-US" sz="2200" dirty="0">
                <a:latin typeface="+mj-lt"/>
                <a:cs typeface="Andalus" panose="02020603050405020304" pitchFamily="18" charset="-78"/>
              </a:rPr>
              <a:t>Text-to-speech module - pyttsx3</a:t>
            </a:r>
          </a:p>
          <a:p>
            <a:pPr marL="342900" indent="-342900" algn="just">
              <a:buFont typeface="Arial" panose="020B0604020202020204" pitchFamily="34" charset="0"/>
              <a:buChar char="•"/>
            </a:pPr>
            <a:r>
              <a:rPr lang="en-US" sz="2200" dirty="0">
                <a:latin typeface="+mj-lt"/>
                <a:cs typeface="Andalus" panose="02020603050405020304" pitchFamily="18" charset="-78"/>
              </a:rPr>
              <a:t>Speech API – sapi5</a:t>
            </a:r>
          </a:p>
          <a:p>
            <a:pPr marL="342900" indent="-342900" algn="just">
              <a:buFont typeface="Arial" panose="020B0604020202020204" pitchFamily="34" charset="0"/>
              <a:buChar char="•"/>
            </a:pPr>
            <a:r>
              <a:rPr lang="en-US" sz="2200" dirty="0">
                <a:latin typeface="+mj-lt"/>
                <a:cs typeface="Andalus" panose="02020603050405020304" pitchFamily="18" charset="-78"/>
              </a:rPr>
              <a:t>Speech Recognition</a:t>
            </a:r>
            <a:endParaRPr lang="en-US" sz="2200" dirty="0">
              <a:latin typeface="+mj-lt"/>
            </a:endParaRPr>
          </a:p>
        </p:txBody>
      </p:sp>
      <p:pic>
        <p:nvPicPr>
          <p:cNvPr id="1026" name="Picture 2" descr="What is Python Coding? | Coding for Kids Ages 11+ | Juni Learning">
            <a:extLst>
              <a:ext uri="{FF2B5EF4-FFF2-40B4-BE49-F238E27FC236}">
                <a16:creationId xmlns:a16="http://schemas.microsoft.com/office/drawing/2014/main" id="{6DF5977F-DE18-4FF8-97FD-FB4DDAE32C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4137" y="1747606"/>
            <a:ext cx="201168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6ACDBC6-A276-4806-8086-4AAEABB54B79}"/>
              </a:ext>
            </a:extLst>
          </p:cNvPr>
          <p:cNvPicPr>
            <a:picLocks noChangeAspect="1"/>
          </p:cNvPicPr>
          <p:nvPr/>
        </p:nvPicPr>
        <p:blipFill rotWithShape="1">
          <a:blip r:embed="rId4">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spTree>
    <p:extLst>
      <p:ext uri="{BB962C8B-B14F-4D97-AF65-F5344CB8AC3E}">
        <p14:creationId xmlns:p14="http://schemas.microsoft.com/office/powerpoint/2010/main" val="270214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466898" y="286763"/>
            <a:ext cx="9484970" cy="553998"/>
          </a:xfrm>
        </p:spPr>
        <p:txBody>
          <a:bodyPr/>
          <a:lstStyle/>
          <a:p>
            <a:r>
              <a:rPr lang="en-GB" dirty="0">
                <a:solidFill>
                  <a:srgbClr val="5C2D91"/>
                </a:solidFill>
                <a:cs typeface="Andalus" panose="02020603050405020304" pitchFamily="18" charset="-78"/>
              </a:rPr>
              <a:t>References</a:t>
            </a:r>
            <a:endParaRPr lang="en-US" dirty="0">
              <a:solidFill>
                <a:srgbClr val="5C2D91"/>
              </a:solidFill>
              <a:cs typeface="Andalus" panose="02020603050405020304" pitchFamily="18" charset="-78"/>
            </a:endParaRPr>
          </a:p>
        </p:txBody>
      </p:sp>
      <p:sp>
        <p:nvSpPr>
          <p:cNvPr id="2" name="TextBox 1"/>
          <p:cNvSpPr txBox="1"/>
          <p:nvPr/>
        </p:nvSpPr>
        <p:spPr>
          <a:xfrm>
            <a:off x="490597" y="1061155"/>
            <a:ext cx="10897155" cy="3877985"/>
          </a:xfrm>
          <a:prstGeom prst="rect">
            <a:avLst/>
          </a:prstGeom>
          <a:noFill/>
        </p:spPr>
        <p:txBody>
          <a:bodyPr wrap="square" lIns="0" tIns="0" rIns="0" bIns="0" rtlCol="0">
            <a:spAutoFit/>
          </a:bodyPr>
          <a:lstStyle/>
          <a:p>
            <a:pPr algn="just"/>
            <a:r>
              <a:rPr lang="en-US" dirty="0">
                <a:latin typeface="+mj-lt"/>
                <a:cs typeface="Andalus" panose="02020603050405020304" pitchFamily="18" charset="-78"/>
              </a:rPr>
              <a:t>There are many voice assistants including the likes of Cortana and Siri. But, many of these are unaffordable for the masses. </a:t>
            </a:r>
          </a:p>
          <a:p>
            <a:pPr algn="just"/>
            <a:endParaRPr lang="en-US" dirty="0">
              <a:latin typeface="+mj-lt"/>
              <a:cs typeface="Andalus" panose="02020603050405020304" pitchFamily="18" charset="-78"/>
            </a:endParaRPr>
          </a:p>
          <a:p>
            <a:pPr algn="just"/>
            <a:r>
              <a:rPr lang="en-US" dirty="0">
                <a:latin typeface="+mj-lt"/>
                <a:cs typeface="Andalus" panose="02020603050405020304" pitchFamily="18" charset="-78"/>
              </a:rPr>
              <a:t>We used YouTube, numerous other search engines and websites for our project</a:t>
            </a:r>
            <a:r>
              <a:rPr lang="en-US" i="1" dirty="0">
                <a:solidFill>
                  <a:schemeClr val="bg1">
                    <a:lumMod val="95000"/>
                  </a:schemeClr>
                </a:solidFill>
                <a:latin typeface="+mj-lt"/>
                <a:cs typeface="Andalus" panose="02020603050405020304" pitchFamily="18" charset="-78"/>
              </a:rPr>
              <a:t>. </a:t>
            </a:r>
          </a:p>
          <a:p>
            <a:pPr algn="just"/>
            <a:r>
              <a:rPr lang="en-US" dirty="0">
                <a:latin typeface="+mj-lt"/>
                <a:cs typeface="Andalus" panose="02020603050405020304" pitchFamily="18" charset="-78"/>
              </a:rPr>
              <a:t>YouTube videos- </a:t>
            </a:r>
            <a:r>
              <a:rPr lang="en-US" dirty="0">
                <a:solidFill>
                  <a:schemeClr val="bg1">
                    <a:lumMod val="95000"/>
                  </a:schemeClr>
                </a:solidFill>
                <a:latin typeface="+mj-lt"/>
                <a:cs typeface="Andalus" panose="02020603050405020304" pitchFamily="18" charset="-78"/>
                <a:hlinkClick r:id="rId3"/>
              </a:rPr>
              <a:t>https://www.youtube.com/watch?v=-oTJFOGEoSA</a:t>
            </a:r>
            <a:endParaRPr lang="en-US" dirty="0">
              <a:solidFill>
                <a:schemeClr val="bg1">
                  <a:lumMod val="95000"/>
                </a:schemeClr>
              </a:solidFill>
              <a:latin typeface="+mj-lt"/>
              <a:cs typeface="Andalus" panose="02020603050405020304" pitchFamily="18" charset="-78"/>
            </a:endParaRPr>
          </a:p>
          <a:p>
            <a:pPr algn="just"/>
            <a:r>
              <a:rPr lang="en-US" dirty="0">
                <a:solidFill>
                  <a:schemeClr val="bg1">
                    <a:lumMod val="95000"/>
                  </a:schemeClr>
                </a:solidFill>
                <a:latin typeface="+mj-lt"/>
                <a:cs typeface="Andalus" panose="02020603050405020304" pitchFamily="18" charset="-78"/>
              </a:rPr>
              <a:t>                           </a:t>
            </a:r>
            <a:r>
              <a:rPr lang="en-US" dirty="0">
                <a:solidFill>
                  <a:schemeClr val="bg1">
                    <a:lumMod val="95000"/>
                  </a:schemeClr>
                </a:solidFill>
                <a:latin typeface="+mj-lt"/>
                <a:cs typeface="Andalus" panose="02020603050405020304" pitchFamily="18" charset="-78"/>
                <a:hlinkClick r:id="rId4"/>
              </a:rPr>
              <a:t>https://www.youtube.com/watch?v=0SZodbWUsQU</a:t>
            </a:r>
            <a:r>
              <a:rPr lang="en-US" dirty="0">
                <a:solidFill>
                  <a:schemeClr val="bg1">
                    <a:lumMod val="95000"/>
                  </a:schemeClr>
                </a:solidFill>
                <a:latin typeface="+mj-lt"/>
                <a:cs typeface="Andalus" panose="02020603050405020304" pitchFamily="18" charset="-78"/>
              </a:rPr>
              <a:t> </a:t>
            </a:r>
          </a:p>
          <a:p>
            <a:pPr algn="just"/>
            <a:endParaRPr lang="en-US" i="1" dirty="0">
              <a:solidFill>
                <a:schemeClr val="bg1">
                  <a:lumMod val="95000"/>
                </a:schemeClr>
              </a:solidFill>
              <a:latin typeface="+mj-lt"/>
              <a:cs typeface="Andalus" panose="02020603050405020304" pitchFamily="18" charset="-78"/>
            </a:endParaRPr>
          </a:p>
          <a:p>
            <a:pPr algn="just"/>
            <a:r>
              <a:rPr lang="en-US" dirty="0">
                <a:latin typeface="+mj-lt"/>
                <a:cs typeface="Andalus" panose="02020603050405020304" pitchFamily="18" charset="-78"/>
              </a:rPr>
              <a:t>Modules - </a:t>
            </a:r>
            <a:r>
              <a:rPr lang="en-US" dirty="0">
                <a:solidFill>
                  <a:schemeClr val="bg1">
                    <a:lumMod val="95000"/>
                  </a:schemeClr>
                </a:solidFill>
                <a:latin typeface="+mj-lt"/>
                <a:cs typeface="Andalus" panose="02020603050405020304" pitchFamily="18" charset="-78"/>
                <a:hlinkClick r:id="rId5"/>
              </a:rPr>
              <a:t>https://pypi.org/project/pyttsx3/</a:t>
            </a:r>
            <a:r>
              <a:rPr lang="en-US" dirty="0">
                <a:solidFill>
                  <a:schemeClr val="bg1">
                    <a:lumMod val="95000"/>
                  </a:schemeClr>
                </a:solidFill>
                <a:latin typeface="+mj-lt"/>
                <a:cs typeface="Andalus" panose="02020603050405020304" pitchFamily="18" charset="-78"/>
              </a:rPr>
              <a:t> </a:t>
            </a:r>
          </a:p>
          <a:p>
            <a:pPr algn="just"/>
            <a:r>
              <a:rPr lang="en-US" dirty="0">
                <a:solidFill>
                  <a:schemeClr val="bg1">
                    <a:lumMod val="95000"/>
                  </a:schemeClr>
                </a:solidFill>
                <a:latin typeface="+mj-lt"/>
                <a:cs typeface="Andalus" panose="02020603050405020304" pitchFamily="18" charset="-78"/>
              </a:rPr>
              <a:t>                 </a:t>
            </a:r>
            <a:r>
              <a:rPr lang="en-US" dirty="0">
                <a:solidFill>
                  <a:schemeClr val="bg1">
                    <a:lumMod val="95000"/>
                  </a:schemeClr>
                </a:solidFill>
                <a:latin typeface="+mj-lt"/>
                <a:cs typeface="Andalus" panose="02020603050405020304" pitchFamily="18" charset="-78"/>
                <a:hlinkClick r:id="rId6"/>
              </a:rPr>
              <a:t>https://docs.python.org/3/library/webbrowser.html</a:t>
            </a:r>
            <a:r>
              <a:rPr lang="en-US" dirty="0">
                <a:solidFill>
                  <a:schemeClr val="bg1">
                    <a:lumMod val="95000"/>
                  </a:schemeClr>
                </a:solidFill>
                <a:latin typeface="+mj-lt"/>
                <a:cs typeface="Andalus" panose="02020603050405020304" pitchFamily="18" charset="-78"/>
              </a:rPr>
              <a:t> </a:t>
            </a:r>
          </a:p>
          <a:p>
            <a:pPr algn="just"/>
            <a:endParaRPr lang="en-US" dirty="0">
              <a:solidFill>
                <a:schemeClr val="bg1">
                  <a:lumMod val="95000"/>
                </a:schemeClr>
              </a:solidFill>
              <a:latin typeface="+mj-lt"/>
              <a:cs typeface="Andalus" panose="02020603050405020304" pitchFamily="18" charset="-78"/>
            </a:endParaRPr>
          </a:p>
          <a:p>
            <a:pPr algn="just"/>
            <a:r>
              <a:rPr lang="en-US" dirty="0">
                <a:latin typeface="+mj-lt"/>
                <a:cs typeface="Andalus" panose="02020603050405020304" pitchFamily="18" charset="-78"/>
              </a:rPr>
              <a:t>We worked hard to make this happen and hope users will like it.</a:t>
            </a:r>
          </a:p>
          <a:p>
            <a:pPr algn="just"/>
            <a:endParaRPr lang="en-US" dirty="0">
              <a:latin typeface="+mj-lt"/>
              <a:cs typeface="Andalus" panose="02020603050405020304" pitchFamily="18" charset="-78"/>
            </a:endParaRPr>
          </a:p>
          <a:p>
            <a:pPr algn="just"/>
            <a:endParaRPr lang="en-US" sz="1800" dirty="0">
              <a:latin typeface="+mj-lt"/>
              <a:cs typeface="Andalus" panose="02020603050405020304" pitchFamily="18" charset="-78"/>
            </a:endParaRPr>
          </a:p>
          <a:p>
            <a:pPr algn="just"/>
            <a:endParaRPr lang="en-US" sz="1800" dirty="0">
              <a:latin typeface="+mj-lt"/>
              <a:cs typeface="Andalus" panose="02020603050405020304" pitchFamily="18" charset="-78"/>
              <a:hlinkClick r:id="rId7"/>
            </a:endParaRPr>
          </a:p>
        </p:txBody>
      </p:sp>
      <p:pic>
        <p:nvPicPr>
          <p:cNvPr id="7" name="Picture 6">
            <a:extLst>
              <a:ext uri="{FF2B5EF4-FFF2-40B4-BE49-F238E27FC236}">
                <a16:creationId xmlns:a16="http://schemas.microsoft.com/office/drawing/2014/main" id="{18AF3B77-A199-47AF-9F1F-76FE89469A6E}"/>
              </a:ext>
            </a:extLst>
          </p:cNvPr>
          <p:cNvPicPr>
            <a:picLocks noChangeAspect="1"/>
          </p:cNvPicPr>
          <p:nvPr/>
        </p:nvPicPr>
        <p:blipFill rotWithShape="1">
          <a:blip r:embed="rId8">
            <a:extLst>
              <a:ext uri="{28A0092B-C50C-407E-A947-70E740481C1C}">
                <a14:useLocalDpi xmlns:a14="http://schemas.microsoft.com/office/drawing/2010/main" val="0"/>
              </a:ext>
            </a:extLst>
          </a:blip>
          <a:srcRect t="6418" b="19511"/>
          <a:stretch/>
        </p:blipFill>
        <p:spPr>
          <a:xfrm>
            <a:off x="10716240" y="66369"/>
            <a:ext cx="1343025" cy="994786"/>
          </a:xfrm>
          <a:prstGeom prst="rect">
            <a:avLst/>
          </a:prstGeom>
        </p:spPr>
      </p:pic>
      <p:pic>
        <p:nvPicPr>
          <p:cNvPr id="4" name="Picture 3">
            <a:extLst>
              <a:ext uri="{FF2B5EF4-FFF2-40B4-BE49-F238E27FC236}">
                <a16:creationId xmlns:a16="http://schemas.microsoft.com/office/drawing/2014/main" id="{DB6837A5-AB03-4EF1-B172-B5A382BF5C4C}"/>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21727" t="33199" r="49276" b="2085"/>
          <a:stretch/>
        </p:blipFill>
        <p:spPr>
          <a:xfrm flipH="1">
            <a:off x="490597" y="4343406"/>
            <a:ext cx="317980" cy="407620"/>
          </a:xfrm>
          <a:prstGeom prst="rect">
            <a:avLst/>
          </a:prstGeom>
        </p:spPr>
      </p:pic>
      <p:sp>
        <p:nvSpPr>
          <p:cNvPr id="8" name="Title 4">
            <a:extLst>
              <a:ext uri="{FF2B5EF4-FFF2-40B4-BE49-F238E27FC236}">
                <a16:creationId xmlns:a16="http://schemas.microsoft.com/office/drawing/2014/main" id="{C4D789D9-C51A-4424-ABE3-DB1C55B04E81}"/>
              </a:ext>
            </a:extLst>
          </p:cNvPr>
          <p:cNvSpPr txBox="1">
            <a:spLocks/>
          </p:cNvSpPr>
          <p:nvPr/>
        </p:nvSpPr>
        <p:spPr>
          <a:xfrm>
            <a:off x="890284" y="4336754"/>
            <a:ext cx="11018520" cy="172354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1"/>
                </a:solidFill>
                <a:effectLst/>
                <a:latin typeface="+mj-lt"/>
                <a:ea typeface="+mn-ea"/>
                <a:cs typeface="Segoe UI" pitchFamily="34" charset="0"/>
              </a:defRPr>
            </a:lvl1pPr>
          </a:lstStyle>
          <a:p>
            <a:r>
              <a:rPr lang="en-GB" sz="2800" dirty="0">
                <a:solidFill>
                  <a:srgbClr val="5C2D91"/>
                </a:solidFill>
                <a:cs typeface="Andalus" panose="02020603050405020304" pitchFamily="18" charset="-78"/>
              </a:rPr>
              <a:t>Reference Link for the Project Folder Uploaded on OneDrive</a:t>
            </a:r>
          </a:p>
          <a:p>
            <a:r>
              <a:rPr lang="en-GB" sz="2800" dirty="0">
                <a:solidFill>
                  <a:srgbClr val="5C2D91"/>
                </a:solidFill>
                <a:cs typeface="Andalus" panose="02020603050405020304" pitchFamily="18" charset="-78"/>
              </a:rPr>
              <a:t>https://drive.google.com/drive/folders/1F57JrVrFe_amGPUWPYfTAN5SjE9gfmGA?usp=drive_link</a:t>
            </a:r>
          </a:p>
          <a:p>
            <a:endParaRPr lang="en-GB" sz="2800" dirty="0">
              <a:solidFill>
                <a:srgbClr val="5C2D91"/>
              </a:solidFill>
              <a:cs typeface="Andalus" panose="02020603050405020304" pitchFamily="18" charset="-78"/>
            </a:endParaRPr>
          </a:p>
        </p:txBody>
      </p:sp>
    </p:spTree>
    <p:extLst>
      <p:ext uri="{BB962C8B-B14F-4D97-AF65-F5344CB8AC3E}">
        <p14:creationId xmlns:p14="http://schemas.microsoft.com/office/powerpoint/2010/main" val="42912483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d1673d9-3111-41cf-8a53-5a53f67244c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580A536914CD43845DB4A6D0063710" ma:contentTypeVersion="15" ma:contentTypeDescription="Create a new document." ma:contentTypeScope="" ma:versionID="15934126e6bcadc7fdbcf1fef9e7d07f">
  <xsd:schema xmlns:xsd="http://www.w3.org/2001/XMLSchema" xmlns:xs="http://www.w3.org/2001/XMLSchema" xmlns:p="http://schemas.microsoft.com/office/2006/metadata/properties" xmlns:ns3="fd1673d9-3111-41cf-8a53-5a53f67244ce" xmlns:ns4="9d5a2d81-374d-4d08-aeec-9181df6d1c2e" targetNamespace="http://schemas.microsoft.com/office/2006/metadata/properties" ma:root="true" ma:fieldsID="ca08031e063e1647d516553b383edab3" ns3:_="" ns4:_="">
    <xsd:import namespace="fd1673d9-3111-41cf-8a53-5a53f67244ce"/>
    <xsd:import namespace="9d5a2d81-374d-4d08-aeec-9181df6d1c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4:LastSharedByUser" minOccurs="0"/>
                <xsd:element ref="ns4:LastSharedByTime" minOccurs="0"/>
                <xsd:element ref="ns3:MediaServiceDateTaken" minOccurs="0"/>
                <xsd:element ref="ns3:MediaServiceAutoTags" minOccurs="0"/>
                <xsd:element ref="ns3:MediaServiceOCR" minOccurs="0"/>
                <xsd:element ref="ns3:MediaServiceLoca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673d9-3111-41cf-8a53-5a53f67244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5a2d81-374d-4d08-aeec-9181df6d1c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892A57-3BD7-4F23-B772-229104FD2D9C}">
  <ds:schemaRefs>
    <ds:schemaRef ds:uri="http://schemas.openxmlformats.org/package/2006/metadata/core-properties"/>
    <ds:schemaRef ds:uri="http://schemas.microsoft.com/office/2006/metadata/properties"/>
    <ds:schemaRef ds:uri="http://purl.org/dc/elements/1.1/"/>
    <ds:schemaRef ds:uri="9d5a2d81-374d-4d08-aeec-9181df6d1c2e"/>
    <ds:schemaRef ds:uri="http://schemas.microsoft.com/office/infopath/2007/PartnerControls"/>
    <ds:schemaRef ds:uri="http://www.w3.org/XML/1998/namespace"/>
    <ds:schemaRef ds:uri="http://schemas.microsoft.com/office/2006/documentManagement/types"/>
    <ds:schemaRef ds:uri="fd1673d9-3111-41cf-8a53-5a53f67244ce"/>
    <ds:schemaRef ds:uri="http://purl.org/dc/dcmitype/"/>
    <ds:schemaRef ds:uri="http://purl.org/dc/terms/"/>
  </ds:schemaRefs>
</ds:datastoreItem>
</file>

<file path=customXml/itemProps2.xml><?xml version="1.0" encoding="utf-8"?>
<ds:datastoreItem xmlns:ds="http://schemas.openxmlformats.org/officeDocument/2006/customXml" ds:itemID="{1EC84094-9D7D-48B3-97B9-308FBD9846D3}">
  <ds:schemaRefs>
    <ds:schemaRef ds:uri="http://schemas.microsoft.com/sharepoint/v3/contenttype/forms"/>
  </ds:schemaRefs>
</ds:datastoreItem>
</file>

<file path=customXml/itemProps3.xml><?xml version="1.0" encoding="utf-8"?>
<ds:datastoreItem xmlns:ds="http://schemas.openxmlformats.org/officeDocument/2006/customXml" ds:itemID="{F95CE074-AFCB-4C79-9CA6-5881DAABBB1F}">
  <ds:schemaRefs>
    <ds:schemaRef ds:uri="http://schemas.microsoft.com/office/2006/metadata/contentType"/>
    <ds:schemaRef ds:uri="http://schemas.microsoft.com/office/2006/metadata/properties/metaAttributes"/>
    <ds:schemaRef ds:uri="http://www.w3.org/2000/xmlns/"/>
    <ds:schemaRef ds:uri="http://www.w3.org/2001/XMLSchema"/>
    <ds:schemaRef ds:uri="fd1673d9-3111-41cf-8a53-5a53f67244ce"/>
    <ds:schemaRef ds:uri="9d5a2d81-374d-4d08-aeec-9181df6d1c2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756</Words>
  <Application>Microsoft Office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Andalus</vt:lpstr>
      <vt:lpstr>Arial</vt:lpstr>
      <vt:lpstr>Book Antiqua</vt:lpstr>
      <vt:lpstr>Calibri</vt:lpstr>
      <vt:lpstr>Consolas</vt:lpstr>
      <vt:lpstr>Noto Serif Light</vt:lpstr>
      <vt:lpstr>Segoe UI</vt:lpstr>
      <vt:lpstr>Segoe UI Semibold</vt:lpstr>
      <vt:lpstr>Segoe UI Semilight</vt:lpstr>
      <vt:lpstr>Wingdings</vt:lpstr>
      <vt:lpstr>WHITE TEMPLATE</vt:lpstr>
      <vt:lpstr>PowerPoint Presentation</vt:lpstr>
      <vt:lpstr>PowerPoint Presentation</vt:lpstr>
      <vt:lpstr>The Problem</vt:lpstr>
      <vt:lpstr>Research</vt:lpstr>
      <vt:lpstr>The Concept</vt:lpstr>
      <vt:lpstr>Ethics</vt:lpstr>
      <vt:lpstr>Solving the Problem</vt:lpstr>
      <vt:lpstr>Use of Artificial Intelligence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Submission Guidance (DELETE BEFORE SUBMISSION)</dc:title>
  <dc:creator>Tina Jones</dc:creator>
  <cp:lastModifiedBy>Aadesh Balyan</cp:lastModifiedBy>
  <cp:revision>56</cp:revision>
  <dcterms:created xsi:type="dcterms:W3CDTF">2020-01-29T02:08:45Z</dcterms:created>
  <dcterms:modified xsi:type="dcterms:W3CDTF">2024-10-03T13:40:00Z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2020-01-29T02:08:45Z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ca40f833-3779-49f1-a86a-0000007a2787</vt:lpwstr>
  </property>
  <property fmtid="{D5CDD505-2E9C-101B-9397-08002B2CF9AE}" pid="8" name="MSIP_Label_f42aa342-8706-4288-bd11-ebb85995028c_ContentBits">
    <vt:lpwstr>0</vt:lpwstr>
  </property>
  <property fmtid="{D5CDD505-2E9C-101B-9397-08002B2CF9AE}" pid="9" name="ContentTypeId">
    <vt:lpwstr>0x0101002C580A536914CD43845DB4A6D0063710</vt:lpwstr>
  </property>
</Properties>
</file>