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30" r:id="rId3"/>
    <p:sldId id="332" r:id="rId4"/>
    <p:sldId id="395" r:id="rId5"/>
    <p:sldId id="394" r:id="rId6"/>
    <p:sldId id="397" r:id="rId7"/>
    <p:sldId id="398" r:id="rId8"/>
    <p:sldId id="399" r:id="rId9"/>
    <p:sldId id="401" r:id="rId10"/>
    <p:sldId id="400" r:id="rId11"/>
    <p:sldId id="261" r:id="rId12"/>
    <p:sldId id="260" r:id="rId13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3673" autoAdjust="0"/>
  </p:normalViewPr>
  <p:slideViewPr>
    <p:cSldViewPr snapToGrid="0">
      <p:cViewPr varScale="1">
        <p:scale>
          <a:sx n="94" d="100"/>
          <a:sy n="94" d="100"/>
        </p:scale>
        <p:origin x="1123" y="82"/>
      </p:cViewPr>
      <p:guideLst>
        <p:guide orient="horz" pos="1620"/>
        <p:guide pos="2886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首先是程序的主逻辑，整个程序为了简单采用递归求解。我们在读入数独后即可使用递归求解。</a:t>
            </a:r>
            <a:endParaRPr lang="en-US" altLang="zh-CN" dirty="0"/>
          </a:p>
          <a:p>
            <a:r>
              <a:rPr lang="zh-CN" altLang="en-US" dirty="0"/>
              <a:t>我们首先遍历所有空格，找到一个可以填入数字的空格，取得全部可以填的数字。选择一个数字填入，然后进入下一级递归，直到递归返回后选择下一个数字；当所有数字尝试完后跳回上一级递归。一直跳到最外层递归后求得全部解，求解结束。</a:t>
            </a:r>
            <a:endParaRPr lang="en-US" altLang="zh-CN" dirty="0"/>
          </a:p>
          <a:p>
            <a:r>
              <a:rPr lang="zh-CN" altLang="en-US" dirty="0"/>
              <a:t>在遍历途中，判断是否存在有空格没有数字可以填入，以及是否所有空格都填完，分别对应当前情况无解和求得一个解。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9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首先是查询数字的逻辑。</a:t>
            </a:r>
            <a:endParaRPr lang="en-US" altLang="zh-CN" dirty="0"/>
          </a:p>
          <a:p>
            <a:r>
              <a:rPr lang="zh-CN" altLang="en-US" dirty="0"/>
              <a:t>为了方便求解采用一维数组存储数独，故用</a:t>
            </a:r>
            <a:r>
              <a:rPr lang="en-US" altLang="zh-CN" dirty="0"/>
              <a:t>81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长度的数组。</a:t>
            </a:r>
            <a:endParaRPr lang="en-US" altLang="zh-CN" dirty="0"/>
          </a:p>
          <a:p>
            <a:r>
              <a:rPr lang="zh-CN" altLang="en-US" dirty="0"/>
              <a:t>对数组中位置在</a:t>
            </a:r>
            <a:r>
              <a:rPr lang="en-US" altLang="zh-CN" dirty="0"/>
              <a:t>index</a:t>
            </a:r>
            <a:r>
              <a:rPr lang="zh-CN" altLang="en-US" dirty="0"/>
              <a:t>处的数字，行和列就是</a:t>
            </a:r>
            <a:r>
              <a:rPr lang="en-US" altLang="zh-CN" dirty="0"/>
              <a:t>index / 9</a:t>
            </a:r>
            <a:r>
              <a:rPr lang="zh-CN" altLang="en-US" dirty="0"/>
              <a:t>和</a:t>
            </a:r>
            <a:r>
              <a:rPr lang="en-US" altLang="zh-CN" dirty="0"/>
              <a:t>index % 9</a:t>
            </a:r>
            <a:r>
              <a:rPr lang="zh-CN" altLang="en-US" dirty="0"/>
              <a:t>，求解很方便。同一个块内可以再用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除以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7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我们遍历整个数独存储数组，对每个空格检查其所在行、列、块内存在的数字，并将其从</a:t>
            </a:r>
            <a:r>
              <a:rPr lang="en-US" altLang="zh-CN" dirty="0"/>
              <a:t>1-9</a:t>
            </a:r>
            <a:r>
              <a:rPr lang="zh-CN" altLang="en-US" dirty="0"/>
              <a:t>中剔除，剩下的数字就是可以填入的数字。</a:t>
            </a:r>
            <a:endParaRPr lang="en-US" altLang="zh-CN" dirty="0"/>
          </a:p>
          <a:p>
            <a:r>
              <a:rPr lang="zh-CN" altLang="en-US" dirty="0"/>
              <a:t>我们保存下来对应空格的</a:t>
            </a:r>
            <a:r>
              <a:rPr lang="en-US" altLang="zh-CN" dirty="0"/>
              <a:t>index</a:t>
            </a:r>
            <a:r>
              <a:rPr lang="zh-CN" altLang="en-US" dirty="0"/>
              <a:t>和可填入数字，方便后续递归。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4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我们用两个</a:t>
            </a:r>
            <a:r>
              <a:rPr lang="en-US" altLang="zh-CN" dirty="0"/>
              <a:t>bool</a:t>
            </a:r>
            <a:r>
              <a:rPr lang="zh-CN" altLang="en-US" dirty="0"/>
              <a:t>变量作为状态变量。</a:t>
            </a:r>
            <a:endParaRPr lang="en-US" altLang="zh-CN" dirty="0"/>
          </a:p>
          <a:p>
            <a:r>
              <a:rPr lang="zh-CN" altLang="en-US" dirty="0"/>
              <a:t>具体来说，当遍历到某空格，该空格不存在可以填入的数字时，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bMeetDeadEnd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设为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true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；当存在某空格可以填入数字时，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bHasUpdated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设为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true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在主逻辑中，先判断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bMeetDeadEnd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，当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bMeetDeadEnd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为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true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，说明遇到死胡同，则返回到上一级递归；判断之后，此时数独必定是暂时可解的，再看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bHasUpdated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，在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bHasUpdated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为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true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时，说明已经得到一个解，解数量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+1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，否则进入下一级求解。</a:t>
            </a:r>
            <a:endParaRPr lang="en-US" altLang="zh-CN" sz="12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由于是递归，我们用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availableNumbers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存储当前递归状态可填入的数字。每次递归时从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availableNumbers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取得一个数字，将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mSudoku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对应位置设为该数字，进入递归，等递归返回后再恢复为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8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我们可以看到我们需要存储一个空格可以填入的数字，通常会用一个数组去存储。但事实上，由于仅仅只有</a:t>
            </a:r>
            <a:r>
              <a:rPr lang="en-US" altLang="zh-CN" dirty="0"/>
              <a:t>10</a:t>
            </a:r>
            <a:r>
              <a:rPr lang="zh-CN" altLang="en-US" dirty="0"/>
              <a:t>个数字可能被存储，我们可以用一个</a:t>
            </a:r>
            <a:r>
              <a:rPr lang="en-US" altLang="zh-CN" dirty="0"/>
              <a:t>int</a:t>
            </a:r>
            <a:r>
              <a:rPr lang="zh-CN" altLang="en-US" dirty="0"/>
              <a:t>的右边</a:t>
            </a:r>
            <a:r>
              <a:rPr lang="en-US" altLang="zh-CN" dirty="0"/>
              <a:t>9</a:t>
            </a:r>
            <a:r>
              <a:rPr lang="zh-CN" altLang="en-US" dirty="0"/>
              <a:t>位表示是否可以选择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如当前位置只可以填入</a:t>
            </a:r>
            <a:r>
              <a:rPr lang="en-US" altLang="zh-CN" dirty="0"/>
              <a:t>4</a:t>
            </a:r>
            <a:r>
              <a:rPr lang="zh-CN" altLang="en-US" dirty="0"/>
              <a:t>，就用</a:t>
            </a:r>
            <a:r>
              <a:rPr lang="en-US" altLang="zh-CN" dirty="0"/>
              <a:t>0x000001000</a:t>
            </a:r>
            <a:r>
              <a:rPr lang="zh-CN" altLang="en-US" dirty="0"/>
              <a:t>，可以填入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，则用</a:t>
            </a:r>
            <a:r>
              <a:rPr lang="en-US" altLang="zh-CN" dirty="0"/>
              <a:t>0x100000101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填入操作可以用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mNextAvailable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或对应位。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4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依次判断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mNextAvailable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中的最后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9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位，如果是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则说明可以取。</a:t>
            </a:r>
            <a:endParaRPr lang="en-US" altLang="zh-CN" sz="12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判断时可以用与操作，一种方法是每次计算后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mNextAvailable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右移一位，然后每次判断最后一位。也可以依次左移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来判断。</a:t>
            </a:r>
            <a:endParaRPr lang="en-US" altLang="zh-CN" sz="1200" dirty="0">
              <a:latin typeface="Monaco" panose="020B050903040404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44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之前一直提及的选择一个空格填入数字。我们考虑尽可能减少分支的方式选择，所以在遍历整个数独空格时，用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minAccessibleLength</a:t>
            </a:r>
            <a:r>
              <a:rPr lang="zh-CN" altLang="en-US" dirty="0"/>
              <a:t>记录空格可以填入数字的最小值，并用另一个变量记录对应的下标</a:t>
            </a:r>
            <a:r>
              <a:rPr lang="en-US" altLang="zh-CN" dirty="0"/>
              <a:t>index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由于采用了二进制状态压缩，我们需要用</a:t>
            </a:r>
            <a:r>
              <a:rPr lang="en-US" altLang="zh-CN" sz="1200" dirty="0" err="1">
                <a:latin typeface="Monaco" panose="020B0509030404040204" pitchFamily="49" charset="0"/>
                <a:cs typeface="Times New Roman" panose="02020603050405020304" pitchFamily="18" charset="0"/>
              </a:rPr>
              <a:t>countOnes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计算求解对应位置的可填入数字个数，即该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int</a:t>
            </a:r>
            <a:r>
              <a:rPr lang="zh-CN" altLang="en-US" sz="1200" dirty="0">
                <a:latin typeface="Monaco" panose="020B0509030404040204" pitchFamily="49" charset="0"/>
                <a:cs typeface="Times New Roman" panose="02020603050405020304" pitchFamily="18" charset="0"/>
              </a:rPr>
              <a:t>的二进制表示中</a:t>
            </a:r>
            <a:r>
              <a:rPr lang="en-US" altLang="zh-CN" sz="1200" dirty="0">
                <a:latin typeface="Monaco" panose="020B050903040404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1200">
                <a:latin typeface="Monaco" panose="020B0509030404040204" pitchFamily="49" charset="0"/>
                <a:cs typeface="Times New Roman" panose="02020603050405020304" pitchFamily="18" charset="0"/>
              </a:rPr>
              <a:t>的个数。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7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递归实现数独求解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25818" y="3409477"/>
            <a:ext cx="17062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32849" y="34094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110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AF2C87-9816-499B-AAEB-CF210C8CC355}"/>
              </a:ext>
            </a:extLst>
          </p:cNvPr>
          <p:cNvSpPr txBox="1"/>
          <p:nvPr/>
        </p:nvSpPr>
        <p:spPr>
          <a:xfrm>
            <a:off x="1791335" y="3408680"/>
            <a:ext cx="112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腹黑大狸子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算法优化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选择空格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由于有很多个格子可以填入数字，为了减少分支，可以选择当前状态下可以填入数字最少的空格进行递归</a:t>
            </a:r>
            <a:endParaRPr lang="en-US" altLang="zh-CN" sz="18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定义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zh-CN" sz="18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minAccessibleLength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 = INT_MAX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，用于记录在遍历数独空格时每个格子可以填入的数字个数的最小值</a:t>
            </a:r>
            <a:endParaRPr lang="en-US" altLang="zh-CN" sz="18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用</a:t>
            </a:r>
            <a:r>
              <a:rPr lang="en-US" altLang="zh-CN" sz="1800" dirty="0" err="1">
                <a:latin typeface="Monaco" panose="020B0509030404040204" pitchFamily="49" charset="0"/>
                <a:cs typeface="Times New Roman" panose="02020603050405020304" pitchFamily="18" charset="0"/>
              </a:rPr>
              <a:t>countOnes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记录当前空格可以填入的数字的数量，并用变量记录最小值对应的空格位置和可填入数字</a:t>
            </a:r>
            <a:endParaRPr lang="en-US" altLang="zh-CN" sz="1800" dirty="0">
              <a:latin typeface="Monaco" panose="020B050903040404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0B7CA34-D891-4017-999D-F8663D0F6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6070"/>
            <a:ext cx="3596952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5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第一部分：算法思路</a:t>
            </a:r>
            <a:endParaRPr lang="en-US" altLang="zh-CN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第二部分：算法优化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算法思路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主逻辑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程序递归逻辑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B890D1F-9EF2-46D3-879C-871E93A5A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05" y="983954"/>
            <a:ext cx="7392761" cy="42996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算法思路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查询数字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存储数独状态：</a:t>
            </a:r>
            <a:r>
              <a:rPr lang="en-US" altLang="zh-CN" sz="2000" dirty="0">
                <a:latin typeface="Monaco" panose="020B050903040404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zh-CN" sz="20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mSudoku</a:t>
            </a:r>
            <a:r>
              <a:rPr lang="en-US" altLang="zh-CN" sz="2000" dirty="0">
                <a:latin typeface="Monaco" panose="020B0509030404040204" pitchFamily="49" charset="0"/>
                <a:cs typeface="Times New Roman" panose="02020603050405020304" pitchFamily="18" charset="0"/>
              </a:rPr>
              <a:t>[81]</a:t>
            </a: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，用</a:t>
            </a:r>
            <a:r>
              <a:rPr lang="en-US" altLang="zh-CN" sz="2000" dirty="0">
                <a:latin typeface="Monaco" panose="020B0509030404040204" pitchFamily="49" charset="0"/>
                <a:cs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表示对应位置</a:t>
            </a:r>
            <a:endParaRPr lang="en-US" altLang="zh-CN" sz="20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确认可填入的数字</a:t>
            </a:r>
            <a:endParaRPr lang="en-US" altLang="zh-CN" sz="20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对在</a:t>
            </a:r>
            <a:r>
              <a:rPr lang="en-US" altLang="zh-CN" sz="2000" dirty="0">
                <a:latin typeface="Monaco" panose="020B0509030404040204" pitchFamily="49" charset="0"/>
                <a:cs typeface="Times New Roman" panose="02020603050405020304" pitchFamily="18" charset="0"/>
              </a:rPr>
              <a:t>index</a:t>
            </a: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位置的数字，其行与列为：</a:t>
            </a:r>
            <a:endParaRPr lang="en-US" altLang="zh-CN" sz="20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 dirty="0">
                <a:latin typeface="Monaco" panose="020B0509030404040204" pitchFamily="49" charset="0"/>
                <a:cs typeface="Times New Roman" panose="02020603050405020304" pitchFamily="18" charset="0"/>
              </a:rPr>
              <a:t>int x = index / 9;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 dirty="0">
                <a:latin typeface="Monaco" panose="020B0509030404040204" pitchFamily="49" charset="0"/>
                <a:cs typeface="Times New Roman" panose="02020603050405020304" pitchFamily="18" charset="0"/>
              </a:rPr>
              <a:t>int y = index % 9;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进一步根据行、列和块内的数字，依次判断即可</a:t>
            </a:r>
            <a:endParaRPr lang="en-US" altLang="zh-CN" sz="20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Monaco" panose="020B050903040404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3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算法思路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查询数字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查找可填写数字时，遍历</a:t>
            </a:r>
            <a:r>
              <a:rPr lang="en-US" altLang="zh-CN" sz="20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mSudoku</a:t>
            </a: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数组，对空白的位置求得全部可以填入的数字</a:t>
            </a:r>
            <a:endParaRPr lang="en-US" altLang="zh-CN" sz="2000" dirty="0">
              <a:latin typeface="Monaco" panose="020B050903040404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FA380B9-07E8-4A98-8885-2ED54A88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71505"/>
              </p:ext>
            </p:extLst>
          </p:nvPr>
        </p:nvGraphicFramePr>
        <p:xfrm>
          <a:off x="1031033" y="2178050"/>
          <a:ext cx="26646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67">
                  <a:extLst>
                    <a:ext uri="{9D8B030D-6E8A-4147-A177-3AD203B41FA5}">
                      <a16:colId xmlns:a16="http://schemas.microsoft.com/office/drawing/2014/main" val="3428979250"/>
                    </a:ext>
                  </a:extLst>
                </a:gridCol>
                <a:gridCol w="380667">
                  <a:extLst>
                    <a:ext uri="{9D8B030D-6E8A-4147-A177-3AD203B41FA5}">
                      <a16:colId xmlns:a16="http://schemas.microsoft.com/office/drawing/2014/main" val="150037963"/>
                    </a:ext>
                  </a:extLst>
                </a:gridCol>
                <a:gridCol w="380667">
                  <a:extLst>
                    <a:ext uri="{9D8B030D-6E8A-4147-A177-3AD203B41FA5}">
                      <a16:colId xmlns:a16="http://schemas.microsoft.com/office/drawing/2014/main" val="2791234283"/>
                    </a:ext>
                  </a:extLst>
                </a:gridCol>
                <a:gridCol w="380667">
                  <a:extLst>
                    <a:ext uri="{9D8B030D-6E8A-4147-A177-3AD203B41FA5}">
                      <a16:colId xmlns:a16="http://schemas.microsoft.com/office/drawing/2014/main" val="2252629289"/>
                    </a:ext>
                  </a:extLst>
                </a:gridCol>
                <a:gridCol w="380667">
                  <a:extLst>
                    <a:ext uri="{9D8B030D-6E8A-4147-A177-3AD203B41FA5}">
                      <a16:colId xmlns:a16="http://schemas.microsoft.com/office/drawing/2014/main" val="2069662146"/>
                    </a:ext>
                  </a:extLst>
                </a:gridCol>
                <a:gridCol w="380667">
                  <a:extLst>
                    <a:ext uri="{9D8B030D-6E8A-4147-A177-3AD203B41FA5}">
                      <a16:colId xmlns:a16="http://schemas.microsoft.com/office/drawing/2014/main" val="2717669700"/>
                    </a:ext>
                  </a:extLst>
                </a:gridCol>
                <a:gridCol w="380667">
                  <a:extLst>
                    <a:ext uri="{9D8B030D-6E8A-4147-A177-3AD203B41FA5}">
                      <a16:colId xmlns:a16="http://schemas.microsoft.com/office/drawing/2014/main" val="105939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3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06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93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04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09460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EEC4798-99E9-4AD8-80DD-8F2E4C950190}"/>
              </a:ext>
            </a:extLst>
          </p:cNvPr>
          <p:cNvSpPr txBox="1"/>
          <p:nvPr/>
        </p:nvSpPr>
        <p:spPr>
          <a:xfrm>
            <a:off x="5088847" y="310665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可填入数字：</a:t>
            </a:r>
            <a:r>
              <a:rPr lang="en-US" altLang="zh-CN" dirty="0"/>
              <a:t>{ 8,</a:t>
            </a:r>
            <a:r>
              <a:rPr lang="zh-CN" altLang="en-US" dirty="0"/>
              <a:t> </a:t>
            </a:r>
            <a:r>
              <a:rPr lang="en-US" altLang="zh-CN" dirty="0"/>
              <a:t>9 }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236C87-A13B-4B85-AB58-F5521A4574B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89021" y="2400300"/>
            <a:ext cx="1499826" cy="89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算法思路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迭代状态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onaco" panose="020B0509030404040204" pitchFamily="49" charset="0"/>
                <a:cs typeface="Times New Roman" panose="02020603050405020304" pitchFamily="18" charset="0"/>
              </a:rPr>
              <a:t>定义状态变量</a:t>
            </a:r>
            <a:endParaRPr lang="en-US" altLang="zh-CN" sz="20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00" dirty="0">
                <a:latin typeface="Monaco" panose="020B0509030404040204" pitchFamily="49" charset="0"/>
                <a:cs typeface="Times New Roman" panose="02020603050405020304" pitchFamily="18" charset="0"/>
              </a:rPr>
              <a:t>定义</a:t>
            </a:r>
            <a:r>
              <a:rPr lang="en-US" altLang="zh-CN" sz="1700" dirty="0">
                <a:latin typeface="Monaco" panose="020B0509030404040204" pitchFamily="49" charset="0"/>
                <a:cs typeface="Times New Roman" panose="02020603050405020304" pitchFamily="18" charset="0"/>
              </a:rPr>
              <a:t>bool </a:t>
            </a:r>
            <a:r>
              <a:rPr lang="en-US" altLang="zh-CN" sz="17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bHasUpdated</a:t>
            </a:r>
            <a:r>
              <a:rPr lang="zh-CN" altLang="en-US" sz="1700" dirty="0">
                <a:latin typeface="Monaco" panose="020B0509030404040204" pitchFamily="49" charset="0"/>
                <a:cs typeface="Times New Roman" panose="02020603050405020304" pitchFamily="18" charset="0"/>
              </a:rPr>
              <a:t>，在遍历时查询到可以填入数字的格子时设为</a:t>
            </a:r>
            <a:r>
              <a:rPr lang="en-US" altLang="zh-CN" sz="1700" dirty="0">
                <a:latin typeface="Monaco" panose="020B0509030404040204" pitchFamily="49" charset="0"/>
                <a:cs typeface="Times New Roman" panose="02020603050405020304" pitchFamily="18" charset="0"/>
              </a:rPr>
              <a:t>true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700" dirty="0">
                <a:latin typeface="Monaco" panose="020B0509030404040204" pitchFamily="49" charset="0"/>
                <a:cs typeface="Times New Roman" panose="02020603050405020304" pitchFamily="18" charset="0"/>
              </a:rPr>
              <a:t>定义</a:t>
            </a:r>
            <a:r>
              <a:rPr lang="en-US" altLang="zh-CN" sz="1700" dirty="0">
                <a:latin typeface="Monaco" panose="020B0509030404040204" pitchFamily="49" charset="0"/>
                <a:cs typeface="Times New Roman" panose="02020603050405020304" pitchFamily="18" charset="0"/>
              </a:rPr>
              <a:t>bool </a:t>
            </a:r>
            <a:r>
              <a:rPr lang="en-US" altLang="zh-CN" sz="17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bMeetDeadEnd</a:t>
            </a:r>
            <a:r>
              <a:rPr lang="zh-CN" altLang="en-US" sz="1700" dirty="0">
                <a:latin typeface="Monaco" panose="020B0509030404040204" pitchFamily="49" charset="0"/>
                <a:cs typeface="Times New Roman" panose="02020603050405020304" pitchFamily="18" charset="0"/>
              </a:rPr>
              <a:t>，在出现空白格无法填入数字时设为</a:t>
            </a:r>
            <a:r>
              <a:rPr lang="en-US" altLang="zh-CN" sz="1700" dirty="0">
                <a:latin typeface="Monaco" panose="020B0509030404040204" pitchFamily="49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迭代遍历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81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个格子，求得每个空白格可填入的数字</a:t>
            </a:r>
            <a:endParaRPr lang="en-US" altLang="zh-CN" sz="18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bMeetDeadEnd</a:t>
            </a:r>
            <a:r>
              <a:rPr lang="en-US" altLang="zh-CN" sz="1600" dirty="0">
                <a:latin typeface="Monaco" panose="020B0509030404040204" pitchFamily="49" charset="0"/>
                <a:cs typeface="Times New Roman" panose="02020603050405020304" pitchFamily="18" charset="0"/>
              </a:rPr>
              <a:t> == true</a:t>
            </a:r>
            <a:r>
              <a:rPr lang="zh-CN" altLang="en-US" sz="1600" dirty="0">
                <a:latin typeface="Monaco" panose="020B0509030404040204" pitchFamily="49" charset="0"/>
                <a:cs typeface="Times New Roman" panose="02020603050405020304" pitchFamily="18" charset="0"/>
              </a:rPr>
              <a:t>，无法继续迭代，返回上一级</a:t>
            </a:r>
            <a:endParaRPr lang="en-US" altLang="zh-CN" sz="16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Monaco" panose="020B0509030404040204" pitchFamily="49" charset="0"/>
                <a:cs typeface="Times New Roman" panose="02020603050405020304" pitchFamily="18" charset="0"/>
              </a:rPr>
              <a:t>bHasUpdated</a:t>
            </a:r>
            <a:r>
              <a:rPr lang="en-US" altLang="zh-CN" sz="1600" dirty="0">
                <a:latin typeface="Monaco" panose="020B0509030404040204" pitchFamily="49" charset="0"/>
                <a:cs typeface="Times New Roman" panose="02020603050405020304" pitchFamily="18" charset="0"/>
              </a:rPr>
              <a:t> == false</a:t>
            </a:r>
            <a:r>
              <a:rPr lang="zh-CN" altLang="en-US" sz="1600" dirty="0">
                <a:latin typeface="Monaco" panose="020B0509030404040204" pitchFamily="49" charset="0"/>
                <a:cs typeface="Times New Roman" panose="02020603050405020304" pitchFamily="18" charset="0"/>
              </a:rPr>
              <a:t>，说明没有空格，求得一个解，</a:t>
            </a:r>
            <a:r>
              <a:rPr lang="en-US" altLang="zh-CN" sz="1600" dirty="0">
                <a:latin typeface="Monaco" panose="020B0509030404040204" pitchFamily="49" charset="0"/>
                <a:cs typeface="Times New Roman" panose="02020603050405020304" pitchFamily="18" charset="0"/>
              </a:rPr>
              <a:t>++</a:t>
            </a:r>
            <a:r>
              <a:rPr lang="en-US" altLang="zh-CN" sz="1600" dirty="0" err="1">
                <a:latin typeface="Monaco" panose="020B0509030404040204" pitchFamily="49" charset="0"/>
                <a:cs typeface="Times New Roman" panose="02020603050405020304" pitchFamily="18" charset="0"/>
              </a:rPr>
              <a:t>solveCount</a:t>
            </a:r>
            <a:endParaRPr lang="en-US" altLang="zh-CN" sz="16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记录当前层级可填的数字</a:t>
            </a:r>
            <a:r>
              <a:rPr lang="en-US" altLang="zh-CN" sz="1500" dirty="0" err="1">
                <a:latin typeface="Monaco" panose="020B0509030404040204" pitchFamily="49" charset="0"/>
                <a:cs typeface="Times New Roman" panose="02020603050405020304" pitchFamily="18" charset="0"/>
              </a:rPr>
              <a:t>availableNumbers</a:t>
            </a: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和对应空格在数独的位置</a:t>
            </a:r>
            <a:r>
              <a:rPr lang="en-US" altLang="zh-CN" sz="1500" dirty="0">
                <a:latin typeface="Monaco" panose="020B0509030404040204" pitchFamily="49" charset="0"/>
                <a:cs typeface="Times New Roman" panose="02020603050405020304" pitchFamily="18" charset="0"/>
              </a:rPr>
              <a:t>index</a:t>
            </a: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，每次选择一个</a:t>
            </a:r>
            <a:r>
              <a:rPr lang="en-US" altLang="zh-CN" sz="1500" dirty="0" err="1">
                <a:latin typeface="Monaco" panose="020B0509030404040204" pitchFamily="49" charset="0"/>
                <a:cs typeface="Times New Roman" panose="02020603050405020304" pitchFamily="18" charset="0"/>
              </a:rPr>
              <a:t>availableNumbers</a:t>
            </a: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中的数字填入后往下递归</a:t>
            </a:r>
            <a:endParaRPr lang="en-US" altLang="zh-CN" sz="15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递归返回时需要恢复现场，</a:t>
            </a:r>
            <a:r>
              <a:rPr lang="en-US" altLang="zh-CN" sz="15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mSudoku</a:t>
            </a:r>
            <a:r>
              <a:rPr lang="en-US" altLang="zh-CN" sz="1500" dirty="0">
                <a:latin typeface="Monaco" panose="020B050903040404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500" dirty="0" err="1">
                <a:latin typeface="Monaco" panose="020B0509030404040204" pitchFamily="49" charset="0"/>
                <a:cs typeface="Times New Roman" panose="02020603050405020304" pitchFamily="18" charset="0"/>
              </a:rPr>
              <a:t>nextIndex</a:t>
            </a:r>
            <a:r>
              <a:rPr lang="en-US" altLang="zh-CN" sz="1500" dirty="0">
                <a:latin typeface="Monaco" panose="020B0509030404040204" pitchFamily="49" charset="0"/>
                <a:cs typeface="Times New Roman" panose="02020603050405020304" pitchFamily="18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11843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第一部分：算法思路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第二部分：算法优化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  <p:extLst>
      <p:ext uri="{BB962C8B-B14F-4D97-AF65-F5344CB8AC3E}">
        <p14:creationId xmlns:p14="http://schemas.microsoft.com/office/powerpoint/2010/main" val="150416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算法优化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状态压缩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算上代表空格的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，总共只有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10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种数字可以被填入一个格子，我们可以使用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int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类型变量的不同位来表示该位置是否可以填入对应数字</a:t>
            </a:r>
            <a:endParaRPr lang="en-US" altLang="zh-CN" sz="18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如某位置可以填入</a:t>
            </a:r>
            <a:r>
              <a:rPr lang="en-US" altLang="zh-CN" sz="1500" dirty="0">
                <a:latin typeface="Monaco" panose="020B0509030404040204" pitchFamily="49" charset="0"/>
                <a:cs typeface="Times New Roman" panose="02020603050405020304" pitchFamily="18" charset="0"/>
              </a:rPr>
              <a:t>4</a:t>
            </a: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，则用</a:t>
            </a:r>
            <a:r>
              <a:rPr lang="en-US" altLang="zh-CN" sz="1500" dirty="0">
                <a:latin typeface="Monaco" panose="020B0509030404040204" pitchFamily="49" charset="0"/>
                <a:cs typeface="Times New Roman" panose="02020603050405020304" pitchFamily="18" charset="0"/>
              </a:rPr>
              <a:t>0x000001000</a:t>
            </a: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表示</a:t>
            </a:r>
            <a:endParaRPr lang="en-US" altLang="zh-CN" sz="15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定义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mNextAvailable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表示可填入的数字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当可以填入数字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时，我们将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mNextAvailable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从右往左第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位设为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1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即：</a:t>
            </a:r>
            <a:r>
              <a:rPr lang="en-US" altLang="zh-CN" sz="15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mNextAvailable</a:t>
            </a:r>
            <a:r>
              <a:rPr lang="en-US" altLang="zh-CN" sz="1500" dirty="0">
                <a:latin typeface="Monaco" panose="020B0509030404040204" pitchFamily="49" charset="0"/>
                <a:cs typeface="Times New Roman" panose="02020603050405020304" pitchFamily="18" charset="0"/>
              </a:rPr>
              <a:t> |= (1 &lt;&lt; k)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Monaco" panose="020B0509030404040204" pitchFamily="49" charset="0"/>
                <a:cs typeface="Times New Roman" panose="02020603050405020304" pitchFamily="18" charset="0"/>
              </a:rPr>
              <a:t>异或也是可以的，</a:t>
            </a:r>
            <a:r>
              <a:rPr lang="en-US" altLang="zh-CN" sz="15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mNextAvailable</a:t>
            </a:r>
            <a:r>
              <a:rPr lang="en-US" altLang="zh-CN" sz="1500" dirty="0">
                <a:latin typeface="Monaco" panose="020B0509030404040204" pitchFamily="49" charset="0"/>
                <a:cs typeface="Times New Roman" panose="02020603050405020304" pitchFamily="18" charset="0"/>
              </a:rPr>
              <a:t> ^= (1 &lt;&lt; k)</a:t>
            </a:r>
            <a:endParaRPr lang="en-US" altLang="zh-CN" sz="1800" dirty="0">
              <a:latin typeface="Monaco" panose="020B050903040404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算法优化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状态压缩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找到对应空格，需要取出每一个可能填入的数字时，遍历</a:t>
            </a:r>
            <a:r>
              <a:rPr lang="en-US" altLang="zh-CN" sz="1800" dirty="0" err="1">
                <a:latin typeface="Monaco" panose="020B0509030404040204" pitchFamily="49" charset="0"/>
                <a:cs typeface="Times New Roman" panose="02020603050405020304" pitchFamily="18" charset="0"/>
              </a:rPr>
              <a:t>mNextAvailable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的每一位，判断是否为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，这可以使用与操作实现</a:t>
            </a:r>
            <a:endParaRPr lang="en-US" altLang="zh-CN" sz="1800" dirty="0">
              <a:latin typeface="Monaco" panose="020B050903040404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使用数字状态压缩可以将空间消耗降为</a:t>
            </a:r>
            <a:r>
              <a:rPr lang="en-US" altLang="zh-CN" sz="1800" dirty="0">
                <a:latin typeface="Monaco" panose="020B0509030404040204" pitchFamily="49" charset="0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Monaco" panose="020B0509030404040204" pitchFamily="49" charset="0"/>
                <a:cs typeface="Times New Roman" panose="02020603050405020304" pitchFamily="18" charset="0"/>
              </a:rPr>
              <a:t>个字节</a:t>
            </a:r>
            <a:endParaRPr lang="en-US" altLang="zh-CN" sz="1800" dirty="0">
              <a:latin typeface="Monaco" panose="020B050903040404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044ABFB9-0FEE-46BA-A298-7569602FB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997" y="2386145"/>
            <a:ext cx="3337849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4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1166</Words>
  <Application>Microsoft Office PowerPoint</Application>
  <PresentationFormat>全屏显示(16:9)</PresentationFormat>
  <Paragraphs>92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隶书</vt:lpstr>
      <vt:lpstr>宋体</vt:lpstr>
      <vt:lpstr>微软雅黑</vt:lpstr>
      <vt:lpstr>Arial</vt:lpstr>
      <vt:lpstr>Calibri</vt:lpstr>
      <vt:lpstr>Calibri Light</vt:lpstr>
      <vt:lpstr>Consolas</vt:lpstr>
      <vt:lpstr>Monaco</vt:lpstr>
      <vt:lpstr>Wingdings</vt:lpstr>
      <vt:lpstr>Office 主题</vt:lpstr>
      <vt:lpstr>PowerPoint 演示文稿</vt:lpstr>
      <vt:lpstr>纲要</vt:lpstr>
      <vt:lpstr>算法思路——主逻辑</vt:lpstr>
      <vt:lpstr>算法思路——查询数字</vt:lpstr>
      <vt:lpstr>算法思路——查询数字</vt:lpstr>
      <vt:lpstr>算法思路——迭代状态</vt:lpstr>
      <vt:lpstr>纲要</vt:lpstr>
      <vt:lpstr>算法优化——状态压缩</vt:lpstr>
      <vt:lpstr>算法优化——状态压缩</vt:lpstr>
      <vt:lpstr>算法优化——选择空格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Misaka Mikoto</cp:lastModifiedBy>
  <cp:revision>1010</cp:revision>
  <dcterms:created xsi:type="dcterms:W3CDTF">2017-03-07T07:29:00Z</dcterms:created>
  <dcterms:modified xsi:type="dcterms:W3CDTF">2021-08-23T03:51:41Z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F125A1573CB34BE8AEF89B6235847D54</vt:lpwstr>
  </property>
</Properties>
</file>