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ebp" ContentType="image/webp"/>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1" r:id="rId5"/>
    <p:sldId id="264" r:id="rId6"/>
    <p:sldId id="263" r:id="rId7"/>
    <p:sldId id="262" r:id="rId8"/>
    <p:sldId id="265" r:id="rId9"/>
    <p:sldId id="266" r:id="rId10"/>
    <p:sldId id="267" r:id="rId11"/>
    <p:sldId id="268" r:id="rId12"/>
    <p:sldId id="269" r:id="rId13"/>
    <p:sldId id="271"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104" d="100"/>
          <a:sy n="104" d="100"/>
        </p:scale>
        <p:origin x="144" y="252"/>
      </p:cViewPr>
      <p:guideLst>
        <p:guide orient="horz" pos="21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dirty="0"/>
              <a:t>Before </a:t>
            </a:r>
            <a:r>
              <a:rPr lang="en-US" b="1" dirty="0" err="1"/>
              <a:t>Smothe</a:t>
            </a:r>
            <a:endParaRPr lang="en-US" b="1"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462-4A5A-8359-F2E35AE6C23C}"/>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D62F-4DF3-8A91-BFFB321E6498}"/>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D62F-4DF3-8A91-BFFB321E6498}"/>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D62F-4DF3-8A91-BFFB321E6498}"/>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2"/>
                <c:pt idx="0">
                  <c:v>Not Jam</c:v>
                </c:pt>
                <c:pt idx="1">
                  <c:v>Jam</c:v>
                </c:pt>
              </c:strCache>
            </c:strRef>
          </c:cat>
          <c:val>
            <c:numRef>
              <c:f>Sheet1!$B$2:$B$5</c:f>
              <c:numCache>
                <c:formatCode>General</c:formatCode>
                <c:ptCount val="4"/>
                <c:pt idx="0">
                  <c:v>51055</c:v>
                </c:pt>
                <c:pt idx="1">
                  <c:v>102161</c:v>
                </c:pt>
              </c:numCache>
            </c:numRef>
          </c:val>
          <c:extLst>
            <c:ext xmlns:c16="http://schemas.microsoft.com/office/drawing/2014/chart" uri="{C3380CC4-5D6E-409C-BE32-E72D297353CC}">
              <c16:uniqueId val="{00000000-4462-4A5A-8359-F2E35AE6C23C}"/>
            </c:ext>
          </c:extLst>
        </c:ser>
        <c:dLbls>
          <c:dLblPos val="ctr"/>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dirty="0"/>
              <a:t>After</a:t>
            </a:r>
            <a:r>
              <a:rPr lang="en-US" b="1" baseline="0" dirty="0"/>
              <a:t> </a:t>
            </a:r>
            <a:r>
              <a:rPr lang="en-US" b="1" dirty="0" err="1"/>
              <a:t>Smothe</a:t>
            </a:r>
            <a:endParaRPr lang="en-US" b="1"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CE72-48DE-ACB9-6BFA2C6F454B}"/>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CE72-48DE-ACB9-6BFA2C6F454B}"/>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CE72-48DE-ACB9-6BFA2C6F454B}"/>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CE72-48DE-ACB9-6BFA2C6F454B}"/>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2"/>
                <c:pt idx="0">
                  <c:v>Not Jam</c:v>
                </c:pt>
                <c:pt idx="1">
                  <c:v>Jam</c:v>
                </c:pt>
              </c:strCache>
            </c:strRef>
          </c:cat>
          <c:val>
            <c:numRef>
              <c:f>Sheet1!$B$2:$B$5</c:f>
              <c:numCache>
                <c:formatCode>General</c:formatCode>
                <c:ptCount val="4"/>
                <c:pt idx="0">
                  <c:v>83789</c:v>
                </c:pt>
                <c:pt idx="1">
                  <c:v>83789</c:v>
                </c:pt>
              </c:numCache>
            </c:numRef>
          </c:val>
          <c:extLst>
            <c:ext xmlns:c16="http://schemas.microsoft.com/office/drawing/2014/chart" uri="{C3380CC4-5D6E-409C-BE32-E72D297353CC}">
              <c16:uniqueId val="{00000008-CE72-48DE-ACB9-6BFA2C6F454B}"/>
            </c:ext>
          </c:extLst>
        </c:ser>
        <c:dLbls>
          <c:dLblPos val="ctr"/>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557B500-5956-49AE-BF20-4BA410EFE404}" type="datetimeFigureOut">
              <a:rPr lang="en-ID" smtClean="0"/>
              <a:t>23/02/2023</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0BF40CAD-5FA9-4A7E-8E26-78B1B9F78F70}" type="slidenum">
              <a:rPr lang="en-ID" smtClean="0"/>
              <a:t>‹#›</a:t>
            </a:fld>
            <a:endParaRPr lang="en-ID"/>
          </a:p>
        </p:txBody>
      </p:sp>
    </p:spTree>
    <p:extLst>
      <p:ext uri="{BB962C8B-B14F-4D97-AF65-F5344CB8AC3E}">
        <p14:creationId xmlns:p14="http://schemas.microsoft.com/office/powerpoint/2010/main" val="4131272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57B500-5956-49AE-BF20-4BA410EFE404}" type="datetimeFigureOut">
              <a:rPr lang="en-ID" smtClean="0"/>
              <a:t>23/02/2023</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0BF40CAD-5FA9-4A7E-8E26-78B1B9F78F70}" type="slidenum">
              <a:rPr lang="en-ID" smtClean="0"/>
              <a:t>‹#›</a:t>
            </a:fld>
            <a:endParaRPr lang="en-ID"/>
          </a:p>
        </p:txBody>
      </p:sp>
    </p:spTree>
    <p:extLst>
      <p:ext uri="{BB962C8B-B14F-4D97-AF65-F5344CB8AC3E}">
        <p14:creationId xmlns:p14="http://schemas.microsoft.com/office/powerpoint/2010/main" val="2290481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57B500-5956-49AE-BF20-4BA410EFE404}" type="datetimeFigureOut">
              <a:rPr lang="en-ID" smtClean="0"/>
              <a:t>23/02/2023</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0BF40CAD-5FA9-4A7E-8E26-78B1B9F78F70}" type="slidenum">
              <a:rPr lang="en-ID" smtClean="0"/>
              <a:t>‹#›</a:t>
            </a:fld>
            <a:endParaRPr lang="en-ID"/>
          </a:p>
        </p:txBody>
      </p:sp>
    </p:spTree>
    <p:extLst>
      <p:ext uri="{BB962C8B-B14F-4D97-AF65-F5344CB8AC3E}">
        <p14:creationId xmlns:p14="http://schemas.microsoft.com/office/powerpoint/2010/main" val="1921439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57B500-5956-49AE-BF20-4BA410EFE404}" type="datetimeFigureOut">
              <a:rPr lang="en-ID" smtClean="0"/>
              <a:t>23/02/2023</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0BF40CAD-5FA9-4A7E-8E26-78B1B9F78F70}" type="slidenum">
              <a:rPr lang="en-ID" smtClean="0"/>
              <a:t>‹#›</a:t>
            </a:fld>
            <a:endParaRPr lang="en-ID"/>
          </a:p>
        </p:txBody>
      </p:sp>
    </p:spTree>
    <p:extLst>
      <p:ext uri="{BB962C8B-B14F-4D97-AF65-F5344CB8AC3E}">
        <p14:creationId xmlns:p14="http://schemas.microsoft.com/office/powerpoint/2010/main" val="199678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57B500-5956-49AE-BF20-4BA410EFE404}" type="datetimeFigureOut">
              <a:rPr lang="en-ID" smtClean="0"/>
              <a:t>23/02/2023</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0BF40CAD-5FA9-4A7E-8E26-78B1B9F78F70}" type="slidenum">
              <a:rPr lang="en-ID" smtClean="0"/>
              <a:t>‹#›</a:t>
            </a:fld>
            <a:endParaRPr lang="en-ID"/>
          </a:p>
        </p:txBody>
      </p:sp>
    </p:spTree>
    <p:extLst>
      <p:ext uri="{BB962C8B-B14F-4D97-AF65-F5344CB8AC3E}">
        <p14:creationId xmlns:p14="http://schemas.microsoft.com/office/powerpoint/2010/main" val="1132667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557B500-5956-49AE-BF20-4BA410EFE404}" type="datetimeFigureOut">
              <a:rPr lang="en-ID" smtClean="0"/>
              <a:t>23/02/2023</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0BF40CAD-5FA9-4A7E-8E26-78B1B9F78F70}" type="slidenum">
              <a:rPr lang="en-ID" smtClean="0"/>
              <a:t>‹#›</a:t>
            </a:fld>
            <a:endParaRPr lang="en-ID"/>
          </a:p>
        </p:txBody>
      </p:sp>
    </p:spTree>
    <p:extLst>
      <p:ext uri="{BB962C8B-B14F-4D97-AF65-F5344CB8AC3E}">
        <p14:creationId xmlns:p14="http://schemas.microsoft.com/office/powerpoint/2010/main" val="2884634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557B500-5956-49AE-BF20-4BA410EFE404}" type="datetimeFigureOut">
              <a:rPr lang="en-ID" smtClean="0"/>
              <a:t>23/02/2023</a:t>
            </a:fld>
            <a:endParaRPr lang="en-ID"/>
          </a:p>
        </p:txBody>
      </p:sp>
      <p:sp>
        <p:nvSpPr>
          <p:cNvPr id="8" name="Footer Placeholder 7"/>
          <p:cNvSpPr>
            <a:spLocks noGrp="1"/>
          </p:cNvSpPr>
          <p:nvPr>
            <p:ph type="ftr" sz="quarter" idx="11"/>
          </p:nvPr>
        </p:nvSpPr>
        <p:spPr/>
        <p:txBody>
          <a:bodyPr/>
          <a:lstStyle/>
          <a:p>
            <a:endParaRPr lang="en-ID"/>
          </a:p>
        </p:txBody>
      </p:sp>
      <p:sp>
        <p:nvSpPr>
          <p:cNvPr id="9" name="Slide Number Placeholder 8"/>
          <p:cNvSpPr>
            <a:spLocks noGrp="1"/>
          </p:cNvSpPr>
          <p:nvPr>
            <p:ph type="sldNum" sz="quarter" idx="12"/>
          </p:nvPr>
        </p:nvSpPr>
        <p:spPr/>
        <p:txBody>
          <a:bodyPr/>
          <a:lstStyle/>
          <a:p>
            <a:fld id="{0BF40CAD-5FA9-4A7E-8E26-78B1B9F78F70}" type="slidenum">
              <a:rPr lang="en-ID" smtClean="0"/>
              <a:t>‹#›</a:t>
            </a:fld>
            <a:endParaRPr lang="en-ID"/>
          </a:p>
        </p:txBody>
      </p:sp>
    </p:spTree>
    <p:extLst>
      <p:ext uri="{BB962C8B-B14F-4D97-AF65-F5344CB8AC3E}">
        <p14:creationId xmlns:p14="http://schemas.microsoft.com/office/powerpoint/2010/main" val="1554625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557B500-5956-49AE-BF20-4BA410EFE404}" type="datetimeFigureOut">
              <a:rPr lang="en-ID" smtClean="0"/>
              <a:t>23/02/2023</a:t>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0BF40CAD-5FA9-4A7E-8E26-78B1B9F78F70}" type="slidenum">
              <a:rPr lang="en-ID" smtClean="0"/>
              <a:t>‹#›</a:t>
            </a:fld>
            <a:endParaRPr lang="en-ID"/>
          </a:p>
        </p:txBody>
      </p:sp>
    </p:spTree>
    <p:extLst>
      <p:ext uri="{BB962C8B-B14F-4D97-AF65-F5344CB8AC3E}">
        <p14:creationId xmlns:p14="http://schemas.microsoft.com/office/powerpoint/2010/main" val="453185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57B500-5956-49AE-BF20-4BA410EFE404}" type="datetimeFigureOut">
              <a:rPr lang="en-ID" smtClean="0"/>
              <a:t>23/02/2023</a:t>
            </a:fld>
            <a:endParaRPr lang="en-ID"/>
          </a:p>
        </p:txBody>
      </p:sp>
      <p:sp>
        <p:nvSpPr>
          <p:cNvPr id="3" name="Footer Placeholder 2"/>
          <p:cNvSpPr>
            <a:spLocks noGrp="1"/>
          </p:cNvSpPr>
          <p:nvPr>
            <p:ph type="ftr" sz="quarter" idx="11"/>
          </p:nvPr>
        </p:nvSpPr>
        <p:spPr/>
        <p:txBody>
          <a:bodyPr/>
          <a:lstStyle/>
          <a:p>
            <a:endParaRPr lang="en-ID"/>
          </a:p>
        </p:txBody>
      </p:sp>
      <p:sp>
        <p:nvSpPr>
          <p:cNvPr id="4" name="Slide Number Placeholder 3"/>
          <p:cNvSpPr>
            <a:spLocks noGrp="1"/>
          </p:cNvSpPr>
          <p:nvPr>
            <p:ph type="sldNum" sz="quarter" idx="12"/>
          </p:nvPr>
        </p:nvSpPr>
        <p:spPr/>
        <p:txBody>
          <a:bodyPr/>
          <a:lstStyle/>
          <a:p>
            <a:fld id="{0BF40CAD-5FA9-4A7E-8E26-78B1B9F78F70}" type="slidenum">
              <a:rPr lang="en-ID" smtClean="0"/>
              <a:t>‹#›</a:t>
            </a:fld>
            <a:endParaRPr lang="en-ID"/>
          </a:p>
        </p:txBody>
      </p:sp>
    </p:spTree>
    <p:extLst>
      <p:ext uri="{BB962C8B-B14F-4D97-AF65-F5344CB8AC3E}">
        <p14:creationId xmlns:p14="http://schemas.microsoft.com/office/powerpoint/2010/main" val="3385965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557B500-5956-49AE-BF20-4BA410EFE404}" type="datetimeFigureOut">
              <a:rPr lang="en-ID" smtClean="0"/>
              <a:t>23/02/2023</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0BF40CAD-5FA9-4A7E-8E26-78B1B9F78F70}" type="slidenum">
              <a:rPr lang="en-ID" smtClean="0"/>
              <a:t>‹#›</a:t>
            </a:fld>
            <a:endParaRPr lang="en-ID"/>
          </a:p>
        </p:txBody>
      </p:sp>
    </p:spTree>
    <p:extLst>
      <p:ext uri="{BB962C8B-B14F-4D97-AF65-F5344CB8AC3E}">
        <p14:creationId xmlns:p14="http://schemas.microsoft.com/office/powerpoint/2010/main" val="1954865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557B500-5956-49AE-BF20-4BA410EFE404}" type="datetimeFigureOut">
              <a:rPr lang="en-ID" smtClean="0"/>
              <a:t>23/02/2023</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0BF40CAD-5FA9-4A7E-8E26-78B1B9F78F70}" type="slidenum">
              <a:rPr lang="en-ID" smtClean="0"/>
              <a:t>‹#›</a:t>
            </a:fld>
            <a:endParaRPr lang="en-ID"/>
          </a:p>
        </p:txBody>
      </p:sp>
    </p:spTree>
    <p:extLst>
      <p:ext uri="{BB962C8B-B14F-4D97-AF65-F5344CB8AC3E}">
        <p14:creationId xmlns:p14="http://schemas.microsoft.com/office/powerpoint/2010/main" val="1812210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57B500-5956-49AE-BF20-4BA410EFE404}" type="datetimeFigureOut">
              <a:rPr lang="en-ID" smtClean="0"/>
              <a:t>23/02/2023</a:t>
            </a:fld>
            <a:endParaRPr lang="en-ID"/>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F40CAD-5FA9-4A7E-8E26-78B1B9F78F70}" type="slidenum">
              <a:rPr lang="en-ID" smtClean="0"/>
              <a:t>‹#›</a:t>
            </a:fld>
            <a:endParaRPr lang="en-ID"/>
          </a:p>
        </p:txBody>
      </p:sp>
    </p:spTree>
    <p:extLst>
      <p:ext uri="{BB962C8B-B14F-4D97-AF65-F5344CB8AC3E}">
        <p14:creationId xmlns:p14="http://schemas.microsoft.com/office/powerpoint/2010/main" val="22983920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realpython.com/logistic-regression-python/" TargetMode="External"/><Relationship Id="rId2" Type="http://schemas.openxmlformats.org/officeDocument/2006/relationships/hyperlink" Target="https://python-course.eu/machine-learning/k-nearest-neighbor-classifier-with-sklearn.php" TargetMode="External"/><Relationship Id="rId1" Type="http://schemas.openxmlformats.org/officeDocument/2006/relationships/slideLayout" Target="../slideLayouts/slideLayout2.xml"/><Relationship Id="rId4" Type="http://schemas.openxmlformats.org/officeDocument/2006/relationships/hyperlink" Target="https://www.upgrad.com/blog/gaussian-naive-bayes/"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web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CAACA-00BB-9CCC-4C98-9B23D817E25C}"/>
              </a:ext>
            </a:extLst>
          </p:cNvPr>
          <p:cNvSpPr>
            <a:spLocks noGrp="1"/>
          </p:cNvSpPr>
          <p:nvPr>
            <p:ph type="ctrTitle"/>
          </p:nvPr>
        </p:nvSpPr>
        <p:spPr/>
        <p:txBody>
          <a:bodyPr/>
          <a:lstStyle/>
          <a:p>
            <a:r>
              <a:rPr lang="en-US" b="1" dirty="0"/>
              <a:t>MINI PROJECT DS</a:t>
            </a:r>
            <a:endParaRPr lang="en-ID" b="1" dirty="0"/>
          </a:p>
        </p:txBody>
      </p:sp>
      <p:sp>
        <p:nvSpPr>
          <p:cNvPr id="3" name="Subtitle 2">
            <a:extLst>
              <a:ext uri="{FF2B5EF4-FFF2-40B4-BE49-F238E27FC236}">
                <a16:creationId xmlns:a16="http://schemas.microsoft.com/office/drawing/2014/main" id="{B92A38F3-06C7-166A-9BDF-4F0FB9AEC707}"/>
              </a:ext>
            </a:extLst>
          </p:cNvPr>
          <p:cNvSpPr>
            <a:spLocks noGrp="1"/>
          </p:cNvSpPr>
          <p:nvPr>
            <p:ph type="subTitle" idx="1"/>
          </p:nvPr>
        </p:nvSpPr>
        <p:spPr/>
        <p:txBody>
          <a:bodyPr/>
          <a:lstStyle/>
          <a:p>
            <a:r>
              <a:rPr lang="en-US" dirty="0"/>
              <a:t>Bandung Street Jam forecast</a:t>
            </a:r>
            <a:endParaRPr lang="en-ID" dirty="0"/>
          </a:p>
        </p:txBody>
      </p:sp>
    </p:spTree>
    <p:extLst>
      <p:ext uri="{BB962C8B-B14F-4D97-AF65-F5344CB8AC3E}">
        <p14:creationId xmlns:p14="http://schemas.microsoft.com/office/powerpoint/2010/main" val="7783723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92EE5-E2BD-567E-F34E-69FC8B5E36C4}"/>
              </a:ext>
            </a:extLst>
          </p:cNvPr>
          <p:cNvSpPr>
            <a:spLocks noGrp="1"/>
          </p:cNvSpPr>
          <p:nvPr>
            <p:ph type="title"/>
          </p:nvPr>
        </p:nvSpPr>
        <p:spPr>
          <a:xfrm>
            <a:off x="352966" y="561653"/>
            <a:ext cx="10515600" cy="703267"/>
          </a:xfrm>
        </p:spPr>
        <p:txBody>
          <a:bodyPr/>
          <a:lstStyle/>
          <a:p>
            <a:r>
              <a:rPr lang="en-US" b="1" dirty="0"/>
              <a:t>Hyperparameter Tuning</a:t>
            </a:r>
            <a:endParaRPr lang="en-ID" b="1" dirty="0"/>
          </a:p>
        </p:txBody>
      </p:sp>
      <p:sp>
        <p:nvSpPr>
          <p:cNvPr id="3" name="Content Placeholder 2">
            <a:extLst>
              <a:ext uri="{FF2B5EF4-FFF2-40B4-BE49-F238E27FC236}">
                <a16:creationId xmlns:a16="http://schemas.microsoft.com/office/drawing/2014/main" id="{A9845EE8-B225-063B-AE85-0291C93EC0BB}"/>
              </a:ext>
            </a:extLst>
          </p:cNvPr>
          <p:cNvSpPr>
            <a:spLocks noGrp="1"/>
          </p:cNvSpPr>
          <p:nvPr>
            <p:ph idx="1"/>
          </p:nvPr>
        </p:nvSpPr>
        <p:spPr>
          <a:xfrm>
            <a:off x="352966" y="1726885"/>
            <a:ext cx="1658714" cy="4351338"/>
          </a:xfrm>
        </p:spPr>
        <p:txBody>
          <a:bodyPr>
            <a:normAutofit/>
          </a:bodyPr>
          <a:lstStyle/>
          <a:p>
            <a:pPr marL="0" indent="0">
              <a:buNone/>
            </a:pPr>
            <a:r>
              <a:rPr lang="en-US" sz="2000" b="1" dirty="0" err="1"/>
              <a:t>N_Estimators</a:t>
            </a:r>
            <a:endParaRPr lang="en-US" sz="2000" b="1" dirty="0"/>
          </a:p>
          <a:p>
            <a:pPr marL="0" indent="0">
              <a:buNone/>
            </a:pPr>
            <a:r>
              <a:rPr lang="en-US" sz="2000" dirty="0"/>
              <a:t>Number of trees in random forest</a:t>
            </a:r>
            <a:endParaRPr lang="en-US" sz="1600" dirty="0"/>
          </a:p>
        </p:txBody>
      </p:sp>
      <p:sp>
        <p:nvSpPr>
          <p:cNvPr id="9" name="Content Placeholder 2">
            <a:extLst>
              <a:ext uri="{FF2B5EF4-FFF2-40B4-BE49-F238E27FC236}">
                <a16:creationId xmlns:a16="http://schemas.microsoft.com/office/drawing/2014/main" id="{918C5FCA-D2EB-0D57-E31E-CB292AFC3826}"/>
              </a:ext>
            </a:extLst>
          </p:cNvPr>
          <p:cNvSpPr txBox="1">
            <a:spLocks/>
          </p:cNvSpPr>
          <p:nvPr/>
        </p:nvSpPr>
        <p:spPr>
          <a:xfrm>
            <a:off x="226947" y="4540068"/>
            <a:ext cx="11612087" cy="8167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dirty="0"/>
              <a:t>This parameter will be randomized search cv to find the most optimal value for each for the increase in ROC_AUC</a:t>
            </a:r>
            <a:endParaRPr lang="en-US" sz="1400" b="1" dirty="0"/>
          </a:p>
        </p:txBody>
      </p:sp>
      <p:sp>
        <p:nvSpPr>
          <p:cNvPr id="7" name="Content Placeholder 2">
            <a:extLst>
              <a:ext uri="{FF2B5EF4-FFF2-40B4-BE49-F238E27FC236}">
                <a16:creationId xmlns:a16="http://schemas.microsoft.com/office/drawing/2014/main" id="{0002C2B1-DBC7-555B-F48A-B3D758D46D70}"/>
              </a:ext>
            </a:extLst>
          </p:cNvPr>
          <p:cNvSpPr txBox="1">
            <a:spLocks/>
          </p:cNvSpPr>
          <p:nvPr/>
        </p:nvSpPr>
        <p:spPr>
          <a:xfrm>
            <a:off x="2093352" y="1726885"/>
            <a:ext cx="165871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err="1"/>
              <a:t>Max_features</a:t>
            </a:r>
            <a:endParaRPr lang="en-US" sz="2000" b="1" dirty="0"/>
          </a:p>
          <a:p>
            <a:pPr marL="0" indent="0">
              <a:buFont typeface="Arial" panose="020B0604020202020204" pitchFamily="34" charset="0"/>
              <a:buNone/>
            </a:pPr>
            <a:r>
              <a:rPr lang="en-US" sz="2000" dirty="0"/>
              <a:t>Number of features to consider at every split</a:t>
            </a:r>
            <a:endParaRPr lang="en-US" sz="1600" dirty="0"/>
          </a:p>
        </p:txBody>
      </p:sp>
      <p:sp>
        <p:nvSpPr>
          <p:cNvPr id="10" name="Content Placeholder 2">
            <a:extLst>
              <a:ext uri="{FF2B5EF4-FFF2-40B4-BE49-F238E27FC236}">
                <a16:creationId xmlns:a16="http://schemas.microsoft.com/office/drawing/2014/main" id="{763EE67C-C9D5-7682-96AE-1A4BD1A8123B}"/>
              </a:ext>
            </a:extLst>
          </p:cNvPr>
          <p:cNvSpPr txBox="1">
            <a:spLocks/>
          </p:cNvSpPr>
          <p:nvPr/>
        </p:nvSpPr>
        <p:spPr>
          <a:xfrm>
            <a:off x="3833738" y="1726885"/>
            <a:ext cx="165871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err="1"/>
              <a:t>Max_depth</a:t>
            </a:r>
            <a:endParaRPr lang="en-US" sz="2000" b="1" dirty="0"/>
          </a:p>
          <a:p>
            <a:pPr marL="0" indent="0">
              <a:buFont typeface="Arial" panose="020B0604020202020204" pitchFamily="34" charset="0"/>
              <a:buNone/>
            </a:pPr>
            <a:r>
              <a:rPr lang="en-US" sz="2000" dirty="0"/>
              <a:t>Maximum number of levels in tree</a:t>
            </a:r>
          </a:p>
        </p:txBody>
      </p:sp>
      <p:sp>
        <p:nvSpPr>
          <p:cNvPr id="11" name="Content Placeholder 2">
            <a:extLst>
              <a:ext uri="{FF2B5EF4-FFF2-40B4-BE49-F238E27FC236}">
                <a16:creationId xmlns:a16="http://schemas.microsoft.com/office/drawing/2014/main" id="{448D2761-3E28-9248-2AC2-B4B4F28C1AFD}"/>
              </a:ext>
            </a:extLst>
          </p:cNvPr>
          <p:cNvSpPr txBox="1">
            <a:spLocks/>
          </p:cNvSpPr>
          <p:nvPr/>
        </p:nvSpPr>
        <p:spPr>
          <a:xfrm>
            <a:off x="5656768" y="1726885"/>
            <a:ext cx="23396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err="1"/>
              <a:t>Min_samples_split</a:t>
            </a:r>
            <a:endParaRPr lang="en-US" sz="2000" b="1" dirty="0"/>
          </a:p>
          <a:p>
            <a:pPr marL="0" indent="0">
              <a:buFont typeface="Arial" panose="020B0604020202020204" pitchFamily="34" charset="0"/>
              <a:buNone/>
            </a:pPr>
            <a:r>
              <a:rPr lang="en-US" sz="2000" dirty="0"/>
              <a:t>Minimum number of samples required to split a node</a:t>
            </a:r>
          </a:p>
        </p:txBody>
      </p:sp>
      <p:sp>
        <p:nvSpPr>
          <p:cNvPr id="12" name="Content Placeholder 2">
            <a:extLst>
              <a:ext uri="{FF2B5EF4-FFF2-40B4-BE49-F238E27FC236}">
                <a16:creationId xmlns:a16="http://schemas.microsoft.com/office/drawing/2014/main" id="{8E366AF5-718C-2001-E706-13B00A1CC62B}"/>
              </a:ext>
            </a:extLst>
          </p:cNvPr>
          <p:cNvSpPr txBox="1">
            <a:spLocks/>
          </p:cNvSpPr>
          <p:nvPr/>
        </p:nvSpPr>
        <p:spPr>
          <a:xfrm>
            <a:off x="8159732" y="1726885"/>
            <a:ext cx="204488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err="1"/>
              <a:t>Min_sample_leaf</a:t>
            </a:r>
            <a:endParaRPr lang="en-US" sz="2000" b="1" dirty="0"/>
          </a:p>
          <a:p>
            <a:pPr marL="0" indent="0">
              <a:buFont typeface="Arial" panose="020B0604020202020204" pitchFamily="34" charset="0"/>
              <a:buNone/>
            </a:pPr>
            <a:r>
              <a:rPr lang="en-US" sz="2000" dirty="0"/>
              <a:t>Minimum number of samples required to each leaf node</a:t>
            </a:r>
          </a:p>
        </p:txBody>
      </p:sp>
      <p:sp>
        <p:nvSpPr>
          <p:cNvPr id="13" name="Content Placeholder 2">
            <a:extLst>
              <a:ext uri="{FF2B5EF4-FFF2-40B4-BE49-F238E27FC236}">
                <a16:creationId xmlns:a16="http://schemas.microsoft.com/office/drawing/2014/main" id="{E1E67CCF-3216-7736-A8C8-28DDCA41AF3C}"/>
              </a:ext>
            </a:extLst>
          </p:cNvPr>
          <p:cNvSpPr txBox="1">
            <a:spLocks/>
          </p:cNvSpPr>
          <p:nvPr/>
        </p:nvSpPr>
        <p:spPr>
          <a:xfrm>
            <a:off x="10368952" y="1726885"/>
            <a:ext cx="165871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t>Bootstrap</a:t>
            </a:r>
          </a:p>
          <a:p>
            <a:pPr marL="0" indent="0">
              <a:buFont typeface="Arial" panose="020B0604020202020204" pitchFamily="34" charset="0"/>
              <a:buNone/>
            </a:pPr>
            <a:r>
              <a:rPr lang="en-US" sz="2000" dirty="0"/>
              <a:t>Method of selecting samples for training each tree</a:t>
            </a:r>
          </a:p>
        </p:txBody>
      </p:sp>
    </p:spTree>
    <p:extLst>
      <p:ext uri="{BB962C8B-B14F-4D97-AF65-F5344CB8AC3E}">
        <p14:creationId xmlns:p14="http://schemas.microsoft.com/office/powerpoint/2010/main" val="1989686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D085120-2300-6822-372B-3CDA0B67416A}"/>
              </a:ext>
            </a:extLst>
          </p:cNvPr>
          <p:cNvSpPr/>
          <p:nvPr/>
        </p:nvSpPr>
        <p:spPr>
          <a:xfrm>
            <a:off x="10406698" y="2205635"/>
            <a:ext cx="1364102" cy="1984105"/>
          </a:xfrm>
          <a:prstGeom prst="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D"/>
          </a:p>
        </p:txBody>
      </p:sp>
      <p:sp>
        <p:nvSpPr>
          <p:cNvPr id="2" name="Title 1">
            <a:extLst>
              <a:ext uri="{FF2B5EF4-FFF2-40B4-BE49-F238E27FC236}">
                <a16:creationId xmlns:a16="http://schemas.microsoft.com/office/drawing/2014/main" id="{0DC92EE5-E2BD-567E-F34E-69FC8B5E36C4}"/>
              </a:ext>
            </a:extLst>
          </p:cNvPr>
          <p:cNvSpPr>
            <a:spLocks noGrp="1"/>
          </p:cNvSpPr>
          <p:nvPr>
            <p:ph type="title"/>
          </p:nvPr>
        </p:nvSpPr>
        <p:spPr>
          <a:xfrm>
            <a:off x="337726" y="541020"/>
            <a:ext cx="10515600" cy="725550"/>
          </a:xfrm>
        </p:spPr>
        <p:txBody>
          <a:bodyPr/>
          <a:lstStyle/>
          <a:p>
            <a:r>
              <a:rPr lang="en-US" b="1" dirty="0"/>
              <a:t>Modelling After Hyperparameter Tuning </a:t>
            </a:r>
            <a:endParaRPr lang="en-ID" b="1" dirty="0"/>
          </a:p>
        </p:txBody>
      </p:sp>
      <p:sp>
        <p:nvSpPr>
          <p:cNvPr id="3" name="Content Placeholder 2">
            <a:extLst>
              <a:ext uri="{FF2B5EF4-FFF2-40B4-BE49-F238E27FC236}">
                <a16:creationId xmlns:a16="http://schemas.microsoft.com/office/drawing/2014/main" id="{A9845EE8-B225-063B-AE85-0291C93EC0BB}"/>
              </a:ext>
            </a:extLst>
          </p:cNvPr>
          <p:cNvSpPr>
            <a:spLocks noGrp="1"/>
          </p:cNvSpPr>
          <p:nvPr>
            <p:ph idx="1"/>
          </p:nvPr>
        </p:nvSpPr>
        <p:spPr>
          <a:xfrm>
            <a:off x="404654" y="4189740"/>
            <a:ext cx="1976642" cy="983499"/>
          </a:xfrm>
        </p:spPr>
        <p:txBody>
          <a:bodyPr>
            <a:normAutofit/>
          </a:bodyPr>
          <a:lstStyle/>
          <a:p>
            <a:pPr marL="0" indent="0" algn="ctr">
              <a:buNone/>
            </a:pPr>
            <a:r>
              <a:rPr lang="en-US" sz="1200" dirty="0" err="1"/>
              <a:t>roc_auc</a:t>
            </a:r>
            <a:r>
              <a:rPr lang="en-US" sz="1200" dirty="0"/>
              <a:t> train: </a:t>
            </a:r>
            <a:r>
              <a:rPr lang="en-US" sz="1200" b="1" dirty="0"/>
              <a:t>0.805842961364123</a:t>
            </a:r>
          </a:p>
          <a:p>
            <a:pPr marL="0" indent="0" algn="ctr">
              <a:buNone/>
            </a:pPr>
            <a:r>
              <a:rPr lang="en-US" sz="1200" dirty="0" err="1"/>
              <a:t>roc_auc</a:t>
            </a:r>
            <a:r>
              <a:rPr lang="en-US" sz="1200" dirty="0"/>
              <a:t> pred: </a:t>
            </a:r>
            <a:r>
              <a:rPr lang="en-US" sz="1200" b="1" dirty="0"/>
              <a:t>0.7174333392057655</a:t>
            </a:r>
            <a:endParaRPr lang="en-ID" sz="1050" b="1" dirty="0"/>
          </a:p>
        </p:txBody>
      </p:sp>
      <p:pic>
        <p:nvPicPr>
          <p:cNvPr id="10" name="Picture 9">
            <a:extLst>
              <a:ext uri="{FF2B5EF4-FFF2-40B4-BE49-F238E27FC236}">
                <a16:creationId xmlns:a16="http://schemas.microsoft.com/office/drawing/2014/main" id="{0C3BEC7E-3675-1053-61CD-E62FD232D73A}"/>
              </a:ext>
            </a:extLst>
          </p:cNvPr>
          <p:cNvPicPr>
            <a:picLocks noChangeAspect="1"/>
          </p:cNvPicPr>
          <p:nvPr/>
        </p:nvPicPr>
        <p:blipFill>
          <a:blip r:embed="rId2"/>
          <a:stretch>
            <a:fillRect/>
          </a:stretch>
        </p:blipFill>
        <p:spPr>
          <a:xfrm>
            <a:off x="404655" y="2013255"/>
            <a:ext cx="1976641" cy="2016492"/>
          </a:xfrm>
          <a:prstGeom prst="rect">
            <a:avLst/>
          </a:prstGeom>
        </p:spPr>
      </p:pic>
      <p:sp>
        <p:nvSpPr>
          <p:cNvPr id="13" name="TextBox 12">
            <a:extLst>
              <a:ext uri="{FF2B5EF4-FFF2-40B4-BE49-F238E27FC236}">
                <a16:creationId xmlns:a16="http://schemas.microsoft.com/office/drawing/2014/main" id="{3B2CC3F7-6D6A-78B0-E789-CCBE65E2D90C}"/>
              </a:ext>
            </a:extLst>
          </p:cNvPr>
          <p:cNvSpPr txBox="1"/>
          <p:nvPr/>
        </p:nvSpPr>
        <p:spPr>
          <a:xfrm>
            <a:off x="4066932" y="1636977"/>
            <a:ext cx="2670298" cy="369332"/>
          </a:xfrm>
          <a:prstGeom prst="rect">
            <a:avLst/>
          </a:prstGeom>
          <a:noFill/>
        </p:spPr>
        <p:txBody>
          <a:bodyPr wrap="square">
            <a:spAutoFit/>
          </a:bodyPr>
          <a:lstStyle/>
          <a:p>
            <a:pPr algn="ctr"/>
            <a:r>
              <a:rPr lang="en-US" b="1" dirty="0"/>
              <a:t>Random Forest (</a:t>
            </a:r>
            <a:r>
              <a:rPr lang="en-US" b="1" dirty="0" err="1"/>
              <a:t>Smothe</a:t>
            </a:r>
            <a:r>
              <a:rPr lang="en-US" b="1" dirty="0"/>
              <a:t>)</a:t>
            </a:r>
            <a:endParaRPr lang="en-ID" b="1" dirty="0"/>
          </a:p>
        </p:txBody>
      </p:sp>
      <p:sp>
        <p:nvSpPr>
          <p:cNvPr id="14" name="Content Placeholder 2">
            <a:extLst>
              <a:ext uri="{FF2B5EF4-FFF2-40B4-BE49-F238E27FC236}">
                <a16:creationId xmlns:a16="http://schemas.microsoft.com/office/drawing/2014/main" id="{F6C91878-72D7-8B43-F3E5-E8D9A4C80489}"/>
              </a:ext>
            </a:extLst>
          </p:cNvPr>
          <p:cNvSpPr txBox="1">
            <a:spLocks/>
          </p:cNvSpPr>
          <p:nvPr/>
        </p:nvSpPr>
        <p:spPr>
          <a:xfrm>
            <a:off x="4317479" y="4189741"/>
            <a:ext cx="1976642" cy="9834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200" dirty="0" err="1"/>
              <a:t>roc_auc</a:t>
            </a:r>
            <a:r>
              <a:rPr lang="en-US" sz="1200" dirty="0"/>
              <a:t> train: </a:t>
            </a:r>
            <a:r>
              <a:rPr lang="en-US" altLang="en-US" sz="1200" b="1" dirty="0"/>
              <a:t>0.8419601618350857</a:t>
            </a:r>
            <a:endParaRPr lang="en-US" sz="1200" b="1" dirty="0"/>
          </a:p>
          <a:p>
            <a:pPr marL="0" indent="0" algn="ctr">
              <a:buNone/>
            </a:pPr>
            <a:r>
              <a:rPr lang="en-US" sz="1200" dirty="0" err="1"/>
              <a:t>roc_auc</a:t>
            </a:r>
            <a:r>
              <a:rPr lang="en-US" sz="1200" dirty="0"/>
              <a:t> pred: </a:t>
            </a:r>
            <a:r>
              <a:rPr lang="en-US" altLang="en-US" sz="1200" b="1" dirty="0"/>
              <a:t>0.7343339610066848</a:t>
            </a:r>
            <a:r>
              <a:rPr kumimoji="0" lang="en-US" altLang="en-US" sz="1050" b="0" i="0" u="none" strike="noStrike" cap="none" normalizeH="0" baseline="0" dirty="0">
                <a:ln>
                  <a:noFill/>
                </a:ln>
                <a:solidFill>
                  <a:schemeClr val="tx1"/>
                </a:solidFill>
                <a:effectLst/>
              </a:rPr>
              <a:t> </a:t>
            </a:r>
            <a:r>
              <a:rPr kumimoji="0" lang="en-US" altLang="en-US" sz="1200" b="0" i="0" u="none" strike="noStrike" cap="none" normalizeH="0" baseline="0" dirty="0">
                <a:ln>
                  <a:noFill/>
                </a:ln>
                <a:solidFill>
                  <a:schemeClr val="tx1"/>
                </a:solidFill>
                <a:effectLst/>
              </a:rPr>
              <a:t> </a:t>
            </a:r>
            <a:endParaRPr lang="en-ID" sz="1200" b="1" dirty="0"/>
          </a:p>
        </p:txBody>
      </p:sp>
      <p:pic>
        <p:nvPicPr>
          <p:cNvPr id="15" name="Picture 14">
            <a:extLst>
              <a:ext uri="{FF2B5EF4-FFF2-40B4-BE49-F238E27FC236}">
                <a16:creationId xmlns:a16="http://schemas.microsoft.com/office/drawing/2014/main" id="{50214A66-5DA9-02A1-C0F1-27F41A797396}"/>
              </a:ext>
            </a:extLst>
          </p:cNvPr>
          <p:cNvPicPr>
            <a:picLocks noChangeAspect="1"/>
          </p:cNvPicPr>
          <p:nvPr/>
        </p:nvPicPr>
        <p:blipFill>
          <a:blip r:embed="rId2"/>
          <a:stretch>
            <a:fillRect/>
          </a:stretch>
        </p:blipFill>
        <p:spPr>
          <a:xfrm>
            <a:off x="4296548" y="2040255"/>
            <a:ext cx="1976641" cy="2016492"/>
          </a:xfrm>
          <a:prstGeom prst="rect">
            <a:avLst/>
          </a:prstGeom>
        </p:spPr>
      </p:pic>
      <p:sp>
        <p:nvSpPr>
          <p:cNvPr id="25" name="TextBox 24">
            <a:extLst>
              <a:ext uri="{FF2B5EF4-FFF2-40B4-BE49-F238E27FC236}">
                <a16:creationId xmlns:a16="http://schemas.microsoft.com/office/drawing/2014/main" id="{607216E8-46DC-3480-BE3F-15B25DF25981}"/>
              </a:ext>
            </a:extLst>
          </p:cNvPr>
          <p:cNvSpPr txBox="1"/>
          <p:nvPr/>
        </p:nvSpPr>
        <p:spPr>
          <a:xfrm>
            <a:off x="404652" y="1601136"/>
            <a:ext cx="1976644" cy="369332"/>
          </a:xfrm>
          <a:prstGeom prst="rect">
            <a:avLst/>
          </a:prstGeom>
          <a:noFill/>
        </p:spPr>
        <p:txBody>
          <a:bodyPr wrap="square">
            <a:spAutoFit/>
          </a:bodyPr>
          <a:lstStyle/>
          <a:p>
            <a:pPr algn="ctr"/>
            <a:r>
              <a:rPr lang="en-US" b="1" dirty="0"/>
              <a:t>Random Forest</a:t>
            </a:r>
            <a:endParaRPr lang="en-ID" b="1" dirty="0"/>
          </a:p>
        </p:txBody>
      </p:sp>
      <p:sp>
        <p:nvSpPr>
          <p:cNvPr id="31" name="Rectangle 5">
            <a:extLst>
              <a:ext uri="{FF2B5EF4-FFF2-40B4-BE49-F238E27FC236}">
                <a16:creationId xmlns:a16="http://schemas.microsoft.com/office/drawing/2014/main" id="{8FD8FE75-10A5-E822-48E2-5CDA64050C7C}"/>
              </a:ext>
            </a:extLst>
          </p:cNvPr>
          <p:cNvSpPr>
            <a:spLocks noChangeArrowheads="1"/>
          </p:cNvSpPr>
          <p:nvPr/>
        </p:nvSpPr>
        <p:spPr bwMode="auto">
          <a:xfrm>
            <a:off x="0" y="120878"/>
            <a:ext cx="207108"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2" name="Rectangle 6">
            <a:extLst>
              <a:ext uri="{FF2B5EF4-FFF2-40B4-BE49-F238E27FC236}">
                <a16:creationId xmlns:a16="http://schemas.microsoft.com/office/drawing/2014/main" id="{5D93E549-9FBF-B058-0075-C97FD510C8C1}"/>
              </a:ext>
            </a:extLst>
          </p:cNvPr>
          <p:cNvSpPr>
            <a:spLocks noChangeArrowheads="1"/>
          </p:cNvSpPr>
          <p:nvPr/>
        </p:nvSpPr>
        <p:spPr bwMode="auto">
          <a:xfrm>
            <a:off x="0" y="120878"/>
            <a:ext cx="207108"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Arrow: Right 6">
            <a:extLst>
              <a:ext uri="{FF2B5EF4-FFF2-40B4-BE49-F238E27FC236}">
                <a16:creationId xmlns:a16="http://schemas.microsoft.com/office/drawing/2014/main" id="{7D3B9B14-9552-1677-FACC-4E4569C51859}"/>
              </a:ext>
            </a:extLst>
          </p:cNvPr>
          <p:cNvSpPr/>
          <p:nvPr/>
        </p:nvSpPr>
        <p:spPr>
          <a:xfrm>
            <a:off x="2754060" y="2892101"/>
            <a:ext cx="1263396" cy="33528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D"/>
          </a:p>
        </p:txBody>
      </p:sp>
      <p:pic>
        <p:nvPicPr>
          <p:cNvPr id="11" name="Picture 10">
            <a:extLst>
              <a:ext uri="{FF2B5EF4-FFF2-40B4-BE49-F238E27FC236}">
                <a16:creationId xmlns:a16="http://schemas.microsoft.com/office/drawing/2014/main" id="{B248DF7F-9FBA-D18C-DA70-2DA77AEEF4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6546" y="2027224"/>
            <a:ext cx="1976642" cy="2029523"/>
          </a:xfrm>
          <a:prstGeom prst="rect">
            <a:avLst/>
          </a:prstGeom>
        </p:spPr>
      </p:pic>
      <p:sp>
        <p:nvSpPr>
          <p:cNvPr id="12" name="Rectangle 1">
            <a:extLst>
              <a:ext uri="{FF2B5EF4-FFF2-40B4-BE49-F238E27FC236}">
                <a16:creationId xmlns:a16="http://schemas.microsoft.com/office/drawing/2014/main" id="{1E996AF6-F3DE-A6C5-0765-175D18F35D94}"/>
              </a:ext>
            </a:extLst>
          </p:cNvPr>
          <p:cNvSpPr>
            <a:spLocks noChangeArrowheads="1"/>
          </p:cNvSpPr>
          <p:nvPr/>
        </p:nvSpPr>
        <p:spPr bwMode="auto">
          <a:xfrm>
            <a:off x="0" y="120878"/>
            <a:ext cx="207108"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Content Placeholder 2">
            <a:extLst>
              <a:ext uri="{FF2B5EF4-FFF2-40B4-BE49-F238E27FC236}">
                <a16:creationId xmlns:a16="http://schemas.microsoft.com/office/drawing/2014/main" id="{C3865995-138F-E14C-D455-A36643C4BF99}"/>
              </a:ext>
            </a:extLst>
          </p:cNvPr>
          <p:cNvSpPr txBox="1">
            <a:spLocks/>
          </p:cNvSpPr>
          <p:nvPr/>
        </p:nvSpPr>
        <p:spPr>
          <a:xfrm>
            <a:off x="2669764" y="3269211"/>
            <a:ext cx="1534975" cy="8122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050" b="1" dirty="0"/>
              <a:t>Increase in </a:t>
            </a:r>
            <a:r>
              <a:rPr lang="en-US" sz="1050" b="1" dirty="0" err="1"/>
              <a:t>Roc_auc</a:t>
            </a:r>
            <a:r>
              <a:rPr lang="en-US" sz="1050" b="1" dirty="0"/>
              <a:t> in prediction</a:t>
            </a:r>
          </a:p>
          <a:p>
            <a:pPr marL="0" indent="0" algn="ctr">
              <a:buFont typeface="Arial" panose="020B0604020202020204" pitchFamily="34" charset="0"/>
              <a:buNone/>
            </a:pPr>
            <a:r>
              <a:rPr lang="en-US" sz="1050" b="1" dirty="0"/>
              <a:t>More stable between </a:t>
            </a:r>
            <a:r>
              <a:rPr lang="en-US" sz="1050" b="1" dirty="0" err="1"/>
              <a:t>tpr</a:t>
            </a:r>
            <a:r>
              <a:rPr lang="en-US" sz="1050" b="1" dirty="0"/>
              <a:t> and </a:t>
            </a:r>
            <a:r>
              <a:rPr lang="en-US" sz="1050" b="1" dirty="0" err="1"/>
              <a:t>fpr</a:t>
            </a:r>
            <a:endParaRPr lang="en-ID" sz="1050" b="1" dirty="0"/>
          </a:p>
        </p:txBody>
      </p:sp>
      <p:sp>
        <p:nvSpPr>
          <p:cNvPr id="35" name="Content Placeholder 2">
            <a:extLst>
              <a:ext uri="{FF2B5EF4-FFF2-40B4-BE49-F238E27FC236}">
                <a16:creationId xmlns:a16="http://schemas.microsoft.com/office/drawing/2014/main" id="{16DB83B7-431A-B2B4-B09D-63FF47AF3C28}"/>
              </a:ext>
            </a:extLst>
          </p:cNvPr>
          <p:cNvSpPr txBox="1">
            <a:spLocks/>
          </p:cNvSpPr>
          <p:nvPr/>
        </p:nvSpPr>
        <p:spPr>
          <a:xfrm>
            <a:off x="337726" y="5507805"/>
            <a:ext cx="11882886" cy="13501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t>There are increase from </a:t>
            </a:r>
            <a:r>
              <a:rPr lang="en-US" sz="1800" b="1" dirty="0" err="1"/>
              <a:t>smothe</a:t>
            </a:r>
            <a:r>
              <a:rPr lang="en-US" sz="1800" b="1" dirty="0"/>
              <a:t> and from hyperparameter tuning. </a:t>
            </a:r>
            <a:endParaRPr lang="en-US" sz="1400" b="1" dirty="0"/>
          </a:p>
        </p:txBody>
      </p:sp>
      <p:sp>
        <p:nvSpPr>
          <p:cNvPr id="4" name="TextBox 3">
            <a:extLst>
              <a:ext uri="{FF2B5EF4-FFF2-40B4-BE49-F238E27FC236}">
                <a16:creationId xmlns:a16="http://schemas.microsoft.com/office/drawing/2014/main" id="{6A41A5EB-E168-93F3-660A-841DD4A08A9D}"/>
              </a:ext>
            </a:extLst>
          </p:cNvPr>
          <p:cNvSpPr txBox="1"/>
          <p:nvPr/>
        </p:nvSpPr>
        <p:spPr>
          <a:xfrm>
            <a:off x="7928963" y="1641099"/>
            <a:ext cx="2477735" cy="369332"/>
          </a:xfrm>
          <a:prstGeom prst="rect">
            <a:avLst/>
          </a:prstGeom>
          <a:noFill/>
        </p:spPr>
        <p:txBody>
          <a:bodyPr wrap="square">
            <a:spAutoFit/>
          </a:bodyPr>
          <a:lstStyle/>
          <a:p>
            <a:pPr algn="ctr"/>
            <a:r>
              <a:rPr lang="en-US" b="1" dirty="0"/>
              <a:t>Random Forest (Tuned)</a:t>
            </a:r>
            <a:endParaRPr lang="en-ID" b="1" dirty="0"/>
          </a:p>
        </p:txBody>
      </p:sp>
      <p:sp>
        <p:nvSpPr>
          <p:cNvPr id="5" name="Content Placeholder 2">
            <a:extLst>
              <a:ext uri="{FF2B5EF4-FFF2-40B4-BE49-F238E27FC236}">
                <a16:creationId xmlns:a16="http://schemas.microsoft.com/office/drawing/2014/main" id="{26E71932-7D11-0603-1BDD-A46C74FCA045}"/>
              </a:ext>
            </a:extLst>
          </p:cNvPr>
          <p:cNvSpPr txBox="1">
            <a:spLocks/>
          </p:cNvSpPr>
          <p:nvPr/>
        </p:nvSpPr>
        <p:spPr>
          <a:xfrm>
            <a:off x="8179510" y="4189741"/>
            <a:ext cx="1976642" cy="9834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200" dirty="0" err="1"/>
              <a:t>roc_auc</a:t>
            </a:r>
            <a:r>
              <a:rPr lang="en-US" sz="1200" dirty="0"/>
              <a:t> train: </a:t>
            </a:r>
            <a:r>
              <a:rPr lang="en-US" altLang="en-US" sz="1200" b="1" dirty="0"/>
              <a:t>0.8197794459893303</a:t>
            </a:r>
            <a:r>
              <a:rPr kumimoji="0" lang="en-US" altLang="en-US" sz="1050" b="0" i="0" u="none" strike="noStrike" cap="none" normalizeH="0" baseline="0" dirty="0">
                <a:ln>
                  <a:noFill/>
                </a:ln>
                <a:solidFill>
                  <a:schemeClr val="tx1"/>
                </a:solidFill>
                <a:effectLst/>
              </a:rPr>
              <a:t> </a:t>
            </a:r>
            <a:endParaRPr lang="en-US" sz="1200" b="1" dirty="0"/>
          </a:p>
          <a:p>
            <a:pPr marL="0" indent="0" algn="ctr">
              <a:buNone/>
            </a:pPr>
            <a:r>
              <a:rPr lang="en-US" sz="1200" dirty="0" err="1"/>
              <a:t>roc_auc</a:t>
            </a:r>
            <a:r>
              <a:rPr lang="en-US" sz="1200" dirty="0"/>
              <a:t> pred: </a:t>
            </a:r>
            <a:r>
              <a:rPr lang="en-US" altLang="en-US" sz="1200" b="1" dirty="0"/>
              <a:t>0.7561591476667876</a:t>
            </a:r>
            <a:r>
              <a:rPr kumimoji="0" lang="en-US" altLang="en-US" sz="1050" b="0" i="0" u="none" strike="noStrike" cap="none" normalizeH="0" baseline="0" dirty="0">
                <a:ln>
                  <a:noFill/>
                </a:ln>
                <a:solidFill>
                  <a:schemeClr val="tx1"/>
                </a:solidFill>
                <a:effectLst/>
              </a:rPr>
              <a:t>  </a:t>
            </a:r>
            <a:r>
              <a:rPr kumimoji="0" lang="en-US" altLang="en-US" sz="1200" b="0" i="0" u="none" strike="noStrike" cap="none" normalizeH="0" baseline="0" dirty="0">
                <a:ln>
                  <a:noFill/>
                </a:ln>
                <a:solidFill>
                  <a:schemeClr val="tx1"/>
                </a:solidFill>
                <a:effectLst/>
              </a:rPr>
              <a:t> </a:t>
            </a:r>
            <a:endParaRPr lang="en-ID" sz="1200" b="1" dirty="0"/>
          </a:p>
        </p:txBody>
      </p:sp>
      <p:sp>
        <p:nvSpPr>
          <p:cNvPr id="9" name="Arrow: Right 8">
            <a:extLst>
              <a:ext uri="{FF2B5EF4-FFF2-40B4-BE49-F238E27FC236}">
                <a16:creationId xmlns:a16="http://schemas.microsoft.com/office/drawing/2014/main" id="{72DB9DB0-93FC-1A05-84F5-BB1A8A1D26BD}"/>
              </a:ext>
            </a:extLst>
          </p:cNvPr>
          <p:cNvSpPr/>
          <p:nvPr/>
        </p:nvSpPr>
        <p:spPr>
          <a:xfrm>
            <a:off x="6636258" y="2892101"/>
            <a:ext cx="1346473" cy="33528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D"/>
          </a:p>
        </p:txBody>
      </p:sp>
      <p:pic>
        <p:nvPicPr>
          <p:cNvPr id="16" name="Picture 15">
            <a:extLst>
              <a:ext uri="{FF2B5EF4-FFF2-40B4-BE49-F238E27FC236}">
                <a16:creationId xmlns:a16="http://schemas.microsoft.com/office/drawing/2014/main" id="{6DA6C5BB-AABC-8C94-847F-6D3AF93DBD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8438" y="2013255"/>
            <a:ext cx="1976642" cy="2029523"/>
          </a:xfrm>
          <a:prstGeom prst="rect">
            <a:avLst/>
          </a:prstGeom>
        </p:spPr>
      </p:pic>
      <p:sp>
        <p:nvSpPr>
          <p:cNvPr id="17" name="Content Placeholder 2">
            <a:extLst>
              <a:ext uri="{FF2B5EF4-FFF2-40B4-BE49-F238E27FC236}">
                <a16:creationId xmlns:a16="http://schemas.microsoft.com/office/drawing/2014/main" id="{3E90B827-A8D2-9540-13DD-6E4E644326B6}"/>
              </a:ext>
            </a:extLst>
          </p:cNvPr>
          <p:cNvSpPr txBox="1">
            <a:spLocks/>
          </p:cNvSpPr>
          <p:nvPr/>
        </p:nvSpPr>
        <p:spPr>
          <a:xfrm>
            <a:off x="6636258" y="3282242"/>
            <a:ext cx="1364102" cy="8122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050" b="1" dirty="0"/>
              <a:t>Increase in </a:t>
            </a:r>
            <a:r>
              <a:rPr lang="en-US" sz="1050" b="1" dirty="0" err="1"/>
              <a:t>Roc_auc</a:t>
            </a:r>
            <a:r>
              <a:rPr lang="en-US" sz="1050" b="1" dirty="0"/>
              <a:t> in prediction,</a:t>
            </a:r>
          </a:p>
          <a:p>
            <a:pPr marL="0" indent="0" algn="ctr">
              <a:buFont typeface="Arial" panose="020B0604020202020204" pitchFamily="34" charset="0"/>
              <a:buNone/>
            </a:pPr>
            <a:r>
              <a:rPr lang="en-US" sz="1050" b="1" dirty="0"/>
              <a:t>More stable between </a:t>
            </a:r>
            <a:r>
              <a:rPr lang="en-US" sz="1050" b="1" dirty="0" err="1"/>
              <a:t>tpr</a:t>
            </a:r>
            <a:r>
              <a:rPr lang="en-US" sz="1050" b="1" dirty="0"/>
              <a:t> and </a:t>
            </a:r>
            <a:r>
              <a:rPr lang="en-US" sz="1050" b="1" dirty="0" err="1"/>
              <a:t>fpr</a:t>
            </a:r>
            <a:endParaRPr lang="en-ID" sz="1050" b="1" dirty="0"/>
          </a:p>
        </p:txBody>
      </p:sp>
      <p:pic>
        <p:nvPicPr>
          <p:cNvPr id="27" name="Picture 26">
            <a:extLst>
              <a:ext uri="{FF2B5EF4-FFF2-40B4-BE49-F238E27FC236}">
                <a16:creationId xmlns:a16="http://schemas.microsoft.com/office/drawing/2014/main" id="{2BCF566C-B20A-634E-89C6-5DF89E1832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88438" y="2013255"/>
            <a:ext cx="1976642" cy="2043492"/>
          </a:xfrm>
          <a:prstGeom prst="rect">
            <a:avLst/>
          </a:prstGeom>
        </p:spPr>
      </p:pic>
      <p:sp>
        <p:nvSpPr>
          <p:cNvPr id="36" name="Content Placeholder 2">
            <a:extLst>
              <a:ext uri="{FF2B5EF4-FFF2-40B4-BE49-F238E27FC236}">
                <a16:creationId xmlns:a16="http://schemas.microsoft.com/office/drawing/2014/main" id="{22575CD1-19C8-1657-08B6-8C6F0ECA7F83}"/>
              </a:ext>
            </a:extLst>
          </p:cNvPr>
          <p:cNvSpPr txBox="1">
            <a:spLocks/>
          </p:cNvSpPr>
          <p:nvPr/>
        </p:nvSpPr>
        <p:spPr>
          <a:xfrm>
            <a:off x="10431879" y="2238051"/>
            <a:ext cx="1976642" cy="20434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000" dirty="0"/>
              <a:t>Best Parameters</a:t>
            </a:r>
          </a:p>
          <a:p>
            <a:pPr marL="0" indent="0">
              <a:buNone/>
            </a:pPr>
            <a:r>
              <a:rPr lang="en-US" sz="1000" dirty="0" err="1"/>
              <a:t>N_estimator</a:t>
            </a:r>
            <a:r>
              <a:rPr lang="en-US" sz="1000" dirty="0"/>
              <a:t> = 800</a:t>
            </a:r>
          </a:p>
          <a:p>
            <a:pPr marL="0" indent="0">
              <a:buNone/>
            </a:pPr>
            <a:r>
              <a:rPr lang="en-US" sz="1000" b="1" dirty="0" err="1"/>
              <a:t>Min_sample_split</a:t>
            </a:r>
            <a:r>
              <a:rPr lang="en-US" sz="1000" b="1" dirty="0"/>
              <a:t> = 5</a:t>
            </a:r>
          </a:p>
          <a:p>
            <a:pPr marL="0" indent="0">
              <a:buNone/>
            </a:pPr>
            <a:r>
              <a:rPr lang="en-US" sz="1000" b="1" dirty="0" err="1"/>
              <a:t>Min_sample_leaf</a:t>
            </a:r>
            <a:r>
              <a:rPr lang="en-US" sz="1000" b="1" dirty="0"/>
              <a:t> = 2</a:t>
            </a:r>
          </a:p>
          <a:p>
            <a:pPr marL="0" indent="0">
              <a:buNone/>
            </a:pPr>
            <a:r>
              <a:rPr lang="en-ID" sz="1000" b="1" dirty="0" err="1"/>
              <a:t>Max_features</a:t>
            </a:r>
            <a:r>
              <a:rPr lang="en-ID" sz="1000" b="1" dirty="0"/>
              <a:t> = auto</a:t>
            </a:r>
          </a:p>
          <a:p>
            <a:pPr marL="0" indent="0">
              <a:buNone/>
            </a:pPr>
            <a:r>
              <a:rPr lang="en-ID" sz="1000" b="1" dirty="0" err="1"/>
              <a:t>Max_depth</a:t>
            </a:r>
            <a:r>
              <a:rPr lang="en-ID" sz="1000" b="1" dirty="0"/>
              <a:t> = None</a:t>
            </a:r>
          </a:p>
          <a:p>
            <a:pPr marL="0" indent="0">
              <a:buNone/>
            </a:pPr>
            <a:r>
              <a:rPr lang="en-ID" sz="1000" b="1" dirty="0"/>
              <a:t>Bootstrap = True</a:t>
            </a:r>
          </a:p>
        </p:txBody>
      </p:sp>
    </p:spTree>
    <p:extLst>
      <p:ext uri="{BB962C8B-B14F-4D97-AF65-F5344CB8AC3E}">
        <p14:creationId xmlns:p14="http://schemas.microsoft.com/office/powerpoint/2010/main" val="893634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C0E96-2423-89BC-724B-586B851E66CE}"/>
              </a:ext>
            </a:extLst>
          </p:cNvPr>
          <p:cNvSpPr>
            <a:spLocks noGrp="1"/>
          </p:cNvSpPr>
          <p:nvPr>
            <p:ph type="title"/>
          </p:nvPr>
        </p:nvSpPr>
        <p:spPr>
          <a:xfrm>
            <a:off x="335280" y="548641"/>
            <a:ext cx="10515600" cy="746760"/>
          </a:xfrm>
        </p:spPr>
        <p:txBody>
          <a:bodyPr/>
          <a:lstStyle/>
          <a:p>
            <a:r>
              <a:rPr lang="en-US" b="1" dirty="0"/>
              <a:t>Feature </a:t>
            </a:r>
            <a:r>
              <a:rPr lang="en-US" b="1" dirty="0" err="1"/>
              <a:t>Importances</a:t>
            </a:r>
            <a:endParaRPr lang="en-ID" b="1" dirty="0"/>
          </a:p>
        </p:txBody>
      </p:sp>
      <p:graphicFrame>
        <p:nvGraphicFramePr>
          <p:cNvPr id="4" name="Content Placeholder 3">
            <a:extLst>
              <a:ext uri="{FF2B5EF4-FFF2-40B4-BE49-F238E27FC236}">
                <a16:creationId xmlns:a16="http://schemas.microsoft.com/office/drawing/2014/main" id="{189FE915-9A5C-DBE4-D676-2A7041A1DA6C}"/>
              </a:ext>
            </a:extLst>
          </p:cNvPr>
          <p:cNvGraphicFramePr>
            <a:graphicFrameLocks noGrp="1"/>
          </p:cNvGraphicFramePr>
          <p:nvPr>
            <p:ph idx="1"/>
            <p:extLst>
              <p:ext uri="{D42A27DB-BD31-4B8C-83A1-F6EECF244321}">
                <p14:modId xmlns:p14="http://schemas.microsoft.com/office/powerpoint/2010/main" val="816134364"/>
              </p:ext>
            </p:extLst>
          </p:nvPr>
        </p:nvGraphicFramePr>
        <p:xfrm>
          <a:off x="755206" y="1584960"/>
          <a:ext cx="2414714" cy="4348342"/>
        </p:xfrm>
        <a:graphic>
          <a:graphicData uri="http://schemas.openxmlformats.org/drawingml/2006/table">
            <a:tbl>
              <a:tblPr/>
              <a:tblGrid>
                <a:gridCol w="1207357">
                  <a:extLst>
                    <a:ext uri="{9D8B030D-6E8A-4147-A177-3AD203B41FA5}">
                      <a16:colId xmlns:a16="http://schemas.microsoft.com/office/drawing/2014/main" val="4235452569"/>
                    </a:ext>
                  </a:extLst>
                </a:gridCol>
                <a:gridCol w="1207357">
                  <a:extLst>
                    <a:ext uri="{9D8B030D-6E8A-4147-A177-3AD203B41FA5}">
                      <a16:colId xmlns:a16="http://schemas.microsoft.com/office/drawing/2014/main" val="2233026197"/>
                    </a:ext>
                  </a:extLst>
                </a:gridCol>
              </a:tblGrid>
              <a:tr h="196408">
                <a:tc>
                  <a:txBody>
                    <a:bodyPr/>
                    <a:lstStyle/>
                    <a:p>
                      <a:pPr algn="ctr"/>
                      <a:r>
                        <a:rPr lang="en-ID" sz="1000">
                          <a:effectLst/>
                        </a:rPr>
                        <a:t>Weight</a:t>
                      </a:r>
                    </a:p>
                  </a:txBody>
                  <a:tcPr marL="51802" marR="51802" marT="25901" marB="25901" anchor="ctr">
                    <a:lnL>
                      <a:noFill/>
                    </a:lnL>
                    <a:lnR>
                      <a:noFill/>
                    </a:lnR>
                    <a:lnT>
                      <a:noFill/>
                    </a:lnT>
                    <a:lnB>
                      <a:noFill/>
                    </a:lnB>
                    <a:solidFill>
                      <a:schemeClr val="accent1">
                        <a:lumMod val="20000"/>
                        <a:lumOff val="80000"/>
                      </a:schemeClr>
                    </a:solidFill>
                  </a:tcPr>
                </a:tc>
                <a:tc>
                  <a:txBody>
                    <a:bodyPr/>
                    <a:lstStyle/>
                    <a:p>
                      <a:pPr algn="ctr"/>
                      <a:r>
                        <a:rPr lang="en-ID" sz="1000" dirty="0">
                          <a:effectLst/>
                        </a:rPr>
                        <a:t>Feature</a:t>
                      </a:r>
                    </a:p>
                  </a:txBody>
                  <a:tcPr marL="51802" marR="51802" marT="25901" marB="25901" anchor="ctr">
                    <a:lnL>
                      <a:noFill/>
                    </a:lnL>
                    <a:lnR>
                      <a:noFill/>
                    </a:lnR>
                    <a:lnT>
                      <a:noFill/>
                    </a:lnT>
                    <a:lnB>
                      <a:noFill/>
                    </a:lnB>
                    <a:solidFill>
                      <a:schemeClr val="accent1">
                        <a:lumMod val="20000"/>
                        <a:lumOff val="80000"/>
                      </a:schemeClr>
                    </a:solidFill>
                  </a:tcPr>
                </a:tc>
                <a:extLst>
                  <a:ext uri="{0D108BD9-81ED-4DB2-BD59-A6C34878D82A}">
                    <a16:rowId xmlns:a16="http://schemas.microsoft.com/office/drawing/2014/main" val="1389173263"/>
                  </a:ext>
                </a:extLst>
              </a:tr>
              <a:tr h="207207">
                <a:tc>
                  <a:txBody>
                    <a:bodyPr/>
                    <a:lstStyle/>
                    <a:p>
                      <a:pPr algn="ctr"/>
                      <a:r>
                        <a:rPr lang="en-ID" sz="1000" b="1">
                          <a:effectLst/>
                        </a:rPr>
                        <a:t>0.0687 ± 0.0041 </a:t>
                      </a:r>
                    </a:p>
                  </a:txBody>
                  <a:tcPr marL="51802" marR="51802" marT="25901" marB="25901" anchor="ctr">
                    <a:lnL>
                      <a:noFill/>
                    </a:lnL>
                    <a:lnR>
                      <a:noFill/>
                    </a:lnR>
                    <a:lnT>
                      <a:noFill/>
                    </a:lnT>
                    <a:lnB>
                      <a:noFill/>
                    </a:lnB>
                  </a:tcPr>
                </a:tc>
                <a:tc>
                  <a:txBody>
                    <a:bodyPr/>
                    <a:lstStyle/>
                    <a:p>
                      <a:pPr algn="ctr"/>
                      <a:r>
                        <a:rPr lang="en-ID" sz="1000" b="1">
                          <a:effectLst/>
                        </a:rPr>
                        <a:t>Hour </a:t>
                      </a:r>
                    </a:p>
                  </a:txBody>
                  <a:tcPr marL="51802" marR="51802" marT="25901" marB="25901" anchor="ctr">
                    <a:lnL>
                      <a:noFill/>
                    </a:lnL>
                    <a:lnR>
                      <a:noFill/>
                    </a:lnR>
                    <a:lnT>
                      <a:noFill/>
                    </a:lnT>
                    <a:lnB>
                      <a:noFill/>
                    </a:lnB>
                  </a:tcPr>
                </a:tc>
                <a:extLst>
                  <a:ext uri="{0D108BD9-81ED-4DB2-BD59-A6C34878D82A}">
                    <a16:rowId xmlns:a16="http://schemas.microsoft.com/office/drawing/2014/main" val="3453377985"/>
                  </a:ext>
                </a:extLst>
              </a:tr>
              <a:tr h="207207">
                <a:tc>
                  <a:txBody>
                    <a:bodyPr/>
                    <a:lstStyle/>
                    <a:p>
                      <a:pPr algn="ctr"/>
                      <a:r>
                        <a:rPr lang="en-ID" sz="1000" b="1">
                          <a:effectLst/>
                        </a:rPr>
                        <a:t>0.0256 ± 0.0048 </a:t>
                      </a:r>
                    </a:p>
                  </a:txBody>
                  <a:tcPr marL="51802" marR="51802" marT="25901" marB="25901" anchor="ctr">
                    <a:lnL>
                      <a:noFill/>
                    </a:lnL>
                    <a:lnR>
                      <a:noFill/>
                    </a:lnR>
                    <a:lnT>
                      <a:noFill/>
                    </a:lnT>
                    <a:lnB>
                      <a:noFill/>
                    </a:lnB>
                  </a:tcPr>
                </a:tc>
                <a:tc>
                  <a:txBody>
                    <a:bodyPr/>
                    <a:lstStyle/>
                    <a:p>
                      <a:pPr algn="ctr"/>
                      <a:r>
                        <a:rPr lang="en-ID" sz="1000" b="1" dirty="0">
                          <a:effectLst/>
                        </a:rPr>
                        <a:t>Dow </a:t>
                      </a:r>
                    </a:p>
                  </a:txBody>
                  <a:tcPr marL="51802" marR="51802" marT="25901" marB="25901" anchor="ctr">
                    <a:lnL>
                      <a:noFill/>
                    </a:lnL>
                    <a:lnR>
                      <a:noFill/>
                    </a:lnR>
                    <a:lnT>
                      <a:noFill/>
                    </a:lnT>
                    <a:lnB>
                      <a:noFill/>
                    </a:lnB>
                  </a:tcPr>
                </a:tc>
                <a:extLst>
                  <a:ext uri="{0D108BD9-81ED-4DB2-BD59-A6C34878D82A}">
                    <a16:rowId xmlns:a16="http://schemas.microsoft.com/office/drawing/2014/main" val="2624316406"/>
                  </a:ext>
                </a:extLst>
              </a:tr>
              <a:tr h="207207">
                <a:tc>
                  <a:txBody>
                    <a:bodyPr/>
                    <a:lstStyle/>
                    <a:p>
                      <a:pPr algn="ctr"/>
                      <a:r>
                        <a:rPr lang="en-ID" sz="1000">
                          <a:effectLst/>
                        </a:rPr>
                        <a:t>0.0085 ± 0.0011 </a:t>
                      </a:r>
                    </a:p>
                  </a:txBody>
                  <a:tcPr marL="51802" marR="51802" marT="25901" marB="25901" anchor="ctr">
                    <a:lnL>
                      <a:noFill/>
                    </a:lnL>
                    <a:lnR>
                      <a:noFill/>
                    </a:lnR>
                    <a:lnT>
                      <a:noFill/>
                    </a:lnT>
                    <a:lnB>
                      <a:noFill/>
                    </a:lnB>
                  </a:tcPr>
                </a:tc>
                <a:tc>
                  <a:txBody>
                    <a:bodyPr/>
                    <a:lstStyle/>
                    <a:p>
                      <a:pPr algn="ctr"/>
                      <a:r>
                        <a:rPr lang="en-ID" sz="1000">
                          <a:effectLst/>
                        </a:rPr>
                        <a:t>162 </a:t>
                      </a:r>
                    </a:p>
                  </a:txBody>
                  <a:tcPr marL="51802" marR="51802" marT="25901" marB="25901" anchor="ctr">
                    <a:lnL>
                      <a:noFill/>
                    </a:lnL>
                    <a:lnR>
                      <a:noFill/>
                    </a:lnR>
                    <a:lnT>
                      <a:noFill/>
                    </a:lnT>
                    <a:lnB>
                      <a:noFill/>
                    </a:lnB>
                  </a:tcPr>
                </a:tc>
                <a:extLst>
                  <a:ext uri="{0D108BD9-81ED-4DB2-BD59-A6C34878D82A}">
                    <a16:rowId xmlns:a16="http://schemas.microsoft.com/office/drawing/2014/main" val="484506416"/>
                  </a:ext>
                </a:extLst>
              </a:tr>
              <a:tr h="207207">
                <a:tc>
                  <a:txBody>
                    <a:bodyPr/>
                    <a:lstStyle/>
                    <a:p>
                      <a:pPr algn="ctr"/>
                      <a:r>
                        <a:rPr lang="en-ID" sz="1000">
                          <a:effectLst/>
                        </a:rPr>
                        <a:t>0.0085 ± 0.0010 </a:t>
                      </a:r>
                    </a:p>
                  </a:txBody>
                  <a:tcPr marL="51802" marR="51802" marT="25901" marB="25901" anchor="ctr">
                    <a:lnL>
                      <a:noFill/>
                    </a:lnL>
                    <a:lnR>
                      <a:noFill/>
                    </a:lnR>
                    <a:lnT>
                      <a:noFill/>
                    </a:lnT>
                    <a:lnB>
                      <a:noFill/>
                    </a:lnB>
                  </a:tcPr>
                </a:tc>
                <a:tc>
                  <a:txBody>
                    <a:bodyPr/>
                    <a:lstStyle/>
                    <a:p>
                      <a:pPr algn="ctr"/>
                      <a:r>
                        <a:rPr lang="en-ID" sz="1000">
                          <a:effectLst/>
                        </a:rPr>
                        <a:t>82 </a:t>
                      </a:r>
                    </a:p>
                  </a:txBody>
                  <a:tcPr marL="51802" marR="51802" marT="25901" marB="25901" anchor="ctr">
                    <a:lnL>
                      <a:noFill/>
                    </a:lnL>
                    <a:lnR>
                      <a:noFill/>
                    </a:lnR>
                    <a:lnT>
                      <a:noFill/>
                    </a:lnT>
                    <a:lnB>
                      <a:noFill/>
                    </a:lnB>
                  </a:tcPr>
                </a:tc>
                <a:extLst>
                  <a:ext uri="{0D108BD9-81ED-4DB2-BD59-A6C34878D82A}">
                    <a16:rowId xmlns:a16="http://schemas.microsoft.com/office/drawing/2014/main" val="4159038963"/>
                  </a:ext>
                </a:extLst>
              </a:tr>
              <a:tr h="207207">
                <a:tc>
                  <a:txBody>
                    <a:bodyPr/>
                    <a:lstStyle/>
                    <a:p>
                      <a:pPr algn="ctr"/>
                      <a:r>
                        <a:rPr lang="en-ID" sz="1000">
                          <a:effectLst/>
                        </a:rPr>
                        <a:t>0.0076 ± 0.0007 </a:t>
                      </a:r>
                    </a:p>
                  </a:txBody>
                  <a:tcPr marL="51802" marR="51802" marT="25901" marB="25901" anchor="ctr">
                    <a:lnL>
                      <a:noFill/>
                    </a:lnL>
                    <a:lnR>
                      <a:noFill/>
                    </a:lnR>
                    <a:lnT>
                      <a:noFill/>
                    </a:lnT>
                    <a:lnB>
                      <a:noFill/>
                    </a:lnB>
                  </a:tcPr>
                </a:tc>
                <a:tc>
                  <a:txBody>
                    <a:bodyPr/>
                    <a:lstStyle/>
                    <a:p>
                      <a:pPr algn="ctr"/>
                      <a:r>
                        <a:rPr lang="en-ID" sz="1000">
                          <a:effectLst/>
                        </a:rPr>
                        <a:t>177 </a:t>
                      </a:r>
                    </a:p>
                  </a:txBody>
                  <a:tcPr marL="51802" marR="51802" marT="25901" marB="25901" anchor="ctr">
                    <a:lnL>
                      <a:noFill/>
                    </a:lnL>
                    <a:lnR>
                      <a:noFill/>
                    </a:lnR>
                    <a:lnT>
                      <a:noFill/>
                    </a:lnT>
                    <a:lnB>
                      <a:noFill/>
                    </a:lnB>
                  </a:tcPr>
                </a:tc>
                <a:extLst>
                  <a:ext uri="{0D108BD9-81ED-4DB2-BD59-A6C34878D82A}">
                    <a16:rowId xmlns:a16="http://schemas.microsoft.com/office/drawing/2014/main" val="3181330320"/>
                  </a:ext>
                </a:extLst>
              </a:tr>
              <a:tr h="207207">
                <a:tc>
                  <a:txBody>
                    <a:bodyPr/>
                    <a:lstStyle/>
                    <a:p>
                      <a:pPr algn="ctr"/>
                      <a:r>
                        <a:rPr lang="en-ID" sz="1000">
                          <a:effectLst/>
                        </a:rPr>
                        <a:t>0.0051 ± 0.0008 </a:t>
                      </a:r>
                    </a:p>
                  </a:txBody>
                  <a:tcPr marL="51802" marR="51802" marT="25901" marB="25901" anchor="ctr">
                    <a:lnL>
                      <a:noFill/>
                    </a:lnL>
                    <a:lnR>
                      <a:noFill/>
                    </a:lnR>
                    <a:lnT>
                      <a:noFill/>
                    </a:lnT>
                    <a:lnB>
                      <a:noFill/>
                    </a:lnB>
                  </a:tcPr>
                </a:tc>
                <a:tc>
                  <a:txBody>
                    <a:bodyPr/>
                    <a:lstStyle/>
                    <a:p>
                      <a:pPr algn="ctr"/>
                      <a:r>
                        <a:rPr lang="en-ID" sz="1000">
                          <a:effectLst/>
                        </a:rPr>
                        <a:t>156 </a:t>
                      </a:r>
                    </a:p>
                  </a:txBody>
                  <a:tcPr marL="51802" marR="51802" marT="25901" marB="25901" anchor="ctr">
                    <a:lnL>
                      <a:noFill/>
                    </a:lnL>
                    <a:lnR>
                      <a:noFill/>
                    </a:lnR>
                    <a:lnT>
                      <a:noFill/>
                    </a:lnT>
                    <a:lnB>
                      <a:noFill/>
                    </a:lnB>
                  </a:tcPr>
                </a:tc>
                <a:extLst>
                  <a:ext uri="{0D108BD9-81ED-4DB2-BD59-A6C34878D82A}">
                    <a16:rowId xmlns:a16="http://schemas.microsoft.com/office/drawing/2014/main" val="1937636969"/>
                  </a:ext>
                </a:extLst>
              </a:tr>
              <a:tr h="207207">
                <a:tc>
                  <a:txBody>
                    <a:bodyPr/>
                    <a:lstStyle/>
                    <a:p>
                      <a:pPr algn="ctr"/>
                      <a:r>
                        <a:rPr lang="en-ID" sz="1000">
                          <a:effectLst/>
                        </a:rPr>
                        <a:t>0.0050 ± 0.0008 </a:t>
                      </a:r>
                    </a:p>
                  </a:txBody>
                  <a:tcPr marL="51802" marR="51802" marT="25901" marB="25901" anchor="ctr">
                    <a:lnL>
                      <a:noFill/>
                    </a:lnL>
                    <a:lnR>
                      <a:noFill/>
                    </a:lnR>
                    <a:lnT>
                      <a:noFill/>
                    </a:lnT>
                    <a:lnB>
                      <a:noFill/>
                    </a:lnB>
                  </a:tcPr>
                </a:tc>
                <a:tc>
                  <a:txBody>
                    <a:bodyPr/>
                    <a:lstStyle/>
                    <a:p>
                      <a:pPr algn="ctr"/>
                      <a:r>
                        <a:rPr lang="en-ID" sz="1000">
                          <a:effectLst/>
                        </a:rPr>
                        <a:t>91 </a:t>
                      </a:r>
                    </a:p>
                  </a:txBody>
                  <a:tcPr marL="51802" marR="51802" marT="25901" marB="25901" anchor="ctr">
                    <a:lnL>
                      <a:noFill/>
                    </a:lnL>
                    <a:lnR>
                      <a:noFill/>
                    </a:lnR>
                    <a:lnT>
                      <a:noFill/>
                    </a:lnT>
                    <a:lnB>
                      <a:noFill/>
                    </a:lnB>
                  </a:tcPr>
                </a:tc>
                <a:extLst>
                  <a:ext uri="{0D108BD9-81ED-4DB2-BD59-A6C34878D82A}">
                    <a16:rowId xmlns:a16="http://schemas.microsoft.com/office/drawing/2014/main" val="4200966158"/>
                  </a:ext>
                </a:extLst>
              </a:tr>
              <a:tr h="207207">
                <a:tc>
                  <a:txBody>
                    <a:bodyPr/>
                    <a:lstStyle/>
                    <a:p>
                      <a:pPr algn="ctr"/>
                      <a:r>
                        <a:rPr lang="en-ID" sz="1000" dirty="0">
                          <a:effectLst/>
                        </a:rPr>
                        <a:t>0.0049 ± 0.0011 </a:t>
                      </a:r>
                    </a:p>
                  </a:txBody>
                  <a:tcPr marL="51802" marR="51802" marT="25901" marB="25901" anchor="ctr">
                    <a:lnL>
                      <a:noFill/>
                    </a:lnL>
                    <a:lnR>
                      <a:noFill/>
                    </a:lnR>
                    <a:lnT>
                      <a:noFill/>
                    </a:lnT>
                    <a:lnB>
                      <a:noFill/>
                    </a:lnB>
                  </a:tcPr>
                </a:tc>
                <a:tc>
                  <a:txBody>
                    <a:bodyPr/>
                    <a:lstStyle/>
                    <a:p>
                      <a:pPr algn="ctr"/>
                      <a:r>
                        <a:rPr lang="en-ID" sz="1000">
                          <a:effectLst/>
                        </a:rPr>
                        <a:t>204 </a:t>
                      </a:r>
                    </a:p>
                  </a:txBody>
                  <a:tcPr marL="51802" marR="51802" marT="25901" marB="25901" anchor="ctr">
                    <a:lnL>
                      <a:noFill/>
                    </a:lnL>
                    <a:lnR>
                      <a:noFill/>
                    </a:lnR>
                    <a:lnT>
                      <a:noFill/>
                    </a:lnT>
                    <a:lnB>
                      <a:noFill/>
                    </a:lnB>
                  </a:tcPr>
                </a:tc>
                <a:extLst>
                  <a:ext uri="{0D108BD9-81ED-4DB2-BD59-A6C34878D82A}">
                    <a16:rowId xmlns:a16="http://schemas.microsoft.com/office/drawing/2014/main" val="397936441"/>
                  </a:ext>
                </a:extLst>
              </a:tr>
              <a:tr h="207207">
                <a:tc>
                  <a:txBody>
                    <a:bodyPr/>
                    <a:lstStyle/>
                    <a:p>
                      <a:pPr algn="ctr"/>
                      <a:r>
                        <a:rPr lang="en-ID" sz="1000">
                          <a:effectLst/>
                        </a:rPr>
                        <a:t>0.0048 ± 0.0004 </a:t>
                      </a:r>
                    </a:p>
                  </a:txBody>
                  <a:tcPr marL="51802" marR="51802" marT="25901" marB="25901" anchor="ctr">
                    <a:lnL>
                      <a:noFill/>
                    </a:lnL>
                    <a:lnR>
                      <a:noFill/>
                    </a:lnR>
                    <a:lnT>
                      <a:noFill/>
                    </a:lnT>
                    <a:lnB>
                      <a:noFill/>
                    </a:lnB>
                  </a:tcPr>
                </a:tc>
                <a:tc>
                  <a:txBody>
                    <a:bodyPr/>
                    <a:lstStyle/>
                    <a:p>
                      <a:pPr algn="ctr"/>
                      <a:r>
                        <a:rPr lang="en-ID" sz="1000">
                          <a:effectLst/>
                        </a:rPr>
                        <a:t>135 </a:t>
                      </a:r>
                    </a:p>
                  </a:txBody>
                  <a:tcPr marL="51802" marR="51802" marT="25901" marB="25901" anchor="ctr">
                    <a:lnL>
                      <a:noFill/>
                    </a:lnL>
                    <a:lnR>
                      <a:noFill/>
                    </a:lnR>
                    <a:lnT>
                      <a:noFill/>
                    </a:lnT>
                    <a:lnB>
                      <a:noFill/>
                    </a:lnB>
                  </a:tcPr>
                </a:tc>
                <a:extLst>
                  <a:ext uri="{0D108BD9-81ED-4DB2-BD59-A6C34878D82A}">
                    <a16:rowId xmlns:a16="http://schemas.microsoft.com/office/drawing/2014/main" val="3006644670"/>
                  </a:ext>
                </a:extLst>
              </a:tr>
              <a:tr h="207207">
                <a:tc>
                  <a:txBody>
                    <a:bodyPr/>
                    <a:lstStyle/>
                    <a:p>
                      <a:pPr algn="ctr"/>
                      <a:r>
                        <a:rPr lang="en-ID" sz="1000">
                          <a:effectLst/>
                        </a:rPr>
                        <a:t>0.0045 ± 0.0006 </a:t>
                      </a:r>
                    </a:p>
                  </a:txBody>
                  <a:tcPr marL="51802" marR="51802" marT="25901" marB="25901" anchor="ctr">
                    <a:lnL>
                      <a:noFill/>
                    </a:lnL>
                    <a:lnR>
                      <a:noFill/>
                    </a:lnR>
                    <a:lnT>
                      <a:noFill/>
                    </a:lnT>
                    <a:lnB>
                      <a:noFill/>
                    </a:lnB>
                  </a:tcPr>
                </a:tc>
                <a:tc>
                  <a:txBody>
                    <a:bodyPr/>
                    <a:lstStyle/>
                    <a:p>
                      <a:pPr algn="ctr"/>
                      <a:r>
                        <a:rPr lang="en-ID" sz="1000">
                          <a:effectLst/>
                        </a:rPr>
                        <a:t>1 </a:t>
                      </a:r>
                    </a:p>
                  </a:txBody>
                  <a:tcPr marL="51802" marR="51802" marT="25901" marB="25901" anchor="ctr">
                    <a:lnL>
                      <a:noFill/>
                    </a:lnL>
                    <a:lnR>
                      <a:noFill/>
                    </a:lnR>
                    <a:lnT>
                      <a:noFill/>
                    </a:lnT>
                    <a:lnB>
                      <a:noFill/>
                    </a:lnB>
                  </a:tcPr>
                </a:tc>
                <a:extLst>
                  <a:ext uri="{0D108BD9-81ED-4DB2-BD59-A6C34878D82A}">
                    <a16:rowId xmlns:a16="http://schemas.microsoft.com/office/drawing/2014/main" val="2406594308"/>
                  </a:ext>
                </a:extLst>
              </a:tr>
              <a:tr h="207207">
                <a:tc>
                  <a:txBody>
                    <a:bodyPr/>
                    <a:lstStyle/>
                    <a:p>
                      <a:pPr algn="ctr"/>
                      <a:r>
                        <a:rPr lang="en-ID" sz="1000">
                          <a:effectLst/>
                        </a:rPr>
                        <a:t>0.0045 ± 0.0008 </a:t>
                      </a:r>
                    </a:p>
                  </a:txBody>
                  <a:tcPr marL="51802" marR="51802" marT="25901" marB="25901" anchor="ctr">
                    <a:lnL>
                      <a:noFill/>
                    </a:lnL>
                    <a:lnR>
                      <a:noFill/>
                    </a:lnR>
                    <a:lnT>
                      <a:noFill/>
                    </a:lnT>
                    <a:lnB>
                      <a:noFill/>
                    </a:lnB>
                  </a:tcPr>
                </a:tc>
                <a:tc>
                  <a:txBody>
                    <a:bodyPr/>
                    <a:lstStyle/>
                    <a:p>
                      <a:pPr algn="ctr"/>
                      <a:r>
                        <a:rPr lang="en-ID" sz="1000">
                          <a:effectLst/>
                        </a:rPr>
                        <a:t>63 </a:t>
                      </a:r>
                    </a:p>
                  </a:txBody>
                  <a:tcPr marL="51802" marR="51802" marT="25901" marB="25901" anchor="ctr">
                    <a:lnL>
                      <a:noFill/>
                    </a:lnL>
                    <a:lnR>
                      <a:noFill/>
                    </a:lnR>
                    <a:lnT>
                      <a:noFill/>
                    </a:lnT>
                    <a:lnB>
                      <a:noFill/>
                    </a:lnB>
                  </a:tcPr>
                </a:tc>
                <a:extLst>
                  <a:ext uri="{0D108BD9-81ED-4DB2-BD59-A6C34878D82A}">
                    <a16:rowId xmlns:a16="http://schemas.microsoft.com/office/drawing/2014/main" val="3341766494"/>
                  </a:ext>
                </a:extLst>
              </a:tr>
              <a:tr h="207207">
                <a:tc>
                  <a:txBody>
                    <a:bodyPr/>
                    <a:lstStyle/>
                    <a:p>
                      <a:pPr algn="ctr"/>
                      <a:r>
                        <a:rPr lang="en-ID" sz="1000">
                          <a:effectLst/>
                        </a:rPr>
                        <a:t>0.0044 ± 0.0012 </a:t>
                      </a:r>
                    </a:p>
                  </a:txBody>
                  <a:tcPr marL="51802" marR="51802" marT="25901" marB="25901" anchor="ctr">
                    <a:lnL>
                      <a:noFill/>
                    </a:lnL>
                    <a:lnR>
                      <a:noFill/>
                    </a:lnR>
                    <a:lnT>
                      <a:noFill/>
                    </a:lnT>
                    <a:lnB>
                      <a:noFill/>
                    </a:lnB>
                  </a:tcPr>
                </a:tc>
                <a:tc>
                  <a:txBody>
                    <a:bodyPr/>
                    <a:lstStyle/>
                    <a:p>
                      <a:pPr algn="ctr"/>
                      <a:r>
                        <a:rPr lang="en-ID" sz="1000">
                          <a:effectLst/>
                        </a:rPr>
                        <a:t>180 </a:t>
                      </a:r>
                    </a:p>
                  </a:txBody>
                  <a:tcPr marL="51802" marR="51802" marT="25901" marB="25901" anchor="ctr">
                    <a:lnL>
                      <a:noFill/>
                    </a:lnL>
                    <a:lnR>
                      <a:noFill/>
                    </a:lnR>
                    <a:lnT>
                      <a:noFill/>
                    </a:lnT>
                    <a:lnB>
                      <a:noFill/>
                    </a:lnB>
                  </a:tcPr>
                </a:tc>
                <a:extLst>
                  <a:ext uri="{0D108BD9-81ED-4DB2-BD59-A6C34878D82A}">
                    <a16:rowId xmlns:a16="http://schemas.microsoft.com/office/drawing/2014/main" val="338982491"/>
                  </a:ext>
                </a:extLst>
              </a:tr>
              <a:tr h="207207">
                <a:tc>
                  <a:txBody>
                    <a:bodyPr/>
                    <a:lstStyle/>
                    <a:p>
                      <a:pPr algn="ctr"/>
                      <a:r>
                        <a:rPr lang="en-ID" sz="1000">
                          <a:effectLst/>
                        </a:rPr>
                        <a:t>0.0044 ± 0.0011 </a:t>
                      </a:r>
                    </a:p>
                  </a:txBody>
                  <a:tcPr marL="51802" marR="51802" marT="25901" marB="25901" anchor="ctr">
                    <a:lnL>
                      <a:noFill/>
                    </a:lnL>
                    <a:lnR>
                      <a:noFill/>
                    </a:lnR>
                    <a:lnT>
                      <a:noFill/>
                    </a:lnT>
                    <a:lnB>
                      <a:noFill/>
                    </a:lnB>
                  </a:tcPr>
                </a:tc>
                <a:tc>
                  <a:txBody>
                    <a:bodyPr/>
                    <a:lstStyle/>
                    <a:p>
                      <a:pPr algn="ctr"/>
                      <a:r>
                        <a:rPr lang="en-ID" sz="1000">
                          <a:effectLst/>
                        </a:rPr>
                        <a:t>9 </a:t>
                      </a:r>
                    </a:p>
                  </a:txBody>
                  <a:tcPr marL="51802" marR="51802" marT="25901" marB="25901" anchor="ctr">
                    <a:lnL>
                      <a:noFill/>
                    </a:lnL>
                    <a:lnR>
                      <a:noFill/>
                    </a:lnR>
                    <a:lnT>
                      <a:noFill/>
                    </a:lnT>
                    <a:lnB>
                      <a:noFill/>
                    </a:lnB>
                  </a:tcPr>
                </a:tc>
                <a:extLst>
                  <a:ext uri="{0D108BD9-81ED-4DB2-BD59-A6C34878D82A}">
                    <a16:rowId xmlns:a16="http://schemas.microsoft.com/office/drawing/2014/main" val="3090305958"/>
                  </a:ext>
                </a:extLst>
              </a:tr>
              <a:tr h="207207">
                <a:tc>
                  <a:txBody>
                    <a:bodyPr/>
                    <a:lstStyle/>
                    <a:p>
                      <a:pPr algn="ctr"/>
                      <a:r>
                        <a:rPr lang="en-ID" sz="1000">
                          <a:effectLst/>
                        </a:rPr>
                        <a:t>0.0043 ± 0.0010 </a:t>
                      </a:r>
                    </a:p>
                  </a:txBody>
                  <a:tcPr marL="51802" marR="51802" marT="25901" marB="25901" anchor="ctr">
                    <a:lnL>
                      <a:noFill/>
                    </a:lnL>
                    <a:lnR>
                      <a:noFill/>
                    </a:lnR>
                    <a:lnT>
                      <a:noFill/>
                    </a:lnT>
                    <a:lnB>
                      <a:noFill/>
                    </a:lnB>
                  </a:tcPr>
                </a:tc>
                <a:tc>
                  <a:txBody>
                    <a:bodyPr/>
                    <a:lstStyle/>
                    <a:p>
                      <a:pPr algn="ctr"/>
                      <a:r>
                        <a:rPr lang="en-ID" sz="1000" dirty="0">
                          <a:effectLst/>
                        </a:rPr>
                        <a:t>183 </a:t>
                      </a:r>
                    </a:p>
                  </a:txBody>
                  <a:tcPr marL="51802" marR="51802" marT="25901" marB="25901" anchor="ctr">
                    <a:lnL>
                      <a:noFill/>
                    </a:lnL>
                    <a:lnR>
                      <a:noFill/>
                    </a:lnR>
                    <a:lnT>
                      <a:noFill/>
                    </a:lnT>
                    <a:lnB>
                      <a:noFill/>
                    </a:lnB>
                  </a:tcPr>
                </a:tc>
                <a:extLst>
                  <a:ext uri="{0D108BD9-81ED-4DB2-BD59-A6C34878D82A}">
                    <a16:rowId xmlns:a16="http://schemas.microsoft.com/office/drawing/2014/main" val="1619240625"/>
                  </a:ext>
                </a:extLst>
              </a:tr>
              <a:tr h="207207">
                <a:tc>
                  <a:txBody>
                    <a:bodyPr/>
                    <a:lstStyle/>
                    <a:p>
                      <a:pPr algn="ctr"/>
                      <a:r>
                        <a:rPr lang="en-ID" sz="1000">
                          <a:effectLst/>
                        </a:rPr>
                        <a:t>0.0042 ± 0.0004 </a:t>
                      </a:r>
                    </a:p>
                  </a:txBody>
                  <a:tcPr marL="51802" marR="51802" marT="25901" marB="25901" anchor="ctr">
                    <a:lnL>
                      <a:noFill/>
                    </a:lnL>
                    <a:lnR>
                      <a:noFill/>
                    </a:lnR>
                    <a:lnT>
                      <a:noFill/>
                    </a:lnT>
                    <a:lnB>
                      <a:noFill/>
                    </a:lnB>
                  </a:tcPr>
                </a:tc>
                <a:tc>
                  <a:txBody>
                    <a:bodyPr/>
                    <a:lstStyle/>
                    <a:p>
                      <a:pPr algn="ctr"/>
                      <a:r>
                        <a:rPr lang="en-ID" sz="1000">
                          <a:effectLst/>
                        </a:rPr>
                        <a:t>23 </a:t>
                      </a:r>
                    </a:p>
                  </a:txBody>
                  <a:tcPr marL="51802" marR="51802" marT="25901" marB="25901" anchor="ctr">
                    <a:lnL>
                      <a:noFill/>
                    </a:lnL>
                    <a:lnR>
                      <a:noFill/>
                    </a:lnR>
                    <a:lnT>
                      <a:noFill/>
                    </a:lnT>
                    <a:lnB>
                      <a:noFill/>
                    </a:lnB>
                  </a:tcPr>
                </a:tc>
                <a:extLst>
                  <a:ext uri="{0D108BD9-81ED-4DB2-BD59-A6C34878D82A}">
                    <a16:rowId xmlns:a16="http://schemas.microsoft.com/office/drawing/2014/main" val="4024771466"/>
                  </a:ext>
                </a:extLst>
              </a:tr>
              <a:tr h="207207">
                <a:tc>
                  <a:txBody>
                    <a:bodyPr/>
                    <a:lstStyle/>
                    <a:p>
                      <a:pPr algn="ctr"/>
                      <a:r>
                        <a:rPr lang="en-ID" sz="1000">
                          <a:effectLst/>
                        </a:rPr>
                        <a:t>0.0041 ± 0.0010 </a:t>
                      </a:r>
                    </a:p>
                  </a:txBody>
                  <a:tcPr marL="51802" marR="51802" marT="25901" marB="25901" anchor="ctr">
                    <a:lnL>
                      <a:noFill/>
                    </a:lnL>
                    <a:lnR>
                      <a:noFill/>
                    </a:lnR>
                    <a:lnT>
                      <a:noFill/>
                    </a:lnT>
                    <a:lnB>
                      <a:noFill/>
                    </a:lnB>
                  </a:tcPr>
                </a:tc>
                <a:tc>
                  <a:txBody>
                    <a:bodyPr/>
                    <a:lstStyle/>
                    <a:p>
                      <a:pPr algn="ctr"/>
                      <a:r>
                        <a:rPr lang="en-ID" sz="1000">
                          <a:effectLst/>
                        </a:rPr>
                        <a:t>75 </a:t>
                      </a:r>
                    </a:p>
                  </a:txBody>
                  <a:tcPr marL="51802" marR="51802" marT="25901" marB="25901" anchor="ctr">
                    <a:lnL>
                      <a:noFill/>
                    </a:lnL>
                    <a:lnR>
                      <a:noFill/>
                    </a:lnR>
                    <a:lnT>
                      <a:noFill/>
                    </a:lnT>
                    <a:lnB>
                      <a:noFill/>
                    </a:lnB>
                  </a:tcPr>
                </a:tc>
                <a:extLst>
                  <a:ext uri="{0D108BD9-81ED-4DB2-BD59-A6C34878D82A}">
                    <a16:rowId xmlns:a16="http://schemas.microsoft.com/office/drawing/2014/main" val="1862460867"/>
                  </a:ext>
                </a:extLst>
              </a:tr>
              <a:tr h="207207">
                <a:tc>
                  <a:txBody>
                    <a:bodyPr/>
                    <a:lstStyle/>
                    <a:p>
                      <a:pPr algn="ctr"/>
                      <a:r>
                        <a:rPr lang="en-ID" sz="1000">
                          <a:effectLst/>
                        </a:rPr>
                        <a:t>0.0039 ± 0.0010 </a:t>
                      </a:r>
                    </a:p>
                  </a:txBody>
                  <a:tcPr marL="51802" marR="51802" marT="25901" marB="25901" anchor="ctr">
                    <a:lnL>
                      <a:noFill/>
                    </a:lnL>
                    <a:lnR>
                      <a:noFill/>
                    </a:lnR>
                    <a:lnT>
                      <a:noFill/>
                    </a:lnT>
                    <a:lnB>
                      <a:noFill/>
                    </a:lnB>
                  </a:tcPr>
                </a:tc>
                <a:tc>
                  <a:txBody>
                    <a:bodyPr/>
                    <a:lstStyle/>
                    <a:p>
                      <a:pPr algn="ctr"/>
                      <a:r>
                        <a:rPr lang="en-ID" sz="1000">
                          <a:effectLst/>
                        </a:rPr>
                        <a:t>205 </a:t>
                      </a:r>
                    </a:p>
                  </a:txBody>
                  <a:tcPr marL="51802" marR="51802" marT="25901" marB="25901" anchor="ctr">
                    <a:lnL>
                      <a:noFill/>
                    </a:lnL>
                    <a:lnR>
                      <a:noFill/>
                    </a:lnR>
                    <a:lnT>
                      <a:noFill/>
                    </a:lnT>
                    <a:lnB>
                      <a:noFill/>
                    </a:lnB>
                  </a:tcPr>
                </a:tc>
                <a:extLst>
                  <a:ext uri="{0D108BD9-81ED-4DB2-BD59-A6C34878D82A}">
                    <a16:rowId xmlns:a16="http://schemas.microsoft.com/office/drawing/2014/main" val="1343931258"/>
                  </a:ext>
                </a:extLst>
              </a:tr>
              <a:tr h="207207">
                <a:tc>
                  <a:txBody>
                    <a:bodyPr/>
                    <a:lstStyle/>
                    <a:p>
                      <a:pPr algn="ctr"/>
                      <a:r>
                        <a:rPr lang="en-ID" sz="1000">
                          <a:effectLst/>
                        </a:rPr>
                        <a:t>0.0035 ± 0.0006 </a:t>
                      </a:r>
                    </a:p>
                  </a:txBody>
                  <a:tcPr marL="51802" marR="51802" marT="25901" marB="25901" anchor="ctr">
                    <a:lnL>
                      <a:noFill/>
                    </a:lnL>
                    <a:lnR>
                      <a:noFill/>
                    </a:lnR>
                    <a:lnT>
                      <a:noFill/>
                    </a:lnT>
                    <a:lnB>
                      <a:noFill/>
                    </a:lnB>
                  </a:tcPr>
                </a:tc>
                <a:tc>
                  <a:txBody>
                    <a:bodyPr/>
                    <a:lstStyle/>
                    <a:p>
                      <a:pPr algn="ctr"/>
                      <a:r>
                        <a:rPr lang="en-ID" sz="1000">
                          <a:effectLst/>
                        </a:rPr>
                        <a:t>208 </a:t>
                      </a:r>
                    </a:p>
                  </a:txBody>
                  <a:tcPr marL="51802" marR="51802" marT="25901" marB="25901" anchor="ctr">
                    <a:lnL>
                      <a:noFill/>
                    </a:lnL>
                    <a:lnR>
                      <a:noFill/>
                    </a:lnR>
                    <a:lnT>
                      <a:noFill/>
                    </a:lnT>
                    <a:lnB>
                      <a:noFill/>
                    </a:lnB>
                  </a:tcPr>
                </a:tc>
                <a:extLst>
                  <a:ext uri="{0D108BD9-81ED-4DB2-BD59-A6C34878D82A}">
                    <a16:rowId xmlns:a16="http://schemas.microsoft.com/office/drawing/2014/main" val="2139994413"/>
                  </a:ext>
                </a:extLst>
              </a:tr>
              <a:tr h="207207">
                <a:tc>
                  <a:txBody>
                    <a:bodyPr/>
                    <a:lstStyle/>
                    <a:p>
                      <a:pPr algn="ctr"/>
                      <a:r>
                        <a:rPr lang="en-ID" sz="1000">
                          <a:effectLst/>
                        </a:rPr>
                        <a:t>0.0035 ± 0.0005 </a:t>
                      </a:r>
                    </a:p>
                  </a:txBody>
                  <a:tcPr marL="51802" marR="51802" marT="25901" marB="25901" anchor="ctr">
                    <a:lnL>
                      <a:noFill/>
                    </a:lnL>
                    <a:lnR>
                      <a:noFill/>
                    </a:lnR>
                    <a:lnT>
                      <a:noFill/>
                    </a:lnT>
                    <a:lnB>
                      <a:noFill/>
                    </a:lnB>
                  </a:tcPr>
                </a:tc>
                <a:tc>
                  <a:txBody>
                    <a:bodyPr/>
                    <a:lstStyle/>
                    <a:p>
                      <a:pPr algn="ctr"/>
                      <a:r>
                        <a:rPr lang="en-ID" sz="1000">
                          <a:effectLst/>
                        </a:rPr>
                        <a:t>158 </a:t>
                      </a:r>
                    </a:p>
                  </a:txBody>
                  <a:tcPr marL="51802" marR="51802" marT="25901" marB="25901" anchor="ctr">
                    <a:lnL>
                      <a:noFill/>
                    </a:lnL>
                    <a:lnR>
                      <a:noFill/>
                    </a:lnR>
                    <a:lnT>
                      <a:noFill/>
                    </a:lnT>
                    <a:lnB>
                      <a:noFill/>
                    </a:lnB>
                  </a:tcPr>
                </a:tc>
                <a:extLst>
                  <a:ext uri="{0D108BD9-81ED-4DB2-BD59-A6C34878D82A}">
                    <a16:rowId xmlns:a16="http://schemas.microsoft.com/office/drawing/2014/main" val="1044660396"/>
                  </a:ext>
                </a:extLst>
              </a:tr>
              <a:tr h="207207">
                <a:tc>
                  <a:txBody>
                    <a:bodyPr/>
                    <a:lstStyle/>
                    <a:p>
                      <a:pPr algn="ctr"/>
                      <a:r>
                        <a:rPr lang="en-ID" sz="1000">
                          <a:effectLst/>
                        </a:rPr>
                        <a:t>0.0035 ± 0.0003 </a:t>
                      </a:r>
                    </a:p>
                  </a:txBody>
                  <a:tcPr marL="51802" marR="51802" marT="25901" marB="25901" anchor="ctr">
                    <a:lnL>
                      <a:noFill/>
                    </a:lnL>
                    <a:lnR>
                      <a:noFill/>
                    </a:lnR>
                    <a:lnT>
                      <a:noFill/>
                    </a:lnT>
                    <a:lnB>
                      <a:noFill/>
                    </a:lnB>
                  </a:tcPr>
                </a:tc>
                <a:tc>
                  <a:txBody>
                    <a:bodyPr/>
                    <a:lstStyle/>
                    <a:p>
                      <a:pPr algn="ctr"/>
                      <a:r>
                        <a:rPr lang="en-ID" sz="1000" dirty="0">
                          <a:effectLst/>
                        </a:rPr>
                        <a:t>74 </a:t>
                      </a:r>
                    </a:p>
                  </a:txBody>
                  <a:tcPr marL="51802" marR="51802" marT="25901" marB="25901" anchor="ctr">
                    <a:lnL>
                      <a:noFill/>
                    </a:lnL>
                    <a:lnR>
                      <a:noFill/>
                    </a:lnR>
                    <a:lnT>
                      <a:noFill/>
                    </a:lnT>
                    <a:lnB>
                      <a:noFill/>
                    </a:lnB>
                  </a:tcPr>
                </a:tc>
                <a:extLst>
                  <a:ext uri="{0D108BD9-81ED-4DB2-BD59-A6C34878D82A}">
                    <a16:rowId xmlns:a16="http://schemas.microsoft.com/office/drawing/2014/main" val="1855464594"/>
                  </a:ext>
                </a:extLst>
              </a:tr>
            </a:tbl>
          </a:graphicData>
        </a:graphic>
      </p:graphicFrame>
      <p:sp>
        <p:nvSpPr>
          <p:cNvPr id="5" name="Content Placeholder 2">
            <a:extLst>
              <a:ext uri="{FF2B5EF4-FFF2-40B4-BE49-F238E27FC236}">
                <a16:creationId xmlns:a16="http://schemas.microsoft.com/office/drawing/2014/main" id="{453C5A41-D097-CF85-F64B-0D9E865912A2}"/>
              </a:ext>
            </a:extLst>
          </p:cNvPr>
          <p:cNvSpPr txBox="1">
            <a:spLocks/>
          </p:cNvSpPr>
          <p:nvPr/>
        </p:nvSpPr>
        <p:spPr>
          <a:xfrm>
            <a:off x="3353376" y="2871676"/>
            <a:ext cx="2742624" cy="1472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Hour and Day of week play major role in determining whether the street is going to have a jam or not  </a:t>
            </a:r>
          </a:p>
        </p:txBody>
      </p:sp>
    </p:spTree>
    <p:extLst>
      <p:ext uri="{BB962C8B-B14F-4D97-AF65-F5344CB8AC3E}">
        <p14:creationId xmlns:p14="http://schemas.microsoft.com/office/powerpoint/2010/main" val="1549885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C0E96-2423-89BC-724B-586B851E66CE}"/>
              </a:ext>
            </a:extLst>
          </p:cNvPr>
          <p:cNvSpPr>
            <a:spLocks noGrp="1"/>
          </p:cNvSpPr>
          <p:nvPr>
            <p:ph type="title"/>
          </p:nvPr>
        </p:nvSpPr>
        <p:spPr>
          <a:xfrm>
            <a:off x="335280" y="548641"/>
            <a:ext cx="10515600" cy="746760"/>
          </a:xfrm>
        </p:spPr>
        <p:txBody>
          <a:bodyPr/>
          <a:lstStyle/>
          <a:p>
            <a:r>
              <a:rPr lang="en-US" b="1" dirty="0"/>
              <a:t>Conclusion</a:t>
            </a:r>
            <a:endParaRPr lang="en-ID" b="1" dirty="0"/>
          </a:p>
        </p:txBody>
      </p:sp>
      <p:sp>
        <p:nvSpPr>
          <p:cNvPr id="6" name="Content Placeholder 5">
            <a:extLst>
              <a:ext uri="{FF2B5EF4-FFF2-40B4-BE49-F238E27FC236}">
                <a16:creationId xmlns:a16="http://schemas.microsoft.com/office/drawing/2014/main" id="{63270A25-62A0-2C03-7A93-0EB7869A523A}"/>
              </a:ext>
            </a:extLst>
          </p:cNvPr>
          <p:cNvSpPr>
            <a:spLocks noGrp="1"/>
          </p:cNvSpPr>
          <p:nvPr>
            <p:ph idx="1"/>
          </p:nvPr>
        </p:nvSpPr>
        <p:spPr>
          <a:xfrm>
            <a:off x="335280" y="1443488"/>
            <a:ext cx="5760720" cy="4351338"/>
          </a:xfrm>
        </p:spPr>
        <p:txBody>
          <a:bodyPr>
            <a:normAutofit/>
          </a:bodyPr>
          <a:lstStyle/>
          <a:p>
            <a:r>
              <a:rPr lang="en-US" sz="2000" dirty="0"/>
              <a:t>Hours and days play major role in determining whether this street is jam or not</a:t>
            </a:r>
          </a:p>
          <a:p>
            <a:r>
              <a:rPr lang="en-US" sz="2000" dirty="0"/>
              <a:t>The result is not that great but can be useful to at least predict before going through the street to avoid jam</a:t>
            </a:r>
          </a:p>
          <a:p>
            <a:r>
              <a:rPr lang="en-US" sz="2000" dirty="0"/>
              <a:t>Some street cant be predicted since there is only small amount of data can be trained. This might be because the road is rarely passed by people or maybe it is usually just not crowded and people don’t report it</a:t>
            </a:r>
            <a:endParaRPr lang="en-ID" sz="2000" dirty="0"/>
          </a:p>
        </p:txBody>
      </p:sp>
      <p:pic>
        <p:nvPicPr>
          <p:cNvPr id="4" name="Picture 3">
            <a:extLst>
              <a:ext uri="{FF2B5EF4-FFF2-40B4-BE49-F238E27FC236}">
                <a16:creationId xmlns:a16="http://schemas.microsoft.com/office/drawing/2014/main" id="{1D8BABEC-A91E-6DAA-75CB-656B7241B4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2392" y="1443488"/>
            <a:ext cx="5654328" cy="4120550"/>
          </a:xfrm>
          <a:prstGeom prst="rect">
            <a:avLst/>
          </a:prstGeom>
        </p:spPr>
      </p:pic>
    </p:spTree>
    <p:extLst>
      <p:ext uri="{BB962C8B-B14F-4D97-AF65-F5344CB8AC3E}">
        <p14:creationId xmlns:p14="http://schemas.microsoft.com/office/powerpoint/2010/main" val="16904537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C0E96-2423-89BC-724B-586B851E66CE}"/>
              </a:ext>
            </a:extLst>
          </p:cNvPr>
          <p:cNvSpPr>
            <a:spLocks noGrp="1"/>
          </p:cNvSpPr>
          <p:nvPr>
            <p:ph type="title"/>
          </p:nvPr>
        </p:nvSpPr>
        <p:spPr>
          <a:xfrm>
            <a:off x="335280" y="548641"/>
            <a:ext cx="10515600" cy="746760"/>
          </a:xfrm>
        </p:spPr>
        <p:txBody>
          <a:bodyPr/>
          <a:lstStyle/>
          <a:p>
            <a:r>
              <a:rPr lang="en-US" b="1" dirty="0"/>
              <a:t>References</a:t>
            </a:r>
            <a:endParaRPr lang="en-ID" b="1" dirty="0"/>
          </a:p>
        </p:txBody>
      </p:sp>
      <p:sp>
        <p:nvSpPr>
          <p:cNvPr id="6" name="Content Placeholder 5">
            <a:extLst>
              <a:ext uri="{FF2B5EF4-FFF2-40B4-BE49-F238E27FC236}">
                <a16:creationId xmlns:a16="http://schemas.microsoft.com/office/drawing/2014/main" id="{20FD568E-A77C-EDA3-1C2E-2CFE977F09C8}"/>
              </a:ext>
            </a:extLst>
          </p:cNvPr>
          <p:cNvSpPr>
            <a:spLocks noGrp="1"/>
          </p:cNvSpPr>
          <p:nvPr>
            <p:ph idx="1"/>
          </p:nvPr>
        </p:nvSpPr>
        <p:spPr>
          <a:xfrm>
            <a:off x="335280" y="1295401"/>
            <a:ext cx="10515600" cy="4351338"/>
          </a:xfrm>
        </p:spPr>
        <p:txBody>
          <a:bodyPr/>
          <a:lstStyle/>
          <a:p>
            <a:r>
              <a:rPr lang="en-US" sz="2000" dirty="0"/>
              <a:t>https://www.datacamp.com/tutorial/random-forests-classifier-python</a:t>
            </a:r>
          </a:p>
          <a:p>
            <a:r>
              <a:rPr lang="en-US" sz="2000" dirty="0">
                <a:hlinkClick r:id="rId2"/>
              </a:rPr>
              <a:t>https://python-course.eu/machine-learning/k-nearest-neighbor-classifier-with-sklearn.php</a:t>
            </a:r>
            <a:endParaRPr lang="en-US" sz="2000" dirty="0"/>
          </a:p>
          <a:p>
            <a:r>
              <a:rPr lang="en-ID" sz="2000" dirty="0">
                <a:hlinkClick r:id="rId3"/>
              </a:rPr>
              <a:t>https://realpython.com/logistic-regression-python/</a:t>
            </a:r>
            <a:endParaRPr lang="en-ID" sz="2000" dirty="0"/>
          </a:p>
          <a:p>
            <a:r>
              <a:rPr lang="en-ID" sz="2000" dirty="0">
                <a:hlinkClick r:id="rId4"/>
              </a:rPr>
              <a:t>https://www.upgrad.com/blog/gaussian-naive-bayes/</a:t>
            </a:r>
            <a:endParaRPr lang="en-ID" sz="2000" dirty="0"/>
          </a:p>
          <a:p>
            <a:r>
              <a:rPr lang="en-ID" sz="2000" dirty="0"/>
              <a:t>https://machinelearningmastery.com/smote-oversampling-for-imbalanced-classification/</a:t>
            </a:r>
          </a:p>
          <a:p>
            <a:r>
              <a:rPr lang="en-ID" sz="2000" dirty="0"/>
              <a:t>https://towardsdatascience.com/hyperparameter-tuning-the-random-forest-in-python-using-scikit-learn-28d2aa77dd74</a:t>
            </a:r>
          </a:p>
          <a:p>
            <a:endParaRPr lang="en-ID" dirty="0"/>
          </a:p>
          <a:p>
            <a:endParaRPr lang="en-ID" dirty="0"/>
          </a:p>
          <a:p>
            <a:endParaRPr lang="en-ID" dirty="0"/>
          </a:p>
        </p:txBody>
      </p:sp>
    </p:spTree>
    <p:extLst>
      <p:ext uri="{BB962C8B-B14F-4D97-AF65-F5344CB8AC3E}">
        <p14:creationId xmlns:p14="http://schemas.microsoft.com/office/powerpoint/2010/main" val="1784952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C0DBC-5E63-DBEE-BCDB-C1D5640EEF39}"/>
              </a:ext>
            </a:extLst>
          </p:cNvPr>
          <p:cNvSpPr>
            <a:spLocks noGrp="1"/>
          </p:cNvSpPr>
          <p:nvPr>
            <p:ph type="title"/>
          </p:nvPr>
        </p:nvSpPr>
        <p:spPr>
          <a:xfrm>
            <a:off x="320040" y="243205"/>
            <a:ext cx="10515600" cy="1325563"/>
          </a:xfrm>
        </p:spPr>
        <p:txBody>
          <a:bodyPr/>
          <a:lstStyle/>
          <a:p>
            <a:r>
              <a:rPr lang="en-US" b="1" dirty="0"/>
              <a:t>Objective</a:t>
            </a:r>
            <a:endParaRPr lang="en-ID" b="1" dirty="0"/>
          </a:p>
        </p:txBody>
      </p:sp>
      <p:sp>
        <p:nvSpPr>
          <p:cNvPr id="3" name="Content Placeholder 2">
            <a:extLst>
              <a:ext uri="{FF2B5EF4-FFF2-40B4-BE49-F238E27FC236}">
                <a16:creationId xmlns:a16="http://schemas.microsoft.com/office/drawing/2014/main" id="{A7B8B5AA-81EC-3728-AD22-8659FDC80767}"/>
              </a:ext>
            </a:extLst>
          </p:cNvPr>
          <p:cNvSpPr>
            <a:spLocks noGrp="1"/>
          </p:cNvSpPr>
          <p:nvPr>
            <p:ph idx="1"/>
          </p:nvPr>
        </p:nvSpPr>
        <p:spPr>
          <a:xfrm>
            <a:off x="320040" y="1307465"/>
            <a:ext cx="5646420" cy="4351338"/>
          </a:xfrm>
        </p:spPr>
        <p:txBody>
          <a:bodyPr>
            <a:normAutofit/>
          </a:bodyPr>
          <a:lstStyle/>
          <a:p>
            <a:pPr marL="0" indent="0">
              <a:buNone/>
            </a:pPr>
            <a:r>
              <a:rPr lang="en-US" sz="2000" dirty="0"/>
              <a:t>To provide the user with an accurate answer to specific road at specific time whether it’s a traffic jam or not. </a:t>
            </a:r>
            <a:endParaRPr lang="en-ID" sz="2000" dirty="0"/>
          </a:p>
        </p:txBody>
      </p:sp>
      <p:sp>
        <p:nvSpPr>
          <p:cNvPr id="4" name="Title 1">
            <a:extLst>
              <a:ext uri="{FF2B5EF4-FFF2-40B4-BE49-F238E27FC236}">
                <a16:creationId xmlns:a16="http://schemas.microsoft.com/office/drawing/2014/main" id="{CDF1CD0D-1D75-BBC9-8584-2492509607F9}"/>
              </a:ext>
            </a:extLst>
          </p:cNvPr>
          <p:cNvSpPr txBox="1">
            <a:spLocks/>
          </p:cNvSpPr>
          <p:nvPr/>
        </p:nvSpPr>
        <p:spPr>
          <a:xfrm>
            <a:off x="320040" y="2712720"/>
            <a:ext cx="10515600" cy="7162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Data Used</a:t>
            </a:r>
            <a:endParaRPr lang="en-ID" b="1" dirty="0"/>
          </a:p>
        </p:txBody>
      </p:sp>
      <p:sp>
        <p:nvSpPr>
          <p:cNvPr id="6" name="TextBox 5">
            <a:extLst>
              <a:ext uri="{FF2B5EF4-FFF2-40B4-BE49-F238E27FC236}">
                <a16:creationId xmlns:a16="http://schemas.microsoft.com/office/drawing/2014/main" id="{DF600FC4-E144-9148-E08C-BF91EF794D6E}"/>
              </a:ext>
            </a:extLst>
          </p:cNvPr>
          <p:cNvSpPr txBox="1"/>
          <p:nvPr/>
        </p:nvSpPr>
        <p:spPr>
          <a:xfrm>
            <a:off x="320040" y="3429000"/>
            <a:ext cx="10302240" cy="1538883"/>
          </a:xfrm>
          <a:prstGeom prst="rect">
            <a:avLst/>
          </a:prstGeom>
          <a:noFill/>
        </p:spPr>
        <p:txBody>
          <a:bodyPr wrap="square">
            <a:spAutoFit/>
          </a:bodyPr>
          <a:lstStyle/>
          <a:p>
            <a:pPr marL="0" indent="0">
              <a:buNone/>
            </a:pPr>
            <a:r>
              <a:rPr lang="en-US" sz="2000" dirty="0"/>
              <a:t>Data used are from aggregate median jams. </a:t>
            </a:r>
            <a:br>
              <a:rPr lang="en-US" sz="2000" dirty="0"/>
            </a:br>
            <a:r>
              <a:rPr lang="en-US" sz="2000" dirty="0"/>
              <a:t>The columns used in this data are:</a:t>
            </a:r>
          </a:p>
          <a:p>
            <a:pPr lvl="1"/>
            <a:r>
              <a:rPr lang="en-US" sz="1800" dirty="0"/>
              <a:t>Date time (hour, day of the week)</a:t>
            </a:r>
          </a:p>
          <a:p>
            <a:pPr lvl="1"/>
            <a:r>
              <a:rPr lang="en-US" sz="1800" dirty="0"/>
              <a:t>Street</a:t>
            </a:r>
          </a:p>
          <a:p>
            <a:pPr lvl="1"/>
            <a:r>
              <a:rPr lang="en-US" sz="1800" dirty="0"/>
              <a:t>Median Level</a:t>
            </a:r>
            <a:endParaRPr lang="en-ID" sz="1800" dirty="0"/>
          </a:p>
        </p:txBody>
      </p:sp>
      <p:pic>
        <p:nvPicPr>
          <p:cNvPr id="7" name="Picture 6">
            <a:extLst>
              <a:ext uri="{FF2B5EF4-FFF2-40B4-BE49-F238E27FC236}">
                <a16:creationId xmlns:a16="http://schemas.microsoft.com/office/drawing/2014/main" id="{B66261E1-E80A-4AA5-8E68-EB1637E8F8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5542" y="1253331"/>
            <a:ext cx="5646418" cy="4351338"/>
          </a:xfrm>
          <a:prstGeom prst="rect">
            <a:avLst/>
          </a:prstGeom>
        </p:spPr>
      </p:pic>
    </p:spTree>
    <p:extLst>
      <p:ext uri="{BB962C8B-B14F-4D97-AF65-F5344CB8AC3E}">
        <p14:creationId xmlns:p14="http://schemas.microsoft.com/office/powerpoint/2010/main" val="2787808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92EE5-E2BD-567E-F34E-69FC8B5E36C4}"/>
              </a:ext>
            </a:extLst>
          </p:cNvPr>
          <p:cNvSpPr>
            <a:spLocks noGrp="1"/>
          </p:cNvSpPr>
          <p:nvPr>
            <p:ph type="title"/>
          </p:nvPr>
        </p:nvSpPr>
        <p:spPr>
          <a:xfrm>
            <a:off x="330106" y="264052"/>
            <a:ext cx="10515600" cy="1325563"/>
          </a:xfrm>
        </p:spPr>
        <p:txBody>
          <a:bodyPr/>
          <a:lstStyle/>
          <a:p>
            <a:r>
              <a:rPr lang="en-US" b="1" dirty="0"/>
              <a:t>Data Cleaning</a:t>
            </a:r>
            <a:endParaRPr lang="en-ID" b="1" dirty="0"/>
          </a:p>
        </p:txBody>
      </p:sp>
      <p:sp>
        <p:nvSpPr>
          <p:cNvPr id="3" name="Content Placeholder 2">
            <a:extLst>
              <a:ext uri="{FF2B5EF4-FFF2-40B4-BE49-F238E27FC236}">
                <a16:creationId xmlns:a16="http://schemas.microsoft.com/office/drawing/2014/main" id="{A9845EE8-B225-063B-AE85-0291C93EC0BB}"/>
              </a:ext>
            </a:extLst>
          </p:cNvPr>
          <p:cNvSpPr>
            <a:spLocks noGrp="1"/>
          </p:cNvSpPr>
          <p:nvPr>
            <p:ph idx="1"/>
          </p:nvPr>
        </p:nvSpPr>
        <p:spPr>
          <a:xfrm>
            <a:off x="330106" y="1704711"/>
            <a:ext cx="1913626" cy="4351338"/>
          </a:xfrm>
        </p:spPr>
        <p:txBody>
          <a:bodyPr>
            <a:normAutofit/>
          </a:bodyPr>
          <a:lstStyle/>
          <a:p>
            <a:pPr marL="0" indent="0">
              <a:buNone/>
            </a:pPr>
            <a:r>
              <a:rPr lang="en-US" sz="2000" b="1" dirty="0"/>
              <a:t>Dropping Values</a:t>
            </a:r>
          </a:p>
          <a:p>
            <a:pPr marL="0" indent="0">
              <a:buNone/>
            </a:pPr>
            <a:r>
              <a:rPr lang="en-US" sz="1600" dirty="0"/>
              <a:t>Dropping the row where street is null since we want to use the street for classifying</a:t>
            </a:r>
            <a:endParaRPr lang="en-ID" sz="1600" dirty="0"/>
          </a:p>
        </p:txBody>
      </p:sp>
      <p:sp>
        <p:nvSpPr>
          <p:cNvPr id="4" name="Content Placeholder 2">
            <a:extLst>
              <a:ext uri="{FF2B5EF4-FFF2-40B4-BE49-F238E27FC236}">
                <a16:creationId xmlns:a16="http://schemas.microsoft.com/office/drawing/2014/main" id="{825A376B-08BF-23FE-2452-E26CBE83C2F3}"/>
              </a:ext>
            </a:extLst>
          </p:cNvPr>
          <p:cNvSpPr txBox="1">
            <a:spLocks/>
          </p:cNvSpPr>
          <p:nvPr/>
        </p:nvSpPr>
        <p:spPr>
          <a:xfrm>
            <a:off x="2817388" y="1704711"/>
            <a:ext cx="248440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t>Grouping and Jam Labeling</a:t>
            </a:r>
          </a:p>
          <a:p>
            <a:pPr marL="0" indent="0">
              <a:buFont typeface="Arial" panose="020B0604020202020204" pitchFamily="34" charset="0"/>
              <a:buNone/>
            </a:pPr>
            <a:r>
              <a:rPr lang="en-US" sz="1600" dirty="0"/>
              <a:t>Since there are some duplicates within street and timeframe, we group the data and label it to jam ( &lt;=2 median level) or not jam </a:t>
            </a:r>
          </a:p>
        </p:txBody>
      </p:sp>
      <p:sp>
        <p:nvSpPr>
          <p:cNvPr id="5" name="Content Placeholder 2">
            <a:extLst>
              <a:ext uri="{FF2B5EF4-FFF2-40B4-BE49-F238E27FC236}">
                <a16:creationId xmlns:a16="http://schemas.microsoft.com/office/drawing/2014/main" id="{E3820689-5742-D784-E2EE-255CF7E2A5CA}"/>
              </a:ext>
            </a:extLst>
          </p:cNvPr>
          <p:cNvSpPr txBox="1">
            <a:spLocks/>
          </p:cNvSpPr>
          <p:nvPr/>
        </p:nvSpPr>
        <p:spPr>
          <a:xfrm>
            <a:off x="5875452" y="1704711"/>
            <a:ext cx="201283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t>Converting </a:t>
            </a:r>
            <a:r>
              <a:rPr lang="en-US" sz="2000" b="1" dirty="0" err="1"/>
              <a:t>TimeFrame</a:t>
            </a:r>
            <a:endParaRPr lang="en-US" sz="2000" b="1" dirty="0"/>
          </a:p>
          <a:p>
            <a:pPr marL="0" indent="0">
              <a:buFont typeface="Arial" panose="020B0604020202020204" pitchFamily="34" charset="0"/>
              <a:buNone/>
            </a:pPr>
            <a:r>
              <a:rPr lang="en-US" sz="1600" dirty="0"/>
              <a:t>Converting datetime data to Hour and Day of Week</a:t>
            </a:r>
          </a:p>
        </p:txBody>
      </p:sp>
      <p:sp>
        <p:nvSpPr>
          <p:cNvPr id="6" name="Content Placeholder 2">
            <a:extLst>
              <a:ext uri="{FF2B5EF4-FFF2-40B4-BE49-F238E27FC236}">
                <a16:creationId xmlns:a16="http://schemas.microsoft.com/office/drawing/2014/main" id="{472130E7-76F0-AC5D-9862-70F5D097B293}"/>
              </a:ext>
            </a:extLst>
          </p:cNvPr>
          <p:cNvSpPr txBox="1">
            <a:spLocks/>
          </p:cNvSpPr>
          <p:nvPr/>
        </p:nvSpPr>
        <p:spPr>
          <a:xfrm>
            <a:off x="8461939" y="1704711"/>
            <a:ext cx="315439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t>Dropping street that have frequency less than the mean</a:t>
            </a:r>
          </a:p>
          <a:p>
            <a:pPr marL="0" indent="0">
              <a:buFont typeface="Arial" panose="020B0604020202020204" pitchFamily="34" charset="0"/>
              <a:buNone/>
            </a:pPr>
            <a:r>
              <a:rPr lang="en-US" sz="1600" dirty="0"/>
              <a:t>There are a lot of street and the data might not have enough input to help the algorithm predict the jam. Therefore we drop the street which appear less than mean </a:t>
            </a:r>
            <a:r>
              <a:rPr lang="en-US" sz="1600" dirty="0" err="1"/>
              <a:t>freq</a:t>
            </a:r>
            <a:endParaRPr lang="en-US" sz="1200" dirty="0"/>
          </a:p>
        </p:txBody>
      </p:sp>
    </p:spTree>
    <p:extLst>
      <p:ext uri="{BB962C8B-B14F-4D97-AF65-F5344CB8AC3E}">
        <p14:creationId xmlns:p14="http://schemas.microsoft.com/office/powerpoint/2010/main" val="1969724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92EE5-E2BD-567E-F34E-69FC8B5E36C4}"/>
              </a:ext>
            </a:extLst>
          </p:cNvPr>
          <p:cNvSpPr>
            <a:spLocks noGrp="1"/>
          </p:cNvSpPr>
          <p:nvPr>
            <p:ph type="title"/>
          </p:nvPr>
        </p:nvSpPr>
        <p:spPr>
          <a:xfrm>
            <a:off x="330106" y="256432"/>
            <a:ext cx="10515600" cy="1325563"/>
          </a:xfrm>
        </p:spPr>
        <p:txBody>
          <a:bodyPr/>
          <a:lstStyle/>
          <a:p>
            <a:r>
              <a:rPr lang="en-US" b="1" dirty="0"/>
              <a:t>Data Preprocessing</a:t>
            </a:r>
            <a:endParaRPr lang="en-ID" b="1" dirty="0"/>
          </a:p>
        </p:txBody>
      </p:sp>
      <p:sp>
        <p:nvSpPr>
          <p:cNvPr id="3" name="Content Placeholder 2">
            <a:extLst>
              <a:ext uri="{FF2B5EF4-FFF2-40B4-BE49-F238E27FC236}">
                <a16:creationId xmlns:a16="http://schemas.microsoft.com/office/drawing/2014/main" id="{A9845EE8-B225-063B-AE85-0291C93EC0BB}"/>
              </a:ext>
            </a:extLst>
          </p:cNvPr>
          <p:cNvSpPr>
            <a:spLocks noGrp="1"/>
          </p:cNvSpPr>
          <p:nvPr>
            <p:ph idx="1"/>
          </p:nvPr>
        </p:nvSpPr>
        <p:spPr>
          <a:xfrm>
            <a:off x="330106" y="1602686"/>
            <a:ext cx="3009179" cy="4351338"/>
          </a:xfrm>
        </p:spPr>
        <p:txBody>
          <a:bodyPr>
            <a:normAutofit/>
          </a:bodyPr>
          <a:lstStyle/>
          <a:p>
            <a:pPr marL="0" indent="0">
              <a:buNone/>
            </a:pPr>
            <a:r>
              <a:rPr lang="en-US" sz="2000" b="1" dirty="0"/>
              <a:t>Stratified Train Test Split</a:t>
            </a:r>
          </a:p>
          <a:p>
            <a:pPr marL="0" indent="0">
              <a:buNone/>
            </a:pPr>
            <a:r>
              <a:rPr lang="en-US" sz="2000" dirty="0"/>
              <a:t>Splitting the train and test data for testing the performance of the model stratified by the balance proportion of street between train and test data</a:t>
            </a:r>
            <a:endParaRPr lang="en-US" sz="1600" dirty="0"/>
          </a:p>
        </p:txBody>
      </p:sp>
      <p:sp>
        <p:nvSpPr>
          <p:cNvPr id="4" name="Content Placeholder 2">
            <a:extLst>
              <a:ext uri="{FF2B5EF4-FFF2-40B4-BE49-F238E27FC236}">
                <a16:creationId xmlns:a16="http://schemas.microsoft.com/office/drawing/2014/main" id="{825A376B-08BF-23FE-2452-E26CBE83C2F3}"/>
              </a:ext>
            </a:extLst>
          </p:cNvPr>
          <p:cNvSpPr txBox="1">
            <a:spLocks/>
          </p:cNvSpPr>
          <p:nvPr/>
        </p:nvSpPr>
        <p:spPr>
          <a:xfrm>
            <a:off x="3611593" y="1602686"/>
            <a:ext cx="248440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t>One Hot encoding</a:t>
            </a:r>
          </a:p>
          <a:p>
            <a:pPr marL="0" indent="0">
              <a:buFont typeface="Arial" panose="020B0604020202020204" pitchFamily="34" charset="0"/>
              <a:buNone/>
            </a:pPr>
            <a:r>
              <a:rPr lang="en-US" sz="1600" dirty="0"/>
              <a:t>Converting the value in the street to columns </a:t>
            </a:r>
          </a:p>
        </p:txBody>
      </p:sp>
      <p:pic>
        <p:nvPicPr>
          <p:cNvPr id="6" name="Picture 5">
            <a:extLst>
              <a:ext uri="{FF2B5EF4-FFF2-40B4-BE49-F238E27FC236}">
                <a16:creationId xmlns:a16="http://schemas.microsoft.com/office/drawing/2014/main" id="{A56B03B3-5E9A-5429-72F2-4F1603D461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2429" y="1250829"/>
            <a:ext cx="5519465" cy="4351337"/>
          </a:xfrm>
          <a:prstGeom prst="rect">
            <a:avLst/>
          </a:prstGeom>
        </p:spPr>
      </p:pic>
    </p:spTree>
    <p:extLst>
      <p:ext uri="{BB962C8B-B14F-4D97-AF65-F5344CB8AC3E}">
        <p14:creationId xmlns:p14="http://schemas.microsoft.com/office/powerpoint/2010/main" val="3926894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EC377-46F1-C4A7-8BBA-517B2966FE40}"/>
              </a:ext>
            </a:extLst>
          </p:cNvPr>
          <p:cNvSpPr>
            <a:spLocks noGrp="1"/>
          </p:cNvSpPr>
          <p:nvPr>
            <p:ph type="title"/>
          </p:nvPr>
        </p:nvSpPr>
        <p:spPr>
          <a:xfrm>
            <a:off x="341821" y="311951"/>
            <a:ext cx="10515600" cy="1325563"/>
          </a:xfrm>
        </p:spPr>
        <p:txBody>
          <a:bodyPr/>
          <a:lstStyle/>
          <a:p>
            <a:r>
              <a:rPr lang="en-US" b="1" dirty="0"/>
              <a:t>Modelling Consideration</a:t>
            </a:r>
            <a:endParaRPr lang="en-ID" b="1" dirty="0"/>
          </a:p>
        </p:txBody>
      </p:sp>
      <p:sp>
        <p:nvSpPr>
          <p:cNvPr id="3" name="Content Placeholder 2">
            <a:extLst>
              <a:ext uri="{FF2B5EF4-FFF2-40B4-BE49-F238E27FC236}">
                <a16:creationId xmlns:a16="http://schemas.microsoft.com/office/drawing/2014/main" id="{27CDC921-8C66-54BD-786F-8F8AE3AAB744}"/>
              </a:ext>
            </a:extLst>
          </p:cNvPr>
          <p:cNvSpPr>
            <a:spLocks noGrp="1"/>
          </p:cNvSpPr>
          <p:nvPr>
            <p:ph idx="1"/>
          </p:nvPr>
        </p:nvSpPr>
        <p:spPr>
          <a:xfrm>
            <a:off x="341821" y="1576554"/>
            <a:ext cx="10515600" cy="4351338"/>
          </a:xfrm>
        </p:spPr>
        <p:txBody>
          <a:bodyPr>
            <a:normAutofit/>
          </a:bodyPr>
          <a:lstStyle/>
          <a:p>
            <a:r>
              <a:rPr lang="en-US" sz="2400" b="1" dirty="0"/>
              <a:t>Random forest Classifier</a:t>
            </a:r>
            <a:r>
              <a:rPr lang="en-US" sz="2400" dirty="0"/>
              <a:t> </a:t>
            </a:r>
            <a:r>
              <a:rPr lang="en-US" dirty="0"/>
              <a:t>- </a:t>
            </a:r>
            <a:r>
              <a:rPr lang="en-US" sz="1800" dirty="0"/>
              <a:t>comprised of trees. It is said that the more trees it has, the more robust a forest is. Random forests creates decision trees on randomly selected data samples, gets prediction from each tree and selects the best solution by means of voting.</a:t>
            </a:r>
          </a:p>
          <a:p>
            <a:r>
              <a:rPr lang="en-US" sz="2400" b="1" dirty="0" err="1"/>
              <a:t>KNeighborsClassifier</a:t>
            </a:r>
            <a:r>
              <a:rPr lang="en-US" dirty="0"/>
              <a:t> - </a:t>
            </a:r>
            <a:r>
              <a:rPr lang="en-US" sz="1800" dirty="0"/>
              <a:t>based on the k nearest neighbors of a sample, which has to be classified. The number 'k' is an integer value specified by the user. This is the most frequently used classifiers of both algorithms. </a:t>
            </a:r>
          </a:p>
          <a:p>
            <a:r>
              <a:rPr lang="en-US" sz="2400" b="1" dirty="0" err="1"/>
              <a:t>LogisticRegression</a:t>
            </a:r>
            <a:r>
              <a:rPr lang="en-US" dirty="0"/>
              <a:t> – </a:t>
            </a:r>
            <a:r>
              <a:rPr lang="en-US" sz="1800" dirty="0"/>
              <a:t>Part of linear classifiers which is fast, uncomplicated and </a:t>
            </a:r>
            <a:r>
              <a:rPr lang="en-US" sz="1800" dirty="0" err="1"/>
              <a:t>conventents</a:t>
            </a:r>
            <a:r>
              <a:rPr lang="en-US" sz="1800" dirty="0"/>
              <a:t>, used especially for binary classification</a:t>
            </a:r>
          </a:p>
          <a:p>
            <a:r>
              <a:rPr lang="en-US" sz="2400" b="1" dirty="0" err="1"/>
              <a:t>Gausian</a:t>
            </a:r>
            <a:r>
              <a:rPr lang="en-US" sz="2400" dirty="0"/>
              <a:t> </a:t>
            </a:r>
            <a:r>
              <a:rPr lang="en-US" sz="2400" b="1" dirty="0" err="1"/>
              <a:t>Naives</a:t>
            </a:r>
            <a:r>
              <a:rPr lang="en-US" sz="2400" dirty="0"/>
              <a:t> </a:t>
            </a:r>
            <a:r>
              <a:rPr lang="en-US" sz="2400" b="1" dirty="0"/>
              <a:t>Bayes</a:t>
            </a:r>
            <a:r>
              <a:rPr lang="en-US" sz="2400" dirty="0"/>
              <a:t> </a:t>
            </a:r>
            <a:r>
              <a:rPr lang="en-US" dirty="0"/>
              <a:t>– </a:t>
            </a:r>
            <a:r>
              <a:rPr lang="en-US" sz="1800" dirty="0"/>
              <a:t>Extension of Naïve Bayes (probability algorithm for classification function based on Bayes theorem)</a:t>
            </a:r>
          </a:p>
          <a:p>
            <a:endParaRPr lang="en-US" sz="2800" dirty="0"/>
          </a:p>
          <a:p>
            <a:endParaRPr lang="en-ID" dirty="0"/>
          </a:p>
        </p:txBody>
      </p:sp>
    </p:spTree>
    <p:extLst>
      <p:ext uri="{BB962C8B-B14F-4D97-AF65-F5344CB8AC3E}">
        <p14:creationId xmlns:p14="http://schemas.microsoft.com/office/powerpoint/2010/main" val="3913065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92EE5-E2BD-567E-F34E-69FC8B5E36C4}"/>
              </a:ext>
            </a:extLst>
          </p:cNvPr>
          <p:cNvSpPr>
            <a:spLocks noGrp="1"/>
          </p:cNvSpPr>
          <p:nvPr>
            <p:ph type="title"/>
          </p:nvPr>
        </p:nvSpPr>
        <p:spPr>
          <a:xfrm>
            <a:off x="352966" y="347873"/>
            <a:ext cx="10515600" cy="1160888"/>
          </a:xfrm>
        </p:spPr>
        <p:txBody>
          <a:bodyPr/>
          <a:lstStyle/>
          <a:p>
            <a:r>
              <a:rPr lang="en-US" b="1" dirty="0"/>
              <a:t>Evaluation Metrics</a:t>
            </a:r>
            <a:endParaRPr lang="en-ID" b="1" dirty="0"/>
          </a:p>
        </p:txBody>
      </p:sp>
      <p:sp>
        <p:nvSpPr>
          <p:cNvPr id="3" name="Content Placeholder 2">
            <a:extLst>
              <a:ext uri="{FF2B5EF4-FFF2-40B4-BE49-F238E27FC236}">
                <a16:creationId xmlns:a16="http://schemas.microsoft.com/office/drawing/2014/main" id="{A9845EE8-B225-063B-AE85-0291C93EC0BB}"/>
              </a:ext>
            </a:extLst>
          </p:cNvPr>
          <p:cNvSpPr>
            <a:spLocks noGrp="1"/>
          </p:cNvSpPr>
          <p:nvPr>
            <p:ph idx="1"/>
          </p:nvPr>
        </p:nvSpPr>
        <p:spPr>
          <a:xfrm>
            <a:off x="352966" y="1726885"/>
            <a:ext cx="1913626" cy="4351338"/>
          </a:xfrm>
        </p:spPr>
        <p:txBody>
          <a:bodyPr>
            <a:normAutofit/>
          </a:bodyPr>
          <a:lstStyle/>
          <a:p>
            <a:pPr marL="0" indent="0">
              <a:buNone/>
            </a:pPr>
            <a:r>
              <a:rPr lang="en-US" sz="2000" b="1" dirty="0"/>
              <a:t>Precision Score</a:t>
            </a:r>
          </a:p>
          <a:p>
            <a:pPr marL="0" indent="0">
              <a:buNone/>
            </a:pPr>
            <a:r>
              <a:rPr lang="en-US" sz="1600" dirty="0"/>
              <a:t>ratio of True Positives count to total True Positive count made by the model.</a:t>
            </a:r>
          </a:p>
          <a:p>
            <a:pPr marL="0" indent="0">
              <a:buNone/>
            </a:pPr>
            <a:r>
              <a:rPr lang="en-US" sz="1600" dirty="0"/>
              <a:t>Precision =  TP/(TP+FP)</a:t>
            </a:r>
            <a:endParaRPr lang="en-ID" sz="1600" dirty="0"/>
          </a:p>
        </p:txBody>
      </p:sp>
      <p:sp>
        <p:nvSpPr>
          <p:cNvPr id="4" name="Content Placeholder 2">
            <a:extLst>
              <a:ext uri="{FF2B5EF4-FFF2-40B4-BE49-F238E27FC236}">
                <a16:creationId xmlns:a16="http://schemas.microsoft.com/office/drawing/2014/main" id="{825A376B-08BF-23FE-2452-E26CBE83C2F3}"/>
              </a:ext>
            </a:extLst>
          </p:cNvPr>
          <p:cNvSpPr txBox="1">
            <a:spLocks/>
          </p:cNvSpPr>
          <p:nvPr/>
        </p:nvSpPr>
        <p:spPr>
          <a:xfrm>
            <a:off x="2840248" y="1726885"/>
            <a:ext cx="248440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t>Recall Score</a:t>
            </a:r>
          </a:p>
          <a:p>
            <a:pPr marL="0" indent="0">
              <a:buFont typeface="Arial" panose="020B0604020202020204" pitchFamily="34" charset="0"/>
              <a:buNone/>
            </a:pPr>
            <a:r>
              <a:rPr lang="en-US" sz="1600" dirty="0"/>
              <a:t>ratio of True Positives count to the total Actual Positive count.</a:t>
            </a:r>
          </a:p>
          <a:p>
            <a:pPr marL="0" indent="0">
              <a:buFont typeface="Arial" panose="020B0604020202020204" pitchFamily="34" charset="0"/>
              <a:buNone/>
            </a:pPr>
            <a:r>
              <a:rPr lang="en-US" sz="1600" dirty="0"/>
              <a:t>Recall = TP/(TP+FN)</a:t>
            </a:r>
          </a:p>
        </p:txBody>
      </p:sp>
      <p:sp>
        <p:nvSpPr>
          <p:cNvPr id="5" name="Content Placeholder 2">
            <a:extLst>
              <a:ext uri="{FF2B5EF4-FFF2-40B4-BE49-F238E27FC236}">
                <a16:creationId xmlns:a16="http://schemas.microsoft.com/office/drawing/2014/main" id="{E3820689-5742-D784-E2EE-255CF7E2A5CA}"/>
              </a:ext>
            </a:extLst>
          </p:cNvPr>
          <p:cNvSpPr txBox="1">
            <a:spLocks/>
          </p:cNvSpPr>
          <p:nvPr/>
        </p:nvSpPr>
        <p:spPr>
          <a:xfrm>
            <a:off x="5898312" y="1726885"/>
            <a:ext cx="201283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t>F1 score</a:t>
            </a:r>
          </a:p>
          <a:p>
            <a:pPr marL="0" indent="0">
              <a:buFont typeface="Arial" panose="020B0604020202020204" pitchFamily="34" charset="0"/>
              <a:buNone/>
            </a:pPr>
            <a:r>
              <a:rPr lang="en-US" sz="1600" dirty="0"/>
              <a:t>harmonic mean of recall &amp; precision. The harmonic mean is more sensitive to low values, so the F1 will be high only when both precision &amp; recall are high</a:t>
            </a:r>
          </a:p>
        </p:txBody>
      </p:sp>
      <p:sp>
        <p:nvSpPr>
          <p:cNvPr id="6" name="Content Placeholder 2">
            <a:extLst>
              <a:ext uri="{FF2B5EF4-FFF2-40B4-BE49-F238E27FC236}">
                <a16:creationId xmlns:a16="http://schemas.microsoft.com/office/drawing/2014/main" id="{472130E7-76F0-AC5D-9862-70F5D097B293}"/>
              </a:ext>
            </a:extLst>
          </p:cNvPr>
          <p:cNvSpPr txBox="1">
            <a:spLocks/>
          </p:cNvSpPr>
          <p:nvPr/>
        </p:nvSpPr>
        <p:spPr>
          <a:xfrm>
            <a:off x="8484799" y="1726885"/>
            <a:ext cx="315439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t>Roc </a:t>
            </a:r>
            <a:r>
              <a:rPr lang="en-US" sz="2000" b="1" dirty="0" err="1"/>
              <a:t>Auc</a:t>
            </a:r>
            <a:endParaRPr lang="en-US" sz="2000" b="1" dirty="0"/>
          </a:p>
          <a:p>
            <a:pPr marL="0" indent="0">
              <a:buFont typeface="Arial" panose="020B0604020202020204" pitchFamily="34" charset="0"/>
              <a:buNone/>
            </a:pPr>
            <a:r>
              <a:rPr lang="en-US" sz="1600" b="1" dirty="0"/>
              <a:t>Receiver Operating Characteristics. It is a graph of True Positive Rate (TPR) vs False Positive Rate(FPR).</a:t>
            </a:r>
          </a:p>
          <a:p>
            <a:pPr marL="0" indent="0">
              <a:buFont typeface="Arial" panose="020B0604020202020204" pitchFamily="34" charset="0"/>
              <a:buNone/>
            </a:pPr>
            <a:endParaRPr lang="en-US" sz="1600" dirty="0"/>
          </a:p>
        </p:txBody>
      </p:sp>
      <p:sp>
        <p:nvSpPr>
          <p:cNvPr id="9" name="Content Placeholder 2">
            <a:extLst>
              <a:ext uri="{FF2B5EF4-FFF2-40B4-BE49-F238E27FC236}">
                <a16:creationId xmlns:a16="http://schemas.microsoft.com/office/drawing/2014/main" id="{918C5FCA-D2EB-0D57-E31E-CB292AFC3826}"/>
              </a:ext>
            </a:extLst>
          </p:cNvPr>
          <p:cNvSpPr txBox="1">
            <a:spLocks/>
          </p:cNvSpPr>
          <p:nvPr/>
        </p:nvSpPr>
        <p:spPr>
          <a:xfrm>
            <a:off x="309114" y="4540068"/>
            <a:ext cx="1188288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dirty="0"/>
              <a:t>Goal: Maximizing ROC AUC</a:t>
            </a:r>
          </a:p>
          <a:p>
            <a:pPr marL="0" indent="0">
              <a:buNone/>
            </a:pPr>
            <a:r>
              <a:rPr lang="en-US" sz="1800" b="1" dirty="0"/>
              <a:t>Since we care equally about positive and negative classes, it is also good for imbalanced data. We are going to try all the modeling consideration and find which modelling have better performance in terms of ROC AUC</a:t>
            </a:r>
            <a:endParaRPr lang="en-US" sz="1400" b="1" dirty="0"/>
          </a:p>
        </p:txBody>
      </p:sp>
    </p:spTree>
    <p:extLst>
      <p:ext uri="{BB962C8B-B14F-4D97-AF65-F5344CB8AC3E}">
        <p14:creationId xmlns:p14="http://schemas.microsoft.com/office/powerpoint/2010/main" val="1151972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92EE5-E2BD-567E-F34E-69FC8B5E36C4}"/>
              </a:ext>
            </a:extLst>
          </p:cNvPr>
          <p:cNvSpPr>
            <a:spLocks noGrp="1"/>
          </p:cNvSpPr>
          <p:nvPr>
            <p:ph type="title"/>
          </p:nvPr>
        </p:nvSpPr>
        <p:spPr>
          <a:xfrm>
            <a:off x="337726" y="283071"/>
            <a:ext cx="10515600" cy="1325563"/>
          </a:xfrm>
        </p:spPr>
        <p:txBody>
          <a:bodyPr/>
          <a:lstStyle/>
          <a:p>
            <a:r>
              <a:rPr lang="en-US" b="1" dirty="0"/>
              <a:t>Modelling</a:t>
            </a:r>
            <a:r>
              <a:rPr lang="en-US" dirty="0"/>
              <a:t> </a:t>
            </a:r>
            <a:endParaRPr lang="en-ID" dirty="0"/>
          </a:p>
        </p:txBody>
      </p:sp>
      <p:sp>
        <p:nvSpPr>
          <p:cNvPr id="3" name="Content Placeholder 2">
            <a:extLst>
              <a:ext uri="{FF2B5EF4-FFF2-40B4-BE49-F238E27FC236}">
                <a16:creationId xmlns:a16="http://schemas.microsoft.com/office/drawing/2014/main" id="{A9845EE8-B225-063B-AE85-0291C93EC0BB}"/>
              </a:ext>
            </a:extLst>
          </p:cNvPr>
          <p:cNvSpPr>
            <a:spLocks noGrp="1"/>
          </p:cNvSpPr>
          <p:nvPr>
            <p:ph idx="1"/>
          </p:nvPr>
        </p:nvSpPr>
        <p:spPr>
          <a:xfrm>
            <a:off x="442715" y="4320022"/>
            <a:ext cx="2236238" cy="1890997"/>
          </a:xfrm>
        </p:spPr>
        <p:txBody>
          <a:bodyPr>
            <a:normAutofit/>
          </a:bodyPr>
          <a:lstStyle/>
          <a:p>
            <a:pPr marL="0" indent="0" algn="ctr">
              <a:buNone/>
            </a:pPr>
            <a:r>
              <a:rPr lang="en-US" sz="1200" dirty="0" err="1"/>
              <a:t>roc_auc</a:t>
            </a:r>
            <a:r>
              <a:rPr lang="en-US" sz="1200" dirty="0"/>
              <a:t> train: </a:t>
            </a:r>
            <a:r>
              <a:rPr lang="en-US" sz="1200" b="1" dirty="0"/>
              <a:t>0.805842961364123</a:t>
            </a:r>
          </a:p>
          <a:p>
            <a:pPr marL="0" indent="0" algn="ctr">
              <a:buNone/>
            </a:pPr>
            <a:r>
              <a:rPr lang="en-US" sz="1200" dirty="0" err="1"/>
              <a:t>roc_auc</a:t>
            </a:r>
            <a:r>
              <a:rPr lang="en-US" sz="1200" dirty="0"/>
              <a:t> pred: </a:t>
            </a:r>
            <a:r>
              <a:rPr lang="en-US" sz="1200" b="1" dirty="0"/>
              <a:t>0.7174333392057655</a:t>
            </a:r>
            <a:endParaRPr lang="en-ID" sz="1050" b="1" dirty="0"/>
          </a:p>
        </p:txBody>
      </p:sp>
      <p:pic>
        <p:nvPicPr>
          <p:cNvPr id="10" name="Picture 9">
            <a:extLst>
              <a:ext uri="{FF2B5EF4-FFF2-40B4-BE49-F238E27FC236}">
                <a16:creationId xmlns:a16="http://schemas.microsoft.com/office/drawing/2014/main" id="{0C3BEC7E-3675-1053-61CD-E62FD232D73A}"/>
              </a:ext>
            </a:extLst>
          </p:cNvPr>
          <p:cNvPicPr>
            <a:picLocks noChangeAspect="1"/>
          </p:cNvPicPr>
          <p:nvPr/>
        </p:nvPicPr>
        <p:blipFill>
          <a:blip r:embed="rId2"/>
          <a:stretch>
            <a:fillRect/>
          </a:stretch>
        </p:blipFill>
        <p:spPr>
          <a:xfrm>
            <a:off x="442716" y="2143537"/>
            <a:ext cx="2236237" cy="2016492"/>
          </a:xfrm>
          <a:prstGeom prst="rect">
            <a:avLst/>
          </a:prstGeom>
        </p:spPr>
      </p:pic>
      <p:sp>
        <p:nvSpPr>
          <p:cNvPr id="13" name="TextBox 12">
            <a:extLst>
              <a:ext uri="{FF2B5EF4-FFF2-40B4-BE49-F238E27FC236}">
                <a16:creationId xmlns:a16="http://schemas.microsoft.com/office/drawing/2014/main" id="{3B2CC3F7-6D6A-78B0-E789-CCBE65E2D90C}"/>
              </a:ext>
            </a:extLst>
          </p:cNvPr>
          <p:cNvSpPr txBox="1"/>
          <p:nvPr/>
        </p:nvSpPr>
        <p:spPr>
          <a:xfrm>
            <a:off x="3579600" y="1724752"/>
            <a:ext cx="2236238" cy="369332"/>
          </a:xfrm>
          <a:prstGeom prst="rect">
            <a:avLst/>
          </a:prstGeom>
          <a:noFill/>
        </p:spPr>
        <p:txBody>
          <a:bodyPr wrap="square">
            <a:spAutoFit/>
          </a:bodyPr>
          <a:lstStyle/>
          <a:p>
            <a:pPr algn="ctr"/>
            <a:r>
              <a:rPr lang="en-US" b="1" dirty="0" err="1"/>
              <a:t>Kneighbor</a:t>
            </a:r>
            <a:r>
              <a:rPr lang="en-US" b="1" dirty="0"/>
              <a:t> Classifier</a:t>
            </a:r>
            <a:endParaRPr lang="en-ID" b="1" dirty="0"/>
          </a:p>
        </p:txBody>
      </p:sp>
      <p:sp>
        <p:nvSpPr>
          <p:cNvPr id="14" name="Content Placeholder 2">
            <a:extLst>
              <a:ext uri="{FF2B5EF4-FFF2-40B4-BE49-F238E27FC236}">
                <a16:creationId xmlns:a16="http://schemas.microsoft.com/office/drawing/2014/main" id="{F6C91878-72D7-8B43-F3E5-E8D9A4C80489}"/>
              </a:ext>
            </a:extLst>
          </p:cNvPr>
          <p:cNvSpPr txBox="1">
            <a:spLocks/>
          </p:cNvSpPr>
          <p:nvPr/>
        </p:nvSpPr>
        <p:spPr>
          <a:xfrm>
            <a:off x="3488828" y="4320022"/>
            <a:ext cx="2236238" cy="18909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200" dirty="0" err="1"/>
              <a:t>roc_auc</a:t>
            </a:r>
            <a:r>
              <a:rPr lang="en-US" sz="1200" dirty="0"/>
              <a:t> train: </a:t>
            </a:r>
            <a:r>
              <a:rPr kumimoji="0" lang="en-US" altLang="en-US" sz="1200" b="1" i="0" u="none" strike="noStrike" cap="none" normalizeH="0" baseline="0" dirty="0">
                <a:ln>
                  <a:noFill/>
                </a:ln>
                <a:solidFill>
                  <a:schemeClr val="tx1"/>
                </a:solidFill>
                <a:effectLst/>
              </a:rPr>
              <a:t>0.7857117995312535</a:t>
            </a:r>
            <a:endParaRPr lang="en-US" sz="1200" b="1" dirty="0"/>
          </a:p>
          <a:p>
            <a:pPr marL="0" indent="0" algn="ctr">
              <a:buFont typeface="Arial" panose="020B0604020202020204" pitchFamily="34" charset="0"/>
              <a:buNone/>
            </a:pPr>
            <a:r>
              <a:rPr lang="en-US" sz="1200" dirty="0" err="1"/>
              <a:t>roc_auc</a:t>
            </a:r>
            <a:r>
              <a:rPr lang="en-US" sz="1200" dirty="0"/>
              <a:t> pred: </a:t>
            </a:r>
            <a:r>
              <a:rPr kumimoji="0" lang="en-US" altLang="en-US" sz="1200" b="1" i="0" u="none" strike="noStrike" cap="none" normalizeH="0" baseline="0" dirty="0">
                <a:ln>
                  <a:noFill/>
                </a:ln>
                <a:solidFill>
                  <a:schemeClr val="tx1"/>
                </a:solidFill>
                <a:effectLst/>
              </a:rPr>
              <a:t>0.7204873469211533</a:t>
            </a:r>
            <a:r>
              <a:rPr kumimoji="0" lang="en-US" altLang="en-US" sz="1200" b="0" i="0" u="none" strike="noStrike" cap="none" normalizeH="0" baseline="0" dirty="0">
                <a:ln>
                  <a:noFill/>
                </a:ln>
                <a:solidFill>
                  <a:schemeClr val="tx1"/>
                </a:solidFill>
                <a:effectLst/>
              </a:rPr>
              <a:t> </a:t>
            </a:r>
            <a:endParaRPr lang="en-ID" sz="1200" b="1" dirty="0"/>
          </a:p>
        </p:txBody>
      </p:sp>
      <p:pic>
        <p:nvPicPr>
          <p:cNvPr id="15" name="Picture 14">
            <a:extLst>
              <a:ext uri="{FF2B5EF4-FFF2-40B4-BE49-F238E27FC236}">
                <a16:creationId xmlns:a16="http://schemas.microsoft.com/office/drawing/2014/main" id="{50214A66-5DA9-02A1-C0F1-27F41A797396}"/>
              </a:ext>
            </a:extLst>
          </p:cNvPr>
          <p:cNvPicPr>
            <a:picLocks noChangeAspect="1"/>
          </p:cNvPicPr>
          <p:nvPr/>
        </p:nvPicPr>
        <p:blipFill>
          <a:blip r:embed="rId2"/>
          <a:stretch>
            <a:fillRect/>
          </a:stretch>
        </p:blipFill>
        <p:spPr>
          <a:xfrm>
            <a:off x="3488829" y="2132537"/>
            <a:ext cx="2236237" cy="2016492"/>
          </a:xfrm>
          <a:prstGeom prst="rect">
            <a:avLst/>
          </a:prstGeom>
        </p:spPr>
      </p:pic>
      <p:sp>
        <p:nvSpPr>
          <p:cNvPr id="17" name="Content Placeholder 2">
            <a:extLst>
              <a:ext uri="{FF2B5EF4-FFF2-40B4-BE49-F238E27FC236}">
                <a16:creationId xmlns:a16="http://schemas.microsoft.com/office/drawing/2014/main" id="{A17C67DA-EE53-0375-31DC-EEF3F4E4263B}"/>
              </a:ext>
            </a:extLst>
          </p:cNvPr>
          <p:cNvSpPr txBox="1">
            <a:spLocks/>
          </p:cNvSpPr>
          <p:nvPr/>
        </p:nvSpPr>
        <p:spPr>
          <a:xfrm>
            <a:off x="6625711" y="4315305"/>
            <a:ext cx="2145467" cy="18909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200" dirty="0" err="1"/>
              <a:t>roc_auc</a:t>
            </a:r>
            <a:r>
              <a:rPr lang="en-US" sz="1200" dirty="0"/>
              <a:t> train: </a:t>
            </a:r>
            <a:r>
              <a:rPr lang="en-US" sz="1200" b="1" dirty="0"/>
              <a:t>0.</a:t>
            </a:r>
            <a:r>
              <a:rPr lang="en-US" altLang="en-US" sz="1200" b="1" dirty="0"/>
              <a:t>6868464338667082</a:t>
            </a:r>
            <a:endParaRPr lang="en-US" sz="1200" b="1" dirty="0"/>
          </a:p>
          <a:p>
            <a:pPr marL="0" indent="0" algn="ctr">
              <a:buFont typeface="Arial" panose="020B0604020202020204" pitchFamily="34" charset="0"/>
              <a:buNone/>
            </a:pPr>
            <a:r>
              <a:rPr lang="en-US" sz="1200" dirty="0" err="1"/>
              <a:t>roc_auc</a:t>
            </a:r>
            <a:r>
              <a:rPr lang="en-US" sz="1200" dirty="0"/>
              <a:t> pred: </a:t>
            </a:r>
            <a:r>
              <a:rPr lang="en-US" sz="1200" b="1" dirty="0"/>
              <a:t>0.</a:t>
            </a:r>
            <a:r>
              <a:rPr lang="en-US" altLang="en-US" sz="1200" b="1" dirty="0"/>
              <a:t>6880204351490491</a:t>
            </a:r>
            <a:endParaRPr lang="en-ID" sz="1200" b="1" dirty="0"/>
          </a:p>
        </p:txBody>
      </p:sp>
      <p:sp>
        <p:nvSpPr>
          <p:cNvPr id="19" name="TextBox 18">
            <a:extLst>
              <a:ext uri="{FF2B5EF4-FFF2-40B4-BE49-F238E27FC236}">
                <a16:creationId xmlns:a16="http://schemas.microsoft.com/office/drawing/2014/main" id="{BD2845AA-C32C-1793-9864-F7ECC58F1E73}"/>
              </a:ext>
            </a:extLst>
          </p:cNvPr>
          <p:cNvSpPr txBox="1"/>
          <p:nvPr/>
        </p:nvSpPr>
        <p:spPr>
          <a:xfrm>
            <a:off x="6534941" y="1731418"/>
            <a:ext cx="2236238" cy="369332"/>
          </a:xfrm>
          <a:prstGeom prst="rect">
            <a:avLst/>
          </a:prstGeom>
          <a:noFill/>
        </p:spPr>
        <p:txBody>
          <a:bodyPr wrap="square">
            <a:spAutoFit/>
          </a:bodyPr>
          <a:lstStyle/>
          <a:p>
            <a:pPr algn="ctr"/>
            <a:r>
              <a:rPr lang="en-US" b="1" dirty="0" err="1"/>
              <a:t>LogisitcRegression</a:t>
            </a:r>
            <a:endParaRPr lang="en-ID" b="1" dirty="0"/>
          </a:p>
        </p:txBody>
      </p:sp>
      <p:sp>
        <p:nvSpPr>
          <p:cNvPr id="20" name="Content Placeholder 2">
            <a:extLst>
              <a:ext uri="{FF2B5EF4-FFF2-40B4-BE49-F238E27FC236}">
                <a16:creationId xmlns:a16="http://schemas.microsoft.com/office/drawing/2014/main" id="{C28ABFBC-9DC2-FCC4-0582-21493B048318}"/>
              </a:ext>
            </a:extLst>
          </p:cNvPr>
          <p:cNvSpPr txBox="1">
            <a:spLocks/>
          </p:cNvSpPr>
          <p:nvPr/>
        </p:nvSpPr>
        <p:spPr>
          <a:xfrm>
            <a:off x="9581055" y="4317402"/>
            <a:ext cx="2236237" cy="18909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200" dirty="0" err="1"/>
              <a:t>roc_auc</a:t>
            </a:r>
            <a:r>
              <a:rPr lang="en-US" sz="1200" dirty="0"/>
              <a:t> train: </a:t>
            </a:r>
            <a:r>
              <a:rPr lang="en-US" altLang="en-US" sz="1200" b="1" dirty="0"/>
              <a:t>0.6616716863839616</a:t>
            </a:r>
            <a:r>
              <a:rPr kumimoji="0" lang="en-US" altLang="en-US" sz="1050" b="0" i="0" u="none" strike="noStrike" cap="none" normalizeH="0" baseline="0" dirty="0">
                <a:ln>
                  <a:noFill/>
                </a:ln>
                <a:solidFill>
                  <a:schemeClr val="tx1"/>
                </a:solidFill>
                <a:effectLst/>
              </a:rPr>
              <a:t> </a:t>
            </a:r>
            <a:endParaRPr lang="en-US" sz="1200" b="1" dirty="0"/>
          </a:p>
          <a:p>
            <a:pPr marL="0" indent="0" algn="ctr">
              <a:buNone/>
            </a:pPr>
            <a:r>
              <a:rPr lang="en-US" sz="1200" dirty="0" err="1"/>
              <a:t>roc_auc</a:t>
            </a:r>
            <a:r>
              <a:rPr lang="en-US" sz="1200" dirty="0"/>
              <a:t> pred: </a:t>
            </a:r>
            <a:r>
              <a:rPr lang="en-US" altLang="en-US" sz="1200" b="1" dirty="0"/>
              <a:t>0.6574751898890256 </a:t>
            </a:r>
          </a:p>
        </p:txBody>
      </p:sp>
      <p:pic>
        <p:nvPicPr>
          <p:cNvPr id="21" name="Picture 20">
            <a:extLst>
              <a:ext uri="{FF2B5EF4-FFF2-40B4-BE49-F238E27FC236}">
                <a16:creationId xmlns:a16="http://schemas.microsoft.com/office/drawing/2014/main" id="{1B607ED4-E427-5ED0-3942-82ADF7AFEDE4}"/>
              </a:ext>
            </a:extLst>
          </p:cNvPr>
          <p:cNvPicPr>
            <a:picLocks noChangeAspect="1"/>
          </p:cNvPicPr>
          <p:nvPr/>
        </p:nvPicPr>
        <p:blipFill>
          <a:blip r:embed="rId2"/>
          <a:stretch>
            <a:fillRect/>
          </a:stretch>
        </p:blipFill>
        <p:spPr>
          <a:xfrm>
            <a:off x="9581055" y="2125927"/>
            <a:ext cx="2236237" cy="2016492"/>
          </a:xfrm>
          <a:prstGeom prst="rect">
            <a:avLst/>
          </a:prstGeom>
        </p:spPr>
      </p:pic>
      <p:sp>
        <p:nvSpPr>
          <p:cNvPr id="22" name="TextBox 21">
            <a:extLst>
              <a:ext uri="{FF2B5EF4-FFF2-40B4-BE49-F238E27FC236}">
                <a16:creationId xmlns:a16="http://schemas.microsoft.com/office/drawing/2014/main" id="{43DA5CF2-5F8D-A225-D4E1-1D8D3DB30CCA}"/>
              </a:ext>
            </a:extLst>
          </p:cNvPr>
          <p:cNvSpPr txBox="1"/>
          <p:nvPr/>
        </p:nvSpPr>
        <p:spPr>
          <a:xfrm>
            <a:off x="9581054" y="1688631"/>
            <a:ext cx="2236238" cy="369332"/>
          </a:xfrm>
          <a:prstGeom prst="rect">
            <a:avLst/>
          </a:prstGeom>
          <a:noFill/>
        </p:spPr>
        <p:txBody>
          <a:bodyPr wrap="square">
            <a:spAutoFit/>
          </a:bodyPr>
          <a:lstStyle/>
          <a:p>
            <a:pPr algn="ctr"/>
            <a:r>
              <a:rPr lang="en-US" b="1" dirty="0"/>
              <a:t>Gaussian Naïve Bayes</a:t>
            </a:r>
            <a:endParaRPr lang="en-ID" b="1" dirty="0"/>
          </a:p>
        </p:txBody>
      </p:sp>
      <p:pic>
        <p:nvPicPr>
          <p:cNvPr id="24" name="Picture 23">
            <a:extLst>
              <a:ext uri="{FF2B5EF4-FFF2-40B4-BE49-F238E27FC236}">
                <a16:creationId xmlns:a16="http://schemas.microsoft.com/office/drawing/2014/main" id="{939B200E-DB16-C4C6-8167-AFBC27C30043}"/>
              </a:ext>
            </a:extLst>
          </p:cNvPr>
          <p:cNvPicPr>
            <a:picLocks noChangeAspect="1"/>
          </p:cNvPicPr>
          <p:nvPr/>
        </p:nvPicPr>
        <p:blipFill>
          <a:blip r:embed="rId3"/>
          <a:stretch>
            <a:fillRect/>
          </a:stretch>
        </p:blipFill>
        <p:spPr>
          <a:xfrm>
            <a:off x="3488829" y="2143537"/>
            <a:ext cx="2236238" cy="2016972"/>
          </a:xfrm>
          <a:prstGeom prst="rect">
            <a:avLst/>
          </a:prstGeom>
        </p:spPr>
      </p:pic>
      <p:sp>
        <p:nvSpPr>
          <p:cNvPr id="25" name="TextBox 24">
            <a:extLst>
              <a:ext uri="{FF2B5EF4-FFF2-40B4-BE49-F238E27FC236}">
                <a16:creationId xmlns:a16="http://schemas.microsoft.com/office/drawing/2014/main" id="{607216E8-46DC-3480-BE3F-15B25DF25981}"/>
              </a:ext>
            </a:extLst>
          </p:cNvPr>
          <p:cNvSpPr txBox="1"/>
          <p:nvPr/>
        </p:nvSpPr>
        <p:spPr>
          <a:xfrm>
            <a:off x="442713" y="1731418"/>
            <a:ext cx="2236240" cy="369332"/>
          </a:xfrm>
          <a:prstGeom prst="rect">
            <a:avLst/>
          </a:prstGeom>
          <a:noFill/>
        </p:spPr>
        <p:txBody>
          <a:bodyPr wrap="square">
            <a:spAutoFit/>
          </a:bodyPr>
          <a:lstStyle/>
          <a:p>
            <a:pPr algn="ctr"/>
            <a:r>
              <a:rPr lang="en-US" b="1" dirty="0"/>
              <a:t>Random Forest</a:t>
            </a:r>
            <a:endParaRPr lang="en-ID" b="1" dirty="0"/>
          </a:p>
        </p:txBody>
      </p:sp>
      <p:pic>
        <p:nvPicPr>
          <p:cNvPr id="30" name="Picture 29">
            <a:extLst>
              <a:ext uri="{FF2B5EF4-FFF2-40B4-BE49-F238E27FC236}">
                <a16:creationId xmlns:a16="http://schemas.microsoft.com/office/drawing/2014/main" id="{609C7246-5725-AFA1-26ED-BDD33B922185}"/>
              </a:ext>
            </a:extLst>
          </p:cNvPr>
          <p:cNvPicPr>
            <a:picLocks noChangeAspect="1"/>
          </p:cNvPicPr>
          <p:nvPr/>
        </p:nvPicPr>
        <p:blipFill rotWithShape="1">
          <a:blip r:embed="rId4"/>
          <a:srcRect t="2362" r="2157"/>
          <a:stretch/>
        </p:blipFill>
        <p:spPr>
          <a:xfrm>
            <a:off x="6534941" y="2190750"/>
            <a:ext cx="2236237" cy="1951669"/>
          </a:xfrm>
          <a:prstGeom prst="rect">
            <a:avLst/>
          </a:prstGeom>
        </p:spPr>
      </p:pic>
      <p:sp>
        <p:nvSpPr>
          <p:cNvPr id="31" name="Rectangle 5">
            <a:extLst>
              <a:ext uri="{FF2B5EF4-FFF2-40B4-BE49-F238E27FC236}">
                <a16:creationId xmlns:a16="http://schemas.microsoft.com/office/drawing/2014/main" id="{8FD8FE75-10A5-E822-48E2-5CDA64050C7C}"/>
              </a:ext>
            </a:extLst>
          </p:cNvPr>
          <p:cNvSpPr>
            <a:spLocks noChangeArrowheads="1"/>
          </p:cNvSpPr>
          <p:nvPr/>
        </p:nvSpPr>
        <p:spPr bwMode="auto">
          <a:xfrm>
            <a:off x="0" y="120878"/>
            <a:ext cx="207108"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2" name="Rectangle 6">
            <a:extLst>
              <a:ext uri="{FF2B5EF4-FFF2-40B4-BE49-F238E27FC236}">
                <a16:creationId xmlns:a16="http://schemas.microsoft.com/office/drawing/2014/main" id="{5D93E549-9FBF-B058-0075-C97FD510C8C1}"/>
              </a:ext>
            </a:extLst>
          </p:cNvPr>
          <p:cNvSpPr>
            <a:spLocks noChangeArrowheads="1"/>
          </p:cNvSpPr>
          <p:nvPr/>
        </p:nvSpPr>
        <p:spPr bwMode="auto">
          <a:xfrm>
            <a:off x="0" y="120878"/>
            <a:ext cx="207108"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6" name="Picture 35">
            <a:extLst>
              <a:ext uri="{FF2B5EF4-FFF2-40B4-BE49-F238E27FC236}">
                <a16:creationId xmlns:a16="http://schemas.microsoft.com/office/drawing/2014/main" id="{777AB835-B1DE-5EE1-CBAA-A9923E164EE6}"/>
              </a:ext>
            </a:extLst>
          </p:cNvPr>
          <p:cNvPicPr>
            <a:picLocks noChangeAspect="1"/>
          </p:cNvPicPr>
          <p:nvPr/>
        </p:nvPicPr>
        <p:blipFill>
          <a:blip r:embed="rId5"/>
          <a:stretch>
            <a:fillRect/>
          </a:stretch>
        </p:blipFill>
        <p:spPr>
          <a:xfrm>
            <a:off x="9581052" y="2125448"/>
            <a:ext cx="2236240" cy="2016972"/>
          </a:xfrm>
          <a:prstGeom prst="rect">
            <a:avLst/>
          </a:prstGeom>
        </p:spPr>
      </p:pic>
      <p:sp>
        <p:nvSpPr>
          <p:cNvPr id="4" name="Content Placeholder 2">
            <a:extLst>
              <a:ext uri="{FF2B5EF4-FFF2-40B4-BE49-F238E27FC236}">
                <a16:creationId xmlns:a16="http://schemas.microsoft.com/office/drawing/2014/main" id="{4C3EF4B6-9599-CDF1-70A6-9EBF768DA7DD}"/>
              </a:ext>
            </a:extLst>
          </p:cNvPr>
          <p:cNvSpPr txBox="1">
            <a:spLocks/>
          </p:cNvSpPr>
          <p:nvPr/>
        </p:nvSpPr>
        <p:spPr>
          <a:xfrm>
            <a:off x="242765" y="5516811"/>
            <a:ext cx="11882886" cy="13501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t>Random Forest and KNN have great performance. Meanwhile Gaussian Naïve Bayes have good TPR, but since we want to focus on balance result between the </a:t>
            </a:r>
            <a:r>
              <a:rPr lang="en-US" sz="1800" b="1" dirty="0" err="1"/>
              <a:t>confussion</a:t>
            </a:r>
            <a:r>
              <a:rPr lang="en-US" sz="1800" b="1" dirty="0"/>
              <a:t> matrix we will focus on </a:t>
            </a:r>
            <a:r>
              <a:rPr lang="en-US" sz="1800" b="1" dirty="0" err="1"/>
              <a:t>roc_auc</a:t>
            </a:r>
            <a:r>
              <a:rPr lang="en-US" sz="1800" b="1" dirty="0"/>
              <a:t>. Both Random Forest and KNN have great performance on it. </a:t>
            </a:r>
            <a:endParaRPr lang="en-US" sz="1400" b="1" dirty="0"/>
          </a:p>
        </p:txBody>
      </p:sp>
    </p:spTree>
    <p:extLst>
      <p:ext uri="{BB962C8B-B14F-4D97-AF65-F5344CB8AC3E}">
        <p14:creationId xmlns:p14="http://schemas.microsoft.com/office/powerpoint/2010/main" val="768347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075E9-2893-304A-19B1-4606DD1221C9}"/>
              </a:ext>
            </a:extLst>
          </p:cNvPr>
          <p:cNvSpPr>
            <a:spLocks noGrp="1"/>
          </p:cNvSpPr>
          <p:nvPr>
            <p:ph type="title"/>
          </p:nvPr>
        </p:nvSpPr>
        <p:spPr>
          <a:xfrm>
            <a:off x="327660" y="525780"/>
            <a:ext cx="10515600" cy="739140"/>
          </a:xfrm>
        </p:spPr>
        <p:txBody>
          <a:bodyPr/>
          <a:lstStyle/>
          <a:p>
            <a:r>
              <a:rPr lang="en-US" b="1" dirty="0"/>
              <a:t>Imbalance Data - </a:t>
            </a:r>
            <a:r>
              <a:rPr lang="en-US" b="1" dirty="0" err="1"/>
              <a:t>Smothe</a:t>
            </a:r>
            <a:endParaRPr lang="en-ID" b="1" dirty="0"/>
          </a:p>
        </p:txBody>
      </p:sp>
      <p:graphicFrame>
        <p:nvGraphicFramePr>
          <p:cNvPr id="9" name="Chart 8">
            <a:extLst>
              <a:ext uri="{FF2B5EF4-FFF2-40B4-BE49-F238E27FC236}">
                <a16:creationId xmlns:a16="http://schemas.microsoft.com/office/drawing/2014/main" id="{369C8512-9C4E-A264-E2C4-40463B6060E1}"/>
              </a:ext>
            </a:extLst>
          </p:cNvPr>
          <p:cNvGraphicFramePr/>
          <p:nvPr>
            <p:extLst>
              <p:ext uri="{D42A27DB-BD31-4B8C-83A1-F6EECF244321}">
                <p14:modId xmlns:p14="http://schemas.microsoft.com/office/powerpoint/2010/main" val="2007554863"/>
              </p:ext>
            </p:extLst>
          </p:nvPr>
        </p:nvGraphicFramePr>
        <p:xfrm>
          <a:off x="545531" y="1698306"/>
          <a:ext cx="4625173" cy="306169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a:extLst>
              <a:ext uri="{FF2B5EF4-FFF2-40B4-BE49-F238E27FC236}">
                <a16:creationId xmlns:a16="http://schemas.microsoft.com/office/drawing/2014/main" id="{5C9C3CBE-C7DF-8B7D-2992-29590F9EDDB2}"/>
              </a:ext>
            </a:extLst>
          </p:cNvPr>
          <p:cNvGraphicFramePr/>
          <p:nvPr>
            <p:extLst>
              <p:ext uri="{D42A27DB-BD31-4B8C-83A1-F6EECF244321}">
                <p14:modId xmlns:p14="http://schemas.microsoft.com/office/powerpoint/2010/main" val="2860957624"/>
              </p:ext>
            </p:extLst>
          </p:nvPr>
        </p:nvGraphicFramePr>
        <p:xfrm>
          <a:off x="7021298" y="1698305"/>
          <a:ext cx="4625173" cy="3061699"/>
        </p:xfrm>
        <a:graphic>
          <a:graphicData uri="http://schemas.openxmlformats.org/drawingml/2006/chart">
            <c:chart xmlns:c="http://schemas.openxmlformats.org/drawingml/2006/chart" xmlns:r="http://schemas.openxmlformats.org/officeDocument/2006/relationships" r:id="rId3"/>
          </a:graphicData>
        </a:graphic>
      </p:graphicFrame>
      <p:sp>
        <p:nvSpPr>
          <p:cNvPr id="11" name="Arrow: Right 10">
            <a:extLst>
              <a:ext uri="{FF2B5EF4-FFF2-40B4-BE49-F238E27FC236}">
                <a16:creationId xmlns:a16="http://schemas.microsoft.com/office/drawing/2014/main" id="{703C047D-EB81-9F60-2958-2783F169F714}"/>
              </a:ext>
            </a:extLst>
          </p:cNvPr>
          <p:cNvSpPr/>
          <p:nvPr/>
        </p:nvSpPr>
        <p:spPr>
          <a:xfrm>
            <a:off x="4596765" y="2674620"/>
            <a:ext cx="2998470" cy="6858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D"/>
          </a:p>
        </p:txBody>
      </p:sp>
      <p:sp>
        <p:nvSpPr>
          <p:cNvPr id="12" name="Content Placeholder 2">
            <a:extLst>
              <a:ext uri="{FF2B5EF4-FFF2-40B4-BE49-F238E27FC236}">
                <a16:creationId xmlns:a16="http://schemas.microsoft.com/office/drawing/2014/main" id="{7C74C7F7-3DB4-8484-9BBD-36911154609F}"/>
              </a:ext>
            </a:extLst>
          </p:cNvPr>
          <p:cNvSpPr txBox="1">
            <a:spLocks/>
          </p:cNvSpPr>
          <p:nvPr/>
        </p:nvSpPr>
        <p:spPr>
          <a:xfrm>
            <a:off x="4490155" y="3568800"/>
            <a:ext cx="2998470" cy="18909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050" b="1" dirty="0"/>
              <a:t>Since the data is  imbalance. This might affect the performance of the model. </a:t>
            </a:r>
            <a:r>
              <a:rPr lang="en-US" sz="1050" b="1" dirty="0" err="1"/>
              <a:t>Smothe</a:t>
            </a:r>
            <a:r>
              <a:rPr lang="en-US" sz="1050" b="1" dirty="0"/>
              <a:t> help to make a data augmentation that can create synthesized data for balancing the sample</a:t>
            </a:r>
            <a:endParaRPr lang="en-ID" sz="1050" b="1" dirty="0"/>
          </a:p>
        </p:txBody>
      </p:sp>
    </p:spTree>
    <p:extLst>
      <p:ext uri="{BB962C8B-B14F-4D97-AF65-F5344CB8AC3E}">
        <p14:creationId xmlns:p14="http://schemas.microsoft.com/office/powerpoint/2010/main" val="808574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92EE5-E2BD-567E-F34E-69FC8B5E36C4}"/>
              </a:ext>
            </a:extLst>
          </p:cNvPr>
          <p:cNvSpPr>
            <a:spLocks noGrp="1"/>
          </p:cNvSpPr>
          <p:nvPr>
            <p:ph type="title"/>
          </p:nvPr>
        </p:nvSpPr>
        <p:spPr>
          <a:xfrm>
            <a:off x="337726" y="541020"/>
            <a:ext cx="10515600" cy="725550"/>
          </a:xfrm>
        </p:spPr>
        <p:txBody>
          <a:bodyPr/>
          <a:lstStyle/>
          <a:p>
            <a:r>
              <a:rPr lang="en-US" b="1" dirty="0"/>
              <a:t>Modelling After </a:t>
            </a:r>
            <a:r>
              <a:rPr lang="en-US" b="1" dirty="0" err="1"/>
              <a:t>Smothe</a:t>
            </a:r>
            <a:r>
              <a:rPr lang="en-US" b="1" dirty="0"/>
              <a:t> </a:t>
            </a:r>
            <a:endParaRPr lang="en-ID" b="1" dirty="0"/>
          </a:p>
        </p:txBody>
      </p:sp>
      <p:sp>
        <p:nvSpPr>
          <p:cNvPr id="3" name="Content Placeholder 2">
            <a:extLst>
              <a:ext uri="{FF2B5EF4-FFF2-40B4-BE49-F238E27FC236}">
                <a16:creationId xmlns:a16="http://schemas.microsoft.com/office/drawing/2014/main" id="{A9845EE8-B225-063B-AE85-0291C93EC0BB}"/>
              </a:ext>
            </a:extLst>
          </p:cNvPr>
          <p:cNvSpPr>
            <a:spLocks noGrp="1"/>
          </p:cNvSpPr>
          <p:nvPr>
            <p:ph idx="1"/>
          </p:nvPr>
        </p:nvSpPr>
        <p:spPr>
          <a:xfrm>
            <a:off x="442715" y="4320022"/>
            <a:ext cx="2236238" cy="1890997"/>
          </a:xfrm>
        </p:spPr>
        <p:txBody>
          <a:bodyPr>
            <a:normAutofit/>
          </a:bodyPr>
          <a:lstStyle/>
          <a:p>
            <a:pPr marL="0" indent="0" algn="ctr">
              <a:buNone/>
            </a:pPr>
            <a:r>
              <a:rPr lang="en-US" sz="1200" dirty="0" err="1"/>
              <a:t>roc_auc</a:t>
            </a:r>
            <a:r>
              <a:rPr lang="en-US" sz="1200" dirty="0"/>
              <a:t> train: </a:t>
            </a:r>
            <a:r>
              <a:rPr lang="en-US" sz="1200" b="1" dirty="0"/>
              <a:t>0.805842961364123</a:t>
            </a:r>
          </a:p>
          <a:p>
            <a:pPr marL="0" indent="0" algn="ctr">
              <a:buNone/>
            </a:pPr>
            <a:r>
              <a:rPr lang="en-US" sz="1200" dirty="0" err="1"/>
              <a:t>roc_auc</a:t>
            </a:r>
            <a:r>
              <a:rPr lang="en-US" sz="1200" dirty="0"/>
              <a:t> pred: </a:t>
            </a:r>
            <a:r>
              <a:rPr lang="en-US" sz="1200" b="1" dirty="0"/>
              <a:t>0.7174333392057655</a:t>
            </a:r>
            <a:endParaRPr lang="en-ID" sz="1050" b="1" dirty="0"/>
          </a:p>
        </p:txBody>
      </p:sp>
      <p:pic>
        <p:nvPicPr>
          <p:cNvPr id="10" name="Picture 9">
            <a:extLst>
              <a:ext uri="{FF2B5EF4-FFF2-40B4-BE49-F238E27FC236}">
                <a16:creationId xmlns:a16="http://schemas.microsoft.com/office/drawing/2014/main" id="{0C3BEC7E-3675-1053-61CD-E62FD232D73A}"/>
              </a:ext>
            </a:extLst>
          </p:cNvPr>
          <p:cNvPicPr>
            <a:picLocks noChangeAspect="1"/>
          </p:cNvPicPr>
          <p:nvPr/>
        </p:nvPicPr>
        <p:blipFill>
          <a:blip r:embed="rId2"/>
          <a:stretch>
            <a:fillRect/>
          </a:stretch>
        </p:blipFill>
        <p:spPr>
          <a:xfrm>
            <a:off x="442716" y="2143537"/>
            <a:ext cx="2236237" cy="2016492"/>
          </a:xfrm>
          <a:prstGeom prst="rect">
            <a:avLst/>
          </a:prstGeom>
        </p:spPr>
      </p:pic>
      <p:sp>
        <p:nvSpPr>
          <p:cNvPr id="13" name="TextBox 12">
            <a:extLst>
              <a:ext uri="{FF2B5EF4-FFF2-40B4-BE49-F238E27FC236}">
                <a16:creationId xmlns:a16="http://schemas.microsoft.com/office/drawing/2014/main" id="{3B2CC3F7-6D6A-78B0-E789-CCBE65E2D90C}"/>
              </a:ext>
            </a:extLst>
          </p:cNvPr>
          <p:cNvSpPr txBox="1"/>
          <p:nvPr/>
        </p:nvSpPr>
        <p:spPr>
          <a:xfrm>
            <a:off x="3449370" y="1731418"/>
            <a:ext cx="2607173" cy="369332"/>
          </a:xfrm>
          <a:prstGeom prst="rect">
            <a:avLst/>
          </a:prstGeom>
          <a:noFill/>
        </p:spPr>
        <p:txBody>
          <a:bodyPr wrap="square">
            <a:spAutoFit/>
          </a:bodyPr>
          <a:lstStyle/>
          <a:p>
            <a:pPr algn="ctr"/>
            <a:r>
              <a:rPr lang="en-US" b="1" dirty="0"/>
              <a:t>Random Forest (</a:t>
            </a:r>
            <a:r>
              <a:rPr lang="en-US" b="1" dirty="0" err="1"/>
              <a:t>Smothe</a:t>
            </a:r>
            <a:r>
              <a:rPr lang="en-US" b="1" dirty="0"/>
              <a:t>)</a:t>
            </a:r>
            <a:endParaRPr lang="en-ID" b="1" dirty="0"/>
          </a:p>
        </p:txBody>
      </p:sp>
      <p:sp>
        <p:nvSpPr>
          <p:cNvPr id="14" name="Content Placeholder 2">
            <a:extLst>
              <a:ext uri="{FF2B5EF4-FFF2-40B4-BE49-F238E27FC236}">
                <a16:creationId xmlns:a16="http://schemas.microsoft.com/office/drawing/2014/main" id="{F6C91878-72D7-8B43-F3E5-E8D9A4C80489}"/>
              </a:ext>
            </a:extLst>
          </p:cNvPr>
          <p:cNvSpPr txBox="1">
            <a:spLocks/>
          </p:cNvSpPr>
          <p:nvPr/>
        </p:nvSpPr>
        <p:spPr>
          <a:xfrm>
            <a:off x="3488827" y="4325965"/>
            <a:ext cx="2236238" cy="9834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200" dirty="0" err="1"/>
              <a:t>roc_auc</a:t>
            </a:r>
            <a:r>
              <a:rPr lang="en-US" sz="1200" dirty="0"/>
              <a:t> train: </a:t>
            </a:r>
            <a:r>
              <a:rPr lang="en-US" altLang="en-US" sz="1200" b="1" dirty="0"/>
              <a:t>0.8419601618350857</a:t>
            </a:r>
            <a:endParaRPr lang="en-US" sz="1200" b="1" dirty="0"/>
          </a:p>
          <a:p>
            <a:pPr marL="0" indent="0" algn="ctr">
              <a:buNone/>
            </a:pPr>
            <a:r>
              <a:rPr lang="en-US" sz="1200" dirty="0" err="1"/>
              <a:t>roc_auc</a:t>
            </a:r>
            <a:r>
              <a:rPr lang="en-US" sz="1200" dirty="0"/>
              <a:t> pred: </a:t>
            </a:r>
            <a:r>
              <a:rPr lang="en-US" altLang="en-US" sz="1200" b="1" dirty="0"/>
              <a:t>0.7343339610066848</a:t>
            </a:r>
            <a:r>
              <a:rPr kumimoji="0" lang="en-US" altLang="en-US" sz="1050" b="0" i="0" u="none" strike="noStrike" cap="none" normalizeH="0" baseline="0" dirty="0">
                <a:ln>
                  <a:noFill/>
                </a:ln>
                <a:solidFill>
                  <a:schemeClr val="tx1"/>
                </a:solidFill>
                <a:effectLst/>
              </a:rPr>
              <a:t> </a:t>
            </a:r>
            <a:r>
              <a:rPr kumimoji="0" lang="en-US" altLang="en-US" sz="1200" b="0" i="0" u="none" strike="noStrike" cap="none" normalizeH="0" baseline="0" dirty="0">
                <a:ln>
                  <a:noFill/>
                </a:ln>
                <a:solidFill>
                  <a:schemeClr val="tx1"/>
                </a:solidFill>
                <a:effectLst/>
              </a:rPr>
              <a:t> </a:t>
            </a:r>
            <a:endParaRPr lang="en-ID" sz="1200" b="1" dirty="0"/>
          </a:p>
        </p:txBody>
      </p:sp>
      <p:pic>
        <p:nvPicPr>
          <p:cNvPr id="15" name="Picture 14">
            <a:extLst>
              <a:ext uri="{FF2B5EF4-FFF2-40B4-BE49-F238E27FC236}">
                <a16:creationId xmlns:a16="http://schemas.microsoft.com/office/drawing/2014/main" id="{50214A66-5DA9-02A1-C0F1-27F41A797396}"/>
              </a:ext>
            </a:extLst>
          </p:cNvPr>
          <p:cNvPicPr>
            <a:picLocks noChangeAspect="1"/>
          </p:cNvPicPr>
          <p:nvPr/>
        </p:nvPicPr>
        <p:blipFill>
          <a:blip r:embed="rId2"/>
          <a:stretch>
            <a:fillRect/>
          </a:stretch>
        </p:blipFill>
        <p:spPr>
          <a:xfrm>
            <a:off x="3488828" y="2138479"/>
            <a:ext cx="2236237" cy="2016492"/>
          </a:xfrm>
          <a:prstGeom prst="rect">
            <a:avLst/>
          </a:prstGeom>
        </p:spPr>
      </p:pic>
      <p:sp>
        <p:nvSpPr>
          <p:cNvPr id="19" name="TextBox 18">
            <a:extLst>
              <a:ext uri="{FF2B5EF4-FFF2-40B4-BE49-F238E27FC236}">
                <a16:creationId xmlns:a16="http://schemas.microsoft.com/office/drawing/2014/main" id="{BD2845AA-C32C-1793-9864-F7ECC58F1E73}"/>
              </a:ext>
            </a:extLst>
          </p:cNvPr>
          <p:cNvSpPr txBox="1"/>
          <p:nvPr/>
        </p:nvSpPr>
        <p:spPr>
          <a:xfrm>
            <a:off x="6534941" y="1731418"/>
            <a:ext cx="2236238" cy="369332"/>
          </a:xfrm>
          <a:prstGeom prst="rect">
            <a:avLst/>
          </a:prstGeom>
          <a:noFill/>
        </p:spPr>
        <p:txBody>
          <a:bodyPr wrap="square">
            <a:spAutoFit/>
          </a:bodyPr>
          <a:lstStyle/>
          <a:p>
            <a:pPr algn="ctr"/>
            <a:r>
              <a:rPr lang="en-US" b="1" dirty="0" err="1"/>
              <a:t>Kneighbor</a:t>
            </a:r>
            <a:r>
              <a:rPr lang="en-US" b="1" dirty="0"/>
              <a:t> Classifier</a:t>
            </a:r>
            <a:endParaRPr lang="en-ID" b="1" dirty="0"/>
          </a:p>
        </p:txBody>
      </p:sp>
      <p:sp>
        <p:nvSpPr>
          <p:cNvPr id="20" name="Content Placeholder 2">
            <a:extLst>
              <a:ext uri="{FF2B5EF4-FFF2-40B4-BE49-F238E27FC236}">
                <a16:creationId xmlns:a16="http://schemas.microsoft.com/office/drawing/2014/main" id="{C28ABFBC-9DC2-FCC4-0582-21493B048318}"/>
              </a:ext>
            </a:extLst>
          </p:cNvPr>
          <p:cNvSpPr txBox="1">
            <a:spLocks/>
          </p:cNvSpPr>
          <p:nvPr/>
        </p:nvSpPr>
        <p:spPr>
          <a:xfrm>
            <a:off x="9581055" y="4317402"/>
            <a:ext cx="2236237" cy="18909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200" dirty="0" err="1"/>
              <a:t>roc_auc</a:t>
            </a:r>
            <a:r>
              <a:rPr lang="en-US" sz="1200" dirty="0"/>
              <a:t> train: </a:t>
            </a:r>
            <a:r>
              <a:rPr lang="en-US" altLang="en-US" sz="1200" b="1" dirty="0"/>
              <a:t>0.8043537934573751</a:t>
            </a:r>
            <a:r>
              <a:rPr kumimoji="0" lang="en-US" altLang="en-US" sz="1050" b="0" i="0" u="none" strike="noStrike" cap="none" normalizeH="0" baseline="0" dirty="0">
                <a:ln>
                  <a:noFill/>
                </a:ln>
                <a:solidFill>
                  <a:schemeClr val="tx1"/>
                </a:solidFill>
                <a:effectLst/>
              </a:rPr>
              <a:t>  </a:t>
            </a:r>
            <a:endParaRPr lang="en-US" sz="1200" b="1" dirty="0"/>
          </a:p>
          <a:p>
            <a:pPr marL="0" indent="0" algn="ctr">
              <a:buNone/>
            </a:pPr>
            <a:r>
              <a:rPr lang="en-US" sz="1200" dirty="0" err="1"/>
              <a:t>roc_auc</a:t>
            </a:r>
            <a:r>
              <a:rPr lang="en-US" sz="1200" dirty="0"/>
              <a:t> pred: </a:t>
            </a:r>
            <a:r>
              <a:rPr lang="en-US" altLang="en-US" sz="1200" b="1" dirty="0"/>
              <a:t>0.7266618845677423</a:t>
            </a:r>
            <a:r>
              <a:rPr kumimoji="0" lang="en-US" altLang="en-US" sz="105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indent="0" algn="ctr">
              <a:buNone/>
            </a:pPr>
            <a:r>
              <a:rPr lang="en-US" altLang="en-US" sz="1200" b="1" dirty="0"/>
              <a:t> </a:t>
            </a:r>
          </a:p>
        </p:txBody>
      </p:sp>
      <p:pic>
        <p:nvPicPr>
          <p:cNvPr id="21" name="Picture 20">
            <a:extLst>
              <a:ext uri="{FF2B5EF4-FFF2-40B4-BE49-F238E27FC236}">
                <a16:creationId xmlns:a16="http://schemas.microsoft.com/office/drawing/2014/main" id="{1B607ED4-E427-5ED0-3942-82ADF7AFEDE4}"/>
              </a:ext>
            </a:extLst>
          </p:cNvPr>
          <p:cNvPicPr>
            <a:picLocks noChangeAspect="1"/>
          </p:cNvPicPr>
          <p:nvPr/>
        </p:nvPicPr>
        <p:blipFill>
          <a:blip r:embed="rId2"/>
          <a:stretch>
            <a:fillRect/>
          </a:stretch>
        </p:blipFill>
        <p:spPr>
          <a:xfrm>
            <a:off x="9581055" y="2125927"/>
            <a:ext cx="2236237" cy="2016492"/>
          </a:xfrm>
          <a:prstGeom prst="rect">
            <a:avLst/>
          </a:prstGeom>
        </p:spPr>
      </p:pic>
      <p:sp>
        <p:nvSpPr>
          <p:cNvPr id="22" name="TextBox 21">
            <a:extLst>
              <a:ext uri="{FF2B5EF4-FFF2-40B4-BE49-F238E27FC236}">
                <a16:creationId xmlns:a16="http://schemas.microsoft.com/office/drawing/2014/main" id="{43DA5CF2-5F8D-A225-D4E1-1D8D3DB30CCA}"/>
              </a:ext>
            </a:extLst>
          </p:cNvPr>
          <p:cNvSpPr txBox="1"/>
          <p:nvPr/>
        </p:nvSpPr>
        <p:spPr>
          <a:xfrm>
            <a:off x="9249577" y="1731418"/>
            <a:ext cx="2943523" cy="369332"/>
          </a:xfrm>
          <a:prstGeom prst="rect">
            <a:avLst/>
          </a:prstGeom>
          <a:noFill/>
        </p:spPr>
        <p:txBody>
          <a:bodyPr wrap="square">
            <a:spAutoFit/>
          </a:bodyPr>
          <a:lstStyle/>
          <a:p>
            <a:pPr algn="ctr"/>
            <a:r>
              <a:rPr lang="en-US" b="1" dirty="0" err="1"/>
              <a:t>Kneighbor</a:t>
            </a:r>
            <a:r>
              <a:rPr lang="en-US" b="1" dirty="0"/>
              <a:t> Classifier(</a:t>
            </a:r>
            <a:r>
              <a:rPr lang="en-US" b="1" dirty="0" err="1"/>
              <a:t>Smothe</a:t>
            </a:r>
            <a:r>
              <a:rPr lang="en-US" b="1" dirty="0"/>
              <a:t>)</a:t>
            </a:r>
            <a:endParaRPr lang="en-ID" b="1" dirty="0"/>
          </a:p>
        </p:txBody>
      </p:sp>
      <p:sp>
        <p:nvSpPr>
          <p:cNvPr id="25" name="TextBox 24">
            <a:extLst>
              <a:ext uri="{FF2B5EF4-FFF2-40B4-BE49-F238E27FC236}">
                <a16:creationId xmlns:a16="http://schemas.microsoft.com/office/drawing/2014/main" id="{607216E8-46DC-3480-BE3F-15B25DF25981}"/>
              </a:ext>
            </a:extLst>
          </p:cNvPr>
          <p:cNvSpPr txBox="1"/>
          <p:nvPr/>
        </p:nvSpPr>
        <p:spPr>
          <a:xfrm>
            <a:off x="442713" y="1731418"/>
            <a:ext cx="2236240" cy="369332"/>
          </a:xfrm>
          <a:prstGeom prst="rect">
            <a:avLst/>
          </a:prstGeom>
          <a:noFill/>
        </p:spPr>
        <p:txBody>
          <a:bodyPr wrap="square">
            <a:spAutoFit/>
          </a:bodyPr>
          <a:lstStyle/>
          <a:p>
            <a:pPr algn="ctr"/>
            <a:r>
              <a:rPr lang="en-US" b="1" dirty="0"/>
              <a:t>Random Forest</a:t>
            </a:r>
            <a:endParaRPr lang="en-ID" b="1" dirty="0"/>
          </a:p>
        </p:txBody>
      </p:sp>
      <p:sp>
        <p:nvSpPr>
          <p:cNvPr id="31" name="Rectangle 5">
            <a:extLst>
              <a:ext uri="{FF2B5EF4-FFF2-40B4-BE49-F238E27FC236}">
                <a16:creationId xmlns:a16="http://schemas.microsoft.com/office/drawing/2014/main" id="{8FD8FE75-10A5-E822-48E2-5CDA64050C7C}"/>
              </a:ext>
            </a:extLst>
          </p:cNvPr>
          <p:cNvSpPr>
            <a:spLocks noChangeArrowheads="1"/>
          </p:cNvSpPr>
          <p:nvPr/>
        </p:nvSpPr>
        <p:spPr bwMode="auto">
          <a:xfrm>
            <a:off x="0" y="120878"/>
            <a:ext cx="207108"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2" name="Rectangle 6">
            <a:extLst>
              <a:ext uri="{FF2B5EF4-FFF2-40B4-BE49-F238E27FC236}">
                <a16:creationId xmlns:a16="http://schemas.microsoft.com/office/drawing/2014/main" id="{5D93E549-9FBF-B058-0075-C97FD510C8C1}"/>
              </a:ext>
            </a:extLst>
          </p:cNvPr>
          <p:cNvSpPr>
            <a:spLocks noChangeArrowheads="1"/>
          </p:cNvSpPr>
          <p:nvPr/>
        </p:nvSpPr>
        <p:spPr bwMode="auto">
          <a:xfrm>
            <a:off x="0" y="120878"/>
            <a:ext cx="207108"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Arrow: Right 6">
            <a:extLst>
              <a:ext uri="{FF2B5EF4-FFF2-40B4-BE49-F238E27FC236}">
                <a16:creationId xmlns:a16="http://schemas.microsoft.com/office/drawing/2014/main" id="{7D3B9B14-9552-1677-FACC-4E4569C51859}"/>
              </a:ext>
            </a:extLst>
          </p:cNvPr>
          <p:cNvSpPr/>
          <p:nvPr/>
        </p:nvSpPr>
        <p:spPr>
          <a:xfrm>
            <a:off x="2849879" y="2990325"/>
            <a:ext cx="525780" cy="33528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D"/>
          </a:p>
        </p:txBody>
      </p:sp>
      <p:sp>
        <p:nvSpPr>
          <p:cNvPr id="8" name="Arrow: Right 7">
            <a:extLst>
              <a:ext uri="{FF2B5EF4-FFF2-40B4-BE49-F238E27FC236}">
                <a16:creationId xmlns:a16="http://schemas.microsoft.com/office/drawing/2014/main" id="{1FE87F4F-7B38-1ADD-F9A4-7D18995CD19D}"/>
              </a:ext>
            </a:extLst>
          </p:cNvPr>
          <p:cNvSpPr/>
          <p:nvPr/>
        </p:nvSpPr>
        <p:spPr>
          <a:xfrm>
            <a:off x="8913225" y="2998944"/>
            <a:ext cx="525780" cy="33528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D"/>
          </a:p>
        </p:txBody>
      </p:sp>
      <p:pic>
        <p:nvPicPr>
          <p:cNvPr id="11" name="Picture 10">
            <a:extLst>
              <a:ext uri="{FF2B5EF4-FFF2-40B4-BE49-F238E27FC236}">
                <a16:creationId xmlns:a16="http://schemas.microsoft.com/office/drawing/2014/main" id="{B248DF7F-9FBA-D18C-DA70-2DA77AEEF4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8826" y="2125448"/>
            <a:ext cx="2236238" cy="2029523"/>
          </a:xfrm>
          <a:prstGeom prst="rect">
            <a:avLst/>
          </a:prstGeom>
        </p:spPr>
      </p:pic>
      <p:sp>
        <p:nvSpPr>
          <p:cNvPr id="12" name="Rectangle 1">
            <a:extLst>
              <a:ext uri="{FF2B5EF4-FFF2-40B4-BE49-F238E27FC236}">
                <a16:creationId xmlns:a16="http://schemas.microsoft.com/office/drawing/2014/main" id="{1E996AF6-F3DE-A6C5-0765-175D18F35D94}"/>
              </a:ext>
            </a:extLst>
          </p:cNvPr>
          <p:cNvSpPr>
            <a:spLocks noChangeArrowheads="1"/>
          </p:cNvSpPr>
          <p:nvPr/>
        </p:nvSpPr>
        <p:spPr bwMode="auto">
          <a:xfrm>
            <a:off x="0" y="120878"/>
            <a:ext cx="207108"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Content Placeholder 2">
            <a:extLst>
              <a:ext uri="{FF2B5EF4-FFF2-40B4-BE49-F238E27FC236}">
                <a16:creationId xmlns:a16="http://schemas.microsoft.com/office/drawing/2014/main" id="{C3865995-138F-E14C-D455-A36643C4BF99}"/>
              </a:ext>
            </a:extLst>
          </p:cNvPr>
          <p:cNvSpPr txBox="1">
            <a:spLocks/>
          </p:cNvSpPr>
          <p:nvPr/>
        </p:nvSpPr>
        <p:spPr>
          <a:xfrm>
            <a:off x="2577535" y="3380466"/>
            <a:ext cx="1012705" cy="18909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050" b="1" dirty="0"/>
              <a:t>Increase in </a:t>
            </a:r>
            <a:r>
              <a:rPr lang="en-US" sz="1050" b="1" dirty="0" err="1"/>
              <a:t>Roc_auc</a:t>
            </a:r>
            <a:r>
              <a:rPr lang="en-US" sz="1050" b="1" dirty="0"/>
              <a:t> in prediction,</a:t>
            </a:r>
          </a:p>
          <a:p>
            <a:pPr marL="0" indent="0" algn="ctr">
              <a:buFont typeface="Arial" panose="020B0604020202020204" pitchFamily="34" charset="0"/>
              <a:buNone/>
            </a:pPr>
            <a:r>
              <a:rPr lang="en-US" sz="1050" b="1" dirty="0"/>
              <a:t>More stable between </a:t>
            </a:r>
            <a:r>
              <a:rPr lang="en-US" sz="1050" b="1" dirty="0" err="1"/>
              <a:t>tpr</a:t>
            </a:r>
            <a:r>
              <a:rPr lang="en-US" sz="1050" b="1" dirty="0"/>
              <a:t> and </a:t>
            </a:r>
            <a:r>
              <a:rPr lang="en-US" sz="1050" b="1" dirty="0" err="1"/>
              <a:t>fpr</a:t>
            </a:r>
            <a:endParaRPr lang="en-ID" sz="1050" b="1" dirty="0"/>
          </a:p>
        </p:txBody>
      </p:sp>
      <p:sp>
        <p:nvSpPr>
          <p:cNvPr id="23" name="Content Placeholder 2">
            <a:extLst>
              <a:ext uri="{FF2B5EF4-FFF2-40B4-BE49-F238E27FC236}">
                <a16:creationId xmlns:a16="http://schemas.microsoft.com/office/drawing/2014/main" id="{8F4F5DC5-CE36-C292-95DA-35E570696C90}"/>
              </a:ext>
            </a:extLst>
          </p:cNvPr>
          <p:cNvSpPr txBox="1">
            <a:spLocks/>
          </p:cNvSpPr>
          <p:nvPr/>
        </p:nvSpPr>
        <p:spPr>
          <a:xfrm>
            <a:off x="6534939" y="4317402"/>
            <a:ext cx="2236238" cy="18909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200" dirty="0" err="1"/>
              <a:t>roc_auc</a:t>
            </a:r>
            <a:r>
              <a:rPr lang="en-US" sz="1200" dirty="0"/>
              <a:t> train: </a:t>
            </a:r>
            <a:r>
              <a:rPr kumimoji="0" lang="en-US" altLang="en-US" sz="1200" b="1" i="0" u="none" strike="noStrike" cap="none" normalizeH="0" baseline="0" dirty="0">
                <a:ln>
                  <a:noFill/>
                </a:ln>
                <a:solidFill>
                  <a:schemeClr val="tx1"/>
                </a:solidFill>
                <a:effectLst/>
              </a:rPr>
              <a:t>0.7857117995312535</a:t>
            </a:r>
            <a:endParaRPr lang="en-US" sz="1200" b="1" dirty="0"/>
          </a:p>
          <a:p>
            <a:pPr marL="0" indent="0" algn="ctr">
              <a:buFont typeface="Arial" panose="020B0604020202020204" pitchFamily="34" charset="0"/>
              <a:buNone/>
            </a:pPr>
            <a:r>
              <a:rPr lang="en-US" sz="1200" dirty="0" err="1"/>
              <a:t>roc_auc</a:t>
            </a:r>
            <a:r>
              <a:rPr lang="en-US" sz="1200" dirty="0"/>
              <a:t> pred: </a:t>
            </a:r>
            <a:r>
              <a:rPr kumimoji="0" lang="en-US" altLang="en-US" sz="1200" b="1" i="0" u="none" strike="noStrike" cap="none" normalizeH="0" baseline="0" dirty="0">
                <a:ln>
                  <a:noFill/>
                </a:ln>
                <a:solidFill>
                  <a:schemeClr val="tx1"/>
                </a:solidFill>
                <a:effectLst/>
              </a:rPr>
              <a:t>0.7204873469211533</a:t>
            </a:r>
            <a:r>
              <a:rPr kumimoji="0" lang="en-US" altLang="en-US" sz="1200" b="0" i="0" u="none" strike="noStrike" cap="none" normalizeH="0" baseline="0" dirty="0">
                <a:ln>
                  <a:noFill/>
                </a:ln>
                <a:solidFill>
                  <a:schemeClr val="tx1"/>
                </a:solidFill>
                <a:effectLst/>
              </a:rPr>
              <a:t> </a:t>
            </a:r>
            <a:endParaRPr lang="en-ID" sz="1200" b="1" dirty="0"/>
          </a:p>
        </p:txBody>
      </p:sp>
      <p:pic>
        <p:nvPicPr>
          <p:cNvPr id="26" name="Picture 25">
            <a:extLst>
              <a:ext uri="{FF2B5EF4-FFF2-40B4-BE49-F238E27FC236}">
                <a16:creationId xmlns:a16="http://schemas.microsoft.com/office/drawing/2014/main" id="{44A59522-5DB3-E7CA-656D-4380D28A820F}"/>
              </a:ext>
            </a:extLst>
          </p:cNvPr>
          <p:cNvPicPr>
            <a:picLocks noChangeAspect="1"/>
          </p:cNvPicPr>
          <p:nvPr/>
        </p:nvPicPr>
        <p:blipFill>
          <a:blip r:embed="rId4"/>
          <a:stretch>
            <a:fillRect/>
          </a:stretch>
        </p:blipFill>
        <p:spPr>
          <a:xfrm>
            <a:off x="6534940" y="2140917"/>
            <a:ext cx="2236238" cy="2016972"/>
          </a:xfrm>
          <a:prstGeom prst="rect">
            <a:avLst/>
          </a:prstGeom>
        </p:spPr>
      </p:pic>
      <p:pic>
        <p:nvPicPr>
          <p:cNvPr id="28" name="Picture 27">
            <a:extLst>
              <a:ext uri="{FF2B5EF4-FFF2-40B4-BE49-F238E27FC236}">
                <a16:creationId xmlns:a16="http://schemas.microsoft.com/office/drawing/2014/main" id="{0C3877EC-C4DF-1DAA-CC8A-3F25EBC2FA9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81050" y="2112897"/>
            <a:ext cx="2236237" cy="2029523"/>
          </a:xfrm>
          <a:prstGeom prst="rect">
            <a:avLst/>
          </a:prstGeom>
        </p:spPr>
      </p:pic>
      <p:sp>
        <p:nvSpPr>
          <p:cNvPr id="34" name="Content Placeholder 2">
            <a:extLst>
              <a:ext uri="{FF2B5EF4-FFF2-40B4-BE49-F238E27FC236}">
                <a16:creationId xmlns:a16="http://schemas.microsoft.com/office/drawing/2014/main" id="{BC4010FF-750C-07F6-57CB-A2F77DFE04B1}"/>
              </a:ext>
            </a:extLst>
          </p:cNvPr>
          <p:cNvSpPr txBox="1">
            <a:spLocks/>
          </p:cNvSpPr>
          <p:nvPr/>
        </p:nvSpPr>
        <p:spPr>
          <a:xfrm>
            <a:off x="8676245" y="3370326"/>
            <a:ext cx="1012705" cy="18909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050" b="1" dirty="0"/>
              <a:t>Increase in </a:t>
            </a:r>
            <a:r>
              <a:rPr lang="en-US" sz="1050" b="1" dirty="0" err="1"/>
              <a:t>Roc_auc</a:t>
            </a:r>
            <a:r>
              <a:rPr lang="en-US" sz="1050" b="1" dirty="0"/>
              <a:t> in prediction,</a:t>
            </a:r>
          </a:p>
          <a:p>
            <a:pPr marL="0" indent="0" algn="ctr">
              <a:buFont typeface="Arial" panose="020B0604020202020204" pitchFamily="34" charset="0"/>
              <a:buNone/>
            </a:pPr>
            <a:r>
              <a:rPr lang="en-US" sz="1050" b="1" dirty="0"/>
              <a:t>More stable between </a:t>
            </a:r>
            <a:r>
              <a:rPr lang="en-US" sz="1050" b="1" dirty="0" err="1"/>
              <a:t>tpr</a:t>
            </a:r>
            <a:r>
              <a:rPr lang="en-US" sz="1050" b="1" dirty="0"/>
              <a:t> and </a:t>
            </a:r>
            <a:r>
              <a:rPr lang="en-US" sz="1050" b="1" dirty="0" err="1"/>
              <a:t>fpr</a:t>
            </a:r>
            <a:endParaRPr lang="en-ID" sz="1050" b="1" dirty="0"/>
          </a:p>
        </p:txBody>
      </p:sp>
      <p:sp>
        <p:nvSpPr>
          <p:cNvPr id="35" name="Content Placeholder 2">
            <a:extLst>
              <a:ext uri="{FF2B5EF4-FFF2-40B4-BE49-F238E27FC236}">
                <a16:creationId xmlns:a16="http://schemas.microsoft.com/office/drawing/2014/main" id="{16DB83B7-431A-B2B4-B09D-63FF47AF3C28}"/>
              </a:ext>
            </a:extLst>
          </p:cNvPr>
          <p:cNvSpPr txBox="1">
            <a:spLocks/>
          </p:cNvSpPr>
          <p:nvPr/>
        </p:nvSpPr>
        <p:spPr>
          <a:xfrm>
            <a:off x="242765" y="5516811"/>
            <a:ext cx="11882886" cy="13501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t>After </a:t>
            </a:r>
            <a:r>
              <a:rPr lang="en-US" sz="1800" b="1" dirty="0" err="1"/>
              <a:t>Smothe</a:t>
            </a:r>
            <a:r>
              <a:rPr lang="en-US" sz="1800" b="1" dirty="0"/>
              <a:t> Random Forest has better performance compare to KNN after </a:t>
            </a:r>
            <a:r>
              <a:rPr lang="en-US" sz="1800" b="1" dirty="0" err="1"/>
              <a:t>smothe</a:t>
            </a:r>
            <a:r>
              <a:rPr lang="en-US" sz="1800" b="1" dirty="0"/>
              <a:t>. Therefore, Random </a:t>
            </a:r>
            <a:r>
              <a:rPr lang="en-US" sz="1800" b="1" dirty="0" err="1"/>
              <a:t>Foreset</a:t>
            </a:r>
            <a:r>
              <a:rPr lang="en-US" sz="1800" b="1" dirty="0"/>
              <a:t> can be tuned further</a:t>
            </a:r>
            <a:endParaRPr lang="en-US" sz="1400" b="1" dirty="0"/>
          </a:p>
        </p:txBody>
      </p:sp>
    </p:spTree>
    <p:extLst>
      <p:ext uri="{BB962C8B-B14F-4D97-AF65-F5344CB8AC3E}">
        <p14:creationId xmlns:p14="http://schemas.microsoft.com/office/powerpoint/2010/main" val="3931165583"/>
      </p:ext>
    </p:extLst>
  </p:cSld>
  <p:clrMapOvr>
    <a:masterClrMapping/>
  </p:clrMapOvr>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 2013 - 2022</Template>
  <TotalTime>483</TotalTime>
  <Words>1214</Words>
  <Application>Microsoft Office PowerPoint</Application>
  <PresentationFormat>Widescreen</PresentationFormat>
  <Paragraphs>178</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MINI PROJECT DS</vt:lpstr>
      <vt:lpstr>Objective</vt:lpstr>
      <vt:lpstr>Data Cleaning</vt:lpstr>
      <vt:lpstr>Data Preprocessing</vt:lpstr>
      <vt:lpstr>Modelling Consideration</vt:lpstr>
      <vt:lpstr>Evaluation Metrics</vt:lpstr>
      <vt:lpstr>Modelling </vt:lpstr>
      <vt:lpstr>Imbalance Data - Smothe</vt:lpstr>
      <vt:lpstr>Modelling After Smothe </vt:lpstr>
      <vt:lpstr>Hyperparameter Tuning</vt:lpstr>
      <vt:lpstr>Modelling After Hyperparameter Tuning </vt:lpstr>
      <vt:lpstr>Feature Importances</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DS</dc:title>
  <dc:creator>Triple Jeans</dc:creator>
  <cp:lastModifiedBy>Triple Jeans</cp:lastModifiedBy>
  <cp:revision>13</cp:revision>
  <dcterms:created xsi:type="dcterms:W3CDTF">2023-02-22T06:58:59Z</dcterms:created>
  <dcterms:modified xsi:type="dcterms:W3CDTF">2023-02-23T02:16:28Z</dcterms:modified>
</cp:coreProperties>
</file>