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1" r:id="rId3"/>
    <p:sldId id="272" r:id="rId4"/>
    <p:sldId id="274" r:id="rId5"/>
    <p:sldId id="273" r:id="rId6"/>
    <p:sldId id="277" r:id="rId7"/>
    <p:sldId id="257" r:id="rId8"/>
    <p:sldId id="258" r:id="rId9"/>
    <p:sldId id="256" r:id="rId10"/>
    <p:sldId id="259" r:id="rId11"/>
    <p:sldId id="260" r:id="rId12"/>
    <p:sldId id="261" r:id="rId13"/>
    <p:sldId id="262" r:id="rId14"/>
    <p:sldId id="263" r:id="rId15"/>
    <p:sldId id="275" r:id="rId16"/>
    <p:sldId id="279" r:id="rId17"/>
    <p:sldId id="265" r:id="rId18"/>
    <p:sldId id="276" r:id="rId19"/>
    <p:sldId id="278" r:id="rId20"/>
    <p:sldId id="268"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id="{33165A7A-C351-4952-91FE-30994B22B6DE}">
          <p14:sldIdLst>
            <p14:sldId id="270"/>
            <p14:sldId id="271"/>
            <p14:sldId id="272"/>
          </p14:sldIdLst>
        </p14:section>
        <p14:section name="Product and Customer Analysis" id="{FC5ECD3A-3216-477B-8118-430FD16C8E78}">
          <p14:sldIdLst>
            <p14:sldId id="274"/>
            <p14:sldId id="273"/>
            <p14:sldId id="277"/>
            <p14:sldId id="257"/>
            <p14:sldId id="258"/>
            <p14:sldId id="256"/>
            <p14:sldId id="259"/>
            <p14:sldId id="260"/>
            <p14:sldId id="261"/>
            <p14:sldId id="262"/>
            <p14:sldId id="263"/>
          </p14:sldIdLst>
        </p14:section>
        <p14:section name="Shipper Analysis" id="{27BAD5B7-222D-4740-81A6-FE1DFD4B4CA9}">
          <p14:sldIdLst>
            <p14:sldId id="275"/>
            <p14:sldId id="279"/>
            <p14:sldId id="265"/>
          </p14:sldIdLst>
        </p14:section>
        <p14:section name="Employee Analysis" id="{E5E31C94-33B8-45BC-BF75-7ADE30455D27}">
          <p14:sldIdLst>
            <p14:sldId id="276"/>
            <p14:sldId id="278"/>
            <p14:sldId id="268"/>
            <p14:sldId id="2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89" d="100"/>
          <a:sy n="89" d="100"/>
        </p:scale>
        <p:origin x="46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232C4-A985-2B1D-B0A5-623ADD4BF6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E60148ED-2682-8523-1751-C945F87E17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10E00323-0028-C63E-3DE2-6A947201D2C0}"/>
              </a:ext>
            </a:extLst>
          </p:cNvPr>
          <p:cNvSpPr>
            <a:spLocks noGrp="1"/>
          </p:cNvSpPr>
          <p:nvPr>
            <p:ph type="dt" sz="half" idx="10"/>
          </p:nvPr>
        </p:nvSpPr>
        <p:spPr/>
        <p:txBody>
          <a:bodyPr/>
          <a:lstStyle/>
          <a:p>
            <a:fld id="{388DFC08-B542-4E92-A478-90FFEA43C3A7}" type="datetimeFigureOut">
              <a:rPr lang="en-ID" smtClean="0"/>
              <a:t>25/01/2023</a:t>
            </a:fld>
            <a:endParaRPr lang="en-ID"/>
          </a:p>
        </p:txBody>
      </p:sp>
      <p:sp>
        <p:nvSpPr>
          <p:cNvPr id="5" name="Footer Placeholder 4">
            <a:extLst>
              <a:ext uri="{FF2B5EF4-FFF2-40B4-BE49-F238E27FC236}">
                <a16:creationId xmlns:a16="http://schemas.microsoft.com/office/drawing/2014/main" id="{99EFDBD0-71A3-9775-2BB9-774A03C545F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761938C-C02B-6D2D-C443-F0C9FB56474C}"/>
              </a:ext>
            </a:extLst>
          </p:cNvPr>
          <p:cNvSpPr>
            <a:spLocks noGrp="1"/>
          </p:cNvSpPr>
          <p:nvPr>
            <p:ph type="sldNum" sz="quarter" idx="12"/>
          </p:nvPr>
        </p:nvSpPr>
        <p:spPr/>
        <p:txBody>
          <a:bodyPr/>
          <a:lstStyle/>
          <a:p>
            <a:fld id="{545913D9-8836-46C1-82E2-7A332CCF4694}" type="slidenum">
              <a:rPr lang="en-ID" smtClean="0"/>
              <a:t>‹#›</a:t>
            </a:fld>
            <a:endParaRPr lang="en-ID"/>
          </a:p>
        </p:txBody>
      </p:sp>
    </p:spTree>
    <p:extLst>
      <p:ext uri="{BB962C8B-B14F-4D97-AF65-F5344CB8AC3E}">
        <p14:creationId xmlns:p14="http://schemas.microsoft.com/office/powerpoint/2010/main" val="118161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F1CA-8A59-C56E-9652-773A13D5A8E5}"/>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8445FA74-8BB4-9F24-EBE2-BA521EFAE9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C65B9E4-0F91-E121-B454-7605F89D45AD}"/>
              </a:ext>
            </a:extLst>
          </p:cNvPr>
          <p:cNvSpPr>
            <a:spLocks noGrp="1"/>
          </p:cNvSpPr>
          <p:nvPr>
            <p:ph type="dt" sz="half" idx="10"/>
          </p:nvPr>
        </p:nvSpPr>
        <p:spPr/>
        <p:txBody>
          <a:bodyPr/>
          <a:lstStyle/>
          <a:p>
            <a:fld id="{388DFC08-B542-4E92-A478-90FFEA43C3A7}" type="datetimeFigureOut">
              <a:rPr lang="en-ID" smtClean="0"/>
              <a:t>25/01/2023</a:t>
            </a:fld>
            <a:endParaRPr lang="en-ID"/>
          </a:p>
        </p:txBody>
      </p:sp>
      <p:sp>
        <p:nvSpPr>
          <p:cNvPr id="5" name="Footer Placeholder 4">
            <a:extLst>
              <a:ext uri="{FF2B5EF4-FFF2-40B4-BE49-F238E27FC236}">
                <a16:creationId xmlns:a16="http://schemas.microsoft.com/office/drawing/2014/main" id="{78BF78DB-EC10-1671-833D-ACC450994A3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3D677C1-C63F-0589-6E80-8B1706DDCC82}"/>
              </a:ext>
            </a:extLst>
          </p:cNvPr>
          <p:cNvSpPr>
            <a:spLocks noGrp="1"/>
          </p:cNvSpPr>
          <p:nvPr>
            <p:ph type="sldNum" sz="quarter" idx="12"/>
          </p:nvPr>
        </p:nvSpPr>
        <p:spPr/>
        <p:txBody>
          <a:bodyPr/>
          <a:lstStyle/>
          <a:p>
            <a:fld id="{545913D9-8836-46C1-82E2-7A332CCF4694}" type="slidenum">
              <a:rPr lang="en-ID" smtClean="0"/>
              <a:t>‹#›</a:t>
            </a:fld>
            <a:endParaRPr lang="en-ID"/>
          </a:p>
        </p:txBody>
      </p:sp>
    </p:spTree>
    <p:extLst>
      <p:ext uri="{BB962C8B-B14F-4D97-AF65-F5344CB8AC3E}">
        <p14:creationId xmlns:p14="http://schemas.microsoft.com/office/powerpoint/2010/main" val="3479642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E4C930-235A-DB53-5618-9B10DADB55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68393970-45C3-117D-7417-180AC5FCC5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CC880B4-17BE-7F8C-685B-AC5C9EE75CAF}"/>
              </a:ext>
            </a:extLst>
          </p:cNvPr>
          <p:cNvSpPr>
            <a:spLocks noGrp="1"/>
          </p:cNvSpPr>
          <p:nvPr>
            <p:ph type="dt" sz="half" idx="10"/>
          </p:nvPr>
        </p:nvSpPr>
        <p:spPr/>
        <p:txBody>
          <a:bodyPr/>
          <a:lstStyle/>
          <a:p>
            <a:fld id="{388DFC08-B542-4E92-A478-90FFEA43C3A7}" type="datetimeFigureOut">
              <a:rPr lang="en-ID" smtClean="0"/>
              <a:t>25/01/2023</a:t>
            </a:fld>
            <a:endParaRPr lang="en-ID"/>
          </a:p>
        </p:txBody>
      </p:sp>
      <p:sp>
        <p:nvSpPr>
          <p:cNvPr id="5" name="Footer Placeholder 4">
            <a:extLst>
              <a:ext uri="{FF2B5EF4-FFF2-40B4-BE49-F238E27FC236}">
                <a16:creationId xmlns:a16="http://schemas.microsoft.com/office/drawing/2014/main" id="{5964D129-0BC1-B63F-408C-DEFFB729692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05D2BAF-ADB8-D835-757C-34B1DE750148}"/>
              </a:ext>
            </a:extLst>
          </p:cNvPr>
          <p:cNvSpPr>
            <a:spLocks noGrp="1"/>
          </p:cNvSpPr>
          <p:nvPr>
            <p:ph type="sldNum" sz="quarter" idx="12"/>
          </p:nvPr>
        </p:nvSpPr>
        <p:spPr/>
        <p:txBody>
          <a:bodyPr/>
          <a:lstStyle/>
          <a:p>
            <a:fld id="{545913D9-8836-46C1-82E2-7A332CCF4694}" type="slidenum">
              <a:rPr lang="en-ID" smtClean="0"/>
              <a:t>‹#›</a:t>
            </a:fld>
            <a:endParaRPr lang="en-ID"/>
          </a:p>
        </p:txBody>
      </p:sp>
    </p:spTree>
    <p:extLst>
      <p:ext uri="{BB962C8B-B14F-4D97-AF65-F5344CB8AC3E}">
        <p14:creationId xmlns:p14="http://schemas.microsoft.com/office/powerpoint/2010/main" val="100088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0EE24-D6E1-9617-B474-F726CE42DAAE}"/>
              </a:ext>
            </a:extLst>
          </p:cNvPr>
          <p:cNvSpPr>
            <a:spLocks noGrp="1"/>
          </p:cNvSpPr>
          <p:nvPr>
            <p:ph type="title"/>
          </p:nvPr>
        </p:nvSpPr>
        <p:spPr/>
        <p:txBody>
          <a:body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C29CD068-3FD2-F2FC-A867-1971EACA012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4" name="Date Placeholder 3">
            <a:extLst>
              <a:ext uri="{FF2B5EF4-FFF2-40B4-BE49-F238E27FC236}">
                <a16:creationId xmlns:a16="http://schemas.microsoft.com/office/drawing/2014/main" id="{BD8A3761-DDB4-FAB4-4A6A-2CFF8C4E2E83}"/>
              </a:ext>
            </a:extLst>
          </p:cNvPr>
          <p:cNvSpPr>
            <a:spLocks noGrp="1"/>
          </p:cNvSpPr>
          <p:nvPr>
            <p:ph type="dt" sz="half" idx="10"/>
          </p:nvPr>
        </p:nvSpPr>
        <p:spPr/>
        <p:txBody>
          <a:bodyPr/>
          <a:lstStyle/>
          <a:p>
            <a:fld id="{388DFC08-B542-4E92-A478-90FFEA43C3A7}" type="datetimeFigureOut">
              <a:rPr lang="en-ID" smtClean="0"/>
              <a:t>25/01/2023</a:t>
            </a:fld>
            <a:endParaRPr lang="en-ID"/>
          </a:p>
        </p:txBody>
      </p:sp>
      <p:sp>
        <p:nvSpPr>
          <p:cNvPr id="5" name="Footer Placeholder 4">
            <a:extLst>
              <a:ext uri="{FF2B5EF4-FFF2-40B4-BE49-F238E27FC236}">
                <a16:creationId xmlns:a16="http://schemas.microsoft.com/office/drawing/2014/main" id="{44857D79-93EB-40CF-9119-6EA5263B97F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04649A3-73FD-6445-8F73-597E3FF4BE9B}"/>
              </a:ext>
            </a:extLst>
          </p:cNvPr>
          <p:cNvSpPr>
            <a:spLocks noGrp="1"/>
          </p:cNvSpPr>
          <p:nvPr>
            <p:ph type="sldNum" sz="quarter" idx="12"/>
          </p:nvPr>
        </p:nvSpPr>
        <p:spPr/>
        <p:txBody>
          <a:bodyPr/>
          <a:lstStyle/>
          <a:p>
            <a:fld id="{545913D9-8836-46C1-82E2-7A332CCF4694}" type="slidenum">
              <a:rPr lang="en-ID" smtClean="0"/>
              <a:t>‹#›</a:t>
            </a:fld>
            <a:endParaRPr lang="en-ID"/>
          </a:p>
        </p:txBody>
      </p:sp>
    </p:spTree>
    <p:extLst>
      <p:ext uri="{BB962C8B-B14F-4D97-AF65-F5344CB8AC3E}">
        <p14:creationId xmlns:p14="http://schemas.microsoft.com/office/powerpoint/2010/main" val="1961626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2C2E-433B-214C-6F65-ADC4A83D99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EFE1D2A1-5BF2-FE72-C8E6-FFBAEA99A5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B85329-4EB8-C831-C247-FF98B42A41F8}"/>
              </a:ext>
            </a:extLst>
          </p:cNvPr>
          <p:cNvSpPr>
            <a:spLocks noGrp="1"/>
          </p:cNvSpPr>
          <p:nvPr>
            <p:ph type="dt" sz="half" idx="10"/>
          </p:nvPr>
        </p:nvSpPr>
        <p:spPr/>
        <p:txBody>
          <a:bodyPr/>
          <a:lstStyle/>
          <a:p>
            <a:fld id="{388DFC08-B542-4E92-A478-90FFEA43C3A7}" type="datetimeFigureOut">
              <a:rPr lang="en-ID" smtClean="0"/>
              <a:t>25/01/2023</a:t>
            </a:fld>
            <a:endParaRPr lang="en-ID"/>
          </a:p>
        </p:txBody>
      </p:sp>
      <p:sp>
        <p:nvSpPr>
          <p:cNvPr id="5" name="Footer Placeholder 4">
            <a:extLst>
              <a:ext uri="{FF2B5EF4-FFF2-40B4-BE49-F238E27FC236}">
                <a16:creationId xmlns:a16="http://schemas.microsoft.com/office/drawing/2014/main" id="{AFF0B03D-F604-78E7-2DA0-973CD97F925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ACB09DE-1F7C-11BF-8823-4DC79D346506}"/>
              </a:ext>
            </a:extLst>
          </p:cNvPr>
          <p:cNvSpPr>
            <a:spLocks noGrp="1"/>
          </p:cNvSpPr>
          <p:nvPr>
            <p:ph type="sldNum" sz="quarter" idx="12"/>
          </p:nvPr>
        </p:nvSpPr>
        <p:spPr/>
        <p:txBody>
          <a:bodyPr/>
          <a:lstStyle/>
          <a:p>
            <a:fld id="{545913D9-8836-46C1-82E2-7A332CCF4694}" type="slidenum">
              <a:rPr lang="en-ID" smtClean="0"/>
              <a:t>‹#›</a:t>
            </a:fld>
            <a:endParaRPr lang="en-ID"/>
          </a:p>
        </p:txBody>
      </p:sp>
    </p:spTree>
    <p:extLst>
      <p:ext uri="{BB962C8B-B14F-4D97-AF65-F5344CB8AC3E}">
        <p14:creationId xmlns:p14="http://schemas.microsoft.com/office/powerpoint/2010/main" val="124560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10D6E-9A94-3691-FEF7-E6FF0A7C054B}"/>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40ECD0B0-F81F-477D-1566-3D3A7AC13E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22B07BD0-3145-6E2F-3B20-8C379B5C16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A8770734-D1CB-A73E-86C9-7AE53AA25D29}"/>
              </a:ext>
            </a:extLst>
          </p:cNvPr>
          <p:cNvSpPr>
            <a:spLocks noGrp="1"/>
          </p:cNvSpPr>
          <p:nvPr>
            <p:ph type="dt" sz="half" idx="10"/>
          </p:nvPr>
        </p:nvSpPr>
        <p:spPr/>
        <p:txBody>
          <a:bodyPr/>
          <a:lstStyle/>
          <a:p>
            <a:fld id="{388DFC08-B542-4E92-A478-90FFEA43C3A7}" type="datetimeFigureOut">
              <a:rPr lang="en-ID" smtClean="0"/>
              <a:t>25/01/2023</a:t>
            </a:fld>
            <a:endParaRPr lang="en-ID"/>
          </a:p>
        </p:txBody>
      </p:sp>
      <p:sp>
        <p:nvSpPr>
          <p:cNvPr id="6" name="Footer Placeholder 5">
            <a:extLst>
              <a:ext uri="{FF2B5EF4-FFF2-40B4-BE49-F238E27FC236}">
                <a16:creationId xmlns:a16="http://schemas.microsoft.com/office/drawing/2014/main" id="{26E173F8-BD0D-A03B-4D9F-6F372931928A}"/>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060F5C39-0CB8-3530-8F7D-816C66AAE334}"/>
              </a:ext>
            </a:extLst>
          </p:cNvPr>
          <p:cNvSpPr>
            <a:spLocks noGrp="1"/>
          </p:cNvSpPr>
          <p:nvPr>
            <p:ph type="sldNum" sz="quarter" idx="12"/>
          </p:nvPr>
        </p:nvSpPr>
        <p:spPr/>
        <p:txBody>
          <a:bodyPr/>
          <a:lstStyle/>
          <a:p>
            <a:fld id="{545913D9-8836-46C1-82E2-7A332CCF4694}" type="slidenum">
              <a:rPr lang="en-ID" smtClean="0"/>
              <a:t>‹#›</a:t>
            </a:fld>
            <a:endParaRPr lang="en-ID"/>
          </a:p>
        </p:txBody>
      </p:sp>
    </p:spTree>
    <p:extLst>
      <p:ext uri="{BB962C8B-B14F-4D97-AF65-F5344CB8AC3E}">
        <p14:creationId xmlns:p14="http://schemas.microsoft.com/office/powerpoint/2010/main" val="1078141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D17A-E509-07D9-CFD3-4D7711DAF5A3}"/>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7A8C2ECE-C9AF-1603-E0FC-2958A41D82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74B2D7-528A-75B4-766A-4E006C6209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FF7623D3-7B23-E94F-652F-D11D1BBF4B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33520F-AE9B-45F4-5460-C3242432DF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F7BD7990-E710-6563-E688-492592B87E7D}"/>
              </a:ext>
            </a:extLst>
          </p:cNvPr>
          <p:cNvSpPr>
            <a:spLocks noGrp="1"/>
          </p:cNvSpPr>
          <p:nvPr>
            <p:ph type="dt" sz="half" idx="10"/>
          </p:nvPr>
        </p:nvSpPr>
        <p:spPr/>
        <p:txBody>
          <a:bodyPr/>
          <a:lstStyle/>
          <a:p>
            <a:fld id="{388DFC08-B542-4E92-A478-90FFEA43C3A7}" type="datetimeFigureOut">
              <a:rPr lang="en-ID" smtClean="0"/>
              <a:t>25/01/2023</a:t>
            </a:fld>
            <a:endParaRPr lang="en-ID"/>
          </a:p>
        </p:txBody>
      </p:sp>
      <p:sp>
        <p:nvSpPr>
          <p:cNvPr id="8" name="Footer Placeholder 7">
            <a:extLst>
              <a:ext uri="{FF2B5EF4-FFF2-40B4-BE49-F238E27FC236}">
                <a16:creationId xmlns:a16="http://schemas.microsoft.com/office/drawing/2014/main" id="{52DE6E0C-F7BC-95C4-0E12-BD6271C48461}"/>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8EDC716C-7618-97F0-C246-15982F4DBFF8}"/>
              </a:ext>
            </a:extLst>
          </p:cNvPr>
          <p:cNvSpPr>
            <a:spLocks noGrp="1"/>
          </p:cNvSpPr>
          <p:nvPr>
            <p:ph type="sldNum" sz="quarter" idx="12"/>
          </p:nvPr>
        </p:nvSpPr>
        <p:spPr/>
        <p:txBody>
          <a:bodyPr/>
          <a:lstStyle/>
          <a:p>
            <a:fld id="{545913D9-8836-46C1-82E2-7A332CCF4694}" type="slidenum">
              <a:rPr lang="en-ID" smtClean="0"/>
              <a:t>‹#›</a:t>
            </a:fld>
            <a:endParaRPr lang="en-ID"/>
          </a:p>
        </p:txBody>
      </p:sp>
    </p:spTree>
    <p:extLst>
      <p:ext uri="{BB962C8B-B14F-4D97-AF65-F5344CB8AC3E}">
        <p14:creationId xmlns:p14="http://schemas.microsoft.com/office/powerpoint/2010/main" val="3453718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D6B8-574F-4EE5-B53C-16AD7F9A6EB4}"/>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6DC3DDDC-54CF-E6E5-4D5D-47CAA0AD4328}"/>
              </a:ext>
            </a:extLst>
          </p:cNvPr>
          <p:cNvSpPr>
            <a:spLocks noGrp="1"/>
          </p:cNvSpPr>
          <p:nvPr>
            <p:ph type="dt" sz="half" idx="10"/>
          </p:nvPr>
        </p:nvSpPr>
        <p:spPr/>
        <p:txBody>
          <a:bodyPr/>
          <a:lstStyle/>
          <a:p>
            <a:fld id="{388DFC08-B542-4E92-A478-90FFEA43C3A7}" type="datetimeFigureOut">
              <a:rPr lang="en-ID" smtClean="0"/>
              <a:t>25/01/2023</a:t>
            </a:fld>
            <a:endParaRPr lang="en-ID"/>
          </a:p>
        </p:txBody>
      </p:sp>
      <p:sp>
        <p:nvSpPr>
          <p:cNvPr id="4" name="Footer Placeholder 3">
            <a:extLst>
              <a:ext uri="{FF2B5EF4-FFF2-40B4-BE49-F238E27FC236}">
                <a16:creationId xmlns:a16="http://schemas.microsoft.com/office/drawing/2014/main" id="{C9B4F6C3-CD3E-734C-B770-BECD42F67FDB}"/>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D41785A-A733-C280-FA8A-CECE93B664F8}"/>
              </a:ext>
            </a:extLst>
          </p:cNvPr>
          <p:cNvSpPr>
            <a:spLocks noGrp="1"/>
          </p:cNvSpPr>
          <p:nvPr>
            <p:ph type="sldNum" sz="quarter" idx="12"/>
          </p:nvPr>
        </p:nvSpPr>
        <p:spPr/>
        <p:txBody>
          <a:bodyPr/>
          <a:lstStyle/>
          <a:p>
            <a:fld id="{545913D9-8836-46C1-82E2-7A332CCF4694}" type="slidenum">
              <a:rPr lang="en-ID" smtClean="0"/>
              <a:t>‹#›</a:t>
            </a:fld>
            <a:endParaRPr lang="en-ID"/>
          </a:p>
        </p:txBody>
      </p:sp>
    </p:spTree>
    <p:extLst>
      <p:ext uri="{BB962C8B-B14F-4D97-AF65-F5344CB8AC3E}">
        <p14:creationId xmlns:p14="http://schemas.microsoft.com/office/powerpoint/2010/main" val="2956114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5AA847-6504-9FE8-69D3-2F0A30B119F6}"/>
              </a:ext>
            </a:extLst>
          </p:cNvPr>
          <p:cNvSpPr>
            <a:spLocks noGrp="1"/>
          </p:cNvSpPr>
          <p:nvPr>
            <p:ph type="dt" sz="half" idx="10"/>
          </p:nvPr>
        </p:nvSpPr>
        <p:spPr/>
        <p:txBody>
          <a:bodyPr/>
          <a:lstStyle/>
          <a:p>
            <a:fld id="{388DFC08-B542-4E92-A478-90FFEA43C3A7}" type="datetimeFigureOut">
              <a:rPr lang="en-ID" smtClean="0"/>
              <a:t>25/01/2023</a:t>
            </a:fld>
            <a:endParaRPr lang="en-ID"/>
          </a:p>
        </p:txBody>
      </p:sp>
      <p:sp>
        <p:nvSpPr>
          <p:cNvPr id="3" name="Footer Placeholder 2">
            <a:extLst>
              <a:ext uri="{FF2B5EF4-FFF2-40B4-BE49-F238E27FC236}">
                <a16:creationId xmlns:a16="http://schemas.microsoft.com/office/drawing/2014/main" id="{7D36CF5E-40A0-A2F8-EC76-D9A39DB97FB6}"/>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2A9F72FB-06D0-DF9D-BEF6-95EDC6C12DB9}"/>
              </a:ext>
            </a:extLst>
          </p:cNvPr>
          <p:cNvSpPr>
            <a:spLocks noGrp="1"/>
          </p:cNvSpPr>
          <p:nvPr>
            <p:ph type="sldNum" sz="quarter" idx="12"/>
          </p:nvPr>
        </p:nvSpPr>
        <p:spPr/>
        <p:txBody>
          <a:bodyPr/>
          <a:lstStyle/>
          <a:p>
            <a:fld id="{545913D9-8836-46C1-82E2-7A332CCF4694}" type="slidenum">
              <a:rPr lang="en-ID" smtClean="0"/>
              <a:t>‹#›</a:t>
            </a:fld>
            <a:endParaRPr lang="en-ID"/>
          </a:p>
        </p:txBody>
      </p:sp>
    </p:spTree>
    <p:extLst>
      <p:ext uri="{BB962C8B-B14F-4D97-AF65-F5344CB8AC3E}">
        <p14:creationId xmlns:p14="http://schemas.microsoft.com/office/powerpoint/2010/main" val="3937301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76042-F23F-EF98-D543-2598B7AF3A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C8F23C0B-05A8-7F24-C6F7-CA308B313B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1104D9A9-3CDC-0677-D820-03E3630D55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73688-0954-11E1-51D5-125A9F610E09}"/>
              </a:ext>
            </a:extLst>
          </p:cNvPr>
          <p:cNvSpPr>
            <a:spLocks noGrp="1"/>
          </p:cNvSpPr>
          <p:nvPr>
            <p:ph type="dt" sz="half" idx="10"/>
          </p:nvPr>
        </p:nvSpPr>
        <p:spPr/>
        <p:txBody>
          <a:bodyPr/>
          <a:lstStyle/>
          <a:p>
            <a:fld id="{388DFC08-B542-4E92-A478-90FFEA43C3A7}" type="datetimeFigureOut">
              <a:rPr lang="en-ID" smtClean="0"/>
              <a:t>25/01/2023</a:t>
            </a:fld>
            <a:endParaRPr lang="en-ID"/>
          </a:p>
        </p:txBody>
      </p:sp>
      <p:sp>
        <p:nvSpPr>
          <p:cNvPr id="6" name="Footer Placeholder 5">
            <a:extLst>
              <a:ext uri="{FF2B5EF4-FFF2-40B4-BE49-F238E27FC236}">
                <a16:creationId xmlns:a16="http://schemas.microsoft.com/office/drawing/2014/main" id="{F92FCA19-8671-8563-0828-B0612B0EEE8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9CAC7FAC-1E49-1C14-B3A9-4EA7741E1D0C}"/>
              </a:ext>
            </a:extLst>
          </p:cNvPr>
          <p:cNvSpPr>
            <a:spLocks noGrp="1"/>
          </p:cNvSpPr>
          <p:nvPr>
            <p:ph type="sldNum" sz="quarter" idx="12"/>
          </p:nvPr>
        </p:nvSpPr>
        <p:spPr/>
        <p:txBody>
          <a:bodyPr/>
          <a:lstStyle/>
          <a:p>
            <a:fld id="{545913D9-8836-46C1-82E2-7A332CCF4694}" type="slidenum">
              <a:rPr lang="en-ID" smtClean="0"/>
              <a:t>‹#›</a:t>
            </a:fld>
            <a:endParaRPr lang="en-ID"/>
          </a:p>
        </p:txBody>
      </p:sp>
    </p:spTree>
    <p:extLst>
      <p:ext uri="{BB962C8B-B14F-4D97-AF65-F5344CB8AC3E}">
        <p14:creationId xmlns:p14="http://schemas.microsoft.com/office/powerpoint/2010/main" val="2545497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9A85-1485-ABEA-23C4-4AD70E4BFD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100979DB-5D5E-D55B-B631-F3B49134F1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F0AD6614-3970-D3A7-14DD-573F90C697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7798FA-F0CC-C1AE-5918-8F25E99DDADA}"/>
              </a:ext>
            </a:extLst>
          </p:cNvPr>
          <p:cNvSpPr>
            <a:spLocks noGrp="1"/>
          </p:cNvSpPr>
          <p:nvPr>
            <p:ph type="dt" sz="half" idx="10"/>
          </p:nvPr>
        </p:nvSpPr>
        <p:spPr/>
        <p:txBody>
          <a:bodyPr/>
          <a:lstStyle/>
          <a:p>
            <a:fld id="{388DFC08-B542-4E92-A478-90FFEA43C3A7}" type="datetimeFigureOut">
              <a:rPr lang="en-ID" smtClean="0"/>
              <a:t>25/01/2023</a:t>
            </a:fld>
            <a:endParaRPr lang="en-ID"/>
          </a:p>
        </p:txBody>
      </p:sp>
      <p:sp>
        <p:nvSpPr>
          <p:cNvPr id="6" name="Footer Placeholder 5">
            <a:extLst>
              <a:ext uri="{FF2B5EF4-FFF2-40B4-BE49-F238E27FC236}">
                <a16:creationId xmlns:a16="http://schemas.microsoft.com/office/drawing/2014/main" id="{6081397A-DE75-C9DF-C5D3-2E36B230EE6C}"/>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859ADB4-92C9-18CF-CA7A-42696D4A713A}"/>
              </a:ext>
            </a:extLst>
          </p:cNvPr>
          <p:cNvSpPr>
            <a:spLocks noGrp="1"/>
          </p:cNvSpPr>
          <p:nvPr>
            <p:ph type="sldNum" sz="quarter" idx="12"/>
          </p:nvPr>
        </p:nvSpPr>
        <p:spPr/>
        <p:txBody>
          <a:bodyPr/>
          <a:lstStyle/>
          <a:p>
            <a:fld id="{545913D9-8836-46C1-82E2-7A332CCF4694}" type="slidenum">
              <a:rPr lang="en-ID" smtClean="0"/>
              <a:t>‹#›</a:t>
            </a:fld>
            <a:endParaRPr lang="en-ID"/>
          </a:p>
        </p:txBody>
      </p:sp>
    </p:spTree>
    <p:extLst>
      <p:ext uri="{BB962C8B-B14F-4D97-AF65-F5344CB8AC3E}">
        <p14:creationId xmlns:p14="http://schemas.microsoft.com/office/powerpoint/2010/main" val="4122495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ACDBA0-5189-8754-3448-68E9F2E7D1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A1292E3B-29B7-C50A-4D3E-3EBF8CD18A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9DAB87A-0F39-6483-75F4-85FE95C9C3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8DFC08-B542-4E92-A478-90FFEA43C3A7}" type="datetimeFigureOut">
              <a:rPr lang="en-ID" smtClean="0"/>
              <a:t>25/01/2023</a:t>
            </a:fld>
            <a:endParaRPr lang="en-ID"/>
          </a:p>
        </p:txBody>
      </p:sp>
      <p:sp>
        <p:nvSpPr>
          <p:cNvPr id="5" name="Footer Placeholder 4">
            <a:extLst>
              <a:ext uri="{FF2B5EF4-FFF2-40B4-BE49-F238E27FC236}">
                <a16:creationId xmlns:a16="http://schemas.microsoft.com/office/drawing/2014/main" id="{9B4E5E11-FC95-D20A-ECFE-C6EB073CA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0ABB7DD7-6991-7EF6-271E-0653F2DB53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913D9-8836-46C1-82E2-7A332CCF4694}" type="slidenum">
              <a:rPr lang="en-ID" smtClean="0"/>
              <a:t>‹#›</a:t>
            </a:fld>
            <a:endParaRPr lang="en-ID"/>
          </a:p>
        </p:txBody>
      </p:sp>
    </p:spTree>
    <p:extLst>
      <p:ext uri="{BB962C8B-B14F-4D97-AF65-F5344CB8AC3E}">
        <p14:creationId xmlns:p14="http://schemas.microsoft.com/office/powerpoint/2010/main" val="353141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DA6843-9B5A-0D36-A98B-E756E360635E}"/>
              </a:ext>
            </a:extLst>
          </p:cNvPr>
          <p:cNvSpPr>
            <a:spLocks noGrp="1"/>
          </p:cNvSpPr>
          <p:nvPr>
            <p:ph type="ctrTitle"/>
          </p:nvPr>
        </p:nvSpPr>
        <p:spPr/>
        <p:txBody>
          <a:bodyPr/>
          <a:lstStyle/>
          <a:p>
            <a:r>
              <a:rPr lang="en-US" dirty="0"/>
              <a:t>NORTHWIND ANALYSIS</a:t>
            </a:r>
            <a:endParaRPr lang="en-ID" dirty="0"/>
          </a:p>
        </p:txBody>
      </p:sp>
      <p:sp>
        <p:nvSpPr>
          <p:cNvPr id="5" name="Subtitle 4">
            <a:extLst>
              <a:ext uri="{FF2B5EF4-FFF2-40B4-BE49-F238E27FC236}">
                <a16:creationId xmlns:a16="http://schemas.microsoft.com/office/drawing/2014/main" id="{C4045A94-BE28-2C3D-C306-84C04FF062B0}"/>
              </a:ext>
            </a:extLst>
          </p:cNvPr>
          <p:cNvSpPr>
            <a:spLocks noGrp="1"/>
          </p:cNvSpPr>
          <p:nvPr>
            <p:ph type="subTitle" idx="1"/>
          </p:nvPr>
        </p:nvSpPr>
        <p:spPr/>
        <p:txBody>
          <a:bodyPr/>
          <a:lstStyle/>
          <a:p>
            <a:endParaRPr lang="en-ID" dirty="0"/>
          </a:p>
        </p:txBody>
      </p:sp>
    </p:spTree>
    <p:extLst>
      <p:ext uri="{BB962C8B-B14F-4D97-AF65-F5344CB8AC3E}">
        <p14:creationId xmlns:p14="http://schemas.microsoft.com/office/powerpoint/2010/main" val="4145475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EC8E46-5354-65A3-4207-788A4E30C4EE}"/>
              </a:ext>
            </a:extLst>
          </p:cNvPr>
          <p:cNvPicPr>
            <a:picLocks noChangeAspect="1"/>
          </p:cNvPicPr>
          <p:nvPr/>
        </p:nvPicPr>
        <p:blipFill>
          <a:blip r:embed="rId2"/>
          <a:stretch>
            <a:fillRect/>
          </a:stretch>
        </p:blipFill>
        <p:spPr>
          <a:xfrm>
            <a:off x="363747" y="1941560"/>
            <a:ext cx="7264004" cy="1886971"/>
          </a:xfrm>
          <a:prstGeom prst="rect">
            <a:avLst/>
          </a:prstGeom>
        </p:spPr>
      </p:pic>
      <p:sp>
        <p:nvSpPr>
          <p:cNvPr id="8" name="TextBox 7">
            <a:extLst>
              <a:ext uri="{FF2B5EF4-FFF2-40B4-BE49-F238E27FC236}">
                <a16:creationId xmlns:a16="http://schemas.microsoft.com/office/drawing/2014/main" id="{63113A06-BE28-8BD5-FE18-66E330FA882A}"/>
              </a:ext>
            </a:extLst>
          </p:cNvPr>
          <p:cNvSpPr txBox="1"/>
          <p:nvPr/>
        </p:nvSpPr>
        <p:spPr>
          <a:xfrm>
            <a:off x="363748" y="4226944"/>
            <a:ext cx="10827588" cy="1200329"/>
          </a:xfrm>
          <a:prstGeom prst="rect">
            <a:avLst/>
          </a:prstGeom>
          <a:noFill/>
        </p:spPr>
        <p:txBody>
          <a:bodyPr wrap="square" rtlCol="0">
            <a:spAutoFit/>
          </a:bodyPr>
          <a:lstStyle/>
          <a:p>
            <a:r>
              <a:rPr lang="en-US" dirty="0"/>
              <a:t>Recent Buyers are mostly from Old Customer (Customers who have purchased items before) which means there might be no more / little customer acquisition since September 1997. Moreover, majority of the customers have been purchasing from the store for 3 years. This may make the business seems working based on trust / loyal customers. </a:t>
            </a:r>
          </a:p>
        </p:txBody>
      </p:sp>
      <p:pic>
        <p:nvPicPr>
          <p:cNvPr id="12" name="Picture 11">
            <a:extLst>
              <a:ext uri="{FF2B5EF4-FFF2-40B4-BE49-F238E27FC236}">
                <a16:creationId xmlns:a16="http://schemas.microsoft.com/office/drawing/2014/main" id="{58DCE145-D537-7A1C-E5C0-0B8DDD9662B3}"/>
              </a:ext>
            </a:extLst>
          </p:cNvPr>
          <p:cNvPicPr>
            <a:picLocks noChangeAspect="1"/>
          </p:cNvPicPr>
          <p:nvPr/>
        </p:nvPicPr>
        <p:blipFill>
          <a:blip r:embed="rId3"/>
          <a:stretch>
            <a:fillRect/>
          </a:stretch>
        </p:blipFill>
        <p:spPr>
          <a:xfrm>
            <a:off x="8429532" y="1941560"/>
            <a:ext cx="2387994" cy="1901121"/>
          </a:xfrm>
          <a:prstGeom prst="rect">
            <a:avLst/>
          </a:prstGeom>
        </p:spPr>
      </p:pic>
      <p:sp>
        <p:nvSpPr>
          <p:cNvPr id="2" name="Title 1">
            <a:extLst>
              <a:ext uri="{FF2B5EF4-FFF2-40B4-BE49-F238E27FC236}">
                <a16:creationId xmlns:a16="http://schemas.microsoft.com/office/drawing/2014/main" id="{1B94F389-404B-C626-4908-5F87F33707E8}"/>
              </a:ext>
            </a:extLst>
          </p:cNvPr>
          <p:cNvSpPr txBox="1">
            <a:spLocks/>
          </p:cNvSpPr>
          <p:nvPr/>
        </p:nvSpPr>
        <p:spPr>
          <a:xfrm>
            <a:off x="363747" y="543464"/>
            <a:ext cx="10515600" cy="759126"/>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t>Retention Analysis</a:t>
            </a:r>
            <a:endParaRPr lang="en-ID" dirty="0"/>
          </a:p>
        </p:txBody>
      </p:sp>
      <p:sp>
        <p:nvSpPr>
          <p:cNvPr id="3" name="Title 1">
            <a:extLst>
              <a:ext uri="{FF2B5EF4-FFF2-40B4-BE49-F238E27FC236}">
                <a16:creationId xmlns:a16="http://schemas.microsoft.com/office/drawing/2014/main" id="{5432414B-FF9B-F9A4-7E4E-CC9346C8B607}"/>
              </a:ext>
            </a:extLst>
          </p:cNvPr>
          <p:cNvSpPr txBox="1">
            <a:spLocks/>
          </p:cNvSpPr>
          <p:nvPr/>
        </p:nvSpPr>
        <p:spPr>
          <a:xfrm>
            <a:off x="363747" y="1486937"/>
            <a:ext cx="3060853" cy="5108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NEW  vs OLD Order line graph</a:t>
            </a:r>
            <a:endParaRPr lang="en-ID" sz="2400" dirty="0"/>
          </a:p>
        </p:txBody>
      </p:sp>
      <p:sp>
        <p:nvSpPr>
          <p:cNvPr id="4" name="Title 1">
            <a:extLst>
              <a:ext uri="{FF2B5EF4-FFF2-40B4-BE49-F238E27FC236}">
                <a16:creationId xmlns:a16="http://schemas.microsoft.com/office/drawing/2014/main" id="{81E4E956-70DC-9CCC-5114-E864E949EC14}"/>
              </a:ext>
            </a:extLst>
          </p:cNvPr>
          <p:cNvSpPr txBox="1">
            <a:spLocks/>
          </p:cNvSpPr>
          <p:nvPr/>
        </p:nvSpPr>
        <p:spPr>
          <a:xfrm>
            <a:off x="8093102" y="1557297"/>
            <a:ext cx="3060853" cy="5108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Customers age since first purchased </a:t>
            </a:r>
            <a:endParaRPr lang="en-ID" sz="2400" dirty="0"/>
          </a:p>
        </p:txBody>
      </p:sp>
    </p:spTree>
    <p:extLst>
      <p:ext uri="{BB962C8B-B14F-4D97-AF65-F5344CB8AC3E}">
        <p14:creationId xmlns:p14="http://schemas.microsoft.com/office/powerpoint/2010/main" val="1974700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86A008F9-B9A1-9348-D3E6-E6643CA48349}"/>
              </a:ext>
            </a:extLst>
          </p:cNvPr>
          <p:cNvSpPr txBox="1"/>
          <p:nvPr/>
        </p:nvSpPr>
        <p:spPr>
          <a:xfrm>
            <a:off x="330679" y="4861216"/>
            <a:ext cx="11496136" cy="2000548"/>
          </a:xfrm>
          <a:prstGeom prst="rect">
            <a:avLst/>
          </a:prstGeom>
          <a:noFill/>
        </p:spPr>
        <p:txBody>
          <a:bodyPr wrap="square" rtlCol="0">
            <a:spAutoFit/>
          </a:bodyPr>
          <a:lstStyle/>
          <a:p>
            <a:pPr marL="285750" indent="-285750">
              <a:buFont typeface="Arial" panose="020B0604020202020204" pitchFamily="34" charset="0"/>
              <a:buChar char="•"/>
            </a:pPr>
            <a:r>
              <a:rPr lang="en-US" dirty="0"/>
              <a:t>High in retention is making sense since the majority of companies of buyers are from supermarket. </a:t>
            </a:r>
          </a:p>
          <a:p>
            <a:pPr marL="285750" indent="-285750">
              <a:buFont typeface="Arial" panose="020B0604020202020204" pitchFamily="34" charset="0"/>
              <a:buChar char="•"/>
            </a:pPr>
            <a:r>
              <a:rPr lang="en-US" dirty="0"/>
              <a:t>The average days for one company to buy again from the store are 53 days. However, this information can help to retarget customers again if they have exceeded the usual days interval. (Asking why they don’t purchase again something like this) </a:t>
            </a:r>
          </a:p>
          <a:p>
            <a:pPr marL="285750" indent="-285750">
              <a:buFont typeface="Arial" panose="020B0604020202020204" pitchFamily="34" charset="0"/>
              <a:buChar char="•"/>
            </a:pPr>
            <a:r>
              <a:rPr lang="en-US" dirty="0"/>
              <a:t>The buyers are mostly from Marketing or sales division but, somehow as it can be seen that sometimes the buyer might be from accounting Manager and directly from the owner </a:t>
            </a:r>
            <a:endParaRPr lang="en-ID" dirty="0"/>
          </a:p>
          <a:p>
            <a:endParaRPr lang="en-ID" sz="1600" dirty="0"/>
          </a:p>
        </p:txBody>
      </p:sp>
      <p:pic>
        <p:nvPicPr>
          <p:cNvPr id="19" name="Picture 18">
            <a:extLst>
              <a:ext uri="{FF2B5EF4-FFF2-40B4-BE49-F238E27FC236}">
                <a16:creationId xmlns:a16="http://schemas.microsoft.com/office/drawing/2014/main" id="{6E8B02E2-14F1-08F7-AA09-2F2AEC9EE3AE}"/>
              </a:ext>
            </a:extLst>
          </p:cNvPr>
          <p:cNvPicPr>
            <a:picLocks noChangeAspect="1"/>
          </p:cNvPicPr>
          <p:nvPr/>
        </p:nvPicPr>
        <p:blipFill>
          <a:blip r:embed="rId2"/>
          <a:stretch>
            <a:fillRect/>
          </a:stretch>
        </p:blipFill>
        <p:spPr>
          <a:xfrm>
            <a:off x="6720237" y="2207278"/>
            <a:ext cx="3651589" cy="2443443"/>
          </a:xfrm>
          <a:prstGeom prst="rect">
            <a:avLst/>
          </a:prstGeom>
        </p:spPr>
      </p:pic>
      <p:pic>
        <p:nvPicPr>
          <p:cNvPr id="23" name="Picture 22">
            <a:extLst>
              <a:ext uri="{FF2B5EF4-FFF2-40B4-BE49-F238E27FC236}">
                <a16:creationId xmlns:a16="http://schemas.microsoft.com/office/drawing/2014/main" id="{9162A395-9AC4-4BB1-755C-0886E6A6FDA0}"/>
              </a:ext>
            </a:extLst>
          </p:cNvPr>
          <p:cNvPicPr>
            <a:picLocks noChangeAspect="1"/>
          </p:cNvPicPr>
          <p:nvPr/>
        </p:nvPicPr>
        <p:blipFill>
          <a:blip r:embed="rId3"/>
          <a:stretch>
            <a:fillRect/>
          </a:stretch>
        </p:blipFill>
        <p:spPr>
          <a:xfrm>
            <a:off x="363747" y="1699404"/>
            <a:ext cx="5108018" cy="3161812"/>
          </a:xfrm>
          <a:prstGeom prst="rect">
            <a:avLst/>
          </a:prstGeom>
        </p:spPr>
      </p:pic>
      <p:sp>
        <p:nvSpPr>
          <p:cNvPr id="2" name="Title 1">
            <a:extLst>
              <a:ext uri="{FF2B5EF4-FFF2-40B4-BE49-F238E27FC236}">
                <a16:creationId xmlns:a16="http://schemas.microsoft.com/office/drawing/2014/main" id="{6AEC3DE7-6A47-0E9E-B150-DA73EBE674B0}"/>
              </a:ext>
            </a:extLst>
          </p:cNvPr>
          <p:cNvSpPr txBox="1">
            <a:spLocks/>
          </p:cNvSpPr>
          <p:nvPr/>
        </p:nvSpPr>
        <p:spPr>
          <a:xfrm>
            <a:off x="363747" y="543464"/>
            <a:ext cx="10515600" cy="759126"/>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t>Customer Analysis</a:t>
            </a:r>
            <a:endParaRPr lang="en-ID" dirty="0"/>
          </a:p>
        </p:txBody>
      </p:sp>
      <p:sp>
        <p:nvSpPr>
          <p:cNvPr id="3" name="Title 1">
            <a:extLst>
              <a:ext uri="{FF2B5EF4-FFF2-40B4-BE49-F238E27FC236}">
                <a16:creationId xmlns:a16="http://schemas.microsoft.com/office/drawing/2014/main" id="{C256BC22-DD4E-52A3-B696-7ACA0C106833}"/>
              </a:ext>
            </a:extLst>
          </p:cNvPr>
          <p:cNvSpPr txBox="1">
            <a:spLocks/>
          </p:cNvSpPr>
          <p:nvPr/>
        </p:nvSpPr>
        <p:spPr>
          <a:xfrm>
            <a:off x="7015604" y="1846614"/>
            <a:ext cx="3060853" cy="5108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 dirty="0"/>
              <a:t>Contact Title</a:t>
            </a:r>
            <a:endParaRPr lang="en-ID" sz="2400" dirty="0"/>
          </a:p>
        </p:txBody>
      </p:sp>
    </p:spTree>
    <p:extLst>
      <p:ext uri="{BB962C8B-B14F-4D97-AF65-F5344CB8AC3E}">
        <p14:creationId xmlns:p14="http://schemas.microsoft.com/office/powerpoint/2010/main" val="3382283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F82C53E-9685-68BF-9D3B-C876F4C2A2D5}"/>
              </a:ext>
            </a:extLst>
          </p:cNvPr>
          <p:cNvPicPr>
            <a:picLocks noChangeAspect="1"/>
          </p:cNvPicPr>
          <p:nvPr/>
        </p:nvPicPr>
        <p:blipFill>
          <a:blip r:embed="rId2"/>
          <a:stretch>
            <a:fillRect/>
          </a:stretch>
        </p:blipFill>
        <p:spPr>
          <a:xfrm>
            <a:off x="363748" y="1716368"/>
            <a:ext cx="5691346" cy="3847670"/>
          </a:xfrm>
          <a:prstGeom prst="rect">
            <a:avLst/>
          </a:prstGeom>
        </p:spPr>
      </p:pic>
      <p:sp>
        <p:nvSpPr>
          <p:cNvPr id="14" name="TextBox 13">
            <a:extLst>
              <a:ext uri="{FF2B5EF4-FFF2-40B4-BE49-F238E27FC236}">
                <a16:creationId xmlns:a16="http://schemas.microsoft.com/office/drawing/2014/main" id="{949E4936-899C-BF72-696F-29B1F72F4B0F}"/>
              </a:ext>
            </a:extLst>
          </p:cNvPr>
          <p:cNvSpPr txBox="1"/>
          <p:nvPr/>
        </p:nvSpPr>
        <p:spPr>
          <a:xfrm>
            <a:off x="6136908" y="2209042"/>
            <a:ext cx="5917721" cy="2862322"/>
          </a:xfrm>
          <a:prstGeom prst="rect">
            <a:avLst/>
          </a:prstGeom>
          <a:noFill/>
        </p:spPr>
        <p:txBody>
          <a:bodyPr wrap="square" rtlCol="0">
            <a:spAutoFit/>
          </a:bodyPr>
          <a:lstStyle/>
          <a:p>
            <a:pPr marL="285750" indent="-285750">
              <a:buFont typeface="Arial" panose="020B0604020202020204" pitchFamily="34" charset="0"/>
              <a:buChar char="•"/>
            </a:pPr>
            <a:r>
              <a:rPr lang="en-US" dirty="0"/>
              <a:t>USA and Germany are where the most sales coming from </a:t>
            </a:r>
          </a:p>
          <a:p>
            <a:pPr marL="285750" indent="-285750">
              <a:buFont typeface="Arial" panose="020B0604020202020204" pitchFamily="34" charset="0"/>
              <a:buChar char="•"/>
            </a:pPr>
            <a:r>
              <a:rPr lang="en-US" dirty="0"/>
              <a:t>Austria and Ireland have more value since the avg days interval are only 30ish days and they have higher purchasing power. This means, they are more frequent to restock their goods with big quantity</a:t>
            </a:r>
          </a:p>
          <a:p>
            <a:pPr marL="285750" indent="-285750">
              <a:buFont typeface="Arial" panose="020B0604020202020204" pitchFamily="34" charset="0"/>
              <a:buChar char="•"/>
            </a:pPr>
            <a:r>
              <a:rPr lang="en-US" dirty="0"/>
              <a:t>It is recommended to the sales division to create retention strategy for keeping Austria and Ireland in the loop. </a:t>
            </a:r>
            <a:endParaRPr lang="en-ID" dirty="0"/>
          </a:p>
        </p:txBody>
      </p:sp>
      <p:sp>
        <p:nvSpPr>
          <p:cNvPr id="2" name="Title 1">
            <a:extLst>
              <a:ext uri="{FF2B5EF4-FFF2-40B4-BE49-F238E27FC236}">
                <a16:creationId xmlns:a16="http://schemas.microsoft.com/office/drawing/2014/main" id="{D107D5F1-4CBF-13A5-6679-638862751745}"/>
              </a:ext>
            </a:extLst>
          </p:cNvPr>
          <p:cNvSpPr txBox="1">
            <a:spLocks/>
          </p:cNvSpPr>
          <p:nvPr/>
        </p:nvSpPr>
        <p:spPr>
          <a:xfrm>
            <a:off x="363747" y="543464"/>
            <a:ext cx="10515600" cy="759126"/>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t>Customers’ Countries Analysis</a:t>
            </a:r>
            <a:endParaRPr lang="en-ID" dirty="0"/>
          </a:p>
        </p:txBody>
      </p:sp>
    </p:spTree>
    <p:extLst>
      <p:ext uri="{BB962C8B-B14F-4D97-AF65-F5344CB8AC3E}">
        <p14:creationId xmlns:p14="http://schemas.microsoft.com/office/powerpoint/2010/main" val="1315626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FCC42F-8FFE-0845-B70C-CE5ABEE78079}"/>
              </a:ext>
            </a:extLst>
          </p:cNvPr>
          <p:cNvSpPr txBox="1"/>
          <p:nvPr/>
        </p:nvSpPr>
        <p:spPr>
          <a:xfrm>
            <a:off x="308365" y="1639020"/>
            <a:ext cx="2078966" cy="369332"/>
          </a:xfrm>
          <a:prstGeom prst="rect">
            <a:avLst/>
          </a:prstGeom>
          <a:noFill/>
        </p:spPr>
        <p:txBody>
          <a:bodyPr wrap="square" rtlCol="0">
            <a:spAutoFit/>
          </a:bodyPr>
          <a:lstStyle/>
          <a:p>
            <a:r>
              <a:rPr lang="en-US" dirty="0"/>
              <a:t>USA</a:t>
            </a:r>
            <a:endParaRPr lang="en-ID" dirty="0"/>
          </a:p>
        </p:txBody>
      </p:sp>
      <p:pic>
        <p:nvPicPr>
          <p:cNvPr id="6" name="Picture 5">
            <a:extLst>
              <a:ext uri="{FF2B5EF4-FFF2-40B4-BE49-F238E27FC236}">
                <a16:creationId xmlns:a16="http://schemas.microsoft.com/office/drawing/2014/main" id="{38B10248-E86D-BAF3-D26B-238687166847}"/>
              </a:ext>
            </a:extLst>
          </p:cNvPr>
          <p:cNvPicPr>
            <a:picLocks noChangeAspect="1"/>
          </p:cNvPicPr>
          <p:nvPr/>
        </p:nvPicPr>
        <p:blipFill>
          <a:blip r:embed="rId2"/>
          <a:stretch>
            <a:fillRect/>
          </a:stretch>
        </p:blipFill>
        <p:spPr>
          <a:xfrm>
            <a:off x="308365" y="1966991"/>
            <a:ext cx="3357861" cy="1457528"/>
          </a:xfrm>
          <a:prstGeom prst="rect">
            <a:avLst/>
          </a:prstGeom>
        </p:spPr>
      </p:pic>
      <p:pic>
        <p:nvPicPr>
          <p:cNvPr id="8" name="Picture 7">
            <a:extLst>
              <a:ext uri="{FF2B5EF4-FFF2-40B4-BE49-F238E27FC236}">
                <a16:creationId xmlns:a16="http://schemas.microsoft.com/office/drawing/2014/main" id="{CCEC65EB-CF65-2350-4D93-0539CF5083EA}"/>
              </a:ext>
            </a:extLst>
          </p:cNvPr>
          <p:cNvPicPr>
            <a:picLocks noChangeAspect="1"/>
          </p:cNvPicPr>
          <p:nvPr/>
        </p:nvPicPr>
        <p:blipFill>
          <a:blip r:embed="rId3"/>
          <a:stretch>
            <a:fillRect/>
          </a:stretch>
        </p:blipFill>
        <p:spPr>
          <a:xfrm>
            <a:off x="308365" y="4080462"/>
            <a:ext cx="3357860" cy="1457528"/>
          </a:xfrm>
          <a:prstGeom prst="rect">
            <a:avLst/>
          </a:prstGeom>
        </p:spPr>
      </p:pic>
      <p:pic>
        <p:nvPicPr>
          <p:cNvPr id="10" name="Picture 9">
            <a:extLst>
              <a:ext uri="{FF2B5EF4-FFF2-40B4-BE49-F238E27FC236}">
                <a16:creationId xmlns:a16="http://schemas.microsoft.com/office/drawing/2014/main" id="{86856426-A8F9-B08C-83AD-DF3A50C173F2}"/>
              </a:ext>
            </a:extLst>
          </p:cNvPr>
          <p:cNvPicPr>
            <a:picLocks noChangeAspect="1"/>
          </p:cNvPicPr>
          <p:nvPr/>
        </p:nvPicPr>
        <p:blipFill>
          <a:blip r:embed="rId4"/>
          <a:stretch>
            <a:fillRect/>
          </a:stretch>
        </p:blipFill>
        <p:spPr>
          <a:xfrm>
            <a:off x="3971631" y="1966991"/>
            <a:ext cx="3369447" cy="1457528"/>
          </a:xfrm>
          <a:prstGeom prst="rect">
            <a:avLst/>
          </a:prstGeom>
        </p:spPr>
      </p:pic>
      <p:pic>
        <p:nvPicPr>
          <p:cNvPr id="12" name="Picture 11">
            <a:extLst>
              <a:ext uri="{FF2B5EF4-FFF2-40B4-BE49-F238E27FC236}">
                <a16:creationId xmlns:a16="http://schemas.microsoft.com/office/drawing/2014/main" id="{29DFBF03-EA92-892D-90BD-47E66A9D3EAC}"/>
              </a:ext>
            </a:extLst>
          </p:cNvPr>
          <p:cNvPicPr>
            <a:picLocks noChangeAspect="1"/>
          </p:cNvPicPr>
          <p:nvPr/>
        </p:nvPicPr>
        <p:blipFill>
          <a:blip r:embed="rId5"/>
          <a:stretch>
            <a:fillRect/>
          </a:stretch>
        </p:blipFill>
        <p:spPr>
          <a:xfrm>
            <a:off x="3971630" y="4080463"/>
            <a:ext cx="3369447" cy="1457527"/>
          </a:xfrm>
          <a:prstGeom prst="rect">
            <a:avLst/>
          </a:prstGeom>
        </p:spPr>
      </p:pic>
      <p:sp>
        <p:nvSpPr>
          <p:cNvPr id="13" name="TextBox 12">
            <a:extLst>
              <a:ext uri="{FF2B5EF4-FFF2-40B4-BE49-F238E27FC236}">
                <a16:creationId xmlns:a16="http://schemas.microsoft.com/office/drawing/2014/main" id="{8357B0C1-2391-4E25-1F11-76C0F746A6A5}"/>
              </a:ext>
            </a:extLst>
          </p:cNvPr>
          <p:cNvSpPr txBox="1"/>
          <p:nvPr/>
        </p:nvSpPr>
        <p:spPr>
          <a:xfrm>
            <a:off x="234291" y="3799937"/>
            <a:ext cx="2078966" cy="369332"/>
          </a:xfrm>
          <a:prstGeom prst="rect">
            <a:avLst/>
          </a:prstGeom>
          <a:noFill/>
        </p:spPr>
        <p:txBody>
          <a:bodyPr wrap="square" rtlCol="0">
            <a:spAutoFit/>
          </a:bodyPr>
          <a:lstStyle/>
          <a:p>
            <a:r>
              <a:rPr lang="en-US" dirty="0"/>
              <a:t>GERMANY</a:t>
            </a:r>
            <a:endParaRPr lang="en-ID" dirty="0"/>
          </a:p>
        </p:txBody>
      </p:sp>
      <p:sp>
        <p:nvSpPr>
          <p:cNvPr id="14" name="TextBox 13">
            <a:extLst>
              <a:ext uri="{FF2B5EF4-FFF2-40B4-BE49-F238E27FC236}">
                <a16:creationId xmlns:a16="http://schemas.microsoft.com/office/drawing/2014/main" id="{4F2A91CF-BCB2-1218-D914-BC719A9F3C26}"/>
              </a:ext>
            </a:extLst>
          </p:cNvPr>
          <p:cNvSpPr txBox="1"/>
          <p:nvPr/>
        </p:nvSpPr>
        <p:spPr>
          <a:xfrm>
            <a:off x="3937045" y="1639020"/>
            <a:ext cx="2078966" cy="369332"/>
          </a:xfrm>
          <a:prstGeom prst="rect">
            <a:avLst/>
          </a:prstGeom>
          <a:noFill/>
        </p:spPr>
        <p:txBody>
          <a:bodyPr wrap="square" rtlCol="0">
            <a:spAutoFit/>
          </a:bodyPr>
          <a:lstStyle/>
          <a:p>
            <a:r>
              <a:rPr lang="en-US" dirty="0"/>
              <a:t>AUSTRIA</a:t>
            </a:r>
            <a:endParaRPr lang="en-ID" dirty="0"/>
          </a:p>
        </p:txBody>
      </p:sp>
      <p:sp>
        <p:nvSpPr>
          <p:cNvPr id="15" name="TextBox 14">
            <a:extLst>
              <a:ext uri="{FF2B5EF4-FFF2-40B4-BE49-F238E27FC236}">
                <a16:creationId xmlns:a16="http://schemas.microsoft.com/office/drawing/2014/main" id="{138F895B-3366-048D-F861-4A583346DFCB}"/>
              </a:ext>
            </a:extLst>
          </p:cNvPr>
          <p:cNvSpPr txBox="1"/>
          <p:nvPr/>
        </p:nvSpPr>
        <p:spPr>
          <a:xfrm>
            <a:off x="3897556" y="3799937"/>
            <a:ext cx="2078966" cy="369332"/>
          </a:xfrm>
          <a:prstGeom prst="rect">
            <a:avLst/>
          </a:prstGeom>
          <a:noFill/>
        </p:spPr>
        <p:txBody>
          <a:bodyPr wrap="square" rtlCol="0">
            <a:spAutoFit/>
          </a:bodyPr>
          <a:lstStyle/>
          <a:p>
            <a:r>
              <a:rPr lang="en-US" dirty="0"/>
              <a:t>IRELAND</a:t>
            </a:r>
            <a:endParaRPr lang="en-ID" dirty="0"/>
          </a:p>
        </p:txBody>
      </p:sp>
      <p:sp>
        <p:nvSpPr>
          <p:cNvPr id="16" name="TextBox 15">
            <a:extLst>
              <a:ext uri="{FF2B5EF4-FFF2-40B4-BE49-F238E27FC236}">
                <a16:creationId xmlns:a16="http://schemas.microsoft.com/office/drawing/2014/main" id="{5375FDCF-665F-B177-E55D-ACD944B97397}"/>
              </a:ext>
            </a:extLst>
          </p:cNvPr>
          <p:cNvSpPr txBox="1"/>
          <p:nvPr/>
        </p:nvSpPr>
        <p:spPr>
          <a:xfrm>
            <a:off x="7506479" y="1823686"/>
            <a:ext cx="4451230" cy="4524315"/>
          </a:xfrm>
          <a:prstGeom prst="rect">
            <a:avLst/>
          </a:prstGeom>
          <a:noFill/>
        </p:spPr>
        <p:txBody>
          <a:bodyPr wrap="square" rtlCol="0">
            <a:spAutoFit/>
          </a:bodyPr>
          <a:lstStyle/>
          <a:p>
            <a:r>
              <a:rPr lang="en-US" dirty="0"/>
              <a:t>Breaking down based on the country. Each country have specific preferred category and different price point</a:t>
            </a:r>
          </a:p>
          <a:p>
            <a:pPr marL="285750" indent="-285750">
              <a:buFont typeface="Arial" panose="020B0604020202020204" pitchFamily="34" charset="0"/>
              <a:buChar char="•"/>
            </a:pPr>
            <a:r>
              <a:rPr lang="en-US" dirty="0"/>
              <a:t> In Ireland, the most performing category sold are Meat/Poultry, the price point are much higher compare to the USA where the meat/poultry only cost for avg $35.39</a:t>
            </a:r>
          </a:p>
          <a:p>
            <a:pPr marL="285750" indent="-285750">
              <a:buFont typeface="Arial" panose="020B0604020202020204" pitchFamily="34" charset="0"/>
              <a:buChar char="•"/>
            </a:pPr>
            <a:r>
              <a:rPr lang="en-US" dirty="0"/>
              <a:t>Dairy Products are well performing in USA, AUSTRIA, GERMANY, IRELAND</a:t>
            </a:r>
          </a:p>
          <a:p>
            <a:pPr marL="285750" indent="-285750">
              <a:buFont typeface="Arial" panose="020B0604020202020204" pitchFamily="34" charset="0"/>
              <a:buChar char="•"/>
            </a:pPr>
            <a:r>
              <a:rPr lang="en-US" dirty="0"/>
              <a:t>Only IRELAND where beverages are not performing even though its price point are much lower than USA, AUSTRIA, GERMANY</a:t>
            </a:r>
            <a:endParaRPr lang="en-ID" dirty="0"/>
          </a:p>
        </p:txBody>
      </p:sp>
      <p:sp>
        <p:nvSpPr>
          <p:cNvPr id="2" name="Title 1">
            <a:extLst>
              <a:ext uri="{FF2B5EF4-FFF2-40B4-BE49-F238E27FC236}">
                <a16:creationId xmlns:a16="http://schemas.microsoft.com/office/drawing/2014/main" id="{67C3497B-24F0-F781-5289-9D2E6E3825F5}"/>
              </a:ext>
            </a:extLst>
          </p:cNvPr>
          <p:cNvSpPr txBox="1">
            <a:spLocks/>
          </p:cNvSpPr>
          <p:nvPr/>
        </p:nvSpPr>
        <p:spPr>
          <a:xfrm>
            <a:off x="308365" y="598270"/>
            <a:ext cx="10515600" cy="665332"/>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t>Countries’ Category Analysis</a:t>
            </a:r>
            <a:endParaRPr lang="en-ID" dirty="0"/>
          </a:p>
        </p:txBody>
      </p:sp>
    </p:spTree>
    <p:extLst>
      <p:ext uri="{BB962C8B-B14F-4D97-AF65-F5344CB8AC3E}">
        <p14:creationId xmlns:p14="http://schemas.microsoft.com/office/powerpoint/2010/main" val="3417181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ACBCD7C-48F9-55F3-443E-D92E3E4661C3}"/>
              </a:ext>
            </a:extLst>
          </p:cNvPr>
          <p:cNvSpPr txBox="1"/>
          <p:nvPr/>
        </p:nvSpPr>
        <p:spPr>
          <a:xfrm>
            <a:off x="6372735" y="2441144"/>
            <a:ext cx="55109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Cate de </a:t>
            </a:r>
            <a:r>
              <a:rPr lang="en-US" dirty="0" err="1"/>
              <a:t>Blaye</a:t>
            </a:r>
            <a:r>
              <a:rPr lang="en-US" dirty="0"/>
              <a:t> is the most sold product</a:t>
            </a:r>
            <a:r>
              <a:rPr lang="en-ID" dirty="0"/>
              <a:t> in terms of value and has the highest price point compare to the other products</a:t>
            </a:r>
          </a:p>
          <a:p>
            <a:pPr marL="285750" indent="-285750">
              <a:buFont typeface="Arial" panose="020B0604020202020204" pitchFamily="34" charset="0"/>
              <a:buChar char="•"/>
            </a:pPr>
            <a:r>
              <a:rPr lang="en-ID" dirty="0"/>
              <a:t>Meanwhile, Camembert Pierrot is the most sold product in terms of total quantity </a:t>
            </a:r>
          </a:p>
          <a:p>
            <a:pPr marL="285750" indent="-285750">
              <a:buFont typeface="Arial" panose="020B0604020202020204" pitchFamily="34" charset="0"/>
              <a:buChar char="•"/>
            </a:pPr>
            <a:r>
              <a:rPr lang="en-ID" dirty="0"/>
              <a:t>Price point average is $24. The top sold 24 products are having much more than the average price point</a:t>
            </a:r>
          </a:p>
        </p:txBody>
      </p:sp>
      <p:pic>
        <p:nvPicPr>
          <p:cNvPr id="5" name="Picture 4">
            <a:extLst>
              <a:ext uri="{FF2B5EF4-FFF2-40B4-BE49-F238E27FC236}">
                <a16:creationId xmlns:a16="http://schemas.microsoft.com/office/drawing/2014/main" id="{82EABAEF-6425-D77D-1F3F-4925E179D579}"/>
              </a:ext>
            </a:extLst>
          </p:cNvPr>
          <p:cNvPicPr>
            <a:picLocks noChangeAspect="1"/>
          </p:cNvPicPr>
          <p:nvPr/>
        </p:nvPicPr>
        <p:blipFill>
          <a:blip r:embed="rId2"/>
          <a:stretch>
            <a:fillRect/>
          </a:stretch>
        </p:blipFill>
        <p:spPr>
          <a:xfrm>
            <a:off x="308365" y="1657434"/>
            <a:ext cx="5525271" cy="4429743"/>
          </a:xfrm>
          <a:prstGeom prst="rect">
            <a:avLst/>
          </a:prstGeom>
        </p:spPr>
      </p:pic>
      <p:sp>
        <p:nvSpPr>
          <p:cNvPr id="2" name="Title 1">
            <a:extLst>
              <a:ext uri="{FF2B5EF4-FFF2-40B4-BE49-F238E27FC236}">
                <a16:creationId xmlns:a16="http://schemas.microsoft.com/office/drawing/2014/main" id="{9C5D2E00-E629-7D0E-9E20-2C5A3335BA1B}"/>
              </a:ext>
            </a:extLst>
          </p:cNvPr>
          <p:cNvSpPr txBox="1">
            <a:spLocks/>
          </p:cNvSpPr>
          <p:nvPr/>
        </p:nvSpPr>
        <p:spPr>
          <a:xfrm>
            <a:off x="308365" y="598270"/>
            <a:ext cx="10515600" cy="665332"/>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t>Product Analysis</a:t>
            </a:r>
            <a:endParaRPr lang="en-ID" dirty="0"/>
          </a:p>
        </p:txBody>
      </p:sp>
    </p:spTree>
    <p:extLst>
      <p:ext uri="{BB962C8B-B14F-4D97-AF65-F5344CB8AC3E}">
        <p14:creationId xmlns:p14="http://schemas.microsoft.com/office/powerpoint/2010/main" val="1197987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34FD-ABCA-086E-BD4E-2A0C42A0C634}"/>
              </a:ext>
            </a:extLst>
          </p:cNvPr>
          <p:cNvSpPr>
            <a:spLocks noGrp="1"/>
          </p:cNvSpPr>
          <p:nvPr>
            <p:ph type="title"/>
          </p:nvPr>
        </p:nvSpPr>
        <p:spPr>
          <a:xfrm>
            <a:off x="337868" y="534837"/>
            <a:ext cx="10515600" cy="707367"/>
          </a:xfrm>
        </p:spPr>
        <p:txBody>
          <a:bodyPr/>
          <a:lstStyle/>
          <a:p>
            <a:r>
              <a:rPr lang="en-US" dirty="0"/>
              <a:t>Used Code</a:t>
            </a:r>
            <a:endParaRPr lang="en-ID" dirty="0"/>
          </a:p>
        </p:txBody>
      </p:sp>
      <p:pic>
        <p:nvPicPr>
          <p:cNvPr id="4" name="Picture 3">
            <a:extLst>
              <a:ext uri="{FF2B5EF4-FFF2-40B4-BE49-F238E27FC236}">
                <a16:creationId xmlns:a16="http://schemas.microsoft.com/office/drawing/2014/main" id="{FBCE6CB3-8FD1-E5E9-BDCE-FD70EC3AF503}"/>
              </a:ext>
            </a:extLst>
          </p:cNvPr>
          <p:cNvPicPr>
            <a:picLocks noChangeAspect="1"/>
          </p:cNvPicPr>
          <p:nvPr/>
        </p:nvPicPr>
        <p:blipFill>
          <a:blip r:embed="rId2"/>
          <a:stretch>
            <a:fillRect/>
          </a:stretch>
        </p:blipFill>
        <p:spPr>
          <a:xfrm>
            <a:off x="1580703" y="2679491"/>
            <a:ext cx="2543530" cy="1257475"/>
          </a:xfrm>
          <a:prstGeom prst="rect">
            <a:avLst/>
          </a:prstGeom>
          <a:ln>
            <a:solidFill>
              <a:schemeClr val="tx1"/>
            </a:solidFill>
          </a:ln>
        </p:spPr>
      </p:pic>
      <p:pic>
        <p:nvPicPr>
          <p:cNvPr id="6" name="Picture 5">
            <a:extLst>
              <a:ext uri="{FF2B5EF4-FFF2-40B4-BE49-F238E27FC236}">
                <a16:creationId xmlns:a16="http://schemas.microsoft.com/office/drawing/2014/main" id="{011E12C8-0F98-27D4-13A8-D6083336AE1E}"/>
              </a:ext>
            </a:extLst>
          </p:cNvPr>
          <p:cNvPicPr>
            <a:picLocks noChangeAspect="1"/>
          </p:cNvPicPr>
          <p:nvPr/>
        </p:nvPicPr>
        <p:blipFill>
          <a:blip r:embed="rId3"/>
          <a:stretch>
            <a:fillRect/>
          </a:stretch>
        </p:blipFill>
        <p:spPr>
          <a:xfrm>
            <a:off x="6535429" y="2255570"/>
            <a:ext cx="3572374" cy="2105319"/>
          </a:xfrm>
          <a:prstGeom prst="rect">
            <a:avLst/>
          </a:prstGeom>
          <a:ln>
            <a:solidFill>
              <a:schemeClr val="tx1"/>
            </a:solidFill>
          </a:ln>
        </p:spPr>
      </p:pic>
      <p:sp>
        <p:nvSpPr>
          <p:cNvPr id="3" name="Arrow: Right 2">
            <a:extLst>
              <a:ext uri="{FF2B5EF4-FFF2-40B4-BE49-F238E27FC236}">
                <a16:creationId xmlns:a16="http://schemas.microsoft.com/office/drawing/2014/main" id="{22987A9E-57C9-44A7-6594-9BB2B542CBB1}"/>
              </a:ext>
            </a:extLst>
          </p:cNvPr>
          <p:cNvSpPr/>
          <p:nvPr/>
        </p:nvSpPr>
        <p:spPr>
          <a:xfrm>
            <a:off x="4667035" y="3109820"/>
            <a:ext cx="1325592" cy="3968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149323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34B870-593E-1AC7-51E7-AB062315A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3339" y="2266583"/>
            <a:ext cx="6772275" cy="2676525"/>
          </a:xfrm>
          <a:prstGeom prst="rect">
            <a:avLst/>
          </a:prstGeom>
        </p:spPr>
      </p:pic>
      <p:sp>
        <p:nvSpPr>
          <p:cNvPr id="4" name="Title 1">
            <a:extLst>
              <a:ext uri="{FF2B5EF4-FFF2-40B4-BE49-F238E27FC236}">
                <a16:creationId xmlns:a16="http://schemas.microsoft.com/office/drawing/2014/main" id="{798E8E65-2EE4-0FD2-AC77-4EBAD4037390}"/>
              </a:ext>
            </a:extLst>
          </p:cNvPr>
          <p:cNvSpPr txBox="1">
            <a:spLocks/>
          </p:cNvSpPr>
          <p:nvPr/>
        </p:nvSpPr>
        <p:spPr>
          <a:xfrm>
            <a:off x="363747" y="543464"/>
            <a:ext cx="10515600" cy="7591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Flow Chart</a:t>
            </a:r>
            <a:endParaRPr lang="en-ID" dirty="0"/>
          </a:p>
        </p:txBody>
      </p:sp>
    </p:spTree>
    <p:extLst>
      <p:ext uri="{BB962C8B-B14F-4D97-AF65-F5344CB8AC3E}">
        <p14:creationId xmlns:p14="http://schemas.microsoft.com/office/powerpoint/2010/main" val="4123770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ACBCD7C-48F9-55F3-443E-D92E3E4661C3}"/>
              </a:ext>
            </a:extLst>
          </p:cNvPr>
          <p:cNvSpPr txBox="1"/>
          <p:nvPr/>
        </p:nvSpPr>
        <p:spPr>
          <a:xfrm>
            <a:off x="6333966" y="2827160"/>
            <a:ext cx="533449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United Package are the most used shipper</a:t>
            </a:r>
          </a:p>
          <a:p>
            <a:pPr marL="285750" indent="-285750">
              <a:buFont typeface="Arial" panose="020B0604020202020204" pitchFamily="34" charset="0"/>
              <a:buChar char="•"/>
            </a:pPr>
            <a:r>
              <a:rPr lang="en-US" dirty="0"/>
              <a:t>Majority of the order are shipped to USA, Germany</a:t>
            </a:r>
          </a:p>
          <a:p>
            <a:pPr marL="285750" indent="-285750">
              <a:buFont typeface="Arial" panose="020B0604020202020204" pitchFamily="34" charset="0"/>
              <a:buChar char="•"/>
            </a:pPr>
            <a:r>
              <a:rPr lang="en-US" dirty="0"/>
              <a:t>Rio </a:t>
            </a:r>
            <a:r>
              <a:rPr lang="en-US" dirty="0" err="1"/>
              <a:t>deJaneiro</a:t>
            </a:r>
            <a:r>
              <a:rPr lang="en-US" dirty="0"/>
              <a:t>, London are frequently the city destination</a:t>
            </a:r>
          </a:p>
        </p:txBody>
      </p:sp>
      <p:pic>
        <p:nvPicPr>
          <p:cNvPr id="3" name="Picture 2">
            <a:extLst>
              <a:ext uri="{FF2B5EF4-FFF2-40B4-BE49-F238E27FC236}">
                <a16:creationId xmlns:a16="http://schemas.microsoft.com/office/drawing/2014/main" id="{F8178D9E-30F2-CC46-C1CF-9737B7C07771}"/>
              </a:ext>
            </a:extLst>
          </p:cNvPr>
          <p:cNvPicPr>
            <a:picLocks noChangeAspect="1"/>
          </p:cNvPicPr>
          <p:nvPr/>
        </p:nvPicPr>
        <p:blipFill>
          <a:blip r:embed="rId2"/>
          <a:stretch>
            <a:fillRect/>
          </a:stretch>
        </p:blipFill>
        <p:spPr>
          <a:xfrm>
            <a:off x="523539" y="3739469"/>
            <a:ext cx="5528607" cy="764659"/>
          </a:xfrm>
          <a:prstGeom prst="rect">
            <a:avLst/>
          </a:prstGeom>
        </p:spPr>
      </p:pic>
      <p:pic>
        <p:nvPicPr>
          <p:cNvPr id="6" name="Picture 5">
            <a:extLst>
              <a:ext uri="{FF2B5EF4-FFF2-40B4-BE49-F238E27FC236}">
                <a16:creationId xmlns:a16="http://schemas.microsoft.com/office/drawing/2014/main" id="{EA8A8647-7BF4-36BF-CEE2-47E30BECF15C}"/>
              </a:ext>
            </a:extLst>
          </p:cNvPr>
          <p:cNvPicPr>
            <a:picLocks noChangeAspect="1"/>
          </p:cNvPicPr>
          <p:nvPr/>
        </p:nvPicPr>
        <p:blipFill rotWithShape="1">
          <a:blip r:embed="rId3"/>
          <a:srcRect l="545" t="-1645" r="17593" b="1645"/>
          <a:stretch/>
        </p:blipFill>
        <p:spPr>
          <a:xfrm>
            <a:off x="389114" y="1742513"/>
            <a:ext cx="2898729" cy="1823311"/>
          </a:xfrm>
          <a:prstGeom prst="rect">
            <a:avLst/>
          </a:prstGeom>
        </p:spPr>
      </p:pic>
      <p:pic>
        <p:nvPicPr>
          <p:cNvPr id="9" name="Picture 8">
            <a:extLst>
              <a:ext uri="{FF2B5EF4-FFF2-40B4-BE49-F238E27FC236}">
                <a16:creationId xmlns:a16="http://schemas.microsoft.com/office/drawing/2014/main" id="{72BD7F9F-9C80-2D6B-F448-920CB4D840E5}"/>
              </a:ext>
            </a:extLst>
          </p:cNvPr>
          <p:cNvPicPr>
            <a:picLocks noChangeAspect="1"/>
          </p:cNvPicPr>
          <p:nvPr/>
        </p:nvPicPr>
        <p:blipFill>
          <a:blip r:embed="rId4"/>
          <a:stretch>
            <a:fillRect/>
          </a:stretch>
        </p:blipFill>
        <p:spPr>
          <a:xfrm>
            <a:off x="3320857" y="1847700"/>
            <a:ext cx="2775143" cy="1718124"/>
          </a:xfrm>
          <a:prstGeom prst="rect">
            <a:avLst/>
          </a:prstGeom>
        </p:spPr>
      </p:pic>
      <p:sp>
        <p:nvSpPr>
          <p:cNvPr id="2" name="Title 1">
            <a:extLst>
              <a:ext uri="{FF2B5EF4-FFF2-40B4-BE49-F238E27FC236}">
                <a16:creationId xmlns:a16="http://schemas.microsoft.com/office/drawing/2014/main" id="{7526C033-8567-E63D-4FC8-DAD7B99A83FF}"/>
              </a:ext>
            </a:extLst>
          </p:cNvPr>
          <p:cNvSpPr txBox="1">
            <a:spLocks/>
          </p:cNvSpPr>
          <p:nvPr/>
        </p:nvSpPr>
        <p:spPr>
          <a:xfrm>
            <a:off x="308365" y="598270"/>
            <a:ext cx="10515600" cy="665332"/>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t>Shipper Analysis</a:t>
            </a:r>
            <a:endParaRPr lang="en-ID" dirty="0"/>
          </a:p>
        </p:txBody>
      </p:sp>
      <p:sp>
        <p:nvSpPr>
          <p:cNvPr id="4" name="Title 1">
            <a:extLst>
              <a:ext uri="{FF2B5EF4-FFF2-40B4-BE49-F238E27FC236}">
                <a16:creationId xmlns:a16="http://schemas.microsoft.com/office/drawing/2014/main" id="{C86F6DD3-4674-4A35-F2A5-09FF0F70CFE0}"/>
              </a:ext>
            </a:extLst>
          </p:cNvPr>
          <p:cNvSpPr txBox="1">
            <a:spLocks/>
          </p:cNvSpPr>
          <p:nvPr/>
        </p:nvSpPr>
        <p:spPr>
          <a:xfrm>
            <a:off x="308051" y="1336867"/>
            <a:ext cx="3060853" cy="5108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Country ship to composition</a:t>
            </a:r>
            <a:endParaRPr lang="en-ID" sz="2400" dirty="0"/>
          </a:p>
        </p:txBody>
      </p:sp>
      <p:sp>
        <p:nvSpPr>
          <p:cNvPr id="5" name="Title 1">
            <a:extLst>
              <a:ext uri="{FF2B5EF4-FFF2-40B4-BE49-F238E27FC236}">
                <a16:creationId xmlns:a16="http://schemas.microsoft.com/office/drawing/2014/main" id="{7F2158F8-5128-6808-E8DE-72179EC73B27}"/>
              </a:ext>
            </a:extLst>
          </p:cNvPr>
          <p:cNvSpPr txBox="1">
            <a:spLocks/>
          </p:cNvSpPr>
          <p:nvPr/>
        </p:nvSpPr>
        <p:spPr>
          <a:xfrm>
            <a:off x="3238158" y="1336867"/>
            <a:ext cx="3060853" cy="5108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City ship to composition</a:t>
            </a:r>
            <a:endParaRPr lang="en-ID" sz="2400" dirty="0"/>
          </a:p>
        </p:txBody>
      </p:sp>
    </p:spTree>
    <p:extLst>
      <p:ext uri="{BB962C8B-B14F-4D97-AF65-F5344CB8AC3E}">
        <p14:creationId xmlns:p14="http://schemas.microsoft.com/office/powerpoint/2010/main" val="1938404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34FD-ABCA-086E-BD4E-2A0C42A0C634}"/>
              </a:ext>
            </a:extLst>
          </p:cNvPr>
          <p:cNvSpPr>
            <a:spLocks noGrp="1"/>
          </p:cNvSpPr>
          <p:nvPr>
            <p:ph type="title"/>
          </p:nvPr>
        </p:nvSpPr>
        <p:spPr>
          <a:xfrm>
            <a:off x="346494" y="526211"/>
            <a:ext cx="10515600" cy="767751"/>
          </a:xfrm>
        </p:spPr>
        <p:txBody>
          <a:bodyPr/>
          <a:lstStyle/>
          <a:p>
            <a:r>
              <a:rPr lang="en-US" dirty="0"/>
              <a:t>Used Code</a:t>
            </a:r>
            <a:endParaRPr lang="en-ID" dirty="0"/>
          </a:p>
        </p:txBody>
      </p:sp>
      <p:pic>
        <p:nvPicPr>
          <p:cNvPr id="5" name="Picture 4">
            <a:extLst>
              <a:ext uri="{FF2B5EF4-FFF2-40B4-BE49-F238E27FC236}">
                <a16:creationId xmlns:a16="http://schemas.microsoft.com/office/drawing/2014/main" id="{76EFEB8E-09C5-E2B8-D218-7251EE7606DD}"/>
              </a:ext>
            </a:extLst>
          </p:cNvPr>
          <p:cNvPicPr>
            <a:picLocks noChangeAspect="1"/>
          </p:cNvPicPr>
          <p:nvPr/>
        </p:nvPicPr>
        <p:blipFill>
          <a:blip r:embed="rId2"/>
          <a:stretch>
            <a:fillRect/>
          </a:stretch>
        </p:blipFill>
        <p:spPr>
          <a:xfrm>
            <a:off x="1022294" y="2558457"/>
            <a:ext cx="4229690" cy="1171739"/>
          </a:xfrm>
          <a:prstGeom prst="rect">
            <a:avLst/>
          </a:prstGeom>
          <a:ln>
            <a:solidFill>
              <a:schemeClr val="tx1"/>
            </a:solidFill>
          </a:ln>
        </p:spPr>
      </p:pic>
      <p:pic>
        <p:nvPicPr>
          <p:cNvPr id="8" name="Picture 7">
            <a:extLst>
              <a:ext uri="{FF2B5EF4-FFF2-40B4-BE49-F238E27FC236}">
                <a16:creationId xmlns:a16="http://schemas.microsoft.com/office/drawing/2014/main" id="{C3F90506-C225-9151-8ACC-5D265D70D00B}"/>
              </a:ext>
            </a:extLst>
          </p:cNvPr>
          <p:cNvPicPr>
            <a:picLocks noChangeAspect="1"/>
          </p:cNvPicPr>
          <p:nvPr/>
        </p:nvPicPr>
        <p:blipFill>
          <a:blip r:embed="rId3"/>
          <a:stretch>
            <a:fillRect/>
          </a:stretch>
        </p:blipFill>
        <p:spPr>
          <a:xfrm>
            <a:off x="6286207" y="2263297"/>
            <a:ext cx="4191585" cy="2124371"/>
          </a:xfrm>
          <a:prstGeom prst="rect">
            <a:avLst/>
          </a:prstGeom>
          <a:ln>
            <a:solidFill>
              <a:schemeClr val="tx1"/>
            </a:solidFill>
          </a:ln>
        </p:spPr>
      </p:pic>
      <p:sp>
        <p:nvSpPr>
          <p:cNvPr id="3" name="Arrow: Right 2">
            <a:extLst>
              <a:ext uri="{FF2B5EF4-FFF2-40B4-BE49-F238E27FC236}">
                <a16:creationId xmlns:a16="http://schemas.microsoft.com/office/drawing/2014/main" id="{4EAAE154-C234-5735-B0CD-26A6EC1B3871}"/>
              </a:ext>
            </a:extLst>
          </p:cNvPr>
          <p:cNvSpPr/>
          <p:nvPr/>
        </p:nvSpPr>
        <p:spPr>
          <a:xfrm>
            <a:off x="5443268" y="2932981"/>
            <a:ext cx="652732" cy="4960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901055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6C7369-AF52-C744-7825-2F62E3EFE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7492" y="2424845"/>
            <a:ext cx="6772275" cy="2676525"/>
          </a:xfrm>
          <a:prstGeom prst="rect">
            <a:avLst/>
          </a:prstGeom>
        </p:spPr>
      </p:pic>
      <p:sp>
        <p:nvSpPr>
          <p:cNvPr id="6" name="Title 1">
            <a:extLst>
              <a:ext uri="{FF2B5EF4-FFF2-40B4-BE49-F238E27FC236}">
                <a16:creationId xmlns:a16="http://schemas.microsoft.com/office/drawing/2014/main" id="{8448292B-17C8-591D-0D30-93CA119EE74D}"/>
              </a:ext>
            </a:extLst>
          </p:cNvPr>
          <p:cNvSpPr txBox="1">
            <a:spLocks/>
          </p:cNvSpPr>
          <p:nvPr/>
        </p:nvSpPr>
        <p:spPr>
          <a:xfrm>
            <a:off x="363747" y="543464"/>
            <a:ext cx="10515600" cy="7591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Flow Chart</a:t>
            </a:r>
            <a:endParaRPr lang="en-ID" dirty="0"/>
          </a:p>
        </p:txBody>
      </p:sp>
    </p:spTree>
    <p:extLst>
      <p:ext uri="{BB962C8B-B14F-4D97-AF65-F5344CB8AC3E}">
        <p14:creationId xmlns:p14="http://schemas.microsoft.com/office/powerpoint/2010/main" val="3943502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1DB0-112A-4D54-254E-63853914761A}"/>
              </a:ext>
            </a:extLst>
          </p:cNvPr>
          <p:cNvSpPr>
            <a:spLocks noGrp="1"/>
          </p:cNvSpPr>
          <p:nvPr>
            <p:ph type="title"/>
          </p:nvPr>
        </p:nvSpPr>
        <p:spPr/>
        <p:txBody>
          <a:bodyPr/>
          <a:lstStyle/>
          <a:p>
            <a:r>
              <a:rPr lang="en-US" dirty="0">
                <a:latin typeface="Inter" panose="02000503000000020004" pitchFamily="2" charset="0"/>
                <a:ea typeface="Inter" panose="02000503000000020004" pitchFamily="2" charset="0"/>
              </a:rPr>
              <a:t>Analysis Objective</a:t>
            </a:r>
            <a:endParaRPr lang="en-ID" dirty="0">
              <a:latin typeface="Inter" panose="02000503000000020004" pitchFamily="2" charset="0"/>
              <a:ea typeface="Inter" panose="02000503000000020004" pitchFamily="2" charset="0"/>
            </a:endParaRPr>
          </a:p>
        </p:txBody>
      </p:sp>
      <p:sp>
        <p:nvSpPr>
          <p:cNvPr id="3" name="Content Placeholder 2">
            <a:extLst>
              <a:ext uri="{FF2B5EF4-FFF2-40B4-BE49-F238E27FC236}">
                <a16:creationId xmlns:a16="http://schemas.microsoft.com/office/drawing/2014/main" id="{FC4A8642-332E-2C41-5618-5D1C24DF4A73}"/>
              </a:ext>
            </a:extLst>
          </p:cNvPr>
          <p:cNvSpPr>
            <a:spLocks noGrp="1"/>
          </p:cNvSpPr>
          <p:nvPr>
            <p:ph idx="1"/>
          </p:nvPr>
        </p:nvSpPr>
        <p:spPr/>
        <p:txBody>
          <a:bodyPr>
            <a:normAutofit/>
          </a:bodyPr>
          <a:lstStyle/>
          <a:p>
            <a:r>
              <a:rPr lang="en-US" sz="2000" dirty="0">
                <a:latin typeface="Inter" panose="02000503000000020004" pitchFamily="2" charset="0"/>
                <a:ea typeface="Inter" panose="02000503000000020004" pitchFamily="2" charset="0"/>
              </a:rPr>
              <a:t>Product / Customer Analysis</a:t>
            </a:r>
          </a:p>
          <a:p>
            <a:pPr marL="457200" lvl="1" indent="0">
              <a:buNone/>
            </a:pPr>
            <a:r>
              <a:rPr lang="en-US" sz="1800" dirty="0">
                <a:latin typeface="Inter" panose="02000503000000020004" pitchFamily="2" charset="0"/>
                <a:ea typeface="Inter" panose="02000503000000020004" pitchFamily="2" charset="0"/>
              </a:rPr>
              <a:t>Understanding </a:t>
            </a:r>
          </a:p>
          <a:p>
            <a:pPr lvl="1"/>
            <a:r>
              <a:rPr lang="en-US" sz="1800" dirty="0">
                <a:latin typeface="Inter" panose="02000503000000020004" pitchFamily="2" charset="0"/>
                <a:ea typeface="Inter" panose="02000503000000020004" pitchFamily="2" charset="0"/>
              </a:rPr>
              <a:t>	business nature of Northwind, </a:t>
            </a:r>
          </a:p>
          <a:p>
            <a:pPr lvl="1"/>
            <a:r>
              <a:rPr lang="en-US" sz="1800" dirty="0">
                <a:latin typeface="Inter" panose="02000503000000020004" pitchFamily="2" charset="0"/>
                <a:ea typeface="Inter" panose="02000503000000020004" pitchFamily="2" charset="0"/>
              </a:rPr>
              <a:t>sales overtime (trend sales), </a:t>
            </a:r>
          </a:p>
          <a:p>
            <a:pPr lvl="1"/>
            <a:r>
              <a:rPr lang="en-US" sz="1800" dirty="0">
                <a:latin typeface="Inter" panose="02000503000000020004" pitchFamily="2" charset="0"/>
                <a:ea typeface="Inter" panose="02000503000000020004" pitchFamily="2" charset="0"/>
              </a:rPr>
              <a:t>category and product performance</a:t>
            </a:r>
          </a:p>
          <a:p>
            <a:pPr lvl="1"/>
            <a:r>
              <a:rPr lang="en-US" sz="1800" dirty="0">
                <a:latin typeface="Inter" panose="02000503000000020004" pitchFamily="2" charset="0"/>
                <a:ea typeface="Inter" panose="02000503000000020004" pitchFamily="2" charset="0"/>
              </a:rPr>
              <a:t>Customer behaviors </a:t>
            </a:r>
            <a:endParaRPr lang="en-ID" sz="1800" dirty="0">
              <a:latin typeface="Inter" panose="02000503000000020004" pitchFamily="2" charset="0"/>
              <a:ea typeface="Inter" panose="02000503000000020004" pitchFamily="2" charset="0"/>
            </a:endParaRPr>
          </a:p>
          <a:p>
            <a:r>
              <a:rPr lang="en-US" sz="2000" dirty="0">
                <a:latin typeface="Inter" panose="02000503000000020004" pitchFamily="2" charset="0"/>
                <a:ea typeface="Inter" panose="02000503000000020004" pitchFamily="2" charset="0"/>
              </a:rPr>
              <a:t>Shipper analysis</a:t>
            </a:r>
          </a:p>
          <a:p>
            <a:r>
              <a:rPr lang="en-US" sz="2000" dirty="0">
                <a:latin typeface="Inter" panose="02000503000000020004" pitchFamily="2" charset="0"/>
                <a:ea typeface="Inter" panose="02000503000000020004" pitchFamily="2" charset="0"/>
              </a:rPr>
              <a:t>Employee analysis</a:t>
            </a:r>
          </a:p>
        </p:txBody>
      </p:sp>
    </p:spTree>
    <p:extLst>
      <p:ext uri="{BB962C8B-B14F-4D97-AF65-F5344CB8AC3E}">
        <p14:creationId xmlns:p14="http://schemas.microsoft.com/office/powerpoint/2010/main" val="505083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E9F49-F203-4DED-4791-79B10DF1E100}"/>
              </a:ext>
            </a:extLst>
          </p:cNvPr>
          <p:cNvPicPr>
            <a:picLocks noChangeAspect="1"/>
          </p:cNvPicPr>
          <p:nvPr/>
        </p:nvPicPr>
        <p:blipFill>
          <a:blip r:embed="rId2"/>
          <a:stretch>
            <a:fillRect/>
          </a:stretch>
        </p:blipFill>
        <p:spPr>
          <a:xfrm>
            <a:off x="462965" y="3618759"/>
            <a:ext cx="5469133" cy="1995219"/>
          </a:xfrm>
          <a:prstGeom prst="rect">
            <a:avLst/>
          </a:prstGeom>
        </p:spPr>
      </p:pic>
      <p:pic>
        <p:nvPicPr>
          <p:cNvPr id="7" name="Picture 6">
            <a:extLst>
              <a:ext uri="{FF2B5EF4-FFF2-40B4-BE49-F238E27FC236}">
                <a16:creationId xmlns:a16="http://schemas.microsoft.com/office/drawing/2014/main" id="{118278A9-5E00-35A6-C1FF-AC8A6052B537}"/>
              </a:ext>
            </a:extLst>
          </p:cNvPr>
          <p:cNvPicPr>
            <a:picLocks noChangeAspect="1"/>
          </p:cNvPicPr>
          <p:nvPr/>
        </p:nvPicPr>
        <p:blipFill rotWithShape="1">
          <a:blip r:embed="rId3"/>
          <a:srcRect r="8267"/>
          <a:stretch/>
        </p:blipFill>
        <p:spPr>
          <a:xfrm>
            <a:off x="3092456" y="1753681"/>
            <a:ext cx="2829526" cy="1779790"/>
          </a:xfrm>
          <a:prstGeom prst="rect">
            <a:avLst/>
          </a:prstGeom>
        </p:spPr>
      </p:pic>
      <p:sp>
        <p:nvSpPr>
          <p:cNvPr id="8" name="TextBox 7">
            <a:extLst>
              <a:ext uri="{FF2B5EF4-FFF2-40B4-BE49-F238E27FC236}">
                <a16:creationId xmlns:a16="http://schemas.microsoft.com/office/drawing/2014/main" id="{39C42E1E-D473-BF90-FBBA-39FF105CB72E}"/>
              </a:ext>
            </a:extLst>
          </p:cNvPr>
          <p:cNvSpPr txBox="1"/>
          <p:nvPr/>
        </p:nvSpPr>
        <p:spPr>
          <a:xfrm>
            <a:off x="6270020" y="2794807"/>
            <a:ext cx="527921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most performing age that the sales representative made are 34, 60 </a:t>
            </a:r>
          </a:p>
          <a:p>
            <a:pPr marL="285750" indent="-285750">
              <a:buFont typeface="Arial" panose="020B0604020202020204" pitchFamily="34" charset="0"/>
              <a:buChar char="•"/>
            </a:pPr>
            <a:r>
              <a:rPr lang="en-US" dirty="0"/>
              <a:t>Majority are sold by Sales Representative </a:t>
            </a:r>
          </a:p>
          <a:p>
            <a:pPr marL="285750" indent="-285750">
              <a:buFont typeface="Arial" panose="020B0604020202020204" pitchFamily="34" charset="0"/>
              <a:buChar char="•"/>
            </a:pPr>
            <a:r>
              <a:rPr lang="en-US" dirty="0"/>
              <a:t>Best sales is </a:t>
            </a:r>
            <a:r>
              <a:rPr lang="en-US" dirty="0" err="1"/>
              <a:t>MargaratPeacock</a:t>
            </a:r>
            <a:r>
              <a:rPr lang="en-US" dirty="0"/>
              <a:t> followed by </a:t>
            </a:r>
            <a:r>
              <a:rPr lang="en-US" dirty="0" err="1"/>
              <a:t>JanetLeverling</a:t>
            </a:r>
            <a:r>
              <a:rPr lang="en-US" dirty="0"/>
              <a:t>, and Nancy </a:t>
            </a:r>
            <a:r>
              <a:rPr lang="en-US" dirty="0" err="1"/>
              <a:t>Davolio</a:t>
            </a:r>
            <a:r>
              <a:rPr lang="en-US" dirty="0"/>
              <a:t> </a:t>
            </a:r>
          </a:p>
        </p:txBody>
      </p:sp>
      <p:pic>
        <p:nvPicPr>
          <p:cNvPr id="10" name="Picture 9">
            <a:extLst>
              <a:ext uri="{FF2B5EF4-FFF2-40B4-BE49-F238E27FC236}">
                <a16:creationId xmlns:a16="http://schemas.microsoft.com/office/drawing/2014/main" id="{07C719FF-5331-17DD-415D-4BAE0F351FC4}"/>
              </a:ext>
            </a:extLst>
          </p:cNvPr>
          <p:cNvPicPr>
            <a:picLocks noChangeAspect="1"/>
          </p:cNvPicPr>
          <p:nvPr/>
        </p:nvPicPr>
        <p:blipFill rotWithShape="1">
          <a:blip r:embed="rId4"/>
          <a:srcRect r="11348"/>
          <a:stretch/>
        </p:blipFill>
        <p:spPr>
          <a:xfrm>
            <a:off x="462965" y="1753681"/>
            <a:ext cx="2355197" cy="1779790"/>
          </a:xfrm>
          <a:prstGeom prst="rect">
            <a:avLst/>
          </a:prstGeom>
        </p:spPr>
      </p:pic>
      <p:sp>
        <p:nvSpPr>
          <p:cNvPr id="2" name="Title 1">
            <a:extLst>
              <a:ext uri="{FF2B5EF4-FFF2-40B4-BE49-F238E27FC236}">
                <a16:creationId xmlns:a16="http://schemas.microsoft.com/office/drawing/2014/main" id="{42E808D7-83F1-720F-87D5-480F3868A833}"/>
              </a:ext>
            </a:extLst>
          </p:cNvPr>
          <p:cNvSpPr txBox="1">
            <a:spLocks/>
          </p:cNvSpPr>
          <p:nvPr/>
        </p:nvSpPr>
        <p:spPr>
          <a:xfrm>
            <a:off x="308365" y="598270"/>
            <a:ext cx="10515600" cy="665332"/>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t>Employees Analysis</a:t>
            </a:r>
            <a:endParaRPr lang="en-ID" dirty="0"/>
          </a:p>
        </p:txBody>
      </p:sp>
      <p:sp>
        <p:nvSpPr>
          <p:cNvPr id="3" name="Title 1">
            <a:extLst>
              <a:ext uri="{FF2B5EF4-FFF2-40B4-BE49-F238E27FC236}">
                <a16:creationId xmlns:a16="http://schemas.microsoft.com/office/drawing/2014/main" id="{EB242A1C-0CB9-F785-DD5F-4BC24E44F9C5}"/>
              </a:ext>
            </a:extLst>
          </p:cNvPr>
          <p:cNvSpPr txBox="1">
            <a:spLocks/>
          </p:cNvSpPr>
          <p:nvPr/>
        </p:nvSpPr>
        <p:spPr>
          <a:xfrm>
            <a:off x="308051" y="1336867"/>
            <a:ext cx="3060853" cy="5108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Employees age composition</a:t>
            </a:r>
            <a:endParaRPr lang="en-ID" sz="2400" dirty="0"/>
          </a:p>
        </p:txBody>
      </p:sp>
      <p:sp>
        <p:nvSpPr>
          <p:cNvPr id="4" name="Title 1">
            <a:extLst>
              <a:ext uri="{FF2B5EF4-FFF2-40B4-BE49-F238E27FC236}">
                <a16:creationId xmlns:a16="http://schemas.microsoft.com/office/drawing/2014/main" id="{A21C362A-C468-D0D0-BDED-14DFE2BA6BF8}"/>
              </a:ext>
            </a:extLst>
          </p:cNvPr>
          <p:cNvSpPr txBox="1">
            <a:spLocks/>
          </p:cNvSpPr>
          <p:nvPr/>
        </p:nvSpPr>
        <p:spPr>
          <a:xfrm>
            <a:off x="3135423" y="1336866"/>
            <a:ext cx="3060853" cy="5108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Employees title composition</a:t>
            </a:r>
            <a:endParaRPr lang="en-ID" sz="2400" dirty="0"/>
          </a:p>
        </p:txBody>
      </p:sp>
    </p:spTree>
    <p:extLst>
      <p:ext uri="{BB962C8B-B14F-4D97-AF65-F5344CB8AC3E}">
        <p14:creationId xmlns:p14="http://schemas.microsoft.com/office/powerpoint/2010/main" val="4202186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BCE6F-5CD4-693A-8A78-CCB349537A58}"/>
              </a:ext>
            </a:extLst>
          </p:cNvPr>
          <p:cNvSpPr>
            <a:spLocks noGrp="1"/>
          </p:cNvSpPr>
          <p:nvPr>
            <p:ph type="title"/>
          </p:nvPr>
        </p:nvSpPr>
        <p:spPr/>
        <p:txBody>
          <a:bodyPr/>
          <a:lstStyle/>
          <a:p>
            <a:r>
              <a:rPr lang="en-US" dirty="0"/>
              <a:t>Conclusion</a:t>
            </a:r>
            <a:endParaRPr lang="en-ID" dirty="0"/>
          </a:p>
        </p:txBody>
      </p:sp>
      <p:sp>
        <p:nvSpPr>
          <p:cNvPr id="3" name="Content Placeholder 2">
            <a:extLst>
              <a:ext uri="{FF2B5EF4-FFF2-40B4-BE49-F238E27FC236}">
                <a16:creationId xmlns:a16="http://schemas.microsoft.com/office/drawing/2014/main" id="{8489B50F-830D-734A-8AFA-E7B3FDB1A013}"/>
              </a:ext>
            </a:extLst>
          </p:cNvPr>
          <p:cNvSpPr>
            <a:spLocks noGrp="1"/>
          </p:cNvSpPr>
          <p:nvPr>
            <p:ph idx="1"/>
          </p:nvPr>
        </p:nvSpPr>
        <p:spPr/>
        <p:txBody>
          <a:bodyPr/>
          <a:lstStyle/>
          <a:p>
            <a:r>
              <a:rPr lang="en-US" sz="1800" dirty="0"/>
              <a:t>Retention rate play major role in Northwind due to the business nature of supermarket that need to restock their products</a:t>
            </a:r>
          </a:p>
          <a:p>
            <a:r>
              <a:rPr lang="en-US" sz="1800" dirty="0"/>
              <a:t>After knowing countries’ preference, Northwind should be able to offer accurate products, stock more efficiently and acquire more customers in that specific country</a:t>
            </a:r>
          </a:p>
          <a:p>
            <a:r>
              <a:rPr lang="en-US" sz="1800" dirty="0"/>
              <a:t>Employees need to maintain the relation with customers since relationship are really important for this business </a:t>
            </a:r>
          </a:p>
          <a:p>
            <a:endParaRPr lang="en-US" dirty="0"/>
          </a:p>
        </p:txBody>
      </p:sp>
    </p:spTree>
    <p:extLst>
      <p:ext uri="{BB962C8B-B14F-4D97-AF65-F5344CB8AC3E}">
        <p14:creationId xmlns:p14="http://schemas.microsoft.com/office/powerpoint/2010/main" val="4229807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CB91B-3472-A8BB-1BC0-C3717F4333DA}"/>
              </a:ext>
            </a:extLst>
          </p:cNvPr>
          <p:cNvSpPr>
            <a:spLocks noGrp="1"/>
          </p:cNvSpPr>
          <p:nvPr>
            <p:ph type="title"/>
          </p:nvPr>
        </p:nvSpPr>
        <p:spPr/>
        <p:txBody>
          <a:bodyPr/>
          <a:lstStyle/>
          <a:p>
            <a:r>
              <a:rPr lang="en-US" dirty="0"/>
              <a:t>Used Table</a:t>
            </a:r>
            <a:endParaRPr lang="en-ID" dirty="0"/>
          </a:p>
        </p:txBody>
      </p:sp>
      <p:sp>
        <p:nvSpPr>
          <p:cNvPr id="3" name="Content Placeholder 2">
            <a:extLst>
              <a:ext uri="{FF2B5EF4-FFF2-40B4-BE49-F238E27FC236}">
                <a16:creationId xmlns:a16="http://schemas.microsoft.com/office/drawing/2014/main" id="{CCCD655D-6BA3-FCD6-96FA-28F9CE84FAF1}"/>
              </a:ext>
            </a:extLst>
          </p:cNvPr>
          <p:cNvSpPr>
            <a:spLocks noGrp="1"/>
          </p:cNvSpPr>
          <p:nvPr>
            <p:ph idx="1"/>
          </p:nvPr>
        </p:nvSpPr>
        <p:spPr/>
        <p:txBody>
          <a:bodyPr>
            <a:normAutofit/>
          </a:bodyPr>
          <a:lstStyle/>
          <a:p>
            <a:r>
              <a:rPr lang="en-US" sz="1800" dirty="0"/>
              <a:t>Order Details</a:t>
            </a:r>
          </a:p>
          <a:p>
            <a:r>
              <a:rPr lang="en-US" sz="1800" dirty="0"/>
              <a:t>Order</a:t>
            </a:r>
          </a:p>
          <a:p>
            <a:r>
              <a:rPr lang="en-US" sz="1800" dirty="0"/>
              <a:t>Customers</a:t>
            </a:r>
          </a:p>
          <a:p>
            <a:r>
              <a:rPr lang="en-US" sz="1800" dirty="0"/>
              <a:t>Products</a:t>
            </a:r>
          </a:p>
          <a:p>
            <a:r>
              <a:rPr lang="en-US" sz="1800" dirty="0"/>
              <a:t>Categories</a:t>
            </a:r>
          </a:p>
          <a:p>
            <a:r>
              <a:rPr lang="en-US" sz="1800" dirty="0"/>
              <a:t>Employees</a:t>
            </a:r>
          </a:p>
          <a:p>
            <a:r>
              <a:rPr lang="en-ID" sz="1800" dirty="0"/>
              <a:t>Shippers</a:t>
            </a:r>
          </a:p>
        </p:txBody>
      </p:sp>
    </p:spTree>
    <p:extLst>
      <p:ext uri="{BB962C8B-B14F-4D97-AF65-F5344CB8AC3E}">
        <p14:creationId xmlns:p14="http://schemas.microsoft.com/office/powerpoint/2010/main" val="3576219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CB71E5-0C1F-66B7-F46E-1928B8DA2F82}"/>
              </a:ext>
            </a:extLst>
          </p:cNvPr>
          <p:cNvSpPr>
            <a:spLocks noGrp="1"/>
          </p:cNvSpPr>
          <p:nvPr>
            <p:ph type="title"/>
          </p:nvPr>
        </p:nvSpPr>
        <p:spPr/>
        <p:txBody>
          <a:bodyPr/>
          <a:lstStyle/>
          <a:p>
            <a:r>
              <a:rPr lang="en-US" dirty="0"/>
              <a:t>Product and Customer Analysis</a:t>
            </a:r>
            <a:endParaRPr lang="en-ID" dirty="0"/>
          </a:p>
        </p:txBody>
      </p:sp>
      <p:sp>
        <p:nvSpPr>
          <p:cNvPr id="7" name="Text Placeholder 6">
            <a:extLst>
              <a:ext uri="{FF2B5EF4-FFF2-40B4-BE49-F238E27FC236}">
                <a16:creationId xmlns:a16="http://schemas.microsoft.com/office/drawing/2014/main" id="{059865BE-58BF-D607-859C-8BA93AF152EF}"/>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801884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34FD-ABCA-086E-BD4E-2A0C42A0C634}"/>
              </a:ext>
            </a:extLst>
          </p:cNvPr>
          <p:cNvSpPr>
            <a:spLocks noGrp="1"/>
          </p:cNvSpPr>
          <p:nvPr>
            <p:ph type="title"/>
          </p:nvPr>
        </p:nvSpPr>
        <p:spPr>
          <a:xfrm>
            <a:off x="363747" y="543464"/>
            <a:ext cx="10515600" cy="759126"/>
          </a:xfrm>
        </p:spPr>
        <p:txBody>
          <a:bodyPr/>
          <a:lstStyle/>
          <a:p>
            <a:r>
              <a:rPr lang="en-US" dirty="0"/>
              <a:t>Used Code</a:t>
            </a:r>
            <a:endParaRPr lang="en-ID" dirty="0"/>
          </a:p>
        </p:txBody>
      </p:sp>
      <p:pic>
        <p:nvPicPr>
          <p:cNvPr id="7" name="Picture 6">
            <a:extLst>
              <a:ext uri="{FF2B5EF4-FFF2-40B4-BE49-F238E27FC236}">
                <a16:creationId xmlns:a16="http://schemas.microsoft.com/office/drawing/2014/main" id="{43605887-FC09-A38A-5AA5-C9A929BAAE75}"/>
              </a:ext>
            </a:extLst>
          </p:cNvPr>
          <p:cNvPicPr>
            <a:picLocks noChangeAspect="1"/>
          </p:cNvPicPr>
          <p:nvPr/>
        </p:nvPicPr>
        <p:blipFill>
          <a:blip r:embed="rId2"/>
          <a:stretch>
            <a:fillRect/>
          </a:stretch>
        </p:blipFill>
        <p:spPr>
          <a:xfrm>
            <a:off x="363747" y="1542061"/>
            <a:ext cx="5139906" cy="2048161"/>
          </a:xfrm>
          <a:prstGeom prst="rect">
            <a:avLst/>
          </a:prstGeom>
          <a:ln>
            <a:solidFill>
              <a:schemeClr val="tx1"/>
            </a:solidFill>
          </a:ln>
        </p:spPr>
      </p:pic>
      <p:pic>
        <p:nvPicPr>
          <p:cNvPr id="12" name="Picture 11">
            <a:extLst>
              <a:ext uri="{FF2B5EF4-FFF2-40B4-BE49-F238E27FC236}">
                <a16:creationId xmlns:a16="http://schemas.microsoft.com/office/drawing/2014/main" id="{33749961-7885-66FF-2661-75989A74B94A}"/>
              </a:ext>
            </a:extLst>
          </p:cNvPr>
          <p:cNvPicPr>
            <a:picLocks noChangeAspect="1"/>
          </p:cNvPicPr>
          <p:nvPr/>
        </p:nvPicPr>
        <p:blipFill>
          <a:blip r:embed="rId3"/>
          <a:stretch>
            <a:fillRect/>
          </a:stretch>
        </p:blipFill>
        <p:spPr>
          <a:xfrm>
            <a:off x="363747" y="4168507"/>
            <a:ext cx="5139906" cy="2294863"/>
          </a:xfrm>
          <a:prstGeom prst="rect">
            <a:avLst/>
          </a:prstGeom>
          <a:ln>
            <a:solidFill>
              <a:schemeClr val="tx1"/>
            </a:solidFill>
          </a:ln>
        </p:spPr>
      </p:pic>
      <p:pic>
        <p:nvPicPr>
          <p:cNvPr id="14" name="Picture 13">
            <a:extLst>
              <a:ext uri="{FF2B5EF4-FFF2-40B4-BE49-F238E27FC236}">
                <a16:creationId xmlns:a16="http://schemas.microsoft.com/office/drawing/2014/main" id="{3B54089D-BA4D-D41B-A557-0008B25D4F52}"/>
              </a:ext>
            </a:extLst>
          </p:cNvPr>
          <p:cNvPicPr>
            <a:picLocks noChangeAspect="1"/>
          </p:cNvPicPr>
          <p:nvPr/>
        </p:nvPicPr>
        <p:blipFill>
          <a:blip r:embed="rId4"/>
          <a:stretch>
            <a:fillRect/>
          </a:stretch>
        </p:blipFill>
        <p:spPr>
          <a:xfrm>
            <a:off x="6213896" y="4585604"/>
            <a:ext cx="5614357" cy="1215436"/>
          </a:xfrm>
          <a:prstGeom prst="rect">
            <a:avLst/>
          </a:prstGeom>
          <a:ln>
            <a:solidFill>
              <a:schemeClr val="tx1"/>
            </a:solidFill>
          </a:ln>
        </p:spPr>
      </p:pic>
      <p:pic>
        <p:nvPicPr>
          <p:cNvPr id="16" name="Picture 15">
            <a:extLst>
              <a:ext uri="{FF2B5EF4-FFF2-40B4-BE49-F238E27FC236}">
                <a16:creationId xmlns:a16="http://schemas.microsoft.com/office/drawing/2014/main" id="{AEFFF788-6C4B-F58D-3CA3-C0DE8CBB0881}"/>
              </a:ext>
            </a:extLst>
          </p:cNvPr>
          <p:cNvPicPr>
            <a:picLocks noChangeAspect="1"/>
          </p:cNvPicPr>
          <p:nvPr/>
        </p:nvPicPr>
        <p:blipFill>
          <a:blip r:embed="rId5"/>
          <a:stretch>
            <a:fillRect/>
          </a:stretch>
        </p:blipFill>
        <p:spPr>
          <a:xfrm>
            <a:off x="6213896" y="1964496"/>
            <a:ext cx="5614357" cy="1450244"/>
          </a:xfrm>
          <a:prstGeom prst="rect">
            <a:avLst/>
          </a:prstGeom>
          <a:ln>
            <a:solidFill>
              <a:schemeClr val="tx1"/>
            </a:solidFill>
          </a:ln>
        </p:spPr>
      </p:pic>
      <p:sp>
        <p:nvSpPr>
          <p:cNvPr id="5" name="Arrow: Right 4">
            <a:extLst>
              <a:ext uri="{FF2B5EF4-FFF2-40B4-BE49-F238E27FC236}">
                <a16:creationId xmlns:a16="http://schemas.microsoft.com/office/drawing/2014/main" id="{C97088C5-086D-A874-0827-55AE7CC2E86D}"/>
              </a:ext>
            </a:extLst>
          </p:cNvPr>
          <p:cNvSpPr/>
          <p:nvPr/>
        </p:nvSpPr>
        <p:spPr>
          <a:xfrm>
            <a:off x="5650301" y="2435139"/>
            <a:ext cx="388188" cy="50895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sp>
        <p:nvSpPr>
          <p:cNvPr id="6" name="Arrow: Right 5">
            <a:extLst>
              <a:ext uri="{FF2B5EF4-FFF2-40B4-BE49-F238E27FC236}">
                <a16:creationId xmlns:a16="http://schemas.microsoft.com/office/drawing/2014/main" id="{9B176367-0486-44D9-1628-72E3794516CA}"/>
              </a:ext>
            </a:extLst>
          </p:cNvPr>
          <p:cNvSpPr/>
          <p:nvPr/>
        </p:nvSpPr>
        <p:spPr>
          <a:xfrm>
            <a:off x="5650301" y="4938843"/>
            <a:ext cx="388188" cy="50895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sp>
        <p:nvSpPr>
          <p:cNvPr id="8" name="Title 1">
            <a:extLst>
              <a:ext uri="{FF2B5EF4-FFF2-40B4-BE49-F238E27FC236}">
                <a16:creationId xmlns:a16="http://schemas.microsoft.com/office/drawing/2014/main" id="{FEF7CB25-17AB-AF74-1C06-5F632550BBB0}"/>
              </a:ext>
            </a:extLst>
          </p:cNvPr>
          <p:cNvSpPr txBox="1">
            <a:spLocks/>
          </p:cNvSpPr>
          <p:nvPr/>
        </p:nvSpPr>
        <p:spPr>
          <a:xfrm>
            <a:off x="6225321" y="1219474"/>
            <a:ext cx="4829433" cy="7591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Customer Transaction analysis</a:t>
            </a:r>
            <a:endParaRPr lang="en-ID" dirty="0"/>
          </a:p>
        </p:txBody>
      </p:sp>
      <p:sp>
        <p:nvSpPr>
          <p:cNvPr id="9" name="Title 1">
            <a:extLst>
              <a:ext uri="{FF2B5EF4-FFF2-40B4-BE49-F238E27FC236}">
                <a16:creationId xmlns:a16="http://schemas.microsoft.com/office/drawing/2014/main" id="{AFFD87A3-F3CF-D09C-76A1-47283C27A3E2}"/>
              </a:ext>
            </a:extLst>
          </p:cNvPr>
          <p:cNvSpPr txBox="1">
            <a:spLocks/>
          </p:cNvSpPr>
          <p:nvPr/>
        </p:nvSpPr>
        <p:spPr>
          <a:xfrm>
            <a:off x="6225321" y="3878236"/>
            <a:ext cx="4829433" cy="7591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Customer analysis</a:t>
            </a:r>
            <a:endParaRPr lang="en-ID" dirty="0"/>
          </a:p>
        </p:txBody>
      </p:sp>
    </p:spTree>
    <p:extLst>
      <p:ext uri="{BB962C8B-B14F-4D97-AF65-F5344CB8AC3E}">
        <p14:creationId xmlns:p14="http://schemas.microsoft.com/office/powerpoint/2010/main" val="66452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408CBF-77C4-C603-DE80-88228C34F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747" y="2132808"/>
            <a:ext cx="4829433" cy="3265244"/>
          </a:xfrm>
          <a:prstGeom prst="rect">
            <a:avLst/>
          </a:prstGeom>
        </p:spPr>
      </p:pic>
      <p:pic>
        <p:nvPicPr>
          <p:cNvPr id="7" name="Picture 6">
            <a:extLst>
              <a:ext uri="{FF2B5EF4-FFF2-40B4-BE49-F238E27FC236}">
                <a16:creationId xmlns:a16="http://schemas.microsoft.com/office/drawing/2014/main" id="{153BECBE-F859-F903-F931-0B404AB3E8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2502" y="2028250"/>
            <a:ext cx="5248275" cy="3265243"/>
          </a:xfrm>
          <a:prstGeom prst="rect">
            <a:avLst/>
          </a:prstGeom>
        </p:spPr>
      </p:pic>
      <p:sp>
        <p:nvSpPr>
          <p:cNvPr id="8" name="Title 1">
            <a:extLst>
              <a:ext uri="{FF2B5EF4-FFF2-40B4-BE49-F238E27FC236}">
                <a16:creationId xmlns:a16="http://schemas.microsoft.com/office/drawing/2014/main" id="{CE870133-1694-462E-DDCD-B55B40440D71}"/>
              </a:ext>
            </a:extLst>
          </p:cNvPr>
          <p:cNvSpPr>
            <a:spLocks noGrp="1"/>
          </p:cNvSpPr>
          <p:nvPr>
            <p:ph type="title"/>
          </p:nvPr>
        </p:nvSpPr>
        <p:spPr>
          <a:xfrm>
            <a:off x="363747" y="1269124"/>
            <a:ext cx="4829433" cy="759126"/>
          </a:xfrm>
        </p:spPr>
        <p:txBody>
          <a:bodyPr/>
          <a:lstStyle/>
          <a:p>
            <a:r>
              <a:rPr lang="en-US" sz="2400" dirty="0"/>
              <a:t>Customer Transaction analysis</a:t>
            </a:r>
            <a:endParaRPr lang="en-ID" dirty="0"/>
          </a:p>
        </p:txBody>
      </p:sp>
      <p:sp>
        <p:nvSpPr>
          <p:cNvPr id="9" name="Title 1">
            <a:extLst>
              <a:ext uri="{FF2B5EF4-FFF2-40B4-BE49-F238E27FC236}">
                <a16:creationId xmlns:a16="http://schemas.microsoft.com/office/drawing/2014/main" id="{B4EBD369-CCC7-B82F-0EC8-DD216F946CFA}"/>
              </a:ext>
            </a:extLst>
          </p:cNvPr>
          <p:cNvSpPr txBox="1">
            <a:spLocks/>
          </p:cNvSpPr>
          <p:nvPr/>
        </p:nvSpPr>
        <p:spPr>
          <a:xfrm>
            <a:off x="6096000" y="1269124"/>
            <a:ext cx="4829433" cy="7591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Customer analysis</a:t>
            </a:r>
            <a:endParaRPr lang="en-ID" dirty="0"/>
          </a:p>
        </p:txBody>
      </p:sp>
      <p:sp>
        <p:nvSpPr>
          <p:cNvPr id="10" name="Title 1">
            <a:extLst>
              <a:ext uri="{FF2B5EF4-FFF2-40B4-BE49-F238E27FC236}">
                <a16:creationId xmlns:a16="http://schemas.microsoft.com/office/drawing/2014/main" id="{AA90AB60-6C87-8E4A-F197-5C078E321202}"/>
              </a:ext>
            </a:extLst>
          </p:cNvPr>
          <p:cNvSpPr txBox="1">
            <a:spLocks/>
          </p:cNvSpPr>
          <p:nvPr/>
        </p:nvSpPr>
        <p:spPr>
          <a:xfrm>
            <a:off x="363747" y="543464"/>
            <a:ext cx="10515600" cy="7591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Flow Chart</a:t>
            </a:r>
            <a:endParaRPr lang="en-ID" dirty="0"/>
          </a:p>
        </p:txBody>
      </p:sp>
    </p:spTree>
    <p:extLst>
      <p:ext uri="{BB962C8B-B14F-4D97-AF65-F5344CB8AC3E}">
        <p14:creationId xmlns:p14="http://schemas.microsoft.com/office/powerpoint/2010/main" val="163587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80D907-D84E-0536-F7D1-FE7492036F64}"/>
              </a:ext>
            </a:extLst>
          </p:cNvPr>
          <p:cNvSpPr>
            <a:spLocks noGrp="1"/>
          </p:cNvSpPr>
          <p:nvPr>
            <p:ph idx="1"/>
          </p:nvPr>
        </p:nvSpPr>
        <p:spPr>
          <a:xfrm>
            <a:off x="363747" y="5059715"/>
            <a:ext cx="10798834" cy="2135121"/>
          </a:xfrm>
        </p:spPr>
        <p:txBody>
          <a:bodyPr>
            <a:normAutofit/>
          </a:bodyPr>
          <a:lstStyle/>
          <a:p>
            <a:pPr marL="0" indent="0">
              <a:buNone/>
            </a:pPr>
            <a:r>
              <a:rPr lang="en-US" sz="1800" dirty="0"/>
              <a:t>Sales of Northwind grows overtime, the peak is on April 1998 but have been spiking from Dec 1977. Seeing from the trendline, the business is growing. </a:t>
            </a:r>
            <a:endParaRPr lang="en-ID" sz="1800" dirty="0"/>
          </a:p>
        </p:txBody>
      </p:sp>
      <p:pic>
        <p:nvPicPr>
          <p:cNvPr id="5" name="Picture 4">
            <a:extLst>
              <a:ext uri="{FF2B5EF4-FFF2-40B4-BE49-F238E27FC236}">
                <a16:creationId xmlns:a16="http://schemas.microsoft.com/office/drawing/2014/main" id="{9EFEF701-40C4-1049-56BE-CFAAB4C0E563}"/>
              </a:ext>
            </a:extLst>
          </p:cNvPr>
          <p:cNvPicPr>
            <a:picLocks noChangeAspect="1"/>
          </p:cNvPicPr>
          <p:nvPr/>
        </p:nvPicPr>
        <p:blipFill>
          <a:blip r:embed="rId2"/>
          <a:stretch>
            <a:fillRect/>
          </a:stretch>
        </p:blipFill>
        <p:spPr>
          <a:xfrm>
            <a:off x="363747" y="1518250"/>
            <a:ext cx="10798835" cy="3325805"/>
          </a:xfrm>
          <a:prstGeom prst="rect">
            <a:avLst/>
          </a:prstGeom>
        </p:spPr>
      </p:pic>
      <p:sp>
        <p:nvSpPr>
          <p:cNvPr id="2" name="Title 1">
            <a:extLst>
              <a:ext uri="{FF2B5EF4-FFF2-40B4-BE49-F238E27FC236}">
                <a16:creationId xmlns:a16="http://schemas.microsoft.com/office/drawing/2014/main" id="{87CDB5D1-A43B-DD57-36B6-CE672F450195}"/>
              </a:ext>
            </a:extLst>
          </p:cNvPr>
          <p:cNvSpPr>
            <a:spLocks noGrp="1"/>
          </p:cNvSpPr>
          <p:nvPr>
            <p:ph type="title"/>
          </p:nvPr>
        </p:nvSpPr>
        <p:spPr>
          <a:xfrm>
            <a:off x="363747" y="543464"/>
            <a:ext cx="10515600" cy="759126"/>
          </a:xfrm>
        </p:spPr>
        <p:txBody>
          <a:bodyPr/>
          <a:lstStyle/>
          <a:p>
            <a:r>
              <a:rPr lang="en-US" dirty="0"/>
              <a:t>Sales Trend</a:t>
            </a:r>
            <a:endParaRPr lang="en-ID" dirty="0"/>
          </a:p>
        </p:txBody>
      </p:sp>
    </p:spTree>
    <p:extLst>
      <p:ext uri="{BB962C8B-B14F-4D97-AF65-F5344CB8AC3E}">
        <p14:creationId xmlns:p14="http://schemas.microsoft.com/office/powerpoint/2010/main" val="1684231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2D47095-62DA-3ED8-CC88-42213904B8F3}"/>
              </a:ext>
            </a:extLst>
          </p:cNvPr>
          <p:cNvPicPr>
            <a:picLocks noChangeAspect="1"/>
          </p:cNvPicPr>
          <p:nvPr/>
        </p:nvPicPr>
        <p:blipFill>
          <a:blip r:embed="rId2"/>
          <a:stretch>
            <a:fillRect/>
          </a:stretch>
        </p:blipFill>
        <p:spPr>
          <a:xfrm>
            <a:off x="352460" y="4885772"/>
            <a:ext cx="5743540" cy="1640092"/>
          </a:xfrm>
          <a:prstGeom prst="rect">
            <a:avLst/>
          </a:prstGeom>
        </p:spPr>
      </p:pic>
      <p:pic>
        <p:nvPicPr>
          <p:cNvPr id="14" name="Picture 13">
            <a:extLst>
              <a:ext uri="{FF2B5EF4-FFF2-40B4-BE49-F238E27FC236}">
                <a16:creationId xmlns:a16="http://schemas.microsoft.com/office/drawing/2014/main" id="{AB25A0C9-A6AF-19A6-6324-5B8BABF039C2}"/>
              </a:ext>
            </a:extLst>
          </p:cNvPr>
          <p:cNvPicPr>
            <a:picLocks noChangeAspect="1"/>
          </p:cNvPicPr>
          <p:nvPr/>
        </p:nvPicPr>
        <p:blipFill>
          <a:blip r:embed="rId3"/>
          <a:stretch>
            <a:fillRect/>
          </a:stretch>
        </p:blipFill>
        <p:spPr>
          <a:xfrm>
            <a:off x="352460" y="3181559"/>
            <a:ext cx="5657441" cy="1621885"/>
          </a:xfrm>
          <a:prstGeom prst="rect">
            <a:avLst/>
          </a:prstGeom>
        </p:spPr>
      </p:pic>
      <p:pic>
        <p:nvPicPr>
          <p:cNvPr id="16" name="Picture 15">
            <a:extLst>
              <a:ext uri="{FF2B5EF4-FFF2-40B4-BE49-F238E27FC236}">
                <a16:creationId xmlns:a16="http://schemas.microsoft.com/office/drawing/2014/main" id="{EBE5204C-CF6D-31F3-1A8D-35D79C643785}"/>
              </a:ext>
            </a:extLst>
          </p:cNvPr>
          <p:cNvPicPr>
            <a:picLocks noChangeAspect="1"/>
          </p:cNvPicPr>
          <p:nvPr/>
        </p:nvPicPr>
        <p:blipFill>
          <a:blip r:embed="rId4"/>
          <a:stretch>
            <a:fillRect/>
          </a:stretch>
        </p:blipFill>
        <p:spPr>
          <a:xfrm>
            <a:off x="352459" y="1451891"/>
            <a:ext cx="5657441" cy="1617281"/>
          </a:xfrm>
          <a:prstGeom prst="rect">
            <a:avLst/>
          </a:prstGeom>
        </p:spPr>
      </p:pic>
      <p:sp>
        <p:nvSpPr>
          <p:cNvPr id="17" name="TextBox 16">
            <a:extLst>
              <a:ext uri="{FF2B5EF4-FFF2-40B4-BE49-F238E27FC236}">
                <a16:creationId xmlns:a16="http://schemas.microsoft.com/office/drawing/2014/main" id="{70C3D83E-82F7-E81D-67A1-45E8CC6024B7}"/>
              </a:ext>
            </a:extLst>
          </p:cNvPr>
          <p:cNvSpPr txBox="1"/>
          <p:nvPr/>
        </p:nvSpPr>
        <p:spPr>
          <a:xfrm>
            <a:off x="6418051" y="1665706"/>
            <a:ext cx="4408100" cy="923330"/>
          </a:xfrm>
          <a:prstGeom prst="rect">
            <a:avLst/>
          </a:prstGeom>
          <a:noFill/>
        </p:spPr>
        <p:txBody>
          <a:bodyPr wrap="square" rtlCol="0">
            <a:spAutoFit/>
          </a:bodyPr>
          <a:lstStyle/>
          <a:p>
            <a:r>
              <a:rPr lang="en-US" dirty="0"/>
              <a:t>Compared to the trend of sales, trend of orders are relatively flat, except for between Dec 1997 to Apr 1998 </a:t>
            </a:r>
            <a:endParaRPr lang="en-ID" dirty="0"/>
          </a:p>
        </p:txBody>
      </p:sp>
      <p:sp>
        <p:nvSpPr>
          <p:cNvPr id="18" name="TextBox 17">
            <a:extLst>
              <a:ext uri="{FF2B5EF4-FFF2-40B4-BE49-F238E27FC236}">
                <a16:creationId xmlns:a16="http://schemas.microsoft.com/office/drawing/2014/main" id="{C2A43731-0A3D-14AF-5DC9-8489E2FD31A3}"/>
              </a:ext>
            </a:extLst>
          </p:cNvPr>
          <p:cNvSpPr txBox="1"/>
          <p:nvPr/>
        </p:nvSpPr>
        <p:spPr>
          <a:xfrm>
            <a:off x="6418051" y="3530301"/>
            <a:ext cx="4408100" cy="923330"/>
          </a:xfrm>
          <a:prstGeom prst="rect">
            <a:avLst/>
          </a:prstGeom>
          <a:noFill/>
        </p:spPr>
        <p:txBody>
          <a:bodyPr wrap="square" rtlCol="0">
            <a:spAutoFit/>
          </a:bodyPr>
          <a:lstStyle/>
          <a:p>
            <a:r>
              <a:rPr lang="en-US" dirty="0"/>
              <a:t>Overall, the purchasing basket per month are averagely 62 items per transactions </a:t>
            </a:r>
            <a:endParaRPr lang="en-ID" dirty="0"/>
          </a:p>
        </p:txBody>
      </p:sp>
      <p:sp>
        <p:nvSpPr>
          <p:cNvPr id="19" name="TextBox 18">
            <a:extLst>
              <a:ext uri="{FF2B5EF4-FFF2-40B4-BE49-F238E27FC236}">
                <a16:creationId xmlns:a16="http://schemas.microsoft.com/office/drawing/2014/main" id="{9BABABC3-56C4-BB0E-8C6D-1C7E568BB11A}"/>
              </a:ext>
            </a:extLst>
          </p:cNvPr>
          <p:cNvSpPr txBox="1"/>
          <p:nvPr/>
        </p:nvSpPr>
        <p:spPr>
          <a:xfrm>
            <a:off x="6418051" y="5382652"/>
            <a:ext cx="4408100" cy="646331"/>
          </a:xfrm>
          <a:prstGeom prst="rect">
            <a:avLst/>
          </a:prstGeom>
          <a:noFill/>
        </p:spPr>
        <p:txBody>
          <a:bodyPr wrap="square" rtlCol="0">
            <a:spAutoFit/>
          </a:bodyPr>
          <a:lstStyle/>
          <a:p>
            <a:r>
              <a:rPr lang="en-US" dirty="0"/>
              <a:t>Overall, the average total purchase per orders are 1500 Dollar. </a:t>
            </a:r>
            <a:endParaRPr lang="en-ID" dirty="0"/>
          </a:p>
        </p:txBody>
      </p:sp>
      <p:sp>
        <p:nvSpPr>
          <p:cNvPr id="2" name="Title 1">
            <a:extLst>
              <a:ext uri="{FF2B5EF4-FFF2-40B4-BE49-F238E27FC236}">
                <a16:creationId xmlns:a16="http://schemas.microsoft.com/office/drawing/2014/main" id="{5062C90C-0980-C166-9ED2-201E5789ABCF}"/>
              </a:ext>
            </a:extLst>
          </p:cNvPr>
          <p:cNvSpPr>
            <a:spLocks noGrp="1"/>
          </p:cNvSpPr>
          <p:nvPr>
            <p:ph type="title"/>
          </p:nvPr>
        </p:nvSpPr>
        <p:spPr>
          <a:xfrm>
            <a:off x="363747" y="543464"/>
            <a:ext cx="10515600" cy="759126"/>
          </a:xfrm>
        </p:spPr>
        <p:txBody>
          <a:bodyPr/>
          <a:lstStyle/>
          <a:p>
            <a:r>
              <a:rPr lang="en-US" dirty="0"/>
              <a:t>Multiple Trend Analysis</a:t>
            </a:r>
            <a:endParaRPr lang="en-ID" dirty="0"/>
          </a:p>
        </p:txBody>
      </p:sp>
    </p:spTree>
    <p:extLst>
      <p:ext uri="{BB962C8B-B14F-4D97-AF65-F5344CB8AC3E}">
        <p14:creationId xmlns:p14="http://schemas.microsoft.com/office/powerpoint/2010/main" val="1156116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030D216-128D-8D12-5025-E602E00AC4E8}"/>
              </a:ext>
            </a:extLst>
          </p:cNvPr>
          <p:cNvSpPr txBox="1"/>
          <p:nvPr/>
        </p:nvSpPr>
        <p:spPr>
          <a:xfrm>
            <a:off x="181459" y="4228552"/>
            <a:ext cx="11646795" cy="1415772"/>
          </a:xfrm>
          <a:prstGeom prst="rect">
            <a:avLst/>
          </a:prstGeom>
          <a:noFill/>
        </p:spPr>
        <p:txBody>
          <a:bodyPr wrap="square" rtlCol="0">
            <a:spAutoFit/>
          </a:bodyPr>
          <a:lstStyle/>
          <a:p>
            <a:pPr marL="285750" indent="-285750">
              <a:buFont typeface="Arial" panose="020B0604020202020204" pitchFamily="34" charset="0"/>
              <a:buChar char="•"/>
            </a:pPr>
            <a:r>
              <a:rPr lang="en-US" dirty="0"/>
              <a:t>The most sold category from July 1996 to May 1988 is Beverages, Follow by Dairy Products, Confections.</a:t>
            </a:r>
          </a:p>
          <a:p>
            <a:pPr marL="285750" indent="-285750">
              <a:buFont typeface="Arial" panose="020B0604020202020204" pitchFamily="34" charset="0"/>
              <a:buChar char="•"/>
            </a:pPr>
            <a:r>
              <a:rPr lang="en-US" dirty="0"/>
              <a:t>Meat/Poultry and Produce have more value in terms of pricing while Beverages and Diary Products pricing are near the averages </a:t>
            </a:r>
          </a:p>
          <a:p>
            <a:endParaRPr lang="en-ID" sz="1400" dirty="0"/>
          </a:p>
        </p:txBody>
      </p:sp>
      <p:pic>
        <p:nvPicPr>
          <p:cNvPr id="18" name="Picture 17">
            <a:extLst>
              <a:ext uri="{FF2B5EF4-FFF2-40B4-BE49-F238E27FC236}">
                <a16:creationId xmlns:a16="http://schemas.microsoft.com/office/drawing/2014/main" id="{F5D8DDA2-371B-C052-9576-36AE94440C87}"/>
              </a:ext>
            </a:extLst>
          </p:cNvPr>
          <p:cNvPicPr>
            <a:picLocks noChangeAspect="1"/>
          </p:cNvPicPr>
          <p:nvPr/>
        </p:nvPicPr>
        <p:blipFill>
          <a:blip r:embed="rId2"/>
          <a:stretch>
            <a:fillRect/>
          </a:stretch>
        </p:blipFill>
        <p:spPr>
          <a:xfrm>
            <a:off x="363746" y="1690998"/>
            <a:ext cx="7169219" cy="2149146"/>
          </a:xfrm>
          <a:prstGeom prst="rect">
            <a:avLst/>
          </a:prstGeom>
        </p:spPr>
      </p:pic>
      <p:pic>
        <p:nvPicPr>
          <p:cNvPr id="20" name="Picture 19">
            <a:extLst>
              <a:ext uri="{FF2B5EF4-FFF2-40B4-BE49-F238E27FC236}">
                <a16:creationId xmlns:a16="http://schemas.microsoft.com/office/drawing/2014/main" id="{CD1F999A-35E0-2842-6387-6652AE570968}"/>
              </a:ext>
            </a:extLst>
          </p:cNvPr>
          <p:cNvPicPr>
            <a:picLocks noChangeAspect="1"/>
          </p:cNvPicPr>
          <p:nvPr/>
        </p:nvPicPr>
        <p:blipFill>
          <a:blip r:embed="rId3"/>
          <a:stretch>
            <a:fillRect/>
          </a:stretch>
        </p:blipFill>
        <p:spPr>
          <a:xfrm>
            <a:off x="7677230" y="1690998"/>
            <a:ext cx="4151024" cy="2062612"/>
          </a:xfrm>
          <a:prstGeom prst="rect">
            <a:avLst/>
          </a:prstGeom>
        </p:spPr>
      </p:pic>
      <p:sp>
        <p:nvSpPr>
          <p:cNvPr id="2" name="Title 1">
            <a:extLst>
              <a:ext uri="{FF2B5EF4-FFF2-40B4-BE49-F238E27FC236}">
                <a16:creationId xmlns:a16="http://schemas.microsoft.com/office/drawing/2014/main" id="{6D329F16-C4C6-D1BB-D61B-5B21AF1AD309}"/>
              </a:ext>
            </a:extLst>
          </p:cNvPr>
          <p:cNvSpPr txBox="1">
            <a:spLocks/>
          </p:cNvSpPr>
          <p:nvPr/>
        </p:nvSpPr>
        <p:spPr>
          <a:xfrm>
            <a:off x="363747" y="543464"/>
            <a:ext cx="10515600" cy="759126"/>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t>Category Analysis</a:t>
            </a:r>
            <a:endParaRPr lang="en-ID" dirty="0"/>
          </a:p>
        </p:txBody>
      </p:sp>
    </p:spTree>
    <p:extLst>
      <p:ext uri="{BB962C8B-B14F-4D97-AF65-F5344CB8AC3E}">
        <p14:creationId xmlns:p14="http://schemas.microsoft.com/office/powerpoint/2010/main" val="3243646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nter"/>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1749</TotalTime>
  <Words>725</Words>
  <Application>Microsoft Office PowerPoint</Application>
  <PresentationFormat>Widescreen</PresentationFormat>
  <Paragraphs>80</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Inter</vt:lpstr>
      <vt:lpstr>Office Theme</vt:lpstr>
      <vt:lpstr>NORTHWIND ANALYSIS</vt:lpstr>
      <vt:lpstr>Analysis Objective</vt:lpstr>
      <vt:lpstr>Used Table</vt:lpstr>
      <vt:lpstr>Product and Customer Analysis</vt:lpstr>
      <vt:lpstr>Used Code</vt:lpstr>
      <vt:lpstr>Customer Transaction analysis</vt:lpstr>
      <vt:lpstr>Sales Trend</vt:lpstr>
      <vt:lpstr>Multiple Trend Analysis</vt:lpstr>
      <vt:lpstr>PowerPoint Presentation</vt:lpstr>
      <vt:lpstr>PowerPoint Presentation</vt:lpstr>
      <vt:lpstr>PowerPoint Presentation</vt:lpstr>
      <vt:lpstr>PowerPoint Presentation</vt:lpstr>
      <vt:lpstr>PowerPoint Presentation</vt:lpstr>
      <vt:lpstr>PowerPoint Presentation</vt:lpstr>
      <vt:lpstr>Used Code</vt:lpstr>
      <vt:lpstr>PowerPoint Presentation</vt:lpstr>
      <vt:lpstr>PowerPoint Presentation</vt:lpstr>
      <vt:lpstr>Used Code</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Triple Jeans</dc:creator>
  <cp:lastModifiedBy>Triple Jeans</cp:lastModifiedBy>
  <cp:revision>12</cp:revision>
  <dcterms:created xsi:type="dcterms:W3CDTF">2023-01-21T10:12:05Z</dcterms:created>
  <dcterms:modified xsi:type="dcterms:W3CDTF">2023-01-25T12:56:04Z</dcterms:modified>
</cp:coreProperties>
</file>