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0" r:id="rId4"/>
    <p:sldId id="257" r:id="rId5"/>
    <p:sldId id="258" r:id="rId6"/>
    <p:sldId id="259" r:id="rId7"/>
    <p:sldId id="261" r:id="rId8"/>
    <p:sldId id="262" r:id="rId9"/>
    <p:sldId id="263" r:id="rId10"/>
    <p:sldId id="270" r:id="rId11"/>
    <p:sldId id="264" r:id="rId12"/>
    <p:sldId id="265" r:id="rId13"/>
    <p:sldId id="271" r:id="rId14"/>
    <p:sldId id="272" r:id="rId15"/>
    <p:sldId id="273" r:id="rId16"/>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Dagar" initials="P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5F725F-8130-42F9-BBF5-2EA92EB24D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5F725F-8130-42F9-BBF5-2EA92EB24D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5F725F-8130-42F9-BBF5-2EA92EB24D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5F725F-8130-42F9-BBF5-2EA92EB24D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45F725F-8130-42F9-BBF5-2EA92EB24D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45F725F-8130-42F9-BBF5-2EA92EB24D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45F725F-8130-42F9-BBF5-2EA92EB24DE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5F725F-8130-42F9-BBF5-2EA92EB24DE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F725F-8130-42F9-BBF5-2EA92EB24DE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5F725F-8130-42F9-BBF5-2EA92EB24D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5F725F-8130-42F9-BBF5-2EA92EB24D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F688E-8493-4D0A-B8D5-CD541492ED6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F725F-8130-42F9-BBF5-2EA92EB24DE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F688E-8493-4D0A-B8D5-CD541492ED6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geeksforgeeks.org/server-side-client-side-programming/" TargetMode="External"/><Relationship Id="rId1" Type="http://schemas.openxmlformats.org/officeDocument/2006/relationships/hyperlink" Target="https://www.geeksforgeeks.org/introduction-to-javascript/" TargetMode="Externa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www.geeksforgeeks.org/bigint-in-javascript/" TargetMode="External"/><Relationship Id="rId6" Type="http://schemas.openxmlformats.org/officeDocument/2006/relationships/hyperlink" Target="https://www.geeksforgeeks.org/javascript-symbol-method/" TargetMode="External"/><Relationship Id="rId5" Type="http://schemas.openxmlformats.org/officeDocument/2006/relationships/hyperlink" Target="https://www.geeksforgeeks.org/undefined-in-javascript/" TargetMode="External"/><Relationship Id="rId4" Type="http://schemas.openxmlformats.org/officeDocument/2006/relationships/hyperlink" Target="https://www.geeksforgeeks.org/null-in-javascript/" TargetMode="External"/><Relationship Id="rId3" Type="http://schemas.openxmlformats.org/officeDocument/2006/relationships/hyperlink" Target="https://www.geeksforgeeks.org/javascript-boolean/" TargetMode="External"/><Relationship Id="rId2" Type="http://schemas.openxmlformats.org/officeDocument/2006/relationships/hyperlink" Target="https://www.geeksforgeeks.org/javascript-strings/" TargetMode="External"/><Relationship Id="rId1" Type="http://schemas.openxmlformats.org/officeDocument/2006/relationships/hyperlink" Target="https://www.geeksforgeeks.org/javascript-numbers/"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objects-in-javascrip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introduction-to-nodejs/" TargetMode="External"/><Relationship Id="rId3" Type="http://schemas.openxmlformats.org/officeDocument/2006/relationships/hyperlink" Target="https://www.geeksforgeeks.org/vue-js/" TargetMode="External"/><Relationship Id="rId2" Type="http://schemas.openxmlformats.org/officeDocument/2006/relationships/hyperlink" Target="https://www.geeksforgeeks.org/introduction-to-angularjs/" TargetMode="External"/><Relationship Id="rId1" Type="http://schemas.openxmlformats.org/officeDocument/2006/relationships/hyperlink" Target="https://www.geeksforgeeks.org/dom-document-object-model/"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html/" TargetMode="External"/><Relationship Id="rId1" Type="http://schemas.openxmlformats.org/officeDocument/2006/relationships/hyperlink" Target="https://www.geeksforgeeks.org/where-to-put-javascript-in-an-html-document/"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what-is-external-javascript/"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javascript/"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javascript-variab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1976" y="689788"/>
            <a:ext cx="10336306" cy="6032421"/>
          </a:xfrm>
          <a:prstGeom prst="rect">
            <a:avLst/>
          </a:prstGeom>
          <a:noFill/>
        </p:spPr>
        <p:txBody>
          <a:bodyPr wrap="square">
            <a:spAutoFit/>
          </a:bodyPr>
          <a:lstStyle/>
          <a:p>
            <a:r>
              <a:rPr lang="en-US" sz="4000" b="1" dirty="0">
                <a:latin typeface="Times New Roman Regular" panose="02020603050405020304" charset="0"/>
                <a:cs typeface="Times New Roman Regular" panose="02020603050405020304" charset="0"/>
                <a:sym typeface="+mn-ea"/>
              </a:rPr>
              <a:t>JAVASCRIPT:</a:t>
            </a:r>
            <a:endParaRPr lang="en-US" sz="4000" b="1" dirty="0">
              <a:latin typeface="Times New Roman Regular" panose="02020603050405020304" charset="0"/>
              <a:cs typeface="Times New Roman Regular" panose="02020603050405020304" charset="0"/>
              <a:sym typeface="+mn-ea"/>
            </a:endParaRPr>
          </a:p>
          <a:p>
            <a:endParaRPr lang="en-US" sz="2800" b="1" dirty="0">
              <a:latin typeface="Times New Roman Regular" panose="02020603050405020304" charset="0"/>
              <a:cs typeface="Times New Roman Regular" panose="02020603050405020304" charset="0"/>
              <a:sym typeface="+mn-ea"/>
            </a:endParaRPr>
          </a:p>
          <a:p>
            <a:pPr algn="l"/>
            <a:r>
              <a:rPr lang="en-US" b="0" i="0" dirty="0">
                <a:solidFill>
                  <a:srgbClr val="000000"/>
                </a:solidFill>
                <a:effectLst/>
                <a:latin typeface="Verdana" panose="020B0604030504040204" pitchFamily="34" charset="0"/>
              </a:rPr>
              <a:t>JavaScript is one of the </a:t>
            </a:r>
            <a:r>
              <a:rPr lang="en-US" b="1" i="0" dirty="0">
                <a:solidFill>
                  <a:srgbClr val="000000"/>
                </a:solidFill>
                <a:effectLst/>
                <a:latin typeface="Verdana" panose="020B0604030504040204" pitchFamily="34" charset="0"/>
              </a:rPr>
              <a:t>3 languages</a:t>
            </a:r>
            <a:r>
              <a:rPr lang="en-US" b="0" i="0" dirty="0">
                <a:solidFill>
                  <a:srgbClr val="000000"/>
                </a:solidFill>
                <a:effectLst/>
                <a:latin typeface="Verdana" panose="020B0604030504040204" pitchFamily="34" charset="0"/>
              </a:rPr>
              <a:t> all web developers </a:t>
            </a:r>
            <a:r>
              <a:rPr lang="en-US" b="1" i="0" dirty="0">
                <a:solidFill>
                  <a:srgbClr val="000000"/>
                </a:solidFill>
                <a:effectLst/>
                <a:latin typeface="Verdana" panose="020B0604030504040204" pitchFamily="34" charset="0"/>
              </a:rPr>
              <a:t>must</a:t>
            </a:r>
            <a:r>
              <a:rPr lang="en-US" b="0" i="0" dirty="0">
                <a:solidFill>
                  <a:srgbClr val="000000"/>
                </a:solidFill>
                <a:effectLst/>
                <a:latin typeface="Verdana" panose="020B0604030504040204" pitchFamily="34" charset="0"/>
              </a:rPr>
              <a:t> learn:</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   1. </a:t>
            </a:r>
            <a:r>
              <a:rPr lang="en-US" b="1" dirty="0">
                <a:solidFill>
                  <a:srgbClr val="000000"/>
                </a:solidFill>
                <a:latin typeface="Arial" panose="020B0604020202020204" pitchFamily="34" charset="0"/>
                <a:cs typeface="Arial" panose="020B0604020202020204" pitchFamily="34" charset="0"/>
              </a:rPr>
              <a:t>HTML</a:t>
            </a:r>
            <a:r>
              <a:rPr lang="en-US" b="0" i="0" dirty="0">
                <a:solidFill>
                  <a:srgbClr val="000000"/>
                </a:solidFill>
                <a:effectLst/>
                <a:latin typeface="Verdana" panose="020B0604030504040204" pitchFamily="34" charset="0"/>
              </a:rPr>
              <a:t> to define the content of web pages</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   2. </a:t>
            </a:r>
            <a:r>
              <a:rPr lang="en-US" b="1" i="0" dirty="0">
                <a:solidFill>
                  <a:srgbClr val="000000"/>
                </a:solidFill>
                <a:effectLst/>
                <a:latin typeface="Verdana" panose="020B0604030504040204" pitchFamily="34" charset="0"/>
              </a:rPr>
              <a:t>CSS</a:t>
            </a:r>
            <a:r>
              <a:rPr lang="en-US" b="0" i="0" dirty="0">
                <a:solidFill>
                  <a:srgbClr val="000000"/>
                </a:solidFill>
                <a:effectLst/>
                <a:latin typeface="Verdana" panose="020B0604030504040204" pitchFamily="34" charset="0"/>
              </a:rPr>
              <a:t> to specify the layout of web pages</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   3. </a:t>
            </a:r>
            <a:r>
              <a:rPr lang="en-US" b="1" i="0" dirty="0">
                <a:solidFill>
                  <a:srgbClr val="000000"/>
                </a:solidFill>
                <a:effectLst/>
                <a:latin typeface="Verdana" panose="020B0604030504040204" pitchFamily="34" charset="0"/>
              </a:rPr>
              <a:t>JavaScript</a:t>
            </a:r>
            <a:r>
              <a:rPr lang="en-US" b="0" i="0" dirty="0">
                <a:solidFill>
                  <a:srgbClr val="000000"/>
                </a:solidFill>
                <a:effectLst/>
                <a:latin typeface="Verdana" panose="020B0604030504040204" pitchFamily="34" charset="0"/>
              </a:rPr>
              <a:t> to program the behavior of web pages</a:t>
            </a:r>
            <a:endParaRPr lang="en-US" b="0" i="0" dirty="0">
              <a:solidFill>
                <a:srgbClr val="000000"/>
              </a:solidFill>
              <a:effectLst/>
              <a:latin typeface="Verdana" panose="020B0604030504040204" pitchFamily="34" charset="0"/>
            </a:endParaRPr>
          </a:p>
          <a:p>
            <a:pPr algn="just"/>
            <a:endParaRPr lang="en-US" b="0" i="0" dirty="0">
              <a:solidFill>
                <a:srgbClr val="000000"/>
              </a:solidFill>
              <a:effectLst/>
              <a:latin typeface="Verdana" panose="020B0604030504040204" pitchFamily="34" charset="0"/>
            </a:endParaRPr>
          </a:p>
          <a:p>
            <a:pPr algn="ctr"/>
            <a:r>
              <a:rPr lang="en-US" b="0" i="0" dirty="0">
                <a:solidFill>
                  <a:srgbClr val="000000"/>
                </a:solidFill>
                <a:effectLst/>
                <a:latin typeface="Verdana" panose="020B0604030504040204" pitchFamily="34" charset="0"/>
              </a:rPr>
              <a:t> </a:t>
            </a:r>
            <a:r>
              <a:rPr lang="en-US" sz="1200" b="0" i="0" dirty="0">
                <a:solidFill>
                  <a:srgbClr val="000000"/>
                </a:solidFill>
                <a:effectLst/>
                <a:highlight>
                  <a:srgbClr val="FFFF00"/>
                </a:highlight>
                <a:latin typeface="Verdana" panose="020B0604030504040204" pitchFamily="34" charset="0"/>
              </a:rPr>
              <a:t>JavaScript was invented by Brendan </a:t>
            </a:r>
            <a:r>
              <a:rPr lang="en-US" sz="1200" b="0" i="0" dirty="0" err="1">
                <a:solidFill>
                  <a:srgbClr val="000000"/>
                </a:solidFill>
                <a:effectLst/>
                <a:highlight>
                  <a:srgbClr val="FFFF00"/>
                </a:highlight>
                <a:latin typeface="Verdana" panose="020B0604030504040204" pitchFamily="34" charset="0"/>
              </a:rPr>
              <a:t>Eich</a:t>
            </a:r>
            <a:r>
              <a:rPr lang="en-US" sz="1200" b="0" i="0" dirty="0">
                <a:solidFill>
                  <a:srgbClr val="000000"/>
                </a:solidFill>
                <a:effectLst/>
                <a:highlight>
                  <a:srgbClr val="FFFF00"/>
                </a:highlight>
                <a:latin typeface="Verdana" panose="020B0604030504040204" pitchFamily="34" charset="0"/>
              </a:rPr>
              <a:t> in 1995, and became an ECMA standard in 1997.ECMA-262 is the official name of the standard. ECMAScript is the official name of the language.</a:t>
            </a:r>
            <a:endParaRPr lang="en-US" sz="1200" b="0" i="0" dirty="0">
              <a:solidFill>
                <a:srgbClr val="000000"/>
              </a:solidFill>
              <a:effectLst/>
              <a:highlight>
                <a:srgbClr val="FFFF00"/>
              </a:highlight>
              <a:latin typeface="Verdana" panose="020B0604030504040204" pitchFamily="34" charset="0"/>
            </a:endParaRPr>
          </a:p>
          <a:p>
            <a:pPr algn="l"/>
            <a:endParaRPr lang="en-US" dirty="0">
              <a:cs typeface="Times New Roman Regular" panose="02020603050405020304" charset="0"/>
              <a:sym typeface="+mn-ea"/>
            </a:endParaRPr>
          </a:p>
          <a:p>
            <a:pPr marL="285750" indent="-285750" algn="just">
              <a:buFont typeface="Wingdings" panose="05000000000000000000" pitchFamily="2" charset="2"/>
              <a:buChar char="Ø"/>
            </a:pPr>
            <a:r>
              <a:rPr lang="en-US" b="1" i="0" dirty="0">
                <a:effectLst/>
              </a:rPr>
              <a:t>JavaScript</a:t>
            </a:r>
            <a:r>
              <a:rPr lang="en-US" b="0" i="0" dirty="0">
                <a:effectLst/>
              </a:rPr>
              <a:t> is a </a:t>
            </a:r>
            <a:r>
              <a:rPr lang="en-US" b="0" i="1" dirty="0">
                <a:effectLst/>
              </a:rPr>
              <a:t>lightweight,</a:t>
            </a:r>
            <a:r>
              <a:rPr lang="en-US" b="0" i="0" dirty="0">
                <a:effectLst/>
              </a:rPr>
              <a:t> </a:t>
            </a:r>
            <a:r>
              <a:rPr lang="en-US" b="0" i="1" dirty="0">
                <a:effectLst/>
              </a:rPr>
              <a:t>cross-platform</a:t>
            </a:r>
            <a:r>
              <a:rPr lang="en-US" b="0" i="0" dirty="0">
                <a:effectLst/>
              </a:rPr>
              <a:t>, </a:t>
            </a:r>
            <a:r>
              <a:rPr lang="en-US" b="0" i="1" dirty="0">
                <a:effectLst/>
              </a:rPr>
              <a:t>single-threaded, </a:t>
            </a:r>
            <a:r>
              <a:rPr lang="en-US" b="0" i="0" dirty="0">
                <a:effectLst/>
              </a:rPr>
              <a:t>and </a:t>
            </a:r>
            <a:r>
              <a:rPr lang="en-US" b="0" i="1" dirty="0">
                <a:effectLst/>
              </a:rPr>
              <a:t>interpreted</a:t>
            </a:r>
            <a:endParaRPr lang="en-US" b="0" i="1" dirty="0">
              <a:effectLst/>
            </a:endParaRPr>
          </a:p>
          <a:p>
            <a:pPr algn="just"/>
            <a:r>
              <a:rPr lang="en-US" b="0" i="1" dirty="0">
                <a:effectLst/>
              </a:rPr>
              <a:t>compiled</a:t>
            </a:r>
            <a:r>
              <a:rPr lang="en-US" b="0" i="0" dirty="0">
                <a:effectLst/>
              </a:rPr>
              <a:t> programming language. It is well-known for the development of web pages, and many non-browser environments also use it.</a:t>
            </a:r>
            <a:r>
              <a:rPr lang="en-IN" b="0" i="0" dirty="0">
                <a:effectLst/>
              </a:rPr>
              <a:t> No compiler is needed.</a:t>
            </a:r>
            <a:endParaRPr lang="en-IN" b="0" i="0" dirty="0">
              <a:effectLst/>
            </a:endParaRPr>
          </a:p>
          <a:p>
            <a:pPr algn="just"/>
            <a:endParaRPr lang="en-IN" b="0" i="0" dirty="0">
              <a:effectLst/>
            </a:endParaRPr>
          </a:p>
          <a:p>
            <a:pPr marL="285750" indent="-285750" algn="just">
              <a:buFont typeface="Wingdings" panose="05000000000000000000" pitchFamily="2" charset="2"/>
              <a:buChar char="Ø"/>
            </a:pPr>
            <a:r>
              <a:rPr lang="en-US" b="1" i="0" u="sng" dirty="0">
                <a:effectLst/>
                <a:hlinkClick r:id="rId1"/>
              </a:rPr>
              <a:t>JavaScript </a:t>
            </a:r>
            <a:r>
              <a:rPr lang="en-US" b="0" i="0" dirty="0">
                <a:effectLst/>
              </a:rPr>
              <a:t>is a modern scripting language that is popular worldwide among developers.</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US" b="0" i="0" dirty="0">
                <a:effectLst/>
              </a:rPr>
              <a:t>JavaScript can be used for </a:t>
            </a:r>
            <a:r>
              <a:rPr lang="en-US" b="1" i="0" u="sng" dirty="0">
                <a:effectLst/>
                <a:hlinkClick r:id="rId2"/>
              </a:rPr>
              <a:t>Client-side</a:t>
            </a:r>
            <a:r>
              <a:rPr lang="en-US" b="0" i="0" dirty="0">
                <a:effectLst/>
              </a:rPr>
              <a:t> developments as well as </a:t>
            </a:r>
            <a:r>
              <a:rPr lang="en-US" b="1" i="0" u="sng" dirty="0">
                <a:effectLst/>
                <a:hlinkClick r:id="rId2"/>
              </a:rPr>
              <a:t>Server-side</a:t>
            </a:r>
            <a:r>
              <a:rPr lang="en-US" b="0" i="0" dirty="0">
                <a:effectLst/>
              </a:rPr>
              <a:t> .</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US" b="0" i="0" dirty="0">
                <a:effectLst/>
              </a:rPr>
              <a:t>JavaScript is both an</a:t>
            </a:r>
            <a:r>
              <a:rPr lang="en-US" b="1" i="0" dirty="0">
                <a:effectLst/>
              </a:rPr>
              <a:t> </a:t>
            </a:r>
            <a:r>
              <a:rPr lang="en-US" b="1" i="0" u="sng" dirty="0">
                <a:effectLst/>
              </a:rPr>
              <a:t>imperative </a:t>
            </a:r>
            <a:r>
              <a:rPr lang="en-US" b="0" i="0" dirty="0">
                <a:effectLst/>
              </a:rPr>
              <a:t>and </a:t>
            </a:r>
            <a:r>
              <a:rPr lang="en-US" b="1" i="0" u="sng" dirty="0">
                <a:effectLst/>
              </a:rPr>
              <a:t>declarative</a:t>
            </a:r>
            <a:r>
              <a:rPr lang="en-US" b="0" i="0" dirty="0">
                <a:effectLst/>
              </a:rPr>
              <a:t> type of language.</a:t>
            </a:r>
            <a:endParaRPr lang="en-US" b="0" i="0" dirty="0">
              <a:effectLst/>
            </a:endParaRPr>
          </a:p>
          <a:p>
            <a:pPr marL="285750" indent="-285750" algn="l" fontAlgn="base">
              <a:buFont typeface="Wingdings" panose="05000000000000000000" pitchFamily="2" charset="2"/>
              <a:buChar char="Ø"/>
            </a:pPr>
            <a:r>
              <a:rPr lang="en-US" b="0" i="0" dirty="0">
                <a:solidFill>
                  <a:srgbClr val="FFFFFF"/>
                </a:solidFill>
                <a:effectLst/>
                <a:latin typeface="Nunito" pitchFamily="2" charset="0"/>
              </a:rPr>
              <a:t>is both an imperative and declarative type of language.</a:t>
            </a:r>
            <a:endParaRPr lang="en-US" dirty="0">
              <a:cs typeface="Times New Roman Regular"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226" y="672555"/>
            <a:ext cx="11277600" cy="5169535"/>
          </a:xfrm>
          <a:prstGeom prst="rect">
            <a:avLst/>
          </a:prstGeom>
          <a:noFill/>
        </p:spPr>
        <p:txBody>
          <a:bodyPr wrap="square">
            <a:spAutoFit/>
          </a:bodyPr>
          <a:lstStyle/>
          <a:p>
            <a:pPr marL="285750" indent="-285750" algn="just" rtl="0" fontAlgn="base">
              <a:buFont typeface="Wingdings" panose="05000000000000000000" pitchFamily="2" charset="2"/>
              <a:buChar char="Ø"/>
            </a:pPr>
            <a:r>
              <a:rPr lang="en-US" b="0" i="0" dirty="0">
                <a:effectLst/>
              </a:rPr>
              <a:t> </a:t>
            </a:r>
            <a:r>
              <a:rPr lang="en-US" sz="3200" b="1" i="0" dirty="0">
                <a:effectLst/>
              </a:rPr>
              <a:t>DATATYPE:</a:t>
            </a:r>
            <a:endParaRPr lang="en-US" sz="3200" b="1" i="0" dirty="0">
              <a:effectLst/>
            </a:endParaRPr>
          </a:p>
          <a:p>
            <a:pPr algn="just" rtl="0" fontAlgn="base"/>
            <a:r>
              <a:rPr lang="en-US" b="0" i="0" dirty="0">
                <a:effectLst/>
              </a:rPr>
              <a:t>The latest ECMAScript standard defines eight data types Out of which seven data types are </a:t>
            </a:r>
            <a:r>
              <a:rPr lang="en-US" b="1" i="0" dirty="0">
                <a:effectLst/>
              </a:rPr>
              <a:t>Primitive(predefined)</a:t>
            </a:r>
            <a:r>
              <a:rPr lang="en-US" b="0" i="0" dirty="0">
                <a:effectLst/>
              </a:rPr>
              <a:t> and one </a:t>
            </a:r>
            <a:r>
              <a:rPr lang="en-US" b="1" i="0" dirty="0">
                <a:effectLst/>
              </a:rPr>
              <a:t>complex or Non-Primitive</a:t>
            </a:r>
            <a:r>
              <a:rPr lang="en-US" b="0" i="0" dirty="0">
                <a:effectLst/>
              </a:rPr>
              <a:t>.</a:t>
            </a:r>
            <a:endParaRPr lang="en-US" b="0" i="0" dirty="0">
              <a:effectLst/>
            </a:endParaRPr>
          </a:p>
          <a:p>
            <a:pPr algn="just" rtl="0" fontAlgn="base"/>
            <a:endParaRPr lang="en-US" b="0" i="0" dirty="0">
              <a:effectLst/>
            </a:endParaRPr>
          </a:p>
          <a:p>
            <a:pPr marL="457200" indent="-457200" algn="just" fontAlgn="base">
              <a:buFont typeface="Wingdings" panose="05000000000000000000" pitchFamily="2" charset="2"/>
              <a:buChar char="§"/>
            </a:pPr>
            <a:r>
              <a:rPr lang="en-US" sz="2800" b="1" i="0" dirty="0">
                <a:effectLst/>
              </a:rPr>
              <a:t>Primitive Data Types</a:t>
            </a:r>
            <a:endParaRPr lang="en-US" sz="2800" b="1" i="0" dirty="0">
              <a:effectLst/>
            </a:endParaRPr>
          </a:p>
          <a:p>
            <a:pPr algn="just" rtl="0" fontAlgn="base"/>
            <a:r>
              <a:rPr lang="en-US" b="0" i="0" dirty="0">
                <a:effectLst/>
              </a:rPr>
              <a:t>The predefined data types provided by JavaScript language are known as primitive data types. Primitive data types are also known as in-built data types.</a:t>
            </a:r>
            <a:endParaRPr lang="en-US" b="0" i="0" dirty="0">
              <a:effectLst/>
            </a:endParaRPr>
          </a:p>
          <a:p>
            <a:pPr algn="just" fontAlgn="base">
              <a:buFont typeface="Arial" panose="020B0604020202020204" pitchFamily="34" charset="0"/>
              <a:buChar char="•"/>
            </a:pPr>
            <a:r>
              <a:rPr lang="en-US" b="1" i="0" dirty="0">
                <a:effectLst/>
                <a:highlight>
                  <a:srgbClr val="FFFF00"/>
                </a:highlight>
                <a:hlinkClick r:id="rId1"/>
              </a:rPr>
              <a:t>Number:</a:t>
            </a:r>
            <a:r>
              <a:rPr lang="en-US" b="0" i="0" dirty="0">
                <a:effectLst/>
              </a:rPr>
              <a:t> JavaScript numbers are always stored in double-precision 64-bit binary format. Unlike other programming languages, you don’t need int, float, </a:t>
            </a:r>
            <a:r>
              <a:rPr lang="en-US" b="0" i="0" dirty="0" err="1">
                <a:effectLst/>
              </a:rPr>
              <a:t>etc</a:t>
            </a:r>
            <a:r>
              <a:rPr lang="en-US" b="0" i="0" dirty="0">
                <a:effectLst/>
              </a:rPr>
              <a:t> to declare different numeric values.</a:t>
            </a:r>
            <a:endParaRPr lang="en-US" b="0" i="0" dirty="0">
              <a:effectLst/>
            </a:endParaRPr>
          </a:p>
          <a:p>
            <a:pPr algn="just" fontAlgn="base">
              <a:buFont typeface="Arial" panose="020B0604020202020204" pitchFamily="34" charset="0"/>
              <a:buChar char="•"/>
            </a:pPr>
            <a:r>
              <a:rPr lang="en-US" b="1" i="0" u="sng" dirty="0">
                <a:effectLst/>
                <a:highlight>
                  <a:srgbClr val="FFFF00"/>
                </a:highlight>
                <a:hlinkClick r:id="rId2"/>
              </a:rPr>
              <a:t>String:</a:t>
            </a:r>
            <a:r>
              <a:rPr lang="en-US" b="0" i="0" dirty="0">
                <a:effectLst/>
              </a:rPr>
              <a:t> JavaScript Strings are similar to sentences. They are made up of a list of characters, which is essentially just an “</a:t>
            </a:r>
            <a:r>
              <a:rPr lang="en-US" b="1" i="0" dirty="0">
                <a:effectLst/>
              </a:rPr>
              <a:t>array of characters</a:t>
            </a:r>
            <a:r>
              <a:rPr lang="en-US" b="0" i="0" dirty="0">
                <a:effectLst/>
              </a:rPr>
              <a:t>, like “Hello </a:t>
            </a:r>
            <a:r>
              <a:rPr lang="en-US" dirty="0"/>
              <a:t>LPU</a:t>
            </a:r>
            <a:r>
              <a:rPr lang="en-US" b="0" i="0" dirty="0">
                <a:effectLst/>
              </a:rPr>
              <a:t>” etc.</a:t>
            </a:r>
            <a:endParaRPr lang="en-US" b="0" i="0" dirty="0">
              <a:effectLst/>
            </a:endParaRPr>
          </a:p>
          <a:p>
            <a:pPr algn="just" fontAlgn="base">
              <a:buFont typeface="Arial" panose="020B0604020202020204" pitchFamily="34" charset="0"/>
              <a:buChar char="•"/>
            </a:pPr>
            <a:r>
              <a:rPr lang="en-US" b="1" i="0" u="sng" dirty="0">
                <a:effectLst/>
                <a:highlight>
                  <a:srgbClr val="FFFF00"/>
                </a:highlight>
                <a:hlinkClick r:id="rId3"/>
              </a:rPr>
              <a:t>Boolean:</a:t>
            </a:r>
            <a:r>
              <a:rPr lang="en-US" b="0" i="0" dirty="0">
                <a:effectLst/>
              </a:rPr>
              <a:t> Represent a logical entity and can have two values</a:t>
            </a:r>
            <a:r>
              <a:rPr lang="en-US" b="1" i="0" dirty="0">
                <a:effectLst/>
              </a:rPr>
              <a:t>: true or false</a:t>
            </a:r>
            <a:r>
              <a:rPr lang="en-US" b="0" i="0" dirty="0">
                <a:effectLst/>
              </a:rPr>
              <a:t>.</a:t>
            </a:r>
            <a:endParaRPr lang="en-US" b="0" i="0" dirty="0">
              <a:effectLst/>
            </a:endParaRPr>
          </a:p>
          <a:p>
            <a:pPr algn="just" fontAlgn="base">
              <a:buFont typeface="Arial" panose="020B0604020202020204" pitchFamily="34" charset="0"/>
              <a:buChar char="•"/>
            </a:pPr>
            <a:r>
              <a:rPr lang="en-US" b="1" i="0" u="sng" dirty="0">
                <a:effectLst/>
                <a:highlight>
                  <a:srgbClr val="FFFF00"/>
                </a:highlight>
                <a:hlinkClick r:id="rId4"/>
              </a:rPr>
              <a:t>Null:</a:t>
            </a:r>
            <a:r>
              <a:rPr lang="en-US" b="0" i="0" dirty="0">
                <a:effectLst/>
                <a:highlight>
                  <a:srgbClr val="FFFF00"/>
                </a:highlight>
              </a:rPr>
              <a:t> </a:t>
            </a:r>
            <a:r>
              <a:rPr lang="en-US" b="0" i="0" dirty="0">
                <a:effectLst/>
              </a:rPr>
              <a:t>This type has only one value that is</a:t>
            </a:r>
            <a:r>
              <a:rPr lang="en-US" b="1" i="0" dirty="0">
                <a:effectLst/>
              </a:rPr>
              <a:t> </a:t>
            </a:r>
            <a:r>
              <a:rPr lang="en-US" b="1" i="1" dirty="0">
                <a:effectLst/>
              </a:rPr>
              <a:t>null.</a:t>
            </a:r>
            <a:endParaRPr lang="en-US" b="1" i="0" dirty="0">
              <a:effectLst/>
            </a:endParaRPr>
          </a:p>
          <a:p>
            <a:pPr algn="just" fontAlgn="base">
              <a:buFont typeface="Arial" panose="020B0604020202020204" pitchFamily="34" charset="0"/>
              <a:buChar char="•"/>
            </a:pPr>
            <a:r>
              <a:rPr lang="en-US" b="1" i="0" u="sng" dirty="0">
                <a:effectLst/>
                <a:highlight>
                  <a:srgbClr val="FFFF00"/>
                </a:highlight>
                <a:hlinkClick r:id="rId5"/>
              </a:rPr>
              <a:t>Undefined:</a:t>
            </a:r>
            <a:r>
              <a:rPr lang="en-US" b="0" i="0" dirty="0">
                <a:effectLst/>
              </a:rPr>
              <a:t> A variable that has not been assigned a value is </a:t>
            </a:r>
            <a:r>
              <a:rPr lang="en-US" b="1" i="1" dirty="0">
                <a:effectLst/>
              </a:rPr>
              <a:t>undefined</a:t>
            </a:r>
            <a:r>
              <a:rPr lang="en-US" b="0" i="1" dirty="0">
                <a:effectLst/>
              </a:rPr>
              <a:t>.</a:t>
            </a:r>
            <a:endParaRPr lang="en-US" b="0" i="0" dirty="0">
              <a:effectLst/>
            </a:endParaRPr>
          </a:p>
          <a:p>
            <a:pPr algn="just" fontAlgn="base">
              <a:buFont typeface="Arial" panose="020B0604020202020204" pitchFamily="34" charset="0"/>
              <a:buChar char="•"/>
            </a:pPr>
            <a:r>
              <a:rPr lang="en-US" b="1" i="0" u="sng" dirty="0">
                <a:effectLst/>
                <a:highlight>
                  <a:srgbClr val="FFFF00"/>
                </a:highlight>
                <a:hlinkClick r:id="rId6"/>
              </a:rPr>
              <a:t>Symbol:</a:t>
            </a:r>
            <a:r>
              <a:rPr lang="en-US" b="0" i="0" dirty="0">
                <a:effectLst/>
                <a:highlight>
                  <a:srgbClr val="FFFF00"/>
                </a:highlight>
              </a:rPr>
              <a:t> </a:t>
            </a:r>
            <a:r>
              <a:rPr lang="en-US" b="0" i="0" dirty="0">
                <a:effectLst/>
              </a:rPr>
              <a:t>Symbols return unique identifiers that can be used to add unique property keys to an object that won’t collide with keys of any other code that might add to the object.</a:t>
            </a:r>
            <a:endParaRPr lang="en-US" b="0" i="0" dirty="0">
              <a:effectLst/>
            </a:endParaRPr>
          </a:p>
          <a:p>
            <a:pPr algn="just" fontAlgn="base">
              <a:buFont typeface="Arial" panose="020B0604020202020204" pitchFamily="34" charset="0"/>
              <a:buChar char="•"/>
            </a:pPr>
            <a:r>
              <a:rPr lang="en-US" b="1" i="0" u="sng" dirty="0" err="1">
                <a:effectLst/>
                <a:highlight>
                  <a:srgbClr val="FFFF00"/>
                </a:highlight>
                <a:hlinkClick r:id="rId7"/>
              </a:rPr>
              <a:t>BigInt</a:t>
            </a:r>
            <a:r>
              <a:rPr lang="en-US" b="1" i="0" u="sng" dirty="0">
                <a:effectLst/>
                <a:highlight>
                  <a:srgbClr val="FFFF00"/>
                </a:highlight>
                <a:hlinkClick r:id="rId7"/>
              </a:rPr>
              <a:t>:</a:t>
            </a:r>
            <a:r>
              <a:rPr lang="en-US" b="0" i="0" dirty="0">
                <a:effectLst/>
              </a:rPr>
              <a:t> </a:t>
            </a:r>
            <a:r>
              <a:rPr lang="en-US" b="0" i="0" dirty="0" err="1">
                <a:effectLst/>
              </a:rPr>
              <a:t>BigInt</a:t>
            </a:r>
            <a:r>
              <a:rPr lang="en-US" b="0" i="0" dirty="0">
                <a:effectLst/>
              </a:rPr>
              <a:t> is a built-in object in JavaScript that provides a way to represent whole numbers larger than 253-1.</a:t>
            </a:r>
            <a:endParaRPr lang="en-US" b="0" i="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0730" y="232410"/>
            <a:ext cx="10378440" cy="1506855"/>
          </a:xfrm>
          <a:prstGeom prst="rect">
            <a:avLst/>
          </a:prstGeom>
          <a:noFill/>
        </p:spPr>
        <p:txBody>
          <a:bodyPr wrap="square">
            <a:spAutoFit/>
          </a:bodyPr>
          <a:lstStyle/>
          <a:p>
            <a:pPr marL="342900" indent="-342900" algn="l" fontAlgn="base">
              <a:buFont typeface="Wingdings" panose="05000000000000000000" charset="0"/>
              <a:buChar char="§"/>
            </a:pPr>
            <a:r>
              <a:rPr lang="en-US" sz="2000" b="1" i="0" dirty="0">
                <a:effectLst/>
              </a:rPr>
              <a:t>Non-Primitive Data Types</a:t>
            </a:r>
            <a:endParaRPr lang="en-US" sz="2000" b="1" i="0" dirty="0">
              <a:effectLst/>
            </a:endParaRPr>
          </a:p>
          <a:p>
            <a:pPr algn="l" rtl="0" fontAlgn="base"/>
            <a:r>
              <a:rPr lang="en-US" b="0" i="0" dirty="0">
                <a:effectLst/>
              </a:rPr>
              <a:t>The data types that are derived from primitive data types of the JavaScript language are known as non-primitive data types. It is also known as derived data types or reference data types.</a:t>
            </a:r>
            <a:endParaRPr lang="en-US" b="0" i="0" dirty="0">
              <a:effectLst/>
            </a:endParaRPr>
          </a:p>
          <a:p>
            <a:pPr algn="l" fontAlgn="base">
              <a:buFont typeface="Arial" panose="020B0604020202020204" pitchFamily="34" charset="0"/>
              <a:buChar char="•"/>
            </a:pPr>
            <a:r>
              <a:rPr lang="en-US" b="1" i="0" u="sng" dirty="0">
                <a:effectLst/>
                <a:highlight>
                  <a:srgbClr val="FFFF00"/>
                </a:highlight>
                <a:hlinkClick r:id="rId1"/>
              </a:rPr>
              <a:t>Object:</a:t>
            </a:r>
            <a:r>
              <a:rPr lang="en-US" b="0" i="0" dirty="0">
                <a:effectLst/>
              </a:rPr>
              <a:t> It is the most important data type and forms the building blocks for modern JavaScript. We will learn about these data types in </a:t>
            </a:r>
            <a:r>
              <a:rPr lang="en-US" b="0" i="0" dirty="0">
                <a:solidFill>
                  <a:srgbClr val="FFFFFF"/>
                </a:solidFill>
                <a:effectLst/>
                <a:latin typeface="Nunito" pitchFamily="2" charset="0"/>
              </a:rPr>
              <a:t>detail in further articles.</a:t>
            </a:r>
            <a:endParaRPr lang="en-US" b="0" i="0" dirty="0">
              <a:solidFill>
                <a:srgbClr val="FFFFFF"/>
              </a:solidFill>
              <a:effectLst/>
              <a:latin typeface="Nunito" pitchFamily="2" charset="0"/>
            </a:endParaRPr>
          </a:p>
        </p:txBody>
      </p:sp>
      <p:sp>
        <p:nvSpPr>
          <p:cNvPr id="2" name="Text Box 1"/>
          <p:cNvSpPr txBox="1"/>
          <p:nvPr/>
        </p:nvSpPr>
        <p:spPr>
          <a:xfrm>
            <a:off x="3570605" y="1426210"/>
            <a:ext cx="5528310" cy="529336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noAutofit/>
          </a:bodyPr>
          <a:p>
            <a:r>
              <a:rPr lang="en-US"/>
              <a:t>// It store string data type</a:t>
            </a:r>
            <a:endParaRPr lang="en-US"/>
          </a:p>
          <a:p>
            <a:r>
              <a:rPr lang="en-US"/>
              <a:t>let txt = "LOVELY PROFESSIONAL UNIVERSITY";</a:t>
            </a:r>
            <a:endParaRPr lang="en-US"/>
          </a:p>
          <a:p>
            <a:r>
              <a:rPr lang="en-US"/>
              <a:t>// It store integer data type</a:t>
            </a:r>
            <a:endParaRPr lang="en-US"/>
          </a:p>
          <a:p>
            <a:r>
              <a:rPr lang="en-US"/>
              <a:t>let a = 5;</a:t>
            </a:r>
            <a:endParaRPr lang="en-US"/>
          </a:p>
          <a:p>
            <a:r>
              <a:rPr lang="en-US"/>
              <a:t>let b = 5;</a:t>
            </a:r>
            <a:endParaRPr lang="en-US"/>
          </a:p>
          <a:p>
            <a:r>
              <a:rPr lang="en-US"/>
              <a:t>// It store Boolean data type</a:t>
            </a:r>
            <a:endParaRPr lang="en-US"/>
          </a:p>
          <a:p>
            <a:r>
              <a:rPr lang="en-US"/>
              <a:t>(a == b )</a:t>
            </a:r>
            <a:endParaRPr lang="en-US"/>
          </a:p>
          <a:p>
            <a:r>
              <a:rPr lang="en-US"/>
              <a:t>// To check Strictly (i.e. Whether the datatypes</a:t>
            </a:r>
            <a:endParaRPr lang="en-US"/>
          </a:p>
          <a:p>
            <a:r>
              <a:rPr lang="en-US"/>
              <a:t>// of both variables are same) === is used</a:t>
            </a:r>
            <a:endParaRPr lang="en-US"/>
          </a:p>
          <a:p>
            <a:r>
              <a:rPr lang="en-US"/>
              <a:t>(a === b)---&gt; returns true to the console</a:t>
            </a:r>
            <a:endParaRPr lang="en-US"/>
          </a:p>
          <a:p>
            <a:r>
              <a:rPr lang="en-US"/>
              <a:t>// It store array data type</a:t>
            </a:r>
            <a:endParaRPr lang="en-US"/>
          </a:p>
          <a:p>
            <a:r>
              <a:rPr lang="en-US"/>
              <a:t>let places= ["LPU", "Computer", "Hello"];</a:t>
            </a:r>
            <a:endParaRPr lang="en-US"/>
          </a:p>
          <a:p>
            <a:r>
              <a:rPr lang="en-US"/>
              <a:t>// It store object data (objects are </a:t>
            </a:r>
            <a:endParaRPr lang="en-US"/>
          </a:p>
          <a:p>
            <a:r>
              <a:rPr lang="en-US"/>
              <a:t>// represented in the below way mainly)</a:t>
            </a:r>
            <a:endParaRPr lang="en-US"/>
          </a:p>
          <a:p>
            <a:r>
              <a:rPr lang="en-US"/>
              <a:t>let Student = {</a:t>
            </a:r>
            <a:endParaRPr lang="en-US"/>
          </a:p>
          <a:p>
            <a:r>
              <a:rPr lang="en-US"/>
              <a:t>firstName:"Johnny",</a:t>
            </a:r>
            <a:endParaRPr lang="en-US"/>
          </a:p>
          <a:p>
            <a:r>
              <a:rPr lang="en-US"/>
              <a:t> lastName:"Diaz", </a:t>
            </a:r>
            <a:endParaRPr lang="en-US"/>
          </a:p>
          <a:p>
            <a:r>
              <a:rPr lang="en-US"/>
              <a:t> age:35, </a:t>
            </a:r>
            <a:endParaRPr lang="en-US"/>
          </a:p>
          <a:p>
            <a:r>
              <a:rPr lang="en-US"/>
              <a:t> mark:"blueEYE"}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6955" y="628015"/>
            <a:ext cx="10319385" cy="2447290"/>
          </a:xfrm>
          <a:prstGeom prst="rect">
            <a:avLst/>
          </a:prstGeom>
          <a:noFill/>
        </p:spPr>
        <p:txBody>
          <a:bodyPr wrap="square" rtlCol="0" anchor="t">
            <a:noAutofit/>
          </a:bodyPr>
          <a:p>
            <a:r>
              <a:rPr lang="en-US" sz="3200" b="1">
                <a:solidFill>
                  <a:schemeClr val="tx1"/>
                </a:solidFill>
              </a:rPr>
              <a:t>JAVASCRIPT OPERATORS:</a:t>
            </a:r>
            <a:endParaRPr lang="en-US" sz="3200" b="1">
              <a:solidFill>
                <a:schemeClr val="tx1"/>
              </a:solidFill>
            </a:endParaRPr>
          </a:p>
          <a:p>
            <a:r>
              <a:rPr lang="en-US" sz="2800"/>
              <a:t>JavaScript operators are symbols that are used to compute the value or in other words, we can perform operations on operands. </a:t>
            </a:r>
            <a:endParaRPr lang="en-US" sz="2800"/>
          </a:p>
          <a:p>
            <a:endParaRPr lang="en-US" sz="2800"/>
          </a:p>
          <a:p>
            <a:pPr marL="457200" indent="-457200">
              <a:buFont typeface="Arial" panose="020B0604020202020204" pitchFamily="34" charset="0"/>
              <a:buChar char="•"/>
            </a:pPr>
            <a:r>
              <a:rPr lang="en-US" sz="2800">
                <a:highlight>
                  <a:srgbClr val="FFFF00"/>
                </a:highlight>
              </a:rPr>
              <a:t>Arithmetic operators ( +, -, *, / )</a:t>
            </a:r>
            <a:r>
              <a:rPr lang="en-US" sz="2800"/>
              <a:t> are used to compute the value</a:t>
            </a:r>
            <a:endParaRPr lang="en-US" sz="2800"/>
          </a:p>
          <a:p>
            <a:pPr marL="457200" indent="-457200">
              <a:buFont typeface="Arial" panose="020B0604020202020204" pitchFamily="34" charset="0"/>
              <a:buChar char="•"/>
            </a:pPr>
            <a:r>
              <a:rPr lang="en-US" sz="2800">
                <a:highlight>
                  <a:srgbClr val="FFFF00"/>
                </a:highlight>
              </a:rPr>
              <a:t>Assignment operators ( =, +=, %= )</a:t>
            </a:r>
            <a:r>
              <a:rPr lang="en-US" sz="2800"/>
              <a:t> are used to assign the values to variables.</a:t>
            </a:r>
            <a:endParaRPr lang="en-US" sz="2800"/>
          </a:p>
        </p:txBody>
      </p:sp>
      <p:sp>
        <p:nvSpPr>
          <p:cNvPr id="3" name="Text Box 2"/>
          <p:cNvSpPr txBox="1"/>
          <p:nvPr/>
        </p:nvSpPr>
        <p:spPr>
          <a:xfrm>
            <a:off x="4906010" y="3429000"/>
            <a:ext cx="3255645" cy="3077845"/>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noAutofit/>
          </a:bodyPr>
          <a:p>
            <a:r>
              <a:rPr lang="en-US">
                <a:highlight>
                  <a:srgbClr val="FFFF00"/>
                </a:highlight>
              </a:rPr>
              <a:t>// Variable Declarations</a:t>
            </a:r>
            <a:endParaRPr lang="en-US">
              <a:highlight>
                <a:srgbClr val="FFFF00"/>
              </a:highlight>
            </a:endParaRPr>
          </a:p>
          <a:p>
            <a:r>
              <a:rPr lang="en-US">
                <a:highlight>
                  <a:srgbClr val="FFFF00"/>
                </a:highlight>
              </a:rPr>
              <a:t>let x, y, sum;</a:t>
            </a:r>
            <a:endParaRPr lang="en-US">
              <a:highlight>
                <a:srgbClr val="FFFF00"/>
              </a:highlight>
            </a:endParaRPr>
          </a:p>
          <a:p>
            <a:r>
              <a:rPr lang="en-US">
                <a:highlight>
                  <a:srgbClr val="FFFF00"/>
                </a:highlight>
              </a:rPr>
              <a:t>// Assign value to the variables</a:t>
            </a:r>
            <a:endParaRPr lang="en-US">
              <a:highlight>
                <a:srgbClr val="FFFF00"/>
              </a:highlight>
            </a:endParaRPr>
          </a:p>
          <a:p>
            <a:r>
              <a:rPr lang="en-US">
                <a:highlight>
                  <a:srgbClr val="FFFF00"/>
                </a:highlight>
              </a:rPr>
              <a:t>x = 3;</a:t>
            </a:r>
            <a:endParaRPr lang="en-US">
              <a:highlight>
                <a:srgbClr val="FFFF00"/>
              </a:highlight>
            </a:endParaRPr>
          </a:p>
          <a:p>
            <a:r>
              <a:rPr lang="en-US">
                <a:highlight>
                  <a:srgbClr val="FFFF00"/>
                </a:highlight>
              </a:rPr>
              <a:t>y = 23;</a:t>
            </a:r>
            <a:endParaRPr lang="en-US">
              <a:highlight>
                <a:srgbClr val="FFFF00"/>
              </a:highlight>
            </a:endParaRPr>
          </a:p>
          <a:p>
            <a:r>
              <a:rPr lang="en-US">
                <a:highlight>
                  <a:srgbClr val="FFFF00"/>
                </a:highlight>
              </a:rPr>
              <a:t>// Use arithmetic operator to</a:t>
            </a:r>
            <a:endParaRPr lang="en-US">
              <a:highlight>
                <a:srgbClr val="FFFF00"/>
              </a:highlight>
            </a:endParaRPr>
          </a:p>
          <a:p>
            <a:r>
              <a:rPr lang="en-US">
                <a:highlight>
                  <a:srgbClr val="FFFF00"/>
                </a:highlight>
              </a:rPr>
              <a:t>// add two numbers</a:t>
            </a:r>
            <a:endParaRPr lang="en-US">
              <a:highlight>
                <a:srgbClr val="FFFF00"/>
              </a:highlight>
            </a:endParaRPr>
          </a:p>
          <a:p>
            <a:r>
              <a:rPr lang="en-US">
                <a:highlight>
                  <a:srgbClr val="FFFF00"/>
                </a:highlight>
              </a:rPr>
              <a:t>sum = x + y;</a:t>
            </a:r>
            <a:endParaRPr lang="en-US">
              <a:highlight>
                <a:srgbClr val="FFFF00"/>
              </a:highlight>
            </a:endParaRPr>
          </a:p>
          <a:p>
            <a:r>
              <a:rPr lang="en-US">
                <a:highlight>
                  <a:srgbClr val="FFFF00"/>
                </a:highlight>
              </a:rPr>
              <a:t>console.log(sum);</a:t>
            </a:r>
            <a:endParaRPr lang="en-US">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234315"/>
            <a:ext cx="10917555" cy="1198880"/>
          </a:xfrm>
          <a:prstGeom prst="rect">
            <a:avLst/>
          </a:prstGeom>
          <a:noFill/>
        </p:spPr>
        <p:txBody>
          <a:bodyPr wrap="square" rtlCol="0" anchor="t">
            <a:spAutoFit/>
          </a:bodyPr>
          <a:p>
            <a:r>
              <a:rPr lang="en-US" sz="3200" b="1"/>
              <a:t>JAVASCRIPT EXRESSION:</a:t>
            </a:r>
            <a:endParaRPr lang="en-US" sz="3200" b="1"/>
          </a:p>
          <a:p>
            <a:r>
              <a:rPr lang="en-US" sz="2000"/>
              <a:t>Expression is the combination of </a:t>
            </a:r>
            <a:r>
              <a:rPr lang="en-US" sz="2000">
                <a:highlight>
                  <a:srgbClr val="FFFF00"/>
                </a:highlight>
              </a:rPr>
              <a:t>values, operators, and variables</a:t>
            </a:r>
            <a:r>
              <a:rPr lang="en-US" sz="2000"/>
              <a:t>. It is used to compute the values.</a:t>
            </a:r>
            <a:endParaRPr lang="en-US" sz="2000"/>
          </a:p>
          <a:p>
            <a:r>
              <a:rPr lang="en-US" sz="2000"/>
              <a:t>Example: This example shows a JavaScript expression.</a:t>
            </a:r>
            <a:endParaRPr lang="en-US" sz="2000"/>
          </a:p>
        </p:txBody>
      </p:sp>
      <p:sp>
        <p:nvSpPr>
          <p:cNvPr id="3" name="Text Box 2"/>
          <p:cNvSpPr txBox="1"/>
          <p:nvPr/>
        </p:nvSpPr>
        <p:spPr>
          <a:xfrm>
            <a:off x="8415020" y="1234440"/>
            <a:ext cx="3623945" cy="2553335"/>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sz="1600">
                <a:highlight>
                  <a:srgbClr val="FFFF00"/>
                </a:highlight>
              </a:rPr>
              <a:t>// Variable Declarations</a:t>
            </a:r>
            <a:endParaRPr lang="en-US" sz="1600">
              <a:highlight>
                <a:srgbClr val="FFFF00"/>
              </a:highlight>
            </a:endParaRPr>
          </a:p>
          <a:p>
            <a:r>
              <a:rPr lang="en-US" sz="1600">
                <a:highlight>
                  <a:srgbClr val="FFFF00"/>
                </a:highlight>
              </a:rPr>
              <a:t>let x, num, sum;</a:t>
            </a:r>
            <a:endParaRPr lang="en-US" sz="1600">
              <a:highlight>
                <a:srgbClr val="FFFF00"/>
              </a:highlight>
            </a:endParaRPr>
          </a:p>
          <a:p>
            <a:r>
              <a:rPr lang="en-US" sz="1600">
                <a:highlight>
                  <a:srgbClr val="FFFF00"/>
                </a:highlight>
              </a:rPr>
              <a:t>// Assign value to the variables</a:t>
            </a:r>
            <a:endParaRPr lang="en-US" sz="1600">
              <a:highlight>
                <a:srgbClr val="FFFF00"/>
              </a:highlight>
            </a:endParaRPr>
          </a:p>
          <a:p>
            <a:r>
              <a:rPr lang="en-US" sz="1600">
                <a:highlight>
                  <a:srgbClr val="FFFF00"/>
                </a:highlight>
              </a:rPr>
              <a:t>x = 20;</a:t>
            </a:r>
            <a:endParaRPr lang="en-US" sz="1600">
              <a:highlight>
                <a:srgbClr val="FFFF00"/>
              </a:highlight>
            </a:endParaRPr>
          </a:p>
          <a:p>
            <a:r>
              <a:rPr lang="en-US" sz="1600">
                <a:highlight>
                  <a:srgbClr val="FFFF00"/>
                </a:highlight>
              </a:rPr>
              <a:t>y = 30</a:t>
            </a:r>
            <a:endParaRPr lang="en-US" sz="1600">
              <a:highlight>
                <a:srgbClr val="FFFF00"/>
              </a:highlight>
            </a:endParaRPr>
          </a:p>
          <a:p>
            <a:r>
              <a:rPr lang="en-US" sz="1600">
                <a:highlight>
                  <a:srgbClr val="FFFF00"/>
                </a:highlight>
              </a:rPr>
              <a:t>// Expression to divide a number</a:t>
            </a:r>
            <a:endParaRPr lang="en-US" sz="1600">
              <a:highlight>
                <a:srgbClr val="FFFF00"/>
              </a:highlight>
            </a:endParaRPr>
          </a:p>
          <a:p>
            <a:r>
              <a:rPr lang="en-US" sz="1600">
                <a:highlight>
                  <a:srgbClr val="FFFF00"/>
                </a:highlight>
              </a:rPr>
              <a:t>num = x / 2;</a:t>
            </a:r>
            <a:endParaRPr lang="en-US" sz="1600">
              <a:highlight>
                <a:srgbClr val="FFFF00"/>
              </a:highlight>
            </a:endParaRPr>
          </a:p>
          <a:p>
            <a:r>
              <a:rPr lang="en-US" sz="1600">
                <a:highlight>
                  <a:srgbClr val="FFFF00"/>
                </a:highlight>
              </a:rPr>
              <a:t>// Expression to add two numbers</a:t>
            </a:r>
            <a:endParaRPr lang="en-US" sz="1600">
              <a:highlight>
                <a:srgbClr val="FFFF00"/>
              </a:highlight>
            </a:endParaRPr>
          </a:p>
          <a:p>
            <a:r>
              <a:rPr lang="en-US" sz="1600">
                <a:highlight>
                  <a:srgbClr val="FFFF00"/>
                </a:highlight>
              </a:rPr>
              <a:t>sum = x + y;</a:t>
            </a:r>
            <a:endParaRPr lang="en-US" sz="1600">
              <a:highlight>
                <a:srgbClr val="FFFF00"/>
              </a:highlight>
            </a:endParaRPr>
          </a:p>
          <a:p>
            <a:r>
              <a:rPr lang="en-US" sz="1600">
                <a:highlight>
                  <a:srgbClr val="FFFF00"/>
                </a:highlight>
              </a:rPr>
              <a:t>console.log(num + "&lt;br&gt;" + sum);</a:t>
            </a:r>
            <a:endParaRPr lang="en-US" sz="1600">
              <a:highlight>
                <a:srgbClr val="FFFF00"/>
              </a:highlight>
            </a:endParaRPr>
          </a:p>
        </p:txBody>
      </p:sp>
      <p:sp>
        <p:nvSpPr>
          <p:cNvPr id="4" name="Text Box 3"/>
          <p:cNvSpPr txBox="1"/>
          <p:nvPr/>
        </p:nvSpPr>
        <p:spPr>
          <a:xfrm>
            <a:off x="146050" y="4396105"/>
            <a:ext cx="9443720" cy="891540"/>
          </a:xfrm>
          <a:prstGeom prst="rect">
            <a:avLst/>
          </a:prstGeom>
          <a:noFill/>
        </p:spPr>
        <p:txBody>
          <a:bodyPr wrap="square" rtlCol="0" anchor="t">
            <a:spAutoFit/>
          </a:bodyPr>
          <a:p>
            <a:r>
              <a:rPr lang="en-US" sz="3200" b="1"/>
              <a:t>JavaScript Keyword</a:t>
            </a:r>
            <a:endParaRPr lang="en-US" sz="3200" b="1"/>
          </a:p>
          <a:p>
            <a:r>
              <a:rPr lang="en-US" sz="2000"/>
              <a:t>The keywords are the reserved words that have special meanings in JavaScript. </a:t>
            </a:r>
            <a:endParaRPr lang="en-US" sz="2000"/>
          </a:p>
        </p:txBody>
      </p:sp>
      <p:sp>
        <p:nvSpPr>
          <p:cNvPr id="5" name="Text Box 4"/>
          <p:cNvSpPr txBox="1"/>
          <p:nvPr/>
        </p:nvSpPr>
        <p:spPr>
          <a:xfrm>
            <a:off x="8415020" y="4871085"/>
            <a:ext cx="3684905" cy="184404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noAutofit/>
          </a:bodyPr>
          <a:p>
            <a:r>
              <a:rPr lang="en-US"/>
              <a:t>// let is the keyword used to</a:t>
            </a:r>
            <a:endParaRPr lang="en-US"/>
          </a:p>
          <a:p>
            <a:r>
              <a:rPr lang="en-US"/>
              <a:t>// define the variable</a:t>
            </a:r>
            <a:endParaRPr lang="en-US"/>
          </a:p>
          <a:p>
            <a:r>
              <a:rPr lang="en-US"/>
              <a:t>let a, b;</a:t>
            </a:r>
            <a:endParaRPr lang="en-US"/>
          </a:p>
          <a:p>
            <a:r>
              <a:rPr lang="en-US"/>
              <a:t>// function is the keyword which tells</a:t>
            </a:r>
            <a:endParaRPr lang="en-US"/>
          </a:p>
          <a:p>
            <a:r>
              <a:rPr lang="en-US"/>
              <a:t>// the browser to create a function</a:t>
            </a:r>
            <a:endParaRPr lang="en-US"/>
          </a:p>
          <a:p>
            <a:r>
              <a:rPr lang="en-US"/>
              <a:t>function GFG(){};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3085" y="234315"/>
            <a:ext cx="11085830" cy="3353435"/>
          </a:xfrm>
          <a:prstGeom prst="rect">
            <a:avLst/>
          </a:prstGeom>
          <a:noFill/>
        </p:spPr>
        <p:txBody>
          <a:bodyPr wrap="square" rtlCol="0" anchor="t">
            <a:spAutoFit/>
          </a:bodyPr>
          <a:p>
            <a:endParaRPr lang="en-US" sz="2000"/>
          </a:p>
          <a:p>
            <a:r>
              <a:rPr lang="en-US" sz="3200" b="1">
                <a:solidFill>
                  <a:schemeClr val="tx1"/>
                </a:solidFill>
              </a:rPr>
              <a:t>JAVASCRIPT FUNCTIONS:</a:t>
            </a:r>
            <a:endParaRPr lang="en-US" sz="3200" b="1">
              <a:solidFill>
                <a:schemeClr val="tx1"/>
              </a:solidFill>
            </a:endParaRPr>
          </a:p>
          <a:p>
            <a:r>
              <a:rPr lang="en-US" sz="2000"/>
              <a:t>JavaScript functions are the blocks of code used to perform some particular operations. JavaScript function is executed when something calls it. It calls many times so the function is reusable.</a:t>
            </a:r>
            <a:endParaRPr lang="en-US" sz="2000"/>
          </a:p>
          <a:p>
            <a:endParaRPr lang="en-US" sz="2000"/>
          </a:p>
          <a:p>
            <a:endParaRPr lang="en-US" sz="2000"/>
          </a:p>
          <a:p>
            <a:endParaRPr lang="en-US" sz="2000"/>
          </a:p>
          <a:p>
            <a:endParaRPr lang="en-US" sz="2000"/>
          </a:p>
          <a:p>
            <a:r>
              <a:rPr lang="en-US" sz="2000"/>
              <a:t>The JavaScript function can contain zero or more arguments.</a:t>
            </a:r>
            <a:endParaRPr lang="en-US" sz="2000"/>
          </a:p>
          <a:p>
            <a:r>
              <a:rPr lang="en-US" sz="2000"/>
              <a:t>Example: This example shows the use of Javascript functions.</a:t>
            </a:r>
            <a:endParaRPr lang="en-US" sz="2000"/>
          </a:p>
        </p:txBody>
      </p:sp>
      <p:sp>
        <p:nvSpPr>
          <p:cNvPr id="3" name="Text Box 2"/>
          <p:cNvSpPr txBox="1"/>
          <p:nvPr/>
        </p:nvSpPr>
        <p:spPr>
          <a:xfrm>
            <a:off x="3354705" y="1893570"/>
            <a:ext cx="4775200" cy="922020"/>
          </a:xfrm>
          <a:prstGeom prst="rect">
            <a:avLst/>
          </a:prstGeom>
          <a:solidFill>
            <a:srgbClr val="FFFF00"/>
          </a:solidFill>
        </p:spPr>
        <p:txBody>
          <a:bodyPr wrap="square" rtlCol="0" anchor="t">
            <a:spAutoFit/>
          </a:bodyPr>
          <a:p>
            <a:r>
              <a:rPr lang="en-US">
                <a:highlight>
                  <a:srgbClr val="FFFF00"/>
                </a:highlight>
              </a:rPr>
              <a:t>function functionName( par1, par2, ....., parn ) {  </a:t>
            </a:r>
            <a:endParaRPr lang="en-US">
              <a:highlight>
                <a:srgbClr val="FFFF00"/>
              </a:highlight>
            </a:endParaRPr>
          </a:p>
          <a:p>
            <a:r>
              <a:rPr lang="en-US">
                <a:highlight>
                  <a:srgbClr val="FFFF00"/>
                </a:highlight>
              </a:rPr>
              <a:t>    // Function code</a:t>
            </a:r>
            <a:endParaRPr lang="en-US">
              <a:highlight>
                <a:srgbClr val="FFFF00"/>
              </a:highlight>
            </a:endParaRPr>
          </a:p>
          <a:p>
            <a:r>
              <a:rPr lang="en-US">
                <a:highlight>
                  <a:srgbClr val="FFFF00"/>
                </a:highlight>
              </a:rPr>
              <a:t>}  </a:t>
            </a:r>
            <a:endParaRPr lang="en-US">
              <a:highlight>
                <a:srgbClr val="FFFF00"/>
              </a:highlight>
            </a:endParaRPr>
          </a:p>
        </p:txBody>
      </p:sp>
      <p:sp>
        <p:nvSpPr>
          <p:cNvPr id="4" name="Text Box 3"/>
          <p:cNvSpPr txBox="1"/>
          <p:nvPr/>
        </p:nvSpPr>
        <p:spPr>
          <a:xfrm>
            <a:off x="4621530" y="3910965"/>
            <a:ext cx="2948940" cy="2546985"/>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noAutofit/>
          </a:bodyPr>
          <a:p>
            <a:r>
              <a:rPr lang="en-US"/>
              <a:t>// Function definition</a:t>
            </a:r>
            <a:endParaRPr lang="en-US"/>
          </a:p>
          <a:p>
            <a:r>
              <a:rPr lang="en-US"/>
              <a:t>function func() {</a:t>
            </a:r>
            <a:endParaRPr lang="en-US"/>
          </a:p>
          <a:p>
            <a:r>
              <a:rPr lang="en-US"/>
              <a:t>    // Declare a variable</a:t>
            </a:r>
            <a:endParaRPr lang="en-US"/>
          </a:p>
          <a:p>
            <a:r>
              <a:rPr lang="en-US"/>
              <a:t>    let num = 45;</a:t>
            </a:r>
            <a:endParaRPr lang="en-US"/>
          </a:p>
          <a:p>
            <a:r>
              <a:rPr lang="en-US"/>
              <a:t>    // Display the result</a:t>
            </a:r>
            <a:endParaRPr lang="en-US"/>
          </a:p>
          <a:p>
            <a:r>
              <a:rPr lang="en-US"/>
              <a:t>    console.log(num);</a:t>
            </a:r>
            <a:endParaRPr lang="en-US"/>
          </a:p>
          <a:p>
            <a:r>
              <a:rPr lang="en-US"/>
              <a:t>}</a:t>
            </a:r>
            <a:endParaRPr lang="en-US"/>
          </a:p>
          <a:p>
            <a:r>
              <a:rPr lang="en-US"/>
              <a:t>// Function call</a:t>
            </a:r>
            <a:endParaRPr lang="en-US"/>
          </a:p>
          <a:p>
            <a:r>
              <a:rPr lang="en-US"/>
              <a:t>func();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2885" y="261620"/>
            <a:ext cx="11607800" cy="5028565"/>
          </a:xfrm>
          <a:prstGeom prst="rect">
            <a:avLst/>
          </a:prstGeom>
          <a:noFill/>
        </p:spPr>
        <p:txBody>
          <a:bodyPr wrap="square" rtlCol="0" anchor="t">
            <a:noAutofit/>
          </a:bodyPr>
          <a:p>
            <a:r>
              <a:rPr lang="en-US" sz="3200" b="1">
                <a:solidFill>
                  <a:schemeClr val="tx1"/>
                </a:solidFill>
              </a:rPr>
              <a:t>JavaScript Output defines the ways to display the output of a given code.</a:t>
            </a:r>
            <a:endParaRPr lang="en-US" sz="3200" b="1">
              <a:solidFill>
                <a:schemeClr val="tx1"/>
              </a:solidFill>
            </a:endParaRPr>
          </a:p>
          <a:p>
            <a:endParaRPr lang="en-US"/>
          </a:p>
          <a:p>
            <a:r>
              <a:rPr lang="en-US" sz="2000" b="1"/>
              <a:t>The output can be displayed by using different approaches which are listed below:</a:t>
            </a:r>
            <a:endParaRPr lang="en-US" sz="2000" b="1"/>
          </a:p>
          <a:p>
            <a:endParaRPr lang="en-US"/>
          </a:p>
          <a:p>
            <a:endParaRPr lang="en-US"/>
          </a:p>
          <a:p>
            <a:pPr marL="342900" indent="-342900">
              <a:buFont typeface="Arial" panose="020B0604020202020204" pitchFamily="34" charset="0"/>
              <a:buChar char="•"/>
            </a:pPr>
            <a:r>
              <a:rPr lang="en-US" sz="2400">
                <a:solidFill>
                  <a:schemeClr val="tx1"/>
                </a:solidFill>
                <a:highlight>
                  <a:srgbClr val="FFFF00"/>
                </a:highlight>
              </a:rPr>
              <a:t>Using innerHTML</a:t>
            </a:r>
            <a:endParaRPr lang="en-US" sz="2400">
              <a:solidFill>
                <a:schemeClr val="tx1"/>
              </a:solidFill>
              <a:highlight>
                <a:srgbClr val="FFFF00"/>
              </a:highlight>
            </a:endParaRPr>
          </a:p>
          <a:p>
            <a:pPr marL="342900" indent="-342900">
              <a:buFont typeface="Arial" panose="020B0604020202020204" pitchFamily="34" charset="0"/>
              <a:buChar char="•"/>
            </a:pPr>
            <a:endParaRPr lang="en-US" sz="2400">
              <a:solidFill>
                <a:schemeClr val="tx1"/>
              </a:solidFill>
              <a:highlight>
                <a:srgbClr val="FFFF00"/>
              </a:highlight>
            </a:endParaRPr>
          </a:p>
          <a:p>
            <a:pPr marL="342900" indent="-342900">
              <a:buFont typeface="Arial" panose="020B0604020202020204" pitchFamily="34" charset="0"/>
              <a:buChar char="•"/>
            </a:pPr>
            <a:r>
              <a:rPr lang="en-US" sz="2400">
                <a:solidFill>
                  <a:schemeClr val="tx1"/>
                </a:solidFill>
                <a:highlight>
                  <a:srgbClr val="FFFF00"/>
                </a:highlight>
              </a:rPr>
              <a:t>Using document.write()</a:t>
            </a:r>
            <a:endParaRPr lang="en-US" sz="2400">
              <a:solidFill>
                <a:schemeClr val="tx1"/>
              </a:solidFill>
              <a:highlight>
                <a:srgbClr val="FFFF00"/>
              </a:highlight>
            </a:endParaRPr>
          </a:p>
          <a:p>
            <a:pPr marL="342900" indent="-342900">
              <a:buFont typeface="Arial" panose="020B0604020202020204" pitchFamily="34" charset="0"/>
              <a:buChar char="•"/>
            </a:pPr>
            <a:endParaRPr lang="en-US" sz="2400">
              <a:solidFill>
                <a:schemeClr val="tx1"/>
              </a:solidFill>
              <a:highlight>
                <a:srgbClr val="FFFF00"/>
              </a:highlight>
            </a:endParaRPr>
          </a:p>
          <a:p>
            <a:pPr marL="342900" indent="-342900">
              <a:buFont typeface="Arial" panose="020B0604020202020204" pitchFamily="34" charset="0"/>
              <a:buChar char="•"/>
            </a:pPr>
            <a:r>
              <a:rPr lang="en-US" sz="2400">
                <a:solidFill>
                  <a:schemeClr val="tx1"/>
                </a:solidFill>
                <a:highlight>
                  <a:srgbClr val="FFFF00"/>
                </a:highlight>
              </a:rPr>
              <a:t>Using window.alert():</a:t>
            </a:r>
            <a:endParaRPr lang="en-US" sz="2400">
              <a:solidFill>
                <a:schemeClr val="tx1"/>
              </a:solidFill>
              <a:highlight>
                <a:srgbClr val="FFFF00"/>
              </a:highlight>
            </a:endParaRPr>
          </a:p>
          <a:p>
            <a:pPr marL="342900" indent="-342900">
              <a:buFont typeface="Arial" panose="020B0604020202020204" pitchFamily="34" charset="0"/>
              <a:buChar char="•"/>
            </a:pPr>
            <a:endParaRPr lang="en-US" sz="2400">
              <a:solidFill>
                <a:schemeClr val="tx1"/>
              </a:solidFill>
              <a:highlight>
                <a:srgbClr val="FFFF00"/>
              </a:highlight>
            </a:endParaRPr>
          </a:p>
          <a:p>
            <a:pPr marL="342900" indent="-342900">
              <a:buFont typeface="Arial" panose="020B0604020202020204" pitchFamily="34" charset="0"/>
              <a:buChar char="•"/>
            </a:pPr>
            <a:r>
              <a:rPr lang="en-US" sz="2400">
                <a:solidFill>
                  <a:schemeClr val="tx1"/>
                </a:solidFill>
                <a:highlight>
                  <a:srgbClr val="FFFF00"/>
                </a:highlight>
              </a:rPr>
              <a:t>Using console.log()</a:t>
            </a:r>
            <a:endParaRPr lang="en-US" sz="2400">
              <a:solidFill>
                <a:schemeClr val="tx1"/>
              </a:solidFill>
              <a:highlight>
                <a:srgbClr val="FFFF00"/>
              </a:highlight>
            </a:endParaRPr>
          </a:p>
          <a:p>
            <a:pPr marL="342900" indent="-342900">
              <a:buFont typeface="Arial" panose="020B0604020202020204" pitchFamily="34" charset="0"/>
              <a:buChar char="•"/>
            </a:pPr>
            <a:endParaRPr lang="en-US" sz="2400">
              <a:solidFill>
                <a:schemeClr val="tx1"/>
              </a:solidFill>
              <a:highlight>
                <a:srgbClr val="FFFF00"/>
              </a:highlight>
            </a:endParaRPr>
          </a:p>
          <a:p>
            <a:pPr marL="342900" indent="-342900">
              <a:buFont typeface="Arial" panose="020B0604020202020204" pitchFamily="34" charset="0"/>
              <a:buChar char="•"/>
            </a:pPr>
            <a:r>
              <a:rPr lang="en-US" sz="2400">
                <a:solidFill>
                  <a:schemeClr val="tx1"/>
                </a:solidFill>
                <a:highlight>
                  <a:srgbClr val="FFFF00"/>
                </a:highlight>
              </a:rPr>
              <a:t>Using window.prompt()</a:t>
            </a:r>
            <a:endParaRPr lang="en-US" sz="2400">
              <a:solidFill>
                <a:schemeClr val="tx1"/>
              </a:solidFill>
              <a:highlight>
                <a:srgbClr val="FFFF00"/>
              </a:highlight>
            </a:endParaRPr>
          </a:p>
          <a:p>
            <a:pPr marL="342900" indent="-342900">
              <a:buFont typeface="Arial" panose="020B0604020202020204" pitchFamily="34" charset="0"/>
              <a:buChar char="•"/>
            </a:pPr>
            <a:endParaRPr lang="en-US" sz="2400">
              <a:solidFill>
                <a:schemeClr val="tx1"/>
              </a:solidFill>
              <a:highlight>
                <a:srgbClr val="FFFF00"/>
              </a:highlight>
            </a:endParaRPr>
          </a:p>
          <a:p>
            <a:pPr marL="342900" indent="-342900">
              <a:buFont typeface="Arial" panose="020B0604020202020204" pitchFamily="34" charset="0"/>
              <a:buChar char="•"/>
            </a:pPr>
            <a:r>
              <a:rPr lang="en-US" sz="2400">
                <a:solidFill>
                  <a:schemeClr val="tx1"/>
                </a:solidFill>
                <a:highlight>
                  <a:srgbClr val="FFFF00"/>
                </a:highlight>
              </a:rPr>
              <a:t>Using appendChild()</a:t>
            </a:r>
            <a:endParaRPr lang="en-US" sz="2400">
              <a:solidFill>
                <a:schemeClr val="tx1"/>
              </a:solidFill>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19710"/>
            <a:ext cx="7523480" cy="1506855"/>
          </a:xfrm>
          <a:prstGeom prst="rect">
            <a:avLst/>
          </a:prstGeom>
          <a:noFill/>
        </p:spPr>
        <p:txBody>
          <a:bodyPr wrap="square" rtlCol="0" anchor="t">
            <a:spAutoFit/>
          </a:bodyPr>
          <a:p>
            <a:r>
              <a:rPr lang="en-US" sz="3200" b="1"/>
              <a:t>Using innerHTML:</a:t>
            </a:r>
            <a:endParaRPr lang="en-US" sz="3200" b="1"/>
          </a:p>
          <a:p>
            <a:endParaRPr lang="en-US" sz="2000"/>
          </a:p>
          <a:p>
            <a:r>
              <a:rPr lang="en-US" sz="2000"/>
              <a:t>SYNTAX:</a:t>
            </a:r>
            <a:endParaRPr lang="en-US" sz="2000"/>
          </a:p>
          <a:p>
            <a:r>
              <a:rPr lang="en-US" sz="2000"/>
              <a:t>It is used to access an element. It defines the HTML content.</a:t>
            </a:r>
            <a:endParaRPr lang="en-US" sz="2000"/>
          </a:p>
        </p:txBody>
      </p:sp>
      <p:sp>
        <p:nvSpPr>
          <p:cNvPr id="3" name="Text Box 2"/>
          <p:cNvSpPr txBox="1"/>
          <p:nvPr/>
        </p:nvSpPr>
        <p:spPr>
          <a:xfrm>
            <a:off x="975995" y="1726565"/>
            <a:ext cx="4944110" cy="398780"/>
          </a:xfrm>
          <a:prstGeom prst="rect">
            <a:avLst/>
          </a:prstGeom>
          <a:noFill/>
        </p:spPr>
        <p:txBody>
          <a:bodyPr wrap="square" rtlCol="0" anchor="t">
            <a:spAutoFit/>
          </a:bodyPr>
          <a:p>
            <a:r>
              <a:rPr lang="en-US" sz="2000">
                <a:highlight>
                  <a:srgbClr val="FFFF00"/>
                </a:highlight>
              </a:rPr>
              <a:t>document.getElementById("id").innerHTML</a:t>
            </a:r>
            <a:r>
              <a:rPr lang="en-US"/>
              <a:t>;</a:t>
            </a:r>
            <a:endParaRPr lang="en-US"/>
          </a:p>
        </p:txBody>
      </p:sp>
      <p:sp>
        <p:nvSpPr>
          <p:cNvPr id="4" name="Text Box 3"/>
          <p:cNvSpPr txBox="1"/>
          <p:nvPr/>
        </p:nvSpPr>
        <p:spPr>
          <a:xfrm>
            <a:off x="6756400" y="219710"/>
            <a:ext cx="5266690" cy="6185535"/>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a:t>&lt;!DOCTYPE html&gt;</a:t>
            </a:r>
            <a:endParaRPr lang="en-US"/>
          </a:p>
          <a:p>
            <a:r>
              <a:rPr lang="en-US"/>
              <a:t>&lt;html lang="en"&gt;</a:t>
            </a:r>
            <a:endParaRPr lang="en-US"/>
          </a:p>
          <a:p>
            <a:r>
              <a:rPr lang="en-US"/>
              <a:t>&lt;head&gt;</a:t>
            </a:r>
            <a:endParaRPr lang="en-US"/>
          </a:p>
          <a:p>
            <a:r>
              <a:rPr lang="en-US"/>
              <a:t>    &lt;title&gt;JavaScript Output&lt;/title&gt;</a:t>
            </a:r>
            <a:endParaRPr lang="en-US"/>
          </a:p>
          <a:p>
            <a:r>
              <a:rPr lang="en-US"/>
              <a:t>&lt;/head&gt;</a:t>
            </a:r>
            <a:endParaRPr lang="en-US"/>
          </a:p>
          <a:p>
            <a:r>
              <a:rPr lang="en-US"/>
              <a:t> </a:t>
            </a:r>
            <a:endParaRPr lang="en-US"/>
          </a:p>
          <a:p>
            <a:r>
              <a:rPr lang="en-US"/>
              <a:t>&lt;body&gt;</a:t>
            </a:r>
            <a:endParaRPr lang="en-US"/>
          </a:p>
          <a:p>
            <a:r>
              <a:rPr lang="en-US"/>
              <a:t>    &lt;h1&gt;LOVELY PROFESSIONAL UNIVERSITY&lt;/h1&gt;</a:t>
            </a:r>
            <a:endParaRPr lang="en-US"/>
          </a:p>
          <a:p>
            <a:r>
              <a:rPr lang="en-US"/>
              <a:t>    &lt;h2&gt;</a:t>
            </a:r>
            <a:endParaRPr lang="en-US"/>
          </a:p>
          <a:p>
            <a:r>
              <a:rPr lang="en-US"/>
              <a:t>        JavaScript Display Possibilities</a:t>
            </a:r>
            <a:endParaRPr lang="en-US"/>
          </a:p>
          <a:p>
            <a:r>
              <a:rPr lang="en-US"/>
              <a:t>        Using innerHTML</a:t>
            </a:r>
            <a:endParaRPr lang="en-US"/>
          </a:p>
          <a:p>
            <a:r>
              <a:rPr lang="en-US"/>
              <a:t>    &lt;/h2&gt;</a:t>
            </a:r>
            <a:endParaRPr lang="en-US"/>
          </a:p>
          <a:p>
            <a:r>
              <a:rPr lang="en-US"/>
              <a:t>    &lt;p id="LPU"&gt;&lt;/p&gt;</a:t>
            </a:r>
            <a:endParaRPr lang="en-US"/>
          </a:p>
          <a:p>
            <a:r>
              <a:rPr lang="en-US"/>
              <a:t> </a:t>
            </a:r>
            <a:endParaRPr lang="en-US"/>
          </a:p>
          <a:p>
            <a:r>
              <a:rPr lang="en-US"/>
              <a:t>    &lt;!-- Script to use innerHTML --&gt;</a:t>
            </a:r>
            <a:endParaRPr lang="en-US"/>
          </a:p>
          <a:p>
            <a:r>
              <a:rPr lang="en-US"/>
              <a:t>    &lt;script&gt;</a:t>
            </a:r>
            <a:endParaRPr lang="en-US"/>
          </a:p>
          <a:p>
            <a:r>
              <a:rPr lang="en-US"/>
              <a:t>        document.getElementById("GFG").innerHTML</a:t>
            </a:r>
            <a:endParaRPr lang="en-US"/>
          </a:p>
          <a:p>
            <a:r>
              <a:rPr lang="en-US"/>
              <a:t>            = 10 * 2;</a:t>
            </a:r>
            <a:endParaRPr lang="en-US"/>
          </a:p>
          <a:p>
            <a:r>
              <a:rPr lang="en-US"/>
              <a:t>    &lt;/script&gt;</a:t>
            </a:r>
            <a:endParaRPr lang="en-US"/>
          </a:p>
          <a:p>
            <a:r>
              <a:rPr lang="en-US"/>
              <a:t> </a:t>
            </a:r>
            <a:endParaRPr lang="en-US"/>
          </a:p>
          <a:p>
            <a:r>
              <a:rPr lang="en-US"/>
              <a:t>&lt;/body&gt;</a:t>
            </a:r>
            <a:endParaRPr lang="en-US"/>
          </a:p>
          <a:p>
            <a:r>
              <a:rPr lang="en-US"/>
              <a:t>&lt;/html&gt;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2120" y="233045"/>
            <a:ext cx="6096000" cy="1814830"/>
          </a:xfrm>
          <a:prstGeom prst="rect">
            <a:avLst/>
          </a:prstGeom>
          <a:noFill/>
        </p:spPr>
        <p:txBody>
          <a:bodyPr wrap="square" rtlCol="0" anchor="t">
            <a:spAutoFit/>
          </a:bodyPr>
          <a:p>
            <a:r>
              <a:rPr lang="en-US" sz="3200" b="1"/>
              <a:t>Using document.write()</a:t>
            </a:r>
            <a:endParaRPr lang="en-US" sz="3200" b="1"/>
          </a:p>
          <a:p>
            <a:r>
              <a:rPr lang="en-US" sz="2000"/>
              <a:t>It is used for testing purpose. </a:t>
            </a:r>
            <a:endParaRPr lang="en-US" sz="2000"/>
          </a:p>
          <a:p>
            <a:endParaRPr lang="en-US" sz="2000"/>
          </a:p>
          <a:p>
            <a:r>
              <a:rPr lang="en-US" sz="2000"/>
              <a:t>Syntax:</a:t>
            </a:r>
            <a:endParaRPr lang="en-US" sz="2000"/>
          </a:p>
          <a:p>
            <a:r>
              <a:rPr lang="en-US" sz="2000">
                <a:highlight>
                  <a:srgbClr val="FFFF00"/>
                </a:highlight>
              </a:rPr>
              <a:t>document.write();</a:t>
            </a:r>
            <a:endParaRPr lang="en-US" sz="2000">
              <a:highlight>
                <a:srgbClr val="FFFF00"/>
              </a:highlight>
            </a:endParaRPr>
          </a:p>
        </p:txBody>
      </p:sp>
      <p:sp>
        <p:nvSpPr>
          <p:cNvPr id="3" name="Text Box 2"/>
          <p:cNvSpPr txBox="1"/>
          <p:nvPr/>
        </p:nvSpPr>
        <p:spPr>
          <a:xfrm>
            <a:off x="7623810" y="448310"/>
            <a:ext cx="4191635" cy="590804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a:t>&lt;!DOCTYPE html&gt;</a:t>
            </a:r>
            <a:endParaRPr lang="en-US"/>
          </a:p>
          <a:p>
            <a:r>
              <a:rPr lang="en-US"/>
              <a:t>&lt;html lang="en"&gt;</a:t>
            </a:r>
            <a:endParaRPr lang="en-US"/>
          </a:p>
          <a:p>
            <a:r>
              <a:rPr lang="en-US"/>
              <a:t> </a:t>
            </a:r>
            <a:endParaRPr lang="en-US"/>
          </a:p>
          <a:p>
            <a:r>
              <a:rPr lang="en-US"/>
              <a:t>&lt;head&gt;</a:t>
            </a:r>
            <a:endParaRPr lang="en-US"/>
          </a:p>
          <a:p>
            <a:r>
              <a:rPr lang="en-US"/>
              <a:t>    &lt;title&gt;JavaScript Output&lt;/title&gt;</a:t>
            </a:r>
            <a:endParaRPr lang="en-US"/>
          </a:p>
          <a:p>
            <a:r>
              <a:rPr lang="en-US"/>
              <a:t>&lt;/head&gt;</a:t>
            </a:r>
            <a:endParaRPr lang="en-US"/>
          </a:p>
          <a:p>
            <a:r>
              <a:rPr lang="en-US"/>
              <a:t> </a:t>
            </a:r>
            <a:endParaRPr lang="en-US"/>
          </a:p>
          <a:p>
            <a:r>
              <a:rPr lang="en-US"/>
              <a:t>&lt;body&gt;</a:t>
            </a:r>
            <a:endParaRPr lang="en-US"/>
          </a:p>
          <a:p>
            <a:r>
              <a:rPr lang="en-US"/>
              <a:t>    &lt;h1&gt;GeeksforGeeks&lt;/h1&gt;</a:t>
            </a:r>
            <a:endParaRPr lang="en-US"/>
          </a:p>
          <a:p>
            <a:r>
              <a:rPr lang="en-US"/>
              <a:t>    &lt;h2&gt;</a:t>
            </a:r>
            <a:endParaRPr lang="en-US"/>
          </a:p>
          <a:p>
            <a:r>
              <a:rPr lang="en-US"/>
              <a:t>        JavaScript Display Possibilities</a:t>
            </a:r>
            <a:endParaRPr lang="en-US"/>
          </a:p>
          <a:p>
            <a:r>
              <a:rPr lang="en-US"/>
              <a:t>        Using document.write()</a:t>
            </a:r>
            <a:endParaRPr lang="en-US"/>
          </a:p>
          <a:p>
            <a:r>
              <a:rPr lang="en-US"/>
              <a:t>    &lt;/h2&gt;</a:t>
            </a:r>
            <a:endParaRPr lang="en-US"/>
          </a:p>
          <a:p>
            <a:r>
              <a:rPr lang="en-US"/>
              <a:t>    &lt;p id="GFG"&gt;&lt;/p&gt;</a:t>
            </a:r>
            <a:endParaRPr lang="en-US"/>
          </a:p>
          <a:p>
            <a:r>
              <a:rPr lang="en-US"/>
              <a:t>    &lt;!-- Script to uses document.write() --&gt;</a:t>
            </a:r>
            <a:endParaRPr lang="en-US"/>
          </a:p>
          <a:p>
            <a:r>
              <a:rPr lang="en-US"/>
              <a:t>    &lt;script&gt;</a:t>
            </a:r>
            <a:endParaRPr lang="en-US"/>
          </a:p>
          <a:p>
            <a:r>
              <a:rPr lang="en-US"/>
              <a:t>        document.write(10 * 2);</a:t>
            </a:r>
            <a:endParaRPr lang="en-US"/>
          </a:p>
          <a:p>
            <a:r>
              <a:rPr lang="en-US"/>
              <a:t>    &lt;/script&gt;</a:t>
            </a:r>
            <a:endParaRPr lang="en-US"/>
          </a:p>
          <a:p>
            <a:r>
              <a:rPr lang="en-US"/>
              <a:t> </a:t>
            </a:r>
            <a:endParaRPr lang="en-US"/>
          </a:p>
          <a:p>
            <a:r>
              <a:rPr lang="en-US"/>
              <a:t>&lt;/body&gt;</a:t>
            </a:r>
            <a:endParaRPr lang="en-US"/>
          </a:p>
          <a:p>
            <a:r>
              <a:rPr lang="en-US"/>
              <a:t>&lt;/html&gt;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7540" y="310515"/>
            <a:ext cx="6096000" cy="1814830"/>
          </a:xfrm>
          <a:prstGeom prst="rect">
            <a:avLst/>
          </a:prstGeom>
          <a:noFill/>
        </p:spPr>
        <p:txBody>
          <a:bodyPr wrap="square" rtlCol="0" anchor="t">
            <a:spAutoFit/>
          </a:bodyPr>
          <a:p>
            <a:r>
              <a:rPr lang="en-US" sz="3200" b="1"/>
              <a:t>Using window.alert():</a:t>
            </a:r>
            <a:endParaRPr lang="en-US" sz="3200" b="1"/>
          </a:p>
          <a:p>
            <a:r>
              <a:rPr lang="en-US" sz="2000"/>
              <a:t>It displays the content using an alert box. </a:t>
            </a:r>
            <a:endParaRPr lang="en-US" sz="2000"/>
          </a:p>
          <a:p>
            <a:endParaRPr lang="en-US" sz="2000"/>
          </a:p>
          <a:p>
            <a:r>
              <a:rPr lang="en-US" sz="2000"/>
              <a:t>Syntax:</a:t>
            </a:r>
            <a:endParaRPr lang="en-US" sz="2000"/>
          </a:p>
          <a:p>
            <a:r>
              <a:rPr lang="en-US" sz="2000">
                <a:highlight>
                  <a:srgbClr val="FFFF00"/>
                </a:highlight>
              </a:rPr>
              <a:t>window.alert();</a:t>
            </a:r>
            <a:endParaRPr lang="en-US" sz="2000">
              <a:highlight>
                <a:srgbClr val="FFFF00"/>
              </a:highlight>
            </a:endParaRPr>
          </a:p>
        </p:txBody>
      </p:sp>
      <p:sp>
        <p:nvSpPr>
          <p:cNvPr id="3" name="Text Box 2"/>
          <p:cNvSpPr txBox="1"/>
          <p:nvPr/>
        </p:nvSpPr>
        <p:spPr>
          <a:xfrm>
            <a:off x="7691755" y="474980"/>
            <a:ext cx="4064000" cy="590804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spAutoFit/>
          </a:bodyPr>
          <a:p>
            <a:r>
              <a:rPr lang="en-US"/>
              <a:t>&lt;!DOCTYPE html&gt;</a:t>
            </a:r>
            <a:endParaRPr lang="en-US"/>
          </a:p>
          <a:p>
            <a:r>
              <a:rPr lang="en-US"/>
              <a:t>&lt;html lang="en"&gt;</a:t>
            </a:r>
            <a:endParaRPr lang="en-US"/>
          </a:p>
          <a:p>
            <a:r>
              <a:rPr lang="en-US"/>
              <a:t> </a:t>
            </a:r>
            <a:endParaRPr lang="en-US"/>
          </a:p>
          <a:p>
            <a:r>
              <a:rPr lang="en-US"/>
              <a:t>&lt;head&gt;</a:t>
            </a:r>
            <a:endParaRPr lang="en-US"/>
          </a:p>
          <a:p>
            <a:r>
              <a:rPr lang="en-US"/>
              <a:t>    &lt;title&gt;JavaScript Output&lt;/title&gt;</a:t>
            </a:r>
            <a:endParaRPr lang="en-US"/>
          </a:p>
          <a:p>
            <a:r>
              <a:rPr lang="en-US"/>
              <a:t>&lt;/head&gt;</a:t>
            </a:r>
            <a:endParaRPr lang="en-US"/>
          </a:p>
          <a:p>
            <a:r>
              <a:rPr lang="en-US"/>
              <a:t> </a:t>
            </a:r>
            <a:endParaRPr lang="en-US"/>
          </a:p>
          <a:p>
            <a:r>
              <a:rPr lang="en-US"/>
              <a:t>&lt;body&gt;</a:t>
            </a:r>
            <a:endParaRPr lang="en-US"/>
          </a:p>
          <a:p>
            <a:r>
              <a:rPr lang="en-US"/>
              <a:t>    &lt;h1&gt;GeeksforGeeks&lt;/h1&gt;</a:t>
            </a:r>
            <a:endParaRPr lang="en-US"/>
          </a:p>
          <a:p>
            <a:r>
              <a:rPr lang="en-US"/>
              <a:t>    &lt;h2&gt;</a:t>
            </a:r>
            <a:endParaRPr lang="en-US"/>
          </a:p>
          <a:p>
            <a:r>
              <a:rPr lang="en-US"/>
              <a:t>        JavaScript Display Possibilities</a:t>
            </a:r>
            <a:endParaRPr lang="en-US"/>
          </a:p>
          <a:p>
            <a:r>
              <a:rPr lang="en-US"/>
              <a:t>        Using window.alert()</a:t>
            </a:r>
            <a:endParaRPr lang="en-US"/>
          </a:p>
          <a:p>
            <a:r>
              <a:rPr lang="en-US"/>
              <a:t>    &lt;/h2&gt;</a:t>
            </a:r>
            <a:endParaRPr lang="en-US"/>
          </a:p>
          <a:p>
            <a:r>
              <a:rPr lang="en-US"/>
              <a:t>    &lt;p id="GFG"&gt;&lt;/p&gt;</a:t>
            </a:r>
            <a:endParaRPr lang="en-US"/>
          </a:p>
          <a:p>
            <a:r>
              <a:rPr lang="en-US"/>
              <a:t>    &lt;!-- Script to use window.alert() --&gt;</a:t>
            </a:r>
            <a:endParaRPr lang="en-US"/>
          </a:p>
          <a:p>
            <a:r>
              <a:rPr lang="en-US"/>
              <a:t>    &lt;script&gt;</a:t>
            </a:r>
            <a:endParaRPr lang="en-US"/>
          </a:p>
          <a:p>
            <a:r>
              <a:rPr lang="en-US"/>
              <a:t>        window.alert(10 * 2);</a:t>
            </a:r>
            <a:endParaRPr lang="en-US"/>
          </a:p>
          <a:p>
            <a:r>
              <a:rPr lang="en-US"/>
              <a:t>    &lt;/script&gt;</a:t>
            </a:r>
            <a:endParaRPr lang="en-US"/>
          </a:p>
          <a:p>
            <a:r>
              <a:rPr lang="en-US"/>
              <a:t>&lt;/body&gt;</a:t>
            </a:r>
            <a:endParaRPr lang="en-US"/>
          </a:p>
          <a:p>
            <a:r>
              <a:rPr lang="en-US"/>
              <a:t> </a:t>
            </a:r>
            <a:endParaRPr lang="en-US"/>
          </a:p>
          <a:p>
            <a:r>
              <a:rPr lang="en-US"/>
              <a:t>&lt;/html&gt;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201930"/>
            <a:ext cx="6096000" cy="2430145"/>
          </a:xfrm>
          <a:prstGeom prst="rect">
            <a:avLst/>
          </a:prstGeom>
          <a:noFill/>
        </p:spPr>
        <p:txBody>
          <a:bodyPr wrap="square" rtlCol="0" anchor="t">
            <a:spAutoFit/>
          </a:bodyPr>
          <a:p>
            <a:r>
              <a:rPr lang="en-US" sz="3200" b="1"/>
              <a:t>Using console.log()</a:t>
            </a:r>
            <a:endParaRPr lang="en-US" sz="3200" b="1"/>
          </a:p>
          <a:p>
            <a:r>
              <a:rPr lang="en-US" sz="2000"/>
              <a:t>It is used for debugging purposes. </a:t>
            </a:r>
            <a:endParaRPr lang="en-US" sz="2000"/>
          </a:p>
          <a:p>
            <a:endParaRPr lang="en-US" sz="2000"/>
          </a:p>
          <a:p>
            <a:r>
              <a:rPr lang="en-US" sz="2000"/>
              <a:t>Syntax:</a:t>
            </a:r>
            <a:endParaRPr lang="en-US" sz="2000"/>
          </a:p>
          <a:p>
            <a:r>
              <a:rPr lang="en-US" sz="2000">
                <a:highlight>
                  <a:srgbClr val="FFFF00"/>
                </a:highlight>
              </a:rPr>
              <a:t>console.log();</a:t>
            </a:r>
            <a:endParaRPr lang="en-US" sz="2000">
              <a:highlight>
                <a:srgbClr val="FFFF00"/>
              </a:highlight>
            </a:endParaRPr>
          </a:p>
          <a:p>
            <a:r>
              <a:rPr lang="en-US" sz="2000"/>
              <a:t>Example: This example uses the console.log() property to display data. </a:t>
            </a:r>
            <a:endParaRPr lang="en-US" sz="2000"/>
          </a:p>
        </p:txBody>
      </p:sp>
      <p:sp>
        <p:nvSpPr>
          <p:cNvPr id="3" name="Text Box 2"/>
          <p:cNvSpPr txBox="1"/>
          <p:nvPr/>
        </p:nvSpPr>
        <p:spPr>
          <a:xfrm>
            <a:off x="6610350" y="474980"/>
            <a:ext cx="4745355" cy="590804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a:t>&lt;!DOCTYPE html&gt;</a:t>
            </a:r>
            <a:endParaRPr lang="en-US"/>
          </a:p>
          <a:p>
            <a:r>
              <a:rPr lang="en-US"/>
              <a:t>&lt;html lang="en"&gt;</a:t>
            </a:r>
            <a:endParaRPr lang="en-US"/>
          </a:p>
          <a:p>
            <a:r>
              <a:rPr lang="en-US"/>
              <a:t> </a:t>
            </a:r>
            <a:endParaRPr lang="en-US"/>
          </a:p>
          <a:p>
            <a:r>
              <a:rPr lang="en-US"/>
              <a:t>&lt;head&gt;</a:t>
            </a:r>
            <a:endParaRPr lang="en-US"/>
          </a:p>
          <a:p>
            <a:r>
              <a:rPr lang="en-US"/>
              <a:t>    &lt;title&gt;JavaScript Output&lt;/title&gt;</a:t>
            </a:r>
            <a:endParaRPr lang="en-US"/>
          </a:p>
          <a:p>
            <a:r>
              <a:rPr lang="en-US"/>
              <a:t>&lt;/head&gt;</a:t>
            </a:r>
            <a:endParaRPr lang="en-US"/>
          </a:p>
          <a:p>
            <a:r>
              <a:rPr lang="en-US"/>
              <a:t> </a:t>
            </a:r>
            <a:endParaRPr lang="en-US"/>
          </a:p>
          <a:p>
            <a:r>
              <a:rPr lang="en-US"/>
              <a:t>&lt;body&gt;</a:t>
            </a:r>
            <a:endParaRPr lang="en-US"/>
          </a:p>
          <a:p>
            <a:r>
              <a:rPr lang="en-US"/>
              <a:t>    &lt;h1&gt;GeeksforGeeks&lt;/h1&gt;</a:t>
            </a:r>
            <a:endParaRPr lang="en-US"/>
          </a:p>
          <a:p>
            <a:r>
              <a:rPr lang="en-US"/>
              <a:t>    &lt;h2&gt;</a:t>
            </a:r>
            <a:endParaRPr lang="en-US"/>
          </a:p>
          <a:p>
            <a:r>
              <a:rPr lang="en-US"/>
              <a:t>        JavaScript Display Possibilities</a:t>
            </a:r>
            <a:endParaRPr lang="en-US"/>
          </a:p>
          <a:p>
            <a:r>
              <a:rPr lang="en-US"/>
              <a:t>        Using console.log()</a:t>
            </a:r>
            <a:endParaRPr lang="en-US"/>
          </a:p>
          <a:p>
            <a:r>
              <a:rPr lang="en-US"/>
              <a:t>    &lt;/h2&gt;</a:t>
            </a:r>
            <a:endParaRPr lang="en-US"/>
          </a:p>
          <a:p>
            <a:r>
              <a:rPr lang="en-US"/>
              <a:t>    &lt;p id="GFG"&gt;&lt;/p&gt;</a:t>
            </a:r>
            <a:endParaRPr lang="en-US"/>
          </a:p>
          <a:p>
            <a:r>
              <a:rPr lang="en-US"/>
              <a:t>    &lt;!-- Script to use console.log() --&gt;</a:t>
            </a:r>
            <a:endParaRPr lang="en-US"/>
          </a:p>
          <a:p>
            <a:r>
              <a:rPr lang="en-US"/>
              <a:t>    &lt;script&gt;</a:t>
            </a:r>
            <a:endParaRPr lang="en-US"/>
          </a:p>
          <a:p>
            <a:r>
              <a:rPr lang="en-US"/>
              <a:t>        console.log(10 * 2);</a:t>
            </a:r>
            <a:endParaRPr lang="en-US"/>
          </a:p>
          <a:p>
            <a:r>
              <a:rPr lang="en-US"/>
              <a:t>    &lt;/script&gt;</a:t>
            </a:r>
            <a:endParaRPr lang="en-US"/>
          </a:p>
          <a:p>
            <a:r>
              <a:rPr lang="en-US"/>
              <a:t>&lt;/body&gt;</a:t>
            </a:r>
            <a:endParaRPr lang="en-US"/>
          </a:p>
          <a:p>
            <a:r>
              <a:rPr lang="en-US"/>
              <a:t> </a:t>
            </a:r>
            <a:endParaRPr lang="en-US"/>
          </a:p>
          <a:p>
            <a:r>
              <a:rPr lang="en-US"/>
              <a:t>&lt;/html&gt;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775" y="349250"/>
            <a:ext cx="10859135" cy="10273665"/>
          </a:xfrm>
          <a:prstGeom prst="rect">
            <a:avLst/>
          </a:prstGeom>
          <a:noFill/>
        </p:spPr>
        <p:txBody>
          <a:bodyPr wrap="square">
            <a:noAutofit/>
          </a:bodyPr>
          <a:lstStyle/>
          <a:p>
            <a:pPr marL="285750" indent="-285750" algn="l" rtl="0" fontAlgn="base">
              <a:buFont typeface="Wingdings" panose="05000000000000000000" pitchFamily="2" charset="2"/>
              <a:buChar char="Ø"/>
            </a:pPr>
            <a:r>
              <a:rPr lang="en-US" sz="3200" b="0" i="0" dirty="0">
                <a:effectLst/>
              </a:rPr>
              <a:t>J</a:t>
            </a:r>
            <a:r>
              <a:rPr lang="en-US" sz="3200" b="0" i="0" dirty="0">
                <a:effectLst/>
              </a:rPr>
              <a:t>avaScript is considered lightweight due to the fact that it has </a:t>
            </a:r>
            <a:r>
              <a:rPr lang="en-US" sz="3200" b="1" i="0" u="sng" dirty="0">
                <a:effectLst/>
              </a:rPr>
              <a:t>low CPU usage</a:t>
            </a:r>
            <a:r>
              <a:rPr lang="en-US" sz="3200" b="0" i="0" dirty="0">
                <a:effectLst/>
              </a:rPr>
              <a:t>, </a:t>
            </a:r>
            <a:r>
              <a:rPr lang="en-US" sz="3200" b="1" i="0" u="sng" dirty="0">
                <a:effectLst/>
              </a:rPr>
              <a:t>is easy to implement</a:t>
            </a:r>
            <a:r>
              <a:rPr lang="en-US" sz="3200" b="0" i="0" dirty="0">
                <a:effectLst/>
              </a:rPr>
              <a:t>, and has a </a:t>
            </a:r>
            <a:r>
              <a:rPr lang="en-US" sz="3200" b="1" i="0" u="sng" dirty="0">
                <a:effectLst/>
              </a:rPr>
              <a:t>minimalist syntax</a:t>
            </a:r>
            <a:r>
              <a:rPr lang="en-US" sz="3200" b="0" i="0" dirty="0">
                <a:effectLst/>
              </a:rPr>
              <a:t>. Minimalist syntax as in, </a:t>
            </a:r>
            <a:r>
              <a:rPr lang="en-US" sz="3200" b="1" i="0" u="sng" dirty="0">
                <a:effectLst/>
              </a:rPr>
              <a:t>has no data types</a:t>
            </a:r>
            <a:r>
              <a:rPr lang="en-US" sz="3200" b="0" i="0" dirty="0">
                <a:effectLst/>
              </a:rPr>
              <a:t>. Everything is treated here as an </a:t>
            </a:r>
            <a:r>
              <a:rPr lang="en-US" sz="3200" b="1" i="0" u="sng" dirty="0">
                <a:effectLst/>
              </a:rPr>
              <a:t>object. </a:t>
            </a:r>
            <a:r>
              <a:rPr lang="en-US" sz="3200" b="0" i="0" dirty="0">
                <a:effectLst/>
              </a:rPr>
              <a:t>It is very easy to learn because of its syntax similar to C++ and Java.</a:t>
            </a:r>
            <a:endParaRPr lang="en-US" sz="3200" b="0" i="0" dirty="0">
              <a:effectLst/>
            </a:endParaRPr>
          </a:p>
          <a:p>
            <a:pPr marL="285750" indent="-285750" algn="l" rtl="0" fontAlgn="base">
              <a:buFont typeface="Wingdings" panose="05000000000000000000" pitchFamily="2" charset="2"/>
              <a:buChar char="Ø"/>
            </a:pPr>
            <a:endParaRPr lang="en-US" sz="3200" b="0" i="0" dirty="0">
              <a:effectLst/>
            </a:endParaRPr>
          </a:p>
          <a:p>
            <a:pPr marL="285750" indent="-285750" algn="l" rtl="0" fontAlgn="base">
              <a:buFont typeface="Wingdings" panose="05000000000000000000" pitchFamily="2" charset="2"/>
              <a:buChar char="Ø"/>
            </a:pPr>
            <a:r>
              <a:rPr lang="en-US" sz="3200" b="0" i="0" u="sng" dirty="0">
                <a:effectLst/>
              </a:rPr>
              <a:t>JavaScript runs in </a:t>
            </a:r>
            <a:r>
              <a:rPr lang="en-US" sz="3200" b="1" i="0" u="sng" dirty="0">
                <a:effectLst/>
              </a:rPr>
              <a:t>the browser </a:t>
            </a:r>
            <a:r>
              <a:rPr lang="en-US" sz="3200" b="0" i="0" dirty="0">
                <a:effectLst/>
              </a:rPr>
              <a:t>even though it has complex paradigms and logic which means it uses fewer resources than other languages. </a:t>
            </a:r>
            <a:r>
              <a:rPr lang="en-US" sz="3200" dirty="0"/>
              <a:t>I</a:t>
            </a:r>
            <a:r>
              <a:rPr lang="en-US" sz="3200" b="0" i="0" dirty="0">
                <a:effectLst/>
              </a:rPr>
              <a:t>t has </a:t>
            </a:r>
            <a:r>
              <a:rPr lang="en-US" sz="3200" b="1" i="0" u="sng" dirty="0">
                <a:effectLst/>
              </a:rPr>
              <a:t>fewer in-built libraries or frameworks</a:t>
            </a:r>
            <a:r>
              <a:rPr lang="en-US" sz="3200" b="0" i="0" dirty="0">
                <a:effectLst/>
              </a:rPr>
              <a:t>, contributing as another reason for it being lightweight. However, this brings a </a:t>
            </a:r>
            <a:r>
              <a:rPr lang="en-US" sz="3200" b="0" i="0" u="sng" dirty="0">
                <a:effectLst/>
              </a:rPr>
              <a:t>drawback in that we need to incorporate external libraries and frameworks. </a:t>
            </a:r>
            <a:endParaRPr lang="en-US" sz="3200" b="0" i="0" u="sng"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78625" y="751840"/>
            <a:ext cx="4959350" cy="5354320"/>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a:t>&lt;!DOCTYPE html&gt;</a:t>
            </a:r>
            <a:endParaRPr lang="en-US"/>
          </a:p>
          <a:p>
            <a:r>
              <a:rPr lang="en-US"/>
              <a:t>&lt;html lang="en"&gt;</a:t>
            </a:r>
            <a:endParaRPr lang="en-US"/>
          </a:p>
          <a:p>
            <a:r>
              <a:rPr lang="en-US"/>
              <a:t>&lt;head&gt;</a:t>
            </a:r>
            <a:endParaRPr lang="en-US"/>
          </a:p>
          <a:p>
            <a:r>
              <a:rPr lang="en-US"/>
              <a:t>    &lt;title&gt;JavaScript Output&lt;/title&gt;</a:t>
            </a:r>
            <a:endParaRPr lang="en-US"/>
          </a:p>
          <a:p>
            <a:r>
              <a:rPr lang="en-US"/>
              <a:t>&lt;/head&gt;</a:t>
            </a:r>
            <a:endParaRPr lang="en-US"/>
          </a:p>
          <a:p>
            <a:r>
              <a:rPr lang="en-US"/>
              <a:t>&lt;body&gt;</a:t>
            </a:r>
            <a:endParaRPr lang="en-US"/>
          </a:p>
          <a:p>
            <a:r>
              <a:rPr lang="en-US"/>
              <a:t>    &lt;h1&gt;GeeksforGeeks&lt;/h1&gt;</a:t>
            </a:r>
            <a:endParaRPr lang="en-US"/>
          </a:p>
          <a:p>
            <a:r>
              <a:rPr lang="en-US"/>
              <a:t>    &lt;h2&gt;</a:t>
            </a:r>
            <a:endParaRPr lang="en-US"/>
          </a:p>
          <a:p>
            <a:r>
              <a:rPr lang="en-US"/>
              <a:t>        JavaScript Display Possibilities</a:t>
            </a:r>
            <a:endParaRPr lang="en-US"/>
          </a:p>
          <a:p>
            <a:r>
              <a:rPr lang="en-US"/>
              <a:t>        Using window.alert()</a:t>
            </a:r>
            <a:endParaRPr lang="en-US"/>
          </a:p>
          <a:p>
            <a:r>
              <a:rPr lang="en-US"/>
              <a:t>    &lt;/h2&gt;</a:t>
            </a:r>
            <a:endParaRPr lang="en-US"/>
          </a:p>
          <a:p>
            <a:r>
              <a:rPr lang="en-US"/>
              <a:t>    &lt;p id="GFG"&gt;&lt;/p&gt;</a:t>
            </a:r>
            <a:endParaRPr lang="en-US"/>
          </a:p>
          <a:p>
            <a:r>
              <a:rPr lang="en-US"/>
              <a:t>    &lt;!-- Script to use window.alert() --&gt;</a:t>
            </a:r>
            <a:endParaRPr lang="en-US"/>
          </a:p>
          <a:p>
            <a:r>
              <a:rPr lang="en-US"/>
              <a:t>    &lt;script&gt;</a:t>
            </a:r>
            <a:endParaRPr lang="en-US"/>
          </a:p>
          <a:p>
            <a:r>
              <a:rPr lang="en-US"/>
              <a:t>        window.prompt("Please Enter your Input");</a:t>
            </a:r>
            <a:endParaRPr lang="en-US"/>
          </a:p>
          <a:p>
            <a:r>
              <a:rPr lang="en-US"/>
              <a:t>    &lt;/script&gt;</a:t>
            </a:r>
            <a:endParaRPr lang="en-US"/>
          </a:p>
          <a:p>
            <a:r>
              <a:rPr lang="en-US"/>
              <a:t>&lt;/body&gt;</a:t>
            </a:r>
            <a:endParaRPr lang="en-US"/>
          </a:p>
          <a:p>
            <a:r>
              <a:rPr lang="en-US"/>
              <a:t> </a:t>
            </a:r>
            <a:endParaRPr lang="en-US"/>
          </a:p>
          <a:p>
            <a:r>
              <a:rPr lang="en-US"/>
              <a:t>&lt;/html&gt;</a:t>
            </a:r>
            <a:endParaRPr lang="en-US"/>
          </a:p>
        </p:txBody>
      </p:sp>
      <p:sp>
        <p:nvSpPr>
          <p:cNvPr id="3" name="Text Box 2"/>
          <p:cNvSpPr txBox="1"/>
          <p:nvPr/>
        </p:nvSpPr>
        <p:spPr>
          <a:xfrm>
            <a:off x="406400" y="295275"/>
            <a:ext cx="6096000" cy="1814830"/>
          </a:xfrm>
          <a:prstGeom prst="rect">
            <a:avLst/>
          </a:prstGeom>
          <a:noFill/>
        </p:spPr>
        <p:txBody>
          <a:bodyPr wrap="square" rtlCol="0" anchor="t">
            <a:spAutoFit/>
          </a:bodyPr>
          <a:p>
            <a:r>
              <a:rPr lang="en-US" sz="3200" b="1">
                <a:sym typeface="+mn-ea"/>
              </a:rPr>
              <a:t>Using window.prompt()</a:t>
            </a:r>
            <a:endParaRPr lang="en-US" sz="3200" b="1"/>
          </a:p>
          <a:p>
            <a:r>
              <a:rPr lang="en-US" sz="2000">
                <a:sym typeface="+mn-ea"/>
              </a:rPr>
              <a:t>It Allows to take input from user.</a:t>
            </a:r>
            <a:endParaRPr lang="en-US" sz="2000"/>
          </a:p>
          <a:p>
            <a:endParaRPr lang="en-US" sz="2000"/>
          </a:p>
          <a:p>
            <a:r>
              <a:rPr lang="en-US" sz="2000">
                <a:sym typeface="+mn-ea"/>
              </a:rPr>
              <a:t>Syntax:</a:t>
            </a:r>
            <a:endParaRPr lang="en-US" sz="2000"/>
          </a:p>
          <a:p>
            <a:r>
              <a:rPr lang="en-US" sz="2000">
                <a:highlight>
                  <a:srgbClr val="FFFF00"/>
                </a:highlight>
                <a:sym typeface="+mn-ea"/>
              </a:rPr>
              <a:t>window.prompt();</a:t>
            </a:r>
            <a:endParaRPr lang="en-US" sz="2000">
              <a:highlight>
                <a:srgbClr val="FFFF00"/>
              </a:highligh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8630" y="325755"/>
            <a:ext cx="6096000" cy="2646045"/>
          </a:xfrm>
          <a:prstGeom prst="rect">
            <a:avLst/>
          </a:prstGeom>
          <a:noFill/>
        </p:spPr>
        <p:txBody>
          <a:bodyPr wrap="square" rtlCol="0" anchor="t">
            <a:spAutoFit/>
          </a:bodyPr>
          <a:p>
            <a:r>
              <a:rPr lang="en-US" sz="3200" b="1"/>
              <a:t>Using appendChild()</a:t>
            </a:r>
            <a:endParaRPr lang="en-US" sz="3200" b="1"/>
          </a:p>
          <a:p>
            <a:r>
              <a:rPr lang="en-US"/>
              <a:t>This method allows you to append content to an HTML</a:t>
            </a:r>
            <a:endParaRPr lang="en-US"/>
          </a:p>
          <a:p>
            <a:r>
              <a:rPr lang="en-US"/>
              <a:t> element.</a:t>
            </a:r>
            <a:endParaRPr lang="en-US"/>
          </a:p>
          <a:p>
            <a:endParaRPr lang="en-US"/>
          </a:p>
          <a:p>
            <a:r>
              <a:rPr lang="en-US" sz="2000"/>
              <a:t>Syntax:</a:t>
            </a:r>
            <a:endParaRPr lang="en-US" sz="2000"/>
          </a:p>
          <a:p>
            <a:r>
              <a:rPr lang="en-US" sz="2000">
                <a:highlight>
                  <a:srgbClr val="FFFF00"/>
                </a:highlight>
              </a:rPr>
              <a:t>element.appendChild(node);</a:t>
            </a:r>
            <a:endParaRPr lang="en-US" sz="2000">
              <a:highlight>
                <a:srgbClr val="FFFF00"/>
              </a:highlight>
            </a:endParaRPr>
          </a:p>
          <a:p>
            <a:r>
              <a:rPr lang="en-US" sz="2000"/>
              <a:t>Example: In this example, we are using </a:t>
            </a:r>
            <a:endParaRPr lang="en-US" sz="2000"/>
          </a:p>
          <a:p>
            <a:r>
              <a:rPr lang="en-US" sz="2000"/>
              <a:t>appendChild() method.</a:t>
            </a:r>
            <a:endParaRPr lang="en-US" sz="2000"/>
          </a:p>
        </p:txBody>
      </p:sp>
      <p:sp>
        <p:nvSpPr>
          <p:cNvPr id="3" name="Text Box 2"/>
          <p:cNvSpPr txBox="1"/>
          <p:nvPr/>
        </p:nvSpPr>
        <p:spPr>
          <a:xfrm>
            <a:off x="5965190" y="325755"/>
            <a:ext cx="5804535" cy="6185535"/>
          </a:xfrm>
          <a:prstGeom prst="rect">
            <a:avLst/>
          </a:prstGeom>
          <a:solidFill>
            <a:srgbClr val="FFFF00"/>
          </a:solidFill>
          <a:ln>
            <a:solidFill>
              <a:schemeClr val="tx1"/>
            </a:solidFill>
          </a:ln>
          <a:effectLst>
            <a:outerShdw blurRad="63500" sx="102000" sy="102000" algn="ctr" rotWithShape="0">
              <a:prstClr val="black">
                <a:alpha val="40000"/>
              </a:prstClr>
            </a:outerShdw>
          </a:effectLst>
        </p:spPr>
        <p:txBody>
          <a:bodyPr wrap="square" rtlCol="0" anchor="t">
            <a:spAutoFit/>
          </a:bodyPr>
          <a:p>
            <a:r>
              <a:rPr lang="en-US"/>
              <a:t>&lt;!DOCTYPE html&gt;</a:t>
            </a:r>
            <a:endParaRPr lang="en-US"/>
          </a:p>
          <a:p>
            <a:r>
              <a:rPr lang="en-US"/>
              <a:t>&lt;html lang="en"&gt;</a:t>
            </a:r>
            <a:endParaRPr lang="en-US"/>
          </a:p>
          <a:p>
            <a:r>
              <a:rPr lang="en-US"/>
              <a:t>&lt;head&gt;</a:t>
            </a:r>
            <a:endParaRPr lang="en-US"/>
          </a:p>
          <a:p>
            <a:r>
              <a:rPr lang="en-US"/>
              <a:t>    &lt;meta charset="UTF-8"&gt;</a:t>
            </a:r>
            <a:endParaRPr lang="en-US"/>
          </a:p>
          <a:p>
            <a:r>
              <a:rPr lang="en-US"/>
              <a:t>    &lt;meta name="viewport"</a:t>
            </a:r>
            <a:endParaRPr lang="en-US"/>
          </a:p>
          <a:p>
            <a:r>
              <a:rPr lang="en-US"/>
              <a:t>          content="width=device-width, </a:t>
            </a:r>
            <a:endParaRPr lang="en-US"/>
          </a:p>
          <a:p>
            <a:r>
              <a:rPr lang="en-US"/>
              <a:t>                   initial-scale=1.0"&gt;</a:t>
            </a:r>
            <a:endParaRPr lang="en-US"/>
          </a:p>
          <a:p>
            <a:r>
              <a:rPr lang="en-US"/>
              <a:t>    &lt;title&gt;JavaScript Output Examples&lt;/title&gt;</a:t>
            </a:r>
            <a:endParaRPr lang="en-US"/>
          </a:p>
          <a:p>
            <a:r>
              <a:rPr lang="en-US"/>
              <a:t>&lt;/head&gt;</a:t>
            </a:r>
            <a:endParaRPr lang="en-US"/>
          </a:p>
          <a:p>
            <a:r>
              <a:rPr lang="en-US"/>
              <a:t>&lt;body&gt;</a:t>
            </a:r>
            <a:endParaRPr lang="en-US"/>
          </a:p>
          <a:p>
            <a:r>
              <a:rPr lang="en-US"/>
              <a:t>    &lt;h1&gt;JavaScript Output Example&lt;/h1&gt;</a:t>
            </a:r>
            <a:endParaRPr lang="en-US"/>
          </a:p>
          <a:p>
            <a:r>
              <a:rPr lang="en-US"/>
              <a:t>    &lt;script&gt;</a:t>
            </a:r>
            <a:endParaRPr lang="en-US"/>
          </a:p>
          <a:p>
            <a:r>
              <a:rPr lang="en-US"/>
              <a:t>        var outputContainer = document.createElement("div");</a:t>
            </a:r>
            <a:endParaRPr lang="en-US"/>
          </a:p>
          <a:p>
            <a:r>
              <a:rPr lang="en-US"/>
              <a:t>        var userInput = window.prompt('Enter something:');</a:t>
            </a:r>
            <a:endParaRPr lang="en-US"/>
          </a:p>
          <a:p>
            <a:r>
              <a:rPr lang="en-US"/>
              <a:t>        var output = document.createElement("p");</a:t>
            </a:r>
            <a:endParaRPr lang="en-US"/>
          </a:p>
          <a:p>
            <a:r>
              <a:rPr lang="en-US"/>
              <a:t>        output.appendChild(document</a:t>
            </a:r>
            <a:endParaRPr lang="en-US"/>
          </a:p>
          <a:p>
            <a:r>
              <a:rPr lang="en-US"/>
              <a:t>                           .createTextNode('You entered: ' + userInput));</a:t>
            </a:r>
            <a:endParaRPr lang="en-US"/>
          </a:p>
          <a:p>
            <a:r>
              <a:rPr lang="en-US"/>
              <a:t>        outputContainer.appendChild(output);</a:t>
            </a:r>
            <a:endParaRPr lang="en-US"/>
          </a:p>
          <a:p>
            <a:r>
              <a:rPr lang="en-US"/>
              <a:t>        document.body.appendChild(outputContainer);</a:t>
            </a:r>
            <a:endParaRPr lang="en-US"/>
          </a:p>
          <a:p>
            <a:r>
              <a:rPr lang="en-US"/>
              <a:t>    &lt;/script&gt;</a:t>
            </a:r>
            <a:endParaRPr lang="en-US"/>
          </a:p>
          <a:p>
            <a:r>
              <a:rPr lang="en-US"/>
              <a:t>&lt;/body&gt;</a:t>
            </a:r>
            <a:endParaRPr lang="en-US"/>
          </a:p>
          <a:p>
            <a:r>
              <a:rPr lang="en-US"/>
              <a:t>&lt;/html&gt;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199" y="417835"/>
            <a:ext cx="9377083" cy="3139321"/>
          </a:xfrm>
          <a:prstGeom prst="rect">
            <a:avLst/>
          </a:prstGeom>
          <a:noFill/>
        </p:spPr>
        <p:txBody>
          <a:bodyPr wrap="square">
            <a:spAutoFit/>
          </a:bodyPr>
          <a:lstStyle/>
          <a:p>
            <a:pPr marL="285750" indent="-285750" algn="just" fontAlgn="base">
              <a:buFont typeface="Wingdings" panose="05000000000000000000" pitchFamily="2" charset="2"/>
              <a:buChar char="Ø"/>
            </a:pPr>
            <a:r>
              <a:rPr lang="en-US" b="1" i="0" dirty="0">
                <a:effectLst/>
              </a:rPr>
              <a:t>Client-side:</a:t>
            </a:r>
            <a:r>
              <a:rPr lang="en-US" b="0" i="0" dirty="0">
                <a:effectLst/>
              </a:rPr>
              <a:t> It supplies objects to control a browser and its </a:t>
            </a:r>
            <a:r>
              <a:rPr lang="en-US" b="0" i="0" u="sng" dirty="0">
                <a:effectLst/>
                <a:hlinkClick r:id="rId1"/>
              </a:rPr>
              <a:t>Document Object Model (DOM).</a:t>
            </a:r>
            <a:r>
              <a:rPr lang="en-US" b="0" i="0" dirty="0">
                <a:effectLst/>
              </a:rPr>
              <a:t> Like if client-side extensions allow an application to place elements on an HTML form and respond to user events such as </a:t>
            </a:r>
            <a:r>
              <a:rPr lang="en-US" b="1" i="0" dirty="0">
                <a:effectLst/>
              </a:rPr>
              <a:t>mouse clicks</a:t>
            </a:r>
            <a:r>
              <a:rPr lang="en-US" b="0" i="0" dirty="0">
                <a:effectLst/>
              </a:rPr>
              <a:t>, </a:t>
            </a:r>
            <a:r>
              <a:rPr lang="en-US" b="1" i="0" dirty="0">
                <a:effectLst/>
              </a:rPr>
              <a:t>form input</a:t>
            </a:r>
            <a:r>
              <a:rPr lang="en-US" b="0" i="0" dirty="0">
                <a:effectLst/>
              </a:rPr>
              <a:t>, and </a:t>
            </a:r>
            <a:r>
              <a:rPr lang="en-US" b="1" i="0" dirty="0">
                <a:effectLst/>
              </a:rPr>
              <a:t>page navigation</a:t>
            </a:r>
            <a:r>
              <a:rPr lang="en-US" b="0" i="0" dirty="0">
                <a:effectLst/>
              </a:rPr>
              <a:t>. Useful libraries for the client side are </a:t>
            </a:r>
            <a:r>
              <a:rPr lang="en-US" b="1" i="0" u="sng" dirty="0">
                <a:effectLst/>
                <a:hlinkClick r:id="rId2"/>
              </a:rPr>
              <a:t>AngularJS</a:t>
            </a:r>
            <a:r>
              <a:rPr lang="en-US" b="0" i="0" dirty="0">
                <a:effectLst/>
              </a:rPr>
              <a:t>, </a:t>
            </a:r>
            <a:r>
              <a:rPr lang="en-US" b="1" u="sng" dirty="0"/>
              <a:t>ReactJS, </a:t>
            </a:r>
            <a:r>
              <a:rPr lang="en-US" b="1" u="sng" dirty="0" err="1"/>
              <a:t>VueJS</a:t>
            </a:r>
            <a:r>
              <a:rPr lang="en-US" b="1" i="0" u="sng" dirty="0">
                <a:effectLst/>
                <a:hlinkClick r:id="rId3"/>
              </a:rPr>
              <a:t>,</a:t>
            </a:r>
            <a:r>
              <a:rPr lang="en-US" b="0" i="0" dirty="0">
                <a:effectLst/>
              </a:rPr>
              <a:t> and so many others.</a:t>
            </a:r>
            <a:endParaRPr lang="en-US" b="0" i="0" dirty="0">
              <a:effectLst/>
            </a:endParaRPr>
          </a:p>
          <a:p>
            <a:pPr marL="285750" indent="-285750" algn="just" fontAlgn="base">
              <a:buFont typeface="Wingdings" panose="05000000000000000000" pitchFamily="2" charset="2"/>
              <a:buChar char="Ø"/>
            </a:pPr>
            <a:endParaRPr lang="en-US" dirty="0"/>
          </a:p>
          <a:p>
            <a:pPr marL="285750" indent="-285750" algn="just" fontAlgn="base">
              <a:buFont typeface="Wingdings" panose="05000000000000000000" pitchFamily="2" charset="2"/>
              <a:buChar char="Ø"/>
            </a:pPr>
            <a:endParaRPr lang="en-US" b="0" i="0" dirty="0">
              <a:effectLst/>
            </a:endParaRPr>
          </a:p>
          <a:p>
            <a:pPr marL="285750" indent="-285750" algn="just" fontAlgn="base">
              <a:buFont typeface="Wingdings" panose="05000000000000000000" pitchFamily="2" charset="2"/>
              <a:buChar char="Ø"/>
            </a:pPr>
            <a:r>
              <a:rPr lang="en-US" b="1" i="0" dirty="0">
                <a:effectLst/>
              </a:rPr>
              <a:t>Server-side:</a:t>
            </a:r>
            <a:r>
              <a:rPr lang="en-US" b="0" i="0" dirty="0">
                <a:effectLst/>
              </a:rPr>
              <a:t> It supplies objects relevant to running JavaScript on a server. For if the server-side extensions allow an application to communicate with a database, and provide continuity of information from one invocation to another of the application, or perform file manipulations on a server. The useful framework which is the most famous these days is </a:t>
            </a:r>
            <a:r>
              <a:rPr lang="en-US" b="1" i="0" u="sng" dirty="0">
                <a:effectLst/>
                <a:hlinkClick r:id="rId4"/>
              </a:rPr>
              <a:t>node.js</a:t>
            </a:r>
            <a:endParaRPr lang="en-US" b="0" i="0" dirty="0">
              <a:effectLst/>
            </a:endParaRPr>
          </a:p>
          <a:p>
            <a:pPr algn="just"/>
            <a:r>
              <a:rPr lang="en-US" b="0" i="0" dirty="0">
                <a:effectLst/>
              </a:rPr>
              <a:t>     developments</a:t>
            </a:r>
            <a:r>
              <a:rPr lang="en-US" b="0" i="0" dirty="0">
                <a:effectLst/>
                <a:latin typeface="Nunito" pitchFamily="2" charset="0"/>
              </a:rPr>
              <a:t>.</a:t>
            </a:r>
            <a:r>
              <a:rPr lang="en-US" b="0" i="0" dirty="0">
                <a:solidFill>
                  <a:srgbClr val="FFFFFF"/>
                </a:solidFill>
                <a:effectLst/>
                <a:latin typeface="Nunito" pitchFamily="2" charset="0"/>
              </a:rPr>
              <a:t>vaScript </a:t>
            </a:r>
            <a:endParaRPr lang="en-IN" dirty="0"/>
          </a:p>
        </p:txBody>
      </p:sp>
      <p:sp>
        <p:nvSpPr>
          <p:cNvPr id="5" name="TextBox 4"/>
          <p:cNvSpPr txBox="1"/>
          <p:nvPr/>
        </p:nvSpPr>
        <p:spPr>
          <a:xfrm>
            <a:off x="1219200" y="3975011"/>
            <a:ext cx="9377082" cy="2308324"/>
          </a:xfrm>
          <a:prstGeom prst="rect">
            <a:avLst/>
          </a:prstGeom>
          <a:noFill/>
        </p:spPr>
        <p:txBody>
          <a:bodyPr wrap="square">
            <a:spAutoFit/>
          </a:bodyPr>
          <a:lstStyle/>
          <a:p>
            <a:pPr marL="285750" indent="-285750" algn="l" fontAlgn="base">
              <a:buFont typeface="Wingdings" panose="05000000000000000000" pitchFamily="2" charset="2"/>
              <a:buChar char="Ø"/>
            </a:pPr>
            <a:r>
              <a:rPr lang="en-US" b="1" i="0" dirty="0">
                <a:effectLst/>
              </a:rPr>
              <a:t>Imperative language – </a:t>
            </a:r>
            <a:r>
              <a:rPr lang="en-US" b="0" i="0" dirty="0">
                <a:effectLst/>
              </a:rPr>
              <a:t>In this type of language we are mostly concerned about how it is to be done. It simply controls the flow of computation. The procedural programming approach, object, oriented approach comes under this as async await we are thinking about what is to be done further after the async call.</a:t>
            </a:r>
            <a:endParaRPr lang="en-US" b="0" i="0" dirty="0">
              <a:effectLst/>
            </a:endParaRPr>
          </a:p>
          <a:p>
            <a:pPr marL="285750" indent="-285750" algn="l" fontAlgn="base">
              <a:buFont typeface="Wingdings" panose="05000000000000000000" pitchFamily="2" charset="2"/>
              <a:buChar char="Ø"/>
            </a:pPr>
            <a:endParaRPr lang="en-US" b="0" i="0" dirty="0">
              <a:effectLst/>
            </a:endParaRPr>
          </a:p>
          <a:p>
            <a:pPr marL="285750" indent="-285750" algn="l" fontAlgn="base">
              <a:buFont typeface="Wingdings" panose="05000000000000000000" pitchFamily="2" charset="2"/>
              <a:buChar char="Ø"/>
            </a:pPr>
            <a:r>
              <a:rPr lang="en-US" b="1" i="0" dirty="0">
                <a:effectLst/>
              </a:rPr>
              <a:t>Declarative programming – </a:t>
            </a:r>
            <a:r>
              <a:rPr lang="en-US" b="0" i="0" dirty="0">
                <a:effectLst/>
              </a:rPr>
              <a:t>In this type of language we are concerned about how it is to be done, basically here logical computation requires. Her main goal is to describe the desired result without direct dictation on how to get it as the arrow function does.</a:t>
            </a:r>
            <a:endParaRPr lang="en-US" b="0" i="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p:cNvSpPr txBox="1"/>
          <p:nvPr/>
        </p:nvSpPr>
        <p:spPr>
          <a:xfrm>
            <a:off x="712695" y="103484"/>
            <a:ext cx="10766610" cy="6647180"/>
          </a:xfrm>
          <a:prstGeom prst="rect">
            <a:avLst/>
          </a:prstGeom>
          <a:noFill/>
        </p:spPr>
        <p:txBody>
          <a:bodyPr wrap="square">
            <a:spAutoFit/>
          </a:bodyPr>
          <a:lstStyle/>
          <a:p>
            <a:pPr algn="l" fontAlgn="base"/>
            <a:r>
              <a:rPr lang="en-US" sz="3200" b="1" i="0" dirty="0">
                <a:effectLst/>
              </a:rPr>
              <a:t>How to Link/</a:t>
            </a:r>
            <a:r>
              <a:rPr lang="en-US" sz="3200" b="1" dirty="0"/>
              <a:t>Add </a:t>
            </a:r>
            <a:r>
              <a:rPr lang="en-US" sz="3200" b="1" i="0" dirty="0">
                <a:effectLst/>
              </a:rPr>
              <a:t>JavaScript File in HTML ?</a:t>
            </a:r>
            <a:endParaRPr lang="en-US" sz="3200" b="1" i="0" dirty="0">
              <a:effectLst/>
            </a:endParaRPr>
          </a:p>
          <a:p>
            <a:pPr algn="l" rtl="0" fontAlgn="base"/>
            <a:r>
              <a:rPr lang="en-US" sz="2400" b="1" i="0" dirty="0">
                <a:effectLst/>
              </a:rPr>
              <a:t>These are the basic approaches for doing this:</a:t>
            </a:r>
            <a:endParaRPr lang="en-US" sz="2400" b="1" i="0" dirty="0">
              <a:effectLst/>
            </a:endParaRPr>
          </a:p>
          <a:p>
            <a:pPr marL="342900" indent="-342900" algn="l" rtl="0" fontAlgn="base">
              <a:buFont typeface="+mj-lt"/>
              <a:buAutoNum type="arabicPeriod"/>
            </a:pPr>
            <a:r>
              <a:rPr lang="en-US" dirty="0"/>
              <a:t>Add JavaScript Code inside Head Section</a:t>
            </a:r>
            <a:endParaRPr lang="en-US" dirty="0"/>
          </a:p>
          <a:p>
            <a:pPr marL="342900" indent="-342900" fontAlgn="base">
              <a:buFont typeface="+mj-lt"/>
              <a:buAutoNum type="arabicPeriod"/>
            </a:pPr>
            <a:r>
              <a:rPr lang="en-US" b="0" i="0" dirty="0">
                <a:effectLst/>
              </a:rPr>
              <a:t>Add </a:t>
            </a:r>
            <a:r>
              <a:rPr lang="en-US" dirty="0"/>
              <a:t>JavaScript Code inside Body Section</a:t>
            </a:r>
            <a:endParaRPr lang="en-US" dirty="0"/>
          </a:p>
          <a:p>
            <a:pPr marL="342900" indent="-342900" fontAlgn="base">
              <a:buFont typeface="+mj-lt"/>
              <a:buAutoNum type="arabicPeriod"/>
            </a:pPr>
            <a:r>
              <a:rPr lang="en-US" dirty="0"/>
              <a:t>External JavaScript</a:t>
            </a:r>
            <a:endParaRPr lang="en-US" sz="3200" b="1" i="0" dirty="0">
              <a:effectLst/>
            </a:endParaRPr>
          </a:p>
          <a:p>
            <a:pPr algn="l" rtl="0" fontAlgn="base"/>
            <a:r>
              <a:rPr lang="en-US" b="0" i="0" dirty="0">
                <a:effectLst/>
              </a:rPr>
              <a:t>JavaScript can be added to HTML file in </a:t>
            </a:r>
            <a:r>
              <a:rPr lang="en-US" b="0" i="0" u="sng" dirty="0">
                <a:effectLst/>
                <a:hlinkClick r:id="rId1"/>
              </a:rPr>
              <a:t>two ways</a:t>
            </a:r>
            <a:r>
              <a:rPr lang="en-US" b="0" i="0" dirty="0">
                <a:effectLst/>
              </a:rPr>
              <a:t>: </a:t>
            </a:r>
            <a:r>
              <a:rPr lang="en-US" b="1" i="0" dirty="0">
                <a:effectLst/>
              </a:rPr>
              <a:t>Scripts</a:t>
            </a:r>
            <a:r>
              <a:rPr lang="en-US" b="0" i="0" dirty="0">
                <a:effectLst/>
              </a:rPr>
              <a:t> can be placed inside the </a:t>
            </a:r>
            <a:r>
              <a:rPr lang="en-US" b="1" i="0" dirty="0">
                <a:effectLst/>
              </a:rPr>
              <a:t>body</a:t>
            </a:r>
            <a:r>
              <a:rPr lang="en-US" b="0" i="0" dirty="0">
                <a:effectLst/>
              </a:rPr>
              <a:t> or the </a:t>
            </a:r>
            <a:r>
              <a:rPr lang="en-US" b="1" i="0" dirty="0">
                <a:effectLst/>
              </a:rPr>
              <a:t>head</a:t>
            </a:r>
            <a:r>
              <a:rPr lang="en-US" b="0" i="0" dirty="0">
                <a:effectLst/>
              </a:rPr>
              <a:t> section of an HTML page or inside both the head and body. We can also place JavaScript outside the </a:t>
            </a:r>
            <a:r>
              <a:rPr lang="en-US" b="0" i="0" u="sng" dirty="0">
                <a:effectLst/>
                <a:hlinkClick r:id="rId2"/>
              </a:rPr>
              <a:t>HTML</a:t>
            </a:r>
            <a:r>
              <a:rPr lang="en-US" b="0" i="0" dirty="0">
                <a:effectLst/>
              </a:rPr>
              <a:t> file which can be linked by specifying its source in the script tag.</a:t>
            </a:r>
            <a:endParaRPr lang="en-US" b="0" i="0" dirty="0">
              <a:effectLst/>
            </a:endParaRPr>
          </a:p>
          <a:p>
            <a:pPr algn="l" rtl="0" fontAlgn="base"/>
            <a:endParaRPr lang="en-US" b="0" i="0" dirty="0">
              <a:effectLst/>
            </a:endParaRPr>
          </a:p>
          <a:p>
            <a:pPr marL="285750" indent="-285750" algn="l" rtl="0" fontAlgn="base">
              <a:buFont typeface="Arial" panose="020B0604020202020204" pitchFamily="34" charset="0"/>
              <a:buChar char="•"/>
            </a:pPr>
            <a:r>
              <a:rPr lang="en-US" b="0" i="0" dirty="0">
                <a:effectLst/>
              </a:rPr>
              <a:t>JavaScript code is inserted between </a:t>
            </a:r>
            <a:r>
              <a:rPr lang="en-US" b="1" i="0" u="sng" dirty="0">
                <a:effectLst/>
              </a:rPr>
              <a:t>&lt;script&gt; and &lt;/script&gt; </a:t>
            </a:r>
            <a:r>
              <a:rPr lang="en-US" b="0" i="0" dirty="0">
                <a:effectLst/>
              </a:rPr>
              <a:t>tags when used in an HTML document.</a:t>
            </a:r>
            <a:r>
              <a:rPr lang="en-US" b="1" i="0" dirty="0">
                <a:effectLst/>
              </a:rPr>
              <a:t> </a:t>
            </a:r>
            <a:endParaRPr lang="en-US" b="1" i="0" dirty="0">
              <a:effectLst/>
            </a:endParaRPr>
          </a:p>
          <a:p>
            <a:pPr marL="285750" indent="-285750" algn="l" rtl="0" fontAlgn="base">
              <a:buFont typeface="Arial" panose="020B0604020202020204" pitchFamily="34" charset="0"/>
              <a:buChar char="•"/>
            </a:pPr>
            <a:r>
              <a:rPr lang="en-US" b="1" i="0" dirty="0">
                <a:effectLst/>
              </a:rPr>
              <a:t>Scripts</a:t>
            </a:r>
            <a:r>
              <a:rPr lang="en-US" b="0" i="0" dirty="0">
                <a:effectLst/>
              </a:rPr>
              <a:t> can be placed inside the </a:t>
            </a:r>
            <a:r>
              <a:rPr lang="en-US" b="1" i="0" dirty="0">
                <a:effectLst/>
              </a:rPr>
              <a:t>body</a:t>
            </a:r>
            <a:r>
              <a:rPr lang="en-US" b="0" i="0" dirty="0">
                <a:effectLst/>
              </a:rPr>
              <a:t> or the </a:t>
            </a:r>
            <a:r>
              <a:rPr lang="en-US" b="1" i="0" dirty="0">
                <a:effectLst/>
              </a:rPr>
              <a:t>head</a:t>
            </a:r>
            <a:r>
              <a:rPr lang="en-US" b="0" i="0" dirty="0">
                <a:effectLst/>
              </a:rPr>
              <a:t> section of an HTML page or inside both the head and body. </a:t>
            </a:r>
            <a:endParaRPr lang="en-US" b="0" i="0" dirty="0">
              <a:effectLst/>
            </a:endParaRPr>
          </a:p>
          <a:p>
            <a:pPr marL="285750" indent="-285750" algn="l" rtl="0" fontAlgn="base">
              <a:buFont typeface="Arial" panose="020B0604020202020204" pitchFamily="34" charset="0"/>
              <a:buChar char="•"/>
            </a:pPr>
            <a:r>
              <a:rPr lang="en-US" b="0" i="0" dirty="0">
                <a:effectLst/>
              </a:rPr>
              <a:t>We can also place JavaScript outside the </a:t>
            </a:r>
            <a:r>
              <a:rPr lang="en-US" b="0" i="0" u="sng" dirty="0">
                <a:effectLst/>
                <a:hlinkClick r:id="rId2"/>
              </a:rPr>
              <a:t>HTML</a:t>
            </a:r>
            <a:r>
              <a:rPr lang="en-US" b="0" i="0" dirty="0">
                <a:effectLst/>
              </a:rPr>
              <a:t> file which can be linked by specifying its source in the script tag.</a:t>
            </a:r>
            <a:endParaRPr lang="en-US" dirty="0"/>
          </a:p>
          <a:p>
            <a:pPr algn="l" fontAlgn="base">
              <a:buFont typeface="Arial" panose="020B0604020202020204" pitchFamily="34" charset="0"/>
              <a:buChar char="•"/>
            </a:pPr>
            <a:endParaRPr lang="en-US" b="0" i="0" dirty="0">
              <a:effectLst/>
            </a:endParaRPr>
          </a:p>
          <a:p>
            <a:pPr marL="457200" indent="-457200" fontAlgn="base">
              <a:buFont typeface="Wingdings" panose="05000000000000000000" pitchFamily="2" charset="2"/>
              <a:buChar char="Ø"/>
            </a:pPr>
            <a:r>
              <a:rPr lang="en-US" sz="2800" b="1" dirty="0"/>
              <a:t>SYNTAX:</a:t>
            </a:r>
            <a:endParaRPr lang="en-US" sz="2800" b="1" dirty="0"/>
          </a:p>
          <a:p>
            <a:pPr fontAlgn="base"/>
            <a:r>
              <a:rPr kumimoji="0" lang="en-US" altLang="en-US" sz="1800" b="0" i="0" u="none" strike="noStrike" cap="none" normalizeH="0" baseline="0" dirty="0">
                <a:ln>
                  <a:noFill/>
                </a:ln>
                <a:effectLst/>
                <a:highlight>
                  <a:srgbClr val="FFFF00"/>
                </a:highlight>
                <a:latin typeface="Consolas" panose="020B0609020204030204" pitchFamily="49" charset="0"/>
              </a:rPr>
              <a:t>    </a:t>
            </a:r>
            <a:endParaRPr kumimoji="0" lang="en-US" altLang="en-US" sz="1800" b="0" i="0" u="none" strike="noStrike" cap="none" normalizeH="0" baseline="0" dirty="0">
              <a:ln>
                <a:noFill/>
              </a:ln>
              <a:effectLst/>
              <a:highlight>
                <a:srgbClr val="FFFF00"/>
              </a:highlight>
              <a:latin typeface="Consolas" panose="020B0609020204030204" pitchFamily="49" charset="0"/>
            </a:endParaRPr>
          </a:p>
          <a:p>
            <a:pPr fontAlgn="base"/>
            <a:r>
              <a:rPr kumimoji="0" lang="en-US" altLang="en-US" sz="1800" b="0" i="0" u="none" strike="noStrike" cap="none" normalizeH="0" baseline="0" dirty="0">
                <a:ln>
                  <a:noFill/>
                </a:ln>
                <a:effectLst/>
                <a:highlight>
                  <a:srgbClr val="FFFF00"/>
                </a:highlight>
                <a:latin typeface="Consolas" panose="020B0609020204030204" pitchFamily="49" charset="0"/>
              </a:rPr>
              <a:t>&lt;script&gt;</a:t>
            </a:r>
            <a:br>
              <a:rPr kumimoji="0" lang="en-US" altLang="en-US" sz="1800" b="0" i="0" u="none" strike="noStrike" cap="none" normalizeH="0" baseline="0" dirty="0">
                <a:ln>
                  <a:noFill/>
                </a:ln>
                <a:effectLst/>
                <a:highlight>
                  <a:srgbClr val="FFFF00"/>
                </a:highlight>
                <a:latin typeface="Consolas" panose="020B0609020204030204" pitchFamily="49" charset="0"/>
              </a:rPr>
            </a:br>
            <a:r>
              <a:rPr kumimoji="0" lang="en-US" altLang="en-US" sz="1800" b="0" i="0" u="none" strike="noStrike" cap="none" normalizeH="0" baseline="0" dirty="0">
                <a:ln>
                  <a:noFill/>
                </a:ln>
                <a:effectLst/>
                <a:highlight>
                  <a:srgbClr val="FFFF00"/>
                </a:highlight>
                <a:latin typeface="Consolas" panose="020B0609020204030204" pitchFamily="49" charset="0"/>
              </a:rPr>
              <a:t>// JavaScript Code</a:t>
            </a:r>
            <a:br>
              <a:rPr kumimoji="0" lang="en-US" altLang="en-US" sz="1800" b="0" i="0" u="none" strike="noStrike" cap="none" normalizeH="0" baseline="0" dirty="0">
                <a:ln>
                  <a:noFill/>
                </a:ln>
                <a:effectLst/>
                <a:highlight>
                  <a:srgbClr val="FFFF00"/>
                </a:highlight>
                <a:latin typeface="Consolas" panose="020B0609020204030204" pitchFamily="49" charset="0"/>
              </a:rPr>
            </a:br>
            <a:r>
              <a:rPr kumimoji="0" lang="en-US" altLang="en-US" sz="1800" b="0" i="0" u="none" strike="noStrike" cap="none" normalizeH="0" baseline="0" dirty="0">
                <a:ln>
                  <a:noFill/>
                </a:ln>
                <a:effectLst/>
                <a:highlight>
                  <a:srgbClr val="FFFF00"/>
                </a:highlight>
                <a:latin typeface="Consolas" panose="020B0609020204030204" pitchFamily="49" charset="0"/>
              </a:rPr>
              <a:t>&lt;/script&gt;</a:t>
            </a:r>
            <a:endParaRPr kumimoji="0" lang="en-US" altLang="en-US" sz="1800" b="0" i="0" u="none" strike="noStrike" cap="none" normalizeH="0" baseline="0" dirty="0">
              <a:ln>
                <a:noFill/>
              </a:ln>
              <a:effectLst/>
              <a:highlight>
                <a:srgbClr val="FFFF00"/>
              </a:highlight>
              <a:latin typeface="Consolas" panose="020B0609020204030204" pitchFamily="49" charset="0"/>
            </a:endParaRPr>
          </a:p>
          <a:p>
            <a:pPr fontAlgn="base"/>
            <a:endParaRPr lang="en-US" dirty="0">
              <a:highlight>
                <a:srgbClr val="FFFF00"/>
              </a:highlight>
              <a:latin typeface="Consolas" panose="020B0609020204030204" pitchFamily="49" charset="0"/>
            </a:endParaRPr>
          </a:p>
          <a:p>
            <a:pPr fontAlgn="base"/>
            <a:r>
              <a:rPr lang="en-IN" dirty="0">
                <a:latin typeface="Times New Roman" panose="02020603050405020304" charset="0"/>
                <a:cs typeface="Times New Roman" panose="02020603050405020304" charset="0"/>
                <a:sym typeface="+mn-ea"/>
              </a:rPr>
              <a:t>Single line comments</a:t>
            </a:r>
            <a:r>
              <a:rPr lang="en-IN" dirty="0">
                <a:highlight>
                  <a:srgbClr val="FFFF00"/>
                </a:highlight>
                <a:latin typeface="Times New Roman" panose="02020603050405020304" charset="0"/>
                <a:cs typeface="Times New Roman" panose="02020603050405020304" charset="0"/>
                <a:sym typeface="+mn-ea"/>
              </a:rPr>
              <a:t> </a:t>
            </a:r>
            <a:r>
              <a:rPr lang="en-IN" dirty="0">
                <a:solidFill>
                  <a:srgbClr val="008000"/>
                </a:solidFill>
                <a:effectLst/>
                <a:highlight>
                  <a:srgbClr val="FFFF00"/>
                </a:highlight>
                <a:latin typeface="Times New Roman" panose="02020603050405020304" charset="0"/>
                <a:cs typeface="Times New Roman" panose="02020603050405020304" charset="0"/>
                <a:sym typeface="+mn-ea"/>
              </a:rPr>
              <a:t>      </a:t>
            </a:r>
            <a:r>
              <a:rPr lang="en-IN" dirty="0">
                <a:solidFill>
                  <a:schemeClr val="tx1"/>
                </a:solidFill>
                <a:effectLst/>
                <a:highlight>
                  <a:srgbClr val="FFFF00"/>
                </a:highlight>
                <a:latin typeface="Times New Roman" panose="02020603050405020304" charset="0"/>
                <a:cs typeface="Times New Roman" panose="02020603050405020304" charset="0"/>
                <a:sym typeface="+mn-ea"/>
              </a:rPr>
              <a:t> // Change heading:</a:t>
            </a:r>
            <a:endParaRPr lang="en-IN" dirty="0">
              <a:solidFill>
                <a:schemeClr val="tx1"/>
              </a:solidFill>
              <a:highlight>
                <a:srgbClr val="FFFF00"/>
              </a:highlight>
              <a:latin typeface="Times New Roman" panose="02020603050405020304" charset="0"/>
              <a:cs typeface="Times New Roman" panose="02020603050405020304" charset="0"/>
            </a:endParaRPr>
          </a:p>
          <a:p>
            <a:pPr fontAlgn="base"/>
            <a:r>
              <a:rPr lang="en-IN" dirty="0">
                <a:solidFill>
                  <a:schemeClr val="tx1"/>
                </a:solidFill>
                <a:latin typeface="Times New Roman" panose="02020603050405020304" charset="0"/>
                <a:cs typeface="Times New Roman" panose="02020603050405020304" charset="0"/>
                <a:sym typeface="+mn-ea"/>
              </a:rPr>
              <a:t>Multi Line Comments</a:t>
            </a:r>
            <a:r>
              <a:rPr lang="en-IN" dirty="0">
                <a:solidFill>
                  <a:schemeClr val="tx1"/>
                </a:solidFill>
                <a:highlight>
                  <a:srgbClr val="FFFF00"/>
                </a:highlight>
                <a:latin typeface="Times New Roman" panose="02020603050405020304" charset="0"/>
                <a:cs typeface="Times New Roman" panose="02020603050405020304" charset="0"/>
                <a:sym typeface="+mn-ea"/>
              </a:rPr>
              <a:t> </a:t>
            </a:r>
            <a:r>
              <a:rPr lang="en-US" dirty="0">
                <a:solidFill>
                  <a:schemeClr val="tx1"/>
                </a:solidFill>
                <a:effectLst/>
                <a:highlight>
                  <a:srgbClr val="FFFF00"/>
                </a:highlight>
                <a:latin typeface="Times New Roman" panose="02020603050405020304" charset="0"/>
                <a:cs typeface="Times New Roman" panose="02020603050405020304" charset="0"/>
                <a:sym typeface="+mn-ea"/>
              </a:rPr>
              <a:t>/*Hi Welcome </a:t>
            </a:r>
            <a:r>
              <a:rPr lang="en-US" dirty="0">
                <a:solidFill>
                  <a:schemeClr val="tx1"/>
                </a:solidFill>
                <a:highlight>
                  <a:srgbClr val="FFFF00"/>
                </a:highlight>
                <a:latin typeface="Times New Roman" panose="02020603050405020304" charset="0"/>
                <a:cs typeface="Times New Roman" panose="02020603050405020304" charset="0"/>
                <a:sym typeface="+mn-ea"/>
              </a:rPr>
              <a:t>To your first class </a:t>
            </a:r>
            <a:r>
              <a:rPr lang="en-US" dirty="0">
                <a:solidFill>
                  <a:schemeClr val="tx1"/>
                </a:solidFill>
                <a:effectLst/>
                <a:highlight>
                  <a:srgbClr val="FFFF00"/>
                </a:highlight>
                <a:latin typeface="Times New Roman" panose="02020603050405020304" charset="0"/>
                <a:cs typeface="Times New Roman" panose="02020603050405020304" charset="0"/>
                <a:sym typeface="+mn-ea"/>
              </a:rPr>
              <a:t>*/</a:t>
            </a:r>
            <a:endParaRPr lang="en-IN" dirty="0">
              <a:solidFill>
                <a:schemeClr val="tx1"/>
              </a:solidFill>
              <a:highlight>
                <a:srgbClr val="FFFF00"/>
              </a:highlight>
              <a:latin typeface="Times New Roman" panose="02020603050405020304" charset="0"/>
              <a:cs typeface="Times New Roman" panose="02020603050405020304" charset="0"/>
            </a:endParaRPr>
          </a:p>
          <a:p>
            <a:pPr fontAlgn="base"/>
            <a:endParaRPr lang="en-IN" dirty="0">
              <a:solidFill>
                <a:schemeClr val="tx1"/>
              </a:solidFill>
              <a:highlight>
                <a:srgbClr val="FFFF00"/>
              </a:highlight>
              <a:latin typeface="Times New Roman" panose="02020603050405020304" charset="0"/>
              <a:cs typeface="Times New Roman" panose="02020603050405020304" charset="0"/>
            </a:endParaRPr>
          </a:p>
        </p:txBody>
      </p:sp>
      <p:sp>
        <p:nvSpPr>
          <p:cNvPr id="9" name="TextBox 8"/>
          <p:cNvSpPr txBox="1"/>
          <p:nvPr/>
        </p:nvSpPr>
        <p:spPr>
          <a:xfrm>
            <a:off x="2524125" y="4353610"/>
            <a:ext cx="6096000" cy="646331"/>
          </a:xfrm>
          <a:prstGeom prst="rect">
            <a:avLst/>
          </a:prstGeom>
          <a:noFill/>
        </p:spPr>
        <p:txBody>
          <a:bodyPr wrap="square">
            <a:spAutoFit/>
          </a:bodyPr>
          <a:lstStyle/>
          <a:p>
            <a:r>
              <a:rPr lang="en-US" b="0" i="0" dirty="0">
                <a:effectLst/>
                <a:latin typeface="Nunito" pitchFamily="2" charset="0"/>
              </a:rPr>
              <a:t>JavaScript</a:t>
            </a:r>
            <a:r>
              <a:rPr lang="en-US" b="1" i="0" dirty="0">
                <a:effectLst/>
                <a:latin typeface="Nunito" pitchFamily="2" charset="0"/>
              </a:rPr>
              <a:t> Syntax</a:t>
            </a:r>
            <a:r>
              <a:rPr lang="en-US" b="0" i="0" dirty="0">
                <a:effectLst/>
                <a:latin typeface="Nunito" pitchFamily="2" charset="0"/>
              </a:rPr>
              <a:t> is used to define the set of rules to construct a JavaScript code.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p:cNvSpPr txBox="1"/>
          <p:nvPr/>
        </p:nvSpPr>
        <p:spPr>
          <a:xfrm>
            <a:off x="538162" y="847784"/>
            <a:ext cx="11115675" cy="923330"/>
          </a:xfrm>
          <a:prstGeom prst="rect">
            <a:avLst/>
          </a:prstGeom>
          <a:noFill/>
        </p:spPr>
        <p:txBody>
          <a:bodyPr wrap="square">
            <a:spAutoFit/>
          </a:bodyPr>
          <a:lstStyle/>
          <a:p>
            <a:pPr marL="285750" indent="-285750" algn="l" rtl="0" fontAlgn="base">
              <a:buFont typeface="Arial" panose="020B0604020202020204" pitchFamily="34" charset="0"/>
              <a:buChar char="•"/>
            </a:pPr>
            <a:endParaRPr lang="en-US" b="0" i="0" dirty="0">
              <a:effectLst/>
            </a:endParaRPr>
          </a:p>
          <a:p>
            <a:pPr algn="l" rtl="0" fontAlgn="base"/>
            <a:endParaRPr lang="en-US" b="0" i="0" dirty="0">
              <a:effectLst/>
            </a:endParaRPr>
          </a:p>
          <a:p>
            <a:pPr algn="l" rtl="0" fontAlgn="base"/>
            <a:endParaRPr lang="en-US" b="0" i="0" dirty="0">
              <a:effectLst/>
            </a:endParaRPr>
          </a:p>
        </p:txBody>
      </p:sp>
      <p:sp>
        <p:nvSpPr>
          <p:cNvPr id="5" name="TextBox 4"/>
          <p:cNvSpPr txBox="1"/>
          <p:nvPr/>
        </p:nvSpPr>
        <p:spPr>
          <a:xfrm>
            <a:off x="666749" y="263009"/>
            <a:ext cx="8124825" cy="584775"/>
          </a:xfrm>
          <a:prstGeom prst="rect">
            <a:avLst/>
          </a:prstGeom>
          <a:noFill/>
        </p:spPr>
        <p:txBody>
          <a:bodyPr wrap="square">
            <a:spAutoFit/>
          </a:bodyPr>
          <a:lstStyle/>
          <a:p>
            <a:pPr algn="l" fontAlgn="base"/>
            <a:r>
              <a:rPr lang="en-US" sz="3200" b="1" i="0" dirty="0">
                <a:effectLst/>
              </a:rPr>
              <a:t>How to Link/Add JavaScript File in HTML ?</a:t>
            </a:r>
            <a:endParaRPr lang="en-US" sz="3200" b="1" i="0" dirty="0">
              <a:effectLst/>
            </a:endParaRPr>
          </a:p>
        </p:txBody>
      </p:sp>
      <p:sp>
        <p:nvSpPr>
          <p:cNvPr id="7" name="Rectangle 3"/>
          <p:cNvSpPr>
            <a:spLocks noChangeArrowheads="1"/>
          </p:cNvSpPr>
          <p:nvPr/>
        </p:nvSpPr>
        <p:spPr bwMode="auto">
          <a:xfrm>
            <a:off x="7915276" y="1855232"/>
            <a:ext cx="3590925"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&lt;!DOCTYPE html&gt;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 lang="</a:t>
            </a:r>
            <a:r>
              <a:rPr kumimoji="0" lang="en-US" altLang="en-US" sz="1400" b="0" i="0" u="none" strike="noStrike" cap="none" normalizeH="0" baseline="0" dirty="0" err="1">
                <a:ln>
                  <a:noFill/>
                </a:ln>
                <a:effectLst/>
                <a:highlight>
                  <a:srgbClr val="FFFF00"/>
                </a:highlight>
                <a:latin typeface="Consolas" panose="020B0609020204030204" pitchFamily="49" charset="0"/>
              </a:rPr>
              <a:t>en</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Basic Example to Describe JavaScript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 JavaScript code can be embedded inside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head section or body section --&gt;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console.log("Welcome to Lovely Professional University");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latin typeface="Arial" panose="020B0604020202020204" pitchFamily="34" charset="0"/>
            </a:endParaRPr>
          </a:p>
        </p:txBody>
      </p:sp>
      <p:sp>
        <p:nvSpPr>
          <p:cNvPr id="9" name="TextBox 8"/>
          <p:cNvSpPr txBox="1"/>
          <p:nvPr/>
        </p:nvSpPr>
        <p:spPr>
          <a:xfrm>
            <a:off x="857249" y="5779383"/>
            <a:ext cx="6096000"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effectLst/>
                <a:highlight>
                  <a:srgbClr val="FFFF00"/>
                </a:highlight>
                <a:latin typeface="Nunito" pitchFamily="2" charset="0"/>
              </a:rPr>
              <a:t>Output:</a:t>
            </a:r>
            <a:r>
              <a:rPr kumimoji="0" lang="en-US" altLang="en-US" b="0" i="0" u="none" strike="noStrike" cap="none" normalizeH="0" baseline="0" dirty="0">
                <a:ln>
                  <a:noFill/>
                </a:ln>
                <a:effectLst/>
                <a:highlight>
                  <a:srgbClr val="FFFF00"/>
                </a:highlight>
                <a:latin typeface="Nunito" pitchFamily="2" charset="0"/>
              </a:rPr>
              <a:t> The output will display on the console.</a:t>
            </a:r>
            <a:endParaRPr kumimoji="0" lang="en-US" altLang="en-US" b="0" i="0" u="none" strike="noStrike" cap="none" normalizeH="0" baseline="0" dirty="0">
              <a:ln>
                <a:noFill/>
              </a:ln>
              <a:effectLst/>
              <a:highlight>
                <a:srgbClr val="FFFF00"/>
              </a:highligh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highlight>
                  <a:srgbClr val="FFFF00"/>
                </a:highlight>
                <a:latin typeface="Consolas" panose="020B0609020204030204" pitchFamily="49" charset="0"/>
              </a:rPr>
              <a:t>Welcome to Lovely Professional University</a:t>
            </a:r>
            <a:endParaRPr kumimoji="0" lang="en-US" altLang="en-US" b="0" i="0" u="none" strike="noStrike" cap="none" normalizeH="0" baseline="0" dirty="0">
              <a:ln>
                <a:noFill/>
              </a:ln>
              <a:effectLst/>
              <a:highlight>
                <a:srgbClr val="FFFF00"/>
              </a:highlight>
              <a:latin typeface="Arial" panose="020B0604020202020204" pitchFamily="34" charset="0"/>
            </a:endParaRPr>
          </a:p>
        </p:txBody>
      </p:sp>
      <p:sp>
        <p:nvSpPr>
          <p:cNvPr id="11" name="TextBox 10"/>
          <p:cNvSpPr txBox="1"/>
          <p:nvPr/>
        </p:nvSpPr>
        <p:spPr>
          <a:xfrm>
            <a:off x="685799" y="432286"/>
            <a:ext cx="9782175" cy="1754326"/>
          </a:xfrm>
          <a:prstGeom prst="rect">
            <a:avLst/>
          </a:prstGeom>
          <a:noFill/>
        </p:spPr>
        <p:txBody>
          <a:bodyPr wrap="square">
            <a:spAutoFit/>
          </a:bodyPr>
          <a:lstStyle/>
          <a:p>
            <a:pPr algn="l" rtl="0" fontAlgn="base"/>
            <a:endParaRPr lang="en-US" b="0" i="0" dirty="0">
              <a:effectLst/>
            </a:endParaRPr>
          </a:p>
          <a:p>
            <a:pPr algn="l" fontAlgn="base">
              <a:buFont typeface="Arial" panose="020B0604020202020204" pitchFamily="34" charset="0"/>
              <a:buChar char="•"/>
            </a:pPr>
            <a:r>
              <a:rPr lang="en-US" b="1" i="0" u="sng" dirty="0">
                <a:effectLst/>
              </a:rPr>
              <a:t>Internal JS:</a:t>
            </a:r>
            <a:r>
              <a:rPr lang="en-US" b="0" i="0" u="sng" dirty="0">
                <a:effectLst/>
              </a:rPr>
              <a:t> </a:t>
            </a:r>
            <a:r>
              <a:rPr lang="en-US" b="0" i="0" dirty="0">
                <a:effectLst/>
              </a:rPr>
              <a:t>We can add JavaScript directly to our HTML file by writing the code inside the &lt;script&gt; tag. The &lt;script&gt; tag can either be placed inside the &lt;head&gt; or the &lt;body&gt; tag according to the requirement.</a:t>
            </a:r>
            <a:endParaRPr lang="en-US" b="0" i="0" dirty="0">
              <a:effectLst/>
            </a:endParaRPr>
          </a:p>
          <a:p>
            <a:pPr algn="l" fontAlgn="base">
              <a:buFont typeface="Arial" panose="020B0604020202020204" pitchFamily="34" charset="0"/>
              <a:buChar char="•"/>
            </a:pPr>
            <a:r>
              <a:rPr lang="en-US" b="1" i="0" u="sng" dirty="0">
                <a:effectLst/>
                <a:hlinkClick r:id="rId1"/>
              </a:rPr>
              <a:t>External JS</a:t>
            </a:r>
            <a:r>
              <a:rPr lang="en-US" b="1" i="0" dirty="0">
                <a:effectLst/>
              </a:rPr>
              <a:t>:</a:t>
            </a:r>
            <a:r>
              <a:rPr lang="en-US" b="0" i="0" dirty="0">
                <a:effectLst/>
              </a:rPr>
              <a:t> We can write JavaScript code in another files having an extension.js and then link this file inside the &lt;head&gt; tag of the HTML file in which we want to add this code.    </a:t>
            </a:r>
            <a:endParaRPr lang="en-US" b="0" i="0" dirty="0">
              <a:effectLst/>
            </a:endParaRPr>
          </a:p>
        </p:txBody>
      </p:sp>
      <p:sp>
        <p:nvSpPr>
          <p:cNvPr id="13" name="TextBox 12"/>
          <p:cNvSpPr txBox="1"/>
          <p:nvPr/>
        </p:nvSpPr>
        <p:spPr>
          <a:xfrm>
            <a:off x="771525" y="2686229"/>
            <a:ext cx="6096000" cy="1754326"/>
          </a:xfrm>
          <a:prstGeom prst="rect">
            <a:avLst/>
          </a:prstGeom>
          <a:noFill/>
        </p:spPr>
        <p:txBody>
          <a:bodyPr wrap="square">
            <a:spAutoFit/>
          </a:bodyPr>
          <a:lstStyle/>
          <a:p>
            <a:pPr algn="l" fontAlgn="base"/>
            <a:r>
              <a:rPr lang="en-US" b="1" i="0" dirty="0">
                <a:effectLst/>
              </a:rPr>
              <a:t>Advantages of External JavaScript</a:t>
            </a:r>
            <a:endParaRPr lang="en-US" b="1" i="0" dirty="0">
              <a:effectLst/>
            </a:endParaRPr>
          </a:p>
          <a:p>
            <a:pPr algn="l" fontAlgn="base">
              <a:buFont typeface="Arial" panose="020B0604020202020204" pitchFamily="34" charset="0"/>
              <a:buChar char="•"/>
            </a:pPr>
            <a:r>
              <a:rPr lang="en-US" b="0" i="0" dirty="0">
                <a:effectLst/>
              </a:rPr>
              <a:t>Cached JavaScript files can speed up page loading.</a:t>
            </a:r>
            <a:endParaRPr lang="en-US" b="0" i="0" dirty="0">
              <a:effectLst/>
            </a:endParaRPr>
          </a:p>
          <a:p>
            <a:pPr algn="l" fontAlgn="base">
              <a:buFont typeface="Arial" panose="020B0604020202020204" pitchFamily="34" charset="0"/>
              <a:buChar char="•"/>
            </a:pPr>
            <a:r>
              <a:rPr lang="en-US" b="0" i="0" dirty="0">
                <a:effectLst/>
              </a:rPr>
              <a:t>It makes JavaScript and HTML easier to read and maintain.</a:t>
            </a:r>
            <a:endParaRPr lang="en-US" b="0" i="0" dirty="0">
              <a:effectLst/>
            </a:endParaRPr>
          </a:p>
          <a:p>
            <a:pPr algn="l" fontAlgn="base">
              <a:buFont typeface="Arial" panose="020B0604020202020204" pitchFamily="34" charset="0"/>
              <a:buChar char="•"/>
            </a:pPr>
            <a:r>
              <a:rPr lang="en-US" b="0" i="0" dirty="0">
                <a:effectLst/>
              </a:rPr>
              <a:t>It separates the HTML and JavaScript code.</a:t>
            </a:r>
            <a:endParaRPr lang="en-US" b="0" i="0" dirty="0">
              <a:effectLst/>
            </a:endParaRPr>
          </a:p>
          <a:p>
            <a:pPr algn="l" fontAlgn="base">
              <a:buFont typeface="Arial" panose="020B0604020202020204" pitchFamily="34" charset="0"/>
              <a:buChar char="•"/>
            </a:pPr>
            <a:r>
              <a:rPr lang="en-US" b="0" i="0" dirty="0">
                <a:effectLst/>
              </a:rPr>
              <a:t>It focuses on code reusability which is one JavaScript Code that can run in various HTML files.</a:t>
            </a:r>
            <a:endParaRPr lang="en-US" b="0" i="0"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03787" y="371475"/>
            <a:ext cx="3463846" cy="38004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OUTPUT</a:t>
            </a:r>
            <a:endParaRPr lang="en-IN" sz="4800" dirty="0"/>
          </a:p>
        </p:txBody>
      </p:sp>
      <p:sp>
        <p:nvSpPr>
          <p:cNvPr id="2" name="Rectangle 2"/>
          <p:cNvSpPr>
            <a:spLocks noChangeArrowheads="1"/>
          </p:cNvSpPr>
          <p:nvPr/>
        </p:nvSpPr>
        <p:spPr bwMode="auto">
          <a:xfrm>
            <a:off x="1257300" y="472930"/>
            <a:ext cx="461010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&lt;!DOCTYPE html&gt;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Add JavaScript Code inside Head Section</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function </a:t>
            </a:r>
            <a:r>
              <a:rPr kumimoji="0" lang="en-US" altLang="en-US" sz="1400" b="0" i="0" u="none" strike="noStrike" cap="none" normalizeH="0" baseline="0" dirty="0" err="1">
                <a:ln>
                  <a:noFill/>
                </a:ln>
                <a:effectLst/>
                <a:highlight>
                  <a:srgbClr val="FFFF00"/>
                </a:highlight>
                <a:latin typeface="Consolas" panose="020B0609020204030204" pitchFamily="49" charset="0"/>
              </a:rPr>
              <a:t>myFun</a:t>
            </a: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r>
              <a:rPr kumimoji="0" lang="en-US" altLang="en-US" sz="1400" b="0" i="0" u="none" strike="noStrike" cap="none" normalizeH="0" baseline="0" dirty="0" err="1">
                <a:ln>
                  <a:noFill/>
                </a:ln>
                <a:effectLst/>
                <a:highlight>
                  <a:srgbClr val="FFFF00"/>
                </a:highlight>
                <a:latin typeface="Consolas" panose="020B0609020204030204" pitchFamily="49" charset="0"/>
              </a:rPr>
              <a:t>document.getElementById</a:t>
            </a:r>
            <a:r>
              <a:rPr kumimoji="0" lang="en-US" altLang="en-US" sz="1400" b="0" i="0" u="none" strike="noStrike" cap="none" normalizeH="0" baseline="0" dirty="0">
                <a:ln>
                  <a:noFill/>
                </a:ln>
                <a:effectLst/>
                <a:highlight>
                  <a:srgbClr val="FFFF00"/>
                </a:highlight>
                <a:latin typeface="Consolas" panose="020B0609020204030204" pitchFamily="49" charset="0"/>
              </a:rPr>
              <a:t>("demo")</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r>
              <a:rPr kumimoji="0" lang="en-US" altLang="en-US" sz="1400" b="0" i="0" u="none" strike="noStrike" cap="none" normalizeH="0" baseline="0" dirty="0" err="1">
                <a:ln>
                  <a:noFill/>
                </a:ln>
                <a:effectLst/>
                <a:highlight>
                  <a:srgbClr val="FFFF00"/>
                </a:highlight>
                <a:latin typeface="Consolas" panose="020B0609020204030204" pitchFamily="49" charset="0"/>
              </a:rPr>
              <a:t>innerHTML</a:t>
            </a:r>
            <a:r>
              <a:rPr kumimoji="0" lang="en-US" altLang="en-US" sz="1400" b="0" i="0" u="none" strike="noStrike" cap="none" normalizeH="0" baseline="0" dirty="0">
                <a:ln>
                  <a:noFill/>
                </a:ln>
                <a:effectLst/>
                <a:highlight>
                  <a:srgbClr val="FFFF00"/>
                </a:highlight>
                <a:latin typeface="Consolas" panose="020B0609020204030204" pitchFamily="49" charset="0"/>
              </a:rPr>
              <a:t> = "Content changed!";</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h2</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Add JavaScript Code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inside Head Section</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h2</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effectLst/>
                <a:latin typeface="Consolas" panose="020B0609020204030204" pitchFamily="49" charset="0"/>
              </a:rPr>
              <a:t>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effectLst/>
                <a:highlight>
                  <a:srgbClr val="FFFF00"/>
                </a:highlight>
                <a:latin typeface="Consolas" panose="020B0609020204030204" pitchFamily="49" charset="0"/>
              </a:rPr>
              <a:t>   </a:t>
            </a:r>
            <a:endParaRPr kumimoji="0" lang="en-US" altLang="en-US" sz="1800" b="0" i="0" u="none" strike="noStrike" cap="none" normalizeH="0" baseline="0" dirty="0">
              <a:ln>
                <a:noFill/>
              </a:ln>
              <a:effectLst/>
              <a:highlight>
                <a:srgbClr val="FFFF00"/>
              </a:highligh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7573964" y="2839342"/>
            <a:ext cx="3493670" cy="1179316"/>
          </a:xfrm>
          <a:prstGeom prst="rect">
            <a:avLst/>
          </a:prstGeom>
        </p:spPr>
      </p:pic>
      <p:pic>
        <p:nvPicPr>
          <p:cNvPr id="8" name="Picture 7"/>
          <p:cNvPicPr>
            <a:picLocks noChangeAspect="1"/>
          </p:cNvPicPr>
          <p:nvPr/>
        </p:nvPicPr>
        <p:blipFill>
          <a:blip r:embed="rId2"/>
          <a:stretch>
            <a:fillRect/>
          </a:stretch>
        </p:blipFill>
        <p:spPr>
          <a:xfrm>
            <a:off x="7588873" y="472930"/>
            <a:ext cx="3493671" cy="1103693"/>
          </a:xfrm>
          <a:prstGeom prst="rect">
            <a:avLst/>
          </a:prstGeom>
        </p:spPr>
      </p:pic>
      <p:sp>
        <p:nvSpPr>
          <p:cNvPr id="13" name="Rectangle 3"/>
          <p:cNvSpPr>
            <a:spLocks noChangeArrowheads="1"/>
          </p:cNvSpPr>
          <p:nvPr/>
        </p:nvSpPr>
        <p:spPr bwMode="auto">
          <a:xfrm>
            <a:off x="4352926" y="4880670"/>
            <a:ext cx="7562850" cy="1107996"/>
          </a:xfrm>
          <a:prstGeom prst="rect">
            <a:avLst/>
          </a:prstGeom>
          <a:solidFill>
            <a:schemeClr val="bg1"/>
          </a:solidFill>
          <a:ln>
            <a:noFill/>
          </a:ln>
          <a:effec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b="0" i="0" u="none" strike="noStrike" cap="none" normalizeH="0" baseline="0" dirty="0">
                <a:ln>
                  <a:noFill/>
                </a:ln>
                <a:effectLst/>
                <a:latin typeface="+mn-lt"/>
              </a:rPr>
              <a:t>JavaScript code is placed inside the head section of an HTML page and uses the &lt;script&gt; element. Insert the &lt;script&gt; tag between the opening &lt;head&gt; and closing &lt;/head&gt; tags, and place your </a:t>
            </a:r>
            <a:r>
              <a:rPr kumimoji="0" lang="en-US" altLang="en-US" b="0" i="0" u="sng" strike="noStrike" cap="none" normalizeH="0" baseline="0" dirty="0">
                <a:ln>
                  <a:noFill/>
                </a:ln>
                <a:effectLst/>
                <a:latin typeface="+mn-lt"/>
                <a:hlinkClick r:id="rId3"/>
              </a:rPr>
              <a:t>JavaScript</a:t>
            </a:r>
            <a:r>
              <a:rPr kumimoji="0" lang="en-US" altLang="en-US" b="0" i="0" u="none" strike="noStrike" cap="none" normalizeH="0" baseline="0" dirty="0">
                <a:ln>
                  <a:noFill/>
                </a:ln>
                <a:effectLst/>
                <a:latin typeface="+mn-lt"/>
              </a:rPr>
              <a:t> code inside. This ensures the script is loaded and executed when the page loads.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647699" y="-9838"/>
            <a:ext cx="11450241" cy="5848985"/>
          </a:xfrm>
          <a:prstGeom prst="rect">
            <a:avLst/>
          </a:prstGeom>
          <a:solidFill>
            <a:schemeClr val="bg1"/>
          </a:solidFill>
          <a:ln>
            <a:noFill/>
          </a:ln>
          <a:effectLst/>
        </p:spPr>
        <p:txBody>
          <a:bodyPr vert="horz" wrap="square" lIns="0" tIns="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mn-lt"/>
              </a:rPr>
              <a:t>JavaScript</a:t>
            </a:r>
            <a:r>
              <a:rPr kumimoji="0" lang="en-US" altLang="en-US" sz="2000" b="1" i="0" u="none" strike="noStrike" cap="none" normalizeH="0" baseline="0" dirty="0">
                <a:ln>
                  <a:noFill/>
                </a:ln>
                <a:effectLst/>
                <a:latin typeface="+mn-lt"/>
              </a:rPr>
              <a:t> Syntax</a:t>
            </a:r>
            <a:r>
              <a:rPr kumimoji="0" lang="en-US" altLang="en-US" sz="2000" b="0" i="0" u="none" strike="noStrike" cap="none" normalizeH="0" baseline="0" dirty="0">
                <a:ln>
                  <a:noFill/>
                </a:ln>
                <a:effectLst/>
                <a:latin typeface="+mn-lt"/>
              </a:rPr>
              <a:t> is used to define the set of rules to construct a JavaScript code.</a:t>
            </a:r>
            <a:endParaRPr kumimoji="0" lang="en-US" altLang="en-US" sz="20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effectLst/>
                <a:latin typeface="+mn-lt"/>
              </a:rPr>
              <a:t>Syntax:</a:t>
            </a:r>
            <a:endParaRPr kumimoji="0" lang="en-US" altLang="en-US" sz="20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highlight>
                  <a:srgbClr val="FFFF00"/>
                </a:highlight>
                <a:latin typeface="+mn-lt"/>
              </a:rPr>
              <a:t>console.log("Basic Print method in JavaScript");</a:t>
            </a:r>
            <a:endParaRPr kumimoji="0" lang="en-US" altLang="en-US" sz="2000" b="0" i="0" u="none" strike="noStrike" cap="none" normalizeH="0" baseline="0" dirty="0">
              <a:ln>
                <a:noFill/>
              </a:ln>
              <a:effectLst/>
              <a:highlight>
                <a:srgbClr val="FFFF00"/>
              </a:highlight>
              <a:latin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highlight>
                <a:srgbClr val="FFFF00"/>
              </a:highlight>
              <a:latin typeface="+mn-lt"/>
            </a:endParaRPr>
          </a:p>
          <a:p>
            <a:pPr marL="457200" lvl="0" indent="-457200">
              <a:buFont typeface="Wingdings" panose="05000000000000000000" pitchFamily="2" charset="2"/>
              <a:buChar char="Ø"/>
            </a:pPr>
            <a:r>
              <a:rPr kumimoji="0" lang="en-US" altLang="en-US" sz="3200" b="1" i="0" u="sng" strike="noStrike" cap="none" normalizeH="0" baseline="0" dirty="0">
                <a:ln>
                  <a:noFill/>
                </a:ln>
                <a:effectLst/>
                <a:latin typeface="+mn-lt"/>
                <a:hlinkClick r:id="rId1"/>
              </a:rPr>
              <a:t>Variables</a:t>
            </a:r>
            <a:endParaRPr kumimoji="0" lang="en-US" altLang="en-US" sz="3200" b="1" i="0" u="none" strike="noStrike" cap="none" normalizeH="0" baseline="0" dirty="0">
              <a:ln>
                <a:noFill/>
              </a:ln>
              <a:effectLst/>
              <a:latin typeface="+mn-lt"/>
            </a:endParaRPr>
          </a:p>
          <a:p>
            <a:pPr lvl="0"/>
            <a:r>
              <a:rPr kumimoji="0" lang="en-US" altLang="en-US" sz="2000" b="0" i="0" u="none" strike="noStrike" cap="none" normalizeH="0" baseline="0" dirty="0">
                <a:ln>
                  <a:noFill/>
                </a:ln>
                <a:effectLst/>
                <a:latin typeface="Nunito" pitchFamily="2" charset="0"/>
              </a:rPr>
              <a:t>In JavaScript, variables are used to </a:t>
            </a:r>
            <a:r>
              <a:rPr kumimoji="0" lang="en-US" altLang="en-US" sz="2000" b="1" i="0" u="sng" strike="noStrike" cap="none" normalizeH="0" baseline="0" dirty="0">
                <a:ln>
                  <a:noFill/>
                </a:ln>
                <a:effectLst/>
                <a:latin typeface="Nunito" pitchFamily="2" charset="0"/>
              </a:rPr>
              <a:t>store and manage data</a:t>
            </a:r>
            <a:r>
              <a:rPr kumimoji="0" lang="en-US" altLang="en-US" sz="2000" b="0" i="0" u="none" strike="noStrike" cap="none" normalizeH="0" baseline="0" dirty="0">
                <a:ln>
                  <a:noFill/>
                </a:ln>
                <a:effectLst/>
                <a:latin typeface="Nunito" pitchFamily="2" charset="0"/>
              </a:rPr>
              <a:t>. They are created using</a:t>
            </a:r>
            <a:endParaRPr kumimoji="0" lang="en-US" altLang="en-US" sz="2000" b="0" i="0" u="none" strike="noStrike" cap="none" normalizeH="0" baseline="0" dirty="0">
              <a:ln>
                <a:noFill/>
              </a:ln>
              <a:effectLst/>
              <a:latin typeface="Nunito" pitchFamily="2" charset="0"/>
            </a:endParaRPr>
          </a:p>
          <a:p>
            <a:pPr lvl="0"/>
            <a:endParaRPr kumimoji="0" lang="en-US" altLang="en-US" sz="2000" b="0" i="0" u="none" strike="noStrike" cap="none" normalizeH="0" baseline="0" dirty="0">
              <a:ln>
                <a:noFill/>
              </a:ln>
              <a:effectLst/>
              <a:latin typeface="Nunito" pitchFamily="2" charset="0"/>
            </a:endParaRPr>
          </a:p>
          <a:p>
            <a:pPr lvl="0"/>
            <a:r>
              <a:rPr kumimoji="0" lang="en-US" altLang="en-US" sz="2000" b="0" i="0" u="none" strike="noStrike" cap="none" normalizeH="0" baseline="0" dirty="0">
                <a:ln>
                  <a:noFill/>
                </a:ln>
                <a:effectLst/>
                <a:latin typeface="Nunito" pitchFamily="2" charset="0"/>
              </a:rPr>
              <a:t> the</a:t>
            </a:r>
            <a:r>
              <a:rPr kumimoji="0" lang="en-US" altLang="en-US" sz="2000" b="0" i="0" u="none" strike="noStrike" cap="none" normalizeH="0" baseline="0" dirty="0">
                <a:ln>
                  <a:noFill/>
                </a:ln>
                <a:effectLst/>
                <a:highlight>
                  <a:srgbClr val="FF0000"/>
                </a:highlight>
                <a:latin typeface="Nunito" pitchFamily="2" charset="0"/>
              </a:rPr>
              <a:t> </a:t>
            </a:r>
            <a:r>
              <a:rPr kumimoji="0" lang="en-US" altLang="en-US" sz="2000" b="1" i="0" u="sng" strike="noStrike" cap="none" normalizeH="0" baseline="0" dirty="0">
                <a:ln>
                  <a:noFill/>
                </a:ln>
                <a:effectLst/>
                <a:highlight>
                  <a:srgbClr val="FF0000"/>
                </a:highlight>
                <a:latin typeface="Arial Unicode MS"/>
              </a:rPr>
              <a:t>var</a:t>
            </a:r>
            <a:r>
              <a:rPr kumimoji="0" lang="en-US" altLang="en-US" sz="2000" b="1" i="0" u="sng" strike="noStrike" cap="none" normalizeH="0" baseline="0" dirty="0">
                <a:ln>
                  <a:noFill/>
                </a:ln>
                <a:effectLst/>
                <a:highlight>
                  <a:srgbClr val="FF0000"/>
                </a:highlight>
                <a:latin typeface="Nunito" pitchFamily="2" charset="0"/>
              </a:rPr>
              <a:t>, </a:t>
            </a:r>
            <a:r>
              <a:rPr kumimoji="0" lang="en-US" altLang="en-US" sz="2000" b="1" i="0" u="sng" strike="noStrike" cap="none" normalizeH="0" baseline="0" dirty="0">
                <a:ln>
                  <a:noFill/>
                </a:ln>
                <a:effectLst/>
                <a:highlight>
                  <a:srgbClr val="FF0000"/>
                </a:highlight>
                <a:latin typeface="Arial Unicode MS"/>
              </a:rPr>
              <a:t>let</a:t>
            </a:r>
            <a:r>
              <a:rPr kumimoji="0" lang="en-US" altLang="en-US" sz="2000" b="1" i="0" u="sng" strike="noStrike" cap="none" normalizeH="0" baseline="0" dirty="0">
                <a:ln>
                  <a:noFill/>
                </a:ln>
                <a:effectLst/>
                <a:highlight>
                  <a:srgbClr val="FF0000"/>
                </a:highlight>
                <a:latin typeface="Nunito" pitchFamily="2" charset="0"/>
              </a:rPr>
              <a:t>, or </a:t>
            </a:r>
            <a:r>
              <a:rPr kumimoji="0" lang="en-US" altLang="en-US" sz="2000" b="1" i="0" u="sng" strike="noStrike" cap="none" normalizeH="0" baseline="0" dirty="0">
                <a:ln>
                  <a:noFill/>
                </a:ln>
                <a:effectLst/>
                <a:highlight>
                  <a:srgbClr val="FF0000"/>
                </a:highlight>
                <a:latin typeface="Arial Unicode MS"/>
              </a:rPr>
              <a:t>const</a:t>
            </a:r>
            <a:r>
              <a:rPr kumimoji="0" lang="en-US" altLang="en-US" sz="2000" b="1" i="0" u="sng" strike="noStrike" cap="none" normalizeH="0" baseline="0" dirty="0">
                <a:ln>
                  <a:noFill/>
                </a:ln>
                <a:effectLst/>
                <a:latin typeface="Nunito" pitchFamily="2" charset="0"/>
              </a:rPr>
              <a:t> </a:t>
            </a:r>
            <a:r>
              <a:rPr kumimoji="0" lang="en-US" altLang="en-US" sz="2000" b="0" i="0" u="none" strike="noStrike" cap="none" normalizeH="0" baseline="0" dirty="0">
                <a:ln>
                  <a:noFill/>
                </a:ln>
                <a:effectLst/>
                <a:latin typeface="Nunito" pitchFamily="2" charset="0"/>
              </a:rPr>
              <a:t>keyword.</a:t>
            </a:r>
            <a:r>
              <a:rPr lang="en-US" altLang="en-US" sz="2400" b="1" dirty="0">
                <a:latin typeface="Nunito" pitchFamily="2" charset="0"/>
              </a:rPr>
              <a:t> </a:t>
            </a:r>
            <a:endParaRPr lang="en-US" altLang="en-US" sz="2400" b="1" dirty="0">
              <a:latin typeface="Nunito" pitchFamily="2" charset="0"/>
            </a:endParaRPr>
          </a:p>
          <a:p>
            <a:pPr marL="342900" lvl="0" indent="-342900">
              <a:buFont typeface="Wingdings" panose="05000000000000000000" pitchFamily="2" charset="2"/>
              <a:buChar char="§"/>
            </a:pPr>
            <a:endParaRPr lang="en-US" altLang="en-US" sz="2400" b="1" dirty="0">
              <a:latin typeface="Nunito" pitchFamily="2" charset="0"/>
            </a:endParaRPr>
          </a:p>
          <a:p>
            <a:pPr marL="342900" lvl="0" indent="-342900">
              <a:buFont typeface="Wingdings" panose="05000000000000000000" pitchFamily="2" charset="2"/>
              <a:buChar char="§"/>
            </a:pPr>
            <a:r>
              <a:rPr lang="en-US" altLang="en-US" sz="2400" b="1" dirty="0">
                <a:latin typeface="+mn-lt"/>
              </a:rPr>
              <a:t>v</a:t>
            </a:r>
            <a:r>
              <a:rPr kumimoji="0" lang="en-US" altLang="en-US" sz="2400" b="1" i="0" u="none" strike="noStrike" cap="none" normalizeH="0" baseline="0" dirty="0">
                <a:ln>
                  <a:noFill/>
                </a:ln>
                <a:effectLst/>
                <a:latin typeface="+mn-lt"/>
              </a:rPr>
              <a:t>ar </a:t>
            </a:r>
            <a:r>
              <a:rPr kumimoji="0" lang="en-US" altLang="en-US" sz="2400" b="1" i="0" u="none" strike="noStrike" cap="none" normalizeH="0" baseline="0" dirty="0">
                <a:ln>
                  <a:noFill/>
                </a:ln>
                <a:effectLst/>
                <a:latin typeface="Nunito" pitchFamily="2" charset="0"/>
              </a:rPr>
              <a:t>: </a:t>
            </a:r>
            <a:r>
              <a:rPr kumimoji="0" lang="en-US" altLang="en-US" sz="2000" b="0" i="0" u="none" strike="noStrike" cap="none" normalizeH="0" baseline="0" dirty="0">
                <a:ln>
                  <a:noFill/>
                </a:ln>
                <a:effectLst/>
                <a:latin typeface="Nunito" pitchFamily="2" charset="0"/>
              </a:rPr>
              <a:t>Declares a variable. It has a function-scoped or globally-scoped behavior.</a:t>
            </a:r>
            <a:endParaRPr kumimoji="0" lang="en-US" altLang="en-US" sz="2000" b="0" i="0" u="none" strike="noStrike" cap="none" normalizeH="0" baseline="0" dirty="0">
              <a:ln>
                <a:noFill/>
              </a:ln>
              <a:effectLst/>
              <a:latin typeface="Consolas" panose="020B0609020204030204" pitchFamily="49" charset="0"/>
            </a:endParaRPr>
          </a:p>
          <a:p>
            <a:pPr lvl="0" algn="ctr"/>
            <a:r>
              <a:rPr kumimoji="0" lang="en-US" altLang="en-US" sz="2000" b="0" i="0" u="none" strike="noStrike" cap="none" normalizeH="0" baseline="0" dirty="0">
                <a:ln>
                  <a:noFill/>
                </a:ln>
                <a:effectLst/>
                <a:highlight>
                  <a:srgbClr val="FFFF00"/>
                </a:highlight>
                <a:latin typeface="Consolas" panose="020B0609020204030204" pitchFamily="49" charset="0"/>
              </a:rPr>
              <a:t>var x = 10;</a:t>
            </a:r>
            <a:endParaRPr kumimoji="0" lang="en-US" altLang="en-US" sz="1100" b="0" i="0" u="none" strike="noStrike" cap="none" normalizeH="0" baseline="0" dirty="0">
              <a:ln>
                <a:noFill/>
              </a:ln>
              <a:effectLst/>
              <a:highlight>
                <a:srgbClr val="FFFF00"/>
              </a:highlight>
            </a:endParaRPr>
          </a:p>
          <a:p>
            <a:pPr lvl="0"/>
            <a:r>
              <a:rPr kumimoji="0" lang="en-US" altLang="en-US" sz="2000" b="1" i="0" u="none" strike="noStrike" cap="none" normalizeH="0" baseline="0" dirty="0">
                <a:ln>
                  <a:noFill/>
                </a:ln>
                <a:effectLst/>
                <a:latin typeface="Nunito" pitchFamily="2" charset="0"/>
              </a:rPr>
              <a:t>Example: </a:t>
            </a:r>
            <a:r>
              <a:rPr kumimoji="0" lang="en-US" altLang="en-US" sz="2000" b="0" i="0" u="none" strike="noStrike" cap="none" normalizeH="0" baseline="0" dirty="0">
                <a:ln>
                  <a:noFill/>
                </a:ln>
                <a:effectLst/>
                <a:latin typeface="Nunito" pitchFamily="2" charset="0"/>
              </a:rPr>
              <a:t>In this example, we will declare variables using var.</a:t>
            </a:r>
            <a:endParaRPr kumimoji="0" lang="en-US" altLang="en-US" sz="2000" b="0" i="0" u="none" strike="noStrike" cap="none" normalizeH="0" baseline="0" dirty="0">
              <a:ln>
                <a:noFill/>
              </a:ln>
              <a:effectLst/>
              <a:latin typeface="Nunito" pitchFamily="2" charset="0"/>
            </a:endParaRPr>
          </a:p>
          <a:p>
            <a:pPr lvl="0"/>
            <a:endParaRPr kumimoji="0" lang="en-US" altLang="en-US" sz="2000" b="0" i="0" u="none" strike="noStrike" cap="none" normalizeH="0" baseline="0" dirty="0">
              <a:ln>
                <a:noFill/>
              </a:ln>
              <a:effectLst/>
              <a:latin typeface="Nunito" pitchFamily="2" charset="0"/>
            </a:endParaRPr>
          </a:p>
          <a:p>
            <a:pPr lvl="0"/>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mn-lt"/>
            </a:endParaRPr>
          </a:p>
        </p:txBody>
      </p:sp>
      <p:sp>
        <p:nvSpPr>
          <p:cNvPr id="4" name="Rectangle 3"/>
          <p:cNvSpPr>
            <a:spLocks noChangeArrowheads="1"/>
          </p:cNvSpPr>
          <p:nvPr/>
        </p:nvSpPr>
        <p:spPr bwMode="auto">
          <a:xfrm>
            <a:off x="4581525" y="4206955"/>
            <a:ext cx="2352675" cy="2215991"/>
          </a:xfrm>
          <a:prstGeom prst="rect">
            <a:avLst/>
          </a:prstGeom>
          <a:solidFill>
            <a:srgbClr val="FFFF0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a = "Hello Geeks"</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b = 10;</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c = 12;</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d = b + c;</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 </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console.log(a);</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console.log(b);</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console.log(c);</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console.log(d);</a:t>
            </a:r>
            <a:endParaRPr kumimoji="0" lang="en-US" altLang="en-US" sz="1600" b="0" i="0" u="none" strike="noStrike" cap="none" normalizeH="0" baseline="0" dirty="0">
              <a:ln>
                <a:noFill/>
              </a:ln>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564710" y="284203"/>
            <a:ext cx="11062580" cy="1107996"/>
          </a:xfrm>
          <a:prstGeom prst="rect">
            <a:avLst/>
          </a:prstGeom>
          <a:solidFill>
            <a:schemeClr val="bg1"/>
          </a:solidFill>
          <a:ln>
            <a:noFill/>
          </a:ln>
          <a:effec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3200" b="1" i="0" u="none" strike="noStrike" cap="none" normalizeH="0" baseline="0" dirty="0">
                <a:ln>
                  <a:noFill/>
                </a:ln>
                <a:effectLst/>
                <a:latin typeface="+mn-lt"/>
              </a:rPr>
              <a:t>let: </a:t>
            </a:r>
            <a:r>
              <a:rPr kumimoji="0" lang="en-US" altLang="en-US" sz="2000" b="0" i="0" u="none" strike="noStrike" cap="none" normalizeH="0" baseline="0" dirty="0">
                <a:ln>
                  <a:noFill/>
                </a:ln>
                <a:effectLst/>
                <a:latin typeface="+mn-lt"/>
              </a:rPr>
              <a:t>Introduces block-scoped variables. It’s commonly used for variables that may change their value.</a:t>
            </a:r>
            <a:endParaRPr kumimoji="0" lang="en-US" altLang="en-US" sz="2000" b="0" i="0" u="none" strike="noStrike" cap="none" normalizeH="0" baseline="0" dirty="0">
              <a:ln>
                <a:noFill/>
              </a:ln>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highlight>
                  <a:srgbClr val="FFFF00"/>
                </a:highlight>
                <a:latin typeface="+mn-lt"/>
              </a:rPr>
              <a:t>let y = "Hello";</a:t>
            </a:r>
            <a:endParaRPr kumimoji="0" lang="en-US" altLang="en-US" sz="2000" b="0" i="0" u="none" strike="noStrike" cap="none" normalizeH="0" baseline="0" dirty="0">
              <a:ln>
                <a:noFill/>
              </a:ln>
              <a:effectLst/>
              <a:highlight>
                <a:srgbClr val="FFFF00"/>
              </a:highlight>
              <a:latin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FFFFFF"/>
                </a:solidFill>
                <a:effectLst/>
                <a:latin typeface="+mn-lt"/>
              </a:rPr>
              <a:t>Example: </a:t>
            </a:r>
            <a:r>
              <a:rPr kumimoji="0" lang="en-US" altLang="en-US" sz="2000" b="0" i="0" u="none" strike="noStrike" cap="none" normalizeH="0" baseline="0" dirty="0">
                <a:ln>
                  <a:noFill/>
                </a:ln>
                <a:solidFill>
                  <a:srgbClr val="FFFFFF"/>
                </a:solidFill>
                <a:effectLst/>
                <a:latin typeface="+mn-lt"/>
              </a:rPr>
              <a:t>In this example, </a:t>
            </a:r>
            <a:r>
              <a:rPr kumimoji="0" lang="en-US" altLang="en-US" sz="1200" b="0" i="0" u="none" strike="noStrike" cap="none" normalizeH="0" baseline="0" dirty="0">
                <a:ln>
                  <a:noFill/>
                </a:ln>
                <a:solidFill>
                  <a:srgbClr val="FFFFFF"/>
                </a:solidFill>
                <a:effectLst/>
                <a:latin typeface="Nunito" pitchFamily="2" charset="0"/>
              </a:rPr>
              <a:t>we will declare variables using let.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4610100" y="1176755"/>
            <a:ext cx="2971800" cy="2215991"/>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let a = "Hello learners"</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let b = "joining";</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let c = " 12";</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let d = b + c;</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 </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console.log(a);</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console.log(b);</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console.log(c);</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Consolas" panose="020B0609020204030204" pitchFamily="49" charset="0"/>
              </a:rPr>
              <a:t>console.log(d);</a:t>
            </a:r>
            <a:endParaRPr kumimoji="0" lang="en-US" altLang="en-US" sz="1600" b="0" i="0" u="none" strike="noStrike" cap="none" normalizeH="0" baseline="0" dirty="0">
              <a:ln>
                <a:noFill/>
              </a:ln>
              <a:effectLst/>
              <a:latin typeface="Arial" panose="020B0604020202020204" pitchFamily="34" charset="0"/>
            </a:endParaRPr>
          </a:p>
        </p:txBody>
      </p:sp>
      <p:sp>
        <p:nvSpPr>
          <p:cNvPr id="9" name="TextBox 8"/>
          <p:cNvSpPr txBox="1"/>
          <p:nvPr/>
        </p:nvSpPr>
        <p:spPr>
          <a:xfrm>
            <a:off x="564710" y="3249068"/>
            <a:ext cx="11195930" cy="892552"/>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3200" b="1" i="0" u="none" strike="noStrike" cap="none" normalizeH="0" baseline="0" dirty="0">
                <a:ln>
                  <a:noFill/>
                </a:ln>
                <a:effectLst/>
              </a:rPr>
              <a:t>const: </a:t>
            </a:r>
            <a:r>
              <a:rPr kumimoji="0" lang="en-US" altLang="en-US" sz="2000" b="0" i="0" u="none" strike="noStrike" cap="none" normalizeH="0" baseline="0" dirty="0">
                <a:ln>
                  <a:noFill/>
                </a:ln>
                <a:effectLst/>
              </a:rPr>
              <a:t>Declares variables that cannot be reassigned. It’s block-scoped as well.</a:t>
            </a:r>
            <a:endParaRPr kumimoji="0" lang="en-US" altLang="en-US" sz="20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highlight>
                  <a:srgbClr val="FFFF00"/>
                </a:highlight>
              </a:rPr>
              <a:t>const PI = 3.14; </a:t>
            </a:r>
            <a:endParaRPr kumimoji="0" lang="en-US" altLang="en-US" sz="2000" b="0" i="0" u="none" strike="noStrike" cap="none" normalizeH="0" baseline="0" dirty="0">
              <a:ln>
                <a:noFill/>
              </a:ln>
              <a:effectLst/>
              <a:highlight>
                <a:srgbClr val="FFFF00"/>
              </a:highlight>
            </a:endParaRPr>
          </a:p>
        </p:txBody>
      </p:sp>
      <p:sp>
        <p:nvSpPr>
          <p:cNvPr id="10" name="Rectangle 7"/>
          <p:cNvSpPr>
            <a:spLocks noChangeArrowheads="1"/>
          </p:cNvSpPr>
          <p:nvPr/>
        </p:nvSpPr>
        <p:spPr bwMode="auto">
          <a:xfrm>
            <a:off x="4505325" y="4141620"/>
            <a:ext cx="3181350" cy="2585323"/>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const a = "Hello learners"</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console.log(a);</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const b = 400;</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console.log(b);</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const c = "12";</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console.log(c);</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 Can not change a value for a constant</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 = "new"</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onsolas" panose="020B0609020204030204" pitchFamily="49" charset="0"/>
              </a:rPr>
              <a:t>//console.log(c) will show error</a:t>
            </a:r>
            <a:endParaRPr kumimoji="0" lang="en-US" altLang="en-US" sz="1400" b="0" i="0" u="none" strike="noStrike" cap="none" normalizeH="0" baseline="0" dirty="0">
              <a:ln>
                <a:noFill/>
              </a:ln>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7431405" y="1171575"/>
            <a:ext cx="4713605" cy="4860000"/>
          </a:xfrm>
          <a:prstGeom prst="rect">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467995" y="644525"/>
            <a:ext cx="6096000" cy="4892675"/>
          </a:xfrm>
          <a:prstGeom prst="rect">
            <a:avLst/>
          </a:prstGeom>
          <a:noFill/>
        </p:spPr>
        <p:txBody>
          <a:bodyPr wrap="square" rtlCol="0" anchor="t">
            <a:spAutoFit/>
          </a:bodyPr>
          <a:p>
            <a:pPr algn="l"/>
            <a:endParaRPr lang="en-IN" sz="2400" dirty="0">
              <a:solidFill>
                <a:schemeClr val="tx1"/>
              </a:solidFill>
              <a:latin typeface="Times New Roman" panose="02020603050405020304" charset="0"/>
              <a:cs typeface="Times New Roman" panose="02020603050405020304" charset="0"/>
            </a:endParaRPr>
          </a:p>
          <a:p>
            <a:pPr marL="342900" indent="-342900" algn="l">
              <a:buFont typeface="Wingdings" panose="05000000000000000000" charset="0"/>
              <a:buChar char="§"/>
            </a:pPr>
            <a:r>
              <a:rPr lang="en-US" altLang="en-IN" sz="2400" b="1" dirty="0">
                <a:latin typeface="Times New Roman" panose="02020603050405020304" charset="0"/>
                <a:cs typeface="Times New Roman" panose="02020603050405020304" charset="0"/>
                <a:sym typeface="+mn-ea"/>
              </a:rPr>
              <a:t>JAVASCRIPT </a:t>
            </a:r>
            <a:r>
              <a:rPr lang="en-IN" sz="2400" b="1" dirty="0">
                <a:latin typeface="Times New Roman" panose="02020603050405020304" charset="0"/>
                <a:cs typeface="Times New Roman" panose="02020603050405020304" charset="0"/>
                <a:sym typeface="+mn-ea"/>
              </a:rPr>
              <a:t>Identifiers are the unique names given to variables with some restrictions</a:t>
            </a:r>
            <a:endParaRPr lang="en-IN" sz="2400" b="1" dirty="0">
              <a:solidFill>
                <a:schemeClr val="tx1"/>
              </a:solidFill>
              <a:latin typeface="Times New Roman" panose="02020603050405020304" charset="0"/>
              <a:cs typeface="Times New Roman" panose="02020603050405020304" charset="0"/>
            </a:endParaRPr>
          </a:p>
          <a:p>
            <a:pPr algn="l"/>
            <a:endParaRPr lang="en-IN" sz="2400" dirty="0">
              <a:solidFill>
                <a:schemeClr val="tx1"/>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2400" dirty="0">
                <a:latin typeface="Times New Roman" panose="02020603050405020304" charset="0"/>
                <a:cs typeface="Times New Roman" panose="02020603050405020304" charset="0"/>
                <a:sym typeface="+mn-ea"/>
              </a:rPr>
              <a:t>Names can contain </a:t>
            </a:r>
            <a:r>
              <a:rPr lang="en-US" sz="2400" dirty="0">
                <a:highlight>
                  <a:srgbClr val="FFFF00"/>
                </a:highlight>
                <a:latin typeface="Times New Roman" panose="02020603050405020304" charset="0"/>
                <a:cs typeface="Times New Roman" panose="02020603050405020304" charset="0"/>
                <a:sym typeface="+mn-ea"/>
              </a:rPr>
              <a:t>letters, digits, underscores, and dollar signs.</a:t>
            </a:r>
            <a:endParaRPr lang="en-US" sz="2400" dirty="0">
              <a:solidFill>
                <a:schemeClr val="tx1"/>
              </a:solidFill>
              <a:highlight>
                <a:srgbClr val="FFFF00"/>
              </a:highlight>
              <a:latin typeface="Times New Roman" panose="02020603050405020304" charset="0"/>
              <a:cs typeface="Times New Roman" panose="02020603050405020304" charset="0"/>
            </a:endParaRPr>
          </a:p>
          <a:p>
            <a:pPr algn="l">
              <a:buFont typeface="Arial" panose="020B0604020202020204" pitchFamily="34" charset="0"/>
              <a:buChar char="•"/>
            </a:pPr>
            <a:r>
              <a:rPr lang="en-US" sz="2400" dirty="0">
                <a:latin typeface="Times New Roman" panose="02020603050405020304" charset="0"/>
                <a:cs typeface="Times New Roman" panose="02020603050405020304" charset="0"/>
                <a:sym typeface="+mn-ea"/>
              </a:rPr>
              <a:t>Names must begin with a </a:t>
            </a:r>
            <a:r>
              <a:rPr lang="en-US" sz="2400" dirty="0">
                <a:highlight>
                  <a:srgbClr val="FFFF00"/>
                </a:highlight>
                <a:latin typeface="Times New Roman" panose="02020603050405020304" charset="0"/>
                <a:cs typeface="Times New Roman" panose="02020603050405020304" charset="0"/>
                <a:sym typeface="+mn-ea"/>
              </a:rPr>
              <a:t>letter.</a:t>
            </a:r>
            <a:endParaRPr lang="en-US" sz="2400" dirty="0">
              <a:solidFill>
                <a:schemeClr val="tx1"/>
              </a:solidFill>
              <a:highlight>
                <a:srgbClr val="FFFF00"/>
              </a:highlight>
              <a:latin typeface="Times New Roman" panose="02020603050405020304" charset="0"/>
              <a:cs typeface="Times New Roman" panose="02020603050405020304" charset="0"/>
            </a:endParaRPr>
          </a:p>
          <a:p>
            <a:pPr algn="l">
              <a:buFont typeface="Arial" panose="020B0604020202020204" pitchFamily="34" charset="0"/>
              <a:buChar char="•"/>
            </a:pPr>
            <a:r>
              <a:rPr lang="en-US" sz="2400" dirty="0">
                <a:latin typeface="Times New Roman" panose="02020603050405020304" charset="0"/>
                <a:cs typeface="Times New Roman" panose="02020603050405020304" charset="0"/>
                <a:sym typeface="+mn-ea"/>
              </a:rPr>
              <a:t>Names can also begin with</a:t>
            </a:r>
            <a:r>
              <a:rPr lang="en-US" sz="2400" dirty="0">
                <a:highlight>
                  <a:srgbClr val="FFFF00"/>
                </a:highlight>
                <a:latin typeface="Times New Roman" panose="02020603050405020304" charset="0"/>
                <a:cs typeface="Times New Roman" panose="02020603050405020304" charset="0"/>
                <a:sym typeface="+mn-ea"/>
              </a:rPr>
              <a:t> $ and _</a:t>
            </a:r>
            <a:endParaRPr lang="en-US" sz="2400" dirty="0">
              <a:solidFill>
                <a:schemeClr val="tx1"/>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2400" dirty="0">
                <a:latin typeface="Times New Roman" panose="02020603050405020304" charset="0"/>
                <a:cs typeface="Times New Roman" panose="02020603050405020304" charset="0"/>
                <a:sym typeface="+mn-ea"/>
              </a:rPr>
              <a:t>Names are case sensitive </a:t>
            </a:r>
            <a:r>
              <a:rPr lang="en-US" sz="2400" dirty="0">
                <a:highlight>
                  <a:srgbClr val="FFFF00"/>
                </a:highlight>
                <a:latin typeface="Times New Roman" panose="02020603050405020304" charset="0"/>
                <a:cs typeface="Times New Roman" panose="02020603050405020304" charset="0"/>
                <a:sym typeface="+mn-ea"/>
              </a:rPr>
              <a:t>(a and A are different </a:t>
            </a:r>
            <a:r>
              <a:rPr lang="en-US" sz="2400" dirty="0">
                <a:latin typeface="Times New Roman" panose="02020603050405020304" charset="0"/>
                <a:cs typeface="Times New Roman" panose="02020603050405020304" charset="0"/>
                <a:sym typeface="+mn-ea"/>
              </a:rPr>
              <a:t>variables).</a:t>
            </a:r>
            <a:endParaRPr lang="en-US" sz="2400" dirty="0">
              <a:solidFill>
                <a:schemeClr val="tx1"/>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2400" dirty="0">
                <a:highlight>
                  <a:srgbClr val="FFFF00"/>
                </a:highlight>
                <a:latin typeface="Times New Roman" panose="02020603050405020304" charset="0"/>
                <a:cs typeface="Times New Roman" panose="02020603050405020304" charset="0"/>
                <a:sym typeface="+mn-ea"/>
              </a:rPr>
              <a:t>Reserved words</a:t>
            </a:r>
            <a:r>
              <a:rPr lang="en-US" sz="2400" dirty="0">
                <a:latin typeface="Times New Roman" panose="02020603050405020304" charset="0"/>
                <a:cs typeface="Times New Roman" panose="02020603050405020304" charset="0"/>
                <a:sym typeface="+mn-ea"/>
              </a:rPr>
              <a:t> (like JavaScript keywords) cannot be used as names.</a:t>
            </a:r>
            <a:endParaRPr lang="en-US" sz="2400" dirty="0">
              <a:latin typeface="Times New Roman" panose="02020603050405020304" charset="0"/>
              <a:cs typeface="Times New Roman" panose="02020603050405020304" charset="0"/>
              <a:sym typeface="+mn-ea"/>
            </a:endParaRPr>
          </a:p>
        </p:txBody>
      </p:sp>
      <p:sp>
        <p:nvSpPr>
          <p:cNvPr id="3" name="Text Box 2"/>
          <p:cNvSpPr txBox="1"/>
          <p:nvPr/>
        </p:nvSpPr>
        <p:spPr>
          <a:xfrm>
            <a:off x="7557135" y="1592580"/>
            <a:ext cx="4461510" cy="4018915"/>
          </a:xfrm>
          <a:prstGeom prst="rect">
            <a:avLst/>
          </a:prstGeom>
          <a:noFill/>
          <a:ln>
            <a:solidFill>
              <a:schemeClr val="tx1"/>
            </a:solidFill>
          </a:ln>
          <a:scene3d>
            <a:camera prst="obliqueBottomLeft"/>
            <a:lightRig rig="threePt" dir="t"/>
          </a:scene3d>
        </p:spPr>
        <p:txBody>
          <a:bodyPr wrap="square" rtlCol="0" anchor="t">
            <a:noAutofit/>
          </a:bodyPr>
          <a:p>
            <a:r>
              <a:rPr lang="en-US" b="1"/>
              <a:t>abstract	arguments	boolean	break	byte</a:t>
            </a:r>
            <a:endParaRPr lang="en-US" b="1"/>
          </a:p>
          <a:p>
            <a:r>
              <a:rPr lang="en-US" b="1"/>
              <a:t>case	catch	char	const	continue</a:t>
            </a:r>
            <a:endParaRPr lang="en-US" b="1"/>
          </a:p>
          <a:p>
            <a:r>
              <a:rPr lang="en-US" b="1"/>
              <a:t>debugger	default	delete	do	double</a:t>
            </a:r>
            <a:endParaRPr lang="en-US" b="1"/>
          </a:p>
          <a:p>
            <a:r>
              <a:rPr lang="en-US" b="1"/>
              <a:t>else	eval	false	final	finally</a:t>
            </a:r>
            <a:endParaRPr lang="en-US" b="1"/>
          </a:p>
          <a:p>
            <a:r>
              <a:rPr lang="en-US" b="1"/>
              <a:t>float	for	function	goto	if</a:t>
            </a:r>
            <a:endParaRPr lang="en-US" b="1"/>
          </a:p>
          <a:p>
            <a:r>
              <a:rPr lang="en-US" b="1"/>
              <a:t>implements	in	instanceof	int	interface</a:t>
            </a:r>
            <a:endParaRPr lang="en-US" b="1"/>
          </a:p>
          <a:p>
            <a:r>
              <a:rPr lang="en-US" b="1"/>
              <a:t>long	native	new	null	package</a:t>
            </a:r>
            <a:endParaRPr lang="en-US" b="1"/>
          </a:p>
          <a:p>
            <a:r>
              <a:rPr lang="en-US" b="1"/>
              <a:t>private	protected	public	return	short</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14339</Words>
  <Application>WPS Presentation</Application>
  <PresentationFormat>Widescreen</PresentationFormat>
  <Paragraphs>483</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Times New Roman Regular</vt:lpstr>
      <vt:lpstr>Times New Roman</vt:lpstr>
      <vt:lpstr>Verdana</vt:lpstr>
      <vt:lpstr>Nunito</vt:lpstr>
      <vt:lpstr>Segoe Print</vt:lpstr>
      <vt:lpstr>Consolas</vt:lpstr>
      <vt:lpstr>Arial Unicode MS</vt:lpstr>
      <vt:lpstr>Calibri</vt:lpstr>
      <vt:lpstr>Microsoft YaHei</vt:lpstr>
      <vt:lpstr>Arial Unicode MS</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Dagar</dc:creator>
  <cp:lastModifiedBy>Arshiya Pathania</cp:lastModifiedBy>
  <cp:revision>7</cp:revision>
  <dcterms:created xsi:type="dcterms:W3CDTF">2024-01-19T13:12:00Z</dcterms:created>
  <dcterms:modified xsi:type="dcterms:W3CDTF">2024-01-20T06:40:24Z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C44C57969D6747BA8127F29B3119B22E_12</vt:lpwstr>
  </property>
  <property fmtid="{D5CDD505-2E9C-101B-9397-08002B2CF9AE}" pid="3" name="KSOProductBuildVer">
    <vt:lpwstr>1033-12.2.0.13359</vt:lpwstr>
  </property>
</Properties>
</file>