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deep Dagar" initials="PD" lastIdx="1" clrIdx="0">
    <p:extLst>
      <p:ext uri="{19B8F6BF-5375-455C-9EA6-DF929625EA0E}">
        <p15:presenceInfo xmlns:p15="http://schemas.microsoft.com/office/powerpoint/2012/main" userId="fbe8ee4cce2b3a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B0CF-82F4-A5D7-B79D-4F13372FA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D01E80-42D5-9F13-7D43-283DEAB91B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5B57D6-FE09-42CE-0712-EDBE8E090F05}"/>
              </a:ext>
            </a:extLst>
          </p:cNvPr>
          <p:cNvSpPr>
            <a:spLocks noGrp="1"/>
          </p:cNvSpPr>
          <p:nvPr>
            <p:ph type="dt" sz="half" idx="10"/>
          </p:nvPr>
        </p:nvSpPr>
        <p:spPr/>
        <p:txBody>
          <a:bodyPr/>
          <a:lstStyle/>
          <a:p>
            <a:fld id="{145F725F-8130-42F9-BBF5-2EA92EB24DE4}" type="datetimeFigureOut">
              <a:rPr lang="en-IN" smtClean="0"/>
              <a:t>23-01-2024</a:t>
            </a:fld>
            <a:endParaRPr lang="en-IN"/>
          </a:p>
        </p:txBody>
      </p:sp>
      <p:sp>
        <p:nvSpPr>
          <p:cNvPr id="5" name="Footer Placeholder 4">
            <a:extLst>
              <a:ext uri="{FF2B5EF4-FFF2-40B4-BE49-F238E27FC236}">
                <a16:creationId xmlns:a16="http://schemas.microsoft.com/office/drawing/2014/main" id="{00F255C9-34AD-04BA-77F8-628D46232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0ECEEB-86A7-0F65-61C8-127988E68D8A}"/>
              </a:ext>
            </a:extLst>
          </p:cNvPr>
          <p:cNvSpPr>
            <a:spLocks noGrp="1"/>
          </p:cNvSpPr>
          <p:nvPr>
            <p:ph type="sldNum" sz="quarter" idx="12"/>
          </p:nvPr>
        </p:nvSpPr>
        <p:spPr/>
        <p:txBody>
          <a:bodyPr/>
          <a:lstStyle/>
          <a:p>
            <a:fld id="{18BF688E-8493-4D0A-B8D5-CD541492ED68}" type="slidenum">
              <a:rPr lang="en-IN" smtClean="0"/>
              <a:t>‹#›</a:t>
            </a:fld>
            <a:endParaRPr lang="en-IN"/>
          </a:p>
        </p:txBody>
      </p:sp>
    </p:spTree>
    <p:extLst>
      <p:ext uri="{BB962C8B-B14F-4D97-AF65-F5344CB8AC3E}">
        <p14:creationId xmlns:p14="http://schemas.microsoft.com/office/powerpoint/2010/main" val="147587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9B89-CBDE-79A3-C9BB-919F5E71D3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67439-912B-3954-1D2C-038FA39F5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FB2998-2C4E-AC86-8D26-419EE7CB4E8B}"/>
              </a:ext>
            </a:extLst>
          </p:cNvPr>
          <p:cNvSpPr>
            <a:spLocks noGrp="1"/>
          </p:cNvSpPr>
          <p:nvPr>
            <p:ph type="dt" sz="half" idx="10"/>
          </p:nvPr>
        </p:nvSpPr>
        <p:spPr/>
        <p:txBody>
          <a:bodyPr/>
          <a:lstStyle/>
          <a:p>
            <a:fld id="{145F725F-8130-42F9-BBF5-2EA92EB24DE4}" type="datetimeFigureOut">
              <a:rPr lang="en-IN" smtClean="0"/>
              <a:t>23-01-2024</a:t>
            </a:fld>
            <a:endParaRPr lang="en-IN"/>
          </a:p>
        </p:txBody>
      </p:sp>
      <p:sp>
        <p:nvSpPr>
          <p:cNvPr id="5" name="Footer Placeholder 4">
            <a:extLst>
              <a:ext uri="{FF2B5EF4-FFF2-40B4-BE49-F238E27FC236}">
                <a16:creationId xmlns:a16="http://schemas.microsoft.com/office/drawing/2014/main" id="{CD986A04-045D-1207-A34A-CCAC784990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0BE32A-3D93-533E-8A51-EDA8CC8994A5}"/>
              </a:ext>
            </a:extLst>
          </p:cNvPr>
          <p:cNvSpPr>
            <a:spLocks noGrp="1"/>
          </p:cNvSpPr>
          <p:nvPr>
            <p:ph type="sldNum" sz="quarter" idx="12"/>
          </p:nvPr>
        </p:nvSpPr>
        <p:spPr/>
        <p:txBody>
          <a:bodyPr/>
          <a:lstStyle/>
          <a:p>
            <a:fld id="{18BF688E-8493-4D0A-B8D5-CD541492ED68}" type="slidenum">
              <a:rPr lang="en-IN" smtClean="0"/>
              <a:t>‹#›</a:t>
            </a:fld>
            <a:endParaRPr lang="en-IN"/>
          </a:p>
        </p:txBody>
      </p:sp>
    </p:spTree>
    <p:extLst>
      <p:ext uri="{BB962C8B-B14F-4D97-AF65-F5344CB8AC3E}">
        <p14:creationId xmlns:p14="http://schemas.microsoft.com/office/powerpoint/2010/main" val="4289677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0D341-DDF1-3E98-548A-A46CAE4E2B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F75933-70F2-717B-FCC5-4837E7D214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B3A9B9-1838-6507-48C9-CE0D3B9DEB09}"/>
              </a:ext>
            </a:extLst>
          </p:cNvPr>
          <p:cNvSpPr>
            <a:spLocks noGrp="1"/>
          </p:cNvSpPr>
          <p:nvPr>
            <p:ph type="dt" sz="half" idx="10"/>
          </p:nvPr>
        </p:nvSpPr>
        <p:spPr/>
        <p:txBody>
          <a:bodyPr/>
          <a:lstStyle/>
          <a:p>
            <a:fld id="{145F725F-8130-42F9-BBF5-2EA92EB24DE4}" type="datetimeFigureOut">
              <a:rPr lang="en-IN" smtClean="0"/>
              <a:t>23-01-2024</a:t>
            </a:fld>
            <a:endParaRPr lang="en-IN"/>
          </a:p>
        </p:txBody>
      </p:sp>
      <p:sp>
        <p:nvSpPr>
          <p:cNvPr id="5" name="Footer Placeholder 4">
            <a:extLst>
              <a:ext uri="{FF2B5EF4-FFF2-40B4-BE49-F238E27FC236}">
                <a16:creationId xmlns:a16="http://schemas.microsoft.com/office/drawing/2014/main" id="{3AA77CFC-A03B-1F6A-BD0F-17F2910D5E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8FCDA-B0C9-0E9E-2DA6-4EA37121145A}"/>
              </a:ext>
            </a:extLst>
          </p:cNvPr>
          <p:cNvSpPr>
            <a:spLocks noGrp="1"/>
          </p:cNvSpPr>
          <p:nvPr>
            <p:ph type="sldNum" sz="quarter" idx="12"/>
          </p:nvPr>
        </p:nvSpPr>
        <p:spPr/>
        <p:txBody>
          <a:bodyPr/>
          <a:lstStyle/>
          <a:p>
            <a:fld id="{18BF688E-8493-4D0A-B8D5-CD541492ED68}" type="slidenum">
              <a:rPr lang="en-IN" smtClean="0"/>
              <a:t>‹#›</a:t>
            </a:fld>
            <a:endParaRPr lang="en-IN"/>
          </a:p>
        </p:txBody>
      </p:sp>
    </p:spTree>
    <p:extLst>
      <p:ext uri="{BB962C8B-B14F-4D97-AF65-F5344CB8AC3E}">
        <p14:creationId xmlns:p14="http://schemas.microsoft.com/office/powerpoint/2010/main" val="429310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8EAD-5CCE-DF04-6508-8D2C1B9EFE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04145F-1DE0-15EB-7C13-0F012AEF43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B8E2B3-600D-1BB6-0BEB-B8CC0CD06D65}"/>
              </a:ext>
            </a:extLst>
          </p:cNvPr>
          <p:cNvSpPr>
            <a:spLocks noGrp="1"/>
          </p:cNvSpPr>
          <p:nvPr>
            <p:ph type="dt" sz="half" idx="10"/>
          </p:nvPr>
        </p:nvSpPr>
        <p:spPr/>
        <p:txBody>
          <a:bodyPr/>
          <a:lstStyle/>
          <a:p>
            <a:fld id="{145F725F-8130-42F9-BBF5-2EA92EB24DE4}" type="datetimeFigureOut">
              <a:rPr lang="en-IN" smtClean="0"/>
              <a:t>23-01-2024</a:t>
            </a:fld>
            <a:endParaRPr lang="en-IN"/>
          </a:p>
        </p:txBody>
      </p:sp>
      <p:sp>
        <p:nvSpPr>
          <p:cNvPr id="5" name="Footer Placeholder 4">
            <a:extLst>
              <a:ext uri="{FF2B5EF4-FFF2-40B4-BE49-F238E27FC236}">
                <a16:creationId xmlns:a16="http://schemas.microsoft.com/office/drawing/2014/main" id="{7884A3F1-CE5D-9B09-4B8C-55F217D3A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CF8CF-BCE4-CC40-91C6-00F6E5BCDCE6}"/>
              </a:ext>
            </a:extLst>
          </p:cNvPr>
          <p:cNvSpPr>
            <a:spLocks noGrp="1"/>
          </p:cNvSpPr>
          <p:nvPr>
            <p:ph type="sldNum" sz="quarter" idx="12"/>
          </p:nvPr>
        </p:nvSpPr>
        <p:spPr/>
        <p:txBody>
          <a:bodyPr/>
          <a:lstStyle/>
          <a:p>
            <a:fld id="{18BF688E-8493-4D0A-B8D5-CD541492ED68}" type="slidenum">
              <a:rPr lang="en-IN" smtClean="0"/>
              <a:t>‹#›</a:t>
            </a:fld>
            <a:endParaRPr lang="en-IN"/>
          </a:p>
        </p:txBody>
      </p:sp>
    </p:spTree>
    <p:extLst>
      <p:ext uri="{BB962C8B-B14F-4D97-AF65-F5344CB8AC3E}">
        <p14:creationId xmlns:p14="http://schemas.microsoft.com/office/powerpoint/2010/main" val="138971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0B13-88EC-67F0-5777-E77489E41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666E48-714A-7A2C-DE56-411F497416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ECC8DF-2084-5172-CA73-910FCD4D1182}"/>
              </a:ext>
            </a:extLst>
          </p:cNvPr>
          <p:cNvSpPr>
            <a:spLocks noGrp="1"/>
          </p:cNvSpPr>
          <p:nvPr>
            <p:ph type="dt" sz="half" idx="10"/>
          </p:nvPr>
        </p:nvSpPr>
        <p:spPr/>
        <p:txBody>
          <a:bodyPr/>
          <a:lstStyle/>
          <a:p>
            <a:fld id="{145F725F-8130-42F9-BBF5-2EA92EB24DE4}" type="datetimeFigureOut">
              <a:rPr lang="en-IN" smtClean="0"/>
              <a:t>23-01-2024</a:t>
            </a:fld>
            <a:endParaRPr lang="en-IN"/>
          </a:p>
        </p:txBody>
      </p:sp>
      <p:sp>
        <p:nvSpPr>
          <p:cNvPr id="5" name="Footer Placeholder 4">
            <a:extLst>
              <a:ext uri="{FF2B5EF4-FFF2-40B4-BE49-F238E27FC236}">
                <a16:creationId xmlns:a16="http://schemas.microsoft.com/office/drawing/2014/main" id="{53766A91-4C2A-92BC-CB4F-97A7B3E2B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CE9B8C-610F-93B4-A61E-CBD309A7A579}"/>
              </a:ext>
            </a:extLst>
          </p:cNvPr>
          <p:cNvSpPr>
            <a:spLocks noGrp="1"/>
          </p:cNvSpPr>
          <p:nvPr>
            <p:ph type="sldNum" sz="quarter" idx="12"/>
          </p:nvPr>
        </p:nvSpPr>
        <p:spPr/>
        <p:txBody>
          <a:bodyPr/>
          <a:lstStyle/>
          <a:p>
            <a:fld id="{18BF688E-8493-4D0A-B8D5-CD541492ED68}" type="slidenum">
              <a:rPr lang="en-IN" smtClean="0"/>
              <a:t>‹#›</a:t>
            </a:fld>
            <a:endParaRPr lang="en-IN"/>
          </a:p>
        </p:txBody>
      </p:sp>
    </p:spTree>
    <p:extLst>
      <p:ext uri="{BB962C8B-B14F-4D97-AF65-F5344CB8AC3E}">
        <p14:creationId xmlns:p14="http://schemas.microsoft.com/office/powerpoint/2010/main" val="172866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76979-CD5B-7651-AFF2-85890DC10A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B8AB6F-EE1B-2DAE-E012-30C8BE6F0F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95EEF2-C17A-7D42-0BE7-DFDDC59F27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2D9CE4-924E-DC58-AD3C-C754549F2385}"/>
              </a:ext>
            </a:extLst>
          </p:cNvPr>
          <p:cNvSpPr>
            <a:spLocks noGrp="1"/>
          </p:cNvSpPr>
          <p:nvPr>
            <p:ph type="dt" sz="half" idx="10"/>
          </p:nvPr>
        </p:nvSpPr>
        <p:spPr/>
        <p:txBody>
          <a:bodyPr/>
          <a:lstStyle/>
          <a:p>
            <a:fld id="{145F725F-8130-42F9-BBF5-2EA92EB24DE4}" type="datetimeFigureOut">
              <a:rPr lang="en-IN" smtClean="0"/>
              <a:t>23-01-2024</a:t>
            </a:fld>
            <a:endParaRPr lang="en-IN"/>
          </a:p>
        </p:txBody>
      </p:sp>
      <p:sp>
        <p:nvSpPr>
          <p:cNvPr id="6" name="Footer Placeholder 5">
            <a:extLst>
              <a:ext uri="{FF2B5EF4-FFF2-40B4-BE49-F238E27FC236}">
                <a16:creationId xmlns:a16="http://schemas.microsoft.com/office/drawing/2014/main" id="{9310C03C-9499-EB09-D779-9DDA4ED441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D31661-5902-7A98-E3EF-9C0C92184DE4}"/>
              </a:ext>
            </a:extLst>
          </p:cNvPr>
          <p:cNvSpPr>
            <a:spLocks noGrp="1"/>
          </p:cNvSpPr>
          <p:nvPr>
            <p:ph type="sldNum" sz="quarter" idx="12"/>
          </p:nvPr>
        </p:nvSpPr>
        <p:spPr/>
        <p:txBody>
          <a:bodyPr/>
          <a:lstStyle/>
          <a:p>
            <a:fld id="{18BF688E-8493-4D0A-B8D5-CD541492ED68}" type="slidenum">
              <a:rPr lang="en-IN" smtClean="0"/>
              <a:t>‹#›</a:t>
            </a:fld>
            <a:endParaRPr lang="en-IN"/>
          </a:p>
        </p:txBody>
      </p:sp>
    </p:spTree>
    <p:extLst>
      <p:ext uri="{BB962C8B-B14F-4D97-AF65-F5344CB8AC3E}">
        <p14:creationId xmlns:p14="http://schemas.microsoft.com/office/powerpoint/2010/main" val="25922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4682-D4A3-058E-7C68-5B08EC57A7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9AAA64-4FB7-8EA5-3621-D13E6946D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91E366-3D69-50B7-0700-75D6E3D3B5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FB7214-4FD6-618D-584F-18BAF7314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526740-E3B4-7DF2-A71F-59EDBEF529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F02022-8B81-E73D-8175-817CD5D353D4}"/>
              </a:ext>
            </a:extLst>
          </p:cNvPr>
          <p:cNvSpPr>
            <a:spLocks noGrp="1"/>
          </p:cNvSpPr>
          <p:nvPr>
            <p:ph type="dt" sz="half" idx="10"/>
          </p:nvPr>
        </p:nvSpPr>
        <p:spPr/>
        <p:txBody>
          <a:bodyPr/>
          <a:lstStyle/>
          <a:p>
            <a:fld id="{145F725F-8130-42F9-BBF5-2EA92EB24DE4}" type="datetimeFigureOut">
              <a:rPr lang="en-IN" smtClean="0"/>
              <a:t>23-01-2024</a:t>
            </a:fld>
            <a:endParaRPr lang="en-IN"/>
          </a:p>
        </p:txBody>
      </p:sp>
      <p:sp>
        <p:nvSpPr>
          <p:cNvPr id="8" name="Footer Placeholder 7">
            <a:extLst>
              <a:ext uri="{FF2B5EF4-FFF2-40B4-BE49-F238E27FC236}">
                <a16:creationId xmlns:a16="http://schemas.microsoft.com/office/drawing/2014/main" id="{CD144FC7-1FDB-A719-E169-1E392302C4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2B90F8-8783-8F65-5614-D44747227505}"/>
              </a:ext>
            </a:extLst>
          </p:cNvPr>
          <p:cNvSpPr>
            <a:spLocks noGrp="1"/>
          </p:cNvSpPr>
          <p:nvPr>
            <p:ph type="sldNum" sz="quarter" idx="12"/>
          </p:nvPr>
        </p:nvSpPr>
        <p:spPr/>
        <p:txBody>
          <a:bodyPr/>
          <a:lstStyle/>
          <a:p>
            <a:fld id="{18BF688E-8493-4D0A-B8D5-CD541492ED68}" type="slidenum">
              <a:rPr lang="en-IN" smtClean="0"/>
              <a:t>‹#›</a:t>
            </a:fld>
            <a:endParaRPr lang="en-IN"/>
          </a:p>
        </p:txBody>
      </p:sp>
    </p:spTree>
    <p:extLst>
      <p:ext uri="{BB962C8B-B14F-4D97-AF65-F5344CB8AC3E}">
        <p14:creationId xmlns:p14="http://schemas.microsoft.com/office/powerpoint/2010/main" val="1302440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E4EEE-B71C-F3C2-84CE-DA76EE5410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D8ECEC-F8CB-038F-18C3-291B3A560A37}"/>
              </a:ext>
            </a:extLst>
          </p:cNvPr>
          <p:cNvSpPr>
            <a:spLocks noGrp="1"/>
          </p:cNvSpPr>
          <p:nvPr>
            <p:ph type="dt" sz="half" idx="10"/>
          </p:nvPr>
        </p:nvSpPr>
        <p:spPr/>
        <p:txBody>
          <a:bodyPr/>
          <a:lstStyle/>
          <a:p>
            <a:fld id="{145F725F-8130-42F9-BBF5-2EA92EB24DE4}" type="datetimeFigureOut">
              <a:rPr lang="en-IN" smtClean="0"/>
              <a:t>23-01-2024</a:t>
            </a:fld>
            <a:endParaRPr lang="en-IN"/>
          </a:p>
        </p:txBody>
      </p:sp>
      <p:sp>
        <p:nvSpPr>
          <p:cNvPr id="4" name="Footer Placeholder 3">
            <a:extLst>
              <a:ext uri="{FF2B5EF4-FFF2-40B4-BE49-F238E27FC236}">
                <a16:creationId xmlns:a16="http://schemas.microsoft.com/office/drawing/2014/main" id="{4F0B96D3-0DC7-74DB-631C-866C7A1DE0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BEDFC6-8526-503B-5C38-73DAEF998FC0}"/>
              </a:ext>
            </a:extLst>
          </p:cNvPr>
          <p:cNvSpPr>
            <a:spLocks noGrp="1"/>
          </p:cNvSpPr>
          <p:nvPr>
            <p:ph type="sldNum" sz="quarter" idx="12"/>
          </p:nvPr>
        </p:nvSpPr>
        <p:spPr/>
        <p:txBody>
          <a:bodyPr/>
          <a:lstStyle/>
          <a:p>
            <a:fld id="{18BF688E-8493-4D0A-B8D5-CD541492ED68}" type="slidenum">
              <a:rPr lang="en-IN" smtClean="0"/>
              <a:t>‹#›</a:t>
            </a:fld>
            <a:endParaRPr lang="en-IN"/>
          </a:p>
        </p:txBody>
      </p:sp>
    </p:spTree>
    <p:extLst>
      <p:ext uri="{BB962C8B-B14F-4D97-AF65-F5344CB8AC3E}">
        <p14:creationId xmlns:p14="http://schemas.microsoft.com/office/powerpoint/2010/main" val="399673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D38856-FDC0-2112-82AE-8F53ED349594}"/>
              </a:ext>
            </a:extLst>
          </p:cNvPr>
          <p:cNvSpPr>
            <a:spLocks noGrp="1"/>
          </p:cNvSpPr>
          <p:nvPr>
            <p:ph type="dt" sz="half" idx="10"/>
          </p:nvPr>
        </p:nvSpPr>
        <p:spPr/>
        <p:txBody>
          <a:bodyPr/>
          <a:lstStyle/>
          <a:p>
            <a:fld id="{145F725F-8130-42F9-BBF5-2EA92EB24DE4}" type="datetimeFigureOut">
              <a:rPr lang="en-IN" smtClean="0"/>
              <a:t>23-01-2024</a:t>
            </a:fld>
            <a:endParaRPr lang="en-IN"/>
          </a:p>
        </p:txBody>
      </p:sp>
      <p:sp>
        <p:nvSpPr>
          <p:cNvPr id="3" name="Footer Placeholder 2">
            <a:extLst>
              <a:ext uri="{FF2B5EF4-FFF2-40B4-BE49-F238E27FC236}">
                <a16:creationId xmlns:a16="http://schemas.microsoft.com/office/drawing/2014/main" id="{A4768F4C-2F75-076B-6F04-2A62B2A410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9AE0F4-4E6B-CE33-1F68-49E6B580205A}"/>
              </a:ext>
            </a:extLst>
          </p:cNvPr>
          <p:cNvSpPr>
            <a:spLocks noGrp="1"/>
          </p:cNvSpPr>
          <p:nvPr>
            <p:ph type="sldNum" sz="quarter" idx="12"/>
          </p:nvPr>
        </p:nvSpPr>
        <p:spPr/>
        <p:txBody>
          <a:bodyPr/>
          <a:lstStyle/>
          <a:p>
            <a:fld id="{18BF688E-8493-4D0A-B8D5-CD541492ED68}" type="slidenum">
              <a:rPr lang="en-IN" smtClean="0"/>
              <a:t>‹#›</a:t>
            </a:fld>
            <a:endParaRPr lang="en-IN"/>
          </a:p>
        </p:txBody>
      </p:sp>
    </p:spTree>
    <p:extLst>
      <p:ext uri="{BB962C8B-B14F-4D97-AF65-F5344CB8AC3E}">
        <p14:creationId xmlns:p14="http://schemas.microsoft.com/office/powerpoint/2010/main" val="9483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2960-4A24-CBFD-B066-730F981B5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295F3D-3BE5-1F3E-3F84-CDC527ED51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E76FDB-6D1D-FF15-4436-9CBDA396D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88E9B0-3387-C52E-6BCD-40D52E5982DD}"/>
              </a:ext>
            </a:extLst>
          </p:cNvPr>
          <p:cNvSpPr>
            <a:spLocks noGrp="1"/>
          </p:cNvSpPr>
          <p:nvPr>
            <p:ph type="dt" sz="half" idx="10"/>
          </p:nvPr>
        </p:nvSpPr>
        <p:spPr/>
        <p:txBody>
          <a:bodyPr/>
          <a:lstStyle/>
          <a:p>
            <a:fld id="{145F725F-8130-42F9-BBF5-2EA92EB24DE4}" type="datetimeFigureOut">
              <a:rPr lang="en-IN" smtClean="0"/>
              <a:t>23-01-2024</a:t>
            </a:fld>
            <a:endParaRPr lang="en-IN"/>
          </a:p>
        </p:txBody>
      </p:sp>
      <p:sp>
        <p:nvSpPr>
          <p:cNvPr id="6" name="Footer Placeholder 5">
            <a:extLst>
              <a:ext uri="{FF2B5EF4-FFF2-40B4-BE49-F238E27FC236}">
                <a16:creationId xmlns:a16="http://schemas.microsoft.com/office/drawing/2014/main" id="{0EF557DB-87D0-BC00-3B05-D5B54DA4A4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63E468-D501-651F-9C6F-5B41310DBD89}"/>
              </a:ext>
            </a:extLst>
          </p:cNvPr>
          <p:cNvSpPr>
            <a:spLocks noGrp="1"/>
          </p:cNvSpPr>
          <p:nvPr>
            <p:ph type="sldNum" sz="quarter" idx="12"/>
          </p:nvPr>
        </p:nvSpPr>
        <p:spPr/>
        <p:txBody>
          <a:bodyPr/>
          <a:lstStyle/>
          <a:p>
            <a:fld id="{18BF688E-8493-4D0A-B8D5-CD541492ED68}" type="slidenum">
              <a:rPr lang="en-IN" smtClean="0"/>
              <a:t>‹#›</a:t>
            </a:fld>
            <a:endParaRPr lang="en-IN"/>
          </a:p>
        </p:txBody>
      </p:sp>
    </p:spTree>
    <p:extLst>
      <p:ext uri="{BB962C8B-B14F-4D97-AF65-F5344CB8AC3E}">
        <p14:creationId xmlns:p14="http://schemas.microsoft.com/office/powerpoint/2010/main" val="409564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1D26-93B1-4206-08A8-C7413B07D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F3F68C-E079-81BB-AEC5-3AD8AB76D5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5E8FE7-E2E2-B007-7712-1F3C56F59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FDBF6-FE40-0B6C-8E5B-F32F2902F125}"/>
              </a:ext>
            </a:extLst>
          </p:cNvPr>
          <p:cNvSpPr>
            <a:spLocks noGrp="1"/>
          </p:cNvSpPr>
          <p:nvPr>
            <p:ph type="dt" sz="half" idx="10"/>
          </p:nvPr>
        </p:nvSpPr>
        <p:spPr/>
        <p:txBody>
          <a:bodyPr/>
          <a:lstStyle/>
          <a:p>
            <a:fld id="{145F725F-8130-42F9-BBF5-2EA92EB24DE4}" type="datetimeFigureOut">
              <a:rPr lang="en-IN" smtClean="0"/>
              <a:t>23-01-2024</a:t>
            </a:fld>
            <a:endParaRPr lang="en-IN"/>
          </a:p>
        </p:txBody>
      </p:sp>
      <p:sp>
        <p:nvSpPr>
          <p:cNvPr id="6" name="Footer Placeholder 5">
            <a:extLst>
              <a:ext uri="{FF2B5EF4-FFF2-40B4-BE49-F238E27FC236}">
                <a16:creationId xmlns:a16="http://schemas.microsoft.com/office/drawing/2014/main" id="{BA70F077-A7B6-85D2-64D5-4D7C4B9E14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A6D0A1-DF3B-EA02-E46E-94768788B726}"/>
              </a:ext>
            </a:extLst>
          </p:cNvPr>
          <p:cNvSpPr>
            <a:spLocks noGrp="1"/>
          </p:cNvSpPr>
          <p:nvPr>
            <p:ph type="sldNum" sz="quarter" idx="12"/>
          </p:nvPr>
        </p:nvSpPr>
        <p:spPr/>
        <p:txBody>
          <a:bodyPr/>
          <a:lstStyle/>
          <a:p>
            <a:fld id="{18BF688E-8493-4D0A-B8D5-CD541492ED68}" type="slidenum">
              <a:rPr lang="en-IN" smtClean="0"/>
              <a:t>‹#›</a:t>
            </a:fld>
            <a:endParaRPr lang="en-IN"/>
          </a:p>
        </p:txBody>
      </p:sp>
    </p:spTree>
    <p:extLst>
      <p:ext uri="{BB962C8B-B14F-4D97-AF65-F5344CB8AC3E}">
        <p14:creationId xmlns:p14="http://schemas.microsoft.com/office/powerpoint/2010/main" val="235012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13370-88D7-9E50-61AE-121F04F2B8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1CA4EA-2CBE-9AAE-9636-13A7FAEE9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912C5-598B-C665-8A82-72175298B5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F725F-8130-42F9-BBF5-2EA92EB24DE4}" type="datetimeFigureOut">
              <a:rPr lang="en-IN" smtClean="0"/>
              <a:t>23-01-2024</a:t>
            </a:fld>
            <a:endParaRPr lang="en-IN"/>
          </a:p>
        </p:txBody>
      </p:sp>
      <p:sp>
        <p:nvSpPr>
          <p:cNvPr id="5" name="Footer Placeholder 4">
            <a:extLst>
              <a:ext uri="{FF2B5EF4-FFF2-40B4-BE49-F238E27FC236}">
                <a16:creationId xmlns:a16="http://schemas.microsoft.com/office/drawing/2014/main" id="{E2537A7A-E39B-C9C4-5F50-CB33B58DB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727F7F-F285-9B46-B16A-C555D3FF1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F688E-8493-4D0A-B8D5-CD541492ED68}" type="slidenum">
              <a:rPr lang="en-IN" smtClean="0"/>
              <a:t>‹#›</a:t>
            </a:fld>
            <a:endParaRPr lang="en-IN"/>
          </a:p>
        </p:txBody>
      </p:sp>
    </p:spTree>
    <p:extLst>
      <p:ext uri="{BB962C8B-B14F-4D97-AF65-F5344CB8AC3E}">
        <p14:creationId xmlns:p14="http://schemas.microsoft.com/office/powerpoint/2010/main" val="39648269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eksforgeeks.org/server-side-client-side-programming/" TargetMode="External"/><Relationship Id="rId2" Type="http://schemas.openxmlformats.org/officeDocument/2006/relationships/hyperlink" Target="https://www.geeksforgeeks.org/introduction-to-javascrip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objects-in-javascrip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introduction-to-angularjs/" TargetMode="External"/><Relationship Id="rId2" Type="http://schemas.openxmlformats.org/officeDocument/2006/relationships/hyperlink" Target="https://www.geeksforgeeks.org/dom-document-object-model/" TargetMode="External"/><Relationship Id="rId1" Type="http://schemas.openxmlformats.org/officeDocument/2006/relationships/slideLayout" Target="../slideLayouts/slideLayout7.xml"/><Relationship Id="rId5" Type="http://schemas.openxmlformats.org/officeDocument/2006/relationships/hyperlink" Target="https://www.geeksforgeeks.org/introduction-to-nodejs/" TargetMode="External"/><Relationship Id="rId4" Type="http://schemas.openxmlformats.org/officeDocument/2006/relationships/hyperlink" Target="https://www.geeksforgeeks.org/vue-j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html/" TargetMode="External"/><Relationship Id="rId2" Type="http://schemas.openxmlformats.org/officeDocument/2006/relationships/hyperlink" Target="https://www.geeksforgeeks.org/where-to-put-javascript-in-an-html-documen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what-is-external-javascrip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geeksforgeeks.org/javascript/"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javascript-variabl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www.geeksforgeeks.org/bigint-in-javascript/" TargetMode="External"/><Relationship Id="rId3" Type="http://schemas.openxmlformats.org/officeDocument/2006/relationships/hyperlink" Target="https://www.geeksforgeeks.org/javascript-strings/" TargetMode="External"/><Relationship Id="rId7" Type="http://schemas.openxmlformats.org/officeDocument/2006/relationships/hyperlink" Target="https://www.geeksforgeeks.org/javascript-symbol-method/" TargetMode="External"/><Relationship Id="rId2" Type="http://schemas.openxmlformats.org/officeDocument/2006/relationships/hyperlink" Target="https://www.geeksforgeeks.org/javascript-numbers/" TargetMode="External"/><Relationship Id="rId1" Type="http://schemas.openxmlformats.org/officeDocument/2006/relationships/slideLayout" Target="../slideLayouts/slideLayout7.xml"/><Relationship Id="rId6" Type="http://schemas.openxmlformats.org/officeDocument/2006/relationships/hyperlink" Target="https://www.geeksforgeeks.org/undefined-in-javascript/" TargetMode="External"/><Relationship Id="rId5" Type="http://schemas.openxmlformats.org/officeDocument/2006/relationships/hyperlink" Target="https://www.geeksforgeeks.org/null-in-javascript/" TargetMode="External"/><Relationship Id="rId4" Type="http://schemas.openxmlformats.org/officeDocument/2006/relationships/hyperlink" Target="https://www.geeksforgeeks.org/javascript-boole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357209-49D9-BC2D-8F55-667E18F7957B}"/>
              </a:ext>
            </a:extLst>
          </p:cNvPr>
          <p:cNvSpPr txBox="1"/>
          <p:nvPr/>
        </p:nvSpPr>
        <p:spPr>
          <a:xfrm>
            <a:off x="672352" y="412789"/>
            <a:ext cx="10336306" cy="6032421"/>
          </a:xfrm>
          <a:prstGeom prst="rect">
            <a:avLst/>
          </a:prstGeom>
          <a:noFill/>
        </p:spPr>
        <p:txBody>
          <a:bodyPr wrap="square">
            <a:spAutoFit/>
          </a:bodyPr>
          <a:lstStyle/>
          <a:p>
            <a:r>
              <a:rPr lang="en-US" sz="4000" b="1" dirty="0">
                <a:latin typeface="Times New Roman Regular" panose="02020603050405020304" charset="0"/>
                <a:cs typeface="Times New Roman Regular" panose="02020603050405020304" charset="0"/>
                <a:sym typeface="+mn-ea"/>
              </a:rPr>
              <a:t>JAVASCRIPT:</a:t>
            </a:r>
          </a:p>
          <a:p>
            <a:endParaRPr lang="en-US" sz="2800" b="1" dirty="0">
              <a:latin typeface="Times New Roman Regular" panose="02020603050405020304" charset="0"/>
              <a:cs typeface="Times New Roman Regular" panose="02020603050405020304" charset="0"/>
              <a:sym typeface="+mn-ea"/>
            </a:endParaRPr>
          </a:p>
          <a:p>
            <a:pPr algn="l"/>
            <a:r>
              <a:rPr lang="en-US" b="0" i="0" dirty="0">
                <a:solidFill>
                  <a:srgbClr val="000000"/>
                </a:solidFill>
                <a:effectLst/>
                <a:latin typeface="Verdana" panose="020B0604030504040204" pitchFamily="34" charset="0"/>
              </a:rPr>
              <a:t>JavaScript is one of the </a:t>
            </a:r>
            <a:r>
              <a:rPr lang="en-US" b="1" i="0" dirty="0">
                <a:solidFill>
                  <a:srgbClr val="000000"/>
                </a:solidFill>
                <a:effectLst/>
                <a:latin typeface="Verdana" panose="020B0604030504040204" pitchFamily="34" charset="0"/>
              </a:rPr>
              <a:t>3 languages</a:t>
            </a:r>
            <a:r>
              <a:rPr lang="en-US" b="0" i="0" dirty="0">
                <a:solidFill>
                  <a:srgbClr val="000000"/>
                </a:solidFill>
                <a:effectLst/>
                <a:latin typeface="Verdana" panose="020B0604030504040204" pitchFamily="34" charset="0"/>
              </a:rPr>
              <a:t> all web developers </a:t>
            </a:r>
            <a:r>
              <a:rPr lang="en-US" b="1" i="0" dirty="0">
                <a:solidFill>
                  <a:srgbClr val="000000"/>
                </a:solidFill>
                <a:effectLst/>
                <a:latin typeface="Verdana" panose="020B0604030504040204" pitchFamily="34" charset="0"/>
              </a:rPr>
              <a:t>must</a:t>
            </a:r>
            <a:r>
              <a:rPr lang="en-US" b="0" i="0" dirty="0">
                <a:solidFill>
                  <a:srgbClr val="000000"/>
                </a:solidFill>
                <a:effectLst/>
                <a:latin typeface="Verdana" panose="020B0604030504040204" pitchFamily="34" charset="0"/>
              </a:rPr>
              <a:t> learn:</a:t>
            </a:r>
          </a:p>
          <a:p>
            <a:pPr algn="l"/>
            <a:r>
              <a:rPr lang="en-US" b="0" i="0" dirty="0">
                <a:solidFill>
                  <a:srgbClr val="000000"/>
                </a:solidFill>
                <a:effectLst/>
                <a:latin typeface="Verdana" panose="020B0604030504040204" pitchFamily="34" charset="0"/>
              </a:rPr>
              <a:t>   1. </a:t>
            </a:r>
            <a:r>
              <a:rPr lang="en-US" b="1" dirty="0">
                <a:solidFill>
                  <a:srgbClr val="000000"/>
                </a:solidFill>
                <a:latin typeface="Arial" panose="020B0604020202020204" pitchFamily="34" charset="0"/>
                <a:cs typeface="Arial" panose="020B0604020202020204" pitchFamily="34" charset="0"/>
              </a:rPr>
              <a:t>HTML</a:t>
            </a:r>
            <a:r>
              <a:rPr lang="en-US" b="0" i="0" dirty="0">
                <a:solidFill>
                  <a:srgbClr val="000000"/>
                </a:solidFill>
                <a:effectLst/>
                <a:latin typeface="Verdana" panose="020B0604030504040204" pitchFamily="34" charset="0"/>
              </a:rPr>
              <a:t> to define the content of web pages</a:t>
            </a:r>
          </a:p>
          <a:p>
            <a:pPr algn="l"/>
            <a:r>
              <a:rPr lang="en-US" b="0" i="0" dirty="0">
                <a:solidFill>
                  <a:srgbClr val="000000"/>
                </a:solidFill>
                <a:effectLst/>
                <a:latin typeface="Verdana" panose="020B0604030504040204" pitchFamily="34" charset="0"/>
              </a:rPr>
              <a:t>   2. </a:t>
            </a:r>
            <a:r>
              <a:rPr lang="en-US" b="1" i="0" dirty="0">
                <a:solidFill>
                  <a:srgbClr val="000000"/>
                </a:solidFill>
                <a:effectLst/>
                <a:latin typeface="Verdana" panose="020B0604030504040204" pitchFamily="34" charset="0"/>
              </a:rPr>
              <a:t>CSS</a:t>
            </a:r>
            <a:r>
              <a:rPr lang="en-US" b="0" i="0" dirty="0">
                <a:solidFill>
                  <a:srgbClr val="000000"/>
                </a:solidFill>
                <a:effectLst/>
                <a:latin typeface="Verdana" panose="020B0604030504040204" pitchFamily="34" charset="0"/>
              </a:rPr>
              <a:t> to specify the layout of web pages</a:t>
            </a:r>
          </a:p>
          <a:p>
            <a:pPr algn="l"/>
            <a:r>
              <a:rPr lang="en-US" b="0" i="0" dirty="0">
                <a:solidFill>
                  <a:srgbClr val="000000"/>
                </a:solidFill>
                <a:effectLst/>
                <a:latin typeface="Verdana" panose="020B0604030504040204" pitchFamily="34" charset="0"/>
              </a:rPr>
              <a:t>   3. </a:t>
            </a:r>
            <a:r>
              <a:rPr lang="en-US" b="1" i="0" dirty="0">
                <a:solidFill>
                  <a:srgbClr val="000000"/>
                </a:solidFill>
                <a:effectLst/>
                <a:latin typeface="Verdana" panose="020B0604030504040204" pitchFamily="34" charset="0"/>
              </a:rPr>
              <a:t>JavaScript</a:t>
            </a:r>
            <a:r>
              <a:rPr lang="en-US" b="0" i="0" dirty="0">
                <a:solidFill>
                  <a:srgbClr val="000000"/>
                </a:solidFill>
                <a:effectLst/>
                <a:latin typeface="Verdana" panose="020B0604030504040204" pitchFamily="34" charset="0"/>
              </a:rPr>
              <a:t> to program the behavior of web pages</a:t>
            </a:r>
          </a:p>
          <a:p>
            <a:pPr algn="just"/>
            <a:endParaRPr lang="en-US" b="0" i="0" dirty="0">
              <a:solidFill>
                <a:srgbClr val="000000"/>
              </a:solidFill>
              <a:effectLst/>
              <a:latin typeface="Verdana" panose="020B0604030504040204" pitchFamily="34" charset="0"/>
            </a:endParaRPr>
          </a:p>
          <a:p>
            <a:pPr algn="ctr"/>
            <a:r>
              <a:rPr lang="en-US" b="0" i="0" dirty="0">
                <a:solidFill>
                  <a:srgbClr val="000000"/>
                </a:solidFill>
                <a:effectLst/>
                <a:latin typeface="Verdana" panose="020B0604030504040204" pitchFamily="34" charset="0"/>
              </a:rPr>
              <a:t> </a:t>
            </a:r>
            <a:r>
              <a:rPr lang="en-US" sz="1200" b="0" i="0" dirty="0">
                <a:solidFill>
                  <a:srgbClr val="000000"/>
                </a:solidFill>
                <a:effectLst/>
                <a:highlight>
                  <a:srgbClr val="FFFF00"/>
                </a:highlight>
                <a:latin typeface="Verdana" panose="020B0604030504040204" pitchFamily="34" charset="0"/>
              </a:rPr>
              <a:t>JavaScript was invented by Brendan </a:t>
            </a:r>
            <a:r>
              <a:rPr lang="en-US" sz="1200" b="0" i="0" dirty="0" err="1">
                <a:solidFill>
                  <a:srgbClr val="000000"/>
                </a:solidFill>
                <a:effectLst/>
                <a:highlight>
                  <a:srgbClr val="FFFF00"/>
                </a:highlight>
                <a:latin typeface="Verdana" panose="020B0604030504040204" pitchFamily="34" charset="0"/>
              </a:rPr>
              <a:t>Eich</a:t>
            </a:r>
            <a:r>
              <a:rPr lang="en-US" sz="1200" b="0" i="0" dirty="0">
                <a:solidFill>
                  <a:srgbClr val="000000"/>
                </a:solidFill>
                <a:effectLst/>
                <a:highlight>
                  <a:srgbClr val="FFFF00"/>
                </a:highlight>
                <a:latin typeface="Verdana" panose="020B0604030504040204" pitchFamily="34" charset="0"/>
              </a:rPr>
              <a:t> in 1995, and became an ECMA standard in 1997.ECMA-262 is the official name of the standard. ECMAScript is the official name of the language.</a:t>
            </a:r>
          </a:p>
          <a:p>
            <a:pPr algn="l"/>
            <a:endParaRPr lang="en-US" dirty="0">
              <a:cs typeface="Times New Roman Regular" panose="02020603050405020304" charset="0"/>
              <a:sym typeface="+mn-ea"/>
            </a:endParaRPr>
          </a:p>
          <a:p>
            <a:pPr marL="285750" indent="-285750" algn="just">
              <a:buFont typeface="Wingdings" panose="05000000000000000000" pitchFamily="2" charset="2"/>
              <a:buChar char="Ø"/>
            </a:pPr>
            <a:r>
              <a:rPr lang="en-US" b="1" i="0" dirty="0">
                <a:effectLst/>
              </a:rPr>
              <a:t>JavaScript</a:t>
            </a:r>
            <a:r>
              <a:rPr lang="en-US" b="0" i="0" dirty="0">
                <a:effectLst/>
              </a:rPr>
              <a:t> is a </a:t>
            </a:r>
            <a:r>
              <a:rPr lang="en-US" b="0" i="1" dirty="0">
                <a:effectLst/>
              </a:rPr>
              <a:t>lightweight,</a:t>
            </a:r>
            <a:r>
              <a:rPr lang="en-US" b="0" i="0" dirty="0">
                <a:effectLst/>
              </a:rPr>
              <a:t> </a:t>
            </a:r>
            <a:r>
              <a:rPr lang="en-US" b="0" i="1" dirty="0">
                <a:effectLst/>
              </a:rPr>
              <a:t>cross-platform</a:t>
            </a:r>
            <a:r>
              <a:rPr lang="en-US" b="0" i="0" dirty="0">
                <a:effectLst/>
              </a:rPr>
              <a:t>, </a:t>
            </a:r>
            <a:r>
              <a:rPr lang="en-US" b="0" i="1" dirty="0">
                <a:effectLst/>
              </a:rPr>
              <a:t>single-threaded, </a:t>
            </a:r>
            <a:r>
              <a:rPr lang="en-US" b="0" i="0" dirty="0">
                <a:effectLst/>
              </a:rPr>
              <a:t>and </a:t>
            </a:r>
            <a:r>
              <a:rPr lang="en-US" b="0" i="1" dirty="0">
                <a:effectLst/>
              </a:rPr>
              <a:t>interpreted</a:t>
            </a:r>
          </a:p>
          <a:p>
            <a:pPr algn="just"/>
            <a:r>
              <a:rPr lang="en-US" b="0" i="1" dirty="0">
                <a:effectLst/>
              </a:rPr>
              <a:t>compiled</a:t>
            </a:r>
            <a:r>
              <a:rPr lang="en-US" b="0" i="0" dirty="0">
                <a:effectLst/>
              </a:rPr>
              <a:t> programming language. It is well-known for the development of web pages, and many non-browser environments also use it.</a:t>
            </a:r>
            <a:r>
              <a:rPr lang="en-IN" b="0" i="0" dirty="0">
                <a:effectLst/>
              </a:rPr>
              <a:t> No compiler is needed.</a:t>
            </a:r>
          </a:p>
          <a:p>
            <a:pPr algn="just"/>
            <a:endParaRPr lang="en-IN" b="0" i="0" dirty="0">
              <a:effectLst/>
            </a:endParaRPr>
          </a:p>
          <a:p>
            <a:pPr marL="285750" indent="-285750" algn="just">
              <a:buFont typeface="Wingdings" panose="05000000000000000000" pitchFamily="2" charset="2"/>
              <a:buChar char="Ø"/>
            </a:pPr>
            <a:r>
              <a:rPr lang="en-US" b="1" i="0" u="sng" dirty="0">
                <a:effectLst/>
                <a:hlinkClick r:id="rId2">
                  <a:extLst>
                    <a:ext uri="{A12FA001-AC4F-418D-AE19-62706E023703}">
                      <ahyp:hlinkClr xmlns:ahyp="http://schemas.microsoft.com/office/drawing/2018/hyperlinkcolor" val="tx"/>
                    </a:ext>
                  </a:extLst>
                </a:hlinkClick>
              </a:rPr>
              <a:t>JavaScript </a:t>
            </a:r>
            <a:r>
              <a:rPr lang="en-US" b="0" i="0" dirty="0">
                <a:effectLst/>
              </a:rPr>
              <a:t>is a modern scripting language that is popular worldwide among developers.</a:t>
            </a:r>
          </a:p>
          <a:p>
            <a:pPr algn="just"/>
            <a:endParaRPr lang="en-US" b="0" i="0" dirty="0">
              <a:effectLst/>
            </a:endParaRPr>
          </a:p>
          <a:p>
            <a:pPr marL="285750" indent="-285750" algn="just">
              <a:buFont typeface="Wingdings" panose="05000000000000000000" pitchFamily="2" charset="2"/>
              <a:buChar char="Ø"/>
            </a:pPr>
            <a:r>
              <a:rPr lang="en-US" b="0" i="0" dirty="0">
                <a:effectLst/>
              </a:rPr>
              <a:t>JavaScript can be used for </a:t>
            </a:r>
            <a:r>
              <a:rPr lang="en-US" b="1" i="0" u="sng" dirty="0">
                <a:effectLst/>
                <a:hlinkClick r:id="rId3">
                  <a:extLst>
                    <a:ext uri="{A12FA001-AC4F-418D-AE19-62706E023703}">
                      <ahyp:hlinkClr xmlns:ahyp="http://schemas.microsoft.com/office/drawing/2018/hyperlinkcolor" val="tx"/>
                    </a:ext>
                  </a:extLst>
                </a:hlinkClick>
              </a:rPr>
              <a:t>Client-side</a:t>
            </a:r>
            <a:r>
              <a:rPr lang="en-US" b="0" i="0" dirty="0">
                <a:effectLst/>
              </a:rPr>
              <a:t> developments as well as </a:t>
            </a:r>
            <a:r>
              <a:rPr lang="en-US" b="1" i="0" u="sng" dirty="0">
                <a:effectLst/>
                <a:hlinkClick r:id="rId3">
                  <a:extLst>
                    <a:ext uri="{A12FA001-AC4F-418D-AE19-62706E023703}">
                      <ahyp:hlinkClr xmlns:ahyp="http://schemas.microsoft.com/office/drawing/2018/hyperlinkcolor" val="tx"/>
                    </a:ext>
                  </a:extLst>
                </a:hlinkClick>
              </a:rPr>
              <a:t>Server-side</a:t>
            </a:r>
            <a:r>
              <a:rPr lang="en-US" b="0" i="0" dirty="0">
                <a:effectLst/>
              </a:rPr>
              <a:t> .</a:t>
            </a:r>
          </a:p>
          <a:p>
            <a:pPr algn="just"/>
            <a:endParaRPr lang="en-US" b="0" i="0" dirty="0">
              <a:effectLst/>
            </a:endParaRPr>
          </a:p>
          <a:p>
            <a:pPr marL="285750" indent="-285750" algn="just">
              <a:buFont typeface="Wingdings" panose="05000000000000000000" pitchFamily="2" charset="2"/>
              <a:buChar char="Ø"/>
            </a:pPr>
            <a:r>
              <a:rPr lang="en-US" b="0" i="0" dirty="0">
                <a:effectLst/>
              </a:rPr>
              <a:t>JavaScript is both an</a:t>
            </a:r>
            <a:r>
              <a:rPr lang="en-US" b="1" i="0" dirty="0">
                <a:effectLst/>
              </a:rPr>
              <a:t> </a:t>
            </a:r>
            <a:r>
              <a:rPr lang="en-US" b="1" i="0" u="sng" dirty="0">
                <a:effectLst/>
              </a:rPr>
              <a:t>imperative </a:t>
            </a:r>
            <a:r>
              <a:rPr lang="en-US" b="0" i="0" dirty="0">
                <a:effectLst/>
              </a:rPr>
              <a:t>and </a:t>
            </a:r>
            <a:r>
              <a:rPr lang="en-US" b="1" i="0" u="sng" dirty="0">
                <a:effectLst/>
              </a:rPr>
              <a:t>declarative</a:t>
            </a:r>
            <a:r>
              <a:rPr lang="en-US" b="0" i="0" dirty="0">
                <a:effectLst/>
              </a:rPr>
              <a:t> type of language.</a:t>
            </a:r>
          </a:p>
          <a:p>
            <a:pPr marL="285750" indent="-285750" algn="l" fontAlgn="base">
              <a:buFont typeface="Wingdings" panose="05000000000000000000" pitchFamily="2" charset="2"/>
              <a:buChar char="Ø"/>
            </a:pPr>
            <a:r>
              <a:rPr lang="en-US" b="0" i="0" dirty="0">
                <a:solidFill>
                  <a:srgbClr val="FFFFFF"/>
                </a:solidFill>
                <a:effectLst/>
                <a:latin typeface="Nunito" pitchFamily="2" charset="0"/>
              </a:rPr>
              <a:t>is both an imperative and declarative type of language.</a:t>
            </a:r>
            <a:endParaRPr lang="en-US" dirty="0">
              <a:cs typeface="Times New Roman Regular" panose="02020603050405020304" charset="0"/>
              <a:sym typeface="+mn-ea"/>
            </a:endParaRPr>
          </a:p>
        </p:txBody>
      </p:sp>
    </p:spTree>
    <p:extLst>
      <p:ext uri="{BB962C8B-B14F-4D97-AF65-F5344CB8AC3E}">
        <p14:creationId xmlns:p14="http://schemas.microsoft.com/office/powerpoint/2010/main" val="106169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B3D9D2-9910-6909-2A26-4B5EE590999E}"/>
              </a:ext>
            </a:extLst>
          </p:cNvPr>
          <p:cNvSpPr txBox="1"/>
          <p:nvPr/>
        </p:nvSpPr>
        <p:spPr>
          <a:xfrm>
            <a:off x="941294" y="234915"/>
            <a:ext cx="10694894" cy="1477328"/>
          </a:xfrm>
          <a:prstGeom prst="rect">
            <a:avLst/>
          </a:prstGeom>
          <a:noFill/>
        </p:spPr>
        <p:txBody>
          <a:bodyPr wrap="square">
            <a:spAutoFit/>
          </a:bodyPr>
          <a:lstStyle/>
          <a:p>
            <a:pPr algn="l" fontAlgn="base"/>
            <a:r>
              <a:rPr lang="en-US" b="1" i="0" dirty="0">
                <a:effectLst/>
              </a:rPr>
              <a:t>Non-Primitive Data Types</a:t>
            </a:r>
          </a:p>
          <a:p>
            <a:pPr algn="l" rtl="0" fontAlgn="base"/>
            <a:r>
              <a:rPr lang="en-US" b="0" i="0" dirty="0">
                <a:effectLst/>
              </a:rPr>
              <a:t>The data types that are derived from primitive data types of the JavaScript language are known as non-primitive data types. It is also known as derived data types or reference data types.</a:t>
            </a:r>
          </a:p>
          <a:p>
            <a:pPr algn="l" fontAlgn="base">
              <a:buFont typeface="Arial" panose="020B0604020202020204" pitchFamily="34" charset="0"/>
              <a:buChar char="•"/>
            </a:pPr>
            <a:r>
              <a:rPr lang="en-US" b="1" i="0" u="sng" dirty="0">
                <a:effectLst/>
                <a:hlinkClick r:id="rId2">
                  <a:extLst>
                    <a:ext uri="{A12FA001-AC4F-418D-AE19-62706E023703}">
                      <ahyp:hlinkClr xmlns:ahyp="http://schemas.microsoft.com/office/drawing/2018/hyperlinkcolor" val="tx"/>
                    </a:ext>
                  </a:extLst>
                </a:hlinkClick>
              </a:rPr>
              <a:t>Object:</a:t>
            </a:r>
            <a:r>
              <a:rPr lang="en-US" b="0" i="0" dirty="0">
                <a:effectLst/>
              </a:rPr>
              <a:t> It is the most important data type and forms the building blocks for modern JavaScript. We will learn about these data types in </a:t>
            </a:r>
            <a:r>
              <a:rPr lang="en-US" b="0" i="0" dirty="0">
                <a:solidFill>
                  <a:srgbClr val="FFFFFF"/>
                </a:solidFill>
                <a:effectLst/>
                <a:latin typeface="Nunito" pitchFamily="2" charset="0"/>
              </a:rPr>
              <a:t>detail in further articles.</a:t>
            </a:r>
          </a:p>
        </p:txBody>
      </p:sp>
      <p:sp>
        <p:nvSpPr>
          <p:cNvPr id="4" name="TextBox 3">
            <a:extLst>
              <a:ext uri="{FF2B5EF4-FFF2-40B4-BE49-F238E27FC236}">
                <a16:creationId xmlns:a16="http://schemas.microsoft.com/office/drawing/2014/main" id="{1DF62A3F-F8F1-077C-8E6C-713408785F67}"/>
              </a:ext>
            </a:extLst>
          </p:cNvPr>
          <p:cNvSpPr txBox="1"/>
          <p:nvPr/>
        </p:nvSpPr>
        <p:spPr>
          <a:xfrm>
            <a:off x="5289176" y="4769239"/>
            <a:ext cx="1999129" cy="1477328"/>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b="0" i="0" dirty="0">
                <a:effectLst/>
                <a:latin typeface="Söhne Mono"/>
              </a:rPr>
              <a:t>let car = { </a:t>
            </a:r>
          </a:p>
          <a:p>
            <a:r>
              <a:rPr lang="en-US" b="0" i="0" dirty="0">
                <a:effectLst/>
                <a:latin typeface="Söhne Mono"/>
              </a:rPr>
              <a:t>brand: "Toyota",</a:t>
            </a:r>
          </a:p>
          <a:p>
            <a:r>
              <a:rPr lang="en-US" b="0" i="0" dirty="0">
                <a:effectLst/>
                <a:latin typeface="Söhne Mono"/>
              </a:rPr>
              <a:t> model: "Camry", </a:t>
            </a:r>
          </a:p>
          <a:p>
            <a:r>
              <a:rPr lang="en-US" b="0" i="0" dirty="0">
                <a:effectLst/>
                <a:latin typeface="Söhne Mono"/>
              </a:rPr>
              <a:t>year: 2022</a:t>
            </a:r>
          </a:p>
          <a:p>
            <a:r>
              <a:rPr lang="en-US" b="0" i="0" dirty="0">
                <a:effectLst/>
                <a:latin typeface="Söhne Mono"/>
              </a:rPr>
              <a:t> };</a:t>
            </a:r>
            <a:endParaRPr lang="en-IN" dirty="0"/>
          </a:p>
        </p:txBody>
      </p:sp>
      <p:sp>
        <p:nvSpPr>
          <p:cNvPr id="6" name="TextBox 5">
            <a:extLst>
              <a:ext uri="{FF2B5EF4-FFF2-40B4-BE49-F238E27FC236}">
                <a16:creationId xmlns:a16="http://schemas.microsoft.com/office/drawing/2014/main" id="{1ACCD4C9-0F64-BDC7-C757-A076CEF5F3FC}"/>
              </a:ext>
            </a:extLst>
          </p:cNvPr>
          <p:cNvSpPr txBox="1"/>
          <p:nvPr/>
        </p:nvSpPr>
        <p:spPr>
          <a:xfrm>
            <a:off x="4634753" y="1831957"/>
            <a:ext cx="2922493" cy="369332"/>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IN" b="0" i="0" dirty="0">
                <a:effectLst/>
                <a:highlight>
                  <a:srgbClr val="FFFF00"/>
                </a:highlight>
                <a:latin typeface="Söhne Mono"/>
              </a:rPr>
              <a:t>let </a:t>
            </a:r>
            <a:r>
              <a:rPr lang="en-IN" b="0" i="0" dirty="0" err="1">
                <a:effectLst/>
                <a:highlight>
                  <a:srgbClr val="FFFF00"/>
                </a:highlight>
                <a:latin typeface="Söhne Mono"/>
              </a:rPr>
              <a:t>movieTitle</a:t>
            </a:r>
            <a:r>
              <a:rPr lang="en-IN" b="0" i="0" dirty="0">
                <a:effectLst/>
                <a:highlight>
                  <a:srgbClr val="FFFF00"/>
                </a:highlight>
                <a:latin typeface="Söhne Mono"/>
              </a:rPr>
              <a:t> = "Inception";</a:t>
            </a:r>
            <a:endParaRPr lang="en-IN" dirty="0">
              <a:highlight>
                <a:srgbClr val="FFFF00"/>
              </a:highlight>
            </a:endParaRPr>
          </a:p>
        </p:txBody>
      </p:sp>
      <p:sp>
        <p:nvSpPr>
          <p:cNvPr id="8" name="TextBox 7">
            <a:extLst>
              <a:ext uri="{FF2B5EF4-FFF2-40B4-BE49-F238E27FC236}">
                <a16:creationId xmlns:a16="http://schemas.microsoft.com/office/drawing/2014/main" id="{A77EDE93-454E-3FF6-7F91-3EDA4B9FFEED}"/>
              </a:ext>
            </a:extLst>
          </p:cNvPr>
          <p:cNvSpPr txBox="1"/>
          <p:nvPr/>
        </p:nvSpPr>
        <p:spPr>
          <a:xfrm>
            <a:off x="3509680" y="2442882"/>
            <a:ext cx="1900518" cy="369332"/>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IN" b="0" i="0" dirty="0">
                <a:effectLst/>
                <a:highlight>
                  <a:srgbClr val="FFFF00"/>
                </a:highlight>
                <a:latin typeface="Söhne Mono"/>
              </a:rPr>
              <a:t>  let price = 29.99;</a:t>
            </a:r>
            <a:endParaRPr lang="en-IN" dirty="0">
              <a:highlight>
                <a:srgbClr val="FFFF00"/>
              </a:highlight>
            </a:endParaRPr>
          </a:p>
        </p:txBody>
      </p:sp>
      <p:sp>
        <p:nvSpPr>
          <p:cNvPr id="10" name="TextBox 9">
            <a:extLst>
              <a:ext uri="{FF2B5EF4-FFF2-40B4-BE49-F238E27FC236}">
                <a16:creationId xmlns:a16="http://schemas.microsoft.com/office/drawing/2014/main" id="{A6B3CDD8-A039-37AF-4FC9-99B9E1D251FE}"/>
              </a:ext>
            </a:extLst>
          </p:cNvPr>
          <p:cNvSpPr txBox="1"/>
          <p:nvPr/>
        </p:nvSpPr>
        <p:spPr>
          <a:xfrm>
            <a:off x="7010403" y="2442882"/>
            <a:ext cx="1918447" cy="369332"/>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IN" b="0" i="0" dirty="0">
                <a:effectLst/>
                <a:highlight>
                  <a:srgbClr val="FFFF00"/>
                </a:highlight>
                <a:latin typeface="Söhne Mono"/>
              </a:rPr>
              <a:t>let </a:t>
            </a:r>
            <a:r>
              <a:rPr lang="en-IN" b="0" i="0" dirty="0" err="1">
                <a:effectLst/>
                <a:highlight>
                  <a:srgbClr val="FFFF00"/>
                </a:highlight>
                <a:latin typeface="Söhne Mono"/>
              </a:rPr>
              <a:t>isSunny</a:t>
            </a:r>
            <a:r>
              <a:rPr lang="en-IN" b="0" i="0" dirty="0">
                <a:effectLst/>
                <a:highlight>
                  <a:srgbClr val="FFFF00"/>
                </a:highlight>
                <a:latin typeface="Söhne Mono"/>
              </a:rPr>
              <a:t> = false;</a:t>
            </a:r>
            <a:endParaRPr lang="en-IN" dirty="0">
              <a:highlight>
                <a:srgbClr val="FFFF00"/>
              </a:highlight>
            </a:endParaRPr>
          </a:p>
        </p:txBody>
      </p:sp>
      <p:sp>
        <p:nvSpPr>
          <p:cNvPr id="12" name="TextBox 11">
            <a:extLst>
              <a:ext uri="{FF2B5EF4-FFF2-40B4-BE49-F238E27FC236}">
                <a16:creationId xmlns:a16="http://schemas.microsoft.com/office/drawing/2014/main" id="{E7C28E94-8F54-13C0-B19B-0139FC1FD419}"/>
              </a:ext>
            </a:extLst>
          </p:cNvPr>
          <p:cNvSpPr txBox="1"/>
          <p:nvPr/>
        </p:nvSpPr>
        <p:spPr>
          <a:xfrm>
            <a:off x="4168587" y="4267909"/>
            <a:ext cx="4240306" cy="369332"/>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b="0" i="0" dirty="0">
                <a:effectLst/>
                <a:latin typeface="Söhne Mono"/>
              </a:rPr>
              <a:t>let </a:t>
            </a:r>
            <a:r>
              <a:rPr lang="en-US" b="0" i="0" dirty="0" err="1">
                <a:effectLst/>
                <a:latin typeface="Söhne Mono"/>
              </a:rPr>
              <a:t>favoriteColors</a:t>
            </a:r>
            <a:r>
              <a:rPr lang="en-US" b="0" i="0" dirty="0">
                <a:effectLst/>
                <a:latin typeface="Söhne Mono"/>
              </a:rPr>
              <a:t> = ["blue", "green", "red"];</a:t>
            </a:r>
            <a:endParaRPr lang="en-IN" dirty="0"/>
          </a:p>
        </p:txBody>
      </p:sp>
      <p:sp>
        <p:nvSpPr>
          <p:cNvPr id="14" name="TextBox 13">
            <a:extLst>
              <a:ext uri="{FF2B5EF4-FFF2-40B4-BE49-F238E27FC236}">
                <a16:creationId xmlns:a16="http://schemas.microsoft.com/office/drawing/2014/main" id="{FE36961A-C3DF-09CD-9DC0-EB2BBA6B995F}"/>
              </a:ext>
            </a:extLst>
          </p:cNvPr>
          <p:cNvSpPr txBox="1"/>
          <p:nvPr/>
        </p:nvSpPr>
        <p:spPr>
          <a:xfrm>
            <a:off x="3052481" y="2996822"/>
            <a:ext cx="2357717" cy="369332"/>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IN" b="0" i="0" dirty="0">
                <a:effectLst/>
                <a:latin typeface="Söhne Mono"/>
              </a:rPr>
              <a:t>let </a:t>
            </a:r>
            <a:r>
              <a:rPr lang="en-IN" b="0" i="0" dirty="0" err="1">
                <a:effectLst/>
                <a:latin typeface="Söhne Mono"/>
              </a:rPr>
              <a:t>undefinedVariable</a:t>
            </a:r>
            <a:r>
              <a:rPr lang="en-IN" b="0" i="0" dirty="0">
                <a:effectLst/>
                <a:latin typeface="Söhne Mono"/>
              </a:rPr>
              <a:t>;</a:t>
            </a:r>
            <a:endParaRPr lang="en-IN" dirty="0"/>
          </a:p>
        </p:txBody>
      </p:sp>
      <p:sp>
        <p:nvSpPr>
          <p:cNvPr id="16" name="TextBox 15">
            <a:extLst>
              <a:ext uri="{FF2B5EF4-FFF2-40B4-BE49-F238E27FC236}">
                <a16:creationId xmlns:a16="http://schemas.microsoft.com/office/drawing/2014/main" id="{8B303120-19C9-E24D-F479-F706DBDCE3E0}"/>
              </a:ext>
            </a:extLst>
          </p:cNvPr>
          <p:cNvSpPr txBox="1"/>
          <p:nvPr/>
        </p:nvSpPr>
        <p:spPr>
          <a:xfrm>
            <a:off x="7019359" y="2963942"/>
            <a:ext cx="2196353" cy="369332"/>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IN" b="0" i="0" dirty="0">
                <a:effectLst/>
                <a:highlight>
                  <a:srgbClr val="FFFF00"/>
                </a:highlight>
                <a:latin typeface="Söhne Mono"/>
              </a:rPr>
              <a:t>let </a:t>
            </a:r>
            <a:r>
              <a:rPr lang="en-IN" b="0" i="0" dirty="0" err="1">
                <a:effectLst/>
                <a:highlight>
                  <a:srgbClr val="FFFF00"/>
                </a:highlight>
                <a:latin typeface="Söhne Mono"/>
              </a:rPr>
              <a:t>nullValue</a:t>
            </a:r>
            <a:r>
              <a:rPr lang="en-IN" b="0" i="0" dirty="0">
                <a:effectLst/>
                <a:highlight>
                  <a:srgbClr val="FFFF00"/>
                </a:highlight>
                <a:latin typeface="Söhne Mono"/>
              </a:rPr>
              <a:t> = null;</a:t>
            </a:r>
            <a:endParaRPr lang="en-IN" dirty="0">
              <a:highlight>
                <a:srgbClr val="FFFF00"/>
              </a:highlight>
            </a:endParaRPr>
          </a:p>
        </p:txBody>
      </p:sp>
      <p:sp>
        <p:nvSpPr>
          <p:cNvPr id="18" name="TextBox 17">
            <a:extLst>
              <a:ext uri="{FF2B5EF4-FFF2-40B4-BE49-F238E27FC236}">
                <a16:creationId xmlns:a16="http://schemas.microsoft.com/office/drawing/2014/main" id="{716F0E46-E6E2-389F-7A5D-5B437D96ED5E}"/>
              </a:ext>
            </a:extLst>
          </p:cNvPr>
          <p:cNvSpPr txBox="1"/>
          <p:nvPr/>
        </p:nvSpPr>
        <p:spPr>
          <a:xfrm>
            <a:off x="4298568" y="3522579"/>
            <a:ext cx="3792071" cy="369332"/>
          </a:xfrm>
          <a:prstGeom prst="rect">
            <a:avLst/>
          </a:prstGeom>
          <a:solidFill>
            <a:srgbClr val="FFFF00"/>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b="0" i="0" dirty="0">
                <a:effectLst/>
                <a:latin typeface="Söhne Mono"/>
              </a:rPr>
              <a:t>function multiply(a, b) { return a * b; }</a:t>
            </a:r>
            <a:endParaRPr lang="en-IN" dirty="0"/>
          </a:p>
        </p:txBody>
      </p:sp>
      <p:sp>
        <p:nvSpPr>
          <p:cNvPr id="19" name="TextBox 18">
            <a:extLst>
              <a:ext uri="{FF2B5EF4-FFF2-40B4-BE49-F238E27FC236}">
                <a16:creationId xmlns:a16="http://schemas.microsoft.com/office/drawing/2014/main" id="{633E30C8-9ECD-106B-2EEF-27DB941286FC}"/>
              </a:ext>
            </a:extLst>
          </p:cNvPr>
          <p:cNvSpPr txBox="1"/>
          <p:nvPr/>
        </p:nvSpPr>
        <p:spPr>
          <a:xfrm>
            <a:off x="5846898" y="1491829"/>
            <a:ext cx="731290" cy="369332"/>
          </a:xfrm>
          <a:prstGeom prst="rect">
            <a:avLst/>
          </a:prstGeom>
          <a:noFill/>
        </p:spPr>
        <p:txBody>
          <a:bodyPr wrap="none" rtlCol="0">
            <a:spAutoFit/>
          </a:bodyPr>
          <a:lstStyle/>
          <a:p>
            <a:r>
              <a:rPr lang="en-US" dirty="0"/>
              <a:t>String</a:t>
            </a:r>
            <a:endParaRPr lang="en-IN" dirty="0"/>
          </a:p>
        </p:txBody>
      </p:sp>
      <p:sp>
        <p:nvSpPr>
          <p:cNvPr id="21" name="TextBox 20">
            <a:extLst>
              <a:ext uri="{FF2B5EF4-FFF2-40B4-BE49-F238E27FC236}">
                <a16:creationId xmlns:a16="http://schemas.microsoft.com/office/drawing/2014/main" id="{C43AB9E7-C282-B100-D8D5-2EE596D3AB61}"/>
              </a:ext>
            </a:extLst>
          </p:cNvPr>
          <p:cNvSpPr txBox="1"/>
          <p:nvPr/>
        </p:nvSpPr>
        <p:spPr>
          <a:xfrm>
            <a:off x="2389093" y="2442882"/>
            <a:ext cx="1120587" cy="369332"/>
          </a:xfrm>
          <a:prstGeom prst="rect">
            <a:avLst/>
          </a:prstGeom>
          <a:noFill/>
        </p:spPr>
        <p:txBody>
          <a:bodyPr wrap="square">
            <a:spAutoFit/>
          </a:bodyPr>
          <a:lstStyle/>
          <a:p>
            <a:r>
              <a:rPr lang="en-US" dirty="0"/>
              <a:t>Number</a:t>
            </a:r>
            <a:endParaRPr lang="en-IN" dirty="0"/>
          </a:p>
        </p:txBody>
      </p:sp>
      <p:sp>
        <p:nvSpPr>
          <p:cNvPr id="23" name="TextBox 22">
            <a:extLst>
              <a:ext uri="{FF2B5EF4-FFF2-40B4-BE49-F238E27FC236}">
                <a16:creationId xmlns:a16="http://schemas.microsoft.com/office/drawing/2014/main" id="{BCC26FB8-7E46-6C46-52BE-38825F32920A}"/>
              </a:ext>
            </a:extLst>
          </p:cNvPr>
          <p:cNvSpPr txBox="1"/>
          <p:nvPr/>
        </p:nvSpPr>
        <p:spPr>
          <a:xfrm>
            <a:off x="9045388" y="2423078"/>
            <a:ext cx="1120587" cy="369332"/>
          </a:xfrm>
          <a:prstGeom prst="rect">
            <a:avLst/>
          </a:prstGeom>
          <a:noFill/>
        </p:spPr>
        <p:txBody>
          <a:bodyPr wrap="square">
            <a:spAutoFit/>
          </a:bodyPr>
          <a:lstStyle/>
          <a:p>
            <a:r>
              <a:rPr lang="en-US" dirty="0"/>
              <a:t>Boolean</a:t>
            </a:r>
            <a:endParaRPr lang="en-IN" dirty="0"/>
          </a:p>
        </p:txBody>
      </p:sp>
      <p:sp>
        <p:nvSpPr>
          <p:cNvPr id="25" name="TextBox 24">
            <a:extLst>
              <a:ext uri="{FF2B5EF4-FFF2-40B4-BE49-F238E27FC236}">
                <a16:creationId xmlns:a16="http://schemas.microsoft.com/office/drawing/2014/main" id="{F3B181DA-16BE-5C5D-7052-FD9C03A42A35}"/>
              </a:ext>
            </a:extLst>
          </p:cNvPr>
          <p:cNvSpPr txBox="1"/>
          <p:nvPr/>
        </p:nvSpPr>
        <p:spPr>
          <a:xfrm>
            <a:off x="6006351" y="3891911"/>
            <a:ext cx="797859" cy="369332"/>
          </a:xfrm>
          <a:prstGeom prst="rect">
            <a:avLst/>
          </a:prstGeom>
          <a:noFill/>
        </p:spPr>
        <p:txBody>
          <a:bodyPr wrap="square">
            <a:spAutoFit/>
          </a:bodyPr>
          <a:lstStyle/>
          <a:p>
            <a:r>
              <a:rPr lang="en-US" dirty="0"/>
              <a:t>Array</a:t>
            </a:r>
            <a:endParaRPr lang="en-IN" dirty="0"/>
          </a:p>
        </p:txBody>
      </p:sp>
      <p:sp>
        <p:nvSpPr>
          <p:cNvPr id="27" name="TextBox 26">
            <a:extLst>
              <a:ext uri="{FF2B5EF4-FFF2-40B4-BE49-F238E27FC236}">
                <a16:creationId xmlns:a16="http://schemas.microsoft.com/office/drawing/2014/main" id="{55D65CC6-496F-C8C5-2E1B-CD1F61962753}"/>
              </a:ext>
            </a:extLst>
          </p:cNvPr>
          <p:cNvSpPr txBox="1"/>
          <p:nvPr/>
        </p:nvSpPr>
        <p:spPr>
          <a:xfrm>
            <a:off x="5773269" y="3146582"/>
            <a:ext cx="1030941" cy="369332"/>
          </a:xfrm>
          <a:prstGeom prst="rect">
            <a:avLst/>
          </a:prstGeom>
          <a:noFill/>
        </p:spPr>
        <p:txBody>
          <a:bodyPr wrap="square">
            <a:spAutoFit/>
          </a:bodyPr>
          <a:lstStyle/>
          <a:p>
            <a:r>
              <a:rPr lang="en-US" dirty="0"/>
              <a:t>Function</a:t>
            </a:r>
            <a:endParaRPr lang="en-IN" dirty="0"/>
          </a:p>
        </p:txBody>
      </p:sp>
      <p:sp>
        <p:nvSpPr>
          <p:cNvPr id="29" name="TextBox 28">
            <a:extLst>
              <a:ext uri="{FF2B5EF4-FFF2-40B4-BE49-F238E27FC236}">
                <a16:creationId xmlns:a16="http://schemas.microsoft.com/office/drawing/2014/main" id="{9291C97E-FF73-7C3C-B8A9-C456C02B18E5}"/>
              </a:ext>
            </a:extLst>
          </p:cNvPr>
          <p:cNvSpPr txBox="1"/>
          <p:nvPr/>
        </p:nvSpPr>
        <p:spPr>
          <a:xfrm>
            <a:off x="5755343" y="6253753"/>
            <a:ext cx="914400" cy="369332"/>
          </a:xfrm>
          <a:prstGeom prst="rect">
            <a:avLst/>
          </a:prstGeom>
          <a:noFill/>
        </p:spPr>
        <p:txBody>
          <a:bodyPr wrap="square">
            <a:spAutoFit/>
          </a:bodyPr>
          <a:lstStyle/>
          <a:p>
            <a:r>
              <a:rPr lang="en-US" dirty="0"/>
              <a:t>Object</a:t>
            </a:r>
            <a:endParaRPr lang="en-IN" dirty="0"/>
          </a:p>
        </p:txBody>
      </p:sp>
      <p:sp>
        <p:nvSpPr>
          <p:cNvPr id="31" name="TextBox 30">
            <a:extLst>
              <a:ext uri="{FF2B5EF4-FFF2-40B4-BE49-F238E27FC236}">
                <a16:creationId xmlns:a16="http://schemas.microsoft.com/office/drawing/2014/main" id="{183D2B14-DC58-54BF-330C-EDAE09B91200}"/>
              </a:ext>
            </a:extLst>
          </p:cNvPr>
          <p:cNvSpPr txBox="1"/>
          <p:nvPr/>
        </p:nvSpPr>
        <p:spPr>
          <a:xfrm>
            <a:off x="9439834" y="2898781"/>
            <a:ext cx="681318" cy="369332"/>
          </a:xfrm>
          <a:prstGeom prst="rect">
            <a:avLst/>
          </a:prstGeom>
          <a:noFill/>
        </p:spPr>
        <p:txBody>
          <a:bodyPr wrap="square">
            <a:spAutoFit/>
          </a:bodyPr>
          <a:lstStyle/>
          <a:p>
            <a:r>
              <a:rPr lang="en-US" dirty="0"/>
              <a:t>Null</a:t>
            </a:r>
            <a:endParaRPr lang="en-IN" dirty="0"/>
          </a:p>
        </p:txBody>
      </p:sp>
      <p:sp>
        <p:nvSpPr>
          <p:cNvPr id="33" name="TextBox 32">
            <a:extLst>
              <a:ext uri="{FF2B5EF4-FFF2-40B4-BE49-F238E27FC236}">
                <a16:creationId xmlns:a16="http://schemas.microsoft.com/office/drawing/2014/main" id="{5D255678-B374-791F-0D75-948D06CFE524}"/>
              </a:ext>
            </a:extLst>
          </p:cNvPr>
          <p:cNvSpPr txBox="1"/>
          <p:nvPr/>
        </p:nvSpPr>
        <p:spPr>
          <a:xfrm>
            <a:off x="1716736" y="2967125"/>
            <a:ext cx="1268508" cy="369332"/>
          </a:xfrm>
          <a:prstGeom prst="rect">
            <a:avLst/>
          </a:prstGeom>
          <a:noFill/>
        </p:spPr>
        <p:txBody>
          <a:bodyPr wrap="square">
            <a:spAutoFit/>
          </a:bodyPr>
          <a:lstStyle/>
          <a:p>
            <a:r>
              <a:rPr lang="en-US" dirty="0"/>
              <a:t>Undefined</a:t>
            </a:r>
            <a:endParaRPr lang="en-IN" dirty="0"/>
          </a:p>
        </p:txBody>
      </p:sp>
    </p:spTree>
    <p:extLst>
      <p:ext uri="{BB962C8B-B14F-4D97-AF65-F5344CB8AC3E}">
        <p14:creationId xmlns:p14="http://schemas.microsoft.com/office/powerpoint/2010/main" val="637532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B1B970-482F-3965-4566-293684A7FC83}"/>
              </a:ext>
            </a:extLst>
          </p:cNvPr>
          <p:cNvSpPr txBox="1"/>
          <p:nvPr/>
        </p:nvSpPr>
        <p:spPr>
          <a:xfrm>
            <a:off x="202790" y="312625"/>
            <a:ext cx="6098458" cy="243143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effectLst/>
              </a:rPr>
              <a:t>Arithmetic Operators:</a:t>
            </a:r>
            <a:endParaRPr kumimoji="0" lang="en-US" altLang="en-US" sz="3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rPr>
              <a:t>Addition (</a:t>
            </a:r>
            <a:r>
              <a:rPr kumimoji="0" lang="en-US" altLang="en-US" sz="2000" b="1" i="0" u="none" strike="noStrike" cap="none" normalizeH="0" baseline="0" dirty="0">
                <a:ln>
                  <a:noFill/>
                </a:ln>
                <a:effectLst/>
              </a:rPr>
              <a:t>+</a:t>
            </a:r>
            <a:r>
              <a:rPr kumimoji="0" lang="en-US" altLang="en-US" sz="2000" b="0" i="0" u="none" strike="noStrike" cap="none" normalizeH="0" baseline="0" dirty="0">
                <a:ln>
                  <a:noFill/>
                </a:ln>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rPr>
              <a:t>Subtraction (</a:t>
            </a:r>
            <a:r>
              <a:rPr kumimoji="0" lang="en-US" altLang="en-US" sz="2000" b="1" i="0" u="none" strike="noStrike" cap="none" normalizeH="0" baseline="0" dirty="0">
                <a:ln>
                  <a:noFill/>
                </a:ln>
                <a:effectLst/>
              </a:rPr>
              <a:t>-</a:t>
            </a:r>
            <a:r>
              <a:rPr kumimoji="0" lang="en-US" altLang="en-US" sz="2000" b="0" i="0" u="none" strike="noStrike" cap="none" normalizeH="0" baseline="0" dirty="0">
                <a:ln>
                  <a:noFill/>
                </a:ln>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rPr>
              <a:t> Multiplication (</a:t>
            </a:r>
            <a:r>
              <a:rPr kumimoji="0" lang="en-US" altLang="en-US" sz="2000" b="1" i="0" u="none" strike="noStrike" cap="none" normalizeH="0" baseline="0" dirty="0">
                <a:ln>
                  <a:noFill/>
                </a:ln>
                <a:effectLst/>
              </a:rPr>
              <a:t>*</a:t>
            </a:r>
            <a:r>
              <a:rPr kumimoji="0" lang="en-US" altLang="en-US" sz="2000" b="0" i="0" u="none" strike="noStrike" cap="none" normalizeH="0" baseline="0" dirty="0">
                <a:ln>
                  <a:noFill/>
                </a:ln>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rPr>
              <a:t> Division (</a:t>
            </a:r>
            <a:r>
              <a:rPr kumimoji="0" lang="en-US" altLang="en-US" sz="2000" b="1" i="0" u="none" strike="noStrike" cap="none" normalizeH="0" baseline="0" dirty="0">
                <a:ln>
                  <a:noFill/>
                </a:ln>
                <a:effectLst/>
              </a:rPr>
              <a:t>/</a:t>
            </a:r>
            <a:r>
              <a:rPr kumimoji="0" lang="en-US" altLang="en-US" sz="2000" b="0" i="0" u="none" strike="noStrike" cap="none" normalizeH="0" baseline="0" dirty="0">
                <a:ln>
                  <a:noFill/>
                </a:ln>
                <a:effectLst/>
              </a:rPr>
              <a:t>), Modulus (</a:t>
            </a:r>
            <a:r>
              <a:rPr kumimoji="0" lang="en-US" altLang="en-US" sz="2000" b="1" i="0" u="none" strike="noStrike" cap="none" normalizeH="0" baseline="0" dirty="0">
                <a:ln>
                  <a:noFill/>
                </a:ln>
                <a:effectLst/>
              </a:rPr>
              <a:t>%</a:t>
            </a:r>
            <a:r>
              <a:rPr kumimoji="0" lang="en-US" altLang="en-US" sz="2000" b="0" i="0" u="none" strike="noStrike" cap="none" normalizeH="0" baseline="0" dirty="0">
                <a:ln>
                  <a:noFill/>
                </a:ln>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rPr>
              <a:t> Increment (</a:t>
            </a:r>
            <a:r>
              <a:rPr kumimoji="0" lang="en-US" altLang="en-US" sz="2000" b="1" i="0" u="none" strike="noStrike" cap="none" normalizeH="0" baseline="0" dirty="0">
                <a:ln>
                  <a:noFill/>
                </a:ln>
                <a:effectLst/>
              </a:rPr>
              <a:t>++</a:t>
            </a:r>
            <a:r>
              <a:rPr kumimoji="0" lang="en-US" altLang="en-US" sz="2000" b="0" i="0" u="none" strike="noStrike" cap="none" normalizeH="0" baseline="0" dirty="0">
                <a:ln>
                  <a:noFill/>
                </a:ln>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rPr>
              <a:t>Decrement (</a:t>
            </a:r>
            <a:r>
              <a:rPr kumimoji="0" lang="en-US" altLang="en-US" sz="2000" b="1" i="0" u="none" strike="noStrike" cap="none" normalizeH="0" baseline="0" dirty="0">
                <a:ln>
                  <a:noFill/>
                </a:ln>
                <a:effectLst/>
              </a:rPr>
              <a:t>--</a:t>
            </a:r>
            <a:r>
              <a:rPr kumimoji="0" lang="en-US" altLang="en-US" sz="2000" b="0" i="0" u="none" strike="noStrike" cap="none" normalizeH="0" baseline="0" dirty="0">
                <a:ln>
                  <a:noFill/>
                </a:ln>
                <a:effectLst/>
              </a:rPr>
              <a:t>).</a:t>
            </a:r>
          </a:p>
        </p:txBody>
      </p:sp>
      <p:sp>
        <p:nvSpPr>
          <p:cNvPr id="6" name="TextBox 5">
            <a:extLst>
              <a:ext uri="{FF2B5EF4-FFF2-40B4-BE49-F238E27FC236}">
                <a16:creationId xmlns:a16="http://schemas.microsoft.com/office/drawing/2014/main" id="{CC9816FB-2C90-5CC3-8018-BDA9E6A6CC29}"/>
              </a:ext>
            </a:extLst>
          </p:cNvPr>
          <p:cNvSpPr txBox="1"/>
          <p:nvPr/>
        </p:nvSpPr>
        <p:spPr>
          <a:xfrm>
            <a:off x="6095999" y="718946"/>
            <a:ext cx="3046772" cy="2862322"/>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endParaRPr lang="en-US" sz="2000" b="0" i="0" dirty="0">
              <a:effectLst/>
              <a:latin typeface="Söhne Mono"/>
            </a:endParaRPr>
          </a:p>
          <a:p>
            <a:endParaRPr lang="en-US" sz="2000" dirty="0">
              <a:latin typeface="Söhne Mono"/>
            </a:endParaRPr>
          </a:p>
          <a:p>
            <a:r>
              <a:rPr lang="en-US" sz="2000" b="0" i="0" dirty="0">
                <a:effectLst/>
                <a:latin typeface="Söhne Mono"/>
              </a:rPr>
              <a:t>let a = 5;</a:t>
            </a:r>
          </a:p>
          <a:p>
            <a:r>
              <a:rPr lang="en-US" sz="2000" b="0" i="0" dirty="0">
                <a:effectLst/>
                <a:latin typeface="Söhne Mono"/>
              </a:rPr>
              <a:t> let b = 2;</a:t>
            </a:r>
          </a:p>
          <a:p>
            <a:r>
              <a:rPr lang="en-US" sz="2000" b="0" i="0" dirty="0">
                <a:effectLst/>
                <a:latin typeface="Söhne Mono"/>
              </a:rPr>
              <a:t> let sum = a + b; // 7</a:t>
            </a:r>
          </a:p>
          <a:p>
            <a:r>
              <a:rPr lang="en-US" sz="2000" b="0" i="0" dirty="0">
                <a:effectLst/>
                <a:latin typeface="Söhne Mono"/>
              </a:rPr>
              <a:t> let product = a * b; // 10 </a:t>
            </a:r>
          </a:p>
          <a:p>
            <a:r>
              <a:rPr lang="en-US" sz="2000" b="0" i="0" dirty="0">
                <a:effectLst/>
                <a:latin typeface="Söhne Mono"/>
              </a:rPr>
              <a:t>let remainder = a % b; // 1</a:t>
            </a:r>
          </a:p>
          <a:p>
            <a:endParaRPr lang="en-US" sz="2000" dirty="0">
              <a:latin typeface="Söhne Mono"/>
            </a:endParaRPr>
          </a:p>
          <a:p>
            <a:endParaRPr lang="en-US" sz="2000" b="0" i="0" dirty="0">
              <a:effectLst/>
              <a:latin typeface="Söhne Mono"/>
            </a:endParaRPr>
          </a:p>
        </p:txBody>
      </p:sp>
      <p:sp>
        <p:nvSpPr>
          <p:cNvPr id="8" name="TextBox 7">
            <a:extLst>
              <a:ext uri="{FF2B5EF4-FFF2-40B4-BE49-F238E27FC236}">
                <a16:creationId xmlns:a16="http://schemas.microsoft.com/office/drawing/2014/main" id="{BAE9F3DF-EB65-50B9-8F75-AD89F3A348AC}"/>
              </a:ext>
            </a:extLst>
          </p:cNvPr>
          <p:cNvSpPr txBox="1"/>
          <p:nvPr/>
        </p:nvSpPr>
        <p:spPr>
          <a:xfrm>
            <a:off x="6096000" y="4418476"/>
            <a:ext cx="3046771" cy="2031325"/>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l"/>
            <a:endParaRPr lang="en-US" b="0" i="0" dirty="0">
              <a:effectLst/>
              <a:latin typeface="Söhne Mono"/>
            </a:endParaRPr>
          </a:p>
          <a:p>
            <a:pPr algn="l"/>
            <a:endParaRPr lang="en-US" dirty="0">
              <a:latin typeface="Söhne Mono"/>
            </a:endParaRPr>
          </a:p>
          <a:p>
            <a:pPr algn="ctr"/>
            <a:r>
              <a:rPr lang="en-US" b="0" i="0" dirty="0">
                <a:effectLst/>
                <a:latin typeface="Söhne Mono"/>
              </a:rPr>
              <a:t>let x = 10; </a:t>
            </a:r>
          </a:p>
          <a:p>
            <a:pPr algn="ctr"/>
            <a:r>
              <a:rPr lang="en-US" b="0" i="0" dirty="0">
                <a:effectLst/>
                <a:latin typeface="Söhne Mono"/>
              </a:rPr>
              <a:t>x += 5;</a:t>
            </a:r>
          </a:p>
          <a:p>
            <a:pPr algn="ctr"/>
            <a:r>
              <a:rPr lang="en-US" b="0" i="0" dirty="0">
                <a:effectLst/>
                <a:latin typeface="Söhne Mono"/>
              </a:rPr>
              <a:t> // equivalent to x = x + 5;</a:t>
            </a:r>
          </a:p>
          <a:p>
            <a:pPr algn="l"/>
            <a:endParaRPr lang="en-US" dirty="0">
              <a:latin typeface="Söhne Mono"/>
            </a:endParaRPr>
          </a:p>
          <a:p>
            <a:pPr algn="l"/>
            <a:endParaRPr lang="en-US" b="0" i="0" dirty="0">
              <a:effectLst/>
              <a:latin typeface="Söhne"/>
            </a:endParaRPr>
          </a:p>
        </p:txBody>
      </p:sp>
      <p:sp>
        <p:nvSpPr>
          <p:cNvPr id="10" name="TextBox 9">
            <a:extLst>
              <a:ext uri="{FF2B5EF4-FFF2-40B4-BE49-F238E27FC236}">
                <a16:creationId xmlns:a16="http://schemas.microsoft.com/office/drawing/2014/main" id="{68836C81-CE4E-5649-8EF3-AFBF5E4F35DC}"/>
              </a:ext>
            </a:extLst>
          </p:cNvPr>
          <p:cNvSpPr txBox="1"/>
          <p:nvPr/>
        </p:nvSpPr>
        <p:spPr>
          <a:xfrm>
            <a:off x="202790" y="4046767"/>
            <a:ext cx="4634681" cy="892552"/>
          </a:xfrm>
          <a:prstGeom prst="rect">
            <a:avLst/>
          </a:prstGeom>
          <a:noFill/>
        </p:spPr>
        <p:txBody>
          <a:bodyPr wrap="square">
            <a:spAutoFit/>
          </a:bodyPr>
          <a:lstStyle/>
          <a:p>
            <a:pPr algn="l"/>
            <a:r>
              <a:rPr lang="en-US" sz="3200" b="1" i="0" dirty="0">
                <a:effectLst/>
              </a:rPr>
              <a:t>Assignment Operators</a:t>
            </a:r>
            <a:r>
              <a:rPr lang="en-US" sz="2000" b="1" i="0" dirty="0">
                <a:effectLst/>
              </a:rPr>
              <a:t>:</a:t>
            </a:r>
            <a:endParaRPr lang="en-US" sz="2000" b="0" i="0" dirty="0">
              <a:effectLst/>
            </a:endParaRPr>
          </a:p>
          <a:p>
            <a:pPr algn="l">
              <a:buFont typeface="Arial" panose="020B0604020202020204" pitchFamily="34" charset="0"/>
              <a:buChar char="•"/>
            </a:pPr>
            <a:r>
              <a:rPr lang="en-US" sz="2000" b="0" i="0" dirty="0">
                <a:effectLst/>
              </a:rPr>
              <a:t>Assigns a value to a variable</a:t>
            </a:r>
            <a:r>
              <a:rPr lang="en-US" sz="2000" b="0" i="0" dirty="0">
                <a:solidFill>
                  <a:srgbClr val="D1D5DB"/>
                </a:solidFill>
                <a:effectLst/>
              </a:rPr>
              <a:t>.</a:t>
            </a:r>
          </a:p>
        </p:txBody>
      </p:sp>
    </p:spTree>
    <p:extLst>
      <p:ext uri="{BB962C8B-B14F-4D97-AF65-F5344CB8AC3E}">
        <p14:creationId xmlns:p14="http://schemas.microsoft.com/office/powerpoint/2010/main" val="173172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8A4828-24F0-43E6-4BF7-87C850245CA7}"/>
              </a:ext>
            </a:extLst>
          </p:cNvPr>
          <p:cNvSpPr txBox="1"/>
          <p:nvPr/>
        </p:nvSpPr>
        <p:spPr>
          <a:xfrm>
            <a:off x="6264379" y="392131"/>
            <a:ext cx="5755558" cy="1569660"/>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400" b="0" i="0" dirty="0">
                <a:effectLst/>
              </a:rPr>
              <a:t>let </a:t>
            </a:r>
            <a:r>
              <a:rPr lang="en-US" sz="2400" b="0" i="0" dirty="0" err="1">
                <a:effectLst/>
              </a:rPr>
              <a:t>isEqual</a:t>
            </a:r>
            <a:r>
              <a:rPr lang="en-US" sz="2400" b="0" i="0" dirty="0">
                <a:effectLst/>
              </a:rPr>
              <a:t> = a === b; // Strict equality</a:t>
            </a:r>
          </a:p>
          <a:p>
            <a:r>
              <a:rPr lang="en-US" sz="2400" b="0" i="0" dirty="0">
                <a:effectLst/>
              </a:rPr>
              <a:t> let </a:t>
            </a:r>
            <a:r>
              <a:rPr lang="en-US" sz="2400" b="0" i="0" dirty="0" err="1">
                <a:effectLst/>
              </a:rPr>
              <a:t>isNotEqual</a:t>
            </a:r>
            <a:r>
              <a:rPr lang="en-US" sz="2400" b="0" i="0" dirty="0">
                <a:effectLst/>
              </a:rPr>
              <a:t> = a !== b; // Strict inequality</a:t>
            </a:r>
          </a:p>
          <a:p>
            <a:r>
              <a:rPr lang="en-US" sz="2400" b="0" i="0" dirty="0">
                <a:effectLst/>
              </a:rPr>
              <a:t> let </a:t>
            </a:r>
            <a:r>
              <a:rPr lang="en-US" sz="2400" b="0" i="0" dirty="0" err="1">
                <a:effectLst/>
              </a:rPr>
              <a:t>greaterThan</a:t>
            </a:r>
            <a:r>
              <a:rPr lang="en-US" sz="2400" b="0" i="0" dirty="0">
                <a:effectLst/>
              </a:rPr>
              <a:t> = a &gt; b; </a:t>
            </a:r>
          </a:p>
          <a:p>
            <a:r>
              <a:rPr lang="en-US" sz="2400" b="0" i="0" dirty="0">
                <a:effectLst/>
              </a:rPr>
              <a:t>let </a:t>
            </a:r>
            <a:r>
              <a:rPr lang="en-US" sz="2400" b="0" i="0" dirty="0" err="1">
                <a:effectLst/>
              </a:rPr>
              <a:t>lessThan</a:t>
            </a:r>
            <a:r>
              <a:rPr lang="en-US" sz="2400" b="0" i="0" dirty="0">
                <a:effectLst/>
              </a:rPr>
              <a:t> = a &lt; b;</a:t>
            </a:r>
          </a:p>
        </p:txBody>
      </p:sp>
      <p:sp>
        <p:nvSpPr>
          <p:cNvPr id="4" name="TextBox 3">
            <a:extLst>
              <a:ext uri="{FF2B5EF4-FFF2-40B4-BE49-F238E27FC236}">
                <a16:creationId xmlns:a16="http://schemas.microsoft.com/office/drawing/2014/main" id="{0DF5E566-085C-257B-908C-9C41E7AA8585}"/>
              </a:ext>
            </a:extLst>
          </p:cNvPr>
          <p:cNvSpPr txBox="1"/>
          <p:nvPr/>
        </p:nvSpPr>
        <p:spPr>
          <a:xfrm>
            <a:off x="457200" y="560439"/>
            <a:ext cx="5309419" cy="3293209"/>
          </a:xfrm>
          <a:prstGeom prst="rect">
            <a:avLst/>
          </a:prstGeom>
          <a:noFill/>
        </p:spPr>
        <p:txBody>
          <a:bodyPr wrap="square" rtlCol="0">
            <a:spAutoFit/>
          </a:bodyPr>
          <a:lstStyle/>
          <a:p>
            <a:r>
              <a:rPr lang="en-US" sz="3200" b="1" dirty="0"/>
              <a:t>Comparison Operators:</a:t>
            </a:r>
          </a:p>
          <a:p>
            <a:pPr marL="342900" indent="-342900">
              <a:buFont typeface="Arial" panose="020B0604020202020204" pitchFamily="34" charset="0"/>
              <a:buChar char="•"/>
            </a:pPr>
            <a:r>
              <a:rPr lang="en-US" sz="2400" dirty="0"/>
              <a:t>Compare two values and return a Boolean result(“true “ or “false”)</a:t>
            </a:r>
          </a:p>
          <a:p>
            <a:endParaRPr lang="en-US" sz="2400" dirty="0"/>
          </a:p>
          <a:p>
            <a:pPr marL="342900" indent="-342900">
              <a:buFont typeface="Arial" panose="020B0604020202020204" pitchFamily="34" charset="0"/>
              <a:buChar char="•"/>
            </a:pPr>
            <a:endParaRPr lang="en-US" sz="2400" dirty="0"/>
          </a:p>
          <a:p>
            <a:r>
              <a:rPr lang="en-US" sz="3200" b="1" dirty="0"/>
              <a:t>Logical Operators:</a:t>
            </a:r>
          </a:p>
          <a:p>
            <a:pPr marL="342900" indent="-342900">
              <a:buFont typeface="Arial" panose="020B0604020202020204" pitchFamily="34" charset="0"/>
              <a:buChar char="•"/>
            </a:pPr>
            <a:r>
              <a:rPr lang="en-US" sz="2400" dirty="0"/>
              <a:t>Combine or manipulate Boolean values</a:t>
            </a:r>
          </a:p>
        </p:txBody>
      </p:sp>
      <p:sp>
        <p:nvSpPr>
          <p:cNvPr id="5" name="TextBox 4">
            <a:extLst>
              <a:ext uri="{FF2B5EF4-FFF2-40B4-BE49-F238E27FC236}">
                <a16:creationId xmlns:a16="http://schemas.microsoft.com/office/drawing/2014/main" id="{2E4249B5-4D16-27D6-485F-C1DEAAEA5A51}"/>
              </a:ext>
            </a:extLst>
          </p:cNvPr>
          <p:cNvSpPr txBox="1"/>
          <p:nvPr/>
        </p:nvSpPr>
        <p:spPr>
          <a:xfrm>
            <a:off x="6264379" y="2828835"/>
            <a:ext cx="5755558" cy="1200329"/>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400" b="0" i="0" dirty="0">
                <a:effectLst/>
                <a:latin typeface="Söhne Mono"/>
              </a:rPr>
              <a:t>let </a:t>
            </a:r>
            <a:r>
              <a:rPr lang="en-US" sz="2400" b="0" i="0" dirty="0" err="1">
                <a:effectLst/>
                <a:latin typeface="Söhne Mono"/>
              </a:rPr>
              <a:t>andResult</a:t>
            </a:r>
            <a:r>
              <a:rPr lang="en-US" sz="2400" b="0" i="0" dirty="0">
                <a:effectLst/>
                <a:latin typeface="Söhne Mono"/>
              </a:rPr>
              <a:t> = (a &gt; 0) &amp;&amp; (b &lt; 10); // AND let </a:t>
            </a:r>
            <a:r>
              <a:rPr lang="en-US" sz="2400" b="0" i="0" dirty="0" err="1">
                <a:effectLst/>
                <a:latin typeface="Söhne Mono"/>
              </a:rPr>
              <a:t>orResult</a:t>
            </a:r>
            <a:r>
              <a:rPr lang="en-US" sz="2400" b="0" i="0" dirty="0">
                <a:effectLst/>
                <a:latin typeface="Söhne Mono"/>
              </a:rPr>
              <a:t> = (a &gt; 0) || (b &lt; 10); // OR</a:t>
            </a:r>
          </a:p>
          <a:p>
            <a:r>
              <a:rPr lang="en-US" sz="2400" b="0" i="0" dirty="0">
                <a:effectLst/>
                <a:latin typeface="Söhne Mono"/>
              </a:rPr>
              <a:t> let </a:t>
            </a:r>
            <a:r>
              <a:rPr lang="en-US" sz="2400" b="0" i="0" dirty="0" err="1">
                <a:effectLst/>
                <a:latin typeface="Söhne Mono"/>
              </a:rPr>
              <a:t>notResult</a:t>
            </a:r>
            <a:r>
              <a:rPr lang="en-US" sz="2400" b="0" i="0" dirty="0">
                <a:effectLst/>
                <a:latin typeface="Söhne Mono"/>
              </a:rPr>
              <a:t> = !(a &gt; 0); // NOT</a:t>
            </a:r>
          </a:p>
        </p:txBody>
      </p:sp>
      <p:sp>
        <p:nvSpPr>
          <p:cNvPr id="6" name="TextBox 5">
            <a:extLst>
              <a:ext uri="{FF2B5EF4-FFF2-40B4-BE49-F238E27FC236}">
                <a16:creationId xmlns:a16="http://schemas.microsoft.com/office/drawing/2014/main" id="{1F3AEE9A-EA8B-93EF-D63A-5F2FEAF0EFC6}"/>
              </a:ext>
            </a:extLst>
          </p:cNvPr>
          <p:cNvSpPr txBox="1"/>
          <p:nvPr/>
        </p:nvSpPr>
        <p:spPr>
          <a:xfrm>
            <a:off x="6264379" y="4896208"/>
            <a:ext cx="5755558" cy="830997"/>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400" b="0" i="0" dirty="0">
                <a:effectLst/>
                <a:latin typeface="Söhne Mono"/>
              </a:rPr>
              <a:t>let negation = -a; // Unary negation let positive = +a; // Unary plus (rarely used)</a:t>
            </a:r>
          </a:p>
        </p:txBody>
      </p:sp>
      <p:sp>
        <p:nvSpPr>
          <p:cNvPr id="8" name="TextBox 7">
            <a:extLst>
              <a:ext uri="{FF2B5EF4-FFF2-40B4-BE49-F238E27FC236}">
                <a16:creationId xmlns:a16="http://schemas.microsoft.com/office/drawing/2014/main" id="{296818CF-BA2B-0D33-2AA1-9CE06C815D1B}"/>
              </a:ext>
            </a:extLst>
          </p:cNvPr>
          <p:cNvSpPr txBox="1"/>
          <p:nvPr/>
        </p:nvSpPr>
        <p:spPr>
          <a:xfrm>
            <a:off x="457200" y="4785509"/>
            <a:ext cx="6157450" cy="954107"/>
          </a:xfrm>
          <a:prstGeom prst="rect">
            <a:avLst/>
          </a:prstGeom>
          <a:noFill/>
        </p:spPr>
        <p:txBody>
          <a:bodyPr wrap="square">
            <a:spAutoFit/>
          </a:bodyPr>
          <a:lstStyle/>
          <a:p>
            <a:pPr algn="l"/>
            <a:r>
              <a:rPr lang="en-US" sz="3200" b="1" i="0" dirty="0">
                <a:effectLst/>
              </a:rPr>
              <a:t>Unary Operators:</a:t>
            </a:r>
          </a:p>
          <a:p>
            <a:pPr algn="l">
              <a:buFont typeface="Arial" panose="020B0604020202020204" pitchFamily="34" charset="0"/>
              <a:buChar char="•"/>
            </a:pPr>
            <a:r>
              <a:rPr lang="en-US" sz="2400" b="0" i="0" dirty="0">
                <a:effectLst/>
              </a:rPr>
              <a:t>Operate on a single operand</a:t>
            </a:r>
            <a:r>
              <a:rPr lang="en-US" b="0" i="0" dirty="0">
                <a:solidFill>
                  <a:srgbClr val="D1D5DB"/>
                </a:solidFill>
                <a:effectLst/>
                <a:latin typeface="Söhne"/>
              </a:rPr>
              <a:t>.</a:t>
            </a:r>
          </a:p>
        </p:txBody>
      </p:sp>
    </p:spTree>
    <p:extLst>
      <p:ext uri="{BB962C8B-B14F-4D97-AF65-F5344CB8AC3E}">
        <p14:creationId xmlns:p14="http://schemas.microsoft.com/office/powerpoint/2010/main" val="1735844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C0631A-5A4A-A780-9771-95D892353874}"/>
              </a:ext>
            </a:extLst>
          </p:cNvPr>
          <p:cNvSpPr txBox="1"/>
          <p:nvPr/>
        </p:nvSpPr>
        <p:spPr>
          <a:xfrm>
            <a:off x="6096000" y="2600769"/>
            <a:ext cx="5755558" cy="461665"/>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400" b="0" i="0" dirty="0">
                <a:effectLst/>
                <a:latin typeface="Söhne Mono"/>
              </a:rPr>
              <a:t>let type = </a:t>
            </a:r>
            <a:r>
              <a:rPr lang="en-US" sz="2400" b="0" i="0" dirty="0" err="1">
                <a:effectLst/>
                <a:latin typeface="Söhne Mono"/>
              </a:rPr>
              <a:t>typeof</a:t>
            </a:r>
            <a:r>
              <a:rPr lang="en-US" sz="2400" b="0" i="0" dirty="0">
                <a:effectLst/>
                <a:latin typeface="Söhne Mono"/>
              </a:rPr>
              <a:t> a; // "number"</a:t>
            </a:r>
          </a:p>
        </p:txBody>
      </p:sp>
      <p:sp>
        <p:nvSpPr>
          <p:cNvPr id="3" name="TextBox 2">
            <a:extLst>
              <a:ext uri="{FF2B5EF4-FFF2-40B4-BE49-F238E27FC236}">
                <a16:creationId xmlns:a16="http://schemas.microsoft.com/office/drawing/2014/main" id="{10501BF9-9C1C-5654-0178-975B2F6517A5}"/>
              </a:ext>
            </a:extLst>
          </p:cNvPr>
          <p:cNvSpPr txBox="1"/>
          <p:nvPr/>
        </p:nvSpPr>
        <p:spPr>
          <a:xfrm>
            <a:off x="6096000" y="487241"/>
            <a:ext cx="5755558" cy="830997"/>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400" b="0" i="0" dirty="0">
                <a:effectLst/>
                <a:latin typeface="Söhne Mono"/>
              </a:rPr>
              <a:t>let result = (a &gt; b) ? "greater" : "less or equal";</a:t>
            </a:r>
          </a:p>
        </p:txBody>
      </p:sp>
      <p:sp>
        <p:nvSpPr>
          <p:cNvPr id="4" name="TextBox 3">
            <a:extLst>
              <a:ext uri="{FF2B5EF4-FFF2-40B4-BE49-F238E27FC236}">
                <a16:creationId xmlns:a16="http://schemas.microsoft.com/office/drawing/2014/main" id="{61D9AA09-66C0-B2BE-5EA6-A7042E6F0678}"/>
              </a:ext>
            </a:extLst>
          </p:cNvPr>
          <p:cNvSpPr txBox="1"/>
          <p:nvPr/>
        </p:nvSpPr>
        <p:spPr>
          <a:xfrm>
            <a:off x="6096000" y="4144910"/>
            <a:ext cx="5755558" cy="461663"/>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400" b="0" i="0" dirty="0">
                <a:effectLst/>
                <a:latin typeface="Söhne Mono"/>
              </a:rPr>
              <a:t>let </a:t>
            </a:r>
            <a:r>
              <a:rPr lang="en-US" sz="2400" b="0" i="0" dirty="0" err="1">
                <a:effectLst/>
                <a:latin typeface="Söhne Mono"/>
              </a:rPr>
              <a:t>bitwiseAND</a:t>
            </a:r>
            <a:r>
              <a:rPr lang="en-US" sz="2400" b="0" i="0" dirty="0">
                <a:effectLst/>
                <a:latin typeface="Söhne Mono"/>
              </a:rPr>
              <a:t> = a &amp; b; let </a:t>
            </a:r>
            <a:r>
              <a:rPr lang="en-US" sz="2400" b="0" i="0" dirty="0" err="1">
                <a:effectLst/>
                <a:latin typeface="Söhne Mono"/>
              </a:rPr>
              <a:t>bitwiseOR</a:t>
            </a:r>
            <a:r>
              <a:rPr lang="en-US" sz="2400" b="0" i="0" dirty="0">
                <a:effectLst/>
                <a:latin typeface="Söhne Mono"/>
              </a:rPr>
              <a:t> = a | b;</a:t>
            </a:r>
          </a:p>
        </p:txBody>
      </p:sp>
      <p:sp>
        <p:nvSpPr>
          <p:cNvPr id="7" name="TextBox 6">
            <a:extLst>
              <a:ext uri="{FF2B5EF4-FFF2-40B4-BE49-F238E27FC236}">
                <a16:creationId xmlns:a16="http://schemas.microsoft.com/office/drawing/2014/main" id="{A9E75F3E-FD38-6FA7-2AE7-9D1B1ADDFC34}"/>
              </a:ext>
            </a:extLst>
          </p:cNvPr>
          <p:cNvSpPr txBox="1"/>
          <p:nvPr/>
        </p:nvSpPr>
        <p:spPr>
          <a:xfrm>
            <a:off x="217538" y="425687"/>
            <a:ext cx="6098458"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effectLst/>
              </a:rPr>
              <a:t>Conditional (Ternary) Operator: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Söhne"/>
              </a:rPr>
              <a:t>A shorthand for an </a:t>
            </a:r>
            <a:r>
              <a:rPr kumimoji="0" lang="en-US" altLang="en-US" sz="2400" b="1" i="0" u="none" strike="noStrike" cap="none" normalizeH="0" baseline="0" dirty="0">
                <a:ln>
                  <a:noFill/>
                </a:ln>
                <a:effectLst/>
                <a:latin typeface="Söhne Mono"/>
              </a:rPr>
              <a:t>if-else</a:t>
            </a:r>
            <a:r>
              <a:rPr kumimoji="0" lang="en-US" altLang="en-US" sz="2400" b="0" i="0" u="none" strike="noStrike" cap="none" normalizeH="0" baseline="0" dirty="0">
                <a:ln>
                  <a:noFill/>
                </a:ln>
                <a:effectLst/>
                <a:latin typeface="Söhne"/>
              </a:rPr>
              <a:t> statement</a:t>
            </a:r>
            <a:endParaRPr lang="en-IN" sz="2400" dirty="0"/>
          </a:p>
        </p:txBody>
      </p:sp>
      <p:sp>
        <p:nvSpPr>
          <p:cNvPr id="8" name="TextBox 7">
            <a:extLst>
              <a:ext uri="{FF2B5EF4-FFF2-40B4-BE49-F238E27FC236}">
                <a16:creationId xmlns:a16="http://schemas.microsoft.com/office/drawing/2014/main" id="{E7A9A1D5-EB04-1613-A045-F0735FF369AF}"/>
              </a:ext>
            </a:extLst>
          </p:cNvPr>
          <p:cNvSpPr txBox="1"/>
          <p:nvPr/>
        </p:nvSpPr>
        <p:spPr>
          <a:xfrm>
            <a:off x="217538" y="1985217"/>
            <a:ext cx="5549081" cy="1692771"/>
          </a:xfrm>
          <a:prstGeom prst="rect">
            <a:avLst/>
          </a:prstGeom>
          <a:noFill/>
        </p:spPr>
        <p:txBody>
          <a:bodyPr wrap="square">
            <a:spAutoFit/>
          </a:bodyPr>
          <a:lstStyle/>
          <a:p>
            <a:pPr algn="l"/>
            <a:r>
              <a:rPr lang="en-US" sz="3200" b="1" i="0" dirty="0" err="1">
                <a:effectLst/>
              </a:rPr>
              <a:t>Typeof</a:t>
            </a:r>
            <a:r>
              <a:rPr lang="en-US" sz="3200" b="1" i="0" dirty="0">
                <a:effectLst/>
              </a:rPr>
              <a:t> Operator:</a:t>
            </a:r>
            <a:endParaRPr lang="en-US" sz="3200" b="0" i="0" dirty="0">
              <a:effectLst/>
            </a:endParaRPr>
          </a:p>
          <a:p>
            <a:pPr algn="l">
              <a:buFont typeface="Arial" panose="020B0604020202020204" pitchFamily="34" charset="0"/>
              <a:buChar char="•"/>
            </a:pPr>
            <a:r>
              <a:rPr lang="en-US" sz="2400" b="0" i="0" dirty="0">
                <a:effectLst/>
              </a:rPr>
              <a:t>Returns a string indicating the type of a variable</a:t>
            </a:r>
          </a:p>
          <a:p>
            <a:pPr marL="0" marR="0" lvl="0" indent="0" algn="l" defTabSz="914400" rtl="0" eaLnBrk="0" fontAlgn="base" latinLnBrk="0" hangingPunct="0">
              <a:lnSpc>
                <a:spcPct val="100000"/>
              </a:lnSpc>
              <a:spcBef>
                <a:spcPct val="0"/>
              </a:spcBef>
              <a:spcAft>
                <a:spcPct val="0"/>
              </a:spcAft>
              <a:buClrTx/>
              <a:buSzTx/>
              <a:buFontTx/>
              <a:buNone/>
              <a:tabLst/>
            </a:pPr>
            <a:endParaRPr lang="en-IN" sz="2400" dirty="0"/>
          </a:p>
        </p:txBody>
      </p:sp>
      <p:sp>
        <p:nvSpPr>
          <p:cNvPr id="10" name="TextBox 9">
            <a:extLst>
              <a:ext uri="{FF2B5EF4-FFF2-40B4-BE49-F238E27FC236}">
                <a16:creationId xmlns:a16="http://schemas.microsoft.com/office/drawing/2014/main" id="{FF4DB46A-BF2B-358D-193A-7FF0CFCF050C}"/>
              </a:ext>
            </a:extLst>
          </p:cNvPr>
          <p:cNvSpPr txBox="1"/>
          <p:nvPr/>
        </p:nvSpPr>
        <p:spPr>
          <a:xfrm>
            <a:off x="217538" y="3529356"/>
            <a:ext cx="5878462" cy="1600438"/>
          </a:xfrm>
          <a:prstGeom prst="rect">
            <a:avLst/>
          </a:prstGeom>
          <a:noFill/>
        </p:spPr>
        <p:txBody>
          <a:bodyPr wrap="square">
            <a:spAutoFit/>
          </a:bodyPr>
          <a:lstStyle/>
          <a:p>
            <a:pPr algn="l"/>
            <a:r>
              <a:rPr lang="en-US" sz="3200" b="1" i="0" dirty="0">
                <a:effectLst/>
              </a:rPr>
              <a:t>Bitwise Operators:</a:t>
            </a:r>
            <a:endParaRPr lang="en-US" sz="3200" b="0" i="0" dirty="0">
              <a:effectLst/>
            </a:endParaRPr>
          </a:p>
          <a:p>
            <a:pPr algn="l">
              <a:buFont typeface="Arial" panose="020B0604020202020204" pitchFamily="34" charset="0"/>
              <a:buChar char="•"/>
            </a:pPr>
            <a:r>
              <a:rPr lang="en-US" sz="2400" b="0" i="0" dirty="0">
                <a:effectLst/>
                <a:latin typeface="Söhne"/>
              </a:rPr>
              <a:t>Perform bit-level operations (AND, OR, XOR, NOT, left shift, right shift).</a:t>
            </a:r>
          </a:p>
          <a:p>
            <a:pPr algn="l"/>
            <a:endParaRPr lang="en-US" sz="1800" b="0" i="0" dirty="0">
              <a:effectLst/>
            </a:endParaRPr>
          </a:p>
        </p:txBody>
      </p:sp>
      <p:sp>
        <p:nvSpPr>
          <p:cNvPr id="11" name="TextBox 10">
            <a:extLst>
              <a:ext uri="{FF2B5EF4-FFF2-40B4-BE49-F238E27FC236}">
                <a16:creationId xmlns:a16="http://schemas.microsoft.com/office/drawing/2014/main" id="{C17012BA-6FC7-AF1E-A36E-73523317D382}"/>
              </a:ext>
            </a:extLst>
          </p:cNvPr>
          <p:cNvSpPr txBox="1"/>
          <p:nvPr/>
        </p:nvSpPr>
        <p:spPr>
          <a:xfrm>
            <a:off x="6096000" y="5064396"/>
            <a:ext cx="5755558" cy="1569660"/>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400" b="0" i="0" dirty="0">
                <a:effectLst/>
                <a:latin typeface="Söhne Mono"/>
              </a:rPr>
              <a:t>let </a:t>
            </a:r>
            <a:r>
              <a:rPr lang="en-US" sz="2400" b="0" i="0" dirty="0" err="1">
                <a:effectLst/>
                <a:latin typeface="Söhne Mono"/>
              </a:rPr>
              <a:t>firstName</a:t>
            </a:r>
            <a:r>
              <a:rPr lang="en-US" sz="2400" b="0" i="0" dirty="0">
                <a:effectLst/>
                <a:latin typeface="Söhne Mono"/>
              </a:rPr>
              <a:t> = "John";</a:t>
            </a:r>
          </a:p>
          <a:p>
            <a:r>
              <a:rPr lang="en-US" sz="2400" b="0" i="0" dirty="0">
                <a:effectLst/>
                <a:latin typeface="Söhne Mono"/>
              </a:rPr>
              <a:t> let </a:t>
            </a:r>
            <a:r>
              <a:rPr lang="en-US" sz="2400" b="0" i="0" dirty="0" err="1">
                <a:effectLst/>
                <a:latin typeface="Söhne Mono"/>
              </a:rPr>
              <a:t>lastName</a:t>
            </a:r>
            <a:r>
              <a:rPr lang="en-US" sz="2400" b="0" i="0" dirty="0">
                <a:effectLst/>
                <a:latin typeface="Söhne Mono"/>
              </a:rPr>
              <a:t> = "Doe"; </a:t>
            </a:r>
          </a:p>
          <a:p>
            <a:r>
              <a:rPr lang="en-US" sz="2400" b="0" i="0" dirty="0">
                <a:effectLst/>
                <a:latin typeface="Söhne Mono"/>
              </a:rPr>
              <a:t>let </a:t>
            </a:r>
            <a:r>
              <a:rPr lang="en-US" sz="2400" b="0" i="0" dirty="0" err="1">
                <a:effectLst/>
                <a:latin typeface="Söhne Mono"/>
              </a:rPr>
              <a:t>fullName</a:t>
            </a:r>
            <a:r>
              <a:rPr lang="en-US" sz="2400" b="0" i="0" dirty="0">
                <a:effectLst/>
                <a:latin typeface="Söhne Mono"/>
              </a:rPr>
              <a:t> = </a:t>
            </a:r>
            <a:r>
              <a:rPr lang="en-US" sz="2400" b="0" i="0" dirty="0" err="1">
                <a:effectLst/>
                <a:latin typeface="Söhne Mono"/>
              </a:rPr>
              <a:t>firstName</a:t>
            </a:r>
            <a:r>
              <a:rPr lang="en-US" sz="2400" b="0" i="0" dirty="0">
                <a:effectLst/>
                <a:latin typeface="Söhne Mono"/>
              </a:rPr>
              <a:t> + " " + </a:t>
            </a:r>
            <a:r>
              <a:rPr lang="en-US" sz="2400" b="0" i="0" dirty="0" err="1">
                <a:effectLst/>
                <a:latin typeface="Söhne Mono"/>
              </a:rPr>
              <a:t>lastName</a:t>
            </a:r>
            <a:r>
              <a:rPr lang="en-US" sz="2400" b="0" i="0" dirty="0">
                <a:effectLst/>
                <a:latin typeface="Söhne Mono"/>
              </a:rPr>
              <a:t>; </a:t>
            </a:r>
          </a:p>
          <a:p>
            <a:r>
              <a:rPr lang="en-US" sz="2400" b="0" i="0" dirty="0">
                <a:effectLst/>
                <a:latin typeface="Söhne Mono"/>
              </a:rPr>
              <a:t>// "John Doe"</a:t>
            </a:r>
          </a:p>
        </p:txBody>
      </p:sp>
      <p:sp>
        <p:nvSpPr>
          <p:cNvPr id="16" name="TextBox 15">
            <a:extLst>
              <a:ext uri="{FF2B5EF4-FFF2-40B4-BE49-F238E27FC236}">
                <a16:creationId xmlns:a16="http://schemas.microsoft.com/office/drawing/2014/main" id="{1A021C41-C7E7-C788-7FDC-4EFB95D41605}"/>
              </a:ext>
            </a:extLst>
          </p:cNvPr>
          <p:cNvSpPr txBox="1"/>
          <p:nvPr/>
        </p:nvSpPr>
        <p:spPr>
          <a:xfrm>
            <a:off x="217538" y="5222127"/>
            <a:ext cx="5755558" cy="132343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effectLst/>
              </a:rPr>
              <a:t>String Concatenation:</a:t>
            </a:r>
            <a:endParaRPr kumimoji="0" lang="en-US" altLang="en-US" sz="3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latin typeface="Söhne"/>
              </a:rPr>
              <a:t>The </a:t>
            </a:r>
            <a:r>
              <a:rPr kumimoji="0" lang="en-US" altLang="en-US" sz="2400" b="1" i="0" u="none" strike="noStrike" cap="none" normalizeH="0" baseline="0" dirty="0">
                <a:ln>
                  <a:noFill/>
                </a:ln>
                <a:effectLst/>
                <a:latin typeface="Söhne Mono"/>
              </a:rPr>
              <a:t>+</a:t>
            </a:r>
            <a:r>
              <a:rPr kumimoji="0" lang="en-US" altLang="en-US" sz="2400" b="0" i="0" u="none" strike="noStrike" cap="none" normalizeH="0" baseline="0" dirty="0">
                <a:ln>
                  <a:noFill/>
                </a:ln>
                <a:effectLst/>
                <a:latin typeface="Söhne"/>
              </a:rPr>
              <a:t> operator can be used for string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Söhne"/>
              </a:rPr>
              <a:t>concatenation</a:t>
            </a:r>
            <a:endParaRPr lang="en-IN" sz="2400" dirty="0"/>
          </a:p>
        </p:txBody>
      </p:sp>
    </p:spTree>
    <p:extLst>
      <p:ext uri="{BB962C8B-B14F-4D97-AF65-F5344CB8AC3E}">
        <p14:creationId xmlns:p14="http://schemas.microsoft.com/office/powerpoint/2010/main" val="138895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37ABAC-9641-90FE-B028-C974E76001CF}"/>
              </a:ext>
            </a:extLst>
          </p:cNvPr>
          <p:cNvSpPr txBox="1"/>
          <p:nvPr/>
        </p:nvSpPr>
        <p:spPr>
          <a:xfrm>
            <a:off x="504825" y="424666"/>
            <a:ext cx="11182350" cy="2308324"/>
          </a:xfrm>
          <a:prstGeom prst="rect">
            <a:avLst/>
          </a:prstGeom>
          <a:noFill/>
        </p:spPr>
        <p:txBody>
          <a:bodyPr wrap="square">
            <a:spAutoFit/>
          </a:bodyPr>
          <a:lstStyle/>
          <a:p>
            <a:pPr marL="285750" indent="-285750" algn="l" rtl="0" fontAlgn="base">
              <a:buFont typeface="Wingdings" panose="05000000000000000000" pitchFamily="2" charset="2"/>
              <a:buChar char="Ø"/>
            </a:pPr>
            <a:r>
              <a:rPr lang="en-US" b="0" i="0" dirty="0">
                <a:effectLst/>
              </a:rPr>
              <a:t>JavaScript is considered lightweight due to the fact that it has </a:t>
            </a:r>
            <a:r>
              <a:rPr lang="en-US" b="1" i="0" u="sng" dirty="0">
                <a:effectLst/>
              </a:rPr>
              <a:t>low CPU usage</a:t>
            </a:r>
            <a:r>
              <a:rPr lang="en-US" b="0" i="0" dirty="0">
                <a:effectLst/>
              </a:rPr>
              <a:t>, </a:t>
            </a:r>
            <a:r>
              <a:rPr lang="en-US" b="1" i="0" u="sng" dirty="0">
                <a:effectLst/>
              </a:rPr>
              <a:t>is easy to implement</a:t>
            </a:r>
            <a:r>
              <a:rPr lang="en-US" b="0" i="0" dirty="0">
                <a:effectLst/>
              </a:rPr>
              <a:t>, and has a </a:t>
            </a:r>
            <a:r>
              <a:rPr lang="en-US" b="1" i="0" u="sng" dirty="0">
                <a:effectLst/>
              </a:rPr>
              <a:t>minimalist syntax</a:t>
            </a:r>
            <a:r>
              <a:rPr lang="en-US" b="0" i="0" dirty="0">
                <a:effectLst/>
              </a:rPr>
              <a:t>. Minimalist syntax as in, </a:t>
            </a:r>
            <a:r>
              <a:rPr lang="en-US" b="1" i="0" u="sng" dirty="0">
                <a:effectLst/>
              </a:rPr>
              <a:t>has no data types</a:t>
            </a:r>
            <a:r>
              <a:rPr lang="en-US" b="0" i="0" dirty="0">
                <a:effectLst/>
              </a:rPr>
              <a:t>. Everything is treated here as an </a:t>
            </a:r>
            <a:r>
              <a:rPr lang="en-US" b="1" i="0" u="sng" dirty="0">
                <a:effectLst/>
              </a:rPr>
              <a:t>object. </a:t>
            </a:r>
            <a:r>
              <a:rPr lang="en-US" b="0" i="0" dirty="0">
                <a:effectLst/>
              </a:rPr>
              <a:t>It is very easy to learn because of its syntax similar to C++ and Java.</a:t>
            </a:r>
          </a:p>
          <a:p>
            <a:pPr marL="285750" indent="-285750" algn="l" rtl="0" fontAlgn="base">
              <a:buFont typeface="Wingdings" panose="05000000000000000000" pitchFamily="2" charset="2"/>
              <a:buChar char="Ø"/>
            </a:pPr>
            <a:endParaRPr lang="en-US" b="0" i="0" dirty="0">
              <a:effectLst/>
            </a:endParaRPr>
          </a:p>
          <a:p>
            <a:pPr marL="285750" indent="-285750" algn="l" rtl="0" fontAlgn="base">
              <a:buFont typeface="Wingdings" panose="05000000000000000000" pitchFamily="2" charset="2"/>
              <a:buChar char="Ø"/>
            </a:pPr>
            <a:r>
              <a:rPr lang="en-US" b="0" i="0" u="sng" dirty="0">
                <a:effectLst/>
              </a:rPr>
              <a:t>JavaScript runs in </a:t>
            </a:r>
            <a:r>
              <a:rPr lang="en-US" b="1" i="0" u="sng" dirty="0">
                <a:effectLst/>
              </a:rPr>
              <a:t>the browser </a:t>
            </a:r>
            <a:r>
              <a:rPr lang="en-US" b="0" i="0" dirty="0">
                <a:effectLst/>
              </a:rPr>
              <a:t>even though it has complex paradigms and logic which means it uses fewer resources than other languages. </a:t>
            </a:r>
            <a:r>
              <a:rPr lang="en-US" dirty="0"/>
              <a:t>I</a:t>
            </a:r>
            <a:r>
              <a:rPr lang="en-US" b="0" i="0" dirty="0">
                <a:effectLst/>
              </a:rPr>
              <a:t>t has </a:t>
            </a:r>
            <a:r>
              <a:rPr lang="en-US" b="1" i="0" u="sng" dirty="0">
                <a:effectLst/>
              </a:rPr>
              <a:t>fewer in-built libraries or frameworks</a:t>
            </a:r>
            <a:r>
              <a:rPr lang="en-US" b="0" i="0" dirty="0">
                <a:effectLst/>
              </a:rPr>
              <a:t>, contributing as another reason for it being lightweight. However, this brings a </a:t>
            </a:r>
            <a:r>
              <a:rPr lang="en-US" b="0" i="0" u="sng" dirty="0">
                <a:effectLst/>
              </a:rPr>
              <a:t>drawback in that we need to incorporate external libraries and frameworks. </a:t>
            </a:r>
          </a:p>
        </p:txBody>
      </p:sp>
    </p:spTree>
    <p:extLst>
      <p:ext uri="{BB962C8B-B14F-4D97-AF65-F5344CB8AC3E}">
        <p14:creationId xmlns:p14="http://schemas.microsoft.com/office/powerpoint/2010/main" val="327716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6D3F91-9B66-B028-33D9-942117857F79}"/>
              </a:ext>
            </a:extLst>
          </p:cNvPr>
          <p:cNvSpPr txBox="1"/>
          <p:nvPr/>
        </p:nvSpPr>
        <p:spPr>
          <a:xfrm>
            <a:off x="1219199" y="417835"/>
            <a:ext cx="9377083" cy="3139321"/>
          </a:xfrm>
          <a:prstGeom prst="rect">
            <a:avLst/>
          </a:prstGeom>
          <a:noFill/>
        </p:spPr>
        <p:txBody>
          <a:bodyPr wrap="square">
            <a:spAutoFit/>
          </a:bodyPr>
          <a:lstStyle/>
          <a:p>
            <a:pPr marL="285750" indent="-285750" algn="just" fontAlgn="base">
              <a:buFont typeface="Wingdings" panose="05000000000000000000" pitchFamily="2" charset="2"/>
              <a:buChar char="Ø"/>
            </a:pPr>
            <a:r>
              <a:rPr lang="en-US" b="1" i="0" dirty="0">
                <a:effectLst/>
              </a:rPr>
              <a:t>Client-side:</a:t>
            </a:r>
            <a:r>
              <a:rPr lang="en-US" b="0" i="0" dirty="0">
                <a:effectLst/>
              </a:rPr>
              <a:t> It supplies objects to control a browser and its </a:t>
            </a:r>
            <a:r>
              <a:rPr lang="en-US" b="0" i="0" u="sng" dirty="0">
                <a:effectLst/>
                <a:hlinkClick r:id="rId2">
                  <a:extLst>
                    <a:ext uri="{A12FA001-AC4F-418D-AE19-62706E023703}">
                      <ahyp:hlinkClr xmlns:ahyp="http://schemas.microsoft.com/office/drawing/2018/hyperlinkcolor" val="tx"/>
                    </a:ext>
                  </a:extLst>
                </a:hlinkClick>
              </a:rPr>
              <a:t>Document Object Model (DOM).</a:t>
            </a:r>
            <a:r>
              <a:rPr lang="en-US" b="0" i="0" dirty="0">
                <a:effectLst/>
              </a:rPr>
              <a:t> Like if client-side extensions allow an application to place elements on an HTML form and respond to user events such as </a:t>
            </a:r>
            <a:r>
              <a:rPr lang="en-US" b="1" i="0" dirty="0">
                <a:effectLst/>
              </a:rPr>
              <a:t>mouse clicks</a:t>
            </a:r>
            <a:r>
              <a:rPr lang="en-US" b="0" i="0" dirty="0">
                <a:effectLst/>
              </a:rPr>
              <a:t>, </a:t>
            </a:r>
            <a:r>
              <a:rPr lang="en-US" b="1" i="0" dirty="0">
                <a:effectLst/>
              </a:rPr>
              <a:t>form input</a:t>
            </a:r>
            <a:r>
              <a:rPr lang="en-US" b="0" i="0" dirty="0">
                <a:effectLst/>
              </a:rPr>
              <a:t>, and </a:t>
            </a:r>
            <a:r>
              <a:rPr lang="en-US" b="1" i="0" dirty="0">
                <a:effectLst/>
              </a:rPr>
              <a:t>page navigation</a:t>
            </a:r>
            <a:r>
              <a:rPr lang="en-US" b="0" i="0" dirty="0">
                <a:effectLst/>
              </a:rPr>
              <a:t>. Useful libraries for the client side are </a:t>
            </a:r>
            <a:r>
              <a:rPr lang="en-US" b="1" i="0" u="sng" dirty="0">
                <a:effectLst/>
                <a:hlinkClick r:id="rId3">
                  <a:extLst>
                    <a:ext uri="{A12FA001-AC4F-418D-AE19-62706E023703}">
                      <ahyp:hlinkClr xmlns:ahyp="http://schemas.microsoft.com/office/drawing/2018/hyperlinkcolor" val="tx"/>
                    </a:ext>
                  </a:extLst>
                </a:hlinkClick>
              </a:rPr>
              <a:t>AngularJS</a:t>
            </a:r>
            <a:r>
              <a:rPr lang="en-US" b="0" i="0" dirty="0">
                <a:effectLst/>
              </a:rPr>
              <a:t>, </a:t>
            </a:r>
            <a:r>
              <a:rPr lang="en-US" b="1" u="sng" dirty="0"/>
              <a:t>ReactJS, </a:t>
            </a:r>
            <a:r>
              <a:rPr lang="en-US" b="1" u="sng" dirty="0" err="1"/>
              <a:t>VueJS</a:t>
            </a:r>
            <a:r>
              <a:rPr lang="en-US" b="1" i="0" u="sng" dirty="0">
                <a:effectLst/>
                <a:hlinkClick r:id="rId4">
                  <a:extLst>
                    <a:ext uri="{A12FA001-AC4F-418D-AE19-62706E023703}">
                      <ahyp:hlinkClr xmlns:ahyp="http://schemas.microsoft.com/office/drawing/2018/hyperlinkcolor" val="tx"/>
                    </a:ext>
                  </a:extLst>
                </a:hlinkClick>
              </a:rPr>
              <a:t>,</a:t>
            </a:r>
            <a:r>
              <a:rPr lang="en-US" b="0" i="0" dirty="0">
                <a:effectLst/>
              </a:rPr>
              <a:t> and so many others.</a:t>
            </a:r>
          </a:p>
          <a:p>
            <a:pPr marL="285750" indent="-285750" algn="just" fontAlgn="base">
              <a:buFont typeface="Wingdings" panose="05000000000000000000" pitchFamily="2" charset="2"/>
              <a:buChar char="Ø"/>
            </a:pPr>
            <a:endParaRPr lang="en-US" dirty="0"/>
          </a:p>
          <a:p>
            <a:pPr marL="285750" indent="-285750" algn="just" fontAlgn="base">
              <a:buFont typeface="Wingdings" panose="05000000000000000000" pitchFamily="2" charset="2"/>
              <a:buChar char="Ø"/>
            </a:pPr>
            <a:endParaRPr lang="en-US" b="0" i="0" dirty="0">
              <a:effectLst/>
            </a:endParaRPr>
          </a:p>
          <a:p>
            <a:pPr marL="285750" indent="-285750" algn="just" fontAlgn="base">
              <a:buFont typeface="Wingdings" panose="05000000000000000000" pitchFamily="2" charset="2"/>
              <a:buChar char="Ø"/>
            </a:pPr>
            <a:r>
              <a:rPr lang="en-US" b="1" i="0" dirty="0">
                <a:effectLst/>
              </a:rPr>
              <a:t>Server-side:</a:t>
            </a:r>
            <a:r>
              <a:rPr lang="en-US" b="0" i="0" dirty="0">
                <a:effectLst/>
              </a:rPr>
              <a:t> It supplies objects relevant to running JavaScript on a server. For if the server-side extensions allow an application to communicate with a </a:t>
            </a:r>
            <a:r>
              <a:rPr lang="en-US" b="1" i="0" dirty="0">
                <a:effectLst/>
              </a:rPr>
              <a:t>database</a:t>
            </a:r>
            <a:r>
              <a:rPr lang="en-US" b="0" i="0" dirty="0">
                <a:effectLst/>
              </a:rPr>
              <a:t>, and provide continuity of information from one invocation to another of the application, or perform file manipulations on a server. The useful framework which is the most famous these days is </a:t>
            </a:r>
            <a:r>
              <a:rPr lang="en-US" b="1" i="0" u="sng" dirty="0">
                <a:effectLst/>
                <a:hlinkClick r:id="rId5">
                  <a:extLst>
                    <a:ext uri="{A12FA001-AC4F-418D-AE19-62706E023703}">
                      <ahyp:hlinkClr xmlns:ahyp="http://schemas.microsoft.com/office/drawing/2018/hyperlinkcolor" val="tx"/>
                    </a:ext>
                  </a:extLst>
                </a:hlinkClick>
              </a:rPr>
              <a:t>node.js</a:t>
            </a:r>
            <a:endParaRPr lang="en-US" b="0" i="0" dirty="0">
              <a:effectLst/>
            </a:endParaRPr>
          </a:p>
          <a:p>
            <a:pPr algn="just"/>
            <a:r>
              <a:rPr lang="en-US" b="0" i="0" dirty="0">
                <a:effectLst/>
              </a:rPr>
              <a:t>     developments</a:t>
            </a:r>
            <a:r>
              <a:rPr lang="en-US" b="0" i="0" dirty="0">
                <a:effectLst/>
                <a:latin typeface="Nunito" pitchFamily="2" charset="0"/>
              </a:rPr>
              <a:t>.</a:t>
            </a:r>
            <a:r>
              <a:rPr lang="en-US" b="0" i="0" dirty="0">
                <a:solidFill>
                  <a:srgbClr val="FFFFFF"/>
                </a:solidFill>
                <a:effectLst/>
                <a:latin typeface="Nunito" pitchFamily="2" charset="0"/>
              </a:rPr>
              <a:t>vaScript </a:t>
            </a:r>
            <a:endParaRPr lang="en-IN" dirty="0"/>
          </a:p>
        </p:txBody>
      </p:sp>
      <p:sp>
        <p:nvSpPr>
          <p:cNvPr id="5" name="TextBox 4">
            <a:extLst>
              <a:ext uri="{FF2B5EF4-FFF2-40B4-BE49-F238E27FC236}">
                <a16:creationId xmlns:a16="http://schemas.microsoft.com/office/drawing/2014/main" id="{269E6A75-06D7-D037-F3B4-8420721D88F0}"/>
              </a:ext>
            </a:extLst>
          </p:cNvPr>
          <p:cNvSpPr txBox="1"/>
          <p:nvPr/>
        </p:nvSpPr>
        <p:spPr>
          <a:xfrm>
            <a:off x="1219200" y="3975011"/>
            <a:ext cx="9377082" cy="2308324"/>
          </a:xfrm>
          <a:prstGeom prst="rect">
            <a:avLst/>
          </a:prstGeom>
          <a:noFill/>
        </p:spPr>
        <p:txBody>
          <a:bodyPr wrap="square">
            <a:spAutoFit/>
          </a:bodyPr>
          <a:lstStyle/>
          <a:p>
            <a:pPr marL="285750" indent="-285750" algn="l" fontAlgn="base">
              <a:buFont typeface="Wingdings" panose="05000000000000000000" pitchFamily="2" charset="2"/>
              <a:buChar char="Ø"/>
            </a:pPr>
            <a:r>
              <a:rPr lang="en-US" b="1" i="0" dirty="0">
                <a:effectLst/>
              </a:rPr>
              <a:t>Imperative language – </a:t>
            </a:r>
            <a:r>
              <a:rPr lang="en-US" b="0" i="0" dirty="0">
                <a:effectLst/>
              </a:rPr>
              <a:t>In this type of language we are mostly concerned about how it is to be done. It simply controls the flow of computation. The procedural programming approach, object, oriented approach comes under this as async await we are thinking about what is to be done further after the async call.</a:t>
            </a:r>
          </a:p>
          <a:p>
            <a:pPr marL="285750" indent="-285750" algn="l" fontAlgn="base">
              <a:buFont typeface="Wingdings" panose="05000000000000000000" pitchFamily="2" charset="2"/>
              <a:buChar char="Ø"/>
            </a:pPr>
            <a:endParaRPr lang="en-US" b="0" i="0" dirty="0">
              <a:effectLst/>
            </a:endParaRPr>
          </a:p>
          <a:p>
            <a:pPr marL="285750" indent="-285750" algn="l" fontAlgn="base">
              <a:buFont typeface="Wingdings" panose="05000000000000000000" pitchFamily="2" charset="2"/>
              <a:buChar char="Ø"/>
            </a:pPr>
            <a:r>
              <a:rPr lang="en-US" b="1" i="0" dirty="0">
                <a:effectLst/>
              </a:rPr>
              <a:t>Declarative programming – </a:t>
            </a:r>
            <a:r>
              <a:rPr lang="en-US" b="0" i="0" dirty="0">
                <a:effectLst/>
              </a:rPr>
              <a:t>In this type of language we are concerned about how it is to be done, basically here logical computation requires. Her main goal is to describe the desired result without direct dictation on how to get it as the arrow function does.</a:t>
            </a:r>
          </a:p>
        </p:txBody>
      </p:sp>
    </p:spTree>
    <p:extLst>
      <p:ext uri="{BB962C8B-B14F-4D97-AF65-F5344CB8AC3E}">
        <p14:creationId xmlns:p14="http://schemas.microsoft.com/office/powerpoint/2010/main" val="28295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176838-7DA5-8043-EFD3-599CB98A3FCB}"/>
              </a:ext>
            </a:extLst>
          </p:cNvPr>
          <p:cNvSpPr txBox="1"/>
          <p:nvPr/>
        </p:nvSpPr>
        <p:spPr>
          <a:xfrm>
            <a:off x="712695" y="103484"/>
            <a:ext cx="10766610" cy="6093976"/>
          </a:xfrm>
          <a:prstGeom prst="rect">
            <a:avLst/>
          </a:prstGeom>
          <a:noFill/>
        </p:spPr>
        <p:txBody>
          <a:bodyPr wrap="square">
            <a:spAutoFit/>
          </a:bodyPr>
          <a:lstStyle/>
          <a:p>
            <a:pPr algn="l" fontAlgn="base"/>
            <a:r>
              <a:rPr lang="en-US" sz="3200" b="1" i="0" dirty="0">
                <a:effectLst/>
              </a:rPr>
              <a:t>How to Link/</a:t>
            </a:r>
            <a:r>
              <a:rPr lang="en-US" sz="3200" b="1" dirty="0"/>
              <a:t>Add </a:t>
            </a:r>
            <a:r>
              <a:rPr lang="en-US" sz="3200" b="1" i="0" dirty="0">
                <a:effectLst/>
              </a:rPr>
              <a:t>JavaScript File in HTML ?</a:t>
            </a:r>
          </a:p>
          <a:p>
            <a:pPr algn="l" rtl="0" fontAlgn="base"/>
            <a:r>
              <a:rPr lang="en-US" sz="2400" b="1" i="0" dirty="0">
                <a:effectLst/>
              </a:rPr>
              <a:t>These are the basic approaches for doing this:</a:t>
            </a:r>
          </a:p>
          <a:p>
            <a:pPr marL="342900" indent="-342900" algn="l" rtl="0" fontAlgn="base">
              <a:buFont typeface="+mj-lt"/>
              <a:buAutoNum type="arabicPeriod"/>
            </a:pPr>
            <a:r>
              <a:rPr lang="en-US" dirty="0"/>
              <a:t>Add JavaScript Code inside Head Section</a:t>
            </a:r>
          </a:p>
          <a:p>
            <a:pPr marL="342900" indent="-342900" fontAlgn="base">
              <a:buFont typeface="+mj-lt"/>
              <a:buAutoNum type="arabicPeriod"/>
            </a:pPr>
            <a:r>
              <a:rPr lang="en-US" b="0" i="0" dirty="0">
                <a:effectLst/>
              </a:rPr>
              <a:t>Add </a:t>
            </a:r>
            <a:r>
              <a:rPr lang="en-US" dirty="0"/>
              <a:t>JavaScript Code inside Body Section</a:t>
            </a:r>
          </a:p>
          <a:p>
            <a:pPr marL="342900" indent="-342900" fontAlgn="base">
              <a:buFont typeface="+mj-lt"/>
              <a:buAutoNum type="arabicPeriod"/>
            </a:pPr>
            <a:r>
              <a:rPr lang="en-US" dirty="0"/>
              <a:t>External JavaScript</a:t>
            </a:r>
            <a:endParaRPr lang="en-US" sz="3200" b="1" i="0" dirty="0">
              <a:effectLst/>
            </a:endParaRPr>
          </a:p>
          <a:p>
            <a:pPr algn="l" rtl="0" fontAlgn="base"/>
            <a:r>
              <a:rPr lang="en-US" b="0" i="0" dirty="0">
                <a:effectLst/>
              </a:rPr>
              <a:t>JavaScript can be added to HTML file in </a:t>
            </a:r>
            <a:r>
              <a:rPr lang="en-US" b="0" i="0" u="sng" dirty="0">
                <a:effectLst/>
                <a:hlinkClick r:id="rId2">
                  <a:extLst>
                    <a:ext uri="{A12FA001-AC4F-418D-AE19-62706E023703}">
                      <ahyp:hlinkClr xmlns:ahyp="http://schemas.microsoft.com/office/drawing/2018/hyperlinkcolor" val="tx"/>
                    </a:ext>
                  </a:extLst>
                </a:hlinkClick>
              </a:rPr>
              <a:t>two ways</a:t>
            </a:r>
            <a:r>
              <a:rPr lang="en-US" b="0" i="0" dirty="0">
                <a:effectLst/>
              </a:rPr>
              <a:t>: </a:t>
            </a:r>
            <a:r>
              <a:rPr lang="en-US" b="1" i="0" dirty="0">
                <a:effectLst/>
              </a:rPr>
              <a:t>Scripts</a:t>
            </a:r>
            <a:r>
              <a:rPr lang="en-US" b="0" i="0" dirty="0">
                <a:effectLst/>
              </a:rPr>
              <a:t> can be placed inside the </a:t>
            </a:r>
            <a:r>
              <a:rPr lang="en-US" b="1" i="0" dirty="0">
                <a:effectLst/>
              </a:rPr>
              <a:t>body</a:t>
            </a:r>
            <a:r>
              <a:rPr lang="en-US" b="0" i="0" dirty="0">
                <a:effectLst/>
              </a:rPr>
              <a:t> or the </a:t>
            </a:r>
            <a:r>
              <a:rPr lang="en-US" b="1" i="0" dirty="0">
                <a:effectLst/>
              </a:rPr>
              <a:t>head</a:t>
            </a:r>
            <a:r>
              <a:rPr lang="en-US" b="0" i="0" dirty="0">
                <a:effectLst/>
              </a:rPr>
              <a:t> section of an HTML page or inside both the head and body. We can also place JavaScript outside the </a:t>
            </a:r>
            <a:r>
              <a:rPr lang="en-US" b="0" i="0" u="sng" dirty="0">
                <a:effectLst/>
                <a:hlinkClick r:id="rId3">
                  <a:extLst>
                    <a:ext uri="{A12FA001-AC4F-418D-AE19-62706E023703}">
                      <ahyp:hlinkClr xmlns:ahyp="http://schemas.microsoft.com/office/drawing/2018/hyperlinkcolor" val="tx"/>
                    </a:ext>
                  </a:extLst>
                </a:hlinkClick>
              </a:rPr>
              <a:t>HTML</a:t>
            </a:r>
            <a:r>
              <a:rPr lang="en-US" b="0" i="0" dirty="0">
                <a:effectLst/>
              </a:rPr>
              <a:t> file which can be linked by specifying its source in the script tag.</a:t>
            </a:r>
          </a:p>
          <a:p>
            <a:pPr algn="l" rtl="0" fontAlgn="base"/>
            <a:endParaRPr lang="en-US" b="0" i="0" dirty="0">
              <a:effectLst/>
            </a:endParaRPr>
          </a:p>
          <a:p>
            <a:pPr marL="285750" indent="-285750" algn="l" rtl="0" fontAlgn="base">
              <a:buFont typeface="Arial" panose="020B0604020202020204" pitchFamily="34" charset="0"/>
              <a:buChar char="•"/>
            </a:pPr>
            <a:r>
              <a:rPr lang="en-US" b="0" i="0" dirty="0">
                <a:effectLst/>
              </a:rPr>
              <a:t>JavaScript code is inserted between </a:t>
            </a:r>
            <a:r>
              <a:rPr lang="en-US" b="1" i="0" u="sng" dirty="0">
                <a:effectLst/>
              </a:rPr>
              <a:t>&lt;script&gt; and &lt;/script&gt; </a:t>
            </a:r>
            <a:r>
              <a:rPr lang="en-US" b="0" i="0" dirty="0">
                <a:effectLst/>
              </a:rPr>
              <a:t>tags when used in an HTML document.</a:t>
            </a:r>
            <a:r>
              <a:rPr lang="en-US" b="1" i="0" dirty="0">
                <a:effectLst/>
              </a:rPr>
              <a:t> </a:t>
            </a:r>
          </a:p>
          <a:p>
            <a:pPr marL="285750" indent="-285750" algn="l" rtl="0" fontAlgn="base">
              <a:buFont typeface="Arial" panose="020B0604020202020204" pitchFamily="34" charset="0"/>
              <a:buChar char="•"/>
            </a:pPr>
            <a:r>
              <a:rPr lang="en-US" b="1" i="0" dirty="0">
                <a:effectLst/>
              </a:rPr>
              <a:t>Scripts</a:t>
            </a:r>
            <a:r>
              <a:rPr lang="en-US" b="0" i="0" dirty="0">
                <a:effectLst/>
              </a:rPr>
              <a:t> can be placed inside the </a:t>
            </a:r>
            <a:r>
              <a:rPr lang="en-US" b="1" i="0" dirty="0">
                <a:effectLst/>
              </a:rPr>
              <a:t>body</a:t>
            </a:r>
            <a:r>
              <a:rPr lang="en-US" b="0" i="0" dirty="0">
                <a:effectLst/>
              </a:rPr>
              <a:t> or the </a:t>
            </a:r>
            <a:r>
              <a:rPr lang="en-US" b="1" i="0" dirty="0">
                <a:effectLst/>
              </a:rPr>
              <a:t>head</a:t>
            </a:r>
            <a:r>
              <a:rPr lang="en-US" b="0" i="0" dirty="0">
                <a:effectLst/>
              </a:rPr>
              <a:t> section of an HTML page or inside both the head and body. </a:t>
            </a:r>
          </a:p>
          <a:p>
            <a:pPr marL="285750" indent="-285750" algn="l" rtl="0" fontAlgn="base">
              <a:buFont typeface="Arial" panose="020B0604020202020204" pitchFamily="34" charset="0"/>
              <a:buChar char="•"/>
            </a:pPr>
            <a:r>
              <a:rPr lang="en-US" b="0" i="0" dirty="0">
                <a:effectLst/>
              </a:rPr>
              <a:t>We can also place JavaScript outside the </a:t>
            </a:r>
            <a:r>
              <a:rPr lang="en-US" b="0" i="0" u="sng" dirty="0">
                <a:effectLst/>
                <a:hlinkClick r:id="rId3">
                  <a:extLst>
                    <a:ext uri="{A12FA001-AC4F-418D-AE19-62706E023703}">
                      <ahyp:hlinkClr xmlns:ahyp="http://schemas.microsoft.com/office/drawing/2018/hyperlinkcolor" val="tx"/>
                    </a:ext>
                  </a:extLst>
                </a:hlinkClick>
              </a:rPr>
              <a:t>HTML</a:t>
            </a:r>
            <a:r>
              <a:rPr lang="en-US" b="0" i="0" dirty="0">
                <a:effectLst/>
              </a:rPr>
              <a:t> file which can be linked by specifying its source in the script tag.</a:t>
            </a:r>
            <a:endParaRPr lang="en-US" dirty="0"/>
          </a:p>
          <a:p>
            <a:pPr algn="l" fontAlgn="base">
              <a:buFont typeface="Arial" panose="020B0604020202020204" pitchFamily="34" charset="0"/>
              <a:buChar char="•"/>
            </a:pPr>
            <a:endParaRPr lang="en-US" b="0" i="0" dirty="0">
              <a:effectLst/>
            </a:endParaRPr>
          </a:p>
          <a:p>
            <a:pPr marL="457200" indent="-457200" fontAlgn="base">
              <a:buFont typeface="Wingdings" panose="05000000000000000000" pitchFamily="2" charset="2"/>
              <a:buChar char="Ø"/>
            </a:pPr>
            <a:r>
              <a:rPr lang="en-US" sz="2800" b="1" dirty="0"/>
              <a:t>SYNTAX:</a:t>
            </a:r>
          </a:p>
          <a:p>
            <a:pPr fontAlgn="base"/>
            <a:r>
              <a:rPr kumimoji="0" lang="en-US" altLang="en-US" sz="1800" b="0" i="0" u="none" strike="noStrike" cap="none" normalizeH="0" baseline="0" dirty="0">
                <a:ln>
                  <a:noFill/>
                </a:ln>
                <a:effectLst/>
                <a:highlight>
                  <a:srgbClr val="FFFF00"/>
                </a:highlight>
                <a:latin typeface="Consolas" panose="020B0609020204030204" pitchFamily="49" charset="0"/>
              </a:rPr>
              <a:t>    </a:t>
            </a:r>
          </a:p>
          <a:p>
            <a:pPr fontAlgn="base"/>
            <a:r>
              <a:rPr kumimoji="0" lang="en-US" altLang="en-US" sz="1800" b="0" i="0" u="none" strike="noStrike" cap="none" normalizeH="0" baseline="0" dirty="0">
                <a:ln>
                  <a:noFill/>
                </a:ln>
                <a:effectLst/>
                <a:highlight>
                  <a:srgbClr val="FFFF00"/>
                </a:highlight>
                <a:latin typeface="Consolas" panose="020B0609020204030204" pitchFamily="49" charset="0"/>
              </a:rPr>
              <a:t>&lt;script&gt;</a:t>
            </a:r>
            <a:br>
              <a:rPr kumimoji="0" lang="en-US" altLang="en-US" sz="1800" b="0" i="0" u="none" strike="noStrike" cap="none" normalizeH="0" baseline="0" dirty="0">
                <a:ln>
                  <a:noFill/>
                </a:ln>
                <a:effectLst/>
                <a:highlight>
                  <a:srgbClr val="FFFF00"/>
                </a:highlight>
                <a:latin typeface="Consolas" panose="020B0609020204030204" pitchFamily="49" charset="0"/>
              </a:rPr>
            </a:br>
            <a:r>
              <a:rPr kumimoji="0" lang="en-US" altLang="en-US" sz="1800" b="0" i="0" u="none" strike="noStrike" cap="none" normalizeH="0" baseline="0" dirty="0">
                <a:ln>
                  <a:noFill/>
                </a:ln>
                <a:effectLst/>
                <a:highlight>
                  <a:srgbClr val="FFFF00"/>
                </a:highlight>
                <a:latin typeface="Consolas" panose="020B0609020204030204" pitchFamily="49" charset="0"/>
              </a:rPr>
              <a:t>// JavaScript Code</a:t>
            </a:r>
            <a:br>
              <a:rPr kumimoji="0" lang="en-US" altLang="en-US" sz="1800" b="0" i="0" u="none" strike="noStrike" cap="none" normalizeH="0" baseline="0" dirty="0">
                <a:ln>
                  <a:noFill/>
                </a:ln>
                <a:effectLst/>
                <a:highlight>
                  <a:srgbClr val="FFFF00"/>
                </a:highlight>
                <a:latin typeface="Consolas" panose="020B0609020204030204" pitchFamily="49" charset="0"/>
              </a:rPr>
            </a:br>
            <a:r>
              <a:rPr kumimoji="0" lang="en-US" altLang="en-US" sz="1800" b="0" i="0" u="none" strike="noStrike" cap="none" normalizeH="0" baseline="0" dirty="0">
                <a:ln>
                  <a:noFill/>
                </a:ln>
                <a:effectLst/>
                <a:highlight>
                  <a:srgbClr val="FFFF00"/>
                </a:highlight>
                <a:latin typeface="Consolas" panose="020B0609020204030204" pitchFamily="49" charset="0"/>
              </a:rPr>
              <a:t>&lt;/script&gt;</a:t>
            </a:r>
          </a:p>
          <a:p>
            <a:pPr fontAlgn="base"/>
            <a:endParaRPr lang="en-US" dirty="0">
              <a:highlight>
                <a:srgbClr val="FFFF00"/>
              </a:highlight>
              <a:latin typeface="Consolas" panose="020B0609020204030204" pitchFamily="49" charset="0"/>
            </a:endParaRPr>
          </a:p>
        </p:txBody>
      </p:sp>
      <p:sp>
        <p:nvSpPr>
          <p:cNvPr id="9" name="TextBox 8">
            <a:extLst>
              <a:ext uri="{FF2B5EF4-FFF2-40B4-BE49-F238E27FC236}">
                <a16:creationId xmlns:a16="http://schemas.microsoft.com/office/drawing/2014/main" id="{94B64293-CCE0-5032-9793-798381BC43DD}"/>
              </a:ext>
            </a:extLst>
          </p:cNvPr>
          <p:cNvSpPr txBox="1"/>
          <p:nvPr/>
        </p:nvSpPr>
        <p:spPr>
          <a:xfrm>
            <a:off x="2524125" y="4353610"/>
            <a:ext cx="6096000" cy="646331"/>
          </a:xfrm>
          <a:prstGeom prst="rect">
            <a:avLst/>
          </a:prstGeom>
          <a:noFill/>
        </p:spPr>
        <p:txBody>
          <a:bodyPr wrap="square">
            <a:spAutoFit/>
          </a:bodyPr>
          <a:lstStyle/>
          <a:p>
            <a:r>
              <a:rPr lang="en-US" b="0" i="0" dirty="0">
                <a:effectLst/>
                <a:latin typeface="Nunito" pitchFamily="2" charset="0"/>
              </a:rPr>
              <a:t>JavaScript</a:t>
            </a:r>
            <a:r>
              <a:rPr lang="en-US" b="1" i="0" dirty="0">
                <a:effectLst/>
                <a:latin typeface="Nunito" pitchFamily="2" charset="0"/>
              </a:rPr>
              <a:t> Syntax</a:t>
            </a:r>
            <a:r>
              <a:rPr lang="en-US" b="0" i="0" dirty="0">
                <a:effectLst/>
                <a:latin typeface="Nunito" pitchFamily="2" charset="0"/>
              </a:rPr>
              <a:t> is used to define the set of rules to construct a JavaScript code.</a:t>
            </a:r>
            <a:endParaRPr lang="en-IN" dirty="0"/>
          </a:p>
        </p:txBody>
      </p:sp>
    </p:spTree>
    <p:extLst>
      <p:ext uri="{BB962C8B-B14F-4D97-AF65-F5344CB8AC3E}">
        <p14:creationId xmlns:p14="http://schemas.microsoft.com/office/powerpoint/2010/main" val="71197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B4511E-7D5F-756A-E7F9-005C3A4B8103}"/>
              </a:ext>
            </a:extLst>
          </p:cNvPr>
          <p:cNvSpPr txBox="1"/>
          <p:nvPr/>
        </p:nvSpPr>
        <p:spPr>
          <a:xfrm>
            <a:off x="538162" y="847784"/>
            <a:ext cx="11115675" cy="923330"/>
          </a:xfrm>
          <a:prstGeom prst="rect">
            <a:avLst/>
          </a:prstGeom>
          <a:noFill/>
        </p:spPr>
        <p:txBody>
          <a:bodyPr wrap="square">
            <a:spAutoFit/>
          </a:bodyPr>
          <a:lstStyle/>
          <a:p>
            <a:pPr marL="285750" indent="-285750" algn="l" rtl="0" fontAlgn="base">
              <a:buFont typeface="Arial" panose="020B0604020202020204" pitchFamily="34" charset="0"/>
              <a:buChar char="•"/>
            </a:pPr>
            <a:endParaRPr lang="en-US" b="0" i="0" dirty="0">
              <a:effectLst/>
            </a:endParaRPr>
          </a:p>
          <a:p>
            <a:pPr algn="l" rtl="0" fontAlgn="base"/>
            <a:endParaRPr lang="en-US" b="0" i="0" dirty="0">
              <a:effectLst/>
            </a:endParaRPr>
          </a:p>
          <a:p>
            <a:pPr algn="l" rtl="0" fontAlgn="base"/>
            <a:endParaRPr lang="en-US" b="0" i="0" dirty="0">
              <a:effectLst/>
            </a:endParaRPr>
          </a:p>
        </p:txBody>
      </p:sp>
      <p:sp>
        <p:nvSpPr>
          <p:cNvPr id="5" name="TextBox 4">
            <a:extLst>
              <a:ext uri="{FF2B5EF4-FFF2-40B4-BE49-F238E27FC236}">
                <a16:creationId xmlns:a16="http://schemas.microsoft.com/office/drawing/2014/main" id="{F765BBD2-1949-4029-7EBE-09B8114E4198}"/>
              </a:ext>
            </a:extLst>
          </p:cNvPr>
          <p:cNvSpPr txBox="1"/>
          <p:nvPr/>
        </p:nvSpPr>
        <p:spPr>
          <a:xfrm>
            <a:off x="666749" y="263009"/>
            <a:ext cx="8124825" cy="584775"/>
          </a:xfrm>
          <a:prstGeom prst="rect">
            <a:avLst/>
          </a:prstGeom>
          <a:noFill/>
        </p:spPr>
        <p:txBody>
          <a:bodyPr wrap="square">
            <a:spAutoFit/>
          </a:bodyPr>
          <a:lstStyle/>
          <a:p>
            <a:pPr algn="l" fontAlgn="base"/>
            <a:r>
              <a:rPr lang="en-US" sz="3200" b="1" i="0" dirty="0">
                <a:effectLst/>
              </a:rPr>
              <a:t>How to Link/Add JavaScript File in HTML ?</a:t>
            </a:r>
          </a:p>
        </p:txBody>
      </p:sp>
      <p:sp>
        <p:nvSpPr>
          <p:cNvPr id="7" name="Rectangle 3">
            <a:extLst>
              <a:ext uri="{FF2B5EF4-FFF2-40B4-BE49-F238E27FC236}">
                <a16:creationId xmlns:a16="http://schemas.microsoft.com/office/drawing/2014/main" id="{73287CB9-B4AE-8B02-B3E8-3E98AD68E2FD}"/>
              </a:ext>
            </a:extLst>
          </p:cNvPr>
          <p:cNvSpPr>
            <a:spLocks noChangeArrowheads="1"/>
          </p:cNvSpPr>
          <p:nvPr/>
        </p:nvSpPr>
        <p:spPr bwMode="auto">
          <a:xfrm>
            <a:off x="7915276" y="1855232"/>
            <a:ext cx="3590925"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&lt;!DOCTYPE html&gt;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highlight>
                  <a:srgbClr val="FFFF00"/>
                </a:highlight>
                <a:latin typeface="Consolas" panose="020B0609020204030204" pitchFamily="49" charset="0"/>
              </a:rPr>
              <a:t>html</a:t>
            </a:r>
            <a:r>
              <a:rPr kumimoji="0" lang="en-US" altLang="en-US" sz="1400" b="0" i="0" u="none" strike="noStrike" cap="none" normalizeH="0" baseline="0" dirty="0">
                <a:ln>
                  <a:noFill/>
                </a:ln>
                <a:effectLst/>
                <a:highlight>
                  <a:srgbClr val="FFFF00"/>
                </a:highlight>
                <a:latin typeface="Consolas" panose="020B0609020204030204" pitchFamily="49" charset="0"/>
              </a:rPr>
              <a:t> lang="</a:t>
            </a:r>
            <a:r>
              <a:rPr kumimoji="0" lang="en-US" altLang="en-US" sz="1400" b="0" i="0" u="none" strike="noStrike" cap="none" normalizeH="0" baseline="0" dirty="0" err="1">
                <a:ln>
                  <a:noFill/>
                </a:ln>
                <a:effectLst/>
                <a:highlight>
                  <a:srgbClr val="FFFF00"/>
                </a:highlight>
                <a:latin typeface="Consolas" panose="020B0609020204030204" pitchFamily="49" charset="0"/>
              </a:rPr>
              <a:t>en</a:t>
            </a:r>
            <a:r>
              <a:rPr kumimoji="0" lang="en-US" altLang="en-US" sz="1400" b="0" i="0" u="none" strike="noStrike" cap="none" normalizeH="0" baseline="0" dirty="0">
                <a:ln>
                  <a:noFill/>
                </a:ln>
                <a:effectLst/>
                <a:highlight>
                  <a:srgbClr val="FFFF00"/>
                </a:highligh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head</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title</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Basic Example to Describe JavaScript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title</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head</a:t>
            </a:r>
            <a:r>
              <a:rPr kumimoji="0" lang="en-US" altLang="en-US" sz="1400" b="0" i="0" u="none" strike="noStrike" cap="none" normalizeH="0" baseline="0" dirty="0">
                <a:ln>
                  <a:noFill/>
                </a:ln>
                <a:effectLst/>
                <a:highlight>
                  <a:srgbClr val="FFFF00"/>
                </a:highligh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body</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&lt;!-- JavaScript code can be embedded inside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head section or body section --&gt;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script</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console.log("Welcome to Lovely Professional University");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script</a:t>
            </a:r>
            <a:r>
              <a:rPr kumimoji="0" lang="en-US" altLang="en-US" sz="1400" b="0" i="0" u="none" strike="noStrike" cap="none" normalizeH="0" baseline="0" dirty="0">
                <a:ln>
                  <a:noFill/>
                </a:ln>
                <a:effectLst/>
                <a:highlight>
                  <a:srgbClr val="FFFF00"/>
                </a:highlight>
                <a:latin typeface="Consolas" panose="020B0609020204030204" pitchFamily="49" charset="0"/>
              </a:rPr>
              <a:t>&gt;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body</a:t>
            </a:r>
            <a:r>
              <a:rPr kumimoji="0" lang="en-US" altLang="en-US" sz="1400" b="0" i="0" u="none" strike="noStrike" cap="none" normalizeH="0" baseline="0" dirty="0">
                <a:ln>
                  <a:noFill/>
                </a:ln>
                <a:effectLst/>
                <a:highlight>
                  <a:srgbClr val="FFFF00"/>
                </a:highlight>
                <a:latin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html</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latin typeface="Arial" panose="020B0604020202020204" pitchFamily="34" charset="0"/>
            </a:endParaRPr>
          </a:p>
        </p:txBody>
      </p:sp>
      <p:sp>
        <p:nvSpPr>
          <p:cNvPr id="9" name="TextBox 8">
            <a:extLst>
              <a:ext uri="{FF2B5EF4-FFF2-40B4-BE49-F238E27FC236}">
                <a16:creationId xmlns:a16="http://schemas.microsoft.com/office/drawing/2014/main" id="{E5B215AC-9CE1-F51C-17F5-6F7E1E2B9E69}"/>
              </a:ext>
            </a:extLst>
          </p:cNvPr>
          <p:cNvSpPr txBox="1"/>
          <p:nvPr/>
        </p:nvSpPr>
        <p:spPr>
          <a:xfrm>
            <a:off x="857249" y="5779383"/>
            <a:ext cx="6096000"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highlight>
                  <a:srgbClr val="FFFF00"/>
                </a:highlight>
                <a:latin typeface="Nunito" pitchFamily="2" charset="0"/>
              </a:rPr>
              <a:t>Output:</a:t>
            </a:r>
            <a:r>
              <a:rPr kumimoji="0" lang="en-US" altLang="en-US" b="0" i="0" u="none" strike="noStrike" cap="none" normalizeH="0" baseline="0" dirty="0">
                <a:ln>
                  <a:noFill/>
                </a:ln>
                <a:effectLst/>
                <a:highlight>
                  <a:srgbClr val="FFFF00"/>
                </a:highlight>
                <a:latin typeface="Nunito" pitchFamily="2" charset="0"/>
              </a:rPr>
              <a:t> The output will display on the console.</a:t>
            </a:r>
            <a:endParaRPr kumimoji="0" lang="en-US" altLang="en-US" b="0" i="0" u="none" strike="noStrike" cap="none" normalizeH="0" baseline="0" dirty="0">
              <a:ln>
                <a:noFill/>
              </a:ln>
              <a:effectLst/>
              <a:highlight>
                <a:srgbClr val="FFFF00"/>
              </a:highligh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highlight>
                  <a:srgbClr val="FFFF00"/>
                </a:highlight>
                <a:latin typeface="Consolas" panose="020B0609020204030204" pitchFamily="49" charset="0"/>
              </a:rPr>
              <a:t>Welcome to Lovely Professional University</a:t>
            </a:r>
            <a:endParaRPr kumimoji="0" lang="en-US" altLang="en-US" b="0" i="0" u="none" strike="noStrike" cap="none" normalizeH="0" baseline="0" dirty="0">
              <a:ln>
                <a:noFill/>
              </a:ln>
              <a:effectLst/>
              <a:highlight>
                <a:srgbClr val="FFFF00"/>
              </a:highlight>
              <a:latin typeface="Arial" panose="020B0604020202020204" pitchFamily="34" charset="0"/>
            </a:endParaRPr>
          </a:p>
        </p:txBody>
      </p:sp>
      <p:sp>
        <p:nvSpPr>
          <p:cNvPr id="11" name="TextBox 10">
            <a:extLst>
              <a:ext uri="{FF2B5EF4-FFF2-40B4-BE49-F238E27FC236}">
                <a16:creationId xmlns:a16="http://schemas.microsoft.com/office/drawing/2014/main" id="{DF181389-3D0E-B1B5-4D2F-721763A95773}"/>
              </a:ext>
            </a:extLst>
          </p:cNvPr>
          <p:cNvSpPr txBox="1"/>
          <p:nvPr/>
        </p:nvSpPr>
        <p:spPr>
          <a:xfrm>
            <a:off x="685799" y="432286"/>
            <a:ext cx="9782175" cy="1754326"/>
          </a:xfrm>
          <a:prstGeom prst="rect">
            <a:avLst/>
          </a:prstGeom>
          <a:noFill/>
        </p:spPr>
        <p:txBody>
          <a:bodyPr wrap="square">
            <a:spAutoFit/>
          </a:bodyPr>
          <a:lstStyle/>
          <a:p>
            <a:pPr algn="l" rtl="0" fontAlgn="base"/>
            <a:endParaRPr lang="en-US" b="0" i="0" dirty="0">
              <a:effectLst/>
            </a:endParaRPr>
          </a:p>
          <a:p>
            <a:pPr algn="l" fontAlgn="base">
              <a:buFont typeface="Arial" panose="020B0604020202020204" pitchFamily="34" charset="0"/>
              <a:buChar char="•"/>
            </a:pPr>
            <a:r>
              <a:rPr lang="en-US" b="1" i="0" u="sng" dirty="0">
                <a:effectLst/>
              </a:rPr>
              <a:t>Internal JS:</a:t>
            </a:r>
            <a:r>
              <a:rPr lang="en-US" b="0" i="0" u="sng" dirty="0">
                <a:effectLst/>
              </a:rPr>
              <a:t> </a:t>
            </a:r>
            <a:r>
              <a:rPr lang="en-US" b="0" i="0" dirty="0">
                <a:effectLst/>
              </a:rPr>
              <a:t>We can add JavaScript directly to our HTML file by writing the code inside the &lt;script&gt; tag. The &lt;script&gt; tag can either be placed inside the &lt;head&gt; or the &lt;body&gt; tag according to the requirement.</a:t>
            </a:r>
          </a:p>
          <a:p>
            <a:pPr algn="l" fontAlgn="base">
              <a:buFont typeface="Arial" panose="020B0604020202020204" pitchFamily="34" charset="0"/>
              <a:buChar char="•"/>
            </a:pPr>
            <a:r>
              <a:rPr lang="en-US" b="1" i="0" u="sng" dirty="0">
                <a:effectLst/>
                <a:hlinkClick r:id="rId2">
                  <a:extLst>
                    <a:ext uri="{A12FA001-AC4F-418D-AE19-62706E023703}">
                      <ahyp:hlinkClr xmlns:ahyp="http://schemas.microsoft.com/office/drawing/2018/hyperlinkcolor" val="tx"/>
                    </a:ext>
                  </a:extLst>
                </a:hlinkClick>
              </a:rPr>
              <a:t>External JS</a:t>
            </a:r>
            <a:r>
              <a:rPr lang="en-US" b="1" i="0" dirty="0">
                <a:effectLst/>
              </a:rPr>
              <a:t>:</a:t>
            </a:r>
            <a:r>
              <a:rPr lang="en-US" b="0" i="0" dirty="0">
                <a:effectLst/>
              </a:rPr>
              <a:t> We can write JavaScript code in another files having an extension.js and then link this file inside the &lt;head&gt; tag of the HTML file in which we want to add this code.    </a:t>
            </a:r>
          </a:p>
        </p:txBody>
      </p:sp>
      <p:sp>
        <p:nvSpPr>
          <p:cNvPr id="13" name="TextBox 12">
            <a:extLst>
              <a:ext uri="{FF2B5EF4-FFF2-40B4-BE49-F238E27FC236}">
                <a16:creationId xmlns:a16="http://schemas.microsoft.com/office/drawing/2014/main" id="{388FE30F-DDDB-33B6-C16B-E2739D7BE4FF}"/>
              </a:ext>
            </a:extLst>
          </p:cNvPr>
          <p:cNvSpPr txBox="1"/>
          <p:nvPr/>
        </p:nvSpPr>
        <p:spPr>
          <a:xfrm>
            <a:off x="771525" y="2686229"/>
            <a:ext cx="6096000" cy="1754326"/>
          </a:xfrm>
          <a:prstGeom prst="rect">
            <a:avLst/>
          </a:prstGeom>
          <a:noFill/>
        </p:spPr>
        <p:txBody>
          <a:bodyPr wrap="square">
            <a:spAutoFit/>
          </a:bodyPr>
          <a:lstStyle/>
          <a:p>
            <a:pPr algn="l" fontAlgn="base"/>
            <a:r>
              <a:rPr lang="en-US" b="1" i="0" dirty="0">
                <a:effectLst/>
              </a:rPr>
              <a:t>Advantages of External JavaScript</a:t>
            </a:r>
          </a:p>
          <a:p>
            <a:pPr algn="l" fontAlgn="base">
              <a:buFont typeface="Arial" panose="020B0604020202020204" pitchFamily="34" charset="0"/>
              <a:buChar char="•"/>
            </a:pPr>
            <a:r>
              <a:rPr lang="en-US" b="0" i="0" dirty="0">
                <a:effectLst/>
              </a:rPr>
              <a:t>Cached JavaScript files can speed up page loading.</a:t>
            </a:r>
          </a:p>
          <a:p>
            <a:pPr algn="l" fontAlgn="base">
              <a:buFont typeface="Arial" panose="020B0604020202020204" pitchFamily="34" charset="0"/>
              <a:buChar char="•"/>
            </a:pPr>
            <a:r>
              <a:rPr lang="en-US" b="0" i="0" dirty="0">
                <a:effectLst/>
              </a:rPr>
              <a:t>It makes JavaScript and HTML easier to read and maintain.</a:t>
            </a:r>
          </a:p>
          <a:p>
            <a:pPr algn="l" fontAlgn="base">
              <a:buFont typeface="Arial" panose="020B0604020202020204" pitchFamily="34" charset="0"/>
              <a:buChar char="•"/>
            </a:pPr>
            <a:r>
              <a:rPr lang="en-US" b="0" i="0" dirty="0">
                <a:effectLst/>
              </a:rPr>
              <a:t>It separates the HTML and JavaScript code.</a:t>
            </a:r>
          </a:p>
          <a:p>
            <a:pPr algn="l" fontAlgn="base">
              <a:buFont typeface="Arial" panose="020B0604020202020204" pitchFamily="34" charset="0"/>
              <a:buChar char="•"/>
            </a:pPr>
            <a:r>
              <a:rPr lang="en-US" b="0" i="0" dirty="0">
                <a:effectLst/>
              </a:rPr>
              <a:t>It focuses on code reusability which is one JavaScript Code that can run in various HTML files.</a:t>
            </a:r>
          </a:p>
        </p:txBody>
      </p:sp>
    </p:spTree>
    <p:extLst>
      <p:ext uri="{BB962C8B-B14F-4D97-AF65-F5344CB8AC3E}">
        <p14:creationId xmlns:p14="http://schemas.microsoft.com/office/powerpoint/2010/main" val="70642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CC4737-0043-206C-238C-7C13F355E780}"/>
              </a:ext>
            </a:extLst>
          </p:cNvPr>
          <p:cNvSpPr/>
          <p:nvPr/>
        </p:nvSpPr>
        <p:spPr>
          <a:xfrm>
            <a:off x="7603787" y="371475"/>
            <a:ext cx="3463846" cy="380047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t>OUTPUT</a:t>
            </a:r>
            <a:endParaRPr lang="en-IN" sz="4800" dirty="0"/>
          </a:p>
        </p:txBody>
      </p:sp>
      <p:sp>
        <p:nvSpPr>
          <p:cNvPr id="2" name="Rectangle 2">
            <a:extLst>
              <a:ext uri="{FF2B5EF4-FFF2-40B4-BE49-F238E27FC236}">
                <a16:creationId xmlns:a16="http://schemas.microsoft.com/office/drawing/2014/main" id="{AF106578-BFD2-8112-E045-28CD84F4ED15}"/>
              </a:ext>
            </a:extLst>
          </p:cNvPr>
          <p:cNvSpPr>
            <a:spLocks noChangeArrowheads="1"/>
          </p:cNvSpPr>
          <p:nvPr/>
        </p:nvSpPr>
        <p:spPr bwMode="auto">
          <a:xfrm>
            <a:off x="1257300" y="365209"/>
            <a:ext cx="4610100" cy="561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&lt;!DOCTYPE html&gt;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html</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head</a:t>
            </a:r>
            <a:r>
              <a:rPr kumimoji="0" lang="en-US" altLang="en-US" sz="1400" b="0" i="0" u="none" strike="noStrike" cap="none" normalizeH="0" baseline="0" dirty="0">
                <a:ln>
                  <a:noFill/>
                </a:ln>
                <a:effectLst/>
                <a:highlight>
                  <a:srgbClr val="FFFF00"/>
                </a:highligh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highlight>
                  <a:srgbClr val="FFFF00"/>
                </a:highlight>
                <a:latin typeface="Consolas" panose="020B0609020204030204" pitchFamily="49" charset="0"/>
              </a:rPr>
              <a:t>&lt;script </a:t>
            </a:r>
            <a:r>
              <a:rPr lang="en-US" altLang="en-US" sz="1400" dirty="0" err="1">
                <a:highlight>
                  <a:srgbClr val="FFFF00"/>
                </a:highlight>
                <a:latin typeface="Consolas" panose="020B0609020204030204" pitchFamily="49" charset="0"/>
              </a:rPr>
              <a:t>src</a:t>
            </a:r>
            <a:r>
              <a:rPr lang="en-US" altLang="en-US" sz="1400" dirty="0">
                <a:highlight>
                  <a:srgbClr val="FFFF00"/>
                </a:highlight>
                <a:latin typeface="Consolas" panose="020B0609020204030204" pitchFamily="49" charset="0"/>
              </a:rPr>
              <a:t>=“first.js”&gt;&lt;/script&gt;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title</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Add JavaScript Code inside Head Section</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title</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script</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function </a:t>
            </a:r>
            <a:r>
              <a:rPr kumimoji="0" lang="en-US" altLang="en-US" sz="1400" b="0" i="0" u="none" strike="noStrike" cap="none" normalizeH="0" baseline="0" dirty="0" err="1">
                <a:ln>
                  <a:noFill/>
                </a:ln>
                <a:effectLst/>
                <a:highlight>
                  <a:srgbClr val="FFFF00"/>
                </a:highlight>
                <a:latin typeface="Consolas" panose="020B0609020204030204" pitchFamily="49" charset="0"/>
              </a:rPr>
              <a:t>myFun</a:t>
            </a:r>
            <a:r>
              <a:rPr kumimoji="0" lang="en-US" altLang="en-US" sz="1400" b="0" i="0" u="none" strike="noStrike" cap="none" normalizeH="0" baseline="0" dirty="0">
                <a:ln>
                  <a:noFill/>
                </a:ln>
                <a:effectLst/>
                <a:highlight>
                  <a:srgbClr val="FFFF00"/>
                </a:highlight>
                <a:latin typeface="Consolas" panose="020B0609020204030204" pitchFamily="49" charset="0"/>
              </a:rPr>
              <a: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a:t>
            </a:r>
            <a:r>
              <a:rPr kumimoji="0" lang="en-US" altLang="en-US" sz="1400" b="0" i="0" u="none" strike="noStrike" cap="none" normalizeH="0" baseline="0" dirty="0" err="1">
                <a:ln>
                  <a:noFill/>
                </a:ln>
                <a:effectLst/>
                <a:highlight>
                  <a:srgbClr val="FFFF00"/>
                </a:highlight>
                <a:latin typeface="Consolas" panose="020B0609020204030204" pitchFamily="49" charset="0"/>
              </a:rPr>
              <a:t>document.getElementById</a:t>
            </a:r>
            <a:r>
              <a:rPr kumimoji="0" lang="en-US" altLang="en-US" sz="1400" b="0" i="0" u="none" strike="noStrike" cap="none" normalizeH="0" baseline="0" dirty="0">
                <a:ln>
                  <a:noFill/>
                </a:ln>
                <a:effectLst/>
                <a:highlight>
                  <a:srgbClr val="FFFF00"/>
                </a:highlight>
                <a:latin typeface="Consolas" panose="020B0609020204030204" pitchFamily="49" charset="0"/>
              </a:rPr>
              <a:t>("demo")</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a:t>
            </a:r>
            <a:r>
              <a:rPr kumimoji="0" lang="en-US" altLang="en-US" sz="1400" b="0" i="0" u="none" strike="noStrike" cap="none" normalizeH="0" baseline="0" dirty="0" err="1">
                <a:ln>
                  <a:noFill/>
                </a:ln>
                <a:effectLst/>
                <a:highlight>
                  <a:srgbClr val="FFFF00"/>
                </a:highlight>
                <a:latin typeface="Consolas" panose="020B0609020204030204" pitchFamily="49" charset="0"/>
              </a:rPr>
              <a:t>innerHTML</a:t>
            </a:r>
            <a:r>
              <a:rPr kumimoji="0" lang="en-US" altLang="en-US" sz="1400" b="0" i="0" u="none" strike="noStrike" cap="none" normalizeH="0" baseline="0" dirty="0">
                <a:ln>
                  <a:noFill/>
                </a:ln>
                <a:effectLst/>
                <a:highlight>
                  <a:srgbClr val="FFFF00"/>
                </a:highlight>
                <a:latin typeface="Consolas" panose="020B0609020204030204" pitchFamily="49" charset="0"/>
              </a:rPr>
              <a:t> = "Content changed!";</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script</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head</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&lt;</a:t>
            </a:r>
            <a:r>
              <a:rPr kumimoji="0" lang="en-US" altLang="en-US" sz="1400" b="1" i="0" u="none" strike="noStrike" cap="none" normalizeH="0" baseline="0" dirty="0">
                <a:ln>
                  <a:noFill/>
                </a:ln>
                <a:effectLst/>
                <a:highlight>
                  <a:srgbClr val="FFFF00"/>
                </a:highlight>
                <a:latin typeface="Consolas" panose="020B0609020204030204" pitchFamily="49" charset="0"/>
              </a:rPr>
              <a:t>body</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h2</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Add JavaScript Code </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inside Head Section</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highlight>
                  <a:srgbClr val="FFFF00"/>
                </a:highlight>
                <a:latin typeface="Consolas" panose="020B0609020204030204" pitchFamily="49" charset="0"/>
              </a:rPr>
              <a:t>    &lt;/</a:t>
            </a:r>
            <a:r>
              <a:rPr kumimoji="0" lang="en-US" altLang="en-US" sz="1400" b="1" i="0" u="none" strike="noStrike" cap="none" normalizeH="0" baseline="0" dirty="0">
                <a:ln>
                  <a:noFill/>
                </a:ln>
                <a:effectLst/>
                <a:highlight>
                  <a:srgbClr val="FFFF00"/>
                </a:highlight>
                <a:latin typeface="Consolas" panose="020B0609020204030204" pitchFamily="49" charset="0"/>
              </a:rPr>
              <a:t>h2</a:t>
            </a:r>
            <a:r>
              <a:rPr kumimoji="0" lang="en-US" altLang="en-US" sz="1400" b="0" i="0" u="none" strike="noStrike" cap="none" normalizeH="0" baseline="0" dirty="0">
                <a:ln>
                  <a:noFill/>
                </a:ln>
                <a:effectLst/>
                <a:highlight>
                  <a:srgbClr val="FFFF00"/>
                </a:highlight>
                <a:latin typeface="Consolas" panose="020B0609020204030204" pitchFamily="49" charset="0"/>
              </a:rPr>
              <a:t>&gt;</a:t>
            </a:r>
            <a:endParaRPr kumimoji="0" lang="en-US" altLang="en-US" sz="1400" b="0" i="0" u="none" strike="noStrike" cap="none" normalizeH="0" baseline="0" dirty="0">
              <a:ln>
                <a:noFill/>
              </a:ln>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onsolas" panose="020B0609020204030204" pitchFamily="49" charset="0"/>
              </a:rPr>
              <a:t> </a:t>
            </a: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highlight>
                  <a:srgbClr val="FFFF00"/>
                </a:highlight>
                <a:latin typeface="Consolas" panose="020B0609020204030204" pitchFamily="49" charset="0"/>
              </a:rPr>
              <a:t>   </a:t>
            </a:r>
            <a:endParaRPr kumimoji="0" lang="en-US" altLang="en-US" sz="1800" b="0" i="0" u="none" strike="noStrike" cap="none" normalizeH="0" baseline="0" dirty="0">
              <a:ln>
                <a:noFill/>
              </a:ln>
              <a:effectLst/>
              <a:highlight>
                <a:srgbClr val="FFFF00"/>
              </a:highlight>
              <a:latin typeface="Arial" panose="020B0604020202020204" pitchFamily="34" charset="0"/>
            </a:endParaRPr>
          </a:p>
        </p:txBody>
      </p:sp>
      <p:pic>
        <p:nvPicPr>
          <p:cNvPr id="4" name="Picture 3">
            <a:extLst>
              <a:ext uri="{FF2B5EF4-FFF2-40B4-BE49-F238E27FC236}">
                <a16:creationId xmlns:a16="http://schemas.microsoft.com/office/drawing/2014/main" id="{7D89369A-E70E-025F-F87C-DDDAC62E526E}"/>
              </a:ext>
            </a:extLst>
          </p:cNvPr>
          <p:cNvPicPr>
            <a:picLocks noChangeAspect="1"/>
          </p:cNvPicPr>
          <p:nvPr/>
        </p:nvPicPr>
        <p:blipFill>
          <a:blip r:embed="rId2"/>
          <a:stretch>
            <a:fillRect/>
          </a:stretch>
        </p:blipFill>
        <p:spPr>
          <a:xfrm>
            <a:off x="7573964" y="2839342"/>
            <a:ext cx="3493670" cy="1179316"/>
          </a:xfrm>
          <a:prstGeom prst="rect">
            <a:avLst/>
          </a:prstGeom>
        </p:spPr>
      </p:pic>
      <p:pic>
        <p:nvPicPr>
          <p:cNvPr id="8" name="Picture 7">
            <a:extLst>
              <a:ext uri="{FF2B5EF4-FFF2-40B4-BE49-F238E27FC236}">
                <a16:creationId xmlns:a16="http://schemas.microsoft.com/office/drawing/2014/main" id="{D9367057-FF21-1ED7-0EB5-6ECE2947F29D}"/>
              </a:ext>
            </a:extLst>
          </p:cNvPr>
          <p:cNvPicPr>
            <a:picLocks noChangeAspect="1"/>
          </p:cNvPicPr>
          <p:nvPr/>
        </p:nvPicPr>
        <p:blipFill>
          <a:blip r:embed="rId3"/>
          <a:stretch>
            <a:fillRect/>
          </a:stretch>
        </p:blipFill>
        <p:spPr>
          <a:xfrm>
            <a:off x="7588873" y="472930"/>
            <a:ext cx="3493671" cy="1103693"/>
          </a:xfrm>
          <a:prstGeom prst="rect">
            <a:avLst/>
          </a:prstGeom>
        </p:spPr>
      </p:pic>
      <p:sp>
        <p:nvSpPr>
          <p:cNvPr id="13" name="Rectangle 3">
            <a:extLst>
              <a:ext uri="{FF2B5EF4-FFF2-40B4-BE49-F238E27FC236}">
                <a16:creationId xmlns:a16="http://schemas.microsoft.com/office/drawing/2014/main" id="{9C00A023-108F-8495-BD93-CA8A9ACE122C}"/>
              </a:ext>
            </a:extLst>
          </p:cNvPr>
          <p:cNvSpPr>
            <a:spLocks noChangeArrowheads="1"/>
          </p:cNvSpPr>
          <p:nvPr/>
        </p:nvSpPr>
        <p:spPr bwMode="auto">
          <a:xfrm>
            <a:off x="4352926" y="4880670"/>
            <a:ext cx="7562850" cy="1107996"/>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b="0" i="0" u="none" strike="noStrike" cap="none" normalizeH="0" baseline="0" dirty="0">
                <a:ln>
                  <a:noFill/>
                </a:ln>
                <a:effectLst/>
                <a:latin typeface="+mn-lt"/>
              </a:rPr>
              <a:t>JavaScript code is placed inside the head section of an HTML page and uses the &lt;script&gt; element. Insert the &lt;script&gt; tag between the opening &lt;head&gt; and closing &lt;/head&gt; tags, and place your </a:t>
            </a:r>
            <a:r>
              <a:rPr kumimoji="0" lang="en-US" altLang="en-US" b="0" i="0" u="sng" strike="noStrike" cap="none" normalizeH="0" baseline="0" dirty="0">
                <a:ln>
                  <a:noFill/>
                </a:ln>
                <a:effectLst/>
                <a:latin typeface="+mn-lt"/>
                <a:hlinkClick r:id="rId4">
                  <a:extLst>
                    <a:ext uri="{A12FA001-AC4F-418D-AE19-62706E023703}">
                      <ahyp:hlinkClr xmlns:ahyp="http://schemas.microsoft.com/office/drawing/2018/hyperlinkcolor" val="tx"/>
                    </a:ext>
                  </a:extLst>
                </a:hlinkClick>
              </a:rPr>
              <a:t>JavaScript</a:t>
            </a:r>
            <a:r>
              <a:rPr kumimoji="0" lang="en-US" altLang="en-US" b="0" i="0" u="none" strike="noStrike" cap="none" normalizeH="0" baseline="0" dirty="0">
                <a:ln>
                  <a:noFill/>
                </a:ln>
                <a:effectLst/>
                <a:latin typeface="+mn-lt"/>
              </a:rPr>
              <a:t> code inside. This ensures the script is loaded and executed when the page loads.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460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13D179-8638-08E1-7527-6F8849FB1110}"/>
              </a:ext>
            </a:extLst>
          </p:cNvPr>
          <p:cNvSpPr>
            <a:spLocks noChangeArrowheads="1"/>
          </p:cNvSpPr>
          <p:nvPr/>
        </p:nvSpPr>
        <p:spPr bwMode="auto">
          <a:xfrm>
            <a:off x="647699" y="143393"/>
            <a:ext cx="11450241" cy="5542523"/>
          </a:xfrm>
          <a:prstGeom prst="rect">
            <a:avLst/>
          </a:prstGeom>
          <a:solidFill>
            <a:schemeClr val="bg1"/>
          </a:solidFill>
          <a:ln>
            <a:noFill/>
          </a:ln>
          <a:effec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JavaScript</a:t>
            </a:r>
            <a:r>
              <a:rPr kumimoji="0" lang="en-US" altLang="en-US" sz="2000" b="1" i="0" u="none" strike="noStrike" cap="none" normalizeH="0" baseline="0" dirty="0">
                <a:ln>
                  <a:noFill/>
                </a:ln>
                <a:effectLst/>
                <a:latin typeface="+mn-lt"/>
              </a:rPr>
              <a:t> Syntax</a:t>
            </a:r>
            <a:r>
              <a:rPr kumimoji="0" lang="en-US" altLang="en-US" sz="2000" b="0" i="0" u="none" strike="noStrike" cap="none" normalizeH="0" baseline="0" dirty="0">
                <a:ln>
                  <a:noFill/>
                </a:ln>
                <a:effectLst/>
                <a:latin typeface="+mn-lt"/>
              </a:rPr>
              <a:t> is used to define the set of rules to construct a JavaScript code.</a:t>
            </a:r>
            <a:endParaRPr kumimoji="0" lang="en-US" altLang="en-US" sz="2000" b="1"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mn-lt"/>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highlight>
                  <a:srgbClr val="FFFF00"/>
                </a:highlight>
                <a:latin typeface="+mn-lt"/>
              </a:rPr>
              <a:t>console.log("Basic Print method in JavaScript");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highlight>
                <a:srgbClr val="FFFF00"/>
              </a:highlight>
              <a:latin typeface="+mn-lt"/>
            </a:endParaRPr>
          </a:p>
          <a:p>
            <a:pPr marL="457200" lvl="0" indent="-457200">
              <a:buFont typeface="Wingdings" panose="05000000000000000000" pitchFamily="2" charset="2"/>
              <a:buChar char="Ø"/>
            </a:pPr>
            <a:r>
              <a:rPr kumimoji="0" lang="en-US" altLang="en-US" sz="3200" b="1" i="0" u="sng" strike="noStrike" cap="none" normalizeH="0" baseline="0" dirty="0">
                <a:ln>
                  <a:noFill/>
                </a:ln>
                <a:effectLst/>
                <a:latin typeface="+mn-lt"/>
                <a:hlinkClick r:id="rId2">
                  <a:extLst>
                    <a:ext uri="{A12FA001-AC4F-418D-AE19-62706E023703}">
                      <ahyp:hlinkClr xmlns:ahyp="http://schemas.microsoft.com/office/drawing/2018/hyperlinkcolor" val="tx"/>
                    </a:ext>
                  </a:extLst>
                </a:hlinkClick>
              </a:rPr>
              <a:t>Variables</a:t>
            </a:r>
            <a:endParaRPr kumimoji="0" lang="en-US" altLang="en-US" sz="3200" b="1" i="0" u="none" strike="noStrike" cap="none" normalizeH="0" baseline="0" dirty="0">
              <a:ln>
                <a:noFill/>
              </a:ln>
              <a:effectLst/>
              <a:latin typeface="+mn-lt"/>
            </a:endParaRPr>
          </a:p>
          <a:p>
            <a:pPr lvl="0"/>
            <a:r>
              <a:rPr kumimoji="0" lang="en-US" altLang="en-US" sz="2000" b="0" i="0" u="none" strike="noStrike" cap="none" normalizeH="0" baseline="0" dirty="0">
                <a:ln>
                  <a:noFill/>
                </a:ln>
                <a:effectLst/>
                <a:latin typeface="Nunito" pitchFamily="2" charset="0"/>
              </a:rPr>
              <a:t>In JavaScript, variables are used to </a:t>
            </a:r>
            <a:r>
              <a:rPr kumimoji="0" lang="en-US" altLang="en-US" sz="2000" b="1" i="0" u="sng" strike="noStrike" cap="none" normalizeH="0" baseline="0" dirty="0">
                <a:ln>
                  <a:noFill/>
                </a:ln>
                <a:effectLst/>
                <a:latin typeface="Nunito" pitchFamily="2" charset="0"/>
              </a:rPr>
              <a:t>store and manage data</a:t>
            </a:r>
            <a:r>
              <a:rPr kumimoji="0" lang="en-US" altLang="en-US" sz="2000" b="0" i="0" u="none" strike="noStrike" cap="none" normalizeH="0" baseline="0" dirty="0">
                <a:ln>
                  <a:noFill/>
                </a:ln>
                <a:effectLst/>
                <a:latin typeface="Nunito" pitchFamily="2" charset="0"/>
              </a:rPr>
              <a:t>. They are created using the</a:t>
            </a:r>
            <a:r>
              <a:rPr kumimoji="0" lang="en-US" altLang="en-US" sz="2000" b="0" i="0" u="none" strike="noStrike" cap="none" normalizeH="0" baseline="0" dirty="0">
                <a:ln>
                  <a:noFill/>
                </a:ln>
                <a:effectLst/>
                <a:highlight>
                  <a:srgbClr val="FF0000"/>
                </a:highlight>
                <a:latin typeface="Nunito" pitchFamily="2" charset="0"/>
              </a:rPr>
              <a:t> </a:t>
            </a:r>
            <a:r>
              <a:rPr kumimoji="0" lang="en-US" altLang="en-US" sz="2000" b="1" i="0" u="sng" strike="noStrike" cap="none" normalizeH="0" baseline="0" dirty="0">
                <a:ln>
                  <a:noFill/>
                </a:ln>
                <a:effectLst/>
                <a:highlight>
                  <a:srgbClr val="FF0000"/>
                </a:highlight>
                <a:latin typeface="Arial Unicode MS"/>
              </a:rPr>
              <a:t>var</a:t>
            </a:r>
            <a:r>
              <a:rPr kumimoji="0" lang="en-US" altLang="en-US" sz="2000" b="1" i="0" u="sng" strike="noStrike" cap="none" normalizeH="0" baseline="0" dirty="0">
                <a:ln>
                  <a:noFill/>
                </a:ln>
                <a:effectLst/>
                <a:highlight>
                  <a:srgbClr val="FF0000"/>
                </a:highlight>
                <a:latin typeface="Nunito" pitchFamily="2" charset="0"/>
              </a:rPr>
              <a:t>, </a:t>
            </a:r>
            <a:r>
              <a:rPr kumimoji="0" lang="en-US" altLang="en-US" sz="2000" b="1" i="0" u="sng" strike="noStrike" cap="none" normalizeH="0" baseline="0" dirty="0">
                <a:ln>
                  <a:noFill/>
                </a:ln>
                <a:effectLst/>
                <a:highlight>
                  <a:srgbClr val="FF0000"/>
                </a:highlight>
                <a:latin typeface="Arial Unicode MS"/>
              </a:rPr>
              <a:t>let</a:t>
            </a:r>
            <a:r>
              <a:rPr kumimoji="0" lang="en-US" altLang="en-US" sz="2000" b="1" i="0" u="sng" strike="noStrike" cap="none" normalizeH="0" baseline="0" dirty="0">
                <a:ln>
                  <a:noFill/>
                </a:ln>
                <a:effectLst/>
                <a:highlight>
                  <a:srgbClr val="FF0000"/>
                </a:highlight>
                <a:latin typeface="Nunito" pitchFamily="2" charset="0"/>
              </a:rPr>
              <a:t>, or </a:t>
            </a:r>
            <a:r>
              <a:rPr kumimoji="0" lang="en-US" altLang="en-US" sz="2000" b="1" i="0" u="sng" strike="noStrike" cap="none" normalizeH="0" baseline="0" dirty="0">
                <a:ln>
                  <a:noFill/>
                </a:ln>
                <a:effectLst/>
                <a:highlight>
                  <a:srgbClr val="FF0000"/>
                </a:highlight>
                <a:latin typeface="Arial Unicode MS"/>
              </a:rPr>
              <a:t>const</a:t>
            </a:r>
            <a:r>
              <a:rPr kumimoji="0" lang="en-US" altLang="en-US" sz="2000" b="1" i="0" u="sng" strike="noStrike" cap="none" normalizeH="0" baseline="0" dirty="0">
                <a:ln>
                  <a:noFill/>
                </a:ln>
                <a:effectLst/>
                <a:latin typeface="Nunito" pitchFamily="2" charset="0"/>
              </a:rPr>
              <a:t> </a:t>
            </a:r>
            <a:r>
              <a:rPr kumimoji="0" lang="en-US" altLang="en-US" sz="2000" b="0" i="0" u="none" strike="noStrike" cap="none" normalizeH="0" baseline="0" dirty="0">
                <a:ln>
                  <a:noFill/>
                </a:ln>
                <a:effectLst/>
                <a:latin typeface="Nunito" pitchFamily="2" charset="0"/>
              </a:rPr>
              <a:t>keyword.</a:t>
            </a:r>
            <a:r>
              <a:rPr lang="en-US" altLang="en-US" sz="2400" b="1" dirty="0">
                <a:latin typeface="Nunito" pitchFamily="2" charset="0"/>
              </a:rPr>
              <a:t> </a:t>
            </a:r>
          </a:p>
          <a:p>
            <a:pPr marL="342900" lvl="0" indent="-342900">
              <a:buFont typeface="Wingdings" panose="05000000000000000000" pitchFamily="2" charset="2"/>
              <a:buChar char="§"/>
            </a:pPr>
            <a:endParaRPr lang="en-US" altLang="en-US" sz="2400" b="1" dirty="0">
              <a:latin typeface="Nunito" pitchFamily="2" charset="0"/>
            </a:endParaRPr>
          </a:p>
          <a:p>
            <a:pPr marL="342900" lvl="0" indent="-342900">
              <a:buFont typeface="Wingdings" panose="05000000000000000000" pitchFamily="2" charset="2"/>
              <a:buChar char="§"/>
            </a:pPr>
            <a:r>
              <a:rPr lang="en-US" altLang="en-US" sz="2400" b="1" dirty="0">
                <a:latin typeface="+mn-lt"/>
              </a:rPr>
              <a:t>v</a:t>
            </a:r>
            <a:r>
              <a:rPr kumimoji="0" lang="en-US" altLang="en-US" sz="2400" b="1" i="0" u="none" strike="noStrike" cap="none" normalizeH="0" baseline="0" dirty="0">
                <a:ln>
                  <a:noFill/>
                </a:ln>
                <a:effectLst/>
                <a:latin typeface="+mn-lt"/>
              </a:rPr>
              <a:t>ar </a:t>
            </a:r>
            <a:r>
              <a:rPr kumimoji="0" lang="en-US" altLang="en-US" sz="2400" b="1" i="0" u="none" strike="noStrike" cap="none" normalizeH="0" baseline="0" dirty="0">
                <a:ln>
                  <a:noFill/>
                </a:ln>
                <a:effectLst/>
                <a:latin typeface="Nunito" pitchFamily="2" charset="0"/>
              </a:rPr>
              <a:t>: </a:t>
            </a:r>
            <a:r>
              <a:rPr kumimoji="0" lang="en-US" altLang="en-US" sz="2000" b="0" i="0" u="none" strike="noStrike" cap="none" normalizeH="0" baseline="0" dirty="0">
                <a:ln>
                  <a:noFill/>
                </a:ln>
                <a:effectLst/>
                <a:latin typeface="Nunito" pitchFamily="2" charset="0"/>
              </a:rPr>
              <a:t>Declares a variable. It has a function-scoped or globally-scoped behavior.</a:t>
            </a:r>
            <a:endParaRPr kumimoji="0" lang="en-US" altLang="en-US" sz="2000" b="0" i="0" u="none" strike="noStrike" cap="none" normalizeH="0" baseline="0" dirty="0">
              <a:ln>
                <a:noFill/>
              </a:ln>
              <a:effectLst/>
              <a:latin typeface="Consolas" panose="020B0609020204030204" pitchFamily="49" charset="0"/>
            </a:endParaRPr>
          </a:p>
          <a:p>
            <a:pPr lvl="0" algn="ctr"/>
            <a:r>
              <a:rPr kumimoji="0" lang="en-US" altLang="en-US" sz="2000" b="0" i="0" u="none" strike="noStrike" cap="none" normalizeH="0" baseline="0" dirty="0">
                <a:ln>
                  <a:noFill/>
                </a:ln>
                <a:effectLst/>
                <a:highlight>
                  <a:srgbClr val="FFFF00"/>
                </a:highlight>
                <a:latin typeface="Consolas" panose="020B0609020204030204" pitchFamily="49" charset="0"/>
              </a:rPr>
              <a:t>var x = 10;</a:t>
            </a:r>
            <a:endParaRPr kumimoji="0" lang="en-US" altLang="en-US" sz="1100" b="0" i="0" u="none" strike="noStrike" cap="none" normalizeH="0" baseline="0" dirty="0">
              <a:ln>
                <a:noFill/>
              </a:ln>
              <a:effectLst/>
              <a:highlight>
                <a:srgbClr val="FFFF00"/>
              </a:highlight>
            </a:endParaRPr>
          </a:p>
          <a:p>
            <a:pPr lvl="0"/>
            <a:r>
              <a:rPr kumimoji="0" lang="en-US" altLang="en-US" sz="2000" b="1" i="0" u="none" strike="noStrike" cap="none" normalizeH="0" baseline="0" dirty="0">
                <a:ln>
                  <a:noFill/>
                </a:ln>
                <a:effectLst/>
                <a:latin typeface="Nunito" pitchFamily="2" charset="0"/>
              </a:rPr>
              <a:t>Example: </a:t>
            </a:r>
            <a:r>
              <a:rPr kumimoji="0" lang="en-US" altLang="en-US" sz="2000" b="0" i="0" u="none" strike="noStrike" cap="none" normalizeH="0" baseline="0" dirty="0">
                <a:ln>
                  <a:noFill/>
                </a:ln>
                <a:effectLst/>
                <a:latin typeface="Nunito" pitchFamily="2" charset="0"/>
              </a:rPr>
              <a:t>In this example, we will declare variables using var.</a:t>
            </a:r>
          </a:p>
          <a:p>
            <a:pPr lvl="0"/>
            <a:endParaRPr kumimoji="0" lang="en-US" altLang="en-US" sz="2000" b="0" i="0" u="none" strike="noStrike" cap="none" normalizeH="0" baseline="0" dirty="0">
              <a:ln>
                <a:noFill/>
              </a:ln>
              <a:effectLst/>
              <a:latin typeface="Nunito" pitchFamily="2" charset="0"/>
            </a:endParaRPr>
          </a:p>
          <a:p>
            <a:pPr lvl="0"/>
            <a:endParaRPr lang="en-US" altLang="en-US" sz="3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mn-lt"/>
            </a:endParaRPr>
          </a:p>
        </p:txBody>
      </p:sp>
      <p:sp>
        <p:nvSpPr>
          <p:cNvPr id="4" name="Rectangle 3">
            <a:extLst>
              <a:ext uri="{FF2B5EF4-FFF2-40B4-BE49-F238E27FC236}">
                <a16:creationId xmlns:a16="http://schemas.microsoft.com/office/drawing/2014/main" id="{9540B673-D460-64AA-6B19-FE809A7BBE1E}"/>
              </a:ext>
            </a:extLst>
          </p:cNvPr>
          <p:cNvSpPr>
            <a:spLocks noChangeArrowheads="1"/>
          </p:cNvSpPr>
          <p:nvPr/>
        </p:nvSpPr>
        <p:spPr bwMode="auto">
          <a:xfrm>
            <a:off x="4919662" y="4135238"/>
            <a:ext cx="2352675" cy="2215991"/>
          </a:xfrm>
          <a:prstGeom prst="rect">
            <a:avLst/>
          </a:prstGeom>
          <a:solidFill>
            <a:srgbClr val="FFFF00"/>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var</a:t>
            </a:r>
            <a:r>
              <a:rPr kumimoji="0" lang="en-US" altLang="en-US" sz="1600" b="0" i="0" u="none" strike="noStrike" cap="none" normalizeH="0" baseline="0" dirty="0">
                <a:ln>
                  <a:noFill/>
                </a:ln>
                <a:effectLst/>
                <a:latin typeface="Consolas" panose="020B0609020204030204" pitchFamily="49" charset="0"/>
              </a:rPr>
              <a:t> a = "Hello Geeks"</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var</a:t>
            </a:r>
            <a:r>
              <a:rPr kumimoji="0" lang="en-US" altLang="en-US" sz="1600" b="0" i="0" u="none" strike="noStrike" cap="none" normalizeH="0" baseline="0" dirty="0">
                <a:ln>
                  <a:noFill/>
                </a:ln>
                <a:effectLst/>
                <a:latin typeface="Consolas" panose="020B0609020204030204" pitchFamily="49" charset="0"/>
              </a:rPr>
              <a:t> b = 10;</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var</a:t>
            </a:r>
            <a:r>
              <a:rPr kumimoji="0" lang="en-US" altLang="en-US" sz="1600" b="0" i="0" u="none" strike="noStrike" cap="none" normalizeH="0" baseline="0" dirty="0">
                <a:ln>
                  <a:noFill/>
                </a:ln>
                <a:effectLst/>
                <a:latin typeface="Consolas" panose="020B0609020204030204" pitchFamily="49" charset="0"/>
              </a:rPr>
              <a:t> c = 12;</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effectLst/>
                <a:latin typeface="Consolas" panose="020B0609020204030204" pitchFamily="49" charset="0"/>
              </a:rPr>
              <a:t>var</a:t>
            </a:r>
            <a:r>
              <a:rPr kumimoji="0" lang="en-US" altLang="en-US" sz="1600" b="0" i="0" u="none" strike="noStrike" cap="none" normalizeH="0" baseline="0" dirty="0">
                <a:ln>
                  <a:noFill/>
                </a:ln>
                <a:effectLst/>
                <a:latin typeface="Consolas" panose="020B0609020204030204" pitchFamily="49" charset="0"/>
              </a:rPr>
              <a:t> d = b + c;</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 </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console.log(a);</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console.log(b);</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console.log(c);</a:t>
            </a:r>
            <a:endParaRPr kumimoji="0" lang="en-US" altLang="en-US" sz="16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console.log(d);</a:t>
            </a: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65286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92A2435-6C29-6BD3-4A8C-1CB8E6C4F093}"/>
              </a:ext>
            </a:extLst>
          </p:cNvPr>
          <p:cNvSpPr>
            <a:spLocks noChangeArrowheads="1"/>
          </p:cNvSpPr>
          <p:nvPr/>
        </p:nvSpPr>
        <p:spPr bwMode="auto">
          <a:xfrm>
            <a:off x="564710" y="284203"/>
            <a:ext cx="11062580" cy="1107996"/>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3200" b="1" i="0" u="none" strike="noStrike" cap="none" normalizeH="0" baseline="0" dirty="0">
                <a:ln>
                  <a:noFill/>
                </a:ln>
                <a:effectLst/>
                <a:latin typeface="+mn-lt"/>
              </a:rPr>
              <a:t>let: </a:t>
            </a:r>
            <a:r>
              <a:rPr kumimoji="0" lang="en-US" altLang="en-US" sz="2000" b="0" i="0" u="none" strike="noStrike" cap="none" normalizeH="0" baseline="0" dirty="0">
                <a:ln>
                  <a:noFill/>
                </a:ln>
                <a:effectLst/>
                <a:latin typeface="+mn-lt"/>
              </a:rPr>
              <a:t>Introduces block-scoped variables. It’s commonly used for variables that may change their value.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highlight>
                  <a:srgbClr val="FFFF00"/>
                </a:highlight>
                <a:latin typeface="+mn-lt"/>
              </a:rPr>
              <a:t>let y = "Hello";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mn-lt"/>
              </a:rPr>
              <a:t>Example: </a:t>
            </a:r>
            <a:r>
              <a:rPr kumimoji="0" lang="en-US" altLang="en-US" sz="2000" b="0" i="0" u="none" strike="noStrike" cap="none" normalizeH="0" baseline="0" dirty="0">
                <a:ln>
                  <a:noFill/>
                </a:ln>
                <a:solidFill>
                  <a:srgbClr val="FFFFFF"/>
                </a:solidFill>
                <a:effectLst/>
                <a:latin typeface="+mn-lt"/>
              </a:rPr>
              <a:t>In this example, </a:t>
            </a:r>
            <a:r>
              <a:rPr kumimoji="0" lang="en-US" altLang="en-US" sz="1200" b="0" i="0" u="none" strike="noStrike" cap="none" normalizeH="0" baseline="0" dirty="0">
                <a:ln>
                  <a:noFill/>
                </a:ln>
                <a:solidFill>
                  <a:srgbClr val="FFFFFF"/>
                </a:solidFill>
                <a:effectLst/>
                <a:latin typeface="Nunito" pitchFamily="2" charset="0"/>
              </a:rPr>
              <a:t>we will declare variables using let.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E88C643-BE67-3AB9-7AFC-084EBE80F6E5}"/>
              </a:ext>
            </a:extLst>
          </p:cNvPr>
          <p:cNvSpPr>
            <a:spLocks noChangeArrowheads="1"/>
          </p:cNvSpPr>
          <p:nvPr/>
        </p:nvSpPr>
        <p:spPr bwMode="auto">
          <a:xfrm>
            <a:off x="4610100" y="1176755"/>
            <a:ext cx="2971800" cy="2215991"/>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let a = "Hello learners"</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let b = "joining";</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let c = " 12";</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let d = b + c;</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 </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console.log(a);</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console.log(b);</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console.log(c);</a:t>
            </a: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onsolas" panose="020B0609020204030204" pitchFamily="49" charset="0"/>
              </a:rPr>
              <a:t>console.log(d);</a:t>
            </a:r>
            <a:endParaRPr kumimoji="0" lang="en-US" altLang="en-US" sz="1600" b="0" i="0" u="none" strike="noStrike" cap="none" normalizeH="0" baseline="0" dirty="0">
              <a:ln>
                <a:noFill/>
              </a:ln>
              <a:effectLst/>
              <a:latin typeface="Arial" panose="020B0604020202020204" pitchFamily="34" charset="0"/>
            </a:endParaRPr>
          </a:p>
        </p:txBody>
      </p:sp>
      <p:sp>
        <p:nvSpPr>
          <p:cNvPr id="9" name="TextBox 8">
            <a:extLst>
              <a:ext uri="{FF2B5EF4-FFF2-40B4-BE49-F238E27FC236}">
                <a16:creationId xmlns:a16="http://schemas.microsoft.com/office/drawing/2014/main" id="{A401F6F8-8DB4-1226-6ABC-97E2895270B0}"/>
              </a:ext>
            </a:extLst>
          </p:cNvPr>
          <p:cNvSpPr txBox="1"/>
          <p:nvPr/>
        </p:nvSpPr>
        <p:spPr>
          <a:xfrm>
            <a:off x="564710" y="3249068"/>
            <a:ext cx="11195930" cy="892552"/>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3200" b="1" i="0" u="none" strike="noStrike" cap="none" normalizeH="0" baseline="0" dirty="0">
                <a:ln>
                  <a:noFill/>
                </a:ln>
                <a:effectLst/>
              </a:rPr>
              <a:t>const: </a:t>
            </a:r>
            <a:r>
              <a:rPr kumimoji="0" lang="en-US" altLang="en-US" sz="2000" b="0" i="0" u="none" strike="noStrike" cap="none" normalizeH="0" baseline="0" dirty="0">
                <a:ln>
                  <a:noFill/>
                </a:ln>
                <a:effectLst/>
              </a:rPr>
              <a:t>Declares variables that cannot be reassigned. It’s block-scoped as well.</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highlight>
                  <a:srgbClr val="FFFF00"/>
                </a:highlight>
              </a:rPr>
              <a:t>const PI = 3.14; </a:t>
            </a:r>
          </a:p>
        </p:txBody>
      </p:sp>
      <p:sp>
        <p:nvSpPr>
          <p:cNvPr id="10" name="Rectangle 7">
            <a:extLst>
              <a:ext uri="{FF2B5EF4-FFF2-40B4-BE49-F238E27FC236}">
                <a16:creationId xmlns:a16="http://schemas.microsoft.com/office/drawing/2014/main" id="{9B53CFCE-3A9D-1084-4C66-405521E4110E}"/>
              </a:ext>
            </a:extLst>
          </p:cNvPr>
          <p:cNvSpPr>
            <a:spLocks noChangeArrowheads="1"/>
          </p:cNvSpPr>
          <p:nvPr/>
        </p:nvSpPr>
        <p:spPr bwMode="auto">
          <a:xfrm>
            <a:off x="4505325" y="4141620"/>
            <a:ext cx="3181350" cy="2585323"/>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const a = "Hello learners"</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console.log(a);</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 </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const b = 400;</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console.log(b);</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 </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const c = "12";</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console.log(c);</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 Can not change a value for a constant</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//c = "new"</a:t>
            </a: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//console.log(c) will show error</a:t>
            </a: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90063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8E6FE0-E57E-3C96-D5BB-9F2E6C6B6D8B}"/>
              </a:ext>
            </a:extLst>
          </p:cNvPr>
          <p:cNvSpPr txBox="1"/>
          <p:nvPr/>
        </p:nvSpPr>
        <p:spPr>
          <a:xfrm>
            <a:off x="276226" y="672555"/>
            <a:ext cx="11277600" cy="5170646"/>
          </a:xfrm>
          <a:prstGeom prst="rect">
            <a:avLst/>
          </a:prstGeom>
          <a:noFill/>
        </p:spPr>
        <p:txBody>
          <a:bodyPr wrap="square">
            <a:spAutoFit/>
          </a:bodyPr>
          <a:lstStyle/>
          <a:p>
            <a:pPr marL="285750" indent="-285750" algn="just" rtl="0" fontAlgn="base">
              <a:buFont typeface="Wingdings" panose="05000000000000000000" pitchFamily="2" charset="2"/>
              <a:buChar char="Ø"/>
            </a:pPr>
            <a:r>
              <a:rPr lang="en-US" b="0" i="0" dirty="0">
                <a:effectLst/>
              </a:rPr>
              <a:t> </a:t>
            </a:r>
            <a:r>
              <a:rPr lang="en-US" sz="3200" b="1" i="0" dirty="0">
                <a:effectLst/>
              </a:rPr>
              <a:t>DATATYPE:</a:t>
            </a:r>
          </a:p>
          <a:p>
            <a:pPr algn="just" rtl="0" fontAlgn="base"/>
            <a:r>
              <a:rPr lang="en-US" b="0" i="0" dirty="0">
                <a:effectLst/>
              </a:rPr>
              <a:t>The latest ECMAScript standard defines eight data types Out of which seven data types are </a:t>
            </a:r>
            <a:r>
              <a:rPr lang="en-US" b="1" i="0" dirty="0">
                <a:effectLst/>
              </a:rPr>
              <a:t>Primitive(predefined)</a:t>
            </a:r>
            <a:r>
              <a:rPr lang="en-US" b="0" i="0" dirty="0">
                <a:effectLst/>
              </a:rPr>
              <a:t> and one </a:t>
            </a:r>
            <a:r>
              <a:rPr lang="en-US" b="1" i="0" dirty="0">
                <a:effectLst/>
              </a:rPr>
              <a:t>complex or Non-Primitive</a:t>
            </a:r>
            <a:r>
              <a:rPr lang="en-US" b="0" i="0" dirty="0">
                <a:effectLst/>
              </a:rPr>
              <a:t>.</a:t>
            </a:r>
          </a:p>
          <a:p>
            <a:pPr algn="just" rtl="0" fontAlgn="base"/>
            <a:endParaRPr lang="en-US" b="0" i="0" dirty="0">
              <a:effectLst/>
            </a:endParaRPr>
          </a:p>
          <a:p>
            <a:pPr marL="457200" indent="-457200" algn="just" fontAlgn="base">
              <a:buFont typeface="Wingdings" panose="05000000000000000000" pitchFamily="2" charset="2"/>
              <a:buChar char="§"/>
            </a:pPr>
            <a:r>
              <a:rPr lang="en-US" sz="2800" b="1" i="0" dirty="0">
                <a:effectLst/>
              </a:rPr>
              <a:t>Primitive Data Types</a:t>
            </a:r>
          </a:p>
          <a:p>
            <a:pPr algn="just" rtl="0" fontAlgn="base"/>
            <a:r>
              <a:rPr lang="en-US" b="0" i="0" dirty="0">
                <a:effectLst/>
              </a:rPr>
              <a:t>The predefined data types provided by JavaScript language are known as primitive data types. Primitive data types are also known as in-built data types.</a:t>
            </a:r>
          </a:p>
          <a:p>
            <a:pPr algn="just" fontAlgn="base">
              <a:buFont typeface="Arial" panose="020B0604020202020204" pitchFamily="34" charset="0"/>
              <a:buChar char="•"/>
            </a:pPr>
            <a:r>
              <a:rPr lang="en-US" b="1" i="0" u="sng" dirty="0">
                <a:effectLst/>
                <a:hlinkClick r:id="rId2">
                  <a:extLst>
                    <a:ext uri="{A12FA001-AC4F-418D-AE19-62706E023703}">
                      <ahyp:hlinkClr xmlns:ahyp="http://schemas.microsoft.com/office/drawing/2018/hyperlinkcolor" val="tx"/>
                    </a:ext>
                  </a:extLst>
                </a:hlinkClick>
              </a:rPr>
              <a:t>Number:</a:t>
            </a:r>
            <a:r>
              <a:rPr lang="en-US" b="0" i="0" dirty="0">
                <a:effectLst/>
              </a:rPr>
              <a:t> JavaScript numbers are always stored in double-precision 64-bit binary format. Unlike other programming languages, you don’t need int, float, </a:t>
            </a:r>
            <a:r>
              <a:rPr lang="en-US" b="0" i="0" dirty="0" err="1">
                <a:effectLst/>
              </a:rPr>
              <a:t>etc</a:t>
            </a:r>
            <a:r>
              <a:rPr lang="en-US" b="0" i="0" dirty="0">
                <a:effectLst/>
              </a:rPr>
              <a:t> to declare different numeric values.</a:t>
            </a:r>
          </a:p>
          <a:p>
            <a:pPr algn="just" fontAlgn="base">
              <a:buFont typeface="Arial" panose="020B0604020202020204" pitchFamily="34" charset="0"/>
              <a:buChar char="•"/>
            </a:pPr>
            <a:r>
              <a:rPr lang="en-US" b="1" i="0" u="sng" dirty="0">
                <a:effectLst/>
                <a:hlinkClick r:id="rId3">
                  <a:extLst>
                    <a:ext uri="{A12FA001-AC4F-418D-AE19-62706E023703}">
                      <ahyp:hlinkClr xmlns:ahyp="http://schemas.microsoft.com/office/drawing/2018/hyperlinkcolor" val="tx"/>
                    </a:ext>
                  </a:extLst>
                </a:hlinkClick>
              </a:rPr>
              <a:t>String:</a:t>
            </a:r>
            <a:r>
              <a:rPr lang="en-US" b="0" i="0" dirty="0">
                <a:effectLst/>
              </a:rPr>
              <a:t> JavaScript Strings are similar to sentences. They are made up of a list of characters, which is essentially just an “</a:t>
            </a:r>
            <a:r>
              <a:rPr lang="en-US" b="1" i="0" dirty="0">
                <a:effectLst/>
              </a:rPr>
              <a:t>array of characters</a:t>
            </a:r>
            <a:r>
              <a:rPr lang="en-US" b="0" i="0" dirty="0">
                <a:effectLst/>
              </a:rPr>
              <a:t>, like “Hello </a:t>
            </a:r>
            <a:r>
              <a:rPr lang="en-US" dirty="0"/>
              <a:t>LPU</a:t>
            </a:r>
            <a:r>
              <a:rPr lang="en-US" b="0" i="0" dirty="0">
                <a:effectLst/>
              </a:rPr>
              <a:t>” etc.</a:t>
            </a:r>
          </a:p>
          <a:p>
            <a:pPr algn="just" fontAlgn="base">
              <a:buFont typeface="Arial" panose="020B0604020202020204" pitchFamily="34" charset="0"/>
              <a:buChar char="•"/>
            </a:pPr>
            <a:r>
              <a:rPr lang="en-US" b="1" i="0" u="sng" dirty="0">
                <a:effectLst/>
                <a:hlinkClick r:id="rId4">
                  <a:extLst>
                    <a:ext uri="{A12FA001-AC4F-418D-AE19-62706E023703}">
                      <ahyp:hlinkClr xmlns:ahyp="http://schemas.microsoft.com/office/drawing/2018/hyperlinkcolor" val="tx"/>
                    </a:ext>
                  </a:extLst>
                </a:hlinkClick>
              </a:rPr>
              <a:t>Boolean:</a:t>
            </a:r>
            <a:r>
              <a:rPr lang="en-US" b="0" i="0" dirty="0">
                <a:effectLst/>
              </a:rPr>
              <a:t> Represent a logical entity and can have two values</a:t>
            </a:r>
            <a:r>
              <a:rPr lang="en-US" b="1" i="0" dirty="0">
                <a:effectLst/>
              </a:rPr>
              <a:t>: true or false</a:t>
            </a:r>
            <a:r>
              <a:rPr lang="en-US" b="0" i="0" dirty="0">
                <a:effectLst/>
              </a:rPr>
              <a:t>.</a:t>
            </a:r>
          </a:p>
          <a:p>
            <a:pPr algn="just" fontAlgn="base">
              <a:buFont typeface="Arial" panose="020B0604020202020204" pitchFamily="34" charset="0"/>
              <a:buChar char="•"/>
            </a:pPr>
            <a:r>
              <a:rPr lang="en-US" b="1" i="0" u="sng" dirty="0">
                <a:effectLst/>
                <a:hlinkClick r:id="rId5">
                  <a:extLst>
                    <a:ext uri="{A12FA001-AC4F-418D-AE19-62706E023703}">
                      <ahyp:hlinkClr xmlns:ahyp="http://schemas.microsoft.com/office/drawing/2018/hyperlinkcolor" val="tx"/>
                    </a:ext>
                  </a:extLst>
                </a:hlinkClick>
              </a:rPr>
              <a:t>Null:</a:t>
            </a:r>
            <a:r>
              <a:rPr lang="en-US" b="0" i="0" dirty="0">
                <a:effectLst/>
              </a:rPr>
              <a:t> This type has only one value that is</a:t>
            </a:r>
            <a:r>
              <a:rPr lang="en-US" b="1" i="0" dirty="0">
                <a:effectLst/>
              </a:rPr>
              <a:t> </a:t>
            </a:r>
            <a:r>
              <a:rPr lang="en-US" b="1" i="1" dirty="0">
                <a:effectLst/>
              </a:rPr>
              <a:t>null.</a:t>
            </a:r>
            <a:endParaRPr lang="en-US" b="1" i="0" dirty="0">
              <a:effectLst/>
            </a:endParaRPr>
          </a:p>
          <a:p>
            <a:pPr algn="just" fontAlgn="base">
              <a:buFont typeface="Arial" panose="020B0604020202020204" pitchFamily="34" charset="0"/>
              <a:buChar char="•"/>
            </a:pPr>
            <a:r>
              <a:rPr lang="en-US" b="1" i="0" u="sng" dirty="0">
                <a:effectLst/>
                <a:hlinkClick r:id="rId6">
                  <a:extLst>
                    <a:ext uri="{A12FA001-AC4F-418D-AE19-62706E023703}">
                      <ahyp:hlinkClr xmlns:ahyp="http://schemas.microsoft.com/office/drawing/2018/hyperlinkcolor" val="tx"/>
                    </a:ext>
                  </a:extLst>
                </a:hlinkClick>
              </a:rPr>
              <a:t>Undefined:</a:t>
            </a:r>
            <a:r>
              <a:rPr lang="en-US" b="0" i="0" dirty="0">
                <a:effectLst/>
              </a:rPr>
              <a:t> A variable that has not been assigned a value is </a:t>
            </a:r>
            <a:r>
              <a:rPr lang="en-US" b="1" i="1" dirty="0">
                <a:effectLst/>
              </a:rPr>
              <a:t>undefined</a:t>
            </a:r>
            <a:r>
              <a:rPr lang="en-US" b="0" i="1" dirty="0">
                <a:effectLst/>
              </a:rPr>
              <a:t>.</a:t>
            </a:r>
            <a:endParaRPr lang="en-US" b="0" i="0" dirty="0">
              <a:effectLst/>
            </a:endParaRPr>
          </a:p>
          <a:p>
            <a:pPr algn="just" fontAlgn="base">
              <a:buFont typeface="Arial" panose="020B0604020202020204" pitchFamily="34" charset="0"/>
              <a:buChar char="•"/>
            </a:pPr>
            <a:r>
              <a:rPr lang="en-US" b="1" i="0" u="sng" dirty="0">
                <a:effectLst/>
                <a:hlinkClick r:id="rId7">
                  <a:extLst>
                    <a:ext uri="{A12FA001-AC4F-418D-AE19-62706E023703}">
                      <ahyp:hlinkClr xmlns:ahyp="http://schemas.microsoft.com/office/drawing/2018/hyperlinkcolor" val="tx"/>
                    </a:ext>
                  </a:extLst>
                </a:hlinkClick>
              </a:rPr>
              <a:t>Symbol:</a:t>
            </a:r>
            <a:r>
              <a:rPr lang="en-US" b="0" i="0" dirty="0">
                <a:effectLst/>
              </a:rPr>
              <a:t> Symbols return unique identifiers that can be used to add unique property keys to an object that won’t collide with keys of any other code that might add to the object.</a:t>
            </a:r>
          </a:p>
          <a:p>
            <a:pPr algn="just" fontAlgn="base">
              <a:buFont typeface="Arial" panose="020B0604020202020204" pitchFamily="34" charset="0"/>
              <a:buChar char="•"/>
            </a:pPr>
            <a:r>
              <a:rPr lang="en-US" b="1" i="0" u="sng" dirty="0" err="1">
                <a:effectLst/>
                <a:hlinkClick r:id="rId8">
                  <a:extLst>
                    <a:ext uri="{A12FA001-AC4F-418D-AE19-62706E023703}">
                      <ahyp:hlinkClr xmlns:ahyp="http://schemas.microsoft.com/office/drawing/2018/hyperlinkcolor" val="tx"/>
                    </a:ext>
                  </a:extLst>
                </a:hlinkClick>
              </a:rPr>
              <a:t>BigInt</a:t>
            </a:r>
            <a:r>
              <a:rPr lang="en-US" b="1" i="0" u="sng" dirty="0">
                <a:effectLst/>
                <a:hlinkClick r:id="rId8">
                  <a:extLst>
                    <a:ext uri="{A12FA001-AC4F-418D-AE19-62706E023703}">
                      <ahyp:hlinkClr xmlns:ahyp="http://schemas.microsoft.com/office/drawing/2018/hyperlinkcolor" val="tx"/>
                    </a:ext>
                  </a:extLst>
                </a:hlinkClick>
              </a:rPr>
              <a:t>:</a:t>
            </a:r>
            <a:r>
              <a:rPr lang="en-US" b="0" i="0" dirty="0">
                <a:effectLst/>
              </a:rPr>
              <a:t> </a:t>
            </a:r>
            <a:r>
              <a:rPr lang="en-US" b="0" i="0" dirty="0" err="1">
                <a:effectLst/>
              </a:rPr>
              <a:t>BigInt</a:t>
            </a:r>
            <a:r>
              <a:rPr lang="en-US" b="0" i="0" dirty="0">
                <a:effectLst/>
              </a:rPr>
              <a:t> is a built-in object in JavaScript that provides a way to represent whole numbers larger than 253-1.</a:t>
            </a:r>
          </a:p>
        </p:txBody>
      </p:sp>
    </p:spTree>
    <p:extLst>
      <p:ext uri="{BB962C8B-B14F-4D97-AF65-F5344CB8AC3E}">
        <p14:creationId xmlns:p14="http://schemas.microsoft.com/office/powerpoint/2010/main" val="620871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2121</Words>
  <Application>Microsoft Office PowerPoint</Application>
  <PresentationFormat>Widescreen</PresentationFormat>
  <Paragraphs>234</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Arial Unicode MS</vt:lpstr>
      <vt:lpstr>Calibri</vt:lpstr>
      <vt:lpstr>Calibri Light</vt:lpstr>
      <vt:lpstr>Consolas</vt:lpstr>
      <vt:lpstr>Nunito</vt:lpstr>
      <vt:lpstr>Söhne</vt:lpstr>
      <vt:lpstr>Söhne Mono</vt:lpstr>
      <vt:lpstr>Times New Roman Regular</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Dagar</dc:creator>
  <cp:lastModifiedBy>Pradeep Dagar</cp:lastModifiedBy>
  <cp:revision>6</cp:revision>
  <dcterms:created xsi:type="dcterms:W3CDTF">2024-01-19T13:12:38Z</dcterms:created>
  <dcterms:modified xsi:type="dcterms:W3CDTF">2024-01-23T17:48:09Z</dcterms:modified>
</cp:coreProperties>
</file>