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84" r:id="rId10"/>
    <p:sldId id="285" r:id="rId11"/>
    <p:sldId id="258" r:id="rId12"/>
    <p:sldId id="287" r:id="rId13"/>
    <p:sldId id="267" r:id="rId14"/>
    <p:sldId id="286" r:id="rId15"/>
    <p:sldId id="269" r:id="rId16"/>
    <p:sldId id="270" r:id="rId17"/>
    <p:sldId id="271" r:id="rId18"/>
    <p:sldId id="280" r:id="rId19"/>
    <p:sldId id="290" r:id="rId20"/>
    <p:sldId id="29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3" r:id="rId29"/>
    <p:sldId id="279" r:id="rId30"/>
    <p:sldId id="288" r:id="rId31"/>
    <p:sldId id="289" r:id="rId32"/>
    <p:sldId id="260" r:id="rId33"/>
    <p:sldId id="28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80E7B-D191-4657-A6EB-ADEEA4688EC6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1AF4B-7A14-4180-8F5E-49F48CB3FC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000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1AF4B-7A14-4180-8F5E-49F48CB3FC4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0781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1AF4B-7A14-4180-8F5E-49F48CB3FC4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172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325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568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3404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3344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786269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9973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1546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053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16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881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210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409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784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788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233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762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679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gi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ticle writing poster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5715000" cy="26226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09600" y="4038600"/>
            <a:ext cx="7086600" cy="990600"/>
          </a:xfrm>
        </p:spPr>
        <p:txBody>
          <a:bodyPr>
            <a:noAutofit/>
          </a:bodyPr>
          <a:lstStyle/>
          <a:p>
            <a:r>
              <a:rPr lang="en-US" sz="3300" b="1" dirty="0" smtClean="0">
                <a:solidFill>
                  <a:schemeClr val="accent2"/>
                </a:solidFill>
                <a:latin typeface="Papyrus" panose="03070502060502030205" pitchFamily="66" charset="0"/>
              </a:rPr>
              <a:t>Enhance Your </a:t>
            </a:r>
            <a:br>
              <a:rPr lang="en-US" sz="3300" b="1" dirty="0" smtClean="0">
                <a:solidFill>
                  <a:schemeClr val="accent2"/>
                </a:solidFill>
                <a:latin typeface="Papyrus" panose="03070502060502030205" pitchFamily="66" charset="0"/>
              </a:rPr>
            </a:br>
            <a:r>
              <a:rPr lang="en-US" sz="3300" b="1" dirty="0" smtClean="0">
                <a:solidFill>
                  <a:schemeClr val="accent2"/>
                </a:solidFill>
                <a:latin typeface="Papyrus" panose="03070502060502030205" pitchFamily="66" charset="0"/>
              </a:rPr>
              <a:t>PROGRAMMING SKILLS</a:t>
            </a:r>
            <a:endParaRPr lang="en-US" sz="3300" b="1" dirty="0">
              <a:solidFill>
                <a:schemeClr val="accent2"/>
              </a:solidFill>
              <a:latin typeface="Papyrus" panose="03070502060502030205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281" y="5334000"/>
            <a:ext cx="5826719" cy="10968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Akshay </a:t>
            </a:r>
            <a:r>
              <a:rPr lang="en-US" dirty="0" err="1" smtClean="0"/>
              <a:t>Saini</a:t>
            </a:r>
            <a:r>
              <a:rPr lang="en-US" dirty="0" smtClean="0"/>
              <a:t> </a:t>
            </a:r>
            <a:r>
              <a:rPr lang="en-US" dirty="0" smtClean="0"/>
              <a:t>(Campus Geek)</a:t>
            </a:r>
            <a:endParaRPr lang="en-US" dirty="0" smtClean="0"/>
          </a:p>
          <a:p>
            <a:r>
              <a:rPr lang="en-US" dirty="0" smtClean="0"/>
              <a:t>Powered  by – geeksforgeeks.org</a:t>
            </a:r>
            <a:endParaRPr lang="en-US" dirty="0" smtClean="0"/>
          </a:p>
          <a:p>
            <a:r>
              <a:rPr lang="en-US" dirty="0" smtClean="0"/>
              <a:t>LEARN – SHARE - LEARN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3376" y="4954727"/>
            <a:ext cx="2130324" cy="18554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203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N’ven Can </a:t>
            </a:r>
            <a:r>
              <a:rPr lang="en-US" dirty="0" smtClean="0">
                <a:solidFill>
                  <a:schemeClr val="accent5"/>
                </a:solidFill>
                <a:latin typeface="OCR A Extended" panose="02010509020102010303" pitchFamily="50" charset="0"/>
              </a:rPr>
              <a:t>Hack</a:t>
            </a:r>
            <a:r>
              <a:rPr lang="en-US" dirty="0" smtClean="0"/>
              <a:t>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I’ll teach You.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410099" y="3854739"/>
            <a:ext cx="2547213" cy="20905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0200" y="2919574"/>
            <a:ext cx="3209095" cy="3159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744947">
            <a:off x="2458446" y="3670073"/>
            <a:ext cx="168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Architect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26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24025"/>
            <a:ext cx="6629400" cy="5133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85281" y="996047"/>
            <a:ext cx="5444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Sitka Small" panose="02000505000000020004" pitchFamily="2" charset="0"/>
              </a:rPr>
              <a:t>Android - Architecture</a:t>
            </a:r>
            <a:endParaRPr lang="en-US" sz="3600" b="0" i="0" dirty="0">
              <a:solidFill>
                <a:schemeClr val="accent2">
                  <a:lumMod val="75000"/>
                </a:schemeClr>
              </a:solidFill>
              <a:effectLst/>
              <a:latin typeface="Sitka Small" panose="02000505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7400" y="2743200"/>
            <a:ext cx="2671291" cy="2816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000" y="0"/>
            <a:ext cx="3048000" cy="13366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-228600" y="533400"/>
            <a:ext cx="1981201" cy="198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095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6347714" cy="1320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Key Logger in </a:t>
            </a:r>
            <a:r>
              <a:rPr lang="en-US" sz="3200" dirty="0" smtClean="0">
                <a:latin typeface="OCR A Extended" panose="02010509020102010303" pitchFamily="50" charset="0"/>
              </a:rPr>
              <a:t>Python</a:t>
            </a:r>
            <a:endParaRPr lang="en-US" sz="3200" dirty="0">
              <a:latin typeface="OCR A Extended" panose="02010509020102010303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62200"/>
            <a:ext cx="6814413" cy="320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495800" y="152400"/>
            <a:ext cx="2547213" cy="209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017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" y="1524000"/>
            <a:ext cx="5433314" cy="711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Please guys 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  <a:latin typeface="Copperplate Gothic Bold" panose="020E0705020206020404" pitchFamily="34" charset="0"/>
              </a:rPr>
              <a:t>"</a:t>
            </a:r>
            <a:r>
              <a:rPr lang="en-US" sz="600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0"/>
              </a:rPr>
              <a:t>Hack To Learn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  <a:latin typeface="Copperplate Gothic Bold" panose="020E0705020206020404" pitchFamily="34" charset="0"/>
              </a:rPr>
              <a:t>, Don't Learn to Hack"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6200" y="1447800"/>
            <a:ext cx="4585566" cy="480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9876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070669"/>
            <a:ext cx="6347713" cy="1320800"/>
          </a:xfrm>
        </p:spPr>
        <p:txBody>
          <a:bodyPr/>
          <a:lstStyle/>
          <a:p>
            <a:r>
              <a:rPr lang="en-US" dirty="0" smtClean="0"/>
              <a:t>				Hello World!!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Papyrus" panose="03070502060502030205" pitchFamily="66" charset="0"/>
              </a:rPr>
              <a:t>C</a:t>
            </a:r>
            <a:endParaRPr lang="en-US" b="1" dirty="0">
              <a:latin typeface="Papyrus" panose="03070502060502030205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&lt;stdio.h&gt;</a:t>
            </a:r>
          </a:p>
          <a:p>
            <a:pPr marL="0" indent="0">
              <a:buNone/>
            </a:pPr>
            <a:r>
              <a:rPr lang="en-US" dirty="0" smtClean="0"/>
              <a:t>int </a:t>
            </a:r>
            <a:r>
              <a:rPr lang="en-US" dirty="0"/>
              <a:t>main(){</a:t>
            </a:r>
          </a:p>
          <a:p>
            <a:pPr marL="0" indent="0">
              <a:buNone/>
            </a:pPr>
            <a:r>
              <a:rPr lang="en-US" dirty="0" smtClean="0"/>
              <a:t>printf</a:t>
            </a:r>
            <a:r>
              <a:rPr lang="en-US" dirty="0"/>
              <a:t>(“Hello World!!”);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>
                <a:latin typeface="Papyrus" panose="03070502060502030205" pitchFamily="66" charset="0"/>
              </a:rPr>
              <a:t>C++</a:t>
            </a:r>
            <a:endParaRPr lang="en-US" b="1" dirty="0">
              <a:latin typeface="Papyrus" panose="03070502060502030205" pitchFamily="66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namespace std;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include </a:t>
            </a:r>
            <a:r>
              <a:rPr lang="en-US" dirty="0" smtClean="0"/>
              <a:t>&lt;iostream&gt;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 smtClean="0"/>
              <a:t>cout &lt;&lt; “Hello </a:t>
            </a:r>
            <a:r>
              <a:rPr lang="en-US" dirty="0"/>
              <a:t>World</a:t>
            </a:r>
            <a:r>
              <a:rPr lang="en-US" dirty="0" smtClean="0"/>
              <a:t>!!” 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09598" y="724892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AT THE END EVERYTHING </a:t>
            </a:r>
          </a:p>
          <a:p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STARTS WITH 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770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647699" y="990600"/>
            <a:ext cx="6347713" cy="1320800"/>
          </a:xfrm>
        </p:spPr>
        <p:txBody>
          <a:bodyPr/>
          <a:lstStyle/>
          <a:p>
            <a:r>
              <a:rPr lang="en-US" dirty="0"/>
              <a:t>Hello </a:t>
            </a:r>
            <a:r>
              <a:rPr lang="en-US" dirty="0" smtClean="0"/>
              <a:t>World!!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/>
          <a:lstStyle/>
          <a:p>
            <a:r>
              <a:rPr lang="en-US" b="1" dirty="0" smtClean="0">
                <a:latin typeface="Papyrus" panose="03070502060502030205" pitchFamily="66" charset="0"/>
              </a:rPr>
              <a:t>JAVA</a:t>
            </a:r>
            <a:endParaRPr lang="en-US" b="1" dirty="0">
              <a:latin typeface="Papyrus" panose="03070502060502030205" pitchFamily="66" charset="0"/>
            </a:endParaRPr>
          </a:p>
        </p:txBody>
      </p:sp>
      <p:sp>
        <p:nvSpPr>
          <p:cNvPr id="14" name="Content Placeholder 5"/>
          <p:cNvSpPr>
            <a:spLocks noGrp="1"/>
          </p:cNvSpPr>
          <p:nvPr>
            <p:ph sz="half" idx="2"/>
          </p:nvPr>
        </p:nvSpPr>
        <p:spPr>
          <a:xfrm>
            <a:off x="609598" y="2737246"/>
            <a:ext cx="3962401" cy="33041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class Hello{</a:t>
            </a:r>
          </a:p>
          <a:p>
            <a:pPr marL="0" indent="0">
              <a:buNone/>
            </a:pPr>
            <a:r>
              <a:rPr lang="en-US" dirty="0" smtClean="0"/>
              <a:t>public static void main(int argc, String argv[]){</a:t>
            </a:r>
          </a:p>
          <a:p>
            <a:pPr marL="0" indent="0">
              <a:buNone/>
            </a:pPr>
            <a:r>
              <a:rPr lang="en-US" dirty="0" smtClean="0"/>
              <a:t>System.out.println(“Hello World!!”);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0" y="2160983"/>
            <a:ext cx="2385312" cy="576262"/>
          </a:xfrm>
        </p:spPr>
        <p:txBody>
          <a:bodyPr/>
          <a:lstStyle/>
          <a:p>
            <a:r>
              <a:rPr lang="en-US" b="1" dirty="0" smtClean="0">
                <a:latin typeface="Papyrus" panose="03070502060502030205" pitchFamily="66" charset="0"/>
              </a:rPr>
              <a:t>PYTHON</a:t>
            </a:r>
            <a:endParaRPr lang="en-US" b="1" dirty="0">
              <a:latin typeface="Papyrus" panose="03070502060502030205" pitchFamily="66" charset="0"/>
            </a:endParaRPr>
          </a:p>
        </p:txBody>
      </p:sp>
      <p:sp>
        <p:nvSpPr>
          <p:cNvPr id="16" name="Content Placeholder 7"/>
          <p:cNvSpPr>
            <a:spLocks noGrp="1"/>
          </p:cNvSpPr>
          <p:nvPr>
            <p:ph sz="quarter" idx="4"/>
          </p:nvPr>
        </p:nvSpPr>
        <p:spPr>
          <a:xfrm>
            <a:off x="4572000" y="2737246"/>
            <a:ext cx="3200400" cy="33041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print ‘Hello World!!’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08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21555" y="5257800"/>
            <a:ext cx="3581400" cy="375573"/>
          </a:xfrm>
        </p:spPr>
        <p:txBody>
          <a:bodyPr/>
          <a:lstStyle/>
          <a:p>
            <a:r>
              <a:rPr lang="en-US" dirty="0" smtClean="0"/>
              <a:t>Practice.geeksforgeeks.com</a:t>
            </a:r>
            <a:endParaRPr lang="en-US" dirty="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 rot="10800000">
            <a:off x="609599" y="5257800"/>
            <a:ext cx="3646045" cy="375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Practice.geeksforgeeks.com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598" y="609600"/>
            <a:ext cx="2381250" cy="2381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7600" y="16002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46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4876800" cy="309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05200" y="3633787"/>
            <a:ext cx="3678154" cy="220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7400" y="4114800"/>
            <a:ext cx="2416291" cy="24162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6800" y="0"/>
            <a:ext cx="4267200" cy="30987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098800"/>
            <a:ext cx="33528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20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905000"/>
            <a:ext cx="6347713" cy="13208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okerman" panose="04090605060D06020702" pitchFamily="82" charset="0"/>
                <a:cs typeface="Andalus" panose="02020603050405020304" pitchFamily="18" charset="-78"/>
              </a:rPr>
              <a:t>Functions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  <a:cs typeface="Andalus" panose="02020603050405020304" pitchFamily="18" charset="-78"/>
              </a:rPr>
              <a:t>(-_-)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ller" panose="04020404031007020602" pitchFamily="82" charset="0"/>
              <a:cs typeface="Andalus" panose="02020603050405020304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8400" y="2971800"/>
            <a:ext cx="184727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135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smtClean="0"/>
              <a:t>What is a programmer?</a:t>
            </a:r>
            <a:endParaRPr lang="en-US" strike="sngStri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705601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No, it’s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4800" dirty="0" smtClean="0">
                <a:latin typeface="OCR A Extended" panose="02010509020102010303" pitchFamily="50" charset="0"/>
              </a:rPr>
              <a:t>WHO IS A 					   			PROGRAMMER</a:t>
            </a:r>
            <a:r>
              <a:rPr lang="en-US" sz="4800" dirty="0" smtClean="0"/>
              <a:t>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114042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7764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1200"/>
            <a:ext cx="3733800" cy="13208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Arrays </a:t>
            </a:r>
            <a:r>
              <a:rPr lang="en-US" dirty="0" smtClean="0">
                <a:latin typeface="Aldhabi" panose="01000000000000000000" pitchFamily="2" charset="-78"/>
                <a:cs typeface="Aldhabi" panose="01000000000000000000" pitchFamily="2" charset="-78"/>
              </a:rPr>
              <a:t>&amp;</a:t>
            </a:r>
            <a:r>
              <a:rPr lang="en-US" dirty="0" smtClean="0"/>
              <a:t> Strings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8400" y="3302000"/>
            <a:ext cx="4724400" cy="1409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1400" y="2641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(null)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863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00" y="0"/>
            <a:ext cx="7010400" cy="292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6347713" cy="1320800"/>
          </a:xfrm>
        </p:spPr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P</a:t>
            </a:r>
            <a:r>
              <a:rPr lang="en-US" sz="4000" b="1" dirty="0">
                <a:latin typeface="Garamond" panose="02020404030301010803" pitchFamily="18" charset="0"/>
              </a:rPr>
              <a:t>o</a:t>
            </a:r>
            <a:r>
              <a:rPr lang="en-US" b="1" dirty="0" smtClean="0">
                <a:latin typeface="Garamond" panose="02020404030301010803" pitchFamily="18" charset="0"/>
              </a:rPr>
              <a:t>inters</a:t>
            </a:r>
            <a:endParaRPr lang="en-US" b="1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1871" y="3378200"/>
            <a:ext cx="1718369" cy="145280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62000" y="1981200"/>
            <a:ext cx="457200" cy="1308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6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505700" cy="4191000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i</a:t>
            </a:r>
            <a:r>
              <a:rPr lang="en-US" dirty="0" smtClean="0">
                <a:latin typeface="Garamond" panose="02020404030301010803" pitchFamily="18" charset="0"/>
              </a:rPr>
              <a:t>nt *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Pointer_Function</a:t>
            </a:r>
            <a:r>
              <a:rPr lang="en-US" dirty="0" smtClean="0">
                <a:latin typeface="Garamond" panose="02020404030301010803" pitchFamily="18" charset="0"/>
              </a:rPr>
              <a:t>(int * trap){</a:t>
            </a:r>
            <a:br>
              <a:rPr lang="en-US" dirty="0" smtClean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/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 smtClean="0">
                <a:latin typeface="Garamond" panose="02020404030301010803" pitchFamily="18" charset="0"/>
              </a:rPr>
              <a:t>//do stuff you want to</a:t>
            </a:r>
            <a:br>
              <a:rPr lang="en-US" dirty="0" smtClean="0">
                <a:latin typeface="Garamond" panose="02020404030301010803" pitchFamily="18" charset="0"/>
              </a:rPr>
            </a:br>
            <a:r>
              <a:rPr lang="en-US" dirty="0" smtClean="0">
                <a:latin typeface="Garamond" panose="02020404030301010803" pitchFamily="18" charset="0"/>
              </a:rPr>
              <a:t/>
            </a:r>
            <a:br>
              <a:rPr lang="en-US" dirty="0" smtClean="0">
                <a:latin typeface="Garamond" panose="02020404030301010803" pitchFamily="18" charset="0"/>
              </a:rPr>
            </a:br>
            <a:r>
              <a:rPr lang="en-US" dirty="0" smtClean="0">
                <a:latin typeface="Garamond" panose="02020404030301010803" pitchFamily="18" charset="0"/>
              </a:rPr>
              <a:t>return &amp;trap;</a:t>
            </a:r>
            <a:br>
              <a:rPr lang="en-US" dirty="0" smtClean="0">
                <a:latin typeface="Garamond" panose="02020404030301010803" pitchFamily="18" charset="0"/>
              </a:rPr>
            </a:br>
            <a:r>
              <a:rPr lang="en-US" dirty="0" smtClean="0">
                <a:latin typeface="Garamond" panose="02020404030301010803" pitchFamily="18" charset="0"/>
              </a:rPr>
              <a:t>}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432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1117600"/>
            <a:ext cx="6347713" cy="1320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Garamond" panose="02020404030301010803" pitchFamily="18" charset="0"/>
              </a:rPr>
              <a:t>		Recursion</a:t>
            </a:r>
            <a:endParaRPr lang="en-US" sz="4000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4199" y="4800600"/>
            <a:ext cx="1905000" cy="190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1899" y="2438400"/>
            <a:ext cx="46196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05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Semicolon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47800"/>
            <a:ext cx="6347714" cy="45935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OCR A Extended" panose="02010509020102010303" pitchFamily="50" charset="0"/>
              </a:rPr>
              <a:t>#include &lt;stdio.h</a:t>
            </a:r>
            <a:r>
              <a:rPr lang="en-US" dirty="0" smtClean="0">
                <a:latin typeface="OCR A Extended" panose="02010509020102010303" pitchFamily="50" charset="0"/>
              </a:rPr>
              <a:t>&gt;</a:t>
            </a:r>
            <a:endParaRPr lang="en-US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r>
              <a:rPr lang="en-US" dirty="0">
                <a:latin typeface="OCR A Extended" panose="02010509020102010303" pitchFamily="50" charset="0"/>
              </a:rPr>
              <a:t>void main(int n, int f){</a:t>
            </a:r>
          </a:p>
          <a:p>
            <a:pPr marL="0" indent="0">
              <a:buNone/>
            </a:pPr>
            <a:r>
              <a:rPr lang="en-US" dirty="0">
                <a:latin typeface="OCR A Extended" panose="02010509020102010303" pitchFamily="50" charset="0"/>
              </a:rPr>
              <a:t>    if (scanf("%d", &amp;n)){</a:t>
            </a:r>
          </a:p>
          <a:p>
            <a:pPr marL="0" indent="0">
              <a:buNone/>
            </a:pPr>
            <a:r>
              <a:rPr lang="en-US" dirty="0">
                <a:latin typeface="OCR A Extended" panose="02010509020102010303" pitchFamily="50" charset="0"/>
              </a:rPr>
              <a:t>        if (f = 1){</a:t>
            </a:r>
          </a:p>
          <a:p>
            <a:pPr marL="0" indent="0">
              <a:buNone/>
            </a:pPr>
            <a:r>
              <a:rPr lang="en-US" dirty="0">
                <a:latin typeface="OCR A Extended" panose="02010509020102010303" pitchFamily="50" charset="0"/>
              </a:rPr>
              <a:t>            while (n != 1){</a:t>
            </a:r>
          </a:p>
          <a:p>
            <a:pPr marL="0" indent="0">
              <a:buNone/>
            </a:pPr>
            <a:r>
              <a:rPr lang="en-US" dirty="0">
                <a:latin typeface="OCR A Extended" panose="02010509020102010303" pitchFamily="50" charset="0"/>
              </a:rPr>
              <a:t>                if (f = n * f)</a:t>
            </a:r>
          </a:p>
          <a:p>
            <a:pPr marL="0" indent="0">
              <a:buNone/>
            </a:pPr>
            <a:r>
              <a:rPr lang="en-US" dirty="0">
                <a:latin typeface="OCR A Extended" panose="02010509020102010303" pitchFamily="50" charset="0"/>
              </a:rPr>
              <a:t>                    if (n--)</a:t>
            </a:r>
          </a:p>
          <a:p>
            <a:pPr marL="0" indent="0">
              <a:buNone/>
            </a:pPr>
            <a:r>
              <a:rPr lang="en-US" dirty="0">
                <a:latin typeface="OCR A Extended" panose="02010509020102010303" pitchFamily="50" charset="0"/>
              </a:rPr>
              <a:t>                        {}</a:t>
            </a:r>
          </a:p>
          <a:p>
            <a:pPr marL="0" indent="0">
              <a:buNone/>
            </a:pPr>
            <a:r>
              <a:rPr lang="en-US" dirty="0">
                <a:latin typeface="OCR A Extended" panose="02010509020102010303" pitchFamily="50" charset="0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latin typeface="OCR A Extended" panose="02010509020102010303" pitchFamily="50" charset="0"/>
              </a:rPr>
              <a:t>            if(printf("Factorial is %d\n", f))</a:t>
            </a:r>
          </a:p>
          <a:p>
            <a:pPr marL="0" indent="0">
              <a:buNone/>
            </a:pPr>
            <a:r>
              <a:rPr lang="en-US" dirty="0">
                <a:latin typeface="OCR A Extended" panose="02010509020102010303" pitchFamily="50" charset="0"/>
              </a:rPr>
              <a:t>               {}</a:t>
            </a:r>
          </a:p>
          <a:p>
            <a:pPr marL="0" indent="0">
              <a:buNone/>
            </a:pPr>
            <a:r>
              <a:rPr lang="en-US" dirty="0">
                <a:latin typeface="OCR A Extended" panose="02010509020102010303" pitchFamily="50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OCR A Extended" panose="02010509020102010303" pitchFamily="50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OCR A Extended" panose="02010509020102010303" pitchFamily="50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1" y="4953000"/>
            <a:ext cx="3352800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6733" y="341945"/>
            <a:ext cx="2540579" cy="27946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0623" y="711518"/>
            <a:ext cx="1152832" cy="102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49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aramond" panose="02020404030301010803" pitchFamily="18" charset="0"/>
              </a:rPr>
              <a:t>C</a:t>
            </a:r>
            <a:r>
              <a:rPr lang="en-US" sz="4000" dirty="0" smtClean="0">
                <a:latin typeface="Garamond" panose="02020404030301010803" pitchFamily="18" charset="0"/>
              </a:rPr>
              <a:t>reate </a:t>
            </a:r>
            <a:r>
              <a:rPr lang="en-US" sz="4000" dirty="0">
                <a:latin typeface="Garamond" panose="02020404030301010803" pitchFamily="18" charset="0"/>
              </a:rPr>
              <a:t>your own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Header Files</a:t>
            </a:r>
            <a:r>
              <a:rPr lang="en-US" sz="4000" dirty="0" smtClean="0">
                <a:latin typeface="Garamond" panose="02020404030301010803" pitchFamily="18" charset="0"/>
              </a:rPr>
              <a:t> </a:t>
            </a:r>
            <a:endParaRPr lang="en-US" sz="4000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Garamond" panose="02020404030301010803" pitchFamily="18" charset="0"/>
              </a:rPr>
              <a:t>Libraries</a:t>
            </a:r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400" dirty="0" smtClean="0">
                <a:latin typeface="Garamond" panose="02020404030301010803" pitchFamily="18" charset="0"/>
              </a:rPr>
              <a:t>Macros</a:t>
            </a:r>
          </a:p>
          <a:p>
            <a:r>
              <a:rPr lang="en-US" sz="2400" dirty="0" smtClean="0">
                <a:latin typeface="Garamond" panose="02020404030301010803" pitchFamily="18" charset="0"/>
              </a:rPr>
              <a:t>Use</a:t>
            </a:r>
            <a:endParaRPr lang="en-US" sz="2400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05200" y="2819400"/>
            <a:ext cx="2237143" cy="187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05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0132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Optimization,</a:t>
            </a:r>
            <a:br>
              <a:rPr lang="en-US" dirty="0" smtClean="0"/>
            </a:br>
            <a:r>
              <a:rPr lang="en-US" dirty="0" smtClean="0"/>
              <a:t>Efficiency </a:t>
            </a:r>
            <a:r>
              <a:rPr lang="en-US" sz="4800" dirty="0" smtClean="0">
                <a:latin typeface="Garamond" panose="02020404030301010803" pitchFamily="18" charset="0"/>
              </a:rPr>
              <a:t>&amp;</a:t>
            </a:r>
            <a:r>
              <a:rPr lang="en-US" dirty="0" smtClean="0"/>
              <a:t> Prime Number!!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2286000"/>
            <a:ext cx="4267200" cy="3524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4800" y="533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8"/>
              </a:rPr>
              <a:t>[for(i=3;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8"/>
              </a:rPr>
              <a:t>i-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8"/>
              </a:rPr>
              <a:t>-;)]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24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14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List </a:t>
            </a:r>
            <a:r>
              <a:rPr lang="en-US" b="1" dirty="0">
                <a:latin typeface="Garamond" panose="02020404030301010803" pitchFamily="18" charset="0"/>
              </a:rPr>
              <a:t>of </a:t>
            </a:r>
            <a:r>
              <a:rPr lang="en-US" b="1" dirty="0" smtClean="0">
                <a:latin typeface="Garamond" panose="02020404030301010803" pitchFamily="18" charset="0"/>
              </a:rPr>
              <a:t>Must Algorithms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431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Min, Max, BFS-DFS</a:t>
            </a:r>
          </a:p>
          <a:p>
            <a:r>
              <a:rPr lang="en-US" dirty="0"/>
              <a:t>Binary Search</a:t>
            </a:r>
          </a:p>
          <a:p>
            <a:r>
              <a:rPr lang="en-US" dirty="0"/>
              <a:t>Sorting </a:t>
            </a:r>
            <a:r>
              <a:rPr lang="en-US" dirty="0" smtClean="0"/>
              <a:t>Techniques</a:t>
            </a:r>
          </a:p>
          <a:p>
            <a:r>
              <a:rPr lang="en-US" dirty="0"/>
              <a:t>Stack and </a:t>
            </a:r>
            <a:r>
              <a:rPr lang="en-US" dirty="0" smtClean="0"/>
              <a:t>Queue</a:t>
            </a:r>
          </a:p>
          <a:p>
            <a:r>
              <a:rPr lang="en-US" dirty="0"/>
              <a:t>Hashing</a:t>
            </a:r>
          </a:p>
          <a:p>
            <a:r>
              <a:rPr lang="en-US" dirty="0"/>
              <a:t>Divide and </a:t>
            </a:r>
            <a:r>
              <a:rPr lang="en-US" dirty="0" smtClean="0"/>
              <a:t>Conquer</a:t>
            </a:r>
            <a:endParaRPr lang="en-US" dirty="0"/>
          </a:p>
          <a:p>
            <a:r>
              <a:rPr lang="en-US" dirty="0"/>
              <a:t>Greedy algorithm</a:t>
            </a:r>
          </a:p>
          <a:p>
            <a:r>
              <a:rPr lang="en-US" dirty="0"/>
              <a:t>Backtracking</a:t>
            </a:r>
          </a:p>
          <a:p>
            <a:r>
              <a:rPr lang="en-US" dirty="0" smtClean="0"/>
              <a:t>Dynamic Programming</a:t>
            </a:r>
          </a:p>
          <a:p>
            <a:r>
              <a:rPr lang="en-US" dirty="0" smtClean="0"/>
              <a:t>Floyd </a:t>
            </a:r>
            <a:r>
              <a:rPr lang="en-US" dirty="0"/>
              <a:t>or Warshall's algorithm </a:t>
            </a:r>
          </a:p>
          <a:p>
            <a:r>
              <a:rPr lang="en-US" dirty="0"/>
              <a:t>Kruskal's or Prim's </a:t>
            </a:r>
            <a:r>
              <a:rPr lang="en-US" dirty="0" smtClean="0"/>
              <a:t>algorithm</a:t>
            </a:r>
            <a:endParaRPr lang="en-US" dirty="0"/>
          </a:p>
          <a:p>
            <a:r>
              <a:rPr lang="en-US" dirty="0"/>
              <a:t>Dijkstra's algorithm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2800" y="4774075"/>
            <a:ext cx="2083925" cy="208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157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514600"/>
            <a:ext cx="6347714" cy="1320800"/>
          </a:xfrm>
        </p:spPr>
        <p:txBody>
          <a:bodyPr/>
          <a:lstStyle/>
          <a:p>
            <a:r>
              <a:rPr lang="en-US" dirty="0"/>
              <a:t>Can I also be a </a:t>
            </a:r>
            <a:r>
              <a:rPr lang="en-US" b="1" dirty="0" smtClean="0">
                <a:solidFill>
                  <a:schemeClr val="accent2"/>
                </a:solidFill>
                <a:latin typeface="Papyrus" panose="03070502060502030205" pitchFamily="66" charset="0"/>
              </a:rPr>
              <a:t>Programmer</a:t>
            </a:r>
            <a:endParaRPr lang="en-US" b="1" dirty="0">
              <a:solidFill>
                <a:schemeClr val="accent2"/>
              </a:solidFill>
              <a:latin typeface="Papyrus" panose="03070502060502030205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1200" y="1143000"/>
            <a:ext cx="3226222" cy="432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43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6347713" cy="914400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Programming Myths……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06500"/>
            <a:ext cx="6347714" cy="54991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Programming is boring</a:t>
            </a:r>
            <a:r>
              <a:rPr lang="en-US" dirty="0" smtClean="0"/>
              <a:t>.</a:t>
            </a:r>
          </a:p>
          <a:p>
            <a:r>
              <a:rPr lang="en-US" dirty="0"/>
              <a:t>That C++ is </a:t>
            </a:r>
            <a:r>
              <a:rPr lang="en-US" dirty="0" smtClean="0"/>
              <a:t>good or </a:t>
            </a:r>
            <a:r>
              <a:rPr lang="en-US" dirty="0"/>
              <a:t>Language X is better than the </a:t>
            </a:r>
            <a:r>
              <a:rPr lang="en-US" dirty="0" smtClean="0"/>
              <a:t>rest.</a:t>
            </a:r>
          </a:p>
          <a:p>
            <a:r>
              <a:rPr lang="en-US" dirty="0"/>
              <a:t>Once you master a language, you’re done </a:t>
            </a:r>
            <a:r>
              <a:rPr lang="en-US" dirty="0" smtClean="0"/>
              <a:t>learning.</a:t>
            </a:r>
          </a:p>
          <a:p>
            <a:r>
              <a:rPr lang="en-US" dirty="0"/>
              <a:t>I Am Woman. I Can’t </a:t>
            </a:r>
            <a:r>
              <a:rPr lang="en-US" dirty="0" smtClean="0"/>
              <a:t>Code.</a:t>
            </a:r>
          </a:p>
          <a:p>
            <a:r>
              <a:rPr lang="en-US" dirty="0"/>
              <a:t>Programming is a field for </a:t>
            </a:r>
            <a:r>
              <a:rPr lang="en-US" dirty="0" smtClean="0"/>
              <a:t>loners.</a:t>
            </a:r>
          </a:p>
          <a:p>
            <a:r>
              <a:rPr lang="en-US" dirty="0"/>
              <a:t>I Must Be A Genius (With An IQ OF 160</a:t>
            </a:r>
            <a:r>
              <a:rPr lang="en-US" dirty="0" smtClean="0"/>
              <a:t>).</a:t>
            </a:r>
          </a:p>
          <a:p>
            <a:r>
              <a:rPr lang="en-US" dirty="0"/>
              <a:t>I Have To Go To University To Learn To </a:t>
            </a:r>
            <a:r>
              <a:rPr lang="en-US" dirty="0" smtClean="0"/>
              <a:t>Code.</a:t>
            </a:r>
          </a:p>
          <a:p>
            <a:r>
              <a:rPr lang="en-US" dirty="0"/>
              <a:t>I Have To Master Mathematics To Learn Programming </a:t>
            </a:r>
            <a:r>
              <a:rPr lang="en-US" dirty="0" smtClean="0"/>
              <a:t>Languages.</a:t>
            </a:r>
          </a:p>
          <a:p>
            <a:r>
              <a:rPr lang="en-US" dirty="0"/>
              <a:t>Great programmers write the fastest </a:t>
            </a:r>
            <a:r>
              <a:rPr lang="en-US" dirty="0" smtClean="0"/>
              <a:t>code</a:t>
            </a:r>
          </a:p>
          <a:p>
            <a:r>
              <a:rPr lang="en-US" dirty="0"/>
              <a:t>That computer science is all about programming</a:t>
            </a:r>
            <a:r>
              <a:rPr lang="en-US" dirty="0" smtClean="0"/>
              <a:t>.</a:t>
            </a:r>
          </a:p>
          <a:p>
            <a:r>
              <a:rPr lang="en-US" dirty="0"/>
              <a:t> That all programmers work in the IT </a:t>
            </a:r>
            <a:r>
              <a:rPr lang="en-US" dirty="0" smtClean="0"/>
              <a:t>department.</a:t>
            </a:r>
          </a:p>
          <a:p>
            <a:r>
              <a:rPr lang="en-US" dirty="0"/>
              <a:t>That Java and </a:t>
            </a:r>
            <a:r>
              <a:rPr lang="en-US" dirty="0" smtClean="0"/>
              <a:t>JavaScript </a:t>
            </a:r>
            <a:r>
              <a:rPr lang="en-US" dirty="0"/>
              <a:t>are the same. You won't believe the number of times someone has come up to me and said "I want to learn Java to learn </a:t>
            </a:r>
            <a:r>
              <a:rPr lang="en-US" dirty="0" smtClean="0"/>
              <a:t>JQuery</a:t>
            </a:r>
            <a:endParaRPr lang="en-US" dirty="0"/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xmlns="" val="3929975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18636"/>
            <a:ext cx="5867400" cy="914400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DO’s &amp; Don’ts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6500113" cy="4745963"/>
          </a:xfrm>
        </p:spPr>
        <p:txBody>
          <a:bodyPr>
            <a:normAutofit fontScale="92500"/>
          </a:bodyPr>
          <a:lstStyle/>
          <a:p>
            <a:r>
              <a:rPr lang="en-US" dirty="0"/>
              <a:t>Get out of your comfort zone and challenge </a:t>
            </a:r>
            <a:r>
              <a:rPr lang="en-US" dirty="0" smtClean="0"/>
              <a:t>yourself.</a:t>
            </a:r>
            <a:endParaRPr lang="en-US" dirty="0"/>
          </a:p>
          <a:p>
            <a:endParaRPr lang="en-US" dirty="0"/>
          </a:p>
          <a:p>
            <a:r>
              <a:rPr lang="en-US" dirty="0"/>
              <a:t>Learn something -&gt; build something with it -&gt; </a:t>
            </a:r>
            <a:r>
              <a:rPr lang="en-US" dirty="0" smtClean="0"/>
              <a:t>repeat.</a:t>
            </a:r>
          </a:p>
          <a:p>
            <a:endParaRPr lang="en-US" dirty="0" smtClean="0"/>
          </a:p>
          <a:p>
            <a:r>
              <a:rPr lang="en-US" dirty="0"/>
              <a:t>Don't fool yourself into believing you can learn by reading alone. Reading is helpful, but you must practice everything you </a:t>
            </a:r>
            <a:r>
              <a:rPr lang="en-US" dirty="0" smtClean="0"/>
              <a:t>read.</a:t>
            </a:r>
            <a:endParaRPr lang="en-US" dirty="0"/>
          </a:p>
          <a:p>
            <a:endParaRPr lang="en-US" dirty="0"/>
          </a:p>
          <a:p>
            <a:r>
              <a:rPr lang="en-US" dirty="0"/>
              <a:t>Learn about the </a:t>
            </a:r>
            <a:r>
              <a:rPr lang="en-US" dirty="0" smtClean="0"/>
              <a:t>hardware.</a:t>
            </a:r>
          </a:p>
          <a:p>
            <a:endParaRPr lang="en-US" dirty="0"/>
          </a:p>
          <a:p>
            <a:r>
              <a:rPr lang="en-US" dirty="0"/>
              <a:t>Focus on Building the simplest projects you can think of.</a:t>
            </a:r>
          </a:p>
          <a:p>
            <a:endParaRPr lang="en-US" dirty="0" smtClean="0"/>
          </a:p>
          <a:p>
            <a:r>
              <a:rPr lang="en-US" dirty="0"/>
              <a:t>Stop being in such a rush. Slow down, </a:t>
            </a:r>
            <a:r>
              <a:rPr lang="en-US" dirty="0" smtClean="0"/>
              <a:t>ENJOY THE JOURNEY.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877668"/>
            <a:ext cx="9763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pperplate Gothic Bold" panose="020E0705020206020404" pitchFamily="34" charset="0"/>
              </a:rPr>
              <a:t>( PLEASE NOTE DOWN,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pperplate Gothic Bold" panose="020E0705020206020404" pitchFamily="34" charset="0"/>
              </a:rPr>
              <a:t>Your mind is like PRIMARY MEMORY don’t work as </a:t>
            </a:r>
            <a:r>
              <a:rPr lang="en-US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SECONDARY )</a:t>
            </a:r>
            <a:endParaRPr lang="en-US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0" y="381336"/>
            <a:ext cx="3397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</a:rPr>
              <a:t>{LEARN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</a:rPr>
              <a:t>– SHARE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</a:rPr>
              <a:t>– LEARN}</a:t>
            </a:r>
            <a:endParaRPr lang="en-US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1024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460500"/>
            <a:ext cx="4191000" cy="27432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609600"/>
            <a:ext cx="7848600" cy="1320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OCR A Extended" panose="02010509020102010303" pitchFamily="50" charset="0"/>
              </a:rPr>
              <a:t>Code…Sleep…Code…Sleep…Code…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OCR A Extended" panose="02010509020102010303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1000" y="1447800"/>
            <a:ext cx="4978400" cy="541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5029200"/>
            <a:ext cx="1634981" cy="16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01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2057400"/>
            <a:ext cx="3571875" cy="25003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14800" y="3307556"/>
            <a:ext cx="308231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Thank You!!!</a:t>
            </a:r>
          </a:p>
        </p:txBody>
      </p:sp>
      <p:sp>
        <p:nvSpPr>
          <p:cNvPr id="5" name="Rectangle 4"/>
          <p:cNvSpPr/>
          <p:nvPr/>
        </p:nvSpPr>
        <p:spPr>
          <a:xfrm>
            <a:off x="554125" y="4881788"/>
            <a:ext cx="6307561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5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0"/>
              </a:rPr>
              <a:t>Keep </a:t>
            </a:r>
            <a:r>
              <a:rPr lang="en-IN" sz="4050" dirty="0" smtClean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0"/>
              </a:rPr>
              <a:t>Programming ;)</a:t>
            </a:r>
            <a:endParaRPr lang="en-IN" sz="4050" dirty="0">
              <a:solidFill>
                <a:schemeClr val="accent2">
                  <a:lumMod val="5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92343"/>
            <a:ext cx="7415813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okerman" panose="04090605060D06020702" pitchFamily="82" charset="0"/>
              </a:rPr>
              <a:t>LEARN - SHARE - LEARN</a:t>
            </a:r>
            <a:endParaRPr lang="en-IN" sz="4500" dirty="0">
              <a:solidFill>
                <a:schemeClr val="tx1">
                  <a:lumMod val="75000"/>
                  <a:lumOff val="25000"/>
                </a:schemeClr>
              </a:solidFill>
              <a:latin typeface="Jokerman" panose="04090605060D06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815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81200"/>
            <a:ext cx="6934200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</a:t>
            </a:r>
            <a:r>
              <a:rPr lang="en-US" sz="6000" dirty="0"/>
              <a:t>r</a:t>
            </a:r>
            <a:r>
              <a:rPr lang="en-US" dirty="0" smtClean="0"/>
              <a:t>, </a:t>
            </a:r>
            <a:r>
              <a:rPr lang="en-US" sz="4900" dirty="0"/>
              <a:t>a</a:t>
            </a:r>
            <a:r>
              <a:rPr lang="en-US" sz="4900" dirty="0" smtClean="0"/>
              <a:t>m</a:t>
            </a:r>
            <a:r>
              <a:rPr lang="en-US" dirty="0" smtClean="0"/>
              <a:t> </a:t>
            </a:r>
            <a:r>
              <a:rPr lang="en-US" sz="6000" dirty="0" smtClean="0"/>
              <a:t>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already </a:t>
            </a:r>
            <a:r>
              <a:rPr lang="en-US" dirty="0"/>
              <a:t>a </a:t>
            </a:r>
            <a:r>
              <a:rPr lang="en-US" sz="5300" dirty="0">
                <a:solidFill>
                  <a:schemeClr val="accent3">
                    <a:lumMod val="75000"/>
                  </a:schemeClr>
                </a:solidFill>
                <a:latin typeface="Kristen ITC" panose="03050502040202030202" pitchFamily="66" charset="0"/>
              </a:rPr>
              <a:t>Programmer</a:t>
            </a:r>
            <a:r>
              <a:rPr lang="en-US" sz="6000" dirty="0"/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01930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740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67000"/>
            <a:ext cx="6347714" cy="1320800"/>
          </a:xfrm>
        </p:spPr>
        <p:txBody>
          <a:bodyPr/>
          <a:lstStyle/>
          <a:p>
            <a:r>
              <a:rPr lang="en-US" dirty="0"/>
              <a:t>WTH!!! is a </a:t>
            </a:r>
            <a:r>
              <a:rPr lang="en-US" b="1" dirty="0">
                <a:solidFill>
                  <a:srgbClr val="FF0000"/>
                </a:solidFill>
                <a:latin typeface="OCR A Extended" panose="02010509020102010303" pitchFamily="50" charset="0"/>
              </a:rPr>
              <a:t>Programmer</a:t>
            </a:r>
            <a:r>
              <a:rPr lang="en-US" dirty="0"/>
              <a:t>??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12227">
            <a:off x="3614550" y="4086712"/>
            <a:ext cx="3936508" cy="27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478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153768"/>
            <a:ext cx="6347713" cy="1320800"/>
          </a:xfrm>
        </p:spPr>
        <p:txBody>
          <a:bodyPr/>
          <a:lstStyle/>
          <a:p>
            <a:r>
              <a:rPr lang="en-US" dirty="0" smtClean="0"/>
              <a:t>Yeah It’s YOU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2796236"/>
            <a:ext cx="6423913" cy="85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Everyone is a Programmer.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0" y="1500190"/>
            <a:ext cx="2615998" cy="251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94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omputer 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PROGRAM</a:t>
            </a:r>
            <a:r>
              <a:rPr lang="en-US" dirty="0" smtClean="0"/>
              <a:t>mer</a:t>
            </a:r>
            <a:endParaRPr lang="en-US" dirty="0"/>
          </a:p>
        </p:txBody>
      </p:sp>
      <p:cxnSp>
        <p:nvCxnSpPr>
          <p:cNvPr id="7" name="Elbow Connector 6"/>
          <p:cNvCxnSpPr/>
          <p:nvPr/>
        </p:nvCxnSpPr>
        <p:spPr>
          <a:xfrm rot="5400000" flipH="1" flipV="1">
            <a:off x="2863278" y="1162622"/>
            <a:ext cx="800100" cy="7354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625278" y="1136078"/>
            <a:ext cx="800100" cy="7885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 flipH="1" flipV="1">
            <a:off x="1025183" y="2930183"/>
            <a:ext cx="1759635" cy="1524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2181563" y="3285107"/>
            <a:ext cx="1772332" cy="8014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5400000" flipH="1" flipV="1">
            <a:off x="3777566" y="3276597"/>
            <a:ext cx="1741270" cy="7620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4844367" y="2971799"/>
            <a:ext cx="1741269" cy="13715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81200" y="1930400"/>
            <a:ext cx="1702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System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84144" y="1930399"/>
            <a:ext cx="23679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Application</a:t>
            </a:r>
            <a:endParaRPr lang="en-US" sz="3600" dirty="0">
              <a:solidFill>
                <a:schemeClr val="accent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cxnSp>
        <p:nvCxnSpPr>
          <p:cNvPr id="24" name="Elbow Connector 23"/>
          <p:cNvCxnSpPr/>
          <p:nvPr/>
        </p:nvCxnSpPr>
        <p:spPr>
          <a:xfrm rot="5400000" flipH="1" flipV="1">
            <a:off x="1625487" y="3486722"/>
            <a:ext cx="1728569" cy="354457"/>
          </a:xfrm>
          <a:prstGeom prst="bentConnector3">
            <a:avLst>
              <a:gd name="adj1" fmla="val 485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H="1">
            <a:off x="4300028" y="3516142"/>
            <a:ext cx="1686949" cy="228598"/>
          </a:xfrm>
          <a:prstGeom prst="bentConnector3">
            <a:avLst>
              <a:gd name="adj1" fmla="val 515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25257" y="4738469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Drivers</a:t>
            </a:r>
            <a:endParaRPr lang="en-US" dirty="0">
              <a:solidFill>
                <a:schemeClr val="accent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82178" y="4763869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Compilers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81155" y="4763869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OS</a:t>
            </a:r>
            <a:endParaRPr lang="en-US" dirty="0">
              <a:solidFill>
                <a:schemeClr val="accent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01857" y="4738469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Games</a:t>
            </a:r>
            <a:endParaRPr lang="en-US" dirty="0">
              <a:solidFill>
                <a:schemeClr val="accent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52999" y="476386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Office</a:t>
            </a:r>
            <a:endParaRPr lang="en-US" dirty="0">
              <a:solidFill>
                <a:schemeClr val="accent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904141" y="4763869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Browser</a:t>
            </a:r>
            <a:endParaRPr lang="en-US" dirty="0">
              <a:solidFill>
                <a:schemeClr val="accent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445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629971"/>
            <a:ext cx="6347714" cy="13208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tart </a:t>
            </a:r>
            <a:r>
              <a:rPr lang="en-US" sz="4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RELAT</a:t>
            </a:r>
            <a:r>
              <a:rPr lang="en-US" sz="4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urlz MT" panose="04040404050702020202" pitchFamily="82" charset="0"/>
              </a:rPr>
              <a:t>E</a:t>
            </a:r>
            <a:r>
              <a:rPr lang="en-US" dirty="0" smtClean="0">
                <a:latin typeface="Wingdings" panose="05000000000000000000" pitchFamily="2" charset="2"/>
              </a:rPr>
              <a:t>E</a:t>
            </a:r>
            <a:r>
              <a:rPr lang="en-US" dirty="0" smtClean="0"/>
              <a:t>ing </a:t>
            </a:r>
            <a:r>
              <a:rPr lang="en-US" dirty="0"/>
              <a:t>things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03082" y="34983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(argv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terminal)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8400" y="3683000"/>
            <a:ext cx="1011700" cy="904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345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97788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1410</TotalTime>
  <Words>568</Words>
  <Application>Microsoft Office PowerPoint</Application>
  <PresentationFormat>On-screen Show (4:3)</PresentationFormat>
  <Paragraphs>131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Facet</vt:lpstr>
      <vt:lpstr>Enhance Your  PROGRAMMING SKILLS</vt:lpstr>
      <vt:lpstr>What is a programmer?</vt:lpstr>
      <vt:lpstr>Can I also be a Programmer</vt:lpstr>
      <vt:lpstr>       r, am I   already a Programmer?</vt:lpstr>
      <vt:lpstr>WTH!!! is a Programmer??</vt:lpstr>
      <vt:lpstr>Yeah It’s YOU</vt:lpstr>
      <vt:lpstr>Computer PROGRAMmer</vt:lpstr>
      <vt:lpstr>Start RELATEEing things</vt:lpstr>
      <vt:lpstr>Slide 9</vt:lpstr>
      <vt:lpstr>Slide 10</vt:lpstr>
      <vt:lpstr>N’ven Can Hack!!</vt:lpstr>
      <vt:lpstr>Slide 12</vt:lpstr>
      <vt:lpstr>Key Logger in Python</vt:lpstr>
      <vt:lpstr>Please guys "Hack To Learn, Don't Learn to Hack"</vt:lpstr>
      <vt:lpstr>    Hello World!!</vt:lpstr>
      <vt:lpstr>Hello World!!</vt:lpstr>
      <vt:lpstr>Slide 17</vt:lpstr>
      <vt:lpstr>Slide 18</vt:lpstr>
      <vt:lpstr>Functions(-_-)</vt:lpstr>
      <vt:lpstr>Slide 20</vt:lpstr>
      <vt:lpstr> Arrays &amp; Strings</vt:lpstr>
      <vt:lpstr>Pointers</vt:lpstr>
      <vt:lpstr>int * Pointer_Function(int * trap){  //do stuff you want to  return &amp;trap; }</vt:lpstr>
      <vt:lpstr>  Recursion</vt:lpstr>
      <vt:lpstr>Semicolon</vt:lpstr>
      <vt:lpstr>Create your own Header Files </vt:lpstr>
      <vt:lpstr>Code Optimization, Efficiency &amp; Prime Number!! </vt:lpstr>
      <vt:lpstr>Slide 28</vt:lpstr>
      <vt:lpstr>List of Must Algorithms</vt:lpstr>
      <vt:lpstr>Programming Myths……</vt:lpstr>
      <vt:lpstr>DO’s &amp; Don’ts</vt:lpstr>
      <vt:lpstr>Code…Sleep…Code…Sleep…Code…</vt:lpstr>
      <vt:lpstr>Slide 33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Akshay Saini</dc:creator>
  <cp:lastModifiedBy>Akshay Saini</cp:lastModifiedBy>
  <cp:revision>111</cp:revision>
  <dcterms:created xsi:type="dcterms:W3CDTF">2006-08-16T00:00:00Z</dcterms:created>
  <dcterms:modified xsi:type="dcterms:W3CDTF">2016-10-25T05:44:43Z</dcterms:modified>
</cp:coreProperties>
</file>