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F9B218B-0A16-4FE8-823F-317842E8118C}">
  <a:tblStyle styleName="Table_0" styleId="{1F9B218B-0A16-4FE8-823F-317842E8118C}">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2.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https://dev.twitter.com/docs/api/1/get/search" Type="http://schemas.openxmlformats.org/officeDocument/2006/relationships/hyperlink" TargetMode="External" Id="rId2"/><Relationship Target="../notesMasters/notesMaster1.xml" Type="http://schemas.openxmlformats.org/officeDocument/2006/relationships/notesMaster" Id="rId1"/><Relationship Target="http://www.flickr.com/services/api/" Type="http://schemas.openxmlformats.org/officeDocument/2006/relationships/hyperlink" TargetMode="External" Id="rId4"/><Relationship Target="http://search.twitter.com/search.json?q=blue%20angels" Type="http://schemas.openxmlformats.org/officeDocument/2006/relationships/hyperlink" TargetMode="External" Id="rId3"/><Relationship Target="http://apigee.com/about/api-best-practices/all/ebook" Type="http://schemas.openxmlformats.org/officeDocument/2006/relationships/hyperlink" TargetMode="External" Id="rId6"/><Relationship Target="http://instagram.com/developer/api-console/" Type="http://schemas.openxmlformats.org/officeDocument/2006/relationships/hyperlink" TargetMode="External" Id="rId5"/></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http://www.w3schools.com/xml/default.asp"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http://jsonlint.com/" Type="http://schemas.openxmlformats.org/officeDocument/2006/relationships/hyperlink" TargetMode="External" Id="rId2"/><Relationship Target="../notesMasters/notesMaster1.xml" Type="http://schemas.openxmlformats.org/officeDocument/2006/relationships/notesMaster" Id="rId1"/><Relationship Target="http://www.json.org/" Type="http://schemas.openxmlformats.org/officeDocument/2006/relationships/hyperlink" TargetMode="External" Id="rId4"/><Relationship Target="http://www.w3schools.com/json/default.asp" Type="http://schemas.openxmlformats.org/officeDocument/2006/relationships/hyperlink" TargetMode="External" Id="rId3"/></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https://rest-redlinemobi.rhcloud.com/score/" Type="http://schemas.openxmlformats.org/officeDocument/2006/relationships/hyperlink" TargetMode="External" Id="rId2"/><Relationship Target="../notesMasters/notesMaster1.xml" Type="http://schemas.openxmlformats.org/officeDocument/2006/relationships/notesMaster" Id="rId1"/><Relationship Target="https://github.com/anoochit/rest-score" Type="http://schemas.openxmlformats.org/officeDocument/2006/relationships/hyperlink" TargetMode="External" Id="rId3"/></Relationships>
</file>

<file path=ppt/notesSlides/_rels/notesSlide34.xml.rels><?xml version="1.0" encoding="UTF-8" standalone="yes"?><Relationships xmlns="http://schemas.openxmlformats.org/package/2006/relationships"><Relationship Target="http://engineering.wattpad.com/" Type="http://schemas.openxmlformats.org/officeDocument/2006/relationships/hyperlink" TargetMode="External" Id="rId2"/><Relationship Target="../notesMasters/notesMaster1.xml" Type="http://schemas.openxmlformats.org/officeDocument/2006/relationships/notesMaster" Id="rId1"/><Relationship Target="http://www.wattpad.com/api_doc" Type="http://schemas.openxmlformats.org/officeDocument/2006/relationships/hyperlink" TargetMode="External" Id="rId3"/></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Requester ask or search yellow pages which address and how to talk with provider. The yellow pages 'll send the response by using WSDL how to talk which provide by Provider to the requester. Requester receives the address and methods then communicate with Provider.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example by using telnet send get method to google.com, retrieve data of main page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buNone/>
            </a:pPr>
            <a:r>
              <a:rPr lang="en"/>
              <a:t>* Twitter search </a:t>
            </a:r>
            <a:r>
              <a:rPr u="sng" lang="en">
                <a:solidFill>
                  <a:schemeClr val="hlink"/>
                </a:solidFill>
                <a:hlinkClick r:id="rId2"/>
              </a:rPr>
              <a:t>https://dev.twitter.com/docs/api/1/get/search</a:t>
            </a:r>
            <a:r>
              <a:rPr lang="en"/>
              <a:t> document, example search uri </a:t>
            </a:r>
            <a:r>
              <a:rPr u="sng" lang="en">
                <a:solidFill>
                  <a:schemeClr val="hlink"/>
                </a:solidFill>
                <a:hlinkClick r:id="rId3"/>
              </a:rPr>
              <a:t>http://search.twitter.com/search.json?q=blue%20angels</a:t>
            </a:r>
          </a:p>
          <a:p>
            <a:pPr rtl="0" lvl="0">
              <a:buNone/>
            </a:pPr>
            <a:r>
              <a:rPr lang="en"/>
              <a:t>* Flickr API </a:t>
            </a:r>
            <a:r>
              <a:rPr u="sng" lang="en">
                <a:solidFill>
                  <a:schemeClr val="hlink"/>
                </a:solidFill>
                <a:hlinkClick r:id="rId4"/>
              </a:rPr>
              <a:t>http://www.flickr.com/services/api/</a:t>
            </a:r>
          </a:p>
          <a:p>
            <a:pPr rtl="0" lvl="0">
              <a:buNone/>
            </a:pPr>
            <a:r>
              <a:rPr lang="en"/>
              <a:t>* Instagram API </a:t>
            </a:r>
            <a:r>
              <a:rPr u="sng" lang="en">
                <a:solidFill>
                  <a:schemeClr val="hlink"/>
                </a:solidFill>
                <a:hlinkClick r:id="rId5"/>
              </a:rPr>
              <a:t>http://instagram.com/developer/api-console/</a:t>
            </a:r>
          </a:p>
          <a:p>
            <a:pPr>
              <a:buNone/>
            </a:pPr>
            <a:r>
              <a:rPr lang="en"/>
              <a:t>* Web API Design Guide Line </a:t>
            </a:r>
            <a:r>
              <a:rPr u="sng" lang="en">
                <a:solidFill>
                  <a:schemeClr val="hlink"/>
                </a:solidFill>
                <a:hlinkClick r:id="rId6"/>
              </a:rPr>
              <a:t>http://apigee.com/about/api-best-practices/all/ebook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2" name="Shape 152"/>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8" name="Shape 158"/>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spAutoFit/>
          </a:bodyPr>
          <a:lstStyle/>
          <a:p>
            <a:pPr>
              <a:buNone/>
            </a:pPr>
            <a:r>
              <a:rPr lang="en"/>
              <a:t>XML Tutorial </a:t>
            </a:r>
            <a:r>
              <a:rPr u="sng" lang="en">
                <a:solidFill>
                  <a:schemeClr val="hlink"/>
                </a:solidFill>
                <a:hlinkClick r:id="rId2"/>
              </a:rPr>
              <a:t>http://www.w3schools.com/xml/default.asp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buNone/>
            </a:pPr>
            <a:r>
              <a:rPr lang="en"/>
              <a:t>JSON validator </a:t>
            </a:r>
            <a:r>
              <a:rPr u="sng" lang="en">
                <a:solidFill>
                  <a:schemeClr val="hlink"/>
                </a:solidFill>
                <a:hlinkClick r:id="rId2"/>
              </a:rPr>
              <a:t>http://jsonlint.com</a:t>
            </a:r>
          </a:p>
          <a:p>
            <a:pPr rtl="0" lvl="0">
              <a:buNone/>
            </a:pPr>
            <a:r>
              <a:rPr lang="en"/>
              <a:t>JSON Tutorial </a:t>
            </a:r>
            <a:r>
              <a:rPr u="sng" lang="en">
                <a:solidFill>
                  <a:schemeClr val="hlink"/>
                </a:solidFill>
                <a:hlinkClick r:id="rId3"/>
              </a:rPr>
              <a:t>http://www.w3schools.com/json/default.asp</a:t>
            </a:r>
          </a:p>
          <a:p>
            <a:pPr>
              <a:buNone/>
            </a:pPr>
            <a:r>
              <a:rPr lang="en"/>
              <a:t>JSON </a:t>
            </a:r>
            <a:r>
              <a:rPr u="sng" lang="en">
                <a:solidFill>
                  <a:schemeClr val="hlink"/>
                </a:solidFill>
                <a:hlinkClick r:id="rId4"/>
              </a:rPr>
              <a:t>http://www.json.org/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buNone/>
            </a:pPr>
            <a:r>
              <a:rPr lang="en"/>
              <a:t>* RESTful API Design - http://www.freshblurbs.com/blog/2011/06/19/pragmatic-restful-api-design.html</a:t>
            </a:r>
          </a:p>
          <a:p>
            <a:pPr rtl="0" lvl="0">
              <a:buNone/>
            </a:pPr>
            <a:r>
              <a:rPr lang="en"/>
              <a:t>* Learn REST - http://www.restapitutorial.com</a:t>
            </a:r>
          </a:p>
          <a:p>
            <a: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9" name="Shape 219"/>
        <p:cNvGrpSpPr/>
        <p:nvPr/>
      </p:nvGrpSpPr>
      <p:grpSpPr>
        <a:xfrm>
          <a:off y="0" x="0"/>
          <a:ext cy="0" cx="0"/>
          <a:chOff y="0" x="0"/>
          <a:chExt cy="0" cx="0"/>
        </a:xfrm>
      </p:grpSpPr>
      <p:sp>
        <p:nvSpPr>
          <p:cNvPr id="220" name="Shape 2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1" name="Shape 22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0" name="Shape 230"/>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7" name="Shape 237"/>
        <p:cNvGrpSpPr/>
        <p:nvPr/>
      </p:nvGrpSpPr>
      <p:grpSpPr>
        <a:xfrm>
          <a:off y="0" x="0"/>
          <a:ext cy="0" cx="0"/>
          <a:chOff y="0" x="0"/>
          <a:chExt cy="0" cx="0"/>
        </a:xfrm>
      </p:grpSpPr>
      <p:sp>
        <p:nvSpPr>
          <p:cNvPr id="238" name="Shape 2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9" name="Shape 23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3" name="Shape 243"/>
        <p:cNvGrpSpPr/>
        <p:nvPr/>
      </p:nvGrpSpPr>
      <p:grpSpPr>
        <a:xfrm>
          <a:off y="0" x="0"/>
          <a:ext cy="0" cx="0"/>
          <a:chOff y="0" x="0"/>
          <a:chExt cy="0" cx="0"/>
        </a:xfrm>
      </p:grpSpPr>
      <p:sp>
        <p:nvSpPr>
          <p:cNvPr id="244" name="Shape 2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5" name="Shape 24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9" name="Shape 249"/>
        <p:cNvGrpSpPr/>
        <p:nvPr/>
      </p:nvGrpSpPr>
      <p:grpSpPr>
        <a:xfrm>
          <a:off y="0" x="0"/>
          <a:ext cy="0" cx="0"/>
          <a:chOff y="0" x="0"/>
          <a:chExt cy="0" cx="0"/>
        </a:xfrm>
      </p:grpSpPr>
      <p:sp>
        <p:nvSpPr>
          <p:cNvPr id="250" name="Shape 2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1" name="Shape 25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5" name="Shape 255"/>
        <p:cNvGrpSpPr/>
        <p:nvPr/>
      </p:nvGrpSpPr>
      <p:grpSpPr>
        <a:xfrm>
          <a:off y="0" x="0"/>
          <a:ext cy="0" cx="0"/>
          <a:chOff y="0" x="0"/>
          <a:chExt cy="0" cx="0"/>
        </a:xfrm>
      </p:grpSpPr>
      <p:sp>
        <p:nvSpPr>
          <p:cNvPr id="256" name="Shape 2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7" name="Shape 257"/>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buNone/>
            </a:pPr>
            <a:r>
              <a:rPr lang="en"/>
              <a:t>Play with REST server in OpenShift using REST client </a:t>
            </a:r>
          </a:p>
          <a:p>
            <a:pPr rtl="0" lvl="0">
              <a:buNone/>
            </a:pPr>
            <a:r>
              <a:rPr lang="en"/>
              <a:t>* </a:t>
            </a:r>
            <a:r>
              <a:rPr u="sng" lang="en">
                <a:solidFill>
                  <a:schemeClr val="hlink"/>
                </a:solidFill>
                <a:hlinkClick r:id="rId2"/>
              </a:rPr>
              <a:t>https://rest-redlinemobi.rhcloud.com/score/</a:t>
            </a:r>
            <a:r>
              <a:rPr lang="en"/>
              <a:t> </a:t>
            </a:r>
          </a:p>
          <a:p>
            <a:pPr rtl="0" lvl="0">
              <a:buNone/>
            </a:pPr>
            <a:r>
              <a:rPr lang="en"/>
              <a:t>* </a:t>
            </a:r>
            <a:r>
              <a:rPr u="sng" lang="en">
                <a:solidFill>
                  <a:schemeClr val="hlink"/>
                </a:solidFill>
                <a:hlinkClick r:id="rId3"/>
              </a:rPr>
              <a:t>https://github.com/anoochit/rest-score</a:t>
            </a:r>
          </a:p>
          <a:p>
            <a: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1" name="Shape 261"/>
        <p:cNvGrpSpPr/>
        <p:nvPr/>
      </p:nvGrpSpPr>
      <p:grpSpPr>
        <a:xfrm>
          <a:off y="0" x="0"/>
          <a:ext cy="0" cx="0"/>
          <a:chOff y="0" x="0"/>
          <a:chExt cy="0" cx="0"/>
        </a:xfrm>
      </p:grpSpPr>
      <p:sp>
        <p:nvSpPr>
          <p:cNvPr id="262" name="Shape 2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3" name="Shape 263"/>
          <p:cNvSpPr txBox="1"/>
          <p:nvPr>
            <p:ph idx="1" type="body"/>
          </p:nvPr>
        </p:nvSpPr>
        <p:spPr>
          <a:xfrm>
            <a:off y="4343400" x="685800"/>
            <a:ext cy="4114800" cx="5486399"/>
          </a:xfrm>
          <a:prstGeom prst="rect">
            <a:avLst/>
          </a:prstGeom>
        </p:spPr>
        <p:txBody>
          <a:bodyPr bIns="91425" rIns="91425" lIns="91425" tIns="91425" anchor="t" anchorCtr="0">
            <a:spAutoFit/>
          </a:bodyPr>
          <a:lstStyle/>
          <a:p>
            <a:pPr rtl="0" lvl="0">
              <a:buNone/>
            </a:pPr>
            <a:r>
              <a:rPr lang="en"/>
              <a:t>Engineering Blog - </a:t>
            </a:r>
            <a:r>
              <a:rPr u="sng" lang="en">
                <a:solidFill>
                  <a:schemeClr val="hlink"/>
                </a:solidFill>
                <a:hlinkClick r:id="rId2"/>
              </a:rPr>
              <a:t>http://engineering.wattpad.com/</a:t>
            </a:r>
          </a:p>
          <a:p>
            <a:pPr rtl="0" lvl="0">
              <a:buNone/>
            </a:pPr>
            <a:r>
              <a:rPr lang="en"/>
              <a:t>WattPad API - </a:t>
            </a:r>
            <a:r>
              <a:rPr u="sng" lang="en">
                <a:solidFill>
                  <a:schemeClr val="hlink"/>
                </a:solidFill>
                <a:hlinkClick r:id="rId3"/>
              </a:rPr>
              <a:t>http://www.wattpad.com/api_doc</a:t>
            </a:r>
          </a:p>
          <a:p>
            <a:pPr>
              <a:buNone/>
            </a:pPr>
            <a:r>
              <a:rPr lang="en"/>
              <a:t>API EndPoint - </a:t>
            </a:r>
            <a:r>
              <a:rPr lang="en">
                <a:solidFill>
                  <a:srgbClr val="333333"/>
                </a:solidFill>
              </a:rPr>
              <a:t>http://wattpad.com/apiv2/{method}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9" name="Shape 26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3" name="Shape 273"/>
        <p:cNvGrpSpPr/>
        <p:nvPr/>
      </p:nvGrpSpPr>
      <p:grpSpPr>
        <a:xfrm>
          <a:off y="0" x="0"/>
          <a:ext cy="0" cx="0"/>
          <a:chOff y="0" x="0"/>
          <a:chExt cy="0" cx="0"/>
        </a:xfrm>
      </p:grpSpPr>
      <p:sp>
        <p:nvSpPr>
          <p:cNvPr id="274" name="Shape 2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5" name="Shape 27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9" name="Shape 279"/>
        <p:cNvGrpSpPr/>
        <p:nvPr/>
      </p:nvGrpSpPr>
      <p:grpSpPr>
        <a:xfrm>
          <a:off y="0" x="0"/>
          <a:ext cy="0" cx="0"/>
          <a:chOff y="0" x="0"/>
          <a:chExt cy="0" cx="0"/>
        </a:xfrm>
      </p:grpSpPr>
      <p:sp>
        <p:nvSpPr>
          <p:cNvPr id="280" name="Shape 2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1" name="Shape 28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5" name="Shape 285"/>
        <p:cNvGrpSpPr/>
        <p:nvPr/>
      </p:nvGrpSpPr>
      <p:grpSpPr>
        <a:xfrm>
          <a:off y="0" x="0"/>
          <a:ext cy="0" cx="0"/>
          <a:chOff y="0" x="0"/>
          <a:chExt cy="0" cx="0"/>
        </a:xfrm>
      </p:grpSpPr>
      <p:sp>
        <p:nvSpPr>
          <p:cNvPr id="286" name="Shape 2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7" name="Shape 287"/>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0" name="Shape 290"/>
        <p:cNvGrpSpPr/>
        <p:nvPr/>
      </p:nvGrpSpPr>
      <p:grpSpPr>
        <a:xfrm>
          <a:off y="0" x="0"/>
          <a:ext cy="0" cx="0"/>
          <a:chOff y="0" x="0"/>
          <a:chExt cy="0" cx="0"/>
        </a:xfrm>
      </p:grpSpPr>
      <p:sp>
        <p:nvSpPr>
          <p:cNvPr id="291" name="Shape 2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2" name="Shape 292"/>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5" name="Shape 295"/>
        <p:cNvGrpSpPr/>
        <p:nvPr/>
      </p:nvGrpSpPr>
      <p:grpSpPr>
        <a:xfrm>
          <a:off y="0" x="0"/>
          <a:ext cy="0" cx="0"/>
          <a:chOff y="0" x="0"/>
          <a:chExt cy="0" cx="0"/>
        </a:xfrm>
      </p:grpSpPr>
      <p:sp>
        <p:nvSpPr>
          <p:cNvPr id="296" name="Shape 2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7" name="Shape 297"/>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474" cx="7772400"/>
          </a:xfrm>
          <a:prstGeom prst="rect">
            <a:avLst/>
          </a:prstGeom>
          <a:noFill/>
          <a:ln>
            <a:noFill/>
          </a:ln>
        </p:spPr>
        <p:txBody>
          <a:bodyPr bIns="91425" rIns="91425" lIns="91425" tIns="91425" anchor="b" anchorCtr="0"/>
          <a:lstStyle>
            <a:lvl1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
        <p:nvSpPr>
          <p:cNvPr id="9" name="Shape 9"/>
          <p:cNvSpPr txBox="1"/>
          <p:nvPr>
            <p:ph idx="1" type="subTitle"/>
          </p:nvPr>
        </p:nvSpPr>
        <p:spPr>
          <a:xfrm>
            <a:off y="3786737" x="685800"/>
            <a:ext cy="1046317"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rtl="0">
              <a:defRPr/>
            </a:lvl1pPr>
            <a:lvl2pPr rtl="0" indent="-285750" marL="742950">
              <a:defRPr/>
            </a:lvl2pPr>
            <a:lvl3pPr rtl="0" indent="-228600" marL="1143000">
              <a:defRPr/>
            </a:lvl3pPr>
            <a:lvl4pPr rtl="0" indent="-228600" marL="160020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693" cx="8229600"/>
          </a:xfrm>
          <a:prstGeom prst="rect">
            <a:avLst/>
          </a:prstGeom>
          <a:noFill/>
          <a:ln>
            <a:noFill/>
          </a:ln>
        </p:spPr>
        <p:txBody>
          <a:bodyPr bIns="91425" rIns="91425" lIns="91425" tIns="91425" anchor="t" anchorCtr="0"/>
          <a:lstStyle>
            <a:lvl1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6.xml" Type="http://schemas.openxmlformats.org/officeDocument/2006/relationships/slideLayout" Id="rId1"/><Relationship Target="../media/image00.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www.w3schools.com/soap/soap_httpbinding.asp"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http://en.wikipedia.org/wiki/Representational_state_transfer"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https://rest-redlinemobi.rhcloud.com/score/" Type="http://schemas.openxmlformats.org/officeDocument/2006/relationships/hyperlink" TargetMode="External" Id="rId4"/><Relationship Target="http://tinyurl.com/plusclever" Type="http://schemas.openxmlformats.org/officeDocument/2006/relationships/hyperlink" TargetMode="External"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https://github.com/anoochit/rest-score-test" Type="http://schemas.openxmlformats.org/officeDocument/2006/relationships/hyperlink" TargetMode="External" Id="rId4"/><Relationship Target="https://github.com/anoochit/rest-score" Type="http://schemas.openxmlformats.org/officeDocument/2006/relationships/hyperlink" TargetMode="External" Id="rId3"/><Relationship Target="https://github.com/anoochit/plusclaver-game" Type="http://schemas.openxmlformats.org/officeDocument/2006/relationships/hyperlink" TargetMode="External" Id="rId5"/></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http://thinkexist.com/quotation/if_you_cannot_do_great_things-do_small_things_in/294734.html" Type="http://schemas.openxmlformats.org/officeDocument/2006/relationships/hyperlink" TargetMode="External" Id="rId4"/><Relationship Target="http://thinkexist.com/quotation/if_you_cannot_do_great_things-do_small_things_in/294734.html" Type="http://schemas.openxmlformats.org/officeDocument/2006/relationships/hyperlink" TargetMode="External"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http://www.thaicreate.com/mobile.html" Type="http://schemas.openxmlformats.org/officeDocument/2006/relationships/hyperlink" TargetMode="External"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4.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thinkexist.com/quotation/if_you_cannot_do_great_things-do_small_things_in/294734.html" Type="http://schemas.openxmlformats.org/officeDocument/2006/relationships/hyperlink" TargetMode="External" Id="rId4"/><Relationship Target="http://thinkexist.com/quotation/if_you_cannot_do_great_things-do_small_things_in/294734.html" Type="http://schemas.openxmlformats.org/officeDocument/2006/relationships/hyperlink" TargetMode="External"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4.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http://en.wikipedia.org/wiki/Web_Services_Description_Language" Type="http://schemas.openxmlformats.org/officeDocument/2006/relationships/hyperlink" TargetMode="External"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en.wikipedia.org/wiki/SOAP"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474" cx="7772400"/>
          </a:xfrm>
          <a:prstGeom prst="rect">
            <a:avLst/>
          </a:prstGeom>
        </p:spPr>
        <p:txBody>
          <a:bodyPr bIns="91425" rIns="91425" lIns="91425" tIns="91425" anchor="b" anchorCtr="0">
            <a:spAutoFit/>
          </a:bodyPr>
          <a:lstStyle/>
          <a:p>
            <a:pPr rtl="0" lvl="0">
              <a:buNone/>
            </a:pPr>
            <a:r>
              <a:rPr lang="en"/>
              <a:t>Web Service for Mobile</a:t>
            </a:r>
          </a:p>
          <a:p>
            <a:pPr rtl="0" lvl="0">
              <a:buNone/>
            </a:pPr>
            <a:r>
              <a:rPr lang="en"/>
              <a:t>Day I</a:t>
            </a:r>
          </a:p>
        </p:txBody>
      </p:sp>
      <p:sp>
        <p:nvSpPr>
          <p:cNvPr id="24" name="Shape 24"/>
          <p:cNvSpPr txBox="1"/>
          <p:nvPr>
            <p:ph idx="1" type="subTitle"/>
          </p:nvPr>
        </p:nvSpPr>
        <p:spPr>
          <a:xfrm>
            <a:off y="3786737" x="685800"/>
            <a:ext cy="1046317" cx="7772400"/>
          </a:xfrm>
          <a:prstGeom prst="rect">
            <a:avLst/>
          </a:prstGeom>
        </p:spPr>
        <p:txBody>
          <a:bodyPr bIns="91425" rIns="91425" lIns="91425" tIns="91425" anchor="t" anchorCtr="0">
            <a:spAutoFit/>
          </a:bodyPr>
          <a:lstStyle/>
          <a:p>
            <a:pPr rtl="0" lvl="0">
              <a:buNone/>
            </a:pPr>
            <a:r>
              <a:rPr lang="en"/>
              <a:t>Anuchit Chalothorn</a:t>
            </a:r>
          </a:p>
          <a:p>
            <a:pPr>
              <a:buNone/>
            </a:pPr>
            <a:r>
              <a:rPr lang="en"/>
              <a:t>anoochit@gmail.com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p:nvPr/>
        </p:nvSpPr>
        <p:spPr>
          <a:xfrm>
            <a:off y="1283997" x="2415696"/>
            <a:ext cy="3788702" cx="4159573"/>
          </a:xfrm>
          <a:prstGeom prst="rect">
            <a:avLst/>
          </a:prstGeom>
          <a:blipFill>
            <a:blip r:embed="rId3"/>
            <a:stretch>
              <a:fillRect/>
            </a:stretch>
          </a:blipFill>
          <a:ln>
            <a:noFill/>
          </a:ln>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Simple diagram</a:t>
            </a:r>
          </a:p>
        </p:txBody>
      </p:sp>
      <p:sp>
        <p:nvSpPr>
          <p:cNvPr id="83" name="Shape 83"/>
          <p:cNvSpPr/>
          <p:nvPr/>
        </p:nvSpPr>
        <p:spPr>
          <a:xfrm>
            <a:off y="3323950" x="902025"/>
            <a:ext cy="1563000" cx="1470600"/>
          </a:xfrm>
          <a:prstGeom prst="rect">
            <a:avLst/>
          </a:prstGeom>
          <a:solidFill>
            <a:srgbClr val="93C47D"/>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lang="en"/>
              <a:t>Requester</a:t>
            </a:r>
          </a:p>
        </p:txBody>
      </p:sp>
      <p:sp>
        <p:nvSpPr>
          <p:cNvPr id="84" name="Shape 84"/>
          <p:cNvSpPr/>
          <p:nvPr/>
        </p:nvSpPr>
        <p:spPr>
          <a:xfrm>
            <a:off y="3323950" x="6787950"/>
            <a:ext cy="1518600" cx="1470600"/>
          </a:xfrm>
          <a:prstGeom prst="rect">
            <a:avLst/>
          </a:prstGeom>
          <a:solidFill>
            <a:srgbClr val="9FC5E8"/>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lang="en"/>
              <a:t>Provider</a:t>
            </a:r>
          </a:p>
        </p:txBody>
      </p:sp>
      <p:sp>
        <p:nvSpPr>
          <p:cNvPr id="85" name="Shape 85"/>
          <p:cNvSpPr/>
          <p:nvPr/>
        </p:nvSpPr>
        <p:spPr>
          <a:xfrm>
            <a:off y="2141855" x="2897700"/>
            <a:ext cy="803400" cx="3348599"/>
          </a:xfrm>
          <a:prstGeom prst="rect">
            <a:avLst/>
          </a:prstGeom>
          <a:solidFill>
            <a:srgbClr val="FFFF00"/>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lang="en"/>
              <a:t>Yellow Pages</a:t>
            </a:r>
          </a:p>
        </p:txBody>
      </p:sp>
      <p:sp>
        <p:nvSpPr>
          <p:cNvPr id="86" name="Shape 86"/>
          <p:cNvSpPr txBox="1"/>
          <p:nvPr/>
        </p:nvSpPr>
        <p:spPr>
          <a:xfrm>
            <a:off y="5535685" x="417793"/>
            <a:ext cy="1033799" cx="8254199"/>
          </a:xfrm>
          <a:prstGeom prst="rect">
            <a:avLst/>
          </a:prstGeom>
          <a:noFill/>
        </p:spPr>
        <p:txBody>
          <a:bodyPr bIns="91425" rIns="91425" lIns="91425" tIns="91425" anchor="t" anchorCtr="0">
            <a:spAutoFit/>
          </a:bodyPr>
          <a:lstStyle/>
          <a:p>
            <a:pPr algn="ctr">
              <a:buNone/>
            </a:pPr>
            <a:r>
              <a:rPr lang="en"/>
              <a:t>Requester ask or search yellow pages which address and how to talk with provider. The yellow pages 'll send the response by using WSDL how to talk which provide by Provider to the requester. Requester receives the address and methods then communicate with Provider.</a:t>
            </a:r>
          </a:p>
        </p:txBody>
      </p:sp>
      <p:cxnSp>
        <p:nvCxnSpPr>
          <p:cNvPr id="87" name="Shape 87"/>
          <p:cNvCxnSpPr/>
          <p:nvPr/>
        </p:nvCxnSpPr>
        <p:spPr>
          <a:xfrm rot="10800000" flipH="1">
            <a:off y="2512625" x="1729275"/>
            <a:ext cy="665099" cx="901500"/>
          </a:xfrm>
          <a:prstGeom prst="straightConnector1">
            <a:avLst/>
          </a:prstGeom>
          <a:noFill/>
          <a:ln w="19050" cap="flat">
            <a:solidFill>
              <a:schemeClr val="dk2"/>
            </a:solidFill>
            <a:prstDash val="solid"/>
            <a:round/>
            <a:headEnd w="lg" len="lg" type="none"/>
            <a:tailEnd w="lg" len="lg" type="triangle"/>
          </a:ln>
        </p:spPr>
      </p:cxnSp>
      <p:cxnSp>
        <p:nvCxnSpPr>
          <p:cNvPr id="88" name="Shape 88"/>
          <p:cNvCxnSpPr/>
          <p:nvPr/>
        </p:nvCxnSpPr>
        <p:spPr>
          <a:xfrm flipH="1">
            <a:off y="3148175" x="2586475"/>
            <a:ext cy="502500" cx="487799"/>
          </a:xfrm>
          <a:prstGeom prst="straightConnector1">
            <a:avLst/>
          </a:prstGeom>
          <a:noFill/>
          <a:ln w="19050" cap="flat">
            <a:solidFill>
              <a:schemeClr val="dk2"/>
            </a:solidFill>
            <a:prstDash val="solid"/>
            <a:round/>
            <a:headEnd w="lg" len="lg" type="none"/>
            <a:tailEnd w="lg" len="lg" type="triangle"/>
          </a:ln>
        </p:spPr>
      </p:cxnSp>
      <p:sp>
        <p:nvSpPr>
          <p:cNvPr id="89" name="Shape 89"/>
          <p:cNvSpPr txBox="1"/>
          <p:nvPr/>
        </p:nvSpPr>
        <p:spPr>
          <a:xfrm>
            <a:off y="2417050" x="1493625"/>
            <a:ext cy="457200" cx="746099"/>
          </a:xfrm>
          <a:prstGeom prst="rect">
            <a:avLst/>
          </a:prstGeom>
          <a:noFill/>
        </p:spPr>
        <p:txBody>
          <a:bodyPr bIns="91425" rIns="91425" lIns="91425" tIns="91425" anchor="t" anchorCtr="0">
            <a:spAutoFit/>
          </a:bodyPr>
          <a:lstStyle/>
          <a:p>
            <a:pPr>
              <a:buNone/>
            </a:pPr>
            <a:r>
              <a:rPr lang="en"/>
              <a:t>WSDL</a:t>
            </a:r>
          </a:p>
        </p:txBody>
      </p:sp>
      <p:sp>
        <p:nvSpPr>
          <p:cNvPr id="90" name="Shape 90"/>
          <p:cNvSpPr txBox="1"/>
          <p:nvPr/>
        </p:nvSpPr>
        <p:spPr>
          <a:xfrm>
            <a:off y="3500600" x="2961475"/>
            <a:ext cy="457200" cx="746099"/>
          </a:xfrm>
          <a:prstGeom prst="rect">
            <a:avLst/>
          </a:prstGeom>
          <a:noFill/>
        </p:spPr>
        <p:txBody>
          <a:bodyPr bIns="91425" rIns="91425" lIns="91425" tIns="91425" anchor="t" anchorCtr="0">
            <a:spAutoFit/>
          </a:bodyPr>
          <a:lstStyle/>
          <a:p>
            <a:pPr rtl="0" lvl="0">
              <a:buNone/>
            </a:pPr>
            <a:r>
              <a:rPr lang="en"/>
              <a:t>WSDL</a:t>
            </a:r>
          </a:p>
        </p:txBody>
      </p:sp>
      <p:cxnSp>
        <p:nvCxnSpPr>
          <p:cNvPr id="91" name="Shape 91"/>
          <p:cNvCxnSpPr/>
          <p:nvPr/>
        </p:nvCxnSpPr>
        <p:spPr>
          <a:xfrm rot="10800000">
            <a:off y="2366374" x="6518124"/>
            <a:ext cy="781800" cx="1034700"/>
          </a:xfrm>
          <a:prstGeom prst="straightConnector1">
            <a:avLst/>
          </a:prstGeom>
          <a:noFill/>
          <a:ln w="19050" cap="flat">
            <a:solidFill>
              <a:schemeClr val="dk2"/>
            </a:solidFill>
            <a:prstDash val="solid"/>
            <a:round/>
            <a:headEnd w="lg" len="lg" type="none"/>
            <a:tailEnd w="lg" len="lg" type="triangle"/>
          </a:ln>
        </p:spPr>
      </p:cxnSp>
      <p:sp>
        <p:nvSpPr>
          <p:cNvPr id="92" name="Shape 92"/>
          <p:cNvSpPr txBox="1"/>
          <p:nvPr/>
        </p:nvSpPr>
        <p:spPr>
          <a:xfrm>
            <a:off y="2314955" x="7238875"/>
            <a:ext cy="457200" cx="746099"/>
          </a:xfrm>
          <a:prstGeom prst="rect">
            <a:avLst/>
          </a:prstGeom>
          <a:noFill/>
        </p:spPr>
        <p:txBody>
          <a:bodyPr bIns="91425" rIns="91425" lIns="91425" tIns="91425" anchor="t" anchorCtr="0">
            <a:spAutoFit/>
          </a:bodyPr>
          <a:lstStyle/>
          <a:p>
            <a:pPr rtl="0" lvl="0">
              <a:buNone/>
            </a:pPr>
            <a:r>
              <a:rPr lang="en"/>
              <a:t>WSDL</a:t>
            </a:r>
          </a:p>
        </p:txBody>
      </p:sp>
      <p:cxnSp>
        <p:nvCxnSpPr>
          <p:cNvPr id="93" name="Shape 93"/>
          <p:cNvCxnSpPr/>
          <p:nvPr/>
        </p:nvCxnSpPr>
        <p:spPr>
          <a:xfrm>
            <a:off y="4404500" x="2601300"/>
            <a:ext cy="0" cx="3961199"/>
          </a:xfrm>
          <a:prstGeom prst="straightConnector1">
            <a:avLst/>
          </a:prstGeom>
          <a:noFill/>
          <a:ln w="19050" cap="flat">
            <a:solidFill>
              <a:schemeClr val="dk2"/>
            </a:solidFill>
            <a:prstDash val="solid"/>
            <a:round/>
            <a:headEnd w="lg" len="lg" type="none"/>
            <a:tailEnd w="lg" len="lg" type="triangle"/>
          </a:ln>
        </p:spPr>
      </p:cxnSp>
      <p:cxnSp>
        <p:nvCxnSpPr>
          <p:cNvPr id="94" name="Shape 94"/>
          <p:cNvCxnSpPr/>
          <p:nvPr/>
        </p:nvCxnSpPr>
        <p:spPr>
          <a:xfrm flipH="1">
            <a:off y="4727350" x="2616124"/>
            <a:ext cy="14700" cx="3931500"/>
          </a:xfrm>
          <a:prstGeom prst="straightConnector1">
            <a:avLst/>
          </a:prstGeom>
          <a:noFill/>
          <a:ln w="19050" cap="flat">
            <a:solidFill>
              <a:schemeClr val="dk2"/>
            </a:solidFill>
            <a:prstDash val="solid"/>
            <a:round/>
            <a:headEnd w="lg" len="lg" type="none"/>
            <a:tailEnd w="lg" len="lg" type="triangle"/>
          </a:ln>
        </p:spPr>
      </p:cxnSp>
      <p:sp>
        <p:nvSpPr>
          <p:cNvPr id="95" name="Shape 95"/>
          <p:cNvSpPr/>
          <p:nvPr/>
        </p:nvSpPr>
        <p:spPr>
          <a:xfrm>
            <a:off y="4280875" x="4145292"/>
            <a:ext cy="568500" cx="951600"/>
          </a:xfrm>
          <a:prstGeom prst="foldedCorner">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a:buNone/>
            </a:pPr>
            <a:r>
              <a:rPr lang="en"/>
              <a:t>SOAP</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Quote</a:t>
            </a:r>
          </a:p>
        </p:txBody>
      </p:sp>
      <p:sp>
        <p:nvSpPr>
          <p:cNvPr id="101" name="Shape 101"/>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"HTTP + XML = SOAP" - </a:t>
            </a:r>
            <a:r>
              <a:rPr u="sng" lang="en">
                <a:solidFill>
                  <a:schemeClr val="hlink"/>
                </a:solidFill>
                <a:hlinkClick r:id="rId3"/>
              </a:rPr>
              <a:t>W3CSchool</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SOAP Sample</a:t>
            </a:r>
          </a:p>
        </p:txBody>
      </p:sp>
      <p:sp>
        <p:nvSpPr>
          <p:cNvPr id="107" name="Shape 107"/>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If you want to request to SOAP server, you must know</a:t>
            </a:r>
          </a:p>
          <a:p>
            <a:pPr rtl="0" lvl="0" indent="-381000" marL="457200">
              <a:buClr>
                <a:schemeClr val="dk1"/>
              </a:buClr>
              <a:buSzPct val="166666"/>
              <a:buFont typeface="Arial"/>
              <a:buChar char="•"/>
            </a:pPr>
            <a:r>
              <a:rPr sz="2400" lang="en"/>
              <a:t>URL</a:t>
            </a:r>
          </a:p>
          <a:p>
            <a:pPr rtl="0" lvl="1" indent="-381000" marL="914400">
              <a:buClr>
                <a:schemeClr val="dk1"/>
              </a:buClr>
              <a:buSzPct val="80000"/>
              <a:buFont typeface="Courier New"/>
              <a:buChar char="o"/>
            </a:pPr>
            <a:r>
              <a:rPr lang="en"/>
              <a:t>http://example.com/service.php</a:t>
            </a:r>
          </a:p>
          <a:p>
            <a:pPr rtl="0" lvl="0" indent="-381000" marL="457200">
              <a:buClr>
                <a:schemeClr val="dk1"/>
              </a:buClr>
              <a:buSzPct val="166666"/>
              <a:buFont typeface="Arial"/>
              <a:buChar char="•"/>
            </a:pPr>
            <a:r>
              <a:rPr sz="2400" lang="en"/>
              <a:t>WSDL</a:t>
            </a:r>
          </a:p>
          <a:p>
            <a:pPr rtl="0" lvl="1" indent="-381000" marL="914400">
              <a:buClr>
                <a:schemeClr val="dk1"/>
              </a:buClr>
              <a:buSzPct val="80000"/>
              <a:buFont typeface="Courier New"/>
              <a:buChar char="o"/>
            </a:pPr>
            <a:r>
              <a:rPr lang="en"/>
              <a:t>http://example.com/service.php?wsdl</a:t>
            </a:r>
          </a:p>
          <a:p>
            <a:pPr rtl="0" lvl="0" indent="-381000" marL="457200">
              <a:buClr>
                <a:schemeClr val="dk1"/>
              </a:buClr>
              <a:buSzPct val="166666"/>
              <a:buFont typeface="Arial"/>
              <a:buChar char="•"/>
            </a:pPr>
            <a:r>
              <a:rPr sz="2400" lang="en"/>
              <a:t>Soap Action</a:t>
            </a:r>
          </a:p>
          <a:p>
            <a:pPr rtl="0" lvl="1" indent="-381000" marL="914400">
              <a:buClr>
                <a:schemeClr val="dk1"/>
              </a:buClr>
              <a:buSzPct val="80000"/>
              <a:buFont typeface="Courier New"/>
              <a:buChar char="o"/>
            </a:pPr>
            <a:r>
              <a:rPr lang="en"/>
              <a:t>http://example.com/service.php/HelloWorld</a:t>
            </a:r>
          </a:p>
          <a:p>
            <a:pPr rtl="0" lvl="0" indent="-381000" marL="457200">
              <a:buClr>
                <a:schemeClr val="dk1"/>
              </a:buClr>
              <a:buSzPct val="166666"/>
              <a:buFont typeface="Arial"/>
              <a:buChar char="•"/>
            </a:pPr>
            <a:r>
              <a:rPr sz="2400" lang="en"/>
              <a:t>Method</a:t>
            </a:r>
          </a:p>
          <a:p>
            <a:pPr rtl="0" lvl="1" indent="-381000" marL="914400">
              <a:buClr>
                <a:schemeClr val="dk1"/>
              </a:buClr>
              <a:buSzPct val="80000"/>
              <a:buFont typeface="Courier New"/>
              <a:buChar char="o"/>
            </a:pPr>
            <a:r>
              <a:rPr lang="en"/>
              <a:t>HelloWorld</a:t>
            </a:r>
          </a:p>
          <a:p>
            <a:pPr rtl="0" lvl="0" indent="-381000" marL="457200">
              <a:buClr>
                <a:schemeClr val="dk1"/>
              </a:buClr>
              <a:buSzPct val="166666"/>
              <a:buFont typeface="Arial"/>
              <a:buChar char="•"/>
            </a:pPr>
            <a:r>
              <a:rPr sz="2400" lang="en"/>
              <a:t>Your data to sent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SOAP Request</a:t>
            </a:r>
          </a:p>
        </p:txBody>
      </p:sp>
      <p:sp>
        <p:nvSpPr>
          <p:cNvPr id="113" name="Shape 113"/>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sz="1400" lang="en">
                <a:solidFill>
                  <a:srgbClr val="000000"/>
                </a:solidFill>
                <a:latin typeface="Courier New"/>
                <a:ea typeface="Courier New"/>
                <a:cs typeface="Courier New"/>
                <a:sym typeface="Courier New"/>
              </a:rPr>
              <a:t>POST /InStock HTTP/1.1</a:t>
            </a:r>
          </a:p>
          <a:p>
            <a:pPr rtl="0" lvl="0">
              <a:buNone/>
            </a:pPr>
            <a:r>
              <a:rPr sz="1400" lang="en">
                <a:solidFill>
                  <a:srgbClr val="000000"/>
                </a:solidFill>
                <a:latin typeface="Courier New"/>
                <a:ea typeface="Courier New"/>
                <a:cs typeface="Courier New"/>
                <a:sym typeface="Courier New"/>
              </a:rPr>
              <a:t>Host: www.example.org</a:t>
            </a:r>
          </a:p>
          <a:p>
            <a:pPr rtl="0" lvl="0">
              <a:buNone/>
            </a:pPr>
            <a:r>
              <a:rPr sz="1400" lang="en">
                <a:solidFill>
                  <a:srgbClr val="000000"/>
                </a:solidFill>
                <a:latin typeface="Courier New"/>
                <a:ea typeface="Courier New"/>
                <a:cs typeface="Courier New"/>
                <a:sym typeface="Courier New"/>
              </a:rPr>
              <a:t>Content-Type: application/soap+xml; charset=utf-8</a:t>
            </a:r>
          </a:p>
          <a:p>
            <a:pPr rtl="0" lvl="0">
              <a:buNone/>
            </a:pPr>
            <a:r>
              <a:rPr sz="1400" lang="en">
                <a:solidFill>
                  <a:srgbClr val="000000"/>
                </a:solidFill>
                <a:latin typeface="Courier New"/>
                <a:ea typeface="Courier New"/>
                <a:cs typeface="Courier New"/>
                <a:sym typeface="Courier New"/>
              </a:rPr>
              <a:t>Content-Length: nnn</a:t>
            </a:r>
          </a:p>
          <a:p>
            <a:r>
              <a:t/>
            </a:r>
          </a:p>
          <a:p>
            <a:pPr rtl="0" lvl="0">
              <a:buNone/>
            </a:pPr>
            <a:r>
              <a:rPr sz="1400" lang="en">
                <a:solidFill>
                  <a:srgbClr val="000000"/>
                </a:solidFill>
                <a:latin typeface="Courier New"/>
                <a:ea typeface="Courier New"/>
                <a:cs typeface="Courier New"/>
                <a:sym typeface="Courier New"/>
              </a:rPr>
              <a:t>&lt;?xml version="1.0"?&gt;</a:t>
            </a:r>
          </a:p>
          <a:p>
            <a:pPr rtl="0" lvl="0">
              <a:buNone/>
            </a:pPr>
            <a:r>
              <a:rPr sz="1400" lang="en">
                <a:solidFill>
                  <a:srgbClr val="000000"/>
                </a:solidFill>
                <a:latin typeface="Courier New"/>
                <a:ea typeface="Courier New"/>
                <a:cs typeface="Courier New"/>
                <a:sym typeface="Courier New"/>
              </a:rPr>
              <a:t>&lt;soap:Envelope</a:t>
            </a:r>
          </a:p>
          <a:p>
            <a:pPr rtl="0" lvl="0">
              <a:buNone/>
            </a:pPr>
            <a:r>
              <a:rPr sz="1400" lang="en">
                <a:solidFill>
                  <a:srgbClr val="000000"/>
                </a:solidFill>
                <a:latin typeface="Courier New"/>
                <a:ea typeface="Courier New"/>
                <a:cs typeface="Courier New"/>
                <a:sym typeface="Courier New"/>
              </a:rPr>
              <a:t>xmlns:soap="http://www.w3.org/2001/12/soap-envelope"</a:t>
            </a:r>
          </a:p>
          <a:p>
            <a:pPr rtl="0" lvl="0">
              <a:buNone/>
            </a:pPr>
            <a:r>
              <a:rPr sz="1400" lang="en">
                <a:solidFill>
                  <a:srgbClr val="000000"/>
                </a:solidFill>
                <a:latin typeface="Courier New"/>
                <a:ea typeface="Courier New"/>
                <a:cs typeface="Courier New"/>
                <a:sym typeface="Courier New"/>
              </a:rPr>
              <a:t>soap:encodingStyle="http://www.w3.org/2001/12/soap-encoding"&gt;</a:t>
            </a:r>
          </a:p>
          <a:p>
            <a:r>
              <a:t/>
            </a:r>
          </a:p>
          <a:p>
            <a:pPr rtl="0" lvl="0">
              <a:buNone/>
            </a:pPr>
            <a:r>
              <a:rPr sz="1400" lang="en">
                <a:solidFill>
                  <a:srgbClr val="000000"/>
                </a:solidFill>
                <a:latin typeface="Courier New"/>
                <a:ea typeface="Courier New"/>
                <a:cs typeface="Courier New"/>
                <a:sym typeface="Courier New"/>
              </a:rPr>
              <a:t>&lt;soap:Body xmlns:m="http://www.example.org/stock"&gt;</a:t>
            </a:r>
          </a:p>
          <a:p>
            <a:pPr rtl="0" lvl="0">
              <a:buNone/>
            </a:pPr>
            <a:r>
              <a:rPr sz="1400" lang="en">
                <a:solidFill>
                  <a:srgbClr val="000000"/>
                </a:solidFill>
                <a:latin typeface="Courier New"/>
                <a:ea typeface="Courier New"/>
                <a:cs typeface="Courier New"/>
                <a:sym typeface="Courier New"/>
              </a:rPr>
              <a:t>  &lt;m:GetStockPrice&gt;</a:t>
            </a:r>
          </a:p>
          <a:p>
            <a:pPr rtl="0" lvl="0">
              <a:buNone/>
            </a:pPr>
            <a:r>
              <a:rPr sz="1400" lang="en">
                <a:solidFill>
                  <a:srgbClr val="000000"/>
                </a:solidFill>
                <a:latin typeface="Courier New"/>
                <a:ea typeface="Courier New"/>
                <a:cs typeface="Courier New"/>
                <a:sym typeface="Courier New"/>
              </a:rPr>
              <a:t>	&lt;m:StockName&gt;IBM&lt;/m:StockName&gt;</a:t>
            </a:r>
          </a:p>
          <a:p>
            <a:pPr rtl="0" lvl="0">
              <a:buNone/>
            </a:pPr>
            <a:r>
              <a:rPr sz="1400" lang="en">
                <a:solidFill>
                  <a:srgbClr val="000000"/>
                </a:solidFill>
                <a:latin typeface="Courier New"/>
                <a:ea typeface="Courier New"/>
                <a:cs typeface="Courier New"/>
                <a:sym typeface="Courier New"/>
              </a:rPr>
              <a:t>  &lt;/m:GetStockPrice&gt;</a:t>
            </a:r>
          </a:p>
          <a:p>
            <a:pPr rtl="0" lvl="0">
              <a:buNone/>
            </a:pPr>
            <a:r>
              <a:rPr sz="1400" lang="en">
                <a:solidFill>
                  <a:srgbClr val="000000"/>
                </a:solidFill>
                <a:latin typeface="Courier New"/>
                <a:ea typeface="Courier New"/>
                <a:cs typeface="Courier New"/>
                <a:sym typeface="Courier New"/>
              </a:rPr>
              <a:t>&lt;/soap:Body&gt;</a:t>
            </a:r>
          </a:p>
          <a:p>
            <a:r>
              <a:t/>
            </a:r>
          </a:p>
          <a:p>
            <a:pPr>
              <a:buNone/>
            </a:pPr>
            <a:r>
              <a:rPr sz="1400" lang="en">
                <a:solidFill>
                  <a:srgbClr val="000000"/>
                </a:solidFill>
                <a:latin typeface="Courier New"/>
                <a:ea typeface="Courier New"/>
                <a:cs typeface="Courier New"/>
                <a:sym typeface="Courier New"/>
              </a:rPr>
              <a:t>&lt;/soap:Envelope&gt;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SOAP Response</a:t>
            </a:r>
          </a:p>
        </p:txBody>
      </p:sp>
      <p:sp>
        <p:nvSpPr>
          <p:cNvPr id="119" name="Shape 119"/>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sz="1400" lang="en">
                <a:solidFill>
                  <a:srgbClr val="000000"/>
                </a:solidFill>
                <a:latin typeface="Courier New"/>
                <a:ea typeface="Courier New"/>
                <a:cs typeface="Courier New"/>
                <a:sym typeface="Courier New"/>
              </a:rPr>
              <a:t>HTTP/1.1 200 OK</a:t>
            </a:r>
          </a:p>
          <a:p>
            <a:pPr rtl="0" lvl="0">
              <a:buNone/>
            </a:pPr>
            <a:r>
              <a:rPr sz="1400" lang="en">
                <a:solidFill>
                  <a:srgbClr val="000000"/>
                </a:solidFill>
                <a:latin typeface="Courier New"/>
                <a:ea typeface="Courier New"/>
                <a:cs typeface="Courier New"/>
                <a:sym typeface="Courier New"/>
              </a:rPr>
              <a:t>Content-Type: application/soap+xml; charset=utf-8</a:t>
            </a:r>
          </a:p>
          <a:p>
            <a:pPr rtl="0" lvl="0">
              <a:buNone/>
            </a:pPr>
            <a:r>
              <a:rPr sz="1400" lang="en">
                <a:solidFill>
                  <a:srgbClr val="000000"/>
                </a:solidFill>
                <a:latin typeface="Courier New"/>
                <a:ea typeface="Courier New"/>
                <a:cs typeface="Courier New"/>
                <a:sym typeface="Courier New"/>
              </a:rPr>
              <a:t>Content-Length: nnn</a:t>
            </a:r>
          </a:p>
          <a:p>
            <a:r>
              <a:t/>
            </a:r>
          </a:p>
          <a:p>
            <a:pPr rtl="0" lvl="0">
              <a:buNone/>
            </a:pPr>
            <a:r>
              <a:rPr sz="1400" lang="en">
                <a:solidFill>
                  <a:srgbClr val="000000"/>
                </a:solidFill>
                <a:latin typeface="Courier New"/>
                <a:ea typeface="Courier New"/>
                <a:cs typeface="Courier New"/>
                <a:sym typeface="Courier New"/>
              </a:rPr>
              <a:t>&lt;?xml version="1.0"?&gt;</a:t>
            </a:r>
          </a:p>
          <a:p>
            <a:pPr rtl="0" lvl="0">
              <a:buNone/>
            </a:pPr>
            <a:r>
              <a:rPr sz="1400" lang="en">
                <a:solidFill>
                  <a:srgbClr val="000000"/>
                </a:solidFill>
                <a:latin typeface="Courier New"/>
                <a:ea typeface="Courier New"/>
                <a:cs typeface="Courier New"/>
                <a:sym typeface="Courier New"/>
              </a:rPr>
              <a:t>&lt;soap:Envelope</a:t>
            </a:r>
          </a:p>
          <a:p>
            <a:pPr rtl="0" lvl="0">
              <a:buNone/>
            </a:pPr>
            <a:r>
              <a:rPr sz="1400" lang="en">
                <a:solidFill>
                  <a:srgbClr val="000000"/>
                </a:solidFill>
                <a:latin typeface="Courier New"/>
                <a:ea typeface="Courier New"/>
                <a:cs typeface="Courier New"/>
                <a:sym typeface="Courier New"/>
              </a:rPr>
              <a:t>xmlns:soap="http://www.w3.org/2001/12/soap-envelope"</a:t>
            </a:r>
          </a:p>
          <a:p>
            <a:pPr rtl="0" lvl="0">
              <a:buNone/>
            </a:pPr>
            <a:r>
              <a:rPr sz="1400" lang="en">
                <a:solidFill>
                  <a:srgbClr val="000000"/>
                </a:solidFill>
                <a:latin typeface="Courier New"/>
                <a:ea typeface="Courier New"/>
                <a:cs typeface="Courier New"/>
                <a:sym typeface="Courier New"/>
              </a:rPr>
              <a:t>soap:encodingStyle="http://www.w3.org/2001/12/soap-encoding"&gt;</a:t>
            </a:r>
          </a:p>
          <a:p>
            <a:r>
              <a:t/>
            </a:r>
          </a:p>
          <a:p>
            <a:pPr rtl="0" lvl="0">
              <a:buNone/>
            </a:pPr>
            <a:r>
              <a:rPr sz="1400" lang="en">
                <a:solidFill>
                  <a:srgbClr val="000000"/>
                </a:solidFill>
                <a:latin typeface="Courier New"/>
                <a:ea typeface="Courier New"/>
                <a:cs typeface="Courier New"/>
                <a:sym typeface="Courier New"/>
              </a:rPr>
              <a:t>&lt;soap:Body xmlns:m="http://www.example.org/stock"&gt;</a:t>
            </a:r>
          </a:p>
          <a:p>
            <a:pPr rtl="0" lvl="0">
              <a:buNone/>
            </a:pPr>
            <a:r>
              <a:rPr sz="1400" lang="en">
                <a:solidFill>
                  <a:srgbClr val="000000"/>
                </a:solidFill>
                <a:latin typeface="Courier New"/>
                <a:ea typeface="Courier New"/>
                <a:cs typeface="Courier New"/>
                <a:sym typeface="Courier New"/>
              </a:rPr>
              <a:t>  &lt;m:GetStockPriceResponse&gt;</a:t>
            </a:r>
          </a:p>
          <a:p>
            <a:pPr rtl="0" lvl="0">
              <a:buNone/>
            </a:pPr>
            <a:r>
              <a:rPr sz="1400" lang="en">
                <a:solidFill>
                  <a:srgbClr val="000000"/>
                </a:solidFill>
                <a:latin typeface="Courier New"/>
                <a:ea typeface="Courier New"/>
                <a:cs typeface="Courier New"/>
                <a:sym typeface="Courier New"/>
              </a:rPr>
              <a:t>	&lt;m:Price&gt;34.5&lt;/m:Price&gt;</a:t>
            </a:r>
          </a:p>
          <a:p>
            <a:pPr rtl="0" lvl="0">
              <a:buNone/>
            </a:pPr>
            <a:r>
              <a:rPr sz="1400" lang="en">
                <a:solidFill>
                  <a:srgbClr val="000000"/>
                </a:solidFill>
                <a:latin typeface="Courier New"/>
                <a:ea typeface="Courier New"/>
                <a:cs typeface="Courier New"/>
                <a:sym typeface="Courier New"/>
              </a:rPr>
              <a:t>  &lt;/m:GetStockPriceResponse&gt;</a:t>
            </a:r>
          </a:p>
          <a:p>
            <a:pPr rtl="0" lvl="0">
              <a:buNone/>
            </a:pPr>
            <a:r>
              <a:rPr sz="1400" lang="en">
                <a:solidFill>
                  <a:srgbClr val="000000"/>
                </a:solidFill>
                <a:latin typeface="Courier New"/>
                <a:ea typeface="Courier New"/>
                <a:cs typeface="Courier New"/>
                <a:sym typeface="Courier New"/>
              </a:rPr>
              <a:t>&lt;/soap:Body&gt;</a:t>
            </a:r>
          </a:p>
          <a:p>
            <a:r>
              <a:t/>
            </a:r>
          </a:p>
          <a:p>
            <a:pPr>
              <a:buNone/>
            </a:pPr>
            <a:r>
              <a:rPr sz="1400" lang="en">
                <a:solidFill>
                  <a:srgbClr val="000000"/>
                </a:solidFill>
                <a:latin typeface="Courier New"/>
                <a:ea typeface="Courier New"/>
                <a:cs typeface="Courier New"/>
                <a:sym typeface="Courier New"/>
              </a:rPr>
              <a:t>&lt;/soap:Envelope&gt;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Web services in new fashion </a:t>
            </a:r>
          </a:p>
        </p:txBody>
      </p:sp>
      <p:sp>
        <p:nvSpPr>
          <p:cNvPr id="125" name="Shape 125"/>
          <p:cNvSpPr txBox="1"/>
          <p:nvPr>
            <p:ph idx="1" type="body"/>
          </p:nvPr>
        </p:nvSpPr>
        <p:spPr>
          <a:xfrm>
            <a:off y="1600200" x="457200"/>
            <a:ext cy="4967700" cx="8229600"/>
          </a:xfrm>
          <a:prstGeom prst="rect">
            <a:avLst/>
          </a:prstGeom>
        </p:spPr>
        <p:txBody>
          <a:bodyPr bIns="91425" rIns="91425" lIns="91425" tIns="91425" anchor="t" anchorCtr="0">
            <a:spAutoFit/>
          </a:bodyPr>
          <a:lstStyle/>
          <a:p>
            <a:pPr>
              <a:buNone/>
            </a:pPr>
            <a:r>
              <a:rPr lang="en"/>
              <a:t>Web API is a development in Web services where emphasis has been </a:t>
            </a:r>
            <a:r>
              <a:rPr u="sng" b="1" lang="en"/>
              <a:t>moving away from SOAP based services</a:t>
            </a:r>
            <a:r>
              <a:rPr lang="en"/>
              <a:t> towards representational state transfer (</a:t>
            </a:r>
            <a:r>
              <a:rPr u="sng" lang="en">
                <a:solidFill>
                  <a:schemeClr val="hlink"/>
                </a:solidFill>
                <a:hlinkClick r:id="rId3"/>
              </a:rPr>
              <a:t>REST</a:t>
            </a:r>
            <a:r>
              <a:rPr lang="en"/>
              <a:t>) based communications.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RESTFul / REST API</a:t>
            </a:r>
          </a:p>
        </p:txBody>
      </p:sp>
      <p:sp>
        <p:nvSpPr>
          <p:cNvPr id="131" name="Shape 131"/>
          <p:cNvSpPr txBox="1"/>
          <p:nvPr>
            <p:ph idx="1" type="body"/>
          </p:nvPr>
        </p:nvSpPr>
        <p:spPr>
          <a:xfrm>
            <a:off y="1600200" x="457200"/>
            <a:ext cy="4967700" cx="8229600"/>
          </a:xfrm>
          <a:prstGeom prst="rect">
            <a:avLst/>
          </a:prstGeom>
        </p:spPr>
        <p:txBody>
          <a:bodyPr bIns="91425" rIns="91425" lIns="91425" tIns="91425" anchor="t" anchorCtr="0">
            <a:spAutoFit/>
          </a:bodyPr>
          <a:lstStyle/>
          <a:p>
            <a:pPr>
              <a:buNone/>
            </a:pPr>
            <a:r>
              <a:rPr lang="en"/>
              <a:t>a style of software architecture for distributed systems such as the WWW. The REST language uses nouns and verbs, and has an emphasis on readability. Unlike SOAP, REST does </a:t>
            </a:r>
            <a:r>
              <a:rPr u="sng" b="1" lang="en"/>
              <a:t>not require XML parsing</a:t>
            </a:r>
            <a:r>
              <a:rPr lang="en"/>
              <a:t> and does </a:t>
            </a:r>
            <a:r>
              <a:rPr u="sng" b="1" lang="en"/>
              <a:t>not require a message header</a:t>
            </a:r>
            <a:r>
              <a:rPr lang="en"/>
              <a:t> to and from a service provider.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Concept</a:t>
            </a:r>
          </a:p>
        </p:txBody>
      </p:sp>
      <p:sp>
        <p:nvSpPr>
          <p:cNvPr id="137" name="Shape 137"/>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lang="en"/>
              <a:t>the base URI for the web service, such as http://example.com/resources/</a:t>
            </a:r>
          </a:p>
          <a:p>
            <a:pPr rtl="0" lvl="0" indent="-419100" marL="457200">
              <a:buClr>
                <a:schemeClr val="dk1"/>
              </a:buClr>
              <a:buSzPct val="166666"/>
              <a:buFont typeface="Arial"/>
              <a:buChar char="•"/>
            </a:pPr>
            <a:r>
              <a:rPr lang="en"/>
              <a:t>the Internet media type of the data supported by the web service. </a:t>
            </a:r>
          </a:p>
          <a:p>
            <a:pPr rtl="0" lvl="0" indent="-419100" marL="457200">
              <a:buClr>
                <a:schemeClr val="dk1"/>
              </a:buClr>
              <a:buSzPct val="166666"/>
              <a:buFont typeface="Arial"/>
              <a:buChar char="•"/>
            </a:pPr>
            <a:r>
              <a:rPr lang="en"/>
              <a:t>the set of operations supported by the web service using HTTP methods (e.g., GET, PUT, POST, or DELETE).</a:t>
            </a:r>
          </a:p>
          <a:p>
            <a:pPr rtl="0" lvl="0" indent="-419100" marL="457200">
              <a:buClr>
                <a:schemeClr val="dk1"/>
              </a:buClr>
              <a:buSzPct val="166666"/>
              <a:buFont typeface="Arial"/>
              <a:buChar char="•"/>
            </a:pPr>
            <a:r>
              <a:rPr lang="en"/>
              <a:t>The API must be hypertext driven.</a:t>
            </a:r>
          </a:p>
          <a:p>
            <a:r>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Example URI</a:t>
            </a:r>
          </a:p>
        </p:txBody>
      </p:sp>
      <p:sp>
        <p:nvSpPr>
          <p:cNvPr id="143" name="Shape 143"/>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lang="en"/>
              <a:t>http://example.org/user/</a:t>
            </a:r>
          </a:p>
          <a:p>
            <a:pPr rtl="0" lvl="0" indent="-419100" marL="457200">
              <a:buClr>
                <a:schemeClr val="dk1"/>
              </a:buClr>
              <a:buSzPct val="166666"/>
              <a:buFont typeface="Arial"/>
              <a:buChar char="•"/>
            </a:pPr>
            <a:r>
              <a:rPr lang="en"/>
              <a:t>http://example.org/user/</a:t>
            </a:r>
            <a:r>
              <a:rPr b="1" lang="en"/>
              <a:t>anuchit</a:t>
            </a:r>
          </a:p>
          <a:p>
            <a:pPr rtl="0" lvl="0" indent="-419100" marL="457200">
              <a:buClr>
                <a:schemeClr val="dk1"/>
              </a:buClr>
              <a:buSzPct val="166666"/>
              <a:buFont typeface="Arial"/>
              <a:buChar char="•"/>
            </a:pPr>
            <a:r>
              <a:rPr lang="en"/>
              <a:t>http://search.twitter.com/search.json</a:t>
            </a:r>
            <a:r>
              <a:rPr b="1" lang="en"/>
              <a:t>?q=xxx</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About</a:t>
            </a:r>
          </a:p>
        </p:txBody>
      </p:sp>
      <p:sp>
        <p:nvSpPr>
          <p:cNvPr id="30" name="Shape 30"/>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u="sng" lang="en"/>
              <a:t>Not a Teacher or Instructor</a:t>
            </a:r>
          </a:p>
          <a:p>
            <a:pPr rtl="0" lvl="0" indent="-419100" marL="457200">
              <a:buClr>
                <a:schemeClr val="dk1"/>
              </a:buClr>
              <a:buSzPct val="166666"/>
              <a:buFont typeface="Arial"/>
              <a:buChar char="•"/>
            </a:pPr>
            <a:r>
              <a:rPr u="sng" lang="en"/>
              <a:t>Not a Programmer or Developer</a:t>
            </a:r>
          </a:p>
          <a:p>
            <a:pPr rtl="0" lvl="0" indent="-419100" marL="457200">
              <a:buClr>
                <a:schemeClr val="dk1"/>
              </a:buClr>
              <a:buSzPct val="166666"/>
              <a:buFont typeface="Arial"/>
              <a:buChar char="•"/>
            </a:pPr>
            <a:r>
              <a:rPr lang="en"/>
              <a:t>Senior Software Engineer at SIPA</a:t>
            </a:r>
          </a:p>
          <a:p>
            <a:pPr rtl="0" lvl="0" indent="-419100" marL="457200">
              <a:buClr>
                <a:schemeClr val="dk1"/>
              </a:buClr>
              <a:buSzPct val="166666"/>
              <a:buFont typeface="Arial"/>
              <a:buChar char="•"/>
            </a:pPr>
            <a:r>
              <a:rPr lang="en"/>
              <a:t>Content writer not speaker</a:t>
            </a:r>
          </a:p>
          <a:p>
            <a:pPr rtl="0" lvl="0" indent="-419100" marL="457200">
              <a:buClr>
                <a:schemeClr val="dk1"/>
              </a:buClr>
              <a:buSzPct val="166666"/>
              <a:buFont typeface="Arial"/>
              <a:buChar char="•"/>
            </a:pPr>
            <a:r>
              <a:rPr lang="en"/>
              <a:t>I use Linux :)</a:t>
            </a:r>
          </a:p>
          <a:p>
            <a:r>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Example methods</a:t>
            </a:r>
          </a:p>
        </p:txBody>
      </p:sp>
      <p:graphicFrame>
        <p:nvGraphicFramePr>
          <p:cNvPr id="149" name="Shape 149"/>
          <p:cNvGraphicFramePr/>
          <p:nvPr/>
        </p:nvGraphicFramePr>
        <p:xfrm>
          <a:off y="1824525" x="287425"/>
          <a:ext cy="3000000" cx="3000000"/>
        </p:xfrm>
        <a:graphic>
          <a:graphicData uri="http://schemas.openxmlformats.org/drawingml/2006/table">
            <a:tbl>
              <a:tblPr>
                <a:noFill/>
                <a:tableStyleId>{1F9B218B-0A16-4FE8-823F-317842E8118C}</a:tableStyleId>
              </a:tblPr>
              <a:tblGrid>
                <a:gridCol w="2724775"/>
                <a:gridCol w="1571925"/>
                <a:gridCol w="1542400"/>
                <a:gridCol w="1365000"/>
                <a:gridCol w="1246775"/>
              </a:tblGrid>
              <a:tr h="381000">
                <a:tc>
                  <a:txBody>
                    <a:bodyPr>
                      <a:spAutoFit/>
                    </a:bodyPr>
                    <a:lstStyle/>
                    <a:p>
                      <a:pPr>
                        <a:buNone/>
                      </a:pPr>
                      <a:r>
                        <a:rPr b="1" lang="en"/>
                        <a:t>Resource</a:t>
                      </a:r>
                    </a:p>
                  </a:txBody>
                  <a:tcPr marR="91425" marB="91425" marT="91425" marL="91425">
                    <a:solidFill>
                      <a:srgbClr val="CFE2F3"/>
                    </a:solidFill>
                  </a:tcPr>
                </a:tc>
                <a:tc>
                  <a:txBody>
                    <a:bodyPr>
                      <a:spAutoFit/>
                    </a:bodyPr>
                    <a:lstStyle/>
                    <a:p>
                      <a:pPr algn="ctr">
                        <a:buNone/>
                      </a:pPr>
                      <a:r>
                        <a:rPr b="1" lang="en"/>
                        <a:t>GET</a:t>
                      </a:r>
                    </a:p>
                  </a:txBody>
                  <a:tcPr marR="91425" marB="91425" marT="91425" marL="91425">
                    <a:solidFill>
                      <a:srgbClr val="CFE2F3"/>
                    </a:solidFill>
                  </a:tcPr>
                </a:tc>
                <a:tc>
                  <a:txBody>
                    <a:bodyPr>
                      <a:spAutoFit/>
                    </a:bodyPr>
                    <a:lstStyle/>
                    <a:p>
                      <a:pPr algn="ctr">
                        <a:buNone/>
                      </a:pPr>
                      <a:r>
                        <a:rPr b="1" lang="en"/>
                        <a:t>PUT</a:t>
                      </a:r>
                    </a:p>
                  </a:txBody>
                  <a:tcPr marR="91425" marB="91425" marT="91425" marL="91425">
                    <a:solidFill>
                      <a:srgbClr val="CFE2F3"/>
                    </a:solidFill>
                  </a:tcPr>
                </a:tc>
                <a:tc>
                  <a:txBody>
                    <a:bodyPr>
                      <a:spAutoFit/>
                    </a:bodyPr>
                    <a:lstStyle/>
                    <a:p>
                      <a:pPr algn="ctr">
                        <a:buNone/>
                      </a:pPr>
                      <a:r>
                        <a:rPr b="1" lang="en"/>
                        <a:t>POST</a:t>
                      </a:r>
                    </a:p>
                  </a:txBody>
                  <a:tcPr marR="91425" marB="91425" marT="91425" marL="91425">
                    <a:solidFill>
                      <a:srgbClr val="CFE2F3"/>
                    </a:solidFill>
                  </a:tcPr>
                </a:tc>
                <a:tc>
                  <a:txBody>
                    <a:bodyPr>
                      <a:spAutoFit/>
                    </a:bodyPr>
                    <a:lstStyle/>
                    <a:p>
                      <a:pPr algn="ctr">
                        <a:buNone/>
                      </a:pPr>
                      <a:r>
                        <a:rPr b="1" lang="en"/>
                        <a:t>DELETE</a:t>
                      </a:r>
                    </a:p>
                  </a:txBody>
                  <a:tcPr marR="91425" marB="91425" marT="91425" marL="91425">
                    <a:solidFill>
                      <a:srgbClr val="CFE2F3"/>
                    </a:solidFill>
                  </a:tcPr>
                </a:tc>
              </a:tr>
              <a:tr h="381000">
                <a:tc>
                  <a:txBody>
                    <a:bodyPr>
                      <a:spAutoFit/>
                    </a:bodyPr>
                    <a:lstStyle/>
                    <a:p>
                      <a:pPr>
                        <a:buNone/>
                      </a:pPr>
                      <a:r>
                        <a:rPr lang="en"/>
                        <a:t>http://example.org</a:t>
                      </a:r>
                      <a:r>
                        <a:rPr b="1" lang="en"/>
                        <a:t>/user</a:t>
                      </a:r>
                    </a:p>
                  </a:txBody>
                  <a:tcPr marR="91425" marB="91425" marT="91425" marL="91425"/>
                </a:tc>
                <a:tc>
                  <a:txBody>
                    <a:bodyPr>
                      <a:spAutoFit/>
                    </a:bodyPr>
                    <a:lstStyle/>
                    <a:p>
                      <a:pPr>
                        <a:buNone/>
                      </a:pPr>
                      <a:r>
                        <a:rPr lang="en"/>
                        <a:t>list collection</a:t>
                      </a:r>
                    </a:p>
                  </a:txBody>
                  <a:tcPr marR="91425" marB="91425" marT="91425" marL="91425"/>
                </a:tc>
                <a:tc>
                  <a:txBody>
                    <a:bodyPr>
                      <a:spAutoFit/>
                    </a:bodyPr>
                    <a:lstStyle/>
                    <a:p>
                      <a:pPr>
                        <a:buNone/>
                      </a:pPr>
                      <a:r>
                        <a:rPr lang="en"/>
                        <a:t>replace</a:t>
                      </a:r>
                    </a:p>
                  </a:txBody>
                  <a:tcPr marR="91425" marB="91425" marT="91425" marL="91425"/>
                </a:tc>
                <a:tc>
                  <a:txBody>
                    <a:bodyPr>
                      <a:spAutoFit/>
                    </a:bodyPr>
                    <a:lstStyle/>
                    <a:p>
                      <a:pPr>
                        <a:buNone/>
                      </a:pPr>
                      <a:r>
                        <a:rPr lang="en"/>
                        <a:t>create</a:t>
                      </a:r>
                    </a:p>
                  </a:txBody>
                  <a:tcPr marR="91425" marB="91425" marT="91425" marL="91425"/>
                </a:tc>
                <a:tc>
                  <a:txBody>
                    <a:bodyPr>
                      <a:spAutoFit/>
                    </a:bodyPr>
                    <a:lstStyle/>
                    <a:p>
                      <a:pPr>
                        <a:buNone/>
                      </a:pPr>
                      <a:r>
                        <a:rPr lang="en"/>
                        <a:t>delete</a:t>
                      </a:r>
                    </a:p>
                  </a:txBody>
                  <a:tcPr marR="91425" marB="91425" marT="91425" marL="91425"/>
                </a:tc>
              </a:tr>
              <a:tr h="381000">
                <a:tc>
                  <a:txBody>
                    <a:bodyPr>
                      <a:spAutoFit/>
                    </a:bodyPr>
                    <a:lstStyle/>
                    <a:p>
                      <a:pPr>
                        <a:buNone/>
                      </a:pPr>
                      <a:r>
                        <a:rPr lang="en"/>
                        <a:t>http://example.org</a:t>
                      </a:r>
                      <a:r>
                        <a:rPr b="1" lang="en"/>
                        <a:t>/user/rose</a:t>
                      </a:r>
                    </a:p>
                  </a:txBody>
                  <a:tcPr marR="91425" marB="91425" marT="91425" marL="91425"/>
                </a:tc>
                <a:tc>
                  <a:txBody>
                    <a:bodyPr>
                      <a:spAutoFit/>
                    </a:bodyPr>
                    <a:lstStyle/>
                    <a:p>
                      <a:pPr>
                        <a:buNone/>
                      </a:pPr>
                      <a:r>
                        <a:rPr lang="en"/>
                        <a:t>list data</a:t>
                      </a:r>
                    </a:p>
                  </a:txBody>
                  <a:tcPr marR="91425" marB="91425" marT="91425" marL="91425"/>
                </a:tc>
                <a:tc>
                  <a:txBody>
                    <a:bodyPr>
                      <a:spAutoFit/>
                    </a:bodyPr>
                    <a:lstStyle/>
                    <a:p>
                      <a:pPr>
                        <a:buNone/>
                      </a:pPr>
                      <a:r>
                        <a:rPr lang="en"/>
                        <a:t>replace/ create</a:t>
                      </a:r>
                    </a:p>
                  </a:txBody>
                  <a:tcPr marR="91425" marB="91425" marT="91425" marL="91425"/>
                </a:tc>
                <a:tc>
                  <a:txBody>
                    <a:bodyPr>
                      <a:spAutoFit/>
                    </a:bodyPr>
                    <a:lstStyle/>
                    <a:p>
                      <a:pPr>
                        <a:buNone/>
                      </a:pPr>
                      <a:r>
                        <a:rPr lang="en"/>
                        <a:t>? / create</a:t>
                      </a:r>
                    </a:p>
                  </a:txBody>
                  <a:tcPr marR="91425" marB="91425" marT="91425" marL="91425"/>
                </a:tc>
                <a:tc>
                  <a:txBody>
                    <a:bodyPr>
                      <a:spAutoFit/>
                    </a:bodyPr>
                    <a:lstStyle/>
                    <a:p>
                      <a:pPr>
                        <a:buNone/>
                      </a:pPr>
                      <a:r>
                        <a:rPr lang="en"/>
                        <a:t>delete</a:t>
                      </a:r>
                    </a:p>
                  </a:txBody>
                  <a:tcPr marR="91425" marB="91425" marT="91425" marL="91425"/>
                </a:tc>
              </a:tr>
            </a:tbl>
          </a:graphicData>
        </a:graphic>
      </p:graphicFrame>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No "official" standard</a:t>
            </a:r>
          </a:p>
        </p:txBody>
      </p:sp>
      <p:sp>
        <p:nvSpPr>
          <p:cNvPr id="155" name="Shape 155"/>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There is no "official" standard for RESTful web services, This is because REST is an architectural style, unlike SOAP, which is a protocol. Even though REST is not a standard, a RESTful implementation such as the Web can use standards like HTTP, URI, XML, etc.</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Simple Diagram</a:t>
            </a:r>
          </a:p>
        </p:txBody>
      </p:sp>
      <p:sp>
        <p:nvSpPr>
          <p:cNvPr id="161" name="Shape 161"/>
          <p:cNvSpPr/>
          <p:nvPr/>
        </p:nvSpPr>
        <p:spPr>
          <a:xfrm>
            <a:off y="2392800" x="871562"/>
            <a:ext cy="2745299" cx="1470600"/>
          </a:xfrm>
          <a:prstGeom prst="rect">
            <a:avLst/>
          </a:prstGeom>
          <a:solidFill>
            <a:srgbClr val="93C47D"/>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sz="1800" lang="en"/>
              <a:t>Requester</a:t>
            </a:r>
          </a:p>
        </p:txBody>
      </p:sp>
      <p:sp>
        <p:nvSpPr>
          <p:cNvPr id="162" name="Shape 162"/>
          <p:cNvSpPr/>
          <p:nvPr/>
        </p:nvSpPr>
        <p:spPr>
          <a:xfrm>
            <a:off y="2415000" x="6801837"/>
            <a:ext cy="2730599" cx="1470600"/>
          </a:xfrm>
          <a:prstGeom prst="rect">
            <a:avLst/>
          </a:prstGeom>
          <a:solidFill>
            <a:srgbClr val="9FC5E8"/>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sz="1800" lang="en"/>
              <a:t>Provider</a:t>
            </a:r>
          </a:p>
        </p:txBody>
      </p:sp>
      <p:sp>
        <p:nvSpPr>
          <p:cNvPr id="163" name="Shape 163"/>
          <p:cNvSpPr txBox="1"/>
          <p:nvPr/>
        </p:nvSpPr>
        <p:spPr>
          <a:xfrm>
            <a:off y="2668325" x="2622531"/>
            <a:ext cy="457200" cx="3775799"/>
          </a:xfrm>
          <a:prstGeom prst="rect">
            <a:avLst/>
          </a:prstGeom>
          <a:noFill/>
        </p:spPr>
        <p:txBody>
          <a:bodyPr bIns="91425" rIns="91425" lIns="91425" tIns="91425" anchor="t" anchorCtr="0">
            <a:spAutoFit/>
          </a:bodyPr>
          <a:lstStyle/>
          <a:p>
            <a:pPr algn="ctr">
              <a:buNone/>
            </a:pPr>
            <a:r>
              <a:rPr sz="1800" lang="en"/>
              <a:t>GET /</a:t>
            </a:r>
            <a:r>
              <a:rPr b="1" sz="1800" lang="en"/>
              <a:t>user/anuchit </a:t>
            </a:r>
            <a:r>
              <a:rPr sz="1800" lang="en"/>
              <a:t>HTTP/1.1</a:t>
            </a:r>
          </a:p>
        </p:txBody>
      </p:sp>
      <p:cxnSp>
        <p:nvCxnSpPr>
          <p:cNvPr id="164" name="Shape 164"/>
          <p:cNvCxnSpPr/>
          <p:nvPr/>
        </p:nvCxnSpPr>
        <p:spPr>
          <a:xfrm>
            <a:off y="3192525" x="2579125"/>
            <a:ext cy="14700" cx="3857699"/>
          </a:xfrm>
          <a:prstGeom prst="straightConnector1">
            <a:avLst/>
          </a:prstGeom>
          <a:noFill/>
          <a:ln w="19050" cap="flat">
            <a:solidFill>
              <a:schemeClr val="dk2"/>
            </a:solidFill>
            <a:prstDash val="solid"/>
            <a:round/>
            <a:headEnd w="lg" len="lg" type="none"/>
            <a:tailEnd w="lg" len="lg" type="triangle"/>
          </a:ln>
        </p:spPr>
      </p:cxnSp>
      <p:cxnSp>
        <p:nvCxnSpPr>
          <p:cNvPr id="165" name="Shape 165"/>
          <p:cNvCxnSpPr/>
          <p:nvPr/>
        </p:nvCxnSpPr>
        <p:spPr>
          <a:xfrm rot="10800000">
            <a:off y="4419349" x="2638175"/>
            <a:ext cy="14700" cx="3857699"/>
          </a:xfrm>
          <a:prstGeom prst="straightConnector1">
            <a:avLst/>
          </a:prstGeom>
          <a:noFill/>
          <a:ln w="19050" cap="flat">
            <a:solidFill>
              <a:schemeClr val="dk2"/>
            </a:solidFill>
            <a:prstDash val="solid"/>
            <a:round/>
            <a:headEnd w="lg" len="lg" type="none"/>
            <a:tailEnd w="lg" len="lg" type="triangle"/>
          </a:ln>
        </p:spPr>
      </p:cxnSp>
      <p:sp>
        <p:nvSpPr>
          <p:cNvPr id="166" name="Shape 166"/>
          <p:cNvSpPr txBox="1"/>
          <p:nvPr/>
        </p:nvSpPr>
        <p:spPr>
          <a:xfrm>
            <a:off y="4520450" x="2674227"/>
            <a:ext cy="457200" cx="3805199"/>
          </a:xfrm>
          <a:prstGeom prst="rect">
            <a:avLst/>
          </a:prstGeom>
          <a:noFill/>
        </p:spPr>
        <p:txBody>
          <a:bodyPr bIns="91425" rIns="91425" lIns="91425" tIns="91425" anchor="t" anchorCtr="0">
            <a:spAutoFit/>
          </a:bodyPr>
          <a:lstStyle/>
          <a:p>
            <a:pPr algn="ctr" rtl="0" lvl="0">
              <a:buNone/>
            </a:pPr>
            <a:r>
              <a:rPr sz="1800" lang="en"/>
              <a:t>200 with some data</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Data Format</a:t>
            </a:r>
          </a:p>
        </p:txBody>
      </p:sp>
      <p:sp>
        <p:nvSpPr>
          <p:cNvPr id="172" name="Shape 17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XML</a:t>
            </a:r>
          </a:p>
          <a:p>
            <a:r>
              <a:t/>
            </a:r>
          </a:p>
          <a:p>
            <a:pPr rtl="0" lvl="0">
              <a:buClr>
                <a:srgbClr val="000000"/>
              </a:buClr>
              <a:buSzPct val="61111"/>
              <a:buFont typeface="Arial"/>
              <a:buNone/>
            </a:pPr>
            <a:r>
              <a:rPr sz="1800" lang="en">
                <a:solidFill>
                  <a:srgbClr val="000000"/>
                </a:solidFill>
                <a:latin typeface="Courier New"/>
                <a:ea typeface="Courier New"/>
                <a:cs typeface="Courier New"/>
                <a:sym typeface="Courier New"/>
              </a:rPr>
              <a:t>&lt;?xml version="1.0"?&gt;</a:t>
            </a:r>
          </a:p>
          <a:p>
            <a:pPr rtl="0" lvl="0">
              <a:buNone/>
            </a:pPr>
            <a:r>
              <a:rPr sz="1800" lang="en">
                <a:latin typeface="Courier New"/>
                <a:ea typeface="Courier New"/>
                <a:cs typeface="Courier New"/>
                <a:sym typeface="Courier New"/>
              </a:rPr>
              <a:t>&lt;item&gt;</a:t>
            </a:r>
            <a:br>
              <a:rPr sz="1800" lang="en">
                <a:latin typeface="Courier New"/>
                <a:ea typeface="Courier New"/>
                <a:cs typeface="Courier New"/>
                <a:sym typeface="Courier New"/>
              </a:rPr>
            </a:br>
            <a:r>
              <a:rPr sz="1800" lang="en">
                <a:latin typeface="Courier New"/>
                <a:ea typeface="Courier New"/>
                <a:cs typeface="Courier New"/>
                <a:sym typeface="Courier New"/>
              </a:rPr>
              <a:t>    &lt;name&gt;Anuchit Chalothorn&lt;/name&gt;</a:t>
            </a:r>
            <a:br>
              <a:rPr sz="1800" lang="en">
                <a:latin typeface="Courier New"/>
                <a:ea typeface="Courier New"/>
                <a:cs typeface="Courier New"/>
                <a:sym typeface="Courier New"/>
              </a:rPr>
            </a:br>
            <a:r>
              <a:rPr sz="1800" lang="en">
                <a:latin typeface="Courier New"/>
                <a:ea typeface="Courier New"/>
                <a:cs typeface="Courier New"/>
                <a:sym typeface="Courier New"/>
              </a:rPr>
              <a:t>    &lt;email&gt;anoochit@gmail.com&lt;/email&gt;</a:t>
            </a:r>
          </a:p>
          <a:p>
            <a:pPr rtl="0" lvl="0">
              <a:buNone/>
            </a:pPr>
            <a:r>
              <a:rPr sz="1800" lang="en">
                <a:latin typeface="Courier New"/>
                <a:ea typeface="Courier New"/>
                <a:cs typeface="Courier New"/>
                <a:sym typeface="Courier New"/>
              </a:rPr>
              <a:t>&lt;/item&gt;</a:t>
            </a:r>
          </a:p>
          <a:p>
            <a:pPr rtl="0" lvl="0">
              <a:buClr>
                <a:srgbClr val="000000"/>
              </a:buClr>
              <a:buSzPct val="61111"/>
              <a:buFont typeface="Arial"/>
              <a:buNone/>
            </a:pPr>
            <a:r>
              <a:rPr sz="1800" lang="en">
                <a:latin typeface="Courier New"/>
                <a:ea typeface="Courier New"/>
                <a:cs typeface="Courier New"/>
                <a:sym typeface="Courier New"/>
              </a:rPr>
              <a:t>&lt;item&gt;</a:t>
            </a:r>
            <a:br>
              <a:rPr sz="1800" lang="en">
                <a:latin typeface="Courier New"/>
                <a:ea typeface="Courier New"/>
                <a:cs typeface="Courier New"/>
                <a:sym typeface="Courier New"/>
              </a:rPr>
            </a:br>
            <a:r>
              <a:rPr sz="1800" lang="en">
                <a:latin typeface="Courier New"/>
                <a:ea typeface="Courier New"/>
                <a:cs typeface="Courier New"/>
                <a:sym typeface="Courier New"/>
              </a:rPr>
              <a:t>    &lt;name&gt;Sira Nokyongthong&lt;/name&gt;</a:t>
            </a:r>
            <a:br>
              <a:rPr sz="1800" lang="en">
                <a:latin typeface="Courier New"/>
                <a:ea typeface="Courier New"/>
                <a:cs typeface="Courier New"/>
                <a:sym typeface="Courier New"/>
              </a:rPr>
            </a:br>
            <a:r>
              <a:rPr sz="1800" lang="en">
                <a:latin typeface="Courier New"/>
                <a:ea typeface="Courier New"/>
                <a:cs typeface="Courier New"/>
                <a:sym typeface="Courier New"/>
              </a:rPr>
              <a:t>    &lt;email&gt;gumaraa@gmail.com&lt;/email&gt;</a:t>
            </a:r>
          </a:p>
          <a:p>
            <a:pPr lvl="0">
              <a:buClr>
                <a:srgbClr val="000000"/>
              </a:buClr>
              <a:buSzPct val="61111"/>
              <a:buFont typeface="Arial"/>
              <a:buNone/>
            </a:pPr>
            <a:r>
              <a:rPr sz="1800" lang="en">
                <a:latin typeface="Courier New"/>
                <a:ea typeface="Courier New"/>
                <a:cs typeface="Courier New"/>
                <a:sym typeface="Courier New"/>
              </a:rPr>
              <a:t>&lt;/item&gt;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Data Format</a:t>
            </a:r>
          </a:p>
        </p:txBody>
      </p:sp>
      <p:sp>
        <p:nvSpPr>
          <p:cNvPr id="178" name="Shape 17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JSON</a:t>
            </a:r>
          </a:p>
          <a:p>
            <a:pPr rtl="0" lvl="0">
              <a:buNone/>
            </a:pPr>
            <a:br>
              <a:rPr sz="1800" lang="en">
                <a:latin typeface="Courier New"/>
                <a:ea typeface="Courier New"/>
                <a:cs typeface="Courier New"/>
                <a:sym typeface="Courier New"/>
              </a:rPr>
            </a:br>
            <a:r>
              <a:rPr sz="1800" lang="en">
                <a:latin typeface="Courier New"/>
                <a:ea typeface="Courier New"/>
                <a:cs typeface="Courier New"/>
                <a:sym typeface="Courier New"/>
              </a:rPr>
              <a:t>{</a:t>
            </a:r>
          </a:p>
          <a:p>
            <a:pPr rtl="0" lvl="0">
              <a:buNone/>
            </a:pPr>
            <a:r>
              <a:rPr sz="1800" lang="en">
                <a:latin typeface="Courier New"/>
                <a:ea typeface="Courier New"/>
                <a:cs typeface="Courier New"/>
                <a:sym typeface="Courier New"/>
              </a:rPr>
              <a:t>    "item": [</a:t>
            </a:r>
          </a:p>
          <a:p>
            <a:pPr rtl="0" lvl="0">
              <a:buNone/>
            </a:pPr>
            <a:r>
              <a:rPr sz="1800" lang="en">
                <a:latin typeface="Courier New"/>
                <a:ea typeface="Courier New"/>
                <a:cs typeface="Courier New"/>
                <a:sym typeface="Courier New"/>
              </a:rPr>
              <a:t>        {</a:t>
            </a:r>
          </a:p>
          <a:p>
            <a:pPr rtl="0" lvl="0">
              <a:buNone/>
            </a:pPr>
            <a:r>
              <a:rPr sz="1800" lang="en">
                <a:latin typeface="Courier New"/>
                <a:ea typeface="Courier New"/>
                <a:cs typeface="Courier New"/>
                <a:sym typeface="Courier New"/>
              </a:rPr>
              <a:t>            "name": "Anuchit Chalothorn",</a:t>
            </a:r>
          </a:p>
          <a:p>
            <a:pPr rtl="0" lvl="0">
              <a:buNone/>
            </a:pPr>
            <a:r>
              <a:rPr sz="1800" lang="en">
                <a:latin typeface="Courier New"/>
                <a:ea typeface="Courier New"/>
                <a:cs typeface="Courier New"/>
                <a:sym typeface="Courier New"/>
              </a:rPr>
              <a:t>            "email": "anoochit@gmail.com"</a:t>
            </a:r>
          </a:p>
          <a:p>
            <a:pPr rtl="0" lvl="0">
              <a:buNone/>
            </a:pPr>
            <a:r>
              <a:rPr sz="1800" lang="en">
                <a:latin typeface="Courier New"/>
                <a:ea typeface="Courier New"/>
                <a:cs typeface="Courier New"/>
                <a:sym typeface="Courier New"/>
              </a:rPr>
              <a:t>        },</a:t>
            </a:r>
          </a:p>
          <a:p>
            <a:pPr rtl="0" lvl="0">
              <a:buNone/>
            </a:pPr>
            <a:r>
              <a:rPr sz="1800" lang="en">
                <a:latin typeface="Courier New"/>
                <a:ea typeface="Courier New"/>
                <a:cs typeface="Courier New"/>
                <a:sym typeface="Courier New"/>
              </a:rPr>
              <a:t>        {</a:t>
            </a:r>
          </a:p>
          <a:p>
            <a:pPr rtl="0" lvl="0">
              <a:buNone/>
            </a:pPr>
            <a:r>
              <a:rPr sz="1800" lang="en">
                <a:latin typeface="Courier New"/>
                <a:ea typeface="Courier New"/>
                <a:cs typeface="Courier New"/>
                <a:sym typeface="Courier New"/>
              </a:rPr>
              <a:t>            "name": "Sira Nokyongthong",</a:t>
            </a:r>
          </a:p>
          <a:p>
            <a:pPr rtl="0" lvl="0">
              <a:buNone/>
            </a:pPr>
            <a:r>
              <a:rPr sz="1800" lang="en">
                <a:latin typeface="Courier New"/>
                <a:ea typeface="Courier New"/>
                <a:cs typeface="Courier New"/>
                <a:sym typeface="Courier New"/>
              </a:rPr>
              <a:t>            "email": "gumaraa@gmail.com"</a:t>
            </a:r>
          </a:p>
          <a:p>
            <a:pPr rtl="0" lvl="0">
              <a:buNone/>
            </a:pPr>
            <a:r>
              <a:rPr sz="1800" lang="en">
                <a:latin typeface="Courier New"/>
                <a:ea typeface="Courier New"/>
                <a:cs typeface="Courier New"/>
                <a:sym typeface="Courier New"/>
              </a:rPr>
              <a:t>        }</a:t>
            </a:r>
          </a:p>
          <a:p>
            <a:pPr rtl="0" lvl="0">
              <a:buNone/>
            </a:pPr>
            <a:r>
              <a:rPr sz="1800" lang="en">
                <a:latin typeface="Courier New"/>
                <a:ea typeface="Courier New"/>
                <a:cs typeface="Courier New"/>
                <a:sym typeface="Courier New"/>
              </a:rPr>
              <a:t>    ]</a:t>
            </a:r>
          </a:p>
          <a:p>
            <a:pPr rtl="0" lvl="0">
              <a:buNone/>
            </a:pPr>
            <a:r>
              <a:rPr sz="1800" lang="en">
                <a:latin typeface="Courier New"/>
                <a:ea typeface="Courier New"/>
                <a:cs typeface="Courier New"/>
                <a:sym typeface="Courier New"/>
              </a:rPr>
              <a: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Shortcut - Web Services design</a:t>
            </a:r>
          </a:p>
        </p:txBody>
      </p:sp>
      <p:sp>
        <p:nvSpPr>
          <p:cNvPr id="184" name="Shape 18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lang="en"/>
              <a:t>Choose method old style, new style</a:t>
            </a:r>
          </a:p>
          <a:p>
            <a:pPr rtl="0" lvl="0" indent="-419100" marL="457200">
              <a:buClr>
                <a:schemeClr val="dk1"/>
              </a:buClr>
              <a:buSzPct val="166666"/>
              <a:buFont typeface="Arial"/>
              <a:buChar char="•"/>
            </a:pPr>
            <a:r>
              <a:rPr lang="en"/>
              <a:t>Look around an eco-system</a:t>
            </a:r>
          </a:p>
          <a:p>
            <a:pPr rtl="0" lvl="0" indent="-419100" marL="457200">
              <a:buClr>
                <a:schemeClr val="dk1"/>
              </a:buClr>
              <a:buSzPct val="166666"/>
              <a:buFont typeface="Arial"/>
              <a:buChar char="•"/>
            </a:pPr>
            <a:r>
              <a:rPr lang="en"/>
              <a:t>Who'll using your services</a:t>
            </a:r>
          </a:p>
          <a:p>
            <a:pPr rtl="0" lvl="0" indent="-419100" marL="457200">
              <a:buClr>
                <a:schemeClr val="dk1"/>
              </a:buClr>
              <a:buSzPct val="166666"/>
              <a:buFont typeface="Arial"/>
              <a:buChar char="•"/>
            </a:pPr>
            <a:r>
              <a:rPr lang="en"/>
              <a:t>How to implementation</a:t>
            </a:r>
          </a:p>
          <a:p>
            <a:pPr rtl="0" lvl="0" indent="-419100" marL="457200">
              <a:buClr>
                <a:schemeClr val="dk1"/>
              </a:buClr>
              <a:buSzPct val="166666"/>
              <a:buFont typeface="Arial"/>
              <a:buChar char="•"/>
            </a:pPr>
            <a:r>
              <a:rPr lang="en"/>
              <a:t>Design and document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p:nvPr/>
        </p:nvSpPr>
        <p:spPr>
          <a:xfrm>
            <a:off y="2320475" x="6872775"/>
            <a:ext cy="3369899" cx="1389299"/>
          </a:xfrm>
          <a:prstGeom prst="rect">
            <a:avLst/>
          </a:prstGeom>
          <a:solidFill>
            <a:srgbClr val="3D85C6"/>
          </a:solidFill>
          <a:ln w="19050" cap="flat">
            <a:solidFill>
              <a:schemeClr val="dk2"/>
            </a:solidFill>
            <a:prstDash val="solid"/>
            <a:round/>
            <a:headEnd w="med" len="med" type="none"/>
            <a:tailEnd w="med" len="med" type="none"/>
          </a:ln>
        </p:spPr>
        <p:txBody>
          <a:bodyPr bIns="91425" rIns="91425" lIns="91425" tIns="91425" anchor="ctr" anchorCtr="0">
            <a:spAutoFit/>
          </a:bodyPr>
          <a:lstStyle/>
          <a:p/>
        </p:txBody>
      </p:sp>
      <p:sp>
        <p:nvSpPr>
          <p:cNvPr id="190" name="Shape 190"/>
          <p:cNvSpPr/>
          <p:nvPr/>
        </p:nvSpPr>
        <p:spPr>
          <a:xfrm>
            <a:off y="4153225" x="783350"/>
            <a:ext cy="1566599" cx="2246699"/>
          </a:xfrm>
          <a:prstGeom prst="rect">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spAutoFit/>
          </a:bodyPr>
          <a:lstStyle/>
          <a:p/>
        </p:txBody>
      </p:sp>
      <p:sp>
        <p:nvSpPr>
          <p:cNvPr id="191" name="Shape 19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Mobile App &amp; Web Services</a:t>
            </a:r>
          </a:p>
        </p:txBody>
      </p:sp>
      <p:sp>
        <p:nvSpPr>
          <p:cNvPr id="192" name="Shape 192"/>
          <p:cNvSpPr/>
          <p:nvPr/>
        </p:nvSpPr>
        <p:spPr>
          <a:xfrm>
            <a:off y="2392800" x="6935834"/>
            <a:ext cy="3218400" cx="1263600"/>
          </a:xfrm>
          <a:prstGeom prst="rect">
            <a:avLst/>
          </a:prstGeom>
          <a:solidFill>
            <a:srgbClr val="CFE2F3"/>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b="1" sz="1800" lang="en"/>
              <a:t>Provider</a:t>
            </a:r>
          </a:p>
        </p:txBody>
      </p:sp>
      <p:sp>
        <p:nvSpPr>
          <p:cNvPr id="193" name="Shape 193"/>
          <p:cNvSpPr/>
          <p:nvPr/>
        </p:nvSpPr>
        <p:spPr>
          <a:xfrm>
            <a:off y="2600353" x="3295297"/>
            <a:ext cy="825299" cx="1145100"/>
          </a:xfrm>
          <a:prstGeom prst="rect">
            <a:avLst/>
          </a:prstGeom>
          <a:solidFill>
            <a:srgbClr val="FFF2CC"/>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b="1" sz="1800" lang="en"/>
              <a:t>Data</a:t>
            </a:r>
          </a:p>
        </p:txBody>
      </p:sp>
      <p:sp>
        <p:nvSpPr>
          <p:cNvPr id="194" name="Shape 194"/>
          <p:cNvSpPr/>
          <p:nvPr/>
        </p:nvSpPr>
        <p:spPr>
          <a:xfrm>
            <a:off y="2600353" x="4425880"/>
            <a:ext cy="825299" cx="613200"/>
          </a:xfrm>
          <a:prstGeom prst="rect">
            <a:avLst/>
          </a:prstGeom>
          <a:solidFill>
            <a:srgbClr val="F9CB9C"/>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b="1" sz="1800" lang="en"/>
              <a:t>Req</a:t>
            </a:r>
          </a:p>
        </p:txBody>
      </p:sp>
      <p:cxnSp>
        <p:nvCxnSpPr>
          <p:cNvPr id="195" name="Shape 195"/>
          <p:cNvCxnSpPr/>
          <p:nvPr/>
        </p:nvCxnSpPr>
        <p:spPr>
          <a:xfrm>
            <a:off y="3086750" x="5306075"/>
            <a:ext cy="0" cx="1478100"/>
          </a:xfrm>
          <a:prstGeom prst="straightConnector1">
            <a:avLst/>
          </a:prstGeom>
          <a:noFill/>
          <a:ln w="19050" cap="flat">
            <a:solidFill>
              <a:schemeClr val="dk2"/>
            </a:solidFill>
            <a:prstDash val="solid"/>
            <a:round/>
            <a:headEnd w="lg" len="lg" type="none"/>
            <a:tailEnd w="lg" len="lg" type="triangle"/>
          </a:ln>
        </p:spPr>
      </p:cxnSp>
      <p:sp>
        <p:nvSpPr>
          <p:cNvPr id="196" name="Shape 196"/>
          <p:cNvSpPr/>
          <p:nvPr/>
        </p:nvSpPr>
        <p:spPr>
          <a:xfrm>
            <a:off y="4230150" x="871562"/>
            <a:ext cy="1385400" cx="1041899"/>
          </a:xfrm>
          <a:prstGeom prst="rect">
            <a:avLst/>
          </a:prstGeom>
          <a:solidFill>
            <a:srgbClr val="B6D7A8"/>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b="1" sz="1800" lang="en"/>
              <a:t>(2)</a:t>
            </a:r>
          </a:p>
          <a:p>
            <a:pPr algn="ctr" rtl="0" lvl="0">
              <a:buNone/>
            </a:pPr>
            <a:r>
              <a:rPr b="1" sz="1800" lang="en"/>
              <a:t>Data</a:t>
            </a:r>
          </a:p>
        </p:txBody>
      </p:sp>
      <p:sp>
        <p:nvSpPr>
          <p:cNvPr id="197" name="Shape 197"/>
          <p:cNvSpPr/>
          <p:nvPr/>
        </p:nvSpPr>
        <p:spPr>
          <a:xfrm>
            <a:off y="4230150" x="1913462"/>
            <a:ext cy="1385400" cx="1041899"/>
          </a:xfrm>
          <a:prstGeom prst="rect">
            <a:avLst/>
          </a:prstGeom>
          <a:solidFill>
            <a:srgbClr val="B6D7A8"/>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b="1" sz="1800" lang="en"/>
              <a:t>(1)</a:t>
            </a:r>
          </a:p>
          <a:p>
            <a:pPr algn="ctr" rtl="0" lvl="0">
              <a:buNone/>
            </a:pPr>
            <a:r>
              <a:rPr b="1" sz="1800" lang="en"/>
              <a:t>Parse</a:t>
            </a:r>
          </a:p>
        </p:txBody>
      </p:sp>
      <p:sp>
        <p:nvSpPr>
          <p:cNvPr id="198" name="Shape 198"/>
          <p:cNvSpPr/>
          <p:nvPr/>
        </p:nvSpPr>
        <p:spPr>
          <a:xfrm>
            <a:off y="4554033" x="3280516"/>
            <a:ext cy="795900" cx="657600"/>
          </a:xfrm>
          <a:prstGeom prst="rect">
            <a:avLst/>
          </a:prstGeom>
          <a:solidFill>
            <a:srgbClr val="F9CB9C"/>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b="1" sz="1800" lang="en"/>
              <a:t>Res</a:t>
            </a:r>
          </a:p>
        </p:txBody>
      </p:sp>
      <p:sp>
        <p:nvSpPr>
          <p:cNvPr id="199" name="Shape 199"/>
          <p:cNvSpPr/>
          <p:nvPr/>
        </p:nvSpPr>
        <p:spPr>
          <a:xfrm>
            <a:off y="4554033" x="3923355"/>
            <a:ext cy="795900" cx="1115699"/>
          </a:xfrm>
          <a:prstGeom prst="rect">
            <a:avLst/>
          </a:prstGeom>
          <a:solidFill>
            <a:srgbClr val="FFF2CC"/>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rtl="0" lvl="0">
              <a:buNone/>
            </a:pPr>
            <a:r>
              <a:rPr b="1" sz="1800" lang="en"/>
              <a:t>Data</a:t>
            </a:r>
          </a:p>
        </p:txBody>
      </p:sp>
      <p:cxnSp>
        <p:nvCxnSpPr>
          <p:cNvPr id="200" name="Shape 200"/>
          <p:cNvCxnSpPr/>
          <p:nvPr/>
        </p:nvCxnSpPr>
        <p:spPr>
          <a:xfrm rot="10800000">
            <a:off y="4966150" x="5276600"/>
            <a:ext cy="0" cx="1507499"/>
          </a:xfrm>
          <a:prstGeom prst="straightConnector1">
            <a:avLst/>
          </a:prstGeom>
          <a:noFill/>
          <a:ln w="19050" cap="flat">
            <a:solidFill>
              <a:schemeClr val="dk2"/>
            </a:solidFill>
            <a:prstDash val="solid"/>
            <a:round/>
            <a:headEnd w="lg" len="lg" type="none"/>
            <a:tailEnd w="lg" len="lg" type="triangle"/>
          </a:ln>
        </p:spPr>
      </p:cxnSp>
      <p:sp>
        <p:nvSpPr>
          <p:cNvPr id="201" name="Shape 201"/>
          <p:cNvSpPr txBox="1"/>
          <p:nvPr/>
        </p:nvSpPr>
        <p:spPr>
          <a:xfrm>
            <a:off y="2562550" x="5295244"/>
            <a:ext cy="457200" cx="1470299"/>
          </a:xfrm>
          <a:prstGeom prst="rect">
            <a:avLst/>
          </a:prstGeom>
          <a:noFill/>
        </p:spPr>
        <p:txBody>
          <a:bodyPr bIns="91425" rIns="91425" lIns="91425" tIns="91425" anchor="t" anchorCtr="0">
            <a:spAutoFit/>
          </a:bodyPr>
          <a:lstStyle/>
          <a:p>
            <a:pPr algn="ctr">
              <a:buNone/>
            </a:pPr>
            <a:r>
              <a:rPr lang="en"/>
              <a:t>http request</a:t>
            </a:r>
          </a:p>
        </p:txBody>
      </p:sp>
      <p:sp>
        <p:nvSpPr>
          <p:cNvPr id="202" name="Shape 202"/>
          <p:cNvSpPr txBox="1"/>
          <p:nvPr/>
        </p:nvSpPr>
        <p:spPr>
          <a:xfrm>
            <a:off y="5077800" x="5295200"/>
            <a:ext cy="457200" cx="1470299"/>
          </a:xfrm>
          <a:prstGeom prst="rect">
            <a:avLst/>
          </a:prstGeom>
          <a:noFill/>
        </p:spPr>
        <p:txBody>
          <a:bodyPr bIns="91425" rIns="91425" lIns="91425" tIns="91425" anchor="t" anchorCtr="0">
            <a:spAutoFit/>
          </a:bodyPr>
          <a:lstStyle/>
          <a:p>
            <a:pPr algn="ctr" rtl="0" lvl="0">
              <a:buNone/>
            </a:pPr>
            <a:r>
              <a:rPr lang="en"/>
              <a:t>response</a:t>
            </a:r>
          </a:p>
        </p:txBody>
      </p:sp>
      <p:sp>
        <p:nvSpPr>
          <p:cNvPr id="203" name="Shape 203"/>
          <p:cNvSpPr txBox="1"/>
          <p:nvPr/>
        </p:nvSpPr>
        <p:spPr>
          <a:xfrm>
            <a:off y="6184550" x="383252"/>
            <a:ext cy="457200" cx="8526000"/>
          </a:xfrm>
          <a:prstGeom prst="rect">
            <a:avLst/>
          </a:prstGeom>
          <a:noFill/>
        </p:spPr>
        <p:txBody>
          <a:bodyPr bIns="91425" rIns="91425" lIns="91425" tIns="91425" anchor="t" anchorCtr="0">
            <a:spAutoFit/>
          </a:bodyPr>
          <a:lstStyle/>
          <a:p>
            <a:pPr algn="ctr">
              <a:buNone/>
            </a:pPr>
            <a:r>
              <a:rPr lang="en"/>
              <a:t>* This is your destiny you cannot change your future, accept using vendor sdk's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Case Study - Plus Clever</a:t>
            </a:r>
          </a:p>
        </p:txBody>
      </p:sp>
      <p:sp>
        <p:nvSpPr>
          <p:cNvPr id="209" name="Shape 209"/>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lang="en"/>
              <a:t>Game (Client)</a:t>
            </a:r>
          </a:p>
          <a:p>
            <a:pPr rtl="0" lvl="1" indent="-381000" marL="914400">
              <a:buClr>
                <a:schemeClr val="dk1"/>
              </a:buClr>
              <a:buSzPct val="80000"/>
              <a:buFont typeface="Courier New"/>
              <a:buChar char="o"/>
            </a:pPr>
            <a:r>
              <a:rPr lang="en"/>
              <a:t>sum a set of numbers in to 1 digit </a:t>
            </a:r>
          </a:p>
          <a:p>
            <a:pPr rtl="0" lvl="1" indent="-381000" marL="914400">
              <a:buClr>
                <a:schemeClr val="dk1"/>
              </a:buClr>
              <a:buSzPct val="80000"/>
              <a:buFont typeface="Courier New"/>
              <a:buChar char="o"/>
            </a:pPr>
            <a:r>
              <a:rPr lang="en"/>
              <a:t>score by level calculate from time remain and levels</a:t>
            </a:r>
          </a:p>
          <a:p>
            <a:pPr rtl="0" lvl="1" indent="-381000" marL="914400">
              <a:buClr>
                <a:schemeClr val="dk1"/>
              </a:buClr>
              <a:buSzPct val="80000"/>
              <a:buFont typeface="Courier New"/>
              <a:buChar char="o"/>
            </a:pPr>
            <a:r>
              <a:rPr lang="en"/>
              <a:t>each level has 10 sub-levels</a:t>
            </a:r>
          </a:p>
          <a:p>
            <a:pPr rtl="0" lvl="1" indent="-381000" marL="914400">
              <a:buClr>
                <a:schemeClr val="dk1"/>
              </a:buClr>
              <a:buSzPct val="80000"/>
              <a:buFont typeface="Courier New"/>
              <a:buChar char="o"/>
            </a:pPr>
            <a:r>
              <a:rPr lang="en"/>
              <a:t>never ending game BUT maximum is 10 digits to calculate</a:t>
            </a:r>
          </a:p>
          <a:p>
            <a:pPr rtl="0" lvl="1" indent="-381000" marL="914400">
              <a:buClr>
                <a:schemeClr val="dk1"/>
              </a:buClr>
              <a:buSzPct val="80000"/>
              <a:buFont typeface="Courier New"/>
              <a:buChar char="o"/>
            </a:pPr>
            <a:r>
              <a:rPr lang="en"/>
              <a:t>keep your high-score online  (web service is here)</a:t>
            </a:r>
          </a:p>
          <a:p>
            <a:pPr rtl="0" lvl="0" indent="-419100" marL="457200">
              <a:buClr>
                <a:schemeClr val="dk1"/>
              </a:buClr>
              <a:buSzPct val="166666"/>
              <a:buFont typeface="Arial"/>
              <a:buChar char="•"/>
            </a:pPr>
            <a:r>
              <a:rPr lang="en"/>
              <a:t>Web Service (Server)</a:t>
            </a:r>
          </a:p>
          <a:p>
            <a:pPr rtl="0" lvl="1" indent="-381000" marL="914400">
              <a:buClr>
                <a:schemeClr val="dk1"/>
              </a:buClr>
              <a:buSzPct val="80000"/>
              <a:buFont typeface="Courier New"/>
              <a:buChar char="o"/>
            </a:pPr>
            <a:r>
              <a:rPr lang="en"/>
              <a:t>PaaS on OpenShift</a:t>
            </a:r>
          </a:p>
          <a:p>
            <a:pPr rtl="0" lvl="1" indent="-381000" marL="914400">
              <a:buClr>
                <a:schemeClr val="dk1"/>
              </a:buClr>
              <a:buSzPct val="80000"/>
              <a:buFont typeface="Courier New"/>
              <a:buChar char="o"/>
            </a:pPr>
            <a:r>
              <a:rPr lang="en"/>
              <a:t>PHP, CakePHP, MySQL</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274637" x="457200"/>
            <a:ext cy="1143000" cx="8229600"/>
          </a:xfrm>
          <a:prstGeom prst="rect">
            <a:avLst/>
          </a:prstGeom>
        </p:spPr>
        <p:txBody>
          <a:bodyPr bIns="91425" rIns="91425" lIns="91425" tIns="91425" anchor="b" anchorCtr="0">
            <a:spAutoFit/>
          </a:bodyPr>
          <a:lstStyle/>
          <a:p>
            <a:pPr rtl="0" lvl="0">
              <a:buNone/>
            </a:pPr>
            <a:r>
              <a:rPr lang="en"/>
              <a:t>Case Study - Plus Clever</a:t>
            </a:r>
          </a:p>
        </p:txBody>
      </p:sp>
      <p:sp>
        <p:nvSpPr>
          <p:cNvPr id="215" name="Shape 215"/>
          <p:cNvSpPr/>
          <p:nvPr/>
        </p:nvSpPr>
        <p:spPr>
          <a:xfrm>
            <a:off y="2285350" x="1551925"/>
            <a:ext cy="3222000" cx="61929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spAutoFit/>
          </a:bodyPr>
          <a:lstStyle/>
          <a:p/>
        </p:txBody>
      </p:sp>
      <p:sp>
        <p:nvSpPr>
          <p:cNvPr id="216" name="Shape 216"/>
          <p:cNvSpPr/>
          <p:nvPr/>
        </p:nvSpPr>
        <p:spPr>
          <a:xfrm>
            <a:off y="3866941" x="2800825"/>
            <a:ext cy="576300" cx="3695099"/>
          </a:xfrm>
          <a:prstGeom prst="rect">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spAutoFit/>
          </a:bodyPr>
          <a:lstStyle/>
          <a:p>
            <a:pPr algn="ctr">
              <a:buNone/>
            </a:pPr>
            <a:r>
              <a:rPr sz="3000" lang="en"/>
              <a:t>Dakota</a:t>
            </a:r>
          </a:p>
        </p:txBody>
      </p:sp>
      <p:sp>
        <p:nvSpPr>
          <p:cNvPr id="217" name="Shape 217"/>
          <p:cNvSpPr txBox="1"/>
          <p:nvPr/>
        </p:nvSpPr>
        <p:spPr>
          <a:xfrm>
            <a:off y="3182350" x="2743200"/>
            <a:ext cy="457200" cx="3657600"/>
          </a:xfrm>
          <a:prstGeom prst="rect">
            <a:avLst/>
          </a:prstGeom>
          <a:noFill/>
        </p:spPr>
        <p:txBody>
          <a:bodyPr bIns="91425" rIns="91425" lIns="91425" tIns="91425" anchor="t" anchorCtr="0">
            <a:spAutoFit/>
          </a:bodyPr>
          <a:lstStyle/>
          <a:p>
            <a:pPr algn="ctr">
              <a:buNone/>
            </a:pPr>
            <a:r>
              <a:rPr b="1" sz="2400" lang="en"/>
              <a:t>Enter Your Name</a:t>
            </a:r>
          </a:p>
        </p:txBody>
      </p:sp>
      <p:sp>
        <p:nvSpPr>
          <p:cNvPr id="218" name="Shape 218"/>
          <p:cNvSpPr txBox="1"/>
          <p:nvPr/>
        </p:nvSpPr>
        <p:spPr>
          <a:xfrm>
            <a:off y="5860825" x="373439"/>
            <a:ext cy="457200" cx="8446199"/>
          </a:xfrm>
          <a:prstGeom prst="rect">
            <a:avLst/>
          </a:prstGeom>
          <a:noFill/>
        </p:spPr>
        <p:txBody>
          <a:bodyPr bIns="91425" rIns="91425" lIns="91425" tIns="91425" anchor="t" anchorCtr="0">
            <a:spAutoFit/>
          </a:bodyPr>
          <a:lstStyle/>
          <a:p>
            <a:pPr algn="ctr">
              <a:buNone/>
            </a:pPr>
            <a:r>
              <a:rPr sz="1800" lang="en"/>
              <a:t>Ask a player name in the first time and keep value in SQLite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y="0" x="0"/>
          <a:ext cy="0" cx="0"/>
          <a:chOff y="0" x="0"/>
          <a:chExt cy="0" cx="0"/>
        </a:xfrm>
      </p:grpSpPr>
      <p:sp>
        <p:nvSpPr>
          <p:cNvPr id="223" name="Shape 22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Case Study - Plus Clever</a:t>
            </a:r>
          </a:p>
        </p:txBody>
      </p:sp>
      <p:sp>
        <p:nvSpPr>
          <p:cNvPr id="224" name="Shape 224"/>
          <p:cNvSpPr txBox="1"/>
          <p:nvPr>
            <p:ph idx="1" type="body"/>
          </p:nvPr>
        </p:nvSpPr>
        <p:spPr>
          <a:xfrm>
            <a:off y="5945566" x="457200"/>
            <a:ext cy="622199" cx="8525100"/>
          </a:xfrm>
          <a:prstGeom prst="rect">
            <a:avLst/>
          </a:prstGeom>
        </p:spPr>
        <p:txBody>
          <a:bodyPr bIns="91425" rIns="91425" lIns="91425" tIns="91425" anchor="t" anchorCtr="0">
            <a:spAutoFit/>
          </a:bodyPr>
          <a:lstStyle/>
          <a:p>
            <a:pPr algn="ctr">
              <a:buNone/>
            </a:pPr>
            <a:r>
              <a:rPr sz="1800" lang="en"/>
              <a:t>If player reach high score keep score in SQLite and publish score to server</a:t>
            </a:r>
          </a:p>
        </p:txBody>
      </p:sp>
      <p:sp>
        <p:nvSpPr>
          <p:cNvPr id="225" name="Shape 225"/>
          <p:cNvSpPr/>
          <p:nvPr/>
        </p:nvSpPr>
        <p:spPr>
          <a:xfrm>
            <a:off y="2285350" x="1551925"/>
            <a:ext cy="3222000" cx="61929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spAutoFit/>
          </a:bodyPr>
          <a:lstStyle/>
          <a:p/>
        </p:txBody>
      </p:sp>
      <p:sp>
        <p:nvSpPr>
          <p:cNvPr id="226" name="Shape 226"/>
          <p:cNvSpPr txBox="1"/>
          <p:nvPr/>
        </p:nvSpPr>
        <p:spPr>
          <a:xfrm>
            <a:off y="2709375" x="2743200"/>
            <a:ext cy="457200" cx="3657600"/>
          </a:xfrm>
          <a:prstGeom prst="rect">
            <a:avLst/>
          </a:prstGeom>
          <a:noFill/>
        </p:spPr>
        <p:txBody>
          <a:bodyPr bIns="91425" rIns="91425" lIns="91425" tIns="91425" anchor="t" anchorCtr="0">
            <a:spAutoFit/>
          </a:bodyPr>
          <a:lstStyle/>
          <a:p>
            <a:pPr algn="ctr" rtl="0" lvl="0">
              <a:buNone/>
            </a:pPr>
            <a:r>
              <a:rPr b="1" sz="3000" lang="en"/>
              <a:t>Your Score</a:t>
            </a:r>
          </a:p>
        </p:txBody>
      </p:sp>
      <p:sp>
        <p:nvSpPr>
          <p:cNvPr id="227" name="Shape 227"/>
          <p:cNvSpPr txBox="1"/>
          <p:nvPr/>
        </p:nvSpPr>
        <p:spPr>
          <a:xfrm>
            <a:off y="3393850" x="2743200"/>
            <a:ext cy="723299" cx="3657600"/>
          </a:xfrm>
          <a:prstGeom prst="rect">
            <a:avLst/>
          </a:prstGeom>
          <a:noFill/>
        </p:spPr>
        <p:txBody>
          <a:bodyPr bIns="91425" rIns="91425" lIns="91425" tIns="91425" anchor="t" anchorCtr="0">
            <a:spAutoFit/>
          </a:bodyPr>
          <a:lstStyle/>
          <a:p>
            <a:pPr algn="ctr" rtl="0" lvl="0">
              <a:buNone/>
            </a:pPr>
            <a:r>
              <a:rPr b="1" sz="3600" lang="en"/>
              <a:t>1,000,000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Rules</a:t>
            </a:r>
          </a:p>
        </p:txBody>
      </p:sp>
      <p:sp>
        <p:nvSpPr>
          <p:cNvPr id="36" name="Shape 36"/>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u="sng" lang="en"/>
              <a:t>You can leave every time.</a:t>
            </a:r>
          </a:p>
          <a:p>
            <a:pPr rtl="0" lvl="0" indent="-419100" marL="457200">
              <a:buClr>
                <a:schemeClr val="dk1"/>
              </a:buClr>
              <a:buSzPct val="166666"/>
              <a:buFont typeface="Arial"/>
              <a:buChar char="•"/>
            </a:pPr>
            <a:r>
              <a:rPr lang="en"/>
              <a:t>If you don't understand and you don't want to ask </a:t>
            </a:r>
            <a:r>
              <a:rPr u="sng" lang="en"/>
              <a:t>you can leave</a:t>
            </a:r>
            <a:r>
              <a:rPr lang="en"/>
              <a:t>.</a:t>
            </a:r>
          </a:p>
          <a:p>
            <a:pPr rtl="0" lvl="0" indent="-419100" marL="457200">
              <a:buClr>
                <a:schemeClr val="dk1"/>
              </a:buClr>
              <a:buSzPct val="166666"/>
              <a:buFont typeface="Arial"/>
              <a:buChar char="•"/>
            </a:pPr>
            <a:r>
              <a:rPr lang="en"/>
              <a:t>If you want to learn by yourself and I'll give you a resources, </a:t>
            </a:r>
            <a:r>
              <a:rPr u="sng" lang="en"/>
              <a:t>you can leave</a:t>
            </a:r>
            <a:r>
              <a:rPr lang="en"/>
              <a:t>.</a:t>
            </a:r>
          </a:p>
          <a:p>
            <a:pPr rtl="0" lvl="0" indent="-419100" marL="457200">
              <a:buClr>
                <a:schemeClr val="dk1"/>
              </a:buClr>
              <a:buSzPct val="166666"/>
              <a:buFont typeface="Arial"/>
              <a:buChar char="•"/>
            </a:pPr>
            <a:r>
              <a:rPr lang="en"/>
              <a:t>If you don't understand at all and everything as I said, </a:t>
            </a:r>
            <a:r>
              <a:rPr u="sng" lang="en"/>
              <a:t>you can leave</a:t>
            </a:r>
            <a:r>
              <a:rPr lang="en"/>
              <a:t> and I'll give a resources, you can learning by yourself.</a:t>
            </a:r>
          </a:p>
          <a:p>
            <a:r>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Case Study - Plus Clever</a:t>
            </a:r>
          </a:p>
        </p:txBody>
      </p:sp>
      <p:sp>
        <p:nvSpPr>
          <p:cNvPr id="233" name="Shape 233"/>
          <p:cNvSpPr/>
          <p:nvPr/>
        </p:nvSpPr>
        <p:spPr>
          <a:xfrm>
            <a:off y="2285350" x="1551925"/>
            <a:ext cy="3222000" cx="61929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spAutoFit/>
          </a:bodyPr>
          <a:lstStyle/>
          <a:p/>
        </p:txBody>
      </p:sp>
      <p:sp>
        <p:nvSpPr>
          <p:cNvPr id="234" name="Shape 234"/>
          <p:cNvSpPr txBox="1"/>
          <p:nvPr/>
        </p:nvSpPr>
        <p:spPr>
          <a:xfrm>
            <a:off y="2556975" x="2743200"/>
            <a:ext cy="457200" cx="3657600"/>
          </a:xfrm>
          <a:prstGeom prst="rect">
            <a:avLst/>
          </a:prstGeom>
          <a:noFill/>
        </p:spPr>
        <p:txBody>
          <a:bodyPr bIns="91425" rIns="91425" lIns="91425" tIns="91425" anchor="t" anchorCtr="0">
            <a:spAutoFit/>
          </a:bodyPr>
          <a:lstStyle/>
          <a:p>
            <a:pPr algn="ctr" rtl="0" lvl="0">
              <a:buNone/>
            </a:pPr>
            <a:r>
              <a:rPr b="1" sz="3000" lang="en"/>
              <a:t>World Leaderboard</a:t>
            </a:r>
          </a:p>
        </p:txBody>
      </p:sp>
      <p:sp>
        <p:nvSpPr>
          <p:cNvPr id="235" name="Shape 235"/>
          <p:cNvSpPr txBox="1"/>
          <p:nvPr/>
        </p:nvSpPr>
        <p:spPr>
          <a:xfrm>
            <a:off y="3236850" x="1943575"/>
            <a:ext cy="1995299" cx="5409600"/>
          </a:xfrm>
          <a:prstGeom prst="rect">
            <a:avLst/>
          </a:prstGeom>
          <a:noFill/>
        </p:spPr>
        <p:txBody>
          <a:bodyPr bIns="91425" rIns="91425" lIns="91425" tIns="91425" anchor="t" anchorCtr="0">
            <a:spAutoFit/>
          </a:bodyPr>
          <a:lstStyle/>
          <a:p>
            <a:pPr algn="ctr" rtl="0" lvl="0">
              <a:buNone/>
            </a:pPr>
            <a:r>
              <a:rPr sz="2400" lang="en"/>
              <a:t>Xavier  - 10,000,000</a:t>
            </a:r>
          </a:p>
          <a:p>
            <a:pPr algn="ctr" rtl="0" lvl="0">
              <a:buNone/>
            </a:pPr>
            <a:r>
              <a:rPr sz="2400" lang="en"/>
              <a:t>Dakota - 1,000,000</a:t>
            </a:r>
          </a:p>
          <a:p>
            <a:pPr algn="ctr" rtl="0" lvl="0">
              <a:buNone/>
            </a:pPr>
            <a:r>
              <a:rPr sz="2400" lang="en"/>
              <a:t>Luxor - 50,000</a:t>
            </a:r>
          </a:p>
          <a:p>
            <a:pPr algn="ctr">
              <a:buNone/>
            </a:pPr>
            <a:r>
              <a:rPr sz="2400" lang="en"/>
              <a:t>Keva - 6,000</a:t>
            </a:r>
          </a:p>
        </p:txBody>
      </p:sp>
      <p:sp>
        <p:nvSpPr>
          <p:cNvPr id="236" name="Shape 236"/>
          <p:cNvSpPr txBox="1"/>
          <p:nvPr>
            <p:ph idx="1" type="body"/>
          </p:nvPr>
        </p:nvSpPr>
        <p:spPr>
          <a:xfrm>
            <a:off y="5945566" x="457200"/>
            <a:ext cy="622199" cx="8525100"/>
          </a:xfrm>
          <a:prstGeom prst="rect">
            <a:avLst/>
          </a:prstGeom>
        </p:spPr>
        <p:txBody>
          <a:bodyPr bIns="91425" rIns="91425" lIns="91425" tIns="91425" anchor="t" anchorCtr="0">
            <a:spAutoFit/>
          </a:bodyPr>
          <a:lstStyle/>
          <a:p>
            <a:pPr algn="ctr" rtl="0" lvl="0">
              <a:buNone/>
            </a:pPr>
            <a:r>
              <a:rPr sz="1800" lang="en"/>
              <a:t>Ask score server for world leader board.</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txBox="1"/>
          <p:nvPr>
            <p:ph type="title"/>
          </p:nvPr>
        </p:nvSpPr>
        <p:spPr>
          <a:xfrm>
            <a:off y="274637" x="457200"/>
            <a:ext cy="1143000" cx="8229600"/>
          </a:xfrm>
          <a:prstGeom prst="rect">
            <a:avLst/>
          </a:prstGeom>
        </p:spPr>
        <p:txBody>
          <a:bodyPr bIns="91425" rIns="91425" lIns="91425" tIns="91425" anchor="b" anchorCtr="0">
            <a:spAutoFit/>
          </a:bodyPr>
          <a:lstStyle/>
          <a:p>
            <a:pPr rtl="0" lvl="0">
              <a:buNone/>
            </a:pPr>
            <a:r>
              <a:rPr lang="en"/>
              <a:t>Case Study - Plus Clever</a:t>
            </a:r>
          </a:p>
        </p:txBody>
      </p:sp>
      <p:sp>
        <p:nvSpPr>
          <p:cNvPr id="242" name="Shape 24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lang="en"/>
              <a:t>REST API </a:t>
            </a:r>
          </a:p>
          <a:p>
            <a:pPr rtl="0" lvl="0" indent="-419100" marL="457200">
              <a:buClr>
                <a:schemeClr val="dk1"/>
              </a:buClr>
              <a:buSzPct val="166666"/>
              <a:buFont typeface="Arial"/>
              <a:buChar char="•"/>
            </a:pPr>
            <a:r>
              <a:rPr lang="en"/>
              <a:t>Using JSON as data</a:t>
            </a:r>
          </a:p>
          <a:p>
            <a:pPr rtl="0" lvl="0" indent="-419100" marL="457200">
              <a:buClr>
                <a:schemeClr val="dk1"/>
              </a:buClr>
              <a:buSzPct val="166666"/>
              <a:buFont typeface="Arial"/>
              <a:buChar char="•"/>
            </a:pPr>
            <a:r>
              <a:rPr lang="en"/>
              <a:t>Using CakePHP to implement score service</a:t>
            </a:r>
          </a:p>
          <a:p>
            <a:pPr rtl="0" lvl="0" indent="-419100" marL="457200">
              <a:buClr>
                <a:schemeClr val="dk1"/>
              </a:buClr>
              <a:buSzPct val="166666"/>
              <a:buFont typeface="Arial"/>
              <a:buChar char="•"/>
            </a:pPr>
            <a:r>
              <a:rPr lang="en"/>
              <a:t>Put in the Cloud ~ OpenShift by RedHat</a:t>
            </a:r>
          </a:p>
          <a:p>
            <a:r>
              <a:t/>
            </a:r>
          </a:p>
          <a:p>
            <a:r>
              <a:t/>
            </a:r>
          </a:p>
          <a:p>
            <a:r>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y="0" x="0"/>
          <a:ext cy="0" cx="0"/>
          <a:chOff y="0" x="0"/>
          <a:chExt cy="0" cx="0"/>
        </a:xfrm>
      </p:grpSpPr>
      <p:sp>
        <p:nvSpPr>
          <p:cNvPr id="247" name="Shape 24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In Real Life</a:t>
            </a:r>
          </a:p>
        </p:txBody>
      </p:sp>
      <p:sp>
        <p:nvSpPr>
          <p:cNvPr id="248" name="Shape 24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208333"/>
              <a:buFont typeface="Arial"/>
              <a:buChar char="•"/>
            </a:pPr>
            <a:r>
              <a:rPr sz="2400" lang="en"/>
              <a:t>Plus Clever in Google Play</a:t>
            </a:r>
          </a:p>
          <a:p>
            <a:pPr rtl="0" lvl="1" indent="-381000" marL="914400">
              <a:spcBef>
                <a:spcPts val="480"/>
              </a:spcBef>
              <a:buClr>
                <a:schemeClr val="dk1"/>
              </a:buClr>
              <a:buSzPct val="80000"/>
              <a:buFont typeface="Courier New"/>
              <a:buChar char="o"/>
            </a:pPr>
            <a:r>
              <a:rPr u="sng" lang="en">
                <a:solidFill>
                  <a:schemeClr val="hlink"/>
                </a:solidFill>
                <a:hlinkClick r:id="rId3"/>
              </a:rPr>
              <a:t>http://tinyurl.com/plusclever</a:t>
            </a:r>
          </a:p>
          <a:p>
            <a:pPr rtl="0" lvl="0" indent="-419100" marL="457200">
              <a:spcBef>
                <a:spcPts val="480"/>
              </a:spcBef>
              <a:buClr>
                <a:schemeClr val="dk1"/>
              </a:buClr>
              <a:buSzPct val="208333"/>
              <a:buFont typeface="Arial"/>
              <a:buChar char="•"/>
            </a:pPr>
            <a:r>
              <a:rPr sz="2400" lang="en"/>
              <a:t>Score server</a:t>
            </a:r>
          </a:p>
          <a:p>
            <a:pPr lvl="1" indent="-381000" marL="914400">
              <a:spcBef>
                <a:spcPts val="480"/>
              </a:spcBef>
              <a:buClr>
                <a:schemeClr val="dk1"/>
              </a:buClr>
              <a:buSzPct val="80000"/>
              <a:buFont typeface="Courier New"/>
              <a:buChar char="o"/>
            </a:pPr>
            <a:r>
              <a:rPr u="sng" lang="en">
                <a:solidFill>
                  <a:schemeClr val="hlink"/>
                </a:solidFill>
                <a:hlinkClick r:id="rId4"/>
              </a:rPr>
              <a:t>https://rest-redlinemobi.rhcloud.com/score/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y="0" x="0"/>
          <a:ext cy="0" cx="0"/>
          <a:chOff y="0" x="0"/>
          <a:chExt cy="0" cx="0"/>
        </a:xfrm>
      </p:grpSpPr>
      <p:sp>
        <p:nvSpPr>
          <p:cNvPr id="253" name="Shape 25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Code in GitHub</a:t>
            </a:r>
          </a:p>
        </p:txBody>
      </p:sp>
      <p:sp>
        <p:nvSpPr>
          <p:cNvPr id="254" name="Shape 25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208333"/>
              <a:buFont typeface="Arial"/>
              <a:buChar char="•"/>
            </a:pPr>
            <a:r>
              <a:rPr sz="2400" lang="en"/>
              <a:t>Score Server </a:t>
            </a:r>
          </a:p>
          <a:p>
            <a:pPr rtl="0" lvl="1" indent="-381000" marL="914400">
              <a:buClr>
                <a:schemeClr val="dk1"/>
              </a:buClr>
              <a:buSzPct val="100000"/>
              <a:buFont typeface="Courier New"/>
              <a:buChar char="o"/>
            </a:pPr>
            <a:r>
              <a:rPr u="sng" sz="2400" lang="en">
                <a:solidFill>
                  <a:schemeClr val="hlink"/>
                </a:solidFill>
                <a:hlinkClick r:id="rId3"/>
              </a:rPr>
              <a:t>https://github.com/anoochit/rest-score</a:t>
            </a:r>
          </a:p>
          <a:p>
            <a:pPr rtl="0" lvl="0" indent="-419100" marL="457200">
              <a:buClr>
                <a:schemeClr val="dk1"/>
              </a:buClr>
              <a:buSzPct val="208333"/>
              <a:buFont typeface="Arial"/>
              <a:buChar char="•"/>
            </a:pPr>
            <a:r>
              <a:rPr sz="2400" lang="en"/>
              <a:t>Score Server Test</a:t>
            </a:r>
          </a:p>
          <a:p>
            <a:pPr rtl="0" lvl="1" indent="-381000" marL="914400">
              <a:buClr>
                <a:schemeClr val="dk1"/>
              </a:buClr>
              <a:buSzPct val="100000"/>
              <a:buFont typeface="Courier New"/>
              <a:buChar char="o"/>
            </a:pPr>
            <a:r>
              <a:rPr u="sng" sz="2400" lang="en">
                <a:solidFill>
                  <a:schemeClr val="hlink"/>
                </a:solidFill>
                <a:hlinkClick r:id="rId4"/>
              </a:rPr>
              <a:t>https://github.com/anoochit/rest-score-test</a:t>
            </a:r>
          </a:p>
          <a:p>
            <a:pPr rtl="0" lvl="0" indent="-419100" marL="457200">
              <a:buClr>
                <a:schemeClr val="dk1"/>
              </a:buClr>
              <a:buSzPct val="208333"/>
              <a:buFont typeface="Arial"/>
              <a:buChar char="•"/>
            </a:pPr>
            <a:r>
              <a:rPr sz="2400" lang="en"/>
              <a:t>Plus Clever Game</a:t>
            </a:r>
          </a:p>
          <a:p>
            <a:pPr rtl="0" lvl="1" indent="-381000" marL="914400">
              <a:buClr>
                <a:schemeClr val="dk1"/>
              </a:buClr>
              <a:buSzPct val="80000"/>
              <a:buFont typeface="Courier New"/>
              <a:buChar char="o"/>
            </a:pPr>
            <a:r>
              <a:rPr u="sng" lang="en">
                <a:solidFill>
                  <a:schemeClr val="hlink"/>
                </a:solidFill>
                <a:hlinkClick r:id="rId5"/>
              </a:rPr>
              <a:t>https://github.com/anoochit/plusclaver-game</a:t>
            </a:r>
          </a:p>
          <a:p>
            <a:r>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y="0" x="0"/>
          <a:ext cy="0" cx="0"/>
          <a:chOff y="0" x="0"/>
          <a:chExt cy="0" cx="0"/>
        </a:xfrm>
      </p:grpSpPr>
      <p:sp>
        <p:nvSpPr>
          <p:cNvPr id="259" name="Shape 259"/>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Your Case Study - WattPad ?</a:t>
            </a:r>
          </a:p>
        </p:txBody>
      </p:sp>
      <p:sp>
        <p:nvSpPr>
          <p:cNvPr id="260" name="Shape 260"/>
          <p:cNvSpPr txBox="1"/>
          <p:nvPr>
            <p:ph idx="1" type="body"/>
          </p:nvPr>
        </p:nvSpPr>
        <p:spPr>
          <a:xfrm>
            <a:off y="1600200" x="457200"/>
            <a:ext cy="4967700" cx="8229600"/>
          </a:xfrm>
          <a:prstGeom prst="rect">
            <a:avLst/>
          </a:prstGeom>
        </p:spPr>
        <p:txBody>
          <a:bodyPr bIns="91425" rIns="91425" lIns="91425" tIns="91425" anchor="t" anchorCtr="0">
            <a:spAutoFit/>
          </a:bodyPr>
          <a:lstStyle/>
          <a:p>
            <a:pPr algn="l" rtl="0" lvl="0">
              <a:buNone/>
            </a:pPr>
            <a:r>
              <a:rPr lang="en"/>
              <a:t>I'm too old, anyone can describe this</a:t>
            </a:r>
          </a:p>
          <a:p>
            <a:pPr algn="l" rtl="0" lvl="0" indent="-419100" marL="457200">
              <a:buClr>
                <a:schemeClr val="dk1"/>
              </a:buClr>
              <a:buSzPct val="166666"/>
              <a:buFont typeface="Arial"/>
              <a:buChar char="•"/>
            </a:pPr>
            <a:r>
              <a:rPr lang="en"/>
              <a:t>What is WattPad ?</a:t>
            </a:r>
          </a:p>
          <a:p>
            <a:pPr algn="l" rtl="0" lvl="0" indent="-419100" marL="457200">
              <a:buClr>
                <a:schemeClr val="dk1"/>
              </a:buClr>
              <a:buSzPct val="166666"/>
              <a:buFont typeface="Arial"/>
              <a:buChar char="•"/>
            </a:pPr>
            <a:r>
              <a:rPr lang="en"/>
              <a:t>What is WattPad do ?</a:t>
            </a:r>
          </a:p>
          <a:p>
            <a:pPr algn="l" rtl="0" lvl="0" indent="-419100" marL="457200">
              <a:buClr>
                <a:schemeClr val="dk1"/>
              </a:buClr>
              <a:buSzPct val="166666"/>
              <a:buFont typeface="Arial"/>
              <a:buChar char="•"/>
            </a:pPr>
            <a:r>
              <a:rPr lang="en"/>
              <a:t>Who are using WattPad ?</a:t>
            </a:r>
          </a:p>
          <a:p>
            <a:pPr algn="l" rtl="0" lvl="0" indent="-419100" marL="457200">
              <a:buClr>
                <a:schemeClr val="dk1"/>
              </a:buClr>
              <a:buSzPct val="166666"/>
              <a:buFont typeface="Arial"/>
              <a:buChar char="•"/>
            </a:pPr>
            <a:r>
              <a:rPr lang="en"/>
              <a:t>How to use WattPad ?</a:t>
            </a:r>
          </a:p>
          <a:p>
            <a:pPr algn="l" rtl="0" lvl="0">
              <a:buNone/>
            </a:pPr>
            <a:r>
              <a:rPr lang="en"/>
              <a:t>    ...</a:t>
            </a:r>
          </a:p>
          <a:p>
            <a:pPr algn="l" rtl="0" lvl="0">
              <a:buNone/>
            </a:pPr>
            <a:r>
              <a:rPr lang="en"/>
              <a:t>    ...</a:t>
            </a:r>
          </a:p>
          <a:p>
            <a:pPr algn="l" rtl="0" lvl="0">
              <a:buNone/>
            </a:pPr>
            <a:r>
              <a:rPr lang="en"/>
              <a:t>    ...</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y="0" x="0"/>
          <a:ext cy="0" cx="0"/>
          <a:chOff y="0" x="0"/>
          <a:chExt cy="0" cx="0"/>
        </a:xfrm>
      </p:grpSpPr>
      <p:sp>
        <p:nvSpPr>
          <p:cNvPr id="265" name="Shape 265"/>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Quote</a:t>
            </a:r>
          </a:p>
        </p:txBody>
      </p:sp>
      <p:sp>
        <p:nvSpPr>
          <p:cNvPr id="266" name="Shape 266"/>
          <p:cNvSpPr txBox="1"/>
          <p:nvPr>
            <p:ph idx="1" type="body"/>
          </p:nvPr>
        </p:nvSpPr>
        <p:spPr>
          <a:xfrm>
            <a:off y="1600200" x="457200"/>
            <a:ext cy="4967700" cx="8229600"/>
          </a:xfrm>
          <a:prstGeom prst="rect">
            <a:avLst/>
          </a:prstGeom>
        </p:spPr>
        <p:txBody>
          <a:bodyPr bIns="91425" rIns="91425" lIns="91425" tIns="91425" anchor="t" anchorCtr="0">
            <a:spAutoFit/>
          </a:bodyPr>
          <a:lstStyle/>
          <a:p>
            <a:pPr>
              <a:buNone/>
            </a:pPr>
            <a:r>
              <a:rPr lang="en"/>
              <a:t>“If you cannot do great things, do small things in a great way” -</a:t>
            </a:r>
            <a:r>
              <a:rPr lang="en">
                <a:hlinkClick r:id="rId3"/>
              </a:rPr>
              <a:t> </a:t>
            </a:r>
            <a:r>
              <a:rPr u="sng" lang="en">
                <a:solidFill>
                  <a:schemeClr val="hlink"/>
                </a:solidFill>
                <a:hlinkClick r:id="rId4"/>
              </a:rPr>
              <a:t>Napoleon Hill</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y="0" x="0"/>
          <a:ext cy="0" cx="0"/>
          <a:chOff y="0" x="0"/>
          <a:chExt cy="0" cx="0"/>
        </a:xfrm>
      </p:grpSpPr>
      <p:sp>
        <p:nvSpPr>
          <p:cNvPr id="271" name="Shape 27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Small things for you</a:t>
            </a:r>
          </a:p>
        </p:txBody>
      </p:sp>
      <p:sp>
        <p:nvSpPr>
          <p:cNvPr id="272" name="Shape 27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Make Web Services of this small things</a:t>
            </a:r>
          </a:p>
          <a:p>
            <a:pPr rtl="0" lvl="0" indent="-419100" marL="457200">
              <a:buClr>
                <a:schemeClr val="dk1"/>
              </a:buClr>
              <a:buSzPct val="166666"/>
              <a:buFont typeface="Arial"/>
              <a:buChar char="•"/>
            </a:pPr>
            <a:r>
              <a:rPr lang="en"/>
              <a:t>HelloWorld</a:t>
            </a:r>
          </a:p>
          <a:p>
            <a:pPr rtl="0" lvl="0" indent="-419100" marL="457200">
              <a:buClr>
                <a:schemeClr val="dk1"/>
              </a:buClr>
              <a:buSzPct val="166666"/>
              <a:buFont typeface="Arial"/>
              <a:buChar char="•"/>
            </a:pPr>
            <a:r>
              <a:rPr lang="en"/>
              <a:t>Echo your name</a:t>
            </a:r>
          </a:p>
          <a:p>
            <a:pPr rtl="0" lvl="0" indent="-419100" marL="457200">
              <a:buClr>
                <a:schemeClr val="dk1"/>
              </a:buClr>
              <a:buSzPct val="166666"/>
              <a:buFont typeface="Arial"/>
              <a:buChar char="•"/>
            </a:pPr>
            <a:r>
              <a:rPr lang="en"/>
              <a:t>Asking for Date Time</a:t>
            </a:r>
          </a:p>
          <a:p>
            <a:pPr rtl="0" lvl="0" indent="-419100" marL="457200">
              <a:buClr>
                <a:schemeClr val="dk1"/>
              </a:buClr>
              <a:buSzPct val="166666"/>
              <a:buFont typeface="Arial"/>
              <a:buChar char="•"/>
            </a:pPr>
            <a:r>
              <a:rPr lang="en"/>
              <a:t>Temperature Unit Converter</a:t>
            </a:r>
          </a:p>
          <a:p>
            <a:pPr lvl="0" indent="-419100" marL="457200">
              <a:buClr>
                <a:schemeClr val="dk1"/>
              </a:buClr>
              <a:buSzPct val="166666"/>
              <a:buFont typeface="Arial"/>
              <a:buChar char="•"/>
            </a:pPr>
            <a:r>
              <a:rPr lang="en"/>
              <a:t>Search Telephone Number</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y="0" x="0"/>
          <a:ext cy="0" cx="0"/>
          <a:chOff y="0" x="0"/>
          <a:chExt cy="0" cx="0"/>
        </a:xfrm>
      </p:grpSpPr>
      <p:sp>
        <p:nvSpPr>
          <p:cNvPr id="277" name="Shape 27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Small things for you</a:t>
            </a:r>
          </a:p>
        </p:txBody>
      </p:sp>
      <p:sp>
        <p:nvSpPr>
          <p:cNvPr id="278" name="Shape 27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Make Mobile App by calling your web service</a:t>
            </a:r>
          </a:p>
          <a:p>
            <a:pPr rtl="0" lvl="0" indent="-419100" marL="457200">
              <a:buClr>
                <a:schemeClr val="dk1"/>
              </a:buClr>
              <a:buSzPct val="166666"/>
              <a:buFont typeface="Arial"/>
              <a:buChar char="•"/>
            </a:pPr>
            <a:r>
              <a:rPr lang="en"/>
              <a:t>HelloWorld</a:t>
            </a:r>
          </a:p>
          <a:p>
            <a:pPr rtl="0" lvl="0" indent="-419100" marL="457200">
              <a:buClr>
                <a:schemeClr val="dk1"/>
              </a:buClr>
              <a:buSzPct val="166666"/>
              <a:buFont typeface="Arial"/>
              <a:buChar char="•"/>
            </a:pPr>
            <a:r>
              <a:rPr lang="en"/>
              <a:t>Echo your name</a:t>
            </a:r>
          </a:p>
          <a:p>
            <a:pPr rtl="0" lvl="0" indent="-419100" marL="457200">
              <a:buClr>
                <a:schemeClr val="dk1"/>
              </a:buClr>
              <a:buSzPct val="166666"/>
              <a:buFont typeface="Arial"/>
              <a:buChar char="•"/>
            </a:pPr>
            <a:r>
              <a:rPr lang="en"/>
              <a:t>Asking for Date Time</a:t>
            </a:r>
          </a:p>
          <a:p>
            <a:pPr rtl="0" lvl="0" indent="-419100" marL="457200">
              <a:buClr>
                <a:schemeClr val="dk1"/>
              </a:buClr>
              <a:buSzPct val="166666"/>
              <a:buFont typeface="Arial"/>
              <a:buChar char="•"/>
            </a:pPr>
            <a:r>
              <a:rPr lang="en"/>
              <a:t>Temperature Unit Converter</a:t>
            </a:r>
          </a:p>
          <a:p>
            <a:pPr rtl="0" lvl="0" indent="-419100" marL="457200">
              <a:buClr>
                <a:schemeClr val="dk1"/>
              </a:buClr>
              <a:buSzPct val="166666"/>
              <a:buFont typeface="Arial"/>
              <a:buChar char="•"/>
            </a:pPr>
            <a:r>
              <a:rPr lang="en"/>
              <a:t>Search Telephone Number</a:t>
            </a:r>
          </a:p>
          <a:p>
            <a:r>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y="0" x="0"/>
          <a:ext cy="0" cx="0"/>
          <a:chOff y="0" x="0"/>
          <a:chExt cy="0" cx="0"/>
        </a:xfrm>
      </p:grpSpPr>
      <p:sp>
        <p:nvSpPr>
          <p:cNvPr id="283" name="Shape 28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Small resources</a:t>
            </a:r>
          </a:p>
        </p:txBody>
      </p:sp>
      <p:sp>
        <p:nvSpPr>
          <p:cNvPr id="284" name="Shape 284"/>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lang="en"/>
              <a:t>Thai Create </a:t>
            </a:r>
          </a:p>
          <a:p>
            <a:pPr lvl="1" indent="-381000" marL="914400">
              <a:buClr>
                <a:schemeClr val="dk1"/>
              </a:buClr>
              <a:buSzPct val="80000"/>
              <a:buFont typeface="Courier New"/>
              <a:buChar char="o"/>
            </a:pPr>
            <a:r>
              <a:rPr u="sng" lang="en">
                <a:solidFill>
                  <a:schemeClr val="hlink"/>
                </a:solidFill>
                <a:hlinkClick r:id="rId3"/>
              </a:rPr>
              <a:t>http://www.thaicreate.com/mobile.html</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txBox="1"/>
          <p:nvPr>
            <p:ph type="title"/>
          </p:nvPr>
        </p:nvSpPr>
        <p:spPr>
          <a:xfrm>
            <a:off y="2719928" x="457199"/>
            <a:ext cy="1143000" cx="8229600"/>
          </a:xfrm>
          <a:prstGeom prst="rect">
            <a:avLst/>
          </a:prstGeom>
        </p:spPr>
        <p:txBody>
          <a:bodyPr bIns="91425" rIns="91425" lIns="91425" tIns="91425" anchor="b" anchorCtr="0">
            <a:spAutoFit/>
          </a:bodyPr>
          <a:lstStyle/>
          <a:p>
            <a:pPr algn="ctr" rtl="0" lvl="0">
              <a:buNone/>
            </a:pPr>
            <a:r>
              <a:rPr sz="4800" lang="en"/>
              <a:t>2 Hours</a:t>
            </a:r>
          </a:p>
          <a:p>
            <a:r>
              <a:t/>
            </a:r>
          </a:p>
          <a:p>
            <a:pPr algn="ctr">
              <a:buNone/>
            </a:pPr>
            <a:r>
              <a:rPr sz="4800" lang="en"/>
              <a:t>finish &amp; present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Quote</a:t>
            </a:r>
          </a:p>
        </p:txBody>
      </p:sp>
      <p:sp>
        <p:nvSpPr>
          <p:cNvPr id="42" name="Shape 42"/>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“If you cannot do great things, do small things in a great way” -</a:t>
            </a:r>
            <a:r>
              <a:rPr lang="en">
                <a:hlinkClick r:id="rId3"/>
              </a:rPr>
              <a:t> </a:t>
            </a:r>
            <a:r>
              <a:rPr u="sng" lang="en">
                <a:solidFill>
                  <a:schemeClr val="hlink"/>
                </a:solidFill>
                <a:hlinkClick r:id="rId4"/>
              </a:rPr>
              <a:t>Napoleon Hill</a:t>
            </a:r>
          </a:p>
          <a:p>
            <a:r>
              <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y="0" x="0"/>
          <a:ext cy="0" cx="0"/>
          <a:chOff y="0" x="0"/>
          <a:chExt cy="0" cx="0"/>
        </a:xfrm>
      </p:grpSpPr>
      <p:sp>
        <p:nvSpPr>
          <p:cNvPr id="294" name="Shape 294"/>
          <p:cNvSpPr txBox="1"/>
          <p:nvPr>
            <p:ph type="title"/>
          </p:nvPr>
        </p:nvSpPr>
        <p:spPr>
          <a:xfrm>
            <a:off y="2051951" x="457200"/>
            <a:ext cy="1143000" cx="8229600"/>
          </a:xfrm>
          <a:prstGeom prst="rect">
            <a:avLst/>
          </a:prstGeom>
        </p:spPr>
        <p:txBody>
          <a:bodyPr bIns="91425" rIns="91425" lIns="91425" tIns="91425" anchor="b" anchorCtr="0">
            <a:spAutoFit/>
          </a:bodyPr>
          <a:lstStyle/>
          <a:p>
            <a:pPr algn="ctr">
              <a:buNone/>
            </a:pPr>
            <a:r>
              <a:rPr sz="4800" lang="en"/>
              <a:t>Thank You</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You should know</a:t>
            </a:r>
          </a:p>
        </p:txBody>
      </p:sp>
      <p:sp>
        <p:nvSpPr>
          <p:cNvPr id="48" name="Shape 48"/>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indent="-419100" marL="457200">
              <a:buClr>
                <a:schemeClr val="dk1"/>
              </a:buClr>
              <a:buSzPct val="166666"/>
              <a:buFont typeface="Arial"/>
              <a:buChar char="•"/>
            </a:pPr>
            <a:r>
              <a:rPr lang="en"/>
              <a:t>Android</a:t>
            </a:r>
          </a:p>
          <a:p>
            <a:pPr rtl="0" lvl="0" indent="-419100" marL="457200">
              <a:buClr>
                <a:schemeClr val="dk1"/>
              </a:buClr>
              <a:buSzPct val="166666"/>
              <a:buFont typeface="Arial"/>
              <a:buChar char="•"/>
            </a:pPr>
            <a:r>
              <a:rPr lang="en"/>
              <a:t>Java</a:t>
            </a:r>
          </a:p>
          <a:p>
            <a:pPr rtl="0" lvl="0" indent="-419100" marL="457200">
              <a:buClr>
                <a:schemeClr val="dk1"/>
              </a:buClr>
              <a:buSzPct val="166666"/>
              <a:buFont typeface="Arial"/>
              <a:buChar char="•"/>
            </a:pPr>
            <a:r>
              <a:rPr lang="en"/>
              <a:t>PHP or some PHP Framework</a:t>
            </a:r>
          </a:p>
          <a:p>
            <a:pPr rtl="0" lvl="0" indent="-419100" marL="457200">
              <a:buClr>
                <a:schemeClr val="dk1"/>
              </a:buClr>
              <a:buSzPct val="166666"/>
              <a:buFont typeface="Arial"/>
              <a:buChar char="•"/>
            </a:pPr>
            <a:r>
              <a:rPr lang="en"/>
              <a:t>Database System </a:t>
            </a:r>
          </a:p>
          <a:p>
            <a:pPr rtl="0" lvl="0" indent="-419100" marL="457200">
              <a:buClr>
                <a:schemeClr val="dk1"/>
              </a:buClr>
              <a:buSzPct val="166666"/>
              <a:buFont typeface="Arial"/>
              <a:buChar char="•"/>
            </a:pPr>
            <a:r>
              <a:rPr lang="en"/>
              <a:t>Service Oriented Architecture (SOA)</a:t>
            </a:r>
          </a:p>
          <a:p>
            <a:pPr rtl="0" lvl="0" indent="-419100" marL="457200">
              <a:buClr>
                <a:schemeClr val="dk1"/>
              </a:buClr>
              <a:buSzPct val="166666"/>
              <a:buFont typeface="Arial"/>
              <a:buChar char="•"/>
            </a:pPr>
            <a:r>
              <a:rPr lang="en"/>
              <a:t>HTTP Services</a:t>
            </a:r>
          </a:p>
          <a:p>
            <a:pPr rtl="0" lvl="0" indent="-419100" marL="457200">
              <a:buClr>
                <a:schemeClr val="dk1"/>
              </a:buClr>
              <a:buSzPct val="166666"/>
              <a:buFont typeface="Arial"/>
              <a:buChar char="•"/>
            </a:pPr>
            <a:r>
              <a:rPr lang="en"/>
              <a:t>XML, JSON, Data Parsing</a:t>
            </a:r>
          </a:p>
          <a:p>
            <a:r>
              <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Web Service</a:t>
            </a:r>
          </a:p>
        </p:txBody>
      </p:sp>
      <p:sp>
        <p:nvSpPr>
          <p:cNvPr id="54" name="Shape 54"/>
          <p:cNvSpPr txBox="1"/>
          <p:nvPr>
            <p:ph idx="1" type="body"/>
          </p:nvPr>
        </p:nvSpPr>
        <p:spPr>
          <a:xfrm>
            <a:off y="1600200" x="457200"/>
            <a:ext cy="4967700" cx="8229600"/>
          </a:xfrm>
          <a:prstGeom prst="rect">
            <a:avLst/>
          </a:prstGeom>
        </p:spPr>
        <p:txBody>
          <a:bodyPr bIns="91425" rIns="91425" lIns="91425" tIns="91425" anchor="t" anchorCtr="0">
            <a:spAutoFit/>
          </a:bodyPr>
          <a:lstStyle/>
          <a:p>
            <a:pPr>
              <a:buNone/>
            </a:pPr>
            <a:r>
              <a:rPr lang="en"/>
              <a:t>A Web service is </a:t>
            </a:r>
            <a:r>
              <a:rPr u="sng" lang="en"/>
              <a:t>a method of communication between two electronic devices over the World Wide Web</a:t>
            </a:r>
            <a:r>
              <a:rPr lang="en"/>
              <a:t>. A Web service is a software function provided at a network address over the web or the cloud, it is a service that is "always on" as in the concept of utility computing.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Web Service</a:t>
            </a:r>
          </a:p>
        </p:txBody>
      </p:sp>
      <p:sp>
        <p:nvSpPr>
          <p:cNvPr id="60" name="Shape 60"/>
          <p:cNvSpPr txBox="1"/>
          <p:nvPr>
            <p:ph idx="1" type="body"/>
          </p:nvPr>
        </p:nvSpPr>
        <p:spPr>
          <a:xfrm>
            <a:off y="1600200" x="457200"/>
            <a:ext cy="4967700" cx="8229600"/>
          </a:xfrm>
          <a:prstGeom prst="rect">
            <a:avLst/>
          </a:prstGeom>
        </p:spPr>
        <p:txBody>
          <a:bodyPr bIns="91425" rIns="91425" lIns="91425" tIns="91425" anchor="t" anchorCtr="0">
            <a:spAutoFit/>
          </a:bodyPr>
          <a:lstStyle/>
          <a:p>
            <a:pPr rtl="0" lvl="0">
              <a:buNone/>
            </a:pPr>
            <a:r>
              <a:rPr lang="en"/>
              <a:t>Two major classes of Web services</a:t>
            </a:r>
          </a:p>
          <a:p>
            <a:pPr rtl="0" lvl="0" indent="-419100" marL="457200">
              <a:buClr>
                <a:schemeClr val="dk1"/>
              </a:buClr>
              <a:buSzPct val="166666"/>
              <a:buFont typeface="Arial"/>
              <a:buChar char="•"/>
            </a:pPr>
            <a:r>
              <a:rPr lang="en"/>
              <a:t>REST-compliant Web services</a:t>
            </a:r>
          </a:p>
          <a:p>
            <a:pPr lvl="0" indent="-419100" marL="457200">
              <a:buClr>
                <a:schemeClr val="dk1"/>
              </a:buClr>
              <a:buSzPct val="166666"/>
              <a:buFont typeface="Arial"/>
              <a:buChar char="•"/>
            </a:pPr>
            <a:r>
              <a:rPr lang="en"/>
              <a:t>other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Web Services in old fashion </a:t>
            </a:r>
          </a:p>
        </p:txBody>
      </p:sp>
      <p:sp>
        <p:nvSpPr>
          <p:cNvPr id="66" name="Shape 66"/>
          <p:cNvSpPr txBox="1"/>
          <p:nvPr>
            <p:ph idx="1" type="body"/>
          </p:nvPr>
        </p:nvSpPr>
        <p:spPr>
          <a:xfrm>
            <a:off y="1600200" x="457200"/>
            <a:ext cy="4967700" cx="8229600"/>
          </a:xfrm>
          <a:prstGeom prst="rect">
            <a:avLst/>
          </a:prstGeom>
        </p:spPr>
        <p:txBody>
          <a:bodyPr bIns="91425" rIns="91425" lIns="91425" tIns="91425" anchor="t" anchorCtr="0">
            <a:spAutoFit/>
          </a:bodyPr>
          <a:lstStyle/>
          <a:p>
            <a:pPr>
              <a:buNone/>
            </a:pPr>
            <a:r>
              <a:rPr lang="en"/>
              <a:t>It has an interface described in a machine-processable format (specifically Web Services Description Language, known by the acronym </a:t>
            </a:r>
            <a:r>
              <a:rPr u="sng" lang="en">
                <a:solidFill>
                  <a:schemeClr val="hlink"/>
                </a:solidFill>
                <a:hlinkClick r:id="rId3"/>
              </a:rPr>
              <a:t>WSDL</a:t>
            </a:r>
            <a:r>
              <a:rPr lang="en"/>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74637" x="457200"/>
            <a:ext cy="1143000" cx="8229600"/>
          </a:xfrm>
          <a:prstGeom prst="rect">
            <a:avLst/>
          </a:prstGeom>
        </p:spPr>
        <p:txBody>
          <a:bodyPr bIns="91425" rIns="91425" lIns="91425" tIns="91425" anchor="b" anchorCtr="0">
            <a:spAutoFit/>
          </a:bodyPr>
          <a:lstStyle/>
          <a:p>
            <a:pPr>
              <a:buNone/>
            </a:pPr>
            <a:r>
              <a:rPr lang="en"/>
              <a:t>Interact</a:t>
            </a:r>
          </a:p>
        </p:txBody>
      </p:sp>
      <p:sp>
        <p:nvSpPr>
          <p:cNvPr id="72" name="Shape 72"/>
          <p:cNvSpPr txBox="1"/>
          <p:nvPr>
            <p:ph idx="1" type="body"/>
          </p:nvPr>
        </p:nvSpPr>
        <p:spPr>
          <a:xfrm>
            <a:off y="1585400" x="457200"/>
            <a:ext cy="4967700" cx="8229600"/>
          </a:xfrm>
          <a:prstGeom prst="rect">
            <a:avLst/>
          </a:prstGeom>
        </p:spPr>
        <p:txBody>
          <a:bodyPr bIns="91425" rIns="91425" lIns="91425" tIns="91425" anchor="t" anchorCtr="0">
            <a:spAutoFit/>
          </a:bodyPr>
          <a:lstStyle/>
          <a:p>
            <a:pPr>
              <a:buNone/>
            </a:pPr>
            <a:r>
              <a:rPr lang="en"/>
              <a:t>Systems interact with the Web service in a manner prescribed by its description using </a:t>
            </a:r>
            <a:r>
              <a:rPr u="sng" lang="en">
                <a:solidFill>
                  <a:schemeClr val="hlink"/>
                </a:solidFill>
                <a:hlinkClick r:id="rId3"/>
              </a:rPr>
              <a:t>SOAP</a:t>
            </a:r>
            <a:r>
              <a:rPr u="sng" lang="en"/>
              <a:t> messages</a:t>
            </a:r>
            <a:r>
              <a:rPr lang="en"/>
              <a:t>, typically conveyed using </a:t>
            </a:r>
            <a:r>
              <a:rPr u="sng" lang="en"/>
              <a:t>HTTP</a:t>
            </a:r>
            <a:r>
              <a:rPr lang="en"/>
              <a:t> with an </a:t>
            </a:r>
            <a:r>
              <a:rPr u="sng" lang="en"/>
              <a:t>XML</a:t>
            </a:r>
            <a:r>
              <a:rPr lang="en"/>
              <a:t> serialization in conjunction with other Web-related standards.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