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2D857B-8A54-469F-AC1B-7E14E6B5A7CF}">
  <a:tblStyle styleId="{602D857B-8A54-469F-AC1B-7E14E6B5A7C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1f487eb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1f487eb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1f487eb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1f487eb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1f487eb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1f487eb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1f487eb9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1f487eb9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1f487eb9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1f487eb9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1f487eb9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1f487eb9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1f487eb9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1f487eb9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5191f9f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5191f9f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5191f9f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5191f9f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5191f9f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5191f9f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5191f9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5191f9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1f487eb9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1f487eb9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5191f9f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5191f9f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1f487e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1f487e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f487eb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1f487eb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733450"/>
            <a:ext cx="8118600" cy="1522800"/>
          </a:xfrm>
          <a:prstGeom prst="rect">
            <a:avLst/>
          </a:prstGeom>
        </p:spPr>
        <p:txBody>
          <a:bodyPr anchorCtr="0" anchor="b" bIns="91425" lIns="91425" spcFirstLastPara="1" rIns="91425" wrap="square" tIns="91425">
            <a:normAutofit/>
          </a:bodyPr>
          <a:lstStyle/>
          <a:p>
            <a:pPr indent="0" lvl="0" marL="457200" rtl="0" algn="l">
              <a:lnSpc>
                <a:spcPct val="115000"/>
              </a:lnSpc>
              <a:spcBef>
                <a:spcPts val="0"/>
              </a:spcBef>
              <a:spcAft>
                <a:spcPts val="0"/>
              </a:spcAft>
              <a:buClr>
                <a:schemeClr val="dk1"/>
              </a:buClr>
              <a:buSzPts val="1100"/>
              <a:buFont typeface="Arial"/>
              <a:buNone/>
            </a:pPr>
            <a:r>
              <a:rPr b="1" lang="en" sz="2500">
                <a:latin typeface="Times New Roman"/>
                <a:ea typeface="Times New Roman"/>
                <a:cs typeface="Times New Roman"/>
                <a:sym typeface="Times New Roman"/>
              </a:rPr>
              <a:t>Analysis and Design of Computer Network in a Petshop</a:t>
            </a:r>
            <a:endParaRPr b="1" sz="2500">
              <a:latin typeface="Times New Roman"/>
              <a:ea typeface="Times New Roman"/>
              <a:cs typeface="Times New Roman"/>
              <a:sym typeface="Times New Roman"/>
            </a:endParaRPr>
          </a:p>
          <a:p>
            <a:pPr indent="0" lvl="0" marL="0" rtl="0" algn="l">
              <a:spcBef>
                <a:spcPts val="0"/>
              </a:spcBef>
              <a:spcAft>
                <a:spcPts val="0"/>
              </a:spcAft>
              <a:buNone/>
            </a:pPr>
            <a:r>
              <a:t/>
            </a:r>
            <a:endParaRPr sz="25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440"/>
              <a:buFont typeface="Arial"/>
              <a:buNone/>
            </a:pPr>
            <a:r>
              <a:rPr lang="en" sz="1520">
                <a:solidFill>
                  <a:schemeClr val="lt1"/>
                </a:solidFill>
                <a:latin typeface="Times New Roman"/>
                <a:ea typeface="Times New Roman"/>
                <a:cs typeface="Times New Roman"/>
                <a:sym typeface="Times New Roman"/>
              </a:rPr>
              <a:t>Reza Aurelio Brilliasah - 21/475039/PA/20515</a:t>
            </a:r>
            <a:endParaRPr sz="1520">
              <a:solidFill>
                <a:schemeClr val="lt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440"/>
              <a:buFont typeface="Arial"/>
              <a:buNone/>
            </a:pPr>
            <a:r>
              <a:rPr lang="en" sz="1520">
                <a:solidFill>
                  <a:schemeClr val="lt1"/>
                </a:solidFill>
                <a:latin typeface="Times New Roman"/>
                <a:ea typeface="Times New Roman"/>
                <a:cs typeface="Times New Roman"/>
                <a:sym typeface="Times New Roman"/>
              </a:rPr>
              <a:t>Ahmad Fadhil Bukhori - 21/475083/PA/20525</a:t>
            </a:r>
            <a:endParaRPr sz="1520">
              <a:solidFill>
                <a:schemeClr val="lt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440"/>
              <a:buFont typeface="Arial"/>
              <a:buNone/>
            </a:pPr>
            <a:r>
              <a:rPr lang="en" sz="1520">
                <a:solidFill>
                  <a:schemeClr val="lt1"/>
                </a:solidFill>
                <a:latin typeface="Times New Roman"/>
                <a:ea typeface="Times New Roman"/>
                <a:cs typeface="Times New Roman"/>
                <a:sym typeface="Times New Roman"/>
              </a:rPr>
              <a:t>Muhammad Zaky Firdaus - 21/477171/PA/20637</a:t>
            </a:r>
            <a:endParaRPr sz="1520">
              <a:solidFill>
                <a:schemeClr val="lt1"/>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sz="152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857588" y="391025"/>
            <a:ext cx="5563075" cy="1314350"/>
          </a:xfrm>
          <a:prstGeom prst="rect">
            <a:avLst/>
          </a:prstGeom>
          <a:noFill/>
          <a:ln>
            <a:noFill/>
          </a:ln>
        </p:spPr>
      </p:pic>
      <p:pic>
        <p:nvPicPr>
          <p:cNvPr id="112" name="Google Shape;112;p22"/>
          <p:cNvPicPr preferRelativeResize="0"/>
          <p:nvPr/>
        </p:nvPicPr>
        <p:blipFill>
          <a:blip r:embed="rId4">
            <a:alphaModFix/>
          </a:blip>
          <a:stretch>
            <a:fillRect/>
          </a:stretch>
        </p:blipFill>
        <p:spPr>
          <a:xfrm>
            <a:off x="1824050" y="2297025"/>
            <a:ext cx="5596624" cy="1581150"/>
          </a:xfrm>
          <a:prstGeom prst="rect">
            <a:avLst/>
          </a:prstGeom>
          <a:noFill/>
          <a:ln>
            <a:noFill/>
          </a:ln>
        </p:spPr>
      </p:pic>
      <p:sp>
        <p:nvSpPr>
          <p:cNvPr id="113" name="Google Shape;113;p22"/>
          <p:cNvSpPr txBox="1"/>
          <p:nvPr/>
        </p:nvSpPr>
        <p:spPr>
          <a:xfrm>
            <a:off x="3072000" y="1824200"/>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100">
                <a:solidFill>
                  <a:schemeClr val="dk1"/>
                </a:solidFill>
                <a:latin typeface="Times New Roman"/>
                <a:ea typeface="Times New Roman"/>
                <a:cs typeface="Times New Roman"/>
                <a:sym typeface="Times New Roman"/>
              </a:rPr>
              <a:t>Ping Testing</a:t>
            </a:r>
            <a:r>
              <a:rPr lang="en" sz="1100">
                <a:solidFill>
                  <a:schemeClr val="dk1"/>
                </a:solidFill>
                <a:latin typeface="Times New Roman"/>
                <a:ea typeface="Times New Roman"/>
                <a:cs typeface="Times New Roman"/>
                <a:sym typeface="Times New Roman"/>
              </a:rPr>
              <a:t> from PC1 to PC2</a:t>
            </a:r>
            <a:endParaRPr sz="1100">
              <a:solidFill>
                <a:schemeClr val="dk1"/>
              </a:solidFill>
              <a:latin typeface="Times New Roman"/>
              <a:ea typeface="Times New Roman"/>
              <a:cs typeface="Times New Roman"/>
              <a:sym typeface="Times New Roman"/>
            </a:endParaRPr>
          </a:p>
        </p:txBody>
      </p:sp>
      <p:sp>
        <p:nvSpPr>
          <p:cNvPr id="114" name="Google Shape;114;p22"/>
          <p:cNvSpPr txBox="1"/>
          <p:nvPr/>
        </p:nvSpPr>
        <p:spPr>
          <a:xfrm>
            <a:off x="3139138" y="4148725"/>
            <a:ext cx="3000000" cy="354000"/>
          </a:xfrm>
          <a:prstGeom prst="rect">
            <a:avLst/>
          </a:prstGeom>
          <a:noFill/>
          <a:ln>
            <a:noFill/>
          </a:ln>
        </p:spPr>
        <p:txBody>
          <a:bodyPr anchorCtr="0" anchor="t" bIns="91425" lIns="91425" spcFirstLastPara="1" rIns="91425" wrap="square" tIns="91425">
            <a:spAutoFit/>
          </a:bodyPr>
          <a:lstStyle/>
          <a:p>
            <a:pPr indent="-171450" lvl="0" marL="171450" rtl="0" algn="ctr">
              <a:lnSpc>
                <a:spcPct val="115000"/>
              </a:lnSpc>
              <a:spcBef>
                <a:spcPts val="0"/>
              </a:spcBef>
              <a:spcAft>
                <a:spcPts val="0"/>
              </a:spcAft>
              <a:buNone/>
            </a:pPr>
            <a:r>
              <a:rPr i="1" lang="en" sz="1100">
                <a:solidFill>
                  <a:schemeClr val="dk1"/>
                </a:solidFill>
                <a:latin typeface="Times New Roman"/>
                <a:ea typeface="Times New Roman"/>
                <a:cs typeface="Times New Roman"/>
                <a:sym typeface="Times New Roman"/>
              </a:rPr>
              <a:t>Ping Testing from POS to main server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928813" y="440375"/>
            <a:ext cx="5286375" cy="1571625"/>
          </a:xfrm>
          <a:prstGeom prst="rect">
            <a:avLst/>
          </a:prstGeom>
          <a:noFill/>
          <a:ln>
            <a:noFill/>
          </a:ln>
        </p:spPr>
      </p:pic>
      <p:pic>
        <p:nvPicPr>
          <p:cNvPr id="120" name="Google Shape;120;p23"/>
          <p:cNvPicPr preferRelativeResize="0"/>
          <p:nvPr/>
        </p:nvPicPr>
        <p:blipFill>
          <a:blip r:embed="rId4">
            <a:alphaModFix/>
          </a:blip>
          <a:stretch>
            <a:fillRect/>
          </a:stretch>
        </p:blipFill>
        <p:spPr>
          <a:xfrm>
            <a:off x="1704975" y="2792600"/>
            <a:ext cx="5734050" cy="1190625"/>
          </a:xfrm>
          <a:prstGeom prst="rect">
            <a:avLst/>
          </a:prstGeom>
          <a:noFill/>
          <a:ln>
            <a:noFill/>
          </a:ln>
        </p:spPr>
      </p:pic>
      <p:sp>
        <p:nvSpPr>
          <p:cNvPr id="121" name="Google Shape;121;p23"/>
          <p:cNvSpPr txBox="1"/>
          <p:nvPr/>
        </p:nvSpPr>
        <p:spPr>
          <a:xfrm>
            <a:off x="3072013" y="2159463"/>
            <a:ext cx="3000000" cy="354000"/>
          </a:xfrm>
          <a:prstGeom prst="rect">
            <a:avLst/>
          </a:prstGeom>
          <a:noFill/>
          <a:ln>
            <a:noFill/>
          </a:ln>
        </p:spPr>
        <p:txBody>
          <a:bodyPr anchorCtr="0" anchor="t" bIns="91425" lIns="91425" spcFirstLastPara="1" rIns="91425" wrap="square" tIns="91425">
            <a:spAutoFit/>
          </a:bodyPr>
          <a:lstStyle/>
          <a:p>
            <a:pPr indent="-171450" lvl="0" marL="171450" rtl="0" algn="ctr">
              <a:lnSpc>
                <a:spcPct val="115000"/>
              </a:lnSpc>
              <a:spcBef>
                <a:spcPts val="0"/>
              </a:spcBef>
              <a:spcAft>
                <a:spcPts val="0"/>
              </a:spcAft>
              <a:buNone/>
            </a:pPr>
            <a:r>
              <a:rPr i="1" lang="en" sz="1100">
                <a:solidFill>
                  <a:schemeClr val="dk1"/>
                </a:solidFill>
                <a:latin typeface="Times New Roman"/>
                <a:ea typeface="Times New Roman"/>
                <a:cs typeface="Times New Roman"/>
                <a:sym typeface="Times New Roman"/>
              </a:rPr>
              <a:t>Ping testing from PC to router</a:t>
            </a:r>
            <a:endParaRPr/>
          </a:p>
        </p:txBody>
      </p:sp>
      <p:sp>
        <p:nvSpPr>
          <p:cNvPr id="122" name="Google Shape;122;p23"/>
          <p:cNvSpPr txBox="1"/>
          <p:nvPr/>
        </p:nvSpPr>
        <p:spPr>
          <a:xfrm>
            <a:off x="3072000" y="4082900"/>
            <a:ext cx="3000000" cy="354000"/>
          </a:xfrm>
          <a:prstGeom prst="rect">
            <a:avLst/>
          </a:prstGeom>
          <a:noFill/>
          <a:ln>
            <a:noFill/>
          </a:ln>
        </p:spPr>
        <p:txBody>
          <a:bodyPr anchorCtr="0" anchor="t" bIns="91425" lIns="91425" spcFirstLastPara="1" rIns="91425" wrap="square" tIns="91425">
            <a:spAutoFit/>
          </a:bodyPr>
          <a:lstStyle/>
          <a:p>
            <a:pPr indent="-171450" lvl="0" marL="171450" rtl="0" algn="ctr">
              <a:lnSpc>
                <a:spcPct val="115000"/>
              </a:lnSpc>
              <a:spcBef>
                <a:spcPts val="0"/>
              </a:spcBef>
              <a:spcAft>
                <a:spcPts val="0"/>
              </a:spcAft>
              <a:buNone/>
            </a:pPr>
            <a:r>
              <a:rPr i="1" lang="en" sz="1100">
                <a:solidFill>
                  <a:schemeClr val="dk1"/>
                </a:solidFill>
                <a:latin typeface="Times New Roman"/>
                <a:ea typeface="Times New Roman"/>
                <a:cs typeface="Times New Roman"/>
                <a:sym typeface="Times New Roman"/>
              </a:rPr>
              <a:t> Router Ping Testing to google.com</a:t>
            </a:r>
            <a:endParaRPr i="1" sz="11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200"/>
              <a:t>Evaluation &amp; Interpretation</a:t>
            </a:r>
            <a:endParaRPr sz="5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Interpretation</a:t>
            </a:r>
            <a:endParaRPr/>
          </a:p>
        </p:txBody>
      </p:sp>
      <p:pic>
        <p:nvPicPr>
          <p:cNvPr id="133" name="Google Shape;133;p25" title="Points scored"/>
          <p:cNvPicPr preferRelativeResize="0"/>
          <p:nvPr/>
        </p:nvPicPr>
        <p:blipFill>
          <a:blip r:embed="rId3">
            <a:alphaModFix/>
          </a:blip>
          <a:stretch>
            <a:fillRect/>
          </a:stretch>
        </p:blipFill>
        <p:spPr>
          <a:xfrm>
            <a:off x="372924" y="1291225"/>
            <a:ext cx="4065675" cy="3188925"/>
          </a:xfrm>
          <a:prstGeom prst="rect">
            <a:avLst/>
          </a:prstGeom>
          <a:noFill/>
          <a:ln>
            <a:noFill/>
          </a:ln>
        </p:spPr>
      </p:pic>
      <p:sp>
        <p:nvSpPr>
          <p:cNvPr id="134" name="Google Shape;134;p25"/>
          <p:cNvSpPr txBox="1"/>
          <p:nvPr/>
        </p:nvSpPr>
        <p:spPr>
          <a:xfrm>
            <a:off x="4647375" y="2955000"/>
            <a:ext cx="3577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In a study published by the International Journal of Computer Applications, average ping latency of simulated computer network with star topology is 0.4 ms (Absar N).</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Therefore, it is concluded that the result obtained by this simulation is lower than the average.</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35" name="Google Shape;135;p25"/>
          <p:cNvPicPr preferRelativeResize="0"/>
          <p:nvPr/>
        </p:nvPicPr>
        <p:blipFill>
          <a:blip r:embed="rId4">
            <a:alphaModFix/>
          </a:blip>
          <a:stretch>
            <a:fillRect/>
          </a:stretch>
        </p:blipFill>
        <p:spPr>
          <a:xfrm>
            <a:off x="4647375" y="1291225"/>
            <a:ext cx="3867018" cy="153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41" name="Google Shape;141;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600"/>
              <a:t>From the simulation that has been simulated, what can be improved is implementing more devices into the network using their respective software images. This would include implementing real servers, firewalls, POS systems, scanners, printers, and modems into the network as opposed to only virtual pcs.</a:t>
            </a:r>
            <a:endParaRPr sz="1600"/>
          </a:p>
          <a:p>
            <a:pPr indent="457200" lvl="0" marL="0" rtl="0" algn="l">
              <a:spcBef>
                <a:spcPts val="1200"/>
              </a:spcBef>
              <a:spcAft>
                <a:spcPts val="1200"/>
              </a:spcAft>
              <a:buClr>
                <a:schemeClr val="dk1"/>
              </a:buClr>
              <a:buSzPts val="1100"/>
              <a:buFont typeface="Arial"/>
              <a:buNone/>
            </a:pPr>
            <a:r>
              <a:rPr lang="en" sz="1600"/>
              <a:t>As for the design of the network, there are several improvements that could be made to make the network more efficient and optimized, especially if the number of devices connected to the network were to be increased.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5200"/>
              <a:t>Conclusion</a:t>
            </a:r>
            <a:endParaRPr sz="5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2" name="Google Shape;152;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10000"/>
          </a:bodyPr>
          <a:lstStyle/>
          <a:p>
            <a:pPr indent="457200" lvl="0" marL="0" rtl="0" algn="l">
              <a:spcBef>
                <a:spcPts val="0"/>
              </a:spcBef>
              <a:spcAft>
                <a:spcPts val="0"/>
              </a:spcAft>
              <a:buClr>
                <a:schemeClr val="dk1"/>
              </a:buClr>
              <a:buSzPts val="275"/>
              <a:buFont typeface="Arial"/>
              <a:buNone/>
            </a:pPr>
            <a:r>
              <a:rPr lang="en" sz="6400">
                <a:latin typeface="Times New Roman"/>
                <a:ea typeface="Times New Roman"/>
                <a:cs typeface="Times New Roman"/>
                <a:sym typeface="Times New Roman"/>
              </a:rPr>
              <a:t>The implementation of the proposed computer network for the pet shop would result in a positive impact for the business. By using a computer network for the pet shop, it is more efficient and also it could reduce cost. The data of the petshop can be easily shared to different users. Computer networks can also connect computers, printers, id card readers, etc. By having it connected to each other and having the data in one database, it could reduce the cost. </a:t>
            </a:r>
            <a:endParaRPr sz="6400">
              <a:latin typeface="Times New Roman"/>
              <a:ea typeface="Times New Roman"/>
              <a:cs typeface="Times New Roman"/>
              <a:sym typeface="Times New Roman"/>
            </a:endParaRPr>
          </a:p>
          <a:p>
            <a:pPr indent="457200" lvl="0" marL="0" rtl="0" algn="just">
              <a:spcBef>
                <a:spcPts val="1200"/>
              </a:spcBef>
              <a:spcAft>
                <a:spcPts val="0"/>
              </a:spcAft>
              <a:buClr>
                <a:schemeClr val="dk1"/>
              </a:buClr>
              <a:buSzPts val="275"/>
              <a:buFont typeface="Arial"/>
              <a:buNone/>
            </a:pPr>
            <a:r>
              <a:rPr lang="en" sz="6400">
                <a:latin typeface="Times New Roman"/>
                <a:ea typeface="Times New Roman"/>
                <a:cs typeface="Times New Roman"/>
                <a:sym typeface="Times New Roman"/>
              </a:rPr>
              <a:t>The average performance of the ping testing from PC to the router showed the highest with the average speed of 5.7042 ms. Each ping testing sends 5 packets to their respective destinations and all ping testing has a 100% success rate, so it can be concluded that the network is reliable for sending data from one computer to another.</a:t>
            </a:r>
            <a:endParaRPr sz="6400"/>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just">
              <a:spcBef>
                <a:spcPts val="120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52380"/>
              <a:buFont typeface="Arial"/>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2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600"/>
              <a:t>An Indonesian Petshop has recently gone through a store expansion and has bought several computers and devices. However, there are still some troubles in connecting them with a computer network. The Petshop already has several devices which need to be connected to the network.</a:t>
            </a:r>
            <a:endParaRPr sz="1600"/>
          </a:p>
          <a:p>
            <a:pPr indent="457200" lvl="0" marL="0" rtl="0" algn="l">
              <a:spcBef>
                <a:spcPts val="1200"/>
              </a:spcBef>
              <a:spcAft>
                <a:spcPts val="0"/>
              </a:spcAft>
              <a:buNone/>
            </a:pPr>
            <a:r>
              <a:rPr lang="en" sz="1600"/>
              <a:t>A computer network is a system that connects two or more computing devices. One example of a computer network is LAN. LAN is a connection of a group of devices in a local area. Many devices also need to be connected to form a computer network, such as routers, switches, and also servers. Those devices are needed to implement a LAN for businesses.</a:t>
            </a:r>
            <a:endParaRPr sz="1600"/>
          </a:p>
          <a:p>
            <a:pPr indent="0" lvl="0" marL="0" rtl="0" algn="just">
              <a:spcBef>
                <a:spcPts val="1200"/>
              </a:spcBef>
              <a:spcAft>
                <a:spcPts val="0"/>
              </a:spcAft>
              <a:buNone/>
            </a:pPr>
            <a:r>
              <a:rPr lang="en" sz="1600">
                <a:solidFill>
                  <a:srgbClr val="080809"/>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This research aims to create a computer network of client-to-peer LAN that will be able to solve the Pet Shop’s connectivity problem within its store. </a:t>
            </a:r>
            <a:endParaRPr/>
          </a:p>
          <a:p>
            <a:pPr indent="-342900" lvl="0" marL="457200" rtl="0" algn="l">
              <a:spcBef>
                <a:spcPts val="1200"/>
              </a:spcBef>
              <a:spcAft>
                <a:spcPts val="0"/>
              </a:spcAft>
              <a:buSzPts val="1800"/>
              <a:buChar char="●"/>
            </a:pPr>
            <a:r>
              <a:rPr lang="en"/>
              <a:t>Low cost </a:t>
            </a:r>
            <a:endParaRPr/>
          </a:p>
          <a:p>
            <a:pPr indent="-342900" lvl="0" marL="457200" rtl="0" algn="l">
              <a:spcBef>
                <a:spcPts val="0"/>
              </a:spcBef>
              <a:spcAft>
                <a:spcPts val="0"/>
              </a:spcAft>
              <a:buSzPts val="1800"/>
              <a:buChar char="●"/>
            </a:pPr>
            <a:r>
              <a:rPr lang="en"/>
              <a:t>High quality</a:t>
            </a:r>
            <a:endParaRPr/>
          </a:p>
          <a:p>
            <a:pPr indent="-342900" lvl="0" marL="457200" rtl="0" algn="l">
              <a:spcBef>
                <a:spcPts val="0"/>
              </a:spcBef>
              <a:spcAft>
                <a:spcPts val="0"/>
              </a:spcAft>
              <a:buSzPts val="1800"/>
              <a:buChar char="●"/>
            </a:pPr>
            <a:r>
              <a:rPr lang="en"/>
              <a:t>Scalable</a:t>
            </a:r>
            <a:endParaRPr/>
          </a:p>
          <a:p>
            <a:pPr indent="-342900" lvl="0" marL="457200" rtl="0" algn="l">
              <a:spcBef>
                <a:spcPts val="0"/>
              </a:spcBef>
              <a:spcAft>
                <a:spcPts val="0"/>
              </a:spcAft>
              <a:buSzPts val="1800"/>
              <a:buChar char="●"/>
            </a:pPr>
            <a:r>
              <a:rPr lang="en"/>
              <a:t>Reliable Secure</a:t>
            </a:r>
            <a:endParaRPr/>
          </a:p>
          <a:p>
            <a:pPr indent="-342900" lvl="0" marL="457200" rtl="0" algn="l">
              <a:spcBef>
                <a:spcPts val="0"/>
              </a:spcBef>
              <a:spcAft>
                <a:spcPts val="0"/>
              </a:spcAft>
              <a:buSzPts val="1800"/>
              <a:buChar char="●"/>
            </a:pPr>
            <a:r>
              <a:rPr lang="en"/>
              <a:t>Meets the business grade standard</a:t>
            </a:r>
            <a:endParaRPr/>
          </a:p>
          <a:p>
            <a:pPr indent="457200" lvl="0" marL="0" rtl="0" algn="just">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Requirements (already owned)</a:t>
            </a:r>
            <a:endParaRPr/>
          </a:p>
        </p:txBody>
      </p:sp>
      <p:graphicFrame>
        <p:nvGraphicFramePr>
          <p:cNvPr id="78" name="Google Shape;78;p16"/>
          <p:cNvGraphicFramePr/>
          <p:nvPr/>
        </p:nvGraphicFramePr>
        <p:xfrm>
          <a:off x="2019300" y="1762200"/>
          <a:ext cx="3000000" cy="3000000"/>
        </p:xfrm>
        <a:graphic>
          <a:graphicData uri="http://schemas.openxmlformats.org/drawingml/2006/table">
            <a:tbl>
              <a:tblPr>
                <a:noFill/>
                <a:tableStyleId>{602D857B-8A54-469F-AC1B-7E14E6B5A7CF}</a:tableStyleId>
              </a:tblPr>
              <a:tblGrid>
                <a:gridCol w="361950"/>
                <a:gridCol w="2676525"/>
                <a:gridCol w="600075"/>
                <a:gridCol w="1466850"/>
              </a:tblGrid>
              <a:tr h="17017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No</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Equipment</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Amount</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Additional </a:t>
                      </a:r>
                      <a:r>
                        <a:rPr lang="en" sz="1100">
                          <a:latin typeface="Times New Roman"/>
                          <a:ea typeface="Times New Roman"/>
                          <a:cs typeface="Times New Roman"/>
                          <a:sym typeface="Times New Roman"/>
                        </a:rPr>
                        <a:t>Explanation</a:t>
                      </a:r>
                      <a:endParaRPr sz="1100">
                        <a:latin typeface="Times New Roman"/>
                        <a:ea typeface="Times New Roman"/>
                        <a:cs typeface="Times New Roman"/>
                        <a:sym typeface="Times New Roman"/>
                      </a:endParaRPr>
                    </a:p>
                  </a:txBody>
                  <a:tcPr marT="63500" marB="63500" marR="63500" marL="63500"/>
                </a:tc>
              </a:tr>
              <a:tr h="2749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Cash Registers / POS registers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r>
              <a:tr h="273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Receipt Printers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Requires connection to the cash register</a:t>
                      </a:r>
                      <a:endParaRPr sz="1100">
                        <a:latin typeface="Times New Roman"/>
                        <a:ea typeface="Times New Roman"/>
                        <a:cs typeface="Times New Roman"/>
                        <a:sym typeface="Times New Roman"/>
                      </a:endParaRPr>
                    </a:p>
                  </a:txBody>
                  <a:tcPr marT="63500" marB="63500" marR="63500" marL="63500"/>
                </a:tc>
              </a:tr>
              <a:tr h="1606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Self-Scan Price Scanner</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r>
              <a:tr h="1606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Personal Computers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r>
              <a:tr h="1606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Wireless Modem</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r>
              <a:tr h="1606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Card Reader</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topology design</a:t>
            </a:r>
            <a:endParaRPr/>
          </a:p>
        </p:txBody>
      </p:sp>
      <p:pic>
        <p:nvPicPr>
          <p:cNvPr id="84" name="Google Shape;84;p17"/>
          <p:cNvPicPr preferRelativeResize="0"/>
          <p:nvPr/>
        </p:nvPicPr>
        <p:blipFill>
          <a:blip r:embed="rId3">
            <a:alphaModFix/>
          </a:blip>
          <a:stretch>
            <a:fillRect/>
          </a:stretch>
        </p:blipFill>
        <p:spPr>
          <a:xfrm>
            <a:off x="2057937" y="1141375"/>
            <a:ext cx="4934075" cy="364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Details</a:t>
            </a:r>
            <a:endParaRPr/>
          </a:p>
        </p:txBody>
      </p:sp>
      <p:sp>
        <p:nvSpPr>
          <p:cNvPr id="90" name="Google Shape;90;p1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Topology:</a:t>
            </a:r>
            <a:r>
              <a:rPr lang="en"/>
              <a:t> E</a:t>
            </a:r>
            <a:r>
              <a:rPr lang="en"/>
              <a:t>xtended star topology</a:t>
            </a:r>
            <a:endParaRPr/>
          </a:p>
          <a:p>
            <a:pPr indent="0" lvl="0" marL="0" rtl="0" algn="l">
              <a:spcBef>
                <a:spcPts val="1200"/>
              </a:spcBef>
              <a:spcAft>
                <a:spcPts val="0"/>
              </a:spcAft>
              <a:buNone/>
            </a:pPr>
            <a:r>
              <a:rPr b="1" lang="en"/>
              <a:t>Ip address: </a:t>
            </a:r>
            <a:r>
              <a:rPr lang="en"/>
              <a:t>Static for connections between devices and DHCP for connecting the router </a:t>
            </a:r>
            <a:r>
              <a:rPr lang="en"/>
              <a:t>with</a:t>
            </a:r>
            <a:r>
              <a:rPr lang="en"/>
              <a:t> the internet</a:t>
            </a:r>
            <a:endParaRPr/>
          </a:p>
          <a:p>
            <a:pPr indent="0" lvl="0" marL="0" rtl="0" algn="l">
              <a:spcBef>
                <a:spcPts val="1200"/>
              </a:spcBef>
              <a:spcAft>
                <a:spcPts val="0"/>
              </a:spcAft>
              <a:buClr>
                <a:schemeClr val="dk1"/>
              </a:buClr>
              <a:buSzPts val="1100"/>
              <a:buFont typeface="Arial"/>
              <a:buNone/>
            </a:pPr>
            <a:r>
              <a:rPr b="1" lang="en"/>
              <a:t>Security:</a:t>
            </a:r>
            <a:endParaRPr b="1"/>
          </a:p>
          <a:p>
            <a:pPr indent="-317500" lvl="0" marL="457200" rtl="0" algn="l">
              <a:spcBef>
                <a:spcPts val="1200"/>
              </a:spcBef>
              <a:spcAft>
                <a:spcPts val="0"/>
              </a:spcAft>
              <a:buSzPts val="1400"/>
              <a:buChar char="-"/>
            </a:pPr>
            <a:r>
              <a:rPr lang="en"/>
              <a:t>Implementation of firewall</a:t>
            </a:r>
            <a:endParaRPr/>
          </a:p>
          <a:p>
            <a:pPr indent="-317500" lvl="0" marL="457200" rtl="0" algn="l">
              <a:spcBef>
                <a:spcPts val="0"/>
              </a:spcBef>
              <a:spcAft>
                <a:spcPts val="0"/>
              </a:spcAft>
              <a:buSzPts val="1400"/>
              <a:buChar char="-"/>
            </a:pPr>
            <a:r>
              <a:rPr lang="en"/>
              <a:t>Implementation of Backup Server</a:t>
            </a:r>
            <a:endParaRPr/>
          </a:p>
          <a:p>
            <a:pPr indent="0" lvl="0" marL="0" rtl="0" algn="l">
              <a:spcBef>
                <a:spcPts val="1200"/>
              </a:spcBef>
              <a:spcAft>
                <a:spcPts val="1200"/>
              </a:spcAft>
              <a:buNone/>
            </a:pPr>
            <a:r>
              <a:t/>
            </a:r>
            <a:endParaRPr/>
          </a:p>
        </p:txBody>
      </p:sp>
      <p:sp>
        <p:nvSpPr>
          <p:cNvPr id="91" name="Google Shape;91;p18"/>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Router:</a:t>
            </a:r>
            <a:r>
              <a:rPr lang="en"/>
              <a:t> cisco 3725</a:t>
            </a:r>
            <a:endParaRPr/>
          </a:p>
          <a:p>
            <a:pPr indent="0" lvl="0" marL="0" rtl="0" algn="l">
              <a:spcBef>
                <a:spcPts val="1200"/>
              </a:spcBef>
              <a:spcAft>
                <a:spcPts val="0"/>
              </a:spcAft>
              <a:buNone/>
            </a:pPr>
            <a:r>
              <a:rPr b="1" lang="en"/>
              <a:t>Server:</a:t>
            </a:r>
            <a:r>
              <a:rPr lang="en"/>
              <a:t> Microsoft Windows Servers</a:t>
            </a:r>
            <a:endParaRPr/>
          </a:p>
          <a:p>
            <a:pPr indent="0" lvl="0" marL="0" rtl="0" algn="l">
              <a:spcBef>
                <a:spcPts val="1200"/>
              </a:spcBef>
              <a:spcAft>
                <a:spcPts val="0"/>
              </a:spcAft>
              <a:buNone/>
            </a:pPr>
            <a:r>
              <a:rPr b="1" lang="en"/>
              <a:t>Protocol Suite:</a:t>
            </a:r>
            <a:r>
              <a:rPr lang="en"/>
              <a:t> TCP/IP</a:t>
            </a:r>
            <a:endParaRPr/>
          </a:p>
          <a:p>
            <a:pPr indent="0" lvl="0" marL="0" rtl="0" algn="l">
              <a:spcBef>
                <a:spcPts val="1200"/>
              </a:spcBef>
              <a:spcAft>
                <a:spcPts val="0"/>
              </a:spcAft>
              <a:buNone/>
            </a:pPr>
            <a:r>
              <a:rPr b="1" lang="en"/>
              <a:t>Firewall: </a:t>
            </a:r>
            <a:r>
              <a:rPr lang="en"/>
              <a:t>pfSense2-1 Firewall</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Simulation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029263" y="262700"/>
            <a:ext cx="7085475" cy="461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90250" y="526350"/>
            <a:ext cx="5844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Simulation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