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1" r:id="rId12"/>
    <p:sldId id="272" r:id="rId13"/>
    <p:sldId id="265" r:id="rId14"/>
    <p:sldId id="270"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ANOOP S</a:t>
            </a:r>
          </a:p>
          <a:p>
            <a:r>
              <a:rPr lang="en-US" sz="2400" dirty="0"/>
              <a:t>REGISTER NO: 312220495</a:t>
            </a:r>
          </a:p>
          <a:p>
            <a:r>
              <a:rPr lang="en-US" sz="2400" dirty="0"/>
              <a:t>DEPARTMENT: </a:t>
            </a:r>
            <a:r>
              <a:rPr lang="en-US" sz="2400" dirty="0" err="1"/>
              <a:t>B.Com</a:t>
            </a:r>
            <a:r>
              <a:rPr lang="en-US" sz="2400" dirty="0"/>
              <a:t> Accounting &amp; Finance</a:t>
            </a:r>
          </a:p>
          <a:p>
            <a:r>
              <a:rPr lang="en-US" sz="2400" dirty="0"/>
              <a:t>COLLEGE : Prince Shri Balaji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Sitka Text" panose="02000505000000020004" pitchFamily="2" charset="0"/>
                <a:cs typeface="Trebuchet MS"/>
              </a:rPr>
              <a:t>Modelling</a:t>
            </a:r>
            <a:endParaRPr lang="en-US" sz="4800" dirty="0">
              <a:latin typeface="Sitka Text" panose="02000505000000020004" pitchFamily="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C8F2689-3486-4991-AE8F-BFD9CBE83757}"/>
              </a:ext>
            </a:extLst>
          </p:cNvPr>
          <p:cNvSpPr txBox="1"/>
          <p:nvPr/>
        </p:nvSpPr>
        <p:spPr>
          <a:xfrm>
            <a:off x="533400" y="1295400"/>
            <a:ext cx="10591418" cy="4770537"/>
          </a:xfrm>
          <a:prstGeom prst="rect">
            <a:avLst/>
          </a:prstGeom>
          <a:noFill/>
        </p:spPr>
        <p:txBody>
          <a:bodyPr wrap="square" rtlCol="0">
            <a:spAutoFit/>
          </a:bodyPr>
          <a:lstStyle/>
          <a:p>
            <a:r>
              <a:rPr lang="en-US" sz="1600" b="1" dirty="0">
                <a:latin typeface="Bahnschrift SemiBold" panose="020B0502040204020203" pitchFamily="34" charset="0"/>
              </a:rPr>
              <a:t>1) Data Collection</a:t>
            </a:r>
            <a:endParaRPr lang="en-US" sz="1600" dirty="0">
              <a:latin typeface="Bahnschrift SemiBold" panose="020B0502040204020203" pitchFamily="34" charset="0"/>
            </a:endParaRPr>
          </a:p>
          <a:p>
            <a:pPr marL="285750" indent="-285750">
              <a:buFont typeface="Arial" panose="020B0604020202020204" pitchFamily="34" charset="0"/>
              <a:buChar char="•"/>
            </a:pPr>
            <a:r>
              <a:rPr lang="en-US" sz="1600" dirty="0">
                <a:latin typeface="Bahnschrift SemiBold" panose="020B0502040204020203" pitchFamily="34" charset="0"/>
              </a:rPr>
              <a:t>We started by gathering comprehensive employee data from Kaggle, which included key variables such as </a:t>
            </a:r>
            <a:r>
              <a:rPr lang="en-US" sz="1600" dirty="0" err="1">
                <a:latin typeface="Bahnschrift SemiBold" panose="020B0502040204020203" pitchFamily="34" charset="0"/>
              </a:rPr>
              <a:t>EmpID</a:t>
            </a:r>
            <a:r>
              <a:rPr lang="en-US" sz="1600" dirty="0">
                <a:latin typeface="Bahnschrift SemiBold" panose="020B0502040204020203" pitchFamily="34" charset="0"/>
              </a:rPr>
              <a:t>, FirstName, </a:t>
            </a:r>
            <a:r>
              <a:rPr lang="en-US" sz="1600" dirty="0" err="1">
                <a:latin typeface="Bahnschrift SemiBold" panose="020B0502040204020203" pitchFamily="34" charset="0"/>
              </a:rPr>
              <a:t>LastName</a:t>
            </a:r>
            <a:r>
              <a:rPr lang="en-US" sz="1600" dirty="0">
                <a:latin typeface="Bahnschrift SemiBold" panose="020B0502040204020203" pitchFamily="34" charset="0"/>
              </a:rPr>
              <a:t>, StartDate, </a:t>
            </a:r>
            <a:r>
              <a:rPr lang="en-US" sz="1600" dirty="0" err="1">
                <a:latin typeface="Bahnschrift SemiBold" panose="020B0502040204020203" pitchFamily="34" charset="0"/>
              </a:rPr>
              <a:t>ExitDate</a:t>
            </a:r>
            <a:r>
              <a:rPr lang="en-US" sz="1600" dirty="0">
                <a:latin typeface="Bahnschrift SemiBold" panose="020B0502040204020203" pitchFamily="34" charset="0"/>
              </a:rPr>
              <a:t>, Title, Supervisor, </a:t>
            </a:r>
            <a:r>
              <a:rPr lang="en-US" sz="1600" dirty="0" err="1">
                <a:latin typeface="Bahnschrift SemiBold" panose="020B0502040204020203" pitchFamily="34" charset="0"/>
              </a:rPr>
              <a:t>ADEmail</a:t>
            </a:r>
            <a:r>
              <a:rPr lang="en-US" sz="1600" dirty="0">
                <a:latin typeface="Bahnschrift SemiBold" panose="020B0502040204020203" pitchFamily="34" charset="0"/>
              </a:rPr>
              <a:t>, </a:t>
            </a:r>
            <a:r>
              <a:rPr lang="en-US" sz="1600" dirty="0" err="1">
                <a:latin typeface="Bahnschrift SemiBold" panose="020B0502040204020203" pitchFamily="34" charset="0"/>
              </a:rPr>
              <a:t>BusinessUnit</a:t>
            </a:r>
            <a:r>
              <a:rPr lang="en-US" sz="1600" dirty="0">
                <a:latin typeface="Bahnschrift SemiBold" panose="020B0502040204020203" pitchFamily="34" charset="0"/>
              </a:rPr>
              <a:t>, </a:t>
            </a:r>
            <a:r>
              <a:rPr lang="en-US" sz="1600" dirty="0" err="1">
                <a:latin typeface="Bahnschrift SemiBold" panose="020B0502040204020203" pitchFamily="34" charset="0"/>
              </a:rPr>
              <a:t>EmployeeStatus</a:t>
            </a:r>
            <a:r>
              <a:rPr lang="en-US" sz="1600" dirty="0">
                <a:latin typeface="Bahnschrift SemiBold" panose="020B0502040204020203" pitchFamily="34" charset="0"/>
              </a:rPr>
              <a:t>, </a:t>
            </a:r>
            <a:r>
              <a:rPr lang="en-US" sz="1600" dirty="0" err="1">
                <a:latin typeface="Bahnschrift SemiBold" panose="020B0502040204020203" pitchFamily="34" charset="0"/>
              </a:rPr>
              <a:t>EmployeeType</a:t>
            </a:r>
            <a:r>
              <a:rPr lang="en-US" sz="1600" dirty="0">
                <a:latin typeface="Bahnschrift SemiBold" panose="020B0502040204020203" pitchFamily="34" charset="0"/>
              </a:rPr>
              <a:t>, </a:t>
            </a:r>
            <a:r>
              <a:rPr lang="en-US" sz="1600" dirty="0" err="1">
                <a:latin typeface="Bahnschrift SemiBold" panose="020B0502040204020203" pitchFamily="34" charset="0"/>
              </a:rPr>
              <a:t>PayZone</a:t>
            </a:r>
            <a:r>
              <a:rPr lang="en-US" sz="1600" dirty="0">
                <a:latin typeface="Bahnschrift SemiBold" panose="020B0502040204020203" pitchFamily="34" charset="0"/>
              </a:rPr>
              <a:t>, </a:t>
            </a:r>
            <a:r>
              <a:rPr lang="en-US" sz="1600" dirty="0" err="1">
                <a:latin typeface="Bahnschrift SemiBold" panose="020B0502040204020203" pitchFamily="34" charset="0"/>
              </a:rPr>
              <a:t>EmployeeClassificationType</a:t>
            </a:r>
            <a:r>
              <a:rPr lang="en-US" sz="1600" dirty="0">
                <a:latin typeface="Bahnschrift SemiBold" panose="020B0502040204020203" pitchFamily="34" charset="0"/>
              </a:rPr>
              <a:t>, </a:t>
            </a:r>
            <a:r>
              <a:rPr lang="en-US" sz="1600" dirty="0" err="1">
                <a:latin typeface="Bahnschrift SemiBold" panose="020B0502040204020203" pitchFamily="34" charset="0"/>
              </a:rPr>
              <a:t>TerminationType</a:t>
            </a:r>
            <a:r>
              <a:rPr lang="en-US" sz="1600" dirty="0">
                <a:latin typeface="Bahnschrift SemiBold" panose="020B0502040204020203" pitchFamily="34" charset="0"/>
              </a:rPr>
              <a:t>, </a:t>
            </a:r>
            <a:r>
              <a:rPr lang="en-US" sz="1600" dirty="0" err="1">
                <a:latin typeface="Bahnschrift SemiBold" panose="020B0502040204020203" pitchFamily="34" charset="0"/>
              </a:rPr>
              <a:t>TerminationDescription</a:t>
            </a:r>
            <a:r>
              <a:rPr lang="en-US" sz="1600" dirty="0">
                <a:latin typeface="Bahnschrift SemiBold" panose="020B0502040204020203" pitchFamily="34" charset="0"/>
              </a:rPr>
              <a:t>, </a:t>
            </a:r>
            <a:r>
              <a:rPr lang="en-US" sz="1600" dirty="0" err="1">
                <a:latin typeface="Bahnschrift SemiBold" panose="020B0502040204020203" pitchFamily="34" charset="0"/>
              </a:rPr>
              <a:t>DepartmentType,Division</a:t>
            </a:r>
            <a:r>
              <a:rPr lang="en-US" sz="1600" dirty="0">
                <a:latin typeface="Bahnschrift SemiBold" panose="020B0502040204020203" pitchFamily="34" charset="0"/>
              </a:rPr>
              <a:t>, DOB, State, </a:t>
            </a:r>
            <a:r>
              <a:rPr lang="en-US" sz="1600" dirty="0" err="1">
                <a:latin typeface="Bahnschrift SemiBold" panose="020B0502040204020203" pitchFamily="34" charset="0"/>
              </a:rPr>
              <a:t>JobFunctionDescription</a:t>
            </a:r>
            <a:r>
              <a:rPr lang="en-US" sz="1600" dirty="0">
                <a:latin typeface="Bahnschrift SemiBold" panose="020B0502040204020203" pitchFamily="34" charset="0"/>
              </a:rPr>
              <a:t>, </a:t>
            </a:r>
            <a:r>
              <a:rPr lang="en-US" sz="1600" dirty="0" err="1">
                <a:latin typeface="Bahnschrift SemiBold" panose="020B0502040204020203" pitchFamily="34" charset="0"/>
              </a:rPr>
              <a:t>GenderCode</a:t>
            </a:r>
            <a:r>
              <a:rPr lang="en-US" sz="1600" dirty="0">
                <a:latin typeface="Bahnschrift SemiBold" panose="020B0502040204020203" pitchFamily="34" charset="0"/>
              </a:rPr>
              <a:t>, </a:t>
            </a:r>
            <a:r>
              <a:rPr lang="en-US" sz="1600" dirty="0" err="1">
                <a:latin typeface="Bahnschrift SemiBold" panose="020B0502040204020203" pitchFamily="34" charset="0"/>
              </a:rPr>
              <a:t>LocationCode</a:t>
            </a:r>
            <a:r>
              <a:rPr lang="en-US" sz="1600" dirty="0">
                <a:latin typeface="Bahnschrift SemiBold" panose="020B0502040204020203" pitchFamily="34" charset="0"/>
              </a:rPr>
              <a:t>, </a:t>
            </a:r>
            <a:r>
              <a:rPr lang="en-US" sz="1600" dirty="0" err="1">
                <a:latin typeface="Bahnschrift SemiBold" panose="020B0502040204020203" pitchFamily="34" charset="0"/>
              </a:rPr>
              <a:t>RaceDesc</a:t>
            </a:r>
            <a:r>
              <a:rPr lang="en-US" sz="1600" dirty="0">
                <a:latin typeface="Bahnschrift SemiBold" panose="020B0502040204020203" pitchFamily="34" charset="0"/>
              </a:rPr>
              <a:t>, </a:t>
            </a:r>
            <a:r>
              <a:rPr lang="en-US" sz="1600" dirty="0" err="1">
                <a:latin typeface="Bahnschrift SemiBold" panose="020B0502040204020203" pitchFamily="34" charset="0"/>
              </a:rPr>
              <a:t>MaritalDesc</a:t>
            </a:r>
            <a:r>
              <a:rPr lang="en-US" sz="1600" dirty="0">
                <a:latin typeface="Bahnschrift SemiBold" panose="020B0502040204020203" pitchFamily="34" charset="0"/>
              </a:rPr>
              <a:t>, Performance Score, Current Employee and Rating satisfaction scores.</a:t>
            </a:r>
          </a:p>
          <a:p>
            <a:pPr marL="285750" indent="-285750">
              <a:buFont typeface="Arial" panose="020B0604020202020204" pitchFamily="34" charset="0"/>
              <a:buChar char="•"/>
            </a:pPr>
            <a:r>
              <a:rPr lang="en-US" sz="1600" dirty="0">
                <a:latin typeface="Bahnschrift SemiBold" panose="020B0502040204020203" pitchFamily="34" charset="0"/>
              </a:rPr>
              <a:t>This data set provided a broad foundation for analyzing various aspects of employee performance across the organization.</a:t>
            </a:r>
          </a:p>
          <a:p>
            <a:endParaRPr lang="en-US" sz="1600" dirty="0">
              <a:latin typeface="Bahnschrift SemiBold" panose="020B0502040204020203" pitchFamily="34" charset="0"/>
            </a:endParaRPr>
          </a:p>
          <a:p>
            <a:r>
              <a:rPr lang="en-US" sz="1600" b="1" dirty="0">
                <a:latin typeface="Bahnschrift SemiBold" panose="020B0502040204020203" pitchFamily="34" charset="0"/>
              </a:rPr>
              <a:t>2) Feature Selection</a:t>
            </a:r>
            <a:endParaRPr lang="en-US" sz="1600" dirty="0">
              <a:latin typeface="Bahnschrift SemiBold" panose="020B0502040204020203" pitchFamily="34" charset="0"/>
            </a:endParaRPr>
          </a:p>
          <a:p>
            <a:pPr marL="285750" indent="-285750">
              <a:buFont typeface="Arial" panose="020B0604020202020204" pitchFamily="34" charset="0"/>
              <a:buChar char="•"/>
            </a:pPr>
            <a:r>
              <a:rPr lang="en-US" sz="1600" dirty="0">
                <a:latin typeface="Bahnschrift SemiBold" panose="020B0502040204020203" pitchFamily="34" charset="0"/>
              </a:rPr>
              <a:t>Next, we identified the most relevant features to include in our analysis. Key features selected were:</a:t>
            </a:r>
          </a:p>
          <a:p>
            <a:pPr marL="742950" lvl="1" indent="-285750">
              <a:buFont typeface="Arial" panose="020B0604020202020204" pitchFamily="34" charset="0"/>
              <a:buChar char="•"/>
            </a:pPr>
            <a:r>
              <a:rPr lang="en-US" sz="1600" b="1" dirty="0">
                <a:latin typeface="Bahnschrift SemiBold" panose="020B0502040204020203" pitchFamily="34" charset="0"/>
              </a:rPr>
              <a:t>Quantitative Metrics</a:t>
            </a:r>
            <a:r>
              <a:rPr lang="en-US" sz="1600" dirty="0">
                <a:latin typeface="Bahnschrift SemiBold" panose="020B0502040204020203" pitchFamily="34" charset="0"/>
              </a:rPr>
              <a:t>: Performance Score, Current Employee Rating, </a:t>
            </a:r>
            <a:r>
              <a:rPr lang="en-US" sz="1600" dirty="0" err="1">
                <a:latin typeface="Bahnschrift SemiBold" panose="020B0502040204020203" pitchFamily="34" charset="0"/>
              </a:rPr>
              <a:t>PayZone</a:t>
            </a:r>
            <a:r>
              <a:rPr lang="en-US" sz="1600" dirty="0">
                <a:latin typeface="Bahnschrift SemiBold" panose="020B0502040204020203" pitchFamily="34" charset="0"/>
              </a:rPr>
              <a:t>, StartDate, </a:t>
            </a:r>
            <a:r>
              <a:rPr lang="en-US" sz="1600" dirty="0" err="1">
                <a:latin typeface="Bahnschrift SemiBold" panose="020B0502040204020203" pitchFamily="34" charset="0"/>
              </a:rPr>
              <a:t>ExitDate</a:t>
            </a:r>
            <a:endParaRPr lang="en-US" sz="1600" dirty="0">
              <a:latin typeface="Bahnschrift SemiBold" panose="020B0502040204020203" pitchFamily="34" charset="0"/>
            </a:endParaRPr>
          </a:p>
          <a:p>
            <a:pPr marL="742950" lvl="1" indent="-285750">
              <a:buFont typeface="Arial" panose="020B0604020202020204" pitchFamily="34" charset="0"/>
              <a:buChar char="•"/>
            </a:pPr>
            <a:r>
              <a:rPr lang="en-US" sz="1600" b="1" dirty="0">
                <a:latin typeface="Bahnschrift SemiBold" panose="020B0502040204020203" pitchFamily="34" charset="0"/>
              </a:rPr>
              <a:t>Qualitative Metrics</a:t>
            </a:r>
            <a:r>
              <a:rPr lang="en-US" sz="1600" dirty="0">
                <a:latin typeface="Bahnschrift SemiBold" panose="020B0502040204020203" pitchFamily="34" charset="0"/>
              </a:rPr>
              <a:t>: </a:t>
            </a:r>
            <a:r>
              <a:rPr lang="en-IN" sz="1600" dirty="0" err="1">
                <a:latin typeface="Bahnschrift SemiBold" panose="020B0502040204020203" pitchFamily="34" charset="0"/>
              </a:rPr>
              <a:t>EmpID</a:t>
            </a:r>
            <a:r>
              <a:rPr lang="en-IN" sz="1600" dirty="0">
                <a:latin typeface="Bahnschrift SemiBold" panose="020B0502040204020203" pitchFamily="34" charset="0"/>
              </a:rPr>
              <a:t>, FirstName, </a:t>
            </a:r>
            <a:r>
              <a:rPr lang="en-IN" sz="1600" dirty="0" err="1">
                <a:latin typeface="Bahnschrift SemiBold" panose="020B0502040204020203" pitchFamily="34" charset="0"/>
              </a:rPr>
              <a:t>LastName</a:t>
            </a:r>
            <a:r>
              <a:rPr lang="en-IN" sz="1600" dirty="0">
                <a:latin typeface="Bahnschrift SemiBold" panose="020B0502040204020203" pitchFamily="34" charset="0"/>
              </a:rPr>
              <a:t>, Title, Supervisor, </a:t>
            </a:r>
            <a:r>
              <a:rPr lang="en-IN" sz="1600" dirty="0" err="1">
                <a:latin typeface="Bahnschrift SemiBold" panose="020B0502040204020203" pitchFamily="34" charset="0"/>
              </a:rPr>
              <a:t>ADEmail</a:t>
            </a:r>
            <a:r>
              <a:rPr lang="en-IN" sz="1600" dirty="0">
                <a:latin typeface="Bahnschrift SemiBold" panose="020B0502040204020203" pitchFamily="34" charset="0"/>
              </a:rPr>
              <a:t>, </a:t>
            </a:r>
            <a:r>
              <a:rPr lang="en-IN" sz="1600" dirty="0" err="1">
                <a:latin typeface="Bahnschrift SemiBold" panose="020B0502040204020203" pitchFamily="34" charset="0"/>
              </a:rPr>
              <a:t>BusinessUnit</a:t>
            </a:r>
            <a:r>
              <a:rPr lang="en-IN" sz="1600" dirty="0">
                <a:latin typeface="Bahnschrift SemiBold" panose="020B0502040204020203" pitchFamily="34" charset="0"/>
              </a:rPr>
              <a:t>, </a:t>
            </a:r>
            <a:r>
              <a:rPr lang="en-IN" sz="1600" dirty="0" err="1">
                <a:latin typeface="Bahnschrift SemiBold" panose="020B0502040204020203" pitchFamily="34" charset="0"/>
              </a:rPr>
              <a:t>EmployeeStatus</a:t>
            </a:r>
            <a:r>
              <a:rPr lang="en-IN" sz="1600" dirty="0">
                <a:latin typeface="Bahnschrift SemiBold" panose="020B0502040204020203" pitchFamily="34" charset="0"/>
              </a:rPr>
              <a:t>, </a:t>
            </a:r>
            <a:r>
              <a:rPr lang="en-IN" sz="1600" dirty="0" err="1">
                <a:latin typeface="Bahnschrift SemiBold" panose="020B0502040204020203" pitchFamily="34" charset="0"/>
              </a:rPr>
              <a:t>EmployeeType</a:t>
            </a:r>
            <a:r>
              <a:rPr lang="en-IN" sz="1600" dirty="0">
                <a:latin typeface="Bahnschrift SemiBold" panose="020B0502040204020203" pitchFamily="34" charset="0"/>
              </a:rPr>
              <a:t>, </a:t>
            </a:r>
            <a:r>
              <a:rPr lang="en-IN" sz="1600" dirty="0" err="1">
                <a:latin typeface="Bahnschrift SemiBold" panose="020B0502040204020203" pitchFamily="34" charset="0"/>
              </a:rPr>
              <a:t>EmployeeClassificationType</a:t>
            </a:r>
            <a:r>
              <a:rPr lang="en-IN" sz="1600" dirty="0">
                <a:latin typeface="Bahnschrift SemiBold" panose="020B0502040204020203" pitchFamily="34" charset="0"/>
              </a:rPr>
              <a:t>, </a:t>
            </a:r>
            <a:r>
              <a:rPr lang="en-IN" sz="1600" dirty="0" err="1">
                <a:latin typeface="Bahnschrift SemiBold" panose="020B0502040204020203" pitchFamily="34" charset="0"/>
              </a:rPr>
              <a:t>TerminationType</a:t>
            </a:r>
            <a:r>
              <a:rPr lang="en-IN" sz="1600" dirty="0">
                <a:latin typeface="Bahnschrift SemiBold" panose="020B0502040204020203" pitchFamily="34" charset="0"/>
              </a:rPr>
              <a:t>, </a:t>
            </a:r>
            <a:r>
              <a:rPr lang="en-IN" sz="1600" dirty="0" err="1">
                <a:latin typeface="Bahnschrift SemiBold" panose="020B0502040204020203" pitchFamily="34" charset="0"/>
              </a:rPr>
              <a:t>TerminationDescription</a:t>
            </a:r>
            <a:r>
              <a:rPr lang="en-IN" sz="1600" dirty="0">
                <a:latin typeface="Bahnschrift SemiBold" panose="020B0502040204020203" pitchFamily="34" charset="0"/>
              </a:rPr>
              <a:t>, </a:t>
            </a:r>
            <a:r>
              <a:rPr lang="en-IN" sz="1600" dirty="0" err="1">
                <a:latin typeface="Bahnschrift SemiBold" panose="020B0502040204020203" pitchFamily="34" charset="0"/>
              </a:rPr>
              <a:t>DepartmentType</a:t>
            </a:r>
            <a:r>
              <a:rPr lang="en-IN" sz="1600" dirty="0">
                <a:latin typeface="Bahnschrift SemiBold" panose="020B0502040204020203" pitchFamily="34" charset="0"/>
              </a:rPr>
              <a:t>, Division, DOB, State, </a:t>
            </a:r>
            <a:r>
              <a:rPr lang="en-IN" sz="1600" dirty="0" err="1">
                <a:latin typeface="Bahnschrift SemiBold" panose="020B0502040204020203" pitchFamily="34" charset="0"/>
              </a:rPr>
              <a:t>JobFunctionDescription</a:t>
            </a:r>
            <a:r>
              <a:rPr lang="en-IN" sz="1600" dirty="0">
                <a:latin typeface="Bahnschrift SemiBold" panose="020B0502040204020203" pitchFamily="34" charset="0"/>
              </a:rPr>
              <a:t>, </a:t>
            </a:r>
            <a:r>
              <a:rPr lang="en-IN" sz="1600" dirty="0" err="1">
                <a:latin typeface="Bahnschrift SemiBold" panose="020B0502040204020203" pitchFamily="34" charset="0"/>
              </a:rPr>
              <a:t>GenderCode</a:t>
            </a:r>
            <a:r>
              <a:rPr lang="en-IN" sz="1600" dirty="0">
                <a:latin typeface="Bahnschrift SemiBold" panose="020B0502040204020203" pitchFamily="34" charset="0"/>
              </a:rPr>
              <a:t>, </a:t>
            </a:r>
            <a:r>
              <a:rPr lang="en-IN" sz="1600" dirty="0" err="1">
                <a:latin typeface="Bahnschrift SemiBold" panose="020B0502040204020203" pitchFamily="34" charset="0"/>
              </a:rPr>
              <a:t>LocationCode</a:t>
            </a:r>
            <a:r>
              <a:rPr lang="en-IN" sz="1600" dirty="0">
                <a:latin typeface="Bahnschrift SemiBold" panose="020B0502040204020203" pitchFamily="34" charset="0"/>
              </a:rPr>
              <a:t>, </a:t>
            </a:r>
            <a:r>
              <a:rPr lang="en-IN" sz="1600" dirty="0" err="1">
                <a:latin typeface="Bahnschrift SemiBold" panose="020B0502040204020203" pitchFamily="34" charset="0"/>
              </a:rPr>
              <a:t>RaceDesc</a:t>
            </a:r>
            <a:r>
              <a:rPr lang="en-IN" sz="1600" dirty="0">
                <a:latin typeface="Bahnschrift SemiBold" panose="020B0502040204020203" pitchFamily="34" charset="0"/>
              </a:rPr>
              <a:t>, </a:t>
            </a:r>
            <a:r>
              <a:rPr lang="en-IN" sz="1600" dirty="0" err="1">
                <a:latin typeface="Bahnschrift SemiBold" panose="020B0502040204020203" pitchFamily="34" charset="0"/>
              </a:rPr>
              <a:t>MaritalDesc</a:t>
            </a:r>
            <a:r>
              <a:rPr lang="en-US" sz="1600" dirty="0">
                <a:latin typeface="Bahnschrift SemiBold" panose="020B0502040204020203" pitchFamily="34" charset="0"/>
              </a:rPr>
              <a:t>These features were chosen to provide a balanced view of both the qualitative and quantitative aspects of employee performance.</a:t>
            </a:r>
          </a:p>
          <a:p>
            <a:pPr marL="285750" indent="-285750">
              <a:buFont typeface="Arial" panose="020B0604020202020204" pitchFamily="34" charset="0"/>
              <a:buChar char="•"/>
            </a:pPr>
            <a:r>
              <a:rPr lang="en-US" sz="1600" dirty="0">
                <a:latin typeface="Bahnschrift SemiBold" panose="020B0502040204020203" pitchFamily="34" charset="0"/>
              </a:rPr>
              <a:t>These features were chosen to provide a balanced view of both the qualitative and quantitative aspects of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Sitka Text" panose="02000505000000020004" pitchFamily="2" charset="0"/>
                <a:cs typeface="Trebuchet MS"/>
              </a:rPr>
              <a:t>Modelling</a:t>
            </a:r>
            <a:endParaRPr lang="en-US" sz="4800" dirty="0">
              <a:latin typeface="Sitka Text" panose="02000505000000020004" pitchFamily="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C8F2689-3486-4991-AE8F-BFD9CBE83757}"/>
              </a:ext>
            </a:extLst>
          </p:cNvPr>
          <p:cNvSpPr txBox="1"/>
          <p:nvPr/>
        </p:nvSpPr>
        <p:spPr>
          <a:xfrm>
            <a:off x="533400" y="1295400"/>
            <a:ext cx="10591418" cy="4031873"/>
          </a:xfrm>
          <a:prstGeom prst="rect">
            <a:avLst/>
          </a:prstGeom>
          <a:noFill/>
        </p:spPr>
        <p:txBody>
          <a:bodyPr wrap="square" rtlCol="0">
            <a:spAutoFit/>
          </a:bodyPr>
          <a:lstStyle/>
          <a:p>
            <a:pPr rtl="0"/>
            <a:r>
              <a:rPr lang="en-US" sz="1600" dirty="0">
                <a:effectLst/>
                <a:latin typeface="Bahnschrift SemiBold" panose="020B0502040204020203" pitchFamily="34" charset="0"/>
              </a:rPr>
              <a:t>3) Data Cleaning:</a:t>
            </a:r>
            <a:endParaRPr lang="en-US" sz="1600" dirty="0">
              <a:latin typeface="Bahnschrift SemiBold" panose="020B0502040204020203" pitchFamily="34" charset="0"/>
            </a:endParaRPr>
          </a:p>
          <a:p>
            <a:pPr marL="285750" indent="-285750" rtl="0">
              <a:buFont typeface="Arial" panose="020B0604020202020204" pitchFamily="34" charset="0"/>
              <a:buChar char="•"/>
            </a:pPr>
            <a:r>
              <a:rPr lang="en-US" sz="1600" dirty="0">
                <a:effectLst/>
                <a:latin typeface="Bahnschrift SemiBold" panose="020B0502040204020203" pitchFamily="34" charset="0"/>
              </a:rPr>
              <a:t>The data was cleaned to ensure accuracy and consistency:</a:t>
            </a:r>
            <a:endParaRPr lang="en-US" sz="1600" dirty="0">
              <a:latin typeface="Bahnschrift SemiBold" panose="020B0502040204020203" pitchFamily="34" charset="0"/>
            </a:endParaRPr>
          </a:p>
          <a:p>
            <a:pPr marL="742950" lvl="1" indent="-285750">
              <a:buFont typeface="Arial" panose="020B0604020202020204" pitchFamily="34" charset="0"/>
              <a:buChar char="•"/>
            </a:pPr>
            <a:r>
              <a:rPr lang="en-US" sz="1600" dirty="0">
                <a:effectLst/>
                <a:latin typeface="Bahnschrift SemiBold" panose="020B0502040204020203" pitchFamily="34" charset="0"/>
              </a:rPr>
              <a:t>Handling Missing Values: We used techniques like filling missing values with the median or mean for numerical data, and the mode for categorical data.</a:t>
            </a:r>
            <a:endParaRPr lang="en-US" sz="1600" dirty="0">
              <a:latin typeface="Bahnschrift SemiBold" panose="020B0502040204020203" pitchFamily="34" charset="0"/>
            </a:endParaRPr>
          </a:p>
          <a:p>
            <a:pPr marL="742950" lvl="1" indent="-285750">
              <a:buFont typeface="Arial" panose="020B0604020202020204" pitchFamily="34" charset="0"/>
              <a:buChar char="•"/>
            </a:pPr>
            <a:r>
              <a:rPr lang="en-US" sz="1600" dirty="0">
                <a:effectLst/>
                <a:latin typeface="Bahnschrift SemiBold" panose="020B0502040204020203" pitchFamily="34" charset="0"/>
              </a:rPr>
              <a:t>Removing Duplicates: We identified and removed duplicate entries to prevent skewed analysis.</a:t>
            </a:r>
            <a:endParaRPr lang="en-US" sz="1600" dirty="0">
              <a:latin typeface="Bahnschrift SemiBold" panose="020B0502040204020203" pitchFamily="34" charset="0"/>
            </a:endParaRPr>
          </a:p>
          <a:p>
            <a:pPr marL="742950" lvl="1" indent="-285750">
              <a:buFont typeface="Arial" panose="020B0604020202020204" pitchFamily="34" charset="0"/>
              <a:buChar char="•"/>
            </a:pPr>
            <a:r>
              <a:rPr lang="en-US" sz="1600" dirty="0">
                <a:effectLst/>
                <a:latin typeface="Bahnschrift SemiBold" panose="020B0502040204020203" pitchFamily="34" charset="0"/>
              </a:rPr>
              <a:t>Standardizing Formats: Dates, numbers, and text fields were standardized to maintain uniformity.</a:t>
            </a:r>
            <a:endParaRPr lang="en-US" sz="1600" dirty="0">
              <a:latin typeface="Bahnschrift SemiBold" panose="020B0502040204020203" pitchFamily="34" charset="0"/>
            </a:endParaRPr>
          </a:p>
          <a:p>
            <a:pPr rtl="0"/>
            <a:br>
              <a:rPr lang="en-US" sz="1600" dirty="0"/>
            </a:br>
            <a:endParaRPr lang="en-US" sz="1600" dirty="0">
              <a:latin typeface="Bahnschrift SemiBold" panose="020B0502040204020203" pitchFamily="34" charset="0"/>
            </a:endParaRPr>
          </a:p>
          <a:p>
            <a:r>
              <a:rPr lang="en-US" sz="1600" b="1" dirty="0">
                <a:latin typeface="Bahnschrift SemiBold" panose="020B0502040204020203" pitchFamily="34" charset="0"/>
              </a:rPr>
              <a:t>4) Performance Level Calculation (New Column Creation):</a:t>
            </a:r>
          </a:p>
          <a:p>
            <a:pPr marL="285750" indent="-285750">
              <a:buFont typeface="Arial" panose="020B0604020202020204" pitchFamily="34" charset="0"/>
              <a:buChar char="•"/>
            </a:pPr>
            <a:r>
              <a:rPr lang="en-US" sz="1600" b="1" dirty="0">
                <a:latin typeface="Bahnschrift SemiBold" panose="020B0502040204020203" pitchFamily="34" charset="0"/>
              </a:rPr>
              <a:t>We created a new column named "Performance Level" to categorize employees based on their performance metrics.</a:t>
            </a:r>
          </a:p>
          <a:p>
            <a:pPr marL="285750" indent="-285750">
              <a:buFont typeface="Arial" panose="020B0604020202020204" pitchFamily="34" charset="0"/>
              <a:buChar char="•"/>
            </a:pPr>
            <a:r>
              <a:rPr lang="en-US" sz="1600" b="1" dirty="0">
                <a:latin typeface="Bahnschrift SemiBold" panose="020B0502040204020203" pitchFamily="34" charset="0"/>
              </a:rPr>
              <a:t>Using Excel's IFS formula, we assigned a performance level based on the "Current Employee Rating" (represented by cell Z8):</a:t>
            </a:r>
          </a:p>
          <a:p>
            <a:pPr marL="742950" lvl="1" indent="-285750">
              <a:buFont typeface="Arial" panose="020B0604020202020204" pitchFamily="34" charset="0"/>
              <a:buChar char="•"/>
            </a:pPr>
            <a:r>
              <a:rPr lang="en-US" sz="1600" b="1" dirty="0">
                <a:latin typeface="Bahnschrift SemiBold" panose="020B0502040204020203" pitchFamily="34" charset="0"/>
              </a:rPr>
              <a:t>=IFS(Z8&gt;=5, "VERY HIGH", Z8&gt;=4, "HIGH", Z8&gt;=3, "MED", TRUE, "LOW")</a:t>
            </a:r>
          </a:p>
          <a:p>
            <a:pPr marL="285750" indent="-285750">
              <a:buFont typeface="Arial" panose="020B0604020202020204" pitchFamily="34" charset="0"/>
              <a:buChar char="•"/>
            </a:pPr>
            <a:r>
              <a:rPr lang="en-US" sz="1600" b="1" dirty="0">
                <a:latin typeface="Bahnschrift SemiBold" panose="020B0502040204020203" pitchFamily="34" charset="0"/>
              </a:rPr>
              <a:t>This formula categorizes employees into "VERY HIGH," "HIGH," "MED," or "LOW" performance levels, allowing for a clear and structured analysis of performance distribution within the organization.</a:t>
            </a:r>
            <a:endParaRPr lang="en-US" sz="1600" dirty="0">
              <a:latin typeface="Bahnschrift SemiBold" panose="020B0502040204020203" pitchFamily="34" charset="0"/>
            </a:endParaRPr>
          </a:p>
        </p:txBody>
      </p:sp>
    </p:spTree>
    <p:extLst>
      <p:ext uri="{BB962C8B-B14F-4D97-AF65-F5344CB8AC3E}">
        <p14:creationId xmlns:p14="http://schemas.microsoft.com/office/powerpoint/2010/main" val="2586217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4" y="291147"/>
            <a:ext cx="4594225"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Sitka Text" panose="02000505000000020004" pitchFamily="2" charset="0"/>
                <a:cs typeface="Trebuchet MS"/>
              </a:rPr>
              <a:t>Modelling</a:t>
            </a:r>
            <a:endParaRPr sz="4800" dirty="0">
              <a:latin typeface="Sitka Text" panose="02000505000000020004" pitchFamily="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C8F2689-3486-4991-AE8F-BFD9CBE83757}"/>
              </a:ext>
            </a:extLst>
          </p:cNvPr>
          <p:cNvSpPr txBox="1"/>
          <p:nvPr/>
        </p:nvSpPr>
        <p:spPr>
          <a:xfrm>
            <a:off x="533400" y="1295400"/>
            <a:ext cx="10591418" cy="4278094"/>
          </a:xfrm>
          <a:prstGeom prst="rect">
            <a:avLst/>
          </a:prstGeom>
          <a:noFill/>
        </p:spPr>
        <p:txBody>
          <a:bodyPr wrap="square" rtlCol="0">
            <a:spAutoFit/>
          </a:bodyPr>
          <a:lstStyle/>
          <a:p>
            <a:pPr rtl="0"/>
            <a:r>
              <a:rPr lang="en-US" sz="1600" dirty="0">
                <a:latin typeface="Bahnschrift SemiBold" panose="020B0502040204020203" pitchFamily="34" charset="0"/>
              </a:rPr>
              <a:t>5</a:t>
            </a:r>
            <a:r>
              <a:rPr lang="en-US" sz="1600" dirty="0">
                <a:effectLst/>
                <a:latin typeface="Bahnschrift SemiBold" panose="020B0502040204020203" pitchFamily="34" charset="0"/>
              </a:rPr>
              <a:t>) Data Visualization:</a:t>
            </a:r>
          </a:p>
          <a:p>
            <a:pPr marL="285750" indent="-285750" rtl="0">
              <a:buFont typeface="Arial" panose="020B0604020202020204" pitchFamily="34" charset="0"/>
              <a:buChar char="•"/>
            </a:pPr>
            <a:r>
              <a:rPr lang="en-US" sz="1600" dirty="0">
                <a:effectLst/>
                <a:latin typeface="Bahnschrift SemiBold" panose="020B0502040204020203" pitchFamily="34" charset="0"/>
              </a:rPr>
              <a:t>Pivot Table: We built a pivot table using key fields such as Performance Level, Business Unit, Gender Code, and First Name to summarize and analyze employee performance data across various dimensions.</a:t>
            </a:r>
          </a:p>
          <a:p>
            <a:pPr marL="285750" indent="-285750" rtl="0">
              <a:buFont typeface="Arial" panose="020B0604020202020204" pitchFamily="34" charset="0"/>
              <a:buChar char="•"/>
            </a:pPr>
            <a:r>
              <a:rPr lang="en-US" sz="1600" dirty="0">
                <a:effectLst/>
                <a:latin typeface="Bahnschrift SemiBold" panose="020B0502040204020203" pitchFamily="34" charset="0"/>
              </a:rPr>
              <a:t>Clustered Column Chart: A clustered column chart was created based on the pivot table to visually compare performance levels across different business units and genders.</a:t>
            </a:r>
          </a:p>
          <a:p>
            <a:pPr marL="285750" indent="-285750" rtl="0">
              <a:buFont typeface="Arial" panose="020B0604020202020204" pitchFamily="34" charset="0"/>
              <a:buChar char="•"/>
            </a:pPr>
            <a:r>
              <a:rPr lang="en-US" sz="1600" dirty="0">
                <a:effectLst/>
                <a:latin typeface="Bahnschrift SemiBold" panose="020B0502040204020203" pitchFamily="34" charset="0"/>
              </a:rPr>
              <a:t>Pie Chart: A pie chart was developed using the fields Business Unit and Performance Level (High) to represent the distribution of high-performing employees across various business units, providing a clear visual of where top performers are concentrated.</a:t>
            </a:r>
            <a:br>
              <a:rPr lang="en-US" sz="1600" dirty="0"/>
            </a:br>
            <a:endParaRPr lang="en-US" sz="1600" dirty="0">
              <a:latin typeface="Bahnschrift SemiBold" panose="020B0502040204020203" pitchFamily="34" charset="0"/>
            </a:endParaRPr>
          </a:p>
          <a:p>
            <a:r>
              <a:rPr lang="en-US" sz="1600" b="1" dirty="0">
                <a:latin typeface="Bahnschrift SemiBold" panose="020B0502040204020203" pitchFamily="34" charset="0"/>
              </a:rPr>
              <a:t>6) Overall summary</a:t>
            </a:r>
          </a:p>
          <a:p>
            <a:pPr marL="285750" indent="-285750">
              <a:buFont typeface="Arial" panose="020B0604020202020204" pitchFamily="34" charset="0"/>
              <a:buChar char="•"/>
            </a:pPr>
            <a:r>
              <a:rPr lang="en-US" sz="1600" dirty="0">
                <a:latin typeface="Bahnschrift SemiBold" panose="020B0502040204020203" pitchFamily="34" charset="0"/>
              </a:rPr>
              <a:t>The final step was to summarize our findings and </a:t>
            </a:r>
            <a:r>
              <a:rPr lang="en-US" sz="1600" dirty="0" err="1">
                <a:latin typeface="Bahnschrift SemiBold" panose="020B0502040204020203" pitchFamily="34" charset="0"/>
              </a:rPr>
              <a:t>insights:</a:t>
            </a:r>
            <a:r>
              <a:rPr lang="en-US" sz="1600" b="1" dirty="0" err="1">
                <a:latin typeface="Bahnschrift SemiBold" panose="020B0502040204020203" pitchFamily="34" charset="0"/>
              </a:rPr>
              <a:t>Key</a:t>
            </a:r>
            <a:r>
              <a:rPr lang="en-US" sz="1600" b="1" dirty="0">
                <a:latin typeface="Bahnschrift SemiBold" panose="020B0502040204020203" pitchFamily="34" charset="0"/>
              </a:rPr>
              <a:t> Insights</a:t>
            </a:r>
            <a:r>
              <a:rPr lang="en-US" sz="1600" dirty="0">
                <a:latin typeface="Bahnschrift SemiBold" panose="020B0502040204020203" pitchFamily="34" charset="0"/>
              </a:rPr>
              <a:t>: Highlighted the top-performing departments and roles, as well as those that need improvement.</a:t>
            </a:r>
          </a:p>
          <a:p>
            <a:pPr marL="285750" indent="-285750">
              <a:buFont typeface="Arial" panose="020B0604020202020204" pitchFamily="34" charset="0"/>
              <a:buChar char="•"/>
            </a:pPr>
            <a:r>
              <a:rPr lang="en-US" sz="1600" b="1" dirty="0">
                <a:latin typeface="Bahnschrift SemiBold" panose="020B0502040204020203" pitchFamily="34" charset="0"/>
              </a:rPr>
              <a:t>Trends Identified</a:t>
            </a:r>
            <a:r>
              <a:rPr lang="en-US" sz="1600" dirty="0">
                <a:latin typeface="Bahnschrift SemiBold" panose="020B0502040204020203" pitchFamily="34" charset="0"/>
              </a:rPr>
              <a:t>: Showed correlations between employee tenure and performance, indicating where additional support or training might be needed.</a:t>
            </a:r>
          </a:p>
          <a:p>
            <a:pPr marL="285750" indent="-285750">
              <a:buFont typeface="Arial" panose="020B0604020202020204" pitchFamily="34" charset="0"/>
              <a:buChar char="•"/>
            </a:pPr>
            <a:r>
              <a:rPr lang="en-US" sz="1600" b="1" dirty="0">
                <a:latin typeface="Bahnschrift SemiBold" panose="020B0502040204020203" pitchFamily="34" charset="0"/>
              </a:rPr>
              <a:t>Actionable Recommendations</a:t>
            </a:r>
            <a:r>
              <a:rPr lang="en-US" sz="1600" dirty="0">
                <a:latin typeface="Bahnschrift SemiBold" panose="020B0502040204020203" pitchFamily="34" charset="0"/>
              </a:rPr>
              <a:t>: Suggested strategic initiatives for HR and management to enhance overall employee performance, such as targeted training programs, performance-based incentives, and realignment of team structures based on the data insights.</a:t>
            </a:r>
          </a:p>
        </p:txBody>
      </p:sp>
    </p:spTree>
    <p:extLst>
      <p:ext uri="{BB962C8B-B14F-4D97-AF65-F5344CB8AC3E}">
        <p14:creationId xmlns:p14="http://schemas.microsoft.com/office/powerpoint/2010/main" val="412508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816668"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Sitka Text" panose="02000505000000020004" pitchFamily="2" charset="0"/>
                <a:cs typeface="Trebuchet MS"/>
              </a:rPr>
              <a:t>Results</a:t>
            </a:r>
            <a:endParaRPr lang="en-US" sz="4800" dirty="0">
              <a:latin typeface="Sitka Text" panose="02000505000000020004" pitchFamily="2" charset="0"/>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3" name="Picture 12">
            <a:extLst>
              <a:ext uri="{FF2B5EF4-FFF2-40B4-BE49-F238E27FC236}">
                <a16:creationId xmlns:a16="http://schemas.microsoft.com/office/drawing/2014/main" id="{B811756E-DEBA-4A90-888A-2A9D69F1694B}"/>
              </a:ext>
            </a:extLst>
          </p:cNvPr>
          <p:cNvPicPr>
            <a:picLocks noChangeAspect="1"/>
          </p:cNvPicPr>
          <p:nvPr/>
        </p:nvPicPr>
        <p:blipFill>
          <a:blip r:embed="rId3"/>
          <a:stretch>
            <a:fillRect/>
          </a:stretch>
        </p:blipFill>
        <p:spPr>
          <a:xfrm>
            <a:off x="910902" y="1259141"/>
            <a:ext cx="10370195" cy="469432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Sitka Text" panose="02000505000000020004" pitchFamily="2" charset="0"/>
                <a:cs typeface="Trebuchet MS"/>
              </a:rPr>
              <a:t>Results</a:t>
            </a:r>
            <a:endParaRPr lang="en-US" sz="4800" dirty="0">
              <a:latin typeface="Sitka Text" panose="02000505000000020004" pitchFamily="2" charset="0"/>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2" name="Picture 1">
            <a:extLst>
              <a:ext uri="{FF2B5EF4-FFF2-40B4-BE49-F238E27FC236}">
                <a16:creationId xmlns:a16="http://schemas.microsoft.com/office/drawing/2014/main" id="{4F182951-7134-4E04-900A-9DB68A9E81E6}"/>
              </a:ext>
            </a:extLst>
          </p:cNvPr>
          <p:cNvPicPr>
            <a:picLocks noChangeAspect="1"/>
          </p:cNvPicPr>
          <p:nvPr/>
        </p:nvPicPr>
        <p:blipFill>
          <a:blip r:embed="rId3"/>
          <a:stretch>
            <a:fillRect/>
          </a:stretch>
        </p:blipFill>
        <p:spPr>
          <a:xfrm>
            <a:off x="1029785" y="1295400"/>
            <a:ext cx="10132430" cy="4871126"/>
          </a:xfrm>
          <a:prstGeom prst="rect">
            <a:avLst/>
          </a:prstGeom>
        </p:spPr>
      </p:pic>
    </p:spTree>
    <p:extLst>
      <p:ext uri="{BB962C8B-B14F-4D97-AF65-F5344CB8AC3E}">
        <p14:creationId xmlns:p14="http://schemas.microsoft.com/office/powerpoint/2010/main" val="1747190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1" y="283508"/>
            <a:ext cx="10681335" cy="758190"/>
          </a:xfrm>
        </p:spPr>
        <p:txBody>
          <a:bodyPr/>
          <a:lstStyle/>
          <a:p>
            <a:r>
              <a:rPr lang="en-US" dirty="0">
                <a:latin typeface="Sitka Text" panose="02000505000000020004" pitchFamily="2" charset="0"/>
                <a:cs typeface="Times New Roman" panose="02020603050405020304" pitchFamily="18" charset="0"/>
              </a:rPr>
              <a:t>Conclusion</a:t>
            </a:r>
            <a:endParaRPr lang="en-IN" dirty="0">
              <a:latin typeface="Sitka Text" panose="02000505000000020004" pitchFamily="2" charset="0"/>
              <a:cs typeface="Times New Roman" panose="02020603050405020304" pitchFamily="18" charset="0"/>
            </a:endParaRPr>
          </a:p>
        </p:txBody>
      </p:sp>
      <p:sp>
        <p:nvSpPr>
          <p:cNvPr id="5" name="TextBox 4">
            <a:extLst>
              <a:ext uri="{FF2B5EF4-FFF2-40B4-BE49-F238E27FC236}">
                <a16:creationId xmlns:a16="http://schemas.microsoft.com/office/drawing/2014/main" id="{03320B29-5798-4A6E-8A84-4DC90B787109}"/>
              </a:ext>
            </a:extLst>
          </p:cNvPr>
          <p:cNvSpPr txBox="1"/>
          <p:nvPr/>
        </p:nvSpPr>
        <p:spPr>
          <a:xfrm>
            <a:off x="609599" y="1028343"/>
            <a:ext cx="10972800" cy="5355312"/>
          </a:xfrm>
          <a:prstGeom prst="rect">
            <a:avLst/>
          </a:prstGeom>
          <a:noFill/>
        </p:spPr>
        <p:txBody>
          <a:bodyPr wrap="square">
            <a:spAutoFit/>
          </a:bodyPr>
          <a:lstStyle/>
          <a:p>
            <a:pPr marL="285750" indent="-285750">
              <a:buFont typeface="Arial" panose="020B0604020202020204" pitchFamily="34" charset="0"/>
              <a:buChar char="•"/>
            </a:pPr>
            <a:r>
              <a:rPr lang="en-IN" dirty="0">
                <a:latin typeface="Bahnschrift SemiBold" panose="020B0502040204020203" pitchFamily="34" charset="0"/>
              </a:rPr>
              <a:t>Enhanced Understanding of Employee </a:t>
            </a:r>
            <a:r>
              <a:rPr lang="en-IN" dirty="0" err="1">
                <a:latin typeface="Bahnschrift SemiBold" panose="020B0502040204020203" pitchFamily="34" charset="0"/>
              </a:rPr>
              <a:t>Performance:Through</a:t>
            </a:r>
            <a:r>
              <a:rPr lang="en-IN" dirty="0">
                <a:latin typeface="Bahnschrift SemiBold" panose="020B0502040204020203" pitchFamily="34" charset="0"/>
              </a:rPr>
              <a:t> comprehensive data analysis using Excel, we gained valuable insights into the factors driving employee performance, allowing for a more nuanced understanding of workforce dynamics.</a:t>
            </a:r>
          </a:p>
          <a:p>
            <a:pPr marL="285750" indent="-285750">
              <a:buFont typeface="Arial" panose="020B0604020202020204" pitchFamily="34" charset="0"/>
              <a:buChar char="•"/>
            </a:pPr>
            <a:endParaRPr lang="en-IN" dirty="0">
              <a:latin typeface="Bahnschrift SemiBold" panose="020B0502040204020203" pitchFamily="34" charset="0"/>
            </a:endParaRPr>
          </a:p>
          <a:p>
            <a:pPr marL="285750" indent="-285750">
              <a:buFont typeface="Arial" panose="020B0604020202020204" pitchFamily="34" charset="0"/>
              <a:buChar char="•"/>
            </a:pPr>
            <a:r>
              <a:rPr lang="en-IN" dirty="0">
                <a:latin typeface="Bahnschrift SemiBold" panose="020B0502040204020203" pitchFamily="34" charset="0"/>
              </a:rPr>
              <a:t>Data-Driven Decision </a:t>
            </a:r>
            <a:r>
              <a:rPr lang="en-IN" dirty="0" err="1">
                <a:latin typeface="Bahnschrift SemiBold" panose="020B0502040204020203" pitchFamily="34" charset="0"/>
              </a:rPr>
              <a:t>Making:Our</a:t>
            </a:r>
            <a:r>
              <a:rPr lang="en-IN" dirty="0">
                <a:latin typeface="Bahnschrift SemiBold" panose="020B0502040204020203" pitchFamily="34" charset="0"/>
              </a:rPr>
              <a:t> approach has equipped HR and management teams with actionable insights to make informed decisions regarding employee development, team optimization, and strategic planning.</a:t>
            </a:r>
          </a:p>
          <a:p>
            <a:pPr marL="285750" indent="-285750">
              <a:buFont typeface="Arial" panose="020B0604020202020204" pitchFamily="34" charset="0"/>
              <a:buChar char="•"/>
            </a:pPr>
            <a:endParaRPr lang="en-IN" dirty="0">
              <a:latin typeface="Bahnschrift SemiBold" panose="020B0502040204020203" pitchFamily="34" charset="0"/>
            </a:endParaRPr>
          </a:p>
          <a:p>
            <a:pPr marL="285750" indent="-285750">
              <a:buFont typeface="Arial" panose="020B0604020202020204" pitchFamily="34" charset="0"/>
              <a:buChar char="•"/>
            </a:pPr>
            <a:r>
              <a:rPr lang="en-IN" dirty="0">
                <a:latin typeface="Bahnschrift SemiBold" panose="020B0502040204020203" pitchFamily="34" charset="0"/>
              </a:rPr>
              <a:t>Identification of Key Trends and </a:t>
            </a:r>
            <a:r>
              <a:rPr lang="en-IN" dirty="0" err="1">
                <a:latin typeface="Bahnschrift SemiBold" panose="020B0502040204020203" pitchFamily="34" charset="0"/>
              </a:rPr>
              <a:t>Patterns:By</a:t>
            </a:r>
            <a:r>
              <a:rPr lang="en-IN" dirty="0">
                <a:latin typeface="Bahnschrift SemiBold" panose="020B0502040204020203" pitchFamily="34" charset="0"/>
              </a:rPr>
              <a:t> leveraging advanced Excel tools and visualizations, we identified crucial trends in employee performance across different departments and roles, enabling targeted interventions and continuous improvement.</a:t>
            </a:r>
          </a:p>
          <a:p>
            <a:pPr marL="285750" indent="-285750">
              <a:buFont typeface="Arial" panose="020B0604020202020204" pitchFamily="34" charset="0"/>
              <a:buChar char="•"/>
            </a:pPr>
            <a:endParaRPr lang="en-IN" dirty="0">
              <a:latin typeface="Bahnschrift SemiBold" panose="020B0502040204020203" pitchFamily="34" charset="0"/>
            </a:endParaRPr>
          </a:p>
          <a:p>
            <a:pPr marL="285750" indent="-285750">
              <a:buFont typeface="Arial" panose="020B0604020202020204" pitchFamily="34" charset="0"/>
              <a:buChar char="•"/>
            </a:pPr>
            <a:r>
              <a:rPr lang="en-IN" dirty="0">
                <a:latin typeface="Bahnschrift SemiBold" panose="020B0502040204020203" pitchFamily="34" charset="0"/>
              </a:rPr>
              <a:t>Recommendations for Continuous </a:t>
            </a:r>
            <a:r>
              <a:rPr lang="en-IN" dirty="0" err="1">
                <a:latin typeface="Bahnschrift SemiBold" panose="020B0502040204020203" pitchFamily="34" charset="0"/>
              </a:rPr>
              <a:t>Improvement:Moving</a:t>
            </a:r>
            <a:r>
              <a:rPr lang="en-IN" dirty="0">
                <a:latin typeface="Bahnschrift SemiBold" panose="020B0502040204020203" pitchFamily="34" charset="0"/>
              </a:rPr>
              <a:t> forward, we recommend regular updates to the performance analysis model and incorporating feedback mechanisms to ensure ongoing alignment with organizational goals and employee growth.</a:t>
            </a:r>
          </a:p>
          <a:p>
            <a:pPr marL="285750" indent="-285750">
              <a:buFont typeface="Arial" panose="020B0604020202020204" pitchFamily="34" charset="0"/>
              <a:buChar char="•"/>
            </a:pPr>
            <a:endParaRPr lang="en-IN" dirty="0">
              <a:latin typeface="Bahnschrift SemiBold" panose="020B0502040204020203" pitchFamily="34" charset="0"/>
            </a:endParaRPr>
          </a:p>
          <a:p>
            <a:pPr marL="285750" indent="-285750">
              <a:buFont typeface="Arial" panose="020B0604020202020204" pitchFamily="34" charset="0"/>
              <a:buChar char="•"/>
            </a:pPr>
            <a:r>
              <a:rPr lang="en-IN" dirty="0">
                <a:latin typeface="Bahnschrift SemiBold" panose="020B0502040204020203" pitchFamily="34" charset="0"/>
              </a:rPr>
              <a:t>Future </a:t>
            </a:r>
            <a:r>
              <a:rPr lang="en-IN" dirty="0" err="1">
                <a:latin typeface="Bahnschrift SemiBold" panose="020B0502040204020203" pitchFamily="34" charset="0"/>
              </a:rPr>
              <a:t>Opportunities:Expanding</a:t>
            </a:r>
            <a:r>
              <a:rPr lang="en-IN" dirty="0">
                <a:latin typeface="Bahnschrift SemiBold" panose="020B0502040204020203" pitchFamily="34" charset="0"/>
              </a:rPr>
              <a:t> this analysis to include more advanced data analytics techniques, such as machine learning, can further enhance predictive capabilities and foster a proactive approach to talent management.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42302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Sitka Text" panose="02000505000000020004" pitchFamily="2" charset="0"/>
              </a:rPr>
              <a:t>PROJECT</a:t>
            </a:r>
            <a:r>
              <a:rPr sz="4250" spc="-85" dirty="0">
                <a:latin typeface="Sitka Text" panose="02000505000000020004" pitchFamily="2" charset="0"/>
              </a:rPr>
              <a:t> </a:t>
            </a:r>
            <a:r>
              <a:rPr sz="4250" spc="25" dirty="0">
                <a:latin typeface="Sitka Text" panose="02000505000000020004" pitchFamily="2" charset="0"/>
              </a:rPr>
              <a:t>TITLE</a:t>
            </a:r>
            <a:endParaRPr sz="4250" dirty="0">
              <a:latin typeface="Sitka Text" panose="02000505000000020004"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43217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Sitka Text" panose="02000505000000020004" pitchFamily="2" charset="0"/>
              </a:rPr>
              <a:t>A</a:t>
            </a:r>
            <a:r>
              <a:rPr spc="-5" dirty="0">
                <a:latin typeface="Sitka Text" panose="02000505000000020004" pitchFamily="2" charset="0"/>
              </a:rPr>
              <a:t>G</a:t>
            </a:r>
            <a:r>
              <a:rPr spc="-35" dirty="0">
                <a:latin typeface="Sitka Text" panose="02000505000000020004" pitchFamily="2" charset="0"/>
              </a:rPr>
              <a:t>E</a:t>
            </a:r>
            <a:r>
              <a:rPr spc="15" dirty="0">
                <a:latin typeface="Sitka Text" panose="02000505000000020004" pitchFamily="2" charset="0"/>
              </a:rPr>
              <a:t>N</a:t>
            </a:r>
            <a:r>
              <a:rPr dirty="0">
                <a:latin typeface="Sitka Text" panose="02000505000000020004" pitchFamily="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3955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Sitka Text" panose="02000505000000020004" pitchFamily="2" charset="0"/>
              </a:rPr>
              <a:t>P</a:t>
            </a:r>
            <a:r>
              <a:rPr sz="4250" spc="15" dirty="0">
                <a:latin typeface="Sitka Text" panose="02000505000000020004" pitchFamily="2" charset="0"/>
              </a:rPr>
              <a:t>ROB</a:t>
            </a:r>
            <a:r>
              <a:rPr sz="4250" spc="55" dirty="0">
                <a:latin typeface="Sitka Text" panose="02000505000000020004" pitchFamily="2" charset="0"/>
              </a:rPr>
              <a:t>L</a:t>
            </a:r>
            <a:r>
              <a:rPr sz="4250" spc="-20" dirty="0">
                <a:latin typeface="Sitka Text" panose="02000505000000020004" pitchFamily="2" charset="0"/>
              </a:rPr>
              <a:t>E</a:t>
            </a:r>
            <a:r>
              <a:rPr sz="4250" spc="20" dirty="0">
                <a:latin typeface="Sitka Text" panose="02000505000000020004" pitchFamily="2" charset="0"/>
              </a:rPr>
              <a:t>M</a:t>
            </a:r>
            <a:r>
              <a:rPr sz="4250" dirty="0">
                <a:latin typeface="Sitka Text" panose="02000505000000020004" pitchFamily="2" charset="0"/>
              </a:rPr>
              <a:t>	</a:t>
            </a:r>
            <a:r>
              <a:rPr sz="4250" spc="10" dirty="0">
                <a:latin typeface="Sitka Text" panose="02000505000000020004" pitchFamily="2" charset="0"/>
              </a:rPr>
              <a:t>S</a:t>
            </a:r>
            <a:r>
              <a:rPr sz="4250" spc="-370" dirty="0">
                <a:latin typeface="Sitka Text" panose="02000505000000020004" pitchFamily="2" charset="0"/>
              </a:rPr>
              <a:t>T</a:t>
            </a:r>
            <a:r>
              <a:rPr sz="4250" spc="-375" dirty="0">
                <a:latin typeface="Sitka Text" panose="02000505000000020004" pitchFamily="2" charset="0"/>
              </a:rPr>
              <a:t>A</a:t>
            </a:r>
            <a:r>
              <a:rPr sz="4250" spc="15" dirty="0">
                <a:latin typeface="Sitka Text" panose="02000505000000020004" pitchFamily="2" charset="0"/>
              </a:rPr>
              <a:t>T</a:t>
            </a:r>
            <a:r>
              <a:rPr sz="4250" spc="-10" dirty="0">
                <a:latin typeface="Sitka Text" panose="02000505000000020004" pitchFamily="2" charset="0"/>
              </a:rPr>
              <a:t>E</a:t>
            </a:r>
            <a:r>
              <a:rPr sz="4250" spc="-20" dirty="0">
                <a:latin typeface="Sitka Text" panose="02000505000000020004" pitchFamily="2" charset="0"/>
              </a:rPr>
              <a:t>ME</a:t>
            </a:r>
            <a:r>
              <a:rPr sz="4250" spc="10" dirty="0">
                <a:latin typeface="Sitka Text" panose="02000505000000020004" pitchFamily="2" charset="0"/>
              </a:rPr>
              <a:t>NT</a:t>
            </a:r>
            <a:endParaRPr sz="4250" dirty="0">
              <a:latin typeface="Sitka Text" panose="02000505000000020004"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CCC956AD-E29D-4C1D-ABDF-108D93F12C13}"/>
              </a:ext>
            </a:extLst>
          </p:cNvPr>
          <p:cNvSpPr txBox="1"/>
          <p:nvPr/>
        </p:nvSpPr>
        <p:spPr>
          <a:xfrm>
            <a:off x="676275" y="2053107"/>
            <a:ext cx="70866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hnschrift SemiBold" panose="020B0502040204020203" pitchFamily="34" charset="0"/>
              </a:rPr>
              <a:t>We aim to evaluate employee performance using key metrics such as productivity, sales targets achieved, and customer satisfaction ratings to identify top performers and areas needing improvement.</a:t>
            </a:r>
          </a:p>
          <a:p>
            <a:pPr marL="285750" indent="-285750">
              <a:buFont typeface="Arial" panose="020B0604020202020204" pitchFamily="34" charset="0"/>
              <a:buChar char="•"/>
            </a:pPr>
            <a:r>
              <a:rPr lang="en-US" dirty="0">
                <a:latin typeface="Bahnschrift SemiBold" panose="020B0502040204020203" pitchFamily="34" charset="0"/>
              </a:rPr>
              <a:t>By examining employee data across various departments and job roles, we seek to uncover trends and patterns that can provide insights into factors influencing employee performance level</a:t>
            </a:r>
          </a:p>
          <a:p>
            <a:pPr marL="285750" indent="-285750">
              <a:buFont typeface="Arial" panose="020B0604020202020204" pitchFamily="34" charset="0"/>
              <a:buChar char="•"/>
            </a:pPr>
            <a:r>
              <a:rPr lang="en-US" dirty="0">
                <a:latin typeface="Bahnschrift SemiBold" panose="020B0502040204020203" pitchFamily="34" charset="0"/>
              </a:rPr>
              <a:t>Using data analysis, we aim to identify underutilized resources and propose strategies for optimizing workforce allocation and enhancing overall organizational productivity.</a:t>
            </a:r>
          </a:p>
          <a:p>
            <a:pPr marL="285750" indent="-285750">
              <a:buFont typeface="Arial" panose="020B0604020202020204" pitchFamily="34" charset="0"/>
              <a:buChar char="•"/>
            </a:pPr>
            <a:r>
              <a:rPr lang="en-US" dirty="0">
                <a:latin typeface="Bahnschrift SemiBold" panose="020B0502040204020203" pitchFamily="34" charset="0"/>
              </a:rPr>
              <a:t>The goal is to use Excel’s data visualization and analysis tools to support management in making informed decisions regarding promotions, training programs, and employee retention strategies.</a:t>
            </a:r>
            <a:endParaRPr lang="en-IN" dirty="0">
              <a:latin typeface="Bahnschrift SemiBol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032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Sitka Text" panose="02000505000000020004" pitchFamily="2" charset="0"/>
              </a:rPr>
              <a:t>PROJECT	</a:t>
            </a:r>
            <a:r>
              <a:rPr sz="4250" spc="-20" dirty="0">
                <a:latin typeface="Sitka Text" panose="02000505000000020004" pitchFamily="2" charset="0"/>
              </a:rPr>
              <a:t>OVERVIEW</a:t>
            </a:r>
            <a:endParaRPr sz="4250" dirty="0">
              <a:latin typeface="Sitka Text" panose="02000505000000020004"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54376" y="2169948"/>
            <a:ext cx="9153525" cy="4278094"/>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effectLst/>
                <a:latin typeface="Bahnschrift SemiBold" panose="020B0502040204020203" pitchFamily="34" charset="0"/>
              </a:rPr>
              <a:t>Data Collection and Preparation: We utilized employee data from Kaggle, including metrics like job role, department, tenure, performance ratings, and sales targets. The data was cleaned and organized in Excel to ensure accuracy and consistency for analysis.</a:t>
            </a:r>
          </a:p>
          <a:p>
            <a:pPr algn="l"/>
            <a:endParaRPr lang="en-US" sz="1600" dirty="0">
              <a:latin typeface="Bahnschrift SemiBold" panose="020B0502040204020203" pitchFamily="34" charset="0"/>
            </a:endParaRPr>
          </a:p>
          <a:p>
            <a:pPr marL="285750" indent="-285750" rtl="0">
              <a:buFont typeface="Arial" panose="020B0604020202020204" pitchFamily="34" charset="0"/>
              <a:buChar char="•"/>
            </a:pPr>
            <a:r>
              <a:rPr lang="en-US" sz="1600" b="1" dirty="0">
                <a:effectLst/>
                <a:latin typeface="Bahnschrift SemiBold" panose="020B0502040204020203" pitchFamily="34" charset="0"/>
              </a:rPr>
              <a:t>Data Analysis and Visualization:</a:t>
            </a:r>
            <a:r>
              <a:rPr lang="en-US" sz="1600" dirty="0">
                <a:effectLst/>
                <a:latin typeface="Bahnschrift SemiBold" panose="020B0502040204020203" pitchFamily="34" charset="0"/>
              </a:rPr>
              <a:t> Leveraging Excel tools, such as pivot tables, conditional formatting, and formulas, we analyzed the data to compute key performance indicators (KPIs). Visualization techniques, including charts and graphs, were used to display insights clearly and effectively.</a:t>
            </a:r>
          </a:p>
          <a:p>
            <a:pPr rtl="0"/>
            <a:endParaRPr lang="en-US" sz="1600" dirty="0">
              <a:latin typeface="Bahnschrift SemiBold" panose="020B0502040204020203" pitchFamily="34" charset="0"/>
            </a:endParaRPr>
          </a:p>
          <a:p>
            <a:pPr marL="285750" indent="-285750" rtl="0">
              <a:buFont typeface="Arial" panose="020B0604020202020204" pitchFamily="34" charset="0"/>
              <a:buChar char="•"/>
            </a:pPr>
            <a:r>
              <a:rPr lang="en-US" sz="1600" b="1" dirty="0">
                <a:effectLst/>
                <a:latin typeface="Bahnschrift SemiBold" panose="020B0502040204020203" pitchFamily="34" charset="0"/>
              </a:rPr>
              <a:t>Performance Trends and Insights:</a:t>
            </a:r>
            <a:r>
              <a:rPr lang="en-US" sz="1600" dirty="0">
                <a:effectLst/>
                <a:latin typeface="Bahnschrift SemiBold" panose="020B0502040204020203" pitchFamily="34" charset="0"/>
              </a:rPr>
              <a:t> The analysis focused on identifying patterns and trends in employee performance across different departments and roles, highlighting factors such as experience, department, and job role that influence productivity and success.</a:t>
            </a:r>
          </a:p>
          <a:p>
            <a:pPr rtl="0"/>
            <a:endParaRPr lang="en-US" sz="1600" dirty="0">
              <a:latin typeface="Bahnschrift SemiBold" panose="020B0502040204020203" pitchFamily="34" charset="0"/>
            </a:endParaRPr>
          </a:p>
          <a:p>
            <a:pPr marL="285750" indent="-285750" rtl="0">
              <a:buFont typeface="Arial" panose="020B0604020202020204" pitchFamily="34" charset="0"/>
              <a:buChar char="•"/>
            </a:pPr>
            <a:r>
              <a:rPr lang="en-US" sz="1600" b="1" dirty="0">
                <a:effectLst/>
                <a:latin typeface="Bahnschrift SemiBold" panose="020B0502040204020203" pitchFamily="34" charset="0"/>
              </a:rPr>
              <a:t>Recommendations and Actionable Strategies:</a:t>
            </a:r>
            <a:r>
              <a:rPr lang="en-US" sz="1600" dirty="0">
                <a:effectLst/>
                <a:latin typeface="Bahnschrift SemiBold" panose="020B0502040204020203" pitchFamily="34" charset="0"/>
              </a:rPr>
              <a:t> Based on the findings, we proposed strategies for improving employee performance, optimizing team structures, and supporting data-driven decision-making for HR and management teams to enhance overall organizational efficiency.</a:t>
            </a:r>
            <a:endParaRPr lang="en-US" sz="1600" dirty="0">
              <a:latin typeface="Bahnschrift SemiBold" panose="020B0502040204020203" pitchFamily="34" charset="0"/>
            </a:endParaRPr>
          </a:p>
          <a:p>
            <a:endParaRPr lang="en-IN" sz="1600" dirty="0">
              <a:latin typeface="Bahnschrift SemiBold" panose="020B0502040204020203"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8906A31-0A5C-4E58-965A-A63D559B171F}"/>
              </a:ext>
            </a:extLst>
          </p:cNvPr>
          <p:cNvSpPr txBox="1"/>
          <p:nvPr/>
        </p:nvSpPr>
        <p:spPr>
          <a:xfrm>
            <a:off x="457200" y="2046205"/>
            <a:ext cx="11430000" cy="3693319"/>
          </a:xfrm>
          <a:prstGeom prst="rect">
            <a:avLst/>
          </a:prstGeom>
          <a:noFill/>
        </p:spPr>
        <p:txBody>
          <a:bodyPr wrap="square" rtlCol="0">
            <a:spAutoFit/>
          </a:bodyPr>
          <a:lstStyle/>
          <a:p>
            <a:pPr marL="342900" indent="-342900">
              <a:buAutoNum type="arabicParenR"/>
            </a:pPr>
            <a:r>
              <a:rPr lang="en-US" dirty="0">
                <a:latin typeface="Bahnschrift SemiBold" panose="020B0502040204020203" pitchFamily="34" charset="0"/>
              </a:rPr>
              <a:t>Human Resources (HR) Team: HR professionals can use the insights from this analysis to develop targeted training programs, manage performance reviews, and make informed decisions about promotions and employee retention.</a:t>
            </a:r>
          </a:p>
          <a:p>
            <a:pPr marL="342900" indent="-342900">
              <a:buAutoNum type="arabicParenR"/>
            </a:pPr>
            <a:r>
              <a:rPr lang="en-US" dirty="0">
                <a:latin typeface="Bahnschrift SemiBold" panose="020B0502040204020203" pitchFamily="34" charset="0"/>
              </a:rPr>
              <a:t>Management and Leadership: Executives and department managers can utilize the data to understand performance trends, optimize team compositions, and make strategic decisions about resource allocation and operational efficiency.</a:t>
            </a:r>
          </a:p>
          <a:p>
            <a:pPr marL="342900" indent="-342900">
              <a:buAutoNum type="arabicParenR"/>
            </a:pPr>
            <a:r>
              <a:rPr lang="en-US" dirty="0">
                <a:latin typeface="Bahnschrift SemiBold" panose="020B0502040204020203" pitchFamily="34" charset="0"/>
              </a:rPr>
              <a:t>Team Leaders and Supervisors: Team leaders can use the analysis to identify high and low performers within their teams, providing them with insights to tailor coaching and mentoring efforts.</a:t>
            </a:r>
          </a:p>
          <a:p>
            <a:pPr marL="342900" indent="-342900">
              <a:buAutoNum type="arabicParenR"/>
            </a:pPr>
            <a:r>
              <a:rPr lang="en-US" dirty="0">
                <a:latin typeface="Bahnschrift SemiBold" panose="020B0502040204020203" pitchFamily="34" charset="0"/>
              </a:rPr>
              <a:t>Business Analysts: Analysts within the organization can use this data to further explore correlations between performance metrics and business outcomes, aiding in strategic planning and forecasting.</a:t>
            </a:r>
          </a:p>
          <a:p>
            <a:pPr marL="342900" indent="-342900">
              <a:buAutoNum type="arabicParenR"/>
            </a:pPr>
            <a:r>
              <a:rPr lang="en-US" dirty="0">
                <a:latin typeface="Bahnschrift SemiBold" panose="020B0502040204020203" pitchFamily="34" charset="0"/>
              </a:rPr>
              <a:t>Employees: Employees themselves might be indirect end users, as the analysis can help shape performance improvement plans, feedback, and recognition programs tailored to their growth and development needs.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10795253"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Sitka Text" panose="02000505000000020004" pitchFamily="2" charset="0"/>
              </a:rPr>
              <a:t>O</a:t>
            </a:r>
            <a:r>
              <a:rPr sz="3600" spc="25" dirty="0">
                <a:latin typeface="Sitka Text" panose="02000505000000020004" pitchFamily="2" charset="0"/>
              </a:rPr>
              <a:t>U</a:t>
            </a:r>
            <a:r>
              <a:rPr sz="3600" dirty="0">
                <a:latin typeface="Sitka Text" panose="02000505000000020004" pitchFamily="2" charset="0"/>
              </a:rPr>
              <a:t>R</a:t>
            </a:r>
            <a:r>
              <a:rPr sz="3600" spc="5" dirty="0">
                <a:latin typeface="Sitka Text" panose="02000505000000020004" pitchFamily="2" charset="0"/>
              </a:rPr>
              <a:t> </a:t>
            </a:r>
            <a:r>
              <a:rPr sz="3600" spc="25" dirty="0">
                <a:latin typeface="Sitka Text" panose="02000505000000020004" pitchFamily="2" charset="0"/>
              </a:rPr>
              <a:t>S</a:t>
            </a:r>
            <a:r>
              <a:rPr sz="3600" spc="10" dirty="0">
                <a:latin typeface="Sitka Text" panose="02000505000000020004" pitchFamily="2" charset="0"/>
              </a:rPr>
              <a:t>O</a:t>
            </a:r>
            <a:r>
              <a:rPr sz="3600" spc="25" dirty="0">
                <a:latin typeface="Sitka Text" panose="02000505000000020004" pitchFamily="2" charset="0"/>
              </a:rPr>
              <a:t>LU</a:t>
            </a:r>
            <a:r>
              <a:rPr sz="3600" spc="-35" dirty="0">
                <a:latin typeface="Sitka Text" panose="02000505000000020004" pitchFamily="2" charset="0"/>
              </a:rPr>
              <a:t>T</a:t>
            </a:r>
            <a:r>
              <a:rPr sz="3600" spc="-30" dirty="0">
                <a:latin typeface="Sitka Text" panose="02000505000000020004" pitchFamily="2" charset="0"/>
              </a:rPr>
              <a:t>I</a:t>
            </a:r>
            <a:r>
              <a:rPr sz="3600" spc="10" dirty="0">
                <a:latin typeface="Sitka Text" panose="02000505000000020004" pitchFamily="2" charset="0"/>
              </a:rPr>
              <a:t>O</a:t>
            </a:r>
            <a:r>
              <a:rPr sz="3600" dirty="0">
                <a:latin typeface="Sitka Text" panose="02000505000000020004" pitchFamily="2" charset="0"/>
              </a:rPr>
              <a:t>N</a:t>
            </a:r>
            <a:r>
              <a:rPr sz="3600" spc="-345" dirty="0">
                <a:latin typeface="Sitka Text" panose="02000505000000020004" pitchFamily="2" charset="0"/>
              </a:rPr>
              <a:t> </a:t>
            </a:r>
            <a:r>
              <a:rPr sz="3600" spc="-35" dirty="0">
                <a:latin typeface="Sitka Text" panose="02000505000000020004" pitchFamily="2" charset="0"/>
              </a:rPr>
              <a:t>A</a:t>
            </a:r>
            <a:r>
              <a:rPr sz="3600" spc="-5" dirty="0">
                <a:latin typeface="Sitka Text" panose="02000505000000020004" pitchFamily="2" charset="0"/>
              </a:rPr>
              <a:t>N</a:t>
            </a:r>
            <a:r>
              <a:rPr sz="3600" dirty="0">
                <a:latin typeface="Sitka Text" panose="02000505000000020004" pitchFamily="2" charset="0"/>
              </a:rPr>
              <a:t>D</a:t>
            </a:r>
            <a:r>
              <a:rPr sz="3600" spc="35" dirty="0">
                <a:latin typeface="Sitka Text" panose="02000505000000020004" pitchFamily="2" charset="0"/>
              </a:rPr>
              <a:t> </a:t>
            </a:r>
            <a:r>
              <a:rPr sz="3600" spc="-30" dirty="0">
                <a:latin typeface="Sitka Text" panose="02000505000000020004" pitchFamily="2" charset="0"/>
              </a:rPr>
              <a:t>I</a:t>
            </a:r>
            <a:r>
              <a:rPr sz="3600" spc="-35" dirty="0">
                <a:latin typeface="Sitka Text" panose="02000505000000020004" pitchFamily="2" charset="0"/>
              </a:rPr>
              <a:t>T</a:t>
            </a:r>
            <a:r>
              <a:rPr sz="3600" dirty="0">
                <a:latin typeface="Sitka Text" panose="02000505000000020004" pitchFamily="2" charset="0"/>
              </a:rPr>
              <a:t>S</a:t>
            </a:r>
            <a:r>
              <a:rPr sz="3600" spc="60" dirty="0">
                <a:latin typeface="Sitka Text" panose="02000505000000020004" pitchFamily="2" charset="0"/>
              </a:rPr>
              <a:t> </a:t>
            </a:r>
            <a:r>
              <a:rPr sz="3600" spc="-295" dirty="0">
                <a:latin typeface="Sitka Text" panose="02000505000000020004" pitchFamily="2" charset="0"/>
              </a:rPr>
              <a:t>V</a:t>
            </a:r>
            <a:r>
              <a:rPr sz="3600" spc="-35" dirty="0">
                <a:latin typeface="Sitka Text" panose="02000505000000020004" pitchFamily="2" charset="0"/>
              </a:rPr>
              <a:t>A</a:t>
            </a:r>
            <a:r>
              <a:rPr sz="3600" spc="25" dirty="0">
                <a:latin typeface="Sitka Text" panose="02000505000000020004" pitchFamily="2" charset="0"/>
              </a:rPr>
              <a:t>LU</a:t>
            </a:r>
            <a:r>
              <a:rPr sz="3600" dirty="0">
                <a:latin typeface="Sitka Text" panose="02000505000000020004" pitchFamily="2" charset="0"/>
              </a:rPr>
              <a:t>E</a:t>
            </a:r>
            <a:r>
              <a:rPr sz="3600" spc="-65" dirty="0">
                <a:latin typeface="Sitka Text" panose="02000505000000020004" pitchFamily="2" charset="0"/>
              </a:rPr>
              <a:t> </a:t>
            </a:r>
            <a:r>
              <a:rPr sz="3600" spc="-15" dirty="0">
                <a:latin typeface="Sitka Text" panose="02000505000000020004" pitchFamily="2" charset="0"/>
              </a:rPr>
              <a:t>P</a:t>
            </a:r>
            <a:r>
              <a:rPr sz="3600" spc="-30" dirty="0">
                <a:latin typeface="Sitka Text" panose="02000505000000020004" pitchFamily="2" charset="0"/>
              </a:rPr>
              <a:t>R</a:t>
            </a:r>
            <a:r>
              <a:rPr sz="3600" spc="10" dirty="0">
                <a:latin typeface="Sitka Text" panose="02000505000000020004" pitchFamily="2" charset="0"/>
              </a:rPr>
              <a:t>O</a:t>
            </a:r>
            <a:r>
              <a:rPr sz="3600" spc="-15" dirty="0">
                <a:latin typeface="Sitka Text" panose="02000505000000020004" pitchFamily="2" charset="0"/>
              </a:rPr>
              <a:t>P</a:t>
            </a:r>
            <a:r>
              <a:rPr sz="3600" spc="10" dirty="0">
                <a:latin typeface="Sitka Text" panose="02000505000000020004" pitchFamily="2" charset="0"/>
              </a:rPr>
              <a:t>O</a:t>
            </a:r>
            <a:r>
              <a:rPr sz="3600" spc="25" dirty="0">
                <a:latin typeface="Sitka Text" panose="02000505000000020004" pitchFamily="2" charset="0"/>
              </a:rPr>
              <a:t>S</a:t>
            </a:r>
            <a:r>
              <a:rPr sz="3600" spc="-30" dirty="0">
                <a:latin typeface="Sitka Text" panose="02000505000000020004" pitchFamily="2" charset="0"/>
              </a:rPr>
              <a:t>I</a:t>
            </a:r>
            <a:r>
              <a:rPr sz="3600" spc="-35" dirty="0">
                <a:latin typeface="Sitka Text" panose="02000505000000020004" pitchFamily="2" charset="0"/>
              </a:rPr>
              <a:t>T</a:t>
            </a:r>
            <a:r>
              <a:rPr sz="3600" spc="-30" dirty="0">
                <a:latin typeface="Sitka Text" panose="02000505000000020004" pitchFamily="2" charset="0"/>
              </a:rPr>
              <a:t>I</a:t>
            </a:r>
            <a:r>
              <a:rPr sz="3600" spc="10" dirty="0">
                <a:latin typeface="Sitka Text" panose="02000505000000020004" pitchFamily="2" charset="0"/>
              </a:rPr>
              <a:t>O</a:t>
            </a:r>
            <a:r>
              <a:rPr sz="3600" dirty="0">
                <a:latin typeface="Sitka Text" panose="02000505000000020004" pitchFamily="2"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BA39D98-2E85-45B7-90A1-94A1C1E17ACD}"/>
              </a:ext>
            </a:extLst>
          </p:cNvPr>
          <p:cNvSpPr txBox="1"/>
          <p:nvPr/>
        </p:nvSpPr>
        <p:spPr>
          <a:xfrm>
            <a:off x="3043237" y="4654035"/>
            <a:ext cx="7620000" cy="369332"/>
          </a:xfrm>
          <a:prstGeom prst="rect">
            <a:avLst/>
          </a:prstGeom>
          <a:noFill/>
        </p:spPr>
        <p:txBody>
          <a:bodyPr wrap="square" rtlCol="0">
            <a:spAutoFit/>
          </a:bodyPr>
          <a:lstStyle/>
          <a:p>
            <a:r>
              <a:rPr lang="en-US" b="1" dirty="0" err="1">
                <a:latin typeface="Bahnschrift SemiBold" panose="020B0502040204020203" pitchFamily="34" charset="0"/>
                <a:ea typeface="Cambria" panose="02040503050406030204" pitchFamily="18" charset="0"/>
              </a:rPr>
              <a:t>hsdgdgdfg</a:t>
            </a:r>
            <a:endParaRPr lang="en-IN" b="1" dirty="0">
              <a:latin typeface="Bahnschrift SemiBold" panose="020B0502040204020203" pitchFamily="34" charset="0"/>
              <a:ea typeface="Cambria" panose="02040503050406030204" pitchFamily="18" charset="0"/>
            </a:endParaRPr>
          </a:p>
        </p:txBody>
      </p:sp>
      <p:graphicFrame>
        <p:nvGraphicFramePr>
          <p:cNvPr id="8" name="Table 10">
            <a:extLst>
              <a:ext uri="{FF2B5EF4-FFF2-40B4-BE49-F238E27FC236}">
                <a16:creationId xmlns:a16="http://schemas.microsoft.com/office/drawing/2014/main" id="{8DD783D2-2E88-4474-901D-4ABAA8C5E22B}"/>
              </a:ext>
            </a:extLst>
          </p:cNvPr>
          <p:cNvGraphicFramePr>
            <a:graphicFrameLocks noGrp="1"/>
          </p:cNvGraphicFramePr>
          <p:nvPr>
            <p:extLst>
              <p:ext uri="{D42A27DB-BD31-4B8C-83A1-F6EECF244321}">
                <p14:modId xmlns:p14="http://schemas.microsoft.com/office/powerpoint/2010/main" val="1395431762"/>
              </p:ext>
            </p:extLst>
          </p:nvPr>
        </p:nvGraphicFramePr>
        <p:xfrm>
          <a:off x="2819400" y="2203965"/>
          <a:ext cx="8208962" cy="2814320"/>
        </p:xfrm>
        <a:graphic>
          <a:graphicData uri="http://schemas.openxmlformats.org/drawingml/2006/table">
            <a:tbl>
              <a:tblPr firstRow="1" bandRow="1">
                <a:tableStyleId>{5C22544A-7EE6-4342-B048-85BDC9FD1C3A}</a:tableStyleId>
              </a:tblPr>
              <a:tblGrid>
                <a:gridCol w="2493962">
                  <a:extLst>
                    <a:ext uri="{9D8B030D-6E8A-4147-A177-3AD203B41FA5}">
                      <a16:colId xmlns:a16="http://schemas.microsoft.com/office/drawing/2014/main" val="4124643401"/>
                    </a:ext>
                  </a:extLst>
                </a:gridCol>
                <a:gridCol w="5715000">
                  <a:extLst>
                    <a:ext uri="{9D8B030D-6E8A-4147-A177-3AD203B41FA5}">
                      <a16:colId xmlns:a16="http://schemas.microsoft.com/office/drawing/2014/main" val="4057167050"/>
                    </a:ext>
                  </a:extLst>
                </a:gridCol>
              </a:tblGrid>
              <a:tr h="370840">
                <a:tc>
                  <a:txBody>
                    <a:bodyPr/>
                    <a:lstStyle/>
                    <a:p>
                      <a:pPr algn="ctr"/>
                      <a:r>
                        <a:rPr lang="en-US" sz="1400" dirty="0">
                          <a:solidFill>
                            <a:schemeClr val="tx1"/>
                          </a:solidFill>
                        </a:rPr>
                        <a:t>Activity</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rPr>
                        <a:t>Description</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0639670"/>
                  </a:ext>
                </a:extLst>
              </a:tr>
              <a:tr h="370840">
                <a:tc rowSpan="2">
                  <a:txBody>
                    <a:bodyPr/>
                    <a:lstStyle/>
                    <a:p>
                      <a:r>
                        <a:rPr lang="en-US" sz="1400" b="1" dirty="0">
                          <a:solidFill>
                            <a:schemeClr val="tx1"/>
                          </a:solidFill>
                        </a:rPr>
                        <a:t>Data wrangling</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Used conditional formatting to identify the missing rows in the </a:t>
                      </a:r>
                      <a:r>
                        <a:rPr lang="en-US" sz="1400" dirty="0" err="1">
                          <a:solidFill>
                            <a:schemeClr val="tx1"/>
                          </a:solidFill>
                        </a:rPr>
                        <a:t>ExitDate</a:t>
                      </a:r>
                      <a:r>
                        <a:rPr lang="en-US" sz="1400" dirty="0">
                          <a:solidFill>
                            <a:schemeClr val="tx1"/>
                          </a:solidFill>
                        </a:rPr>
                        <a:t> column</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1574132"/>
                  </a:ext>
                </a:extLst>
              </a:tr>
              <a:tr h="370840">
                <a:tc vMerge="1">
                  <a:txBody>
                    <a:bodyPr/>
                    <a:lstStyle/>
                    <a:p>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Filter by cell color to remove the missing entry</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2875897"/>
                  </a:ext>
                </a:extLst>
              </a:tr>
              <a:tr h="370840">
                <a:tc>
                  <a:txBody>
                    <a:bodyPr/>
                    <a:lstStyle/>
                    <a:p>
                      <a:r>
                        <a:rPr lang="en-US" sz="1400" b="1" dirty="0">
                          <a:solidFill>
                            <a:schemeClr val="tx1"/>
                          </a:solidFill>
                        </a:rPr>
                        <a:t>Data manipulation</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New column “Performance level” is created to the employee data using formula</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4898000"/>
                  </a:ext>
                </a:extLst>
              </a:tr>
              <a:tr h="370840">
                <a:tc rowSpan="2">
                  <a:txBody>
                    <a:bodyPr/>
                    <a:lstStyle/>
                    <a:p>
                      <a:r>
                        <a:rPr lang="en-US" sz="1400" b="1" dirty="0">
                          <a:solidFill>
                            <a:schemeClr val="tx1"/>
                          </a:solidFill>
                        </a:rPr>
                        <a:t>Data visualization</a:t>
                      </a: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Created pivot table using Business Unit as rows, Performance level as column, Gender Code as filter and First Name aggregation</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766430"/>
                  </a:ext>
                </a:extLst>
              </a:tr>
              <a:tr h="370840">
                <a:tc vMerge="1">
                  <a:txBody>
                    <a:bodyPr/>
                    <a:lstStyle/>
                    <a:p>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Generated Clustered Column and 3D Pie chart using the pivot chart generated</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699790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Sitka Text" panose="02000505000000020004" pitchFamily="2" charset="0"/>
              </a:rPr>
              <a:t>Dataset Description</a:t>
            </a:r>
          </a:p>
        </p:txBody>
      </p:sp>
      <p:sp>
        <p:nvSpPr>
          <p:cNvPr id="3" name="TextBox 2">
            <a:extLst>
              <a:ext uri="{FF2B5EF4-FFF2-40B4-BE49-F238E27FC236}">
                <a16:creationId xmlns:a16="http://schemas.microsoft.com/office/drawing/2014/main" id="{0719584B-B04A-4069-BE93-A8AA72567069}"/>
              </a:ext>
            </a:extLst>
          </p:cNvPr>
          <p:cNvSpPr txBox="1"/>
          <p:nvPr/>
        </p:nvSpPr>
        <p:spPr>
          <a:xfrm>
            <a:off x="990600" y="1241375"/>
            <a:ext cx="9601200" cy="646331"/>
          </a:xfrm>
          <a:prstGeom prst="rect">
            <a:avLst/>
          </a:prstGeom>
          <a:noFill/>
        </p:spPr>
        <p:txBody>
          <a:bodyPr wrap="square" rtlCol="0">
            <a:spAutoFit/>
          </a:bodyPr>
          <a:lstStyle/>
          <a:p>
            <a:r>
              <a:rPr lang="en-US" b="1" dirty="0">
                <a:latin typeface="Bahnschrift SemiBold" panose="020B0502040204020203" pitchFamily="34" charset="0"/>
              </a:rPr>
              <a:t>Dataset source – Kaggle</a:t>
            </a:r>
          </a:p>
          <a:p>
            <a:r>
              <a:rPr lang="en-US" b="1" dirty="0">
                <a:latin typeface="Bahnschrift SemiBold" panose="020B0502040204020203" pitchFamily="34" charset="0"/>
              </a:rPr>
              <a:t>Total number of Features – 28</a:t>
            </a:r>
          </a:p>
        </p:txBody>
      </p:sp>
      <p:graphicFrame>
        <p:nvGraphicFramePr>
          <p:cNvPr id="4" name="Table 4">
            <a:extLst>
              <a:ext uri="{FF2B5EF4-FFF2-40B4-BE49-F238E27FC236}">
                <a16:creationId xmlns:a16="http://schemas.microsoft.com/office/drawing/2014/main" id="{69887C5C-EBE6-42AA-89B8-9752E93B6982}"/>
              </a:ext>
            </a:extLst>
          </p:cNvPr>
          <p:cNvGraphicFramePr>
            <a:graphicFrameLocks noGrp="1"/>
          </p:cNvGraphicFramePr>
          <p:nvPr>
            <p:extLst>
              <p:ext uri="{D42A27DB-BD31-4B8C-83A1-F6EECF244321}">
                <p14:modId xmlns:p14="http://schemas.microsoft.com/office/powerpoint/2010/main" val="1830751849"/>
              </p:ext>
            </p:extLst>
          </p:nvPr>
        </p:nvGraphicFramePr>
        <p:xfrm>
          <a:off x="685800" y="2133600"/>
          <a:ext cx="4572000" cy="401548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377502576"/>
                    </a:ext>
                  </a:extLst>
                </a:gridCol>
                <a:gridCol w="2286000">
                  <a:extLst>
                    <a:ext uri="{9D8B030D-6E8A-4147-A177-3AD203B41FA5}">
                      <a16:colId xmlns:a16="http://schemas.microsoft.com/office/drawing/2014/main" val="2406161404"/>
                    </a:ext>
                  </a:extLst>
                </a:gridCol>
              </a:tblGrid>
              <a:tr h="286820">
                <a:tc>
                  <a:txBody>
                    <a:bodyPr/>
                    <a:lstStyle/>
                    <a:p>
                      <a:pPr algn="ctr"/>
                      <a:r>
                        <a:rPr lang="en-US" sz="1200" b="1" dirty="0">
                          <a:solidFill>
                            <a:schemeClr val="tx1"/>
                          </a:solidFill>
                        </a:rPr>
                        <a:t>Field name</a:t>
                      </a:r>
                      <a:endParaRPr lang="en-IN"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rPr>
                        <a:t>Field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0668840"/>
                  </a:ext>
                </a:extLst>
              </a:tr>
              <a:tr h="286820">
                <a:tc>
                  <a:txBody>
                    <a:bodyPr/>
                    <a:lstStyle/>
                    <a:p>
                      <a:pPr algn="ctr"/>
                      <a:r>
                        <a:rPr lang="en-US" sz="1200" b="0" dirty="0" err="1">
                          <a:solidFill>
                            <a:schemeClr val="tx1"/>
                          </a:solidFill>
                        </a:rPr>
                        <a:t>EmpID</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6565840"/>
                  </a:ext>
                </a:extLst>
              </a:tr>
              <a:tr h="286820">
                <a:tc>
                  <a:txBody>
                    <a:bodyPr/>
                    <a:lstStyle/>
                    <a:p>
                      <a:pPr algn="ctr"/>
                      <a:r>
                        <a:rPr lang="en-IN" sz="1200" b="0" dirty="0">
                          <a:solidFill>
                            <a:schemeClr val="tx1"/>
                          </a:solidFill>
                        </a:rPr>
                        <a:t>FirstName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676893"/>
                  </a:ext>
                </a:extLst>
              </a:tr>
              <a:tr h="286820">
                <a:tc>
                  <a:txBody>
                    <a:bodyPr/>
                    <a:lstStyle/>
                    <a:p>
                      <a:pPr algn="ctr"/>
                      <a:r>
                        <a:rPr lang="en-IN" sz="1200" b="0" dirty="0" err="1">
                          <a:solidFill>
                            <a:schemeClr val="tx1"/>
                          </a:solidFill>
                        </a:rPr>
                        <a:t>LastName</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5548784"/>
                  </a:ext>
                </a:extLst>
              </a:tr>
              <a:tr h="286820">
                <a:tc>
                  <a:txBody>
                    <a:bodyPr/>
                    <a:lstStyle/>
                    <a:p>
                      <a:pPr algn="ctr"/>
                      <a:r>
                        <a:rPr lang="en-IN" sz="1200" b="0" dirty="0">
                          <a:solidFill>
                            <a:schemeClr val="tx1"/>
                          </a:solidFill>
                        </a:rPr>
                        <a:t>StartDate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Date</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224674"/>
                  </a:ext>
                </a:extLst>
              </a:tr>
              <a:tr h="286820">
                <a:tc>
                  <a:txBody>
                    <a:bodyPr/>
                    <a:lstStyle/>
                    <a:p>
                      <a:pPr algn="ctr"/>
                      <a:r>
                        <a:rPr lang="en-IN" sz="1200" b="0" dirty="0" err="1">
                          <a:solidFill>
                            <a:schemeClr val="tx1"/>
                          </a:solidFill>
                        </a:rPr>
                        <a:t>ExitDate</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Date</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7661215"/>
                  </a:ext>
                </a:extLst>
              </a:tr>
              <a:tr h="286820">
                <a:tc>
                  <a:txBody>
                    <a:bodyPr/>
                    <a:lstStyle/>
                    <a:p>
                      <a:pPr algn="ctr"/>
                      <a:r>
                        <a:rPr lang="en-IN" sz="1200" b="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1750970"/>
                  </a:ext>
                </a:extLst>
              </a:tr>
              <a:tr h="286820">
                <a:tc>
                  <a:txBody>
                    <a:bodyPr/>
                    <a:lstStyle/>
                    <a:p>
                      <a:pPr algn="ctr"/>
                      <a:r>
                        <a:rPr lang="en-IN" sz="1200" b="0" dirty="0">
                          <a:solidFill>
                            <a:schemeClr val="tx1"/>
                          </a:solidFill>
                        </a:rPr>
                        <a:t>Supervisor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2648405"/>
                  </a:ext>
                </a:extLst>
              </a:tr>
              <a:tr h="286820">
                <a:tc>
                  <a:txBody>
                    <a:bodyPr/>
                    <a:lstStyle/>
                    <a:p>
                      <a:pPr algn="ctr"/>
                      <a:r>
                        <a:rPr lang="en-IN" sz="1200" b="0" dirty="0" err="1">
                          <a:solidFill>
                            <a:schemeClr val="tx1"/>
                          </a:solidFill>
                        </a:rPr>
                        <a:t>ADEmail</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1923026"/>
                  </a:ext>
                </a:extLst>
              </a:tr>
              <a:tr h="286820">
                <a:tc>
                  <a:txBody>
                    <a:bodyPr/>
                    <a:lstStyle/>
                    <a:p>
                      <a:pPr algn="ctr"/>
                      <a:r>
                        <a:rPr lang="en-IN" sz="1200" b="0" dirty="0" err="1">
                          <a:solidFill>
                            <a:schemeClr val="tx1"/>
                          </a:solidFill>
                        </a:rPr>
                        <a:t>BusinessUnit</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556703"/>
                  </a:ext>
                </a:extLst>
              </a:tr>
              <a:tr h="286820">
                <a:tc>
                  <a:txBody>
                    <a:bodyPr/>
                    <a:lstStyle/>
                    <a:p>
                      <a:pPr algn="ctr"/>
                      <a:r>
                        <a:rPr lang="en-IN" sz="1200" b="0" dirty="0" err="1">
                          <a:solidFill>
                            <a:schemeClr val="tx1"/>
                          </a:solidFill>
                        </a:rPr>
                        <a:t>EmployeeStatus</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3467933"/>
                  </a:ext>
                </a:extLst>
              </a:tr>
              <a:tr h="286820">
                <a:tc>
                  <a:txBody>
                    <a:bodyPr/>
                    <a:lstStyle/>
                    <a:p>
                      <a:pPr algn="ctr"/>
                      <a:r>
                        <a:rPr lang="en-IN" sz="1200" b="0" dirty="0" err="1">
                          <a:solidFill>
                            <a:schemeClr val="tx1"/>
                          </a:solidFill>
                        </a:rPr>
                        <a:t>EmployeeType</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648414"/>
                  </a:ext>
                </a:extLst>
              </a:tr>
              <a:tr h="286820">
                <a:tc>
                  <a:txBody>
                    <a:bodyPr/>
                    <a:lstStyle/>
                    <a:p>
                      <a:pPr algn="ctr"/>
                      <a:r>
                        <a:rPr lang="en-IN" sz="1200" b="0" dirty="0" err="1">
                          <a:solidFill>
                            <a:schemeClr val="tx1"/>
                          </a:solidFill>
                        </a:rPr>
                        <a:t>PayZone</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Date</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9925916"/>
                  </a:ext>
                </a:extLst>
              </a:tr>
              <a:tr h="286820">
                <a:tc>
                  <a:txBody>
                    <a:bodyPr/>
                    <a:lstStyle/>
                    <a:p>
                      <a:pPr algn="ctr"/>
                      <a:r>
                        <a:rPr lang="en-IN" sz="1200" b="0" dirty="0" err="1">
                          <a:solidFill>
                            <a:schemeClr val="tx1"/>
                          </a:solidFill>
                        </a:rPr>
                        <a:t>EmployeeClassificationType</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2301050"/>
                  </a:ext>
                </a:extLst>
              </a:tr>
            </a:tbl>
          </a:graphicData>
        </a:graphic>
      </p:graphicFrame>
      <p:graphicFrame>
        <p:nvGraphicFramePr>
          <p:cNvPr id="5" name="Table 4">
            <a:extLst>
              <a:ext uri="{FF2B5EF4-FFF2-40B4-BE49-F238E27FC236}">
                <a16:creationId xmlns:a16="http://schemas.microsoft.com/office/drawing/2014/main" id="{CFD3E9B1-AEA1-4D80-858E-1C8FAF9576BF}"/>
              </a:ext>
            </a:extLst>
          </p:cNvPr>
          <p:cNvGraphicFramePr>
            <a:graphicFrameLocks noGrp="1"/>
          </p:cNvGraphicFramePr>
          <p:nvPr>
            <p:extLst>
              <p:ext uri="{D42A27DB-BD31-4B8C-83A1-F6EECF244321}">
                <p14:modId xmlns:p14="http://schemas.microsoft.com/office/powerpoint/2010/main" val="1222211639"/>
              </p:ext>
            </p:extLst>
          </p:nvPr>
        </p:nvGraphicFramePr>
        <p:xfrm>
          <a:off x="5486400" y="2137528"/>
          <a:ext cx="4572000" cy="401548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377502576"/>
                    </a:ext>
                  </a:extLst>
                </a:gridCol>
                <a:gridCol w="2286000">
                  <a:extLst>
                    <a:ext uri="{9D8B030D-6E8A-4147-A177-3AD203B41FA5}">
                      <a16:colId xmlns:a16="http://schemas.microsoft.com/office/drawing/2014/main" val="2406161404"/>
                    </a:ext>
                  </a:extLst>
                </a:gridCol>
              </a:tblGrid>
              <a:tr h="286820">
                <a:tc>
                  <a:txBody>
                    <a:bodyPr/>
                    <a:lstStyle/>
                    <a:p>
                      <a:pPr algn="ctr"/>
                      <a:r>
                        <a:rPr lang="en-US" sz="1200" b="1" dirty="0">
                          <a:solidFill>
                            <a:schemeClr val="tx1"/>
                          </a:solidFill>
                        </a:rPr>
                        <a:t>Field name</a:t>
                      </a:r>
                      <a:endParaRPr lang="en-IN"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tx1"/>
                          </a:solidFill>
                        </a:rPr>
                        <a:t>Field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0668840"/>
                  </a:ext>
                </a:extLst>
              </a:tr>
              <a:tr h="286820">
                <a:tc>
                  <a:txBody>
                    <a:bodyPr/>
                    <a:lstStyle/>
                    <a:p>
                      <a:pPr algn="ctr"/>
                      <a:r>
                        <a:rPr lang="en-US" sz="1200" b="0" dirty="0" err="1">
                          <a:solidFill>
                            <a:schemeClr val="tx1"/>
                          </a:solidFill>
                        </a:rPr>
                        <a:t>TerminationType</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6565840"/>
                  </a:ext>
                </a:extLst>
              </a:tr>
              <a:tr h="286820">
                <a:tc>
                  <a:txBody>
                    <a:bodyPr/>
                    <a:lstStyle/>
                    <a:p>
                      <a:pPr algn="ctr"/>
                      <a:r>
                        <a:rPr lang="en-IN" sz="1200" b="0" dirty="0" err="1">
                          <a:solidFill>
                            <a:schemeClr val="tx1"/>
                          </a:solidFill>
                        </a:rPr>
                        <a:t>TerminationDescription</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676893"/>
                  </a:ext>
                </a:extLst>
              </a:tr>
              <a:tr h="286820">
                <a:tc>
                  <a:txBody>
                    <a:bodyPr/>
                    <a:lstStyle/>
                    <a:p>
                      <a:pPr algn="ctr"/>
                      <a:r>
                        <a:rPr lang="en-IN" sz="1200" b="0" dirty="0" err="1">
                          <a:solidFill>
                            <a:schemeClr val="tx1"/>
                          </a:solidFill>
                        </a:rPr>
                        <a:t>DepartmentType</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5548784"/>
                  </a:ext>
                </a:extLst>
              </a:tr>
              <a:tr h="286820">
                <a:tc>
                  <a:txBody>
                    <a:bodyPr/>
                    <a:lstStyle/>
                    <a:p>
                      <a:pPr algn="ctr"/>
                      <a:r>
                        <a:rPr lang="en-IN" sz="1200" b="0" dirty="0">
                          <a:solidFill>
                            <a:schemeClr val="tx1"/>
                          </a:solidFill>
                        </a:rPr>
                        <a:t>Division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224674"/>
                  </a:ext>
                </a:extLst>
              </a:tr>
              <a:tr h="286820">
                <a:tc>
                  <a:txBody>
                    <a:bodyPr/>
                    <a:lstStyle/>
                    <a:p>
                      <a:pPr algn="ctr"/>
                      <a:r>
                        <a:rPr lang="en-IN" sz="1200" b="0" dirty="0">
                          <a:solidFill>
                            <a:schemeClr val="tx1"/>
                          </a:solidFill>
                        </a:rPr>
                        <a:t>DOB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Date</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7661215"/>
                  </a:ext>
                </a:extLst>
              </a:tr>
              <a:tr h="286820">
                <a:tc>
                  <a:txBody>
                    <a:bodyPr/>
                    <a:lstStyle/>
                    <a:p>
                      <a:pPr algn="ctr"/>
                      <a:r>
                        <a:rPr lang="en-IN" sz="1200" b="0" dirty="0">
                          <a:solidFill>
                            <a:schemeClr val="tx1"/>
                          </a:solidFill>
                        </a:rPr>
                        <a:t>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1750970"/>
                  </a:ext>
                </a:extLst>
              </a:tr>
              <a:tr h="286820">
                <a:tc>
                  <a:txBody>
                    <a:bodyPr/>
                    <a:lstStyle/>
                    <a:p>
                      <a:pPr algn="ctr"/>
                      <a:r>
                        <a:rPr lang="en-IN" sz="1200" b="0" dirty="0" err="1">
                          <a:solidFill>
                            <a:schemeClr val="tx1"/>
                          </a:solidFill>
                        </a:rPr>
                        <a:t>JobFunctionDescription</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2648405"/>
                  </a:ext>
                </a:extLst>
              </a:tr>
              <a:tr h="286820">
                <a:tc>
                  <a:txBody>
                    <a:bodyPr/>
                    <a:lstStyle/>
                    <a:p>
                      <a:pPr algn="ctr"/>
                      <a:r>
                        <a:rPr lang="en-IN" sz="1200" b="0" dirty="0" err="1">
                          <a:solidFill>
                            <a:schemeClr val="tx1"/>
                          </a:solidFill>
                        </a:rPr>
                        <a:t>GenderCode</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1923026"/>
                  </a:ext>
                </a:extLst>
              </a:tr>
              <a:tr h="286820">
                <a:tc>
                  <a:txBody>
                    <a:bodyPr/>
                    <a:lstStyle/>
                    <a:p>
                      <a:pPr algn="ctr"/>
                      <a:r>
                        <a:rPr lang="en-IN" sz="1200" b="0" dirty="0" err="1">
                          <a:solidFill>
                            <a:schemeClr val="tx1"/>
                          </a:solidFill>
                        </a:rPr>
                        <a:t>LocationCode</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Integer</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556703"/>
                  </a:ext>
                </a:extLst>
              </a:tr>
              <a:tr h="286820">
                <a:tc>
                  <a:txBody>
                    <a:bodyPr/>
                    <a:lstStyle/>
                    <a:p>
                      <a:pPr algn="ctr"/>
                      <a:r>
                        <a:rPr lang="en-IN" sz="1200" b="0" dirty="0" err="1">
                          <a:solidFill>
                            <a:schemeClr val="tx1"/>
                          </a:solidFill>
                        </a:rPr>
                        <a:t>RaceDesc</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3467933"/>
                  </a:ext>
                </a:extLst>
              </a:tr>
              <a:tr h="286820">
                <a:tc>
                  <a:txBody>
                    <a:bodyPr/>
                    <a:lstStyle/>
                    <a:p>
                      <a:pPr algn="ctr"/>
                      <a:r>
                        <a:rPr lang="en-IN" sz="1200" b="0" dirty="0" err="1">
                          <a:solidFill>
                            <a:schemeClr val="tx1"/>
                          </a:solidFill>
                        </a:rPr>
                        <a:t>MaritalDesc</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String</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648414"/>
                  </a:ext>
                </a:extLst>
              </a:tr>
              <a:tr h="286820">
                <a:tc>
                  <a:txBody>
                    <a:bodyPr/>
                    <a:lstStyle/>
                    <a:p>
                      <a:pPr algn="ctr"/>
                      <a:r>
                        <a:rPr lang="en-IN" sz="1200" b="0" dirty="0">
                          <a:solidFill>
                            <a:schemeClr val="tx1"/>
                          </a:solidFill>
                        </a:rPr>
                        <a:t>Performance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Date</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9925916"/>
                  </a:ext>
                </a:extLst>
              </a:tr>
              <a:tr h="286820">
                <a:tc>
                  <a:txBody>
                    <a:bodyPr/>
                    <a:lstStyle/>
                    <a:p>
                      <a:pPr algn="ctr"/>
                      <a:r>
                        <a:rPr lang="en-IN" sz="1200" b="0" dirty="0">
                          <a:solidFill>
                            <a:schemeClr val="tx1"/>
                          </a:solidFill>
                        </a:rPr>
                        <a:t>Current Employee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dirty="0">
                          <a:solidFill>
                            <a:schemeClr val="tx1"/>
                          </a:solidFill>
                        </a:rPr>
                        <a:t>Integer</a:t>
                      </a:r>
                      <a:endParaRPr lang="en-IN"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2301050"/>
                  </a:ext>
                </a:extLst>
              </a:tr>
            </a:tbl>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102330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Sitka Text" panose="02000505000000020004" pitchFamily="2" charset="0"/>
              </a:rPr>
              <a:t>THE</a:t>
            </a:r>
            <a:r>
              <a:rPr sz="4250" spc="20" dirty="0">
                <a:latin typeface="Sitka Text" panose="02000505000000020004" pitchFamily="2" charset="0"/>
              </a:rPr>
              <a:t> </a:t>
            </a:r>
            <a:r>
              <a:rPr lang="en-US" sz="4250" spc="20" dirty="0">
                <a:latin typeface="Sitka Text" panose="02000505000000020004" pitchFamily="2" charset="0"/>
              </a:rPr>
              <a:t>"</a:t>
            </a:r>
            <a:r>
              <a:rPr sz="4250" spc="10" dirty="0">
                <a:latin typeface="Sitka Text" panose="02000505000000020004" pitchFamily="2" charset="0"/>
              </a:rPr>
              <a:t>WOW</a:t>
            </a:r>
            <a:r>
              <a:rPr lang="en-US" sz="4250" spc="10" dirty="0">
                <a:latin typeface="Sitka Text" panose="02000505000000020004" pitchFamily="2" charset="0"/>
              </a:rPr>
              <a:t>"</a:t>
            </a:r>
            <a:r>
              <a:rPr sz="4250" spc="85" dirty="0">
                <a:latin typeface="Sitka Text" panose="02000505000000020004" pitchFamily="2" charset="0"/>
              </a:rPr>
              <a:t> </a:t>
            </a:r>
            <a:r>
              <a:rPr sz="4250" spc="10" dirty="0">
                <a:latin typeface="Sitka Text" panose="02000505000000020004" pitchFamily="2" charset="0"/>
              </a:rPr>
              <a:t>IN</a:t>
            </a:r>
            <a:r>
              <a:rPr sz="4250" spc="-5" dirty="0">
                <a:latin typeface="Sitka Text" panose="02000505000000020004" pitchFamily="2" charset="0"/>
              </a:rPr>
              <a:t> </a:t>
            </a:r>
            <a:r>
              <a:rPr sz="4250" spc="15" dirty="0">
                <a:latin typeface="Sitka Text" panose="02000505000000020004" pitchFamily="2" charset="0"/>
              </a:rPr>
              <a:t>OUR</a:t>
            </a:r>
            <a:r>
              <a:rPr sz="4250" spc="-10" dirty="0">
                <a:latin typeface="Sitka Text" panose="02000505000000020004" pitchFamily="2" charset="0"/>
              </a:rPr>
              <a:t> </a:t>
            </a:r>
            <a:r>
              <a:rPr sz="4250" spc="20" dirty="0">
                <a:latin typeface="Sitka Text" panose="02000505000000020004" pitchFamily="2" charset="0"/>
              </a:rPr>
              <a:t>SOLUTION</a:t>
            </a:r>
            <a:endParaRPr sz="4250" dirty="0">
              <a:latin typeface="Sitka Text" panose="02000505000000020004" pitchFamily="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F9CD8B8-B0D8-4B95-8527-DF4DF0CFCBB5}"/>
              </a:ext>
            </a:extLst>
          </p:cNvPr>
          <p:cNvSpPr txBox="1"/>
          <p:nvPr/>
        </p:nvSpPr>
        <p:spPr>
          <a:xfrm>
            <a:off x="982655" y="1401834"/>
            <a:ext cx="9923462"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hnschrift SemiBold" panose="020B0502040204020203" pitchFamily="34" charset="0"/>
              </a:rPr>
              <a:t>We transformed raw employee data into meaningful insights by creating new calculated fields using Excel formulas to measure performance metrics such as average sales per employee, productivity scores, and customer satisfaction rates. This enabled a more nuanced understanding of employee contributions beyond basic performance ratings.</a:t>
            </a:r>
          </a:p>
          <a:p>
            <a:endParaRPr lang="en-US" b="1" dirty="0">
              <a:latin typeface="Bahnschrift SemiBold" panose="020B0502040204020203" pitchFamily="34" charset="0"/>
              <a:ea typeface="Cambria" panose="02040503050406030204" pitchFamily="18" charset="0"/>
            </a:endParaRPr>
          </a:p>
          <a:p>
            <a:pPr marL="285750" indent="-285750">
              <a:buFont typeface="Arial" panose="020B0604020202020204" pitchFamily="34" charset="0"/>
              <a:buChar char="•"/>
            </a:pPr>
            <a:r>
              <a:rPr lang="en-US" dirty="0">
                <a:latin typeface="Bahnschrift SemiBold" panose="020B0502040204020203" pitchFamily="34" charset="0"/>
              </a:rPr>
              <a:t>These dashboards featured slicers and filters, enabling end users to drill down into specific departments, roles, or time periods, making the data highly accessible and actionable.</a:t>
            </a:r>
            <a:endParaRPr lang="en-IN" b="1" dirty="0">
              <a:latin typeface="Bahnschrift SemiBold" panose="020B0502040204020203" pitchFamily="34" charset="0"/>
              <a:ea typeface="Cambria" panose="02040503050406030204" pitchFamily="18" charset="0"/>
            </a:endParaRPr>
          </a:p>
        </p:txBody>
      </p:sp>
      <p:sp>
        <p:nvSpPr>
          <p:cNvPr id="11" name="TextBox 10">
            <a:extLst>
              <a:ext uri="{FF2B5EF4-FFF2-40B4-BE49-F238E27FC236}">
                <a16:creationId xmlns:a16="http://schemas.microsoft.com/office/drawing/2014/main" id="{0EC9C90E-A8B9-43E5-AE0E-406A5D541AC8}"/>
              </a:ext>
            </a:extLst>
          </p:cNvPr>
          <p:cNvSpPr txBox="1"/>
          <p:nvPr/>
        </p:nvSpPr>
        <p:spPr>
          <a:xfrm>
            <a:off x="2590418" y="3806367"/>
            <a:ext cx="8915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hnschrift SemiBold" panose="020B0502040204020203" pitchFamily="34" charset="0"/>
              </a:rPr>
              <a:t>By applying Excel’s trend analysis tools and forecasting functions, we identified potential future performance trends and patterns.</a:t>
            </a:r>
          </a:p>
          <a:p>
            <a:endParaRPr lang="en-US" dirty="0">
              <a:latin typeface="Bahnschrift SemiBold" panose="020B0502040204020203" pitchFamily="34" charset="0"/>
            </a:endParaRPr>
          </a:p>
          <a:p>
            <a:pPr marL="285750" indent="-285750">
              <a:buFont typeface="Arial" panose="020B0604020202020204" pitchFamily="34" charset="0"/>
              <a:buChar char="•"/>
            </a:pPr>
            <a:r>
              <a:rPr lang="en-US" dirty="0">
                <a:latin typeface="Bahnschrift SemiBold" panose="020B0502040204020203" pitchFamily="34" charset="0"/>
              </a:rPr>
              <a:t>We use conditional formatting to highlight key performance indicators and flag anomalies in real-time</a:t>
            </a:r>
            <a:endParaRPr lang="en-IN" dirty="0">
              <a:latin typeface="Bahnschrift SemiBold"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TotalTime>
  <Words>1594</Words>
  <Application>Microsoft Office PowerPoint</Application>
  <PresentationFormat>Widescreen</PresentationFormat>
  <Paragraphs>174</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Bahnschrift SemiBold</vt:lpstr>
      <vt:lpstr>Calibri</vt:lpstr>
      <vt:lpstr>Roboto</vt:lpstr>
      <vt:lpstr>Sitka Text</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Nitin S</cp:lastModifiedBy>
  <cp:revision>23</cp:revision>
  <dcterms:created xsi:type="dcterms:W3CDTF">2024-03-29T15:07:22Z</dcterms:created>
  <dcterms:modified xsi:type="dcterms:W3CDTF">2024-08-29T18:49:29Z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