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0"/>
  </p:notesMasterIdLst>
  <p:sldIdLst>
    <p:sldId id="257" r:id="rId3"/>
    <p:sldId id="258" r:id="rId4"/>
    <p:sldId id="288" r:id="rId5"/>
    <p:sldId id="289" r:id="rId6"/>
    <p:sldId id="292" r:id="rId7"/>
    <p:sldId id="291" r:id="rId8"/>
    <p:sldId id="293" r:id="rId9"/>
    <p:sldId id="294" r:id="rId10"/>
    <p:sldId id="259" r:id="rId11"/>
    <p:sldId id="283" r:id="rId12"/>
    <p:sldId id="287" r:id="rId13"/>
    <p:sldId id="285" r:id="rId14"/>
    <p:sldId id="286" r:id="rId15"/>
    <p:sldId id="261" r:id="rId16"/>
    <p:sldId id="262" r:id="rId17"/>
    <p:sldId id="296" r:id="rId18"/>
    <p:sldId id="282" r:id="rId1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6803" autoAdjust="0"/>
  </p:normalViewPr>
  <p:slideViewPr>
    <p:cSldViewPr snapToGrid="0">
      <p:cViewPr varScale="1">
        <p:scale>
          <a:sx n="129" d="100"/>
          <a:sy n="129" d="100"/>
        </p:scale>
        <p:origin x="170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2c84b821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42c84b821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 b="0" i="0" u="none" strike="noStrike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When the Kubernetes Control Plane components are deployed as pods you’ll find that those pods use the </a:t>
            </a:r>
            <a:r>
              <a:rPr lang="en-IN" dirty="0" err="1"/>
              <a:t>hostNetwork</a:t>
            </a:r>
            <a:r>
              <a:rPr lang="en-IN" dirty="0"/>
              <a:t> </a:t>
            </a:r>
            <a:r>
              <a:rPr lang="en-IN" sz="1100" b="0" i="0" u="none" strike="noStrike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option, effectively making them behave as if they weren’t running inside a pod.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</a:t>
            </a:r>
            <a:r>
              <a:rPr lang="en-I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kubectl</a:t>
            </a:r>
            <a:r>
              <a:rPr lang="en-I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get pods kube-proxy-6kgp5 -n </a:t>
            </a:r>
            <a:r>
              <a:rPr lang="en-IN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kube</a:t>
            </a:r>
            <a:r>
              <a:rPr lang="en-I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-system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## search for </a:t>
            </a:r>
            <a:r>
              <a:rPr lang="en-IN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hostnetwork</a:t>
            </a:r>
            <a:endParaRPr lang="en-IN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## you can also use </a:t>
            </a:r>
            <a:r>
              <a:rPr lang="en-IN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hostport</a:t>
            </a:r>
            <a:r>
              <a:rPr lang="en-I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2176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2e7dcd52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2e7dcd52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332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5539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3250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2f4ad6d1b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2f4ad6d1b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2f5a944a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42f5a944a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2f5a944a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42f5a944a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1430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9" name="Google Shape;40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2f4ad6d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2f4ad6d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8540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7304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9283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0720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0494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5260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2e7dcd52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2e7dcd52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4" name="Google Shape;144;p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7" name="Google Shape;197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20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2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0" name="Google Shape;150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4"/>
          <p:cNvSpPr txBox="1">
            <a:spLocks noGrp="1"/>
          </p:cNvSpPr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7" name="Google Shape;247;p24"/>
          <p:cNvSpPr txBox="1">
            <a:spLocks noGrp="1"/>
          </p:cNvSpPr>
          <p:nvPr>
            <p:ph type="body" idx="1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8" name="Google Shape;158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0" name="Google Shape;170;p8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7" name="Google Shape;187;p1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8" name="Google Shape;188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000" y="454979"/>
            <a:ext cx="4516225" cy="40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/>
              <a:t>Pod B (pod-with-host-</a:t>
            </a:r>
            <a:r>
              <a:rPr lang="en-IN" dirty="0" err="1"/>
              <a:t>network.yaml</a:t>
            </a:r>
            <a:r>
              <a:rPr lang="en-IN" dirty="0"/>
              <a:t>)</a:t>
            </a:r>
            <a:endParaRPr dirty="0"/>
          </a:p>
        </p:txBody>
      </p:sp>
      <p:sp>
        <p:nvSpPr>
          <p:cNvPr id="279" name="Google Shape;279;p29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en-IN" sz="1600" dirty="0"/>
          </a:p>
          <a:p>
            <a:pPr marL="133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A81BA5-0A47-403A-8528-9475A7B85E5F}"/>
              </a:ext>
            </a:extLst>
          </p:cNvPr>
          <p:cNvSpPr/>
          <p:nvPr/>
        </p:nvSpPr>
        <p:spPr>
          <a:xfrm>
            <a:off x="342900" y="1250156"/>
            <a:ext cx="6515100" cy="3284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err="1"/>
              <a:t>apiVersion</a:t>
            </a:r>
            <a:r>
              <a:rPr lang="en-IN" dirty="0"/>
              <a:t>: v1</a:t>
            </a:r>
          </a:p>
          <a:p>
            <a:pPr>
              <a:lnSpc>
                <a:spcPct val="150000"/>
              </a:lnSpc>
            </a:pPr>
            <a:r>
              <a:rPr lang="en-IN" dirty="0"/>
              <a:t>kind: Pod</a:t>
            </a:r>
          </a:p>
          <a:p>
            <a:pPr>
              <a:lnSpc>
                <a:spcPct val="150000"/>
              </a:lnSpc>
            </a:pPr>
            <a:r>
              <a:rPr lang="en-IN" dirty="0"/>
              <a:t>metadata:</a:t>
            </a:r>
          </a:p>
          <a:p>
            <a:pPr>
              <a:lnSpc>
                <a:spcPct val="150000"/>
              </a:lnSpc>
            </a:pPr>
            <a:r>
              <a:rPr lang="en-IN" dirty="0"/>
              <a:t>  name: pod-with-host-network</a:t>
            </a:r>
          </a:p>
          <a:p>
            <a:pPr>
              <a:lnSpc>
                <a:spcPct val="150000"/>
              </a:lnSpc>
            </a:pPr>
            <a:r>
              <a:rPr lang="en-IN" dirty="0"/>
              <a:t>spec:</a:t>
            </a:r>
          </a:p>
          <a:p>
            <a:pPr>
              <a:lnSpc>
                <a:spcPct val="150000"/>
              </a:lnSpc>
            </a:pPr>
            <a:r>
              <a:rPr lang="en-IN" dirty="0"/>
              <a:t>  </a:t>
            </a:r>
            <a:r>
              <a:rPr lang="en-IN" dirty="0" err="1">
                <a:solidFill>
                  <a:srgbClr val="FF0000"/>
                </a:solidFill>
              </a:rPr>
              <a:t>hostNetwork</a:t>
            </a:r>
            <a:r>
              <a:rPr lang="en-IN" dirty="0">
                <a:solidFill>
                  <a:srgbClr val="FF0000"/>
                </a:solidFill>
              </a:rPr>
              <a:t>: true                    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  containers:</a:t>
            </a:r>
          </a:p>
          <a:p>
            <a:pPr>
              <a:lnSpc>
                <a:spcPct val="150000"/>
              </a:lnSpc>
            </a:pPr>
            <a:r>
              <a:rPr lang="en-IN" dirty="0"/>
              <a:t>  - name: main</a:t>
            </a:r>
          </a:p>
          <a:p>
            <a:pPr>
              <a:lnSpc>
                <a:spcPct val="150000"/>
              </a:lnSpc>
            </a:pPr>
            <a:r>
              <a:rPr lang="en-IN" dirty="0"/>
              <a:t>    image: alpine</a:t>
            </a:r>
          </a:p>
          <a:p>
            <a:pPr>
              <a:lnSpc>
                <a:spcPct val="150000"/>
              </a:lnSpc>
            </a:pPr>
            <a:r>
              <a:rPr lang="en-IN" dirty="0"/>
              <a:t>    command: ["/bin/sleep", "999999"]</a:t>
            </a:r>
          </a:p>
        </p:txBody>
      </p:sp>
    </p:spTree>
    <p:extLst>
      <p:ext uri="{BB962C8B-B14F-4D97-AF65-F5344CB8AC3E}">
        <p14:creationId xmlns:p14="http://schemas.microsoft.com/office/powerpoint/2010/main" val="475406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11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Pod using </a:t>
            </a:r>
            <a:r>
              <a:rPr lang="en-IN" dirty="0" err="1"/>
              <a:t>hostport</a:t>
            </a:r>
            <a:r>
              <a:rPr lang="en-IN" dirty="0"/>
              <a:t> &amp; comparison with </a:t>
            </a:r>
            <a:r>
              <a:rPr lang="en-IN" dirty="0" err="1"/>
              <a:t>nodeport</a:t>
            </a:r>
            <a:endParaRPr dirty="0"/>
          </a:p>
        </p:txBody>
      </p:sp>
      <p:pic>
        <p:nvPicPr>
          <p:cNvPr id="3074" name="Picture 2" descr="https://learning.oreilly.com/library/view/kubernetes-in-action/9781617293726/13fig02_alt.jpg">
            <a:extLst>
              <a:ext uri="{FF2B5EF4-FFF2-40B4-BE49-F238E27FC236}">
                <a16:creationId xmlns:a16="http://schemas.microsoft.com/office/drawing/2014/main" id="{B7D344E4-A87F-4A8C-B2DC-5A525BE77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986" y="1258630"/>
            <a:ext cx="6222926" cy="311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742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b="1" dirty="0"/>
              <a:t> </a:t>
            </a:r>
            <a:r>
              <a:rPr lang="en-IN" b="1" dirty="0" err="1"/>
              <a:t>kubia-hostport.yaml</a:t>
            </a:r>
            <a:endParaRPr dirty="0"/>
          </a:p>
        </p:txBody>
      </p:sp>
      <p:sp>
        <p:nvSpPr>
          <p:cNvPr id="279" name="Google Shape;279;p29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en-IN" sz="1600" dirty="0"/>
          </a:p>
          <a:p>
            <a:pPr marL="133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82437A-002D-4B14-BBA3-1E50D6F4188F}"/>
              </a:ext>
            </a:extLst>
          </p:cNvPr>
          <p:cNvSpPr/>
          <p:nvPr/>
        </p:nvSpPr>
        <p:spPr>
          <a:xfrm>
            <a:off x="139048" y="664838"/>
            <a:ext cx="6718952" cy="4478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 err="1"/>
              <a:t>apiVersion</a:t>
            </a:r>
            <a:r>
              <a:rPr lang="en-IN" sz="1600" dirty="0"/>
              <a:t>: v1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kind: Pod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metadata: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  name: </a:t>
            </a:r>
            <a:r>
              <a:rPr lang="en-IN" sz="1600" dirty="0" err="1"/>
              <a:t>kubia-hostport</a:t>
            </a:r>
            <a:endParaRPr lang="en-IN" sz="1600" dirty="0"/>
          </a:p>
          <a:p>
            <a:pPr>
              <a:lnSpc>
                <a:spcPct val="150000"/>
              </a:lnSpc>
            </a:pPr>
            <a:r>
              <a:rPr lang="en-IN" sz="1600" dirty="0"/>
              <a:t>spec: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  containers: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  - image: </a:t>
            </a:r>
            <a:r>
              <a:rPr lang="en-IN" sz="1600" dirty="0" err="1"/>
              <a:t>luksa</a:t>
            </a:r>
            <a:r>
              <a:rPr lang="en-IN" sz="1600" dirty="0"/>
              <a:t>/</a:t>
            </a:r>
            <a:r>
              <a:rPr lang="en-IN" sz="1600" dirty="0" err="1"/>
              <a:t>kubia</a:t>
            </a:r>
            <a:endParaRPr lang="en-IN" sz="1600" dirty="0"/>
          </a:p>
          <a:p>
            <a:pPr>
              <a:lnSpc>
                <a:spcPct val="150000"/>
              </a:lnSpc>
            </a:pPr>
            <a:r>
              <a:rPr lang="en-IN" sz="1600" dirty="0"/>
              <a:t>    name: </a:t>
            </a:r>
            <a:r>
              <a:rPr lang="en-IN" sz="1600" dirty="0" err="1"/>
              <a:t>kubia</a:t>
            </a:r>
            <a:endParaRPr lang="en-IN" sz="1600" dirty="0"/>
          </a:p>
          <a:p>
            <a:pPr>
              <a:lnSpc>
                <a:spcPct val="150000"/>
              </a:lnSpc>
            </a:pPr>
            <a:r>
              <a:rPr lang="en-IN" sz="1600" dirty="0"/>
              <a:t>    ports: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    - </a:t>
            </a:r>
            <a:r>
              <a:rPr lang="en-IN" sz="1600" dirty="0" err="1"/>
              <a:t>containerPort</a:t>
            </a:r>
            <a:r>
              <a:rPr lang="en-IN" sz="1600" dirty="0"/>
              <a:t>: 8080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FF0000"/>
                </a:solidFill>
              </a:rPr>
              <a:t>      </a:t>
            </a:r>
            <a:r>
              <a:rPr lang="en-IN" sz="1600" dirty="0" err="1">
                <a:solidFill>
                  <a:srgbClr val="FF0000"/>
                </a:solidFill>
              </a:rPr>
              <a:t>hostPort</a:t>
            </a:r>
            <a:r>
              <a:rPr lang="en-IN" sz="1600" dirty="0">
                <a:solidFill>
                  <a:srgbClr val="FF0000"/>
                </a:solidFill>
              </a:rPr>
              <a:t>: 9000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      protocol: TCP</a:t>
            </a:r>
          </a:p>
        </p:txBody>
      </p:sp>
    </p:spTree>
    <p:extLst>
      <p:ext uri="{BB962C8B-B14F-4D97-AF65-F5344CB8AC3E}">
        <p14:creationId xmlns:p14="http://schemas.microsoft.com/office/powerpoint/2010/main" val="1308888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b="1" i="1" dirty="0"/>
              <a:t>Pod can use the node’s PID and IPC namespaces</a:t>
            </a:r>
            <a:endParaRPr dirty="0"/>
          </a:p>
        </p:txBody>
      </p:sp>
      <p:sp>
        <p:nvSpPr>
          <p:cNvPr id="279" name="Google Shape;279;p29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en-IN" sz="1600" dirty="0"/>
          </a:p>
          <a:p>
            <a:pPr marL="133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A81BA5-0A47-403A-8528-9475A7B85E5F}"/>
              </a:ext>
            </a:extLst>
          </p:cNvPr>
          <p:cNvSpPr/>
          <p:nvPr/>
        </p:nvSpPr>
        <p:spPr>
          <a:xfrm>
            <a:off x="342900" y="1250156"/>
            <a:ext cx="651510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7F979A-A093-4FC4-88E8-CC790E60A1C1}"/>
              </a:ext>
            </a:extLst>
          </p:cNvPr>
          <p:cNvSpPr/>
          <p:nvPr/>
        </p:nvSpPr>
        <p:spPr>
          <a:xfrm>
            <a:off x="281025" y="1031022"/>
            <a:ext cx="85819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262626"/>
                </a:solidFill>
                <a:latin typeface="NewBaskerville-Roman"/>
              </a:rPr>
              <a:t>Similar to the </a:t>
            </a:r>
            <a:r>
              <a:rPr lang="en-IN" sz="1800" dirty="0" err="1">
                <a:solidFill>
                  <a:srgbClr val="262626"/>
                </a:solidFill>
                <a:latin typeface="Courier"/>
              </a:rPr>
              <a:t>hostNetwork</a:t>
            </a:r>
            <a:r>
              <a:rPr lang="en-IN" sz="18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IN" sz="1800" dirty="0">
                <a:solidFill>
                  <a:srgbClr val="262626"/>
                </a:solidFill>
                <a:latin typeface="NewBaskerville-Roman"/>
              </a:rPr>
              <a:t>option are the </a:t>
            </a:r>
            <a:r>
              <a:rPr lang="en-IN" sz="1800" dirty="0" err="1">
                <a:solidFill>
                  <a:srgbClr val="262626"/>
                </a:solidFill>
                <a:latin typeface="Courier"/>
              </a:rPr>
              <a:t>hostPID</a:t>
            </a:r>
            <a:r>
              <a:rPr lang="en-IN" sz="18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IN" sz="1800" dirty="0">
                <a:solidFill>
                  <a:srgbClr val="262626"/>
                </a:solidFill>
                <a:latin typeface="NewBaskerville-Roman"/>
              </a:rPr>
              <a:t>and </a:t>
            </a:r>
            <a:r>
              <a:rPr lang="en-IN" sz="1800" dirty="0" err="1">
                <a:solidFill>
                  <a:srgbClr val="262626"/>
                </a:solidFill>
                <a:latin typeface="Courier"/>
              </a:rPr>
              <a:t>hostIPC</a:t>
            </a:r>
            <a:r>
              <a:rPr lang="en-IN" sz="18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IN" sz="1800" dirty="0">
                <a:solidFill>
                  <a:srgbClr val="262626"/>
                </a:solidFill>
                <a:latin typeface="NewBaskerville-Roman"/>
              </a:rPr>
              <a:t>pod spec properties</a:t>
            </a:r>
          </a:p>
          <a:p>
            <a:endParaRPr lang="en-IN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IN" sz="1800" dirty="0">
                <a:solidFill>
                  <a:srgbClr val="262626"/>
                </a:solidFill>
                <a:latin typeface="NewBaskerville-Roman"/>
              </a:rPr>
              <a:t>Checkout the file: </a:t>
            </a:r>
          </a:p>
          <a:p>
            <a:endParaRPr lang="en-IN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IN" sz="1800" dirty="0"/>
              <a:t>pod-with-host-</a:t>
            </a:r>
            <a:r>
              <a:rPr lang="en-IN" sz="1800" dirty="0" err="1"/>
              <a:t>pid</a:t>
            </a:r>
            <a:r>
              <a:rPr lang="en-IN" sz="1800" dirty="0"/>
              <a:t>-and-</a:t>
            </a:r>
            <a:r>
              <a:rPr lang="en-IN" sz="1800" dirty="0" err="1"/>
              <a:t>ipc.yaml</a:t>
            </a:r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r>
              <a:rPr lang="en-IN" sz="1800" dirty="0"/>
              <a:t>Apply the </a:t>
            </a:r>
            <a:r>
              <a:rPr lang="en-IN" sz="1800" dirty="0" err="1"/>
              <a:t>yaml</a:t>
            </a:r>
            <a:r>
              <a:rPr lang="en-IN" sz="1800" dirty="0"/>
              <a:t> file and check the processes</a:t>
            </a:r>
          </a:p>
          <a:p>
            <a:endParaRPr lang="en-IN" sz="1800" dirty="0"/>
          </a:p>
          <a:p>
            <a:r>
              <a:rPr lang="en-IN" sz="1800" dirty="0" err="1"/>
              <a:t>kubectl</a:t>
            </a:r>
            <a:r>
              <a:rPr lang="en-IN" sz="1800" dirty="0"/>
              <a:t> exec pod-with-host-</a:t>
            </a:r>
            <a:r>
              <a:rPr lang="en-IN" sz="1800" dirty="0" err="1"/>
              <a:t>pid</a:t>
            </a:r>
            <a:r>
              <a:rPr lang="en-IN" sz="1800" dirty="0"/>
              <a:t>-and-</a:t>
            </a:r>
            <a:r>
              <a:rPr lang="en-IN" sz="1800" dirty="0" err="1"/>
              <a:t>ipc</a:t>
            </a:r>
            <a:r>
              <a:rPr lang="en-IN" sz="1800" dirty="0"/>
              <a:t>  </a:t>
            </a:r>
            <a:r>
              <a:rPr lang="en-IN" sz="1800" dirty="0" err="1"/>
              <a:t>ps</a:t>
            </a:r>
            <a:r>
              <a:rPr lang="en-IN" sz="1800" dirty="0"/>
              <a:t> aux</a:t>
            </a:r>
          </a:p>
        </p:txBody>
      </p:sp>
    </p:spTree>
    <p:extLst>
      <p:ext uri="{BB962C8B-B14F-4D97-AF65-F5344CB8AC3E}">
        <p14:creationId xmlns:p14="http://schemas.microsoft.com/office/powerpoint/2010/main" val="1689831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Pod Security policy 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err="1"/>
              <a:t>PodSecurityPolicy</a:t>
            </a:r>
            <a:r>
              <a:rPr lang="en-IN" dirty="0"/>
              <a:t> resource can define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306FD4-C7B0-419B-8255-221E6A6049C3}"/>
              </a:ext>
            </a:extLst>
          </p:cNvPr>
          <p:cNvSpPr/>
          <p:nvPr/>
        </p:nvSpPr>
        <p:spPr>
          <a:xfrm>
            <a:off x="0" y="619050"/>
            <a:ext cx="9144000" cy="4196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 err="1"/>
              <a:t>PodSecurityPolicy</a:t>
            </a:r>
            <a:r>
              <a:rPr lang="en-IN" sz="1800" dirty="0"/>
              <a:t> is a cluster-level resource, which defines what security-related features users can or can’t use in their pods.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The job of upholding the policies configured in </a:t>
            </a:r>
            <a:r>
              <a:rPr lang="en-IN" sz="1800" dirty="0" err="1"/>
              <a:t>PodSecurityPolicy</a:t>
            </a:r>
            <a:r>
              <a:rPr lang="en-IN" sz="1800" dirty="0"/>
              <a:t> resources is performed by the </a:t>
            </a:r>
            <a:r>
              <a:rPr lang="en-IN" sz="1800" dirty="0" err="1"/>
              <a:t>PodSecurityPolicy</a:t>
            </a:r>
            <a:r>
              <a:rPr lang="en-IN" sz="1800" dirty="0"/>
              <a:t> admission control plugin running in the API server.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When someone posts a pod resource to the API server, the </a:t>
            </a:r>
            <a:r>
              <a:rPr lang="en-IN" sz="1800" dirty="0" err="1"/>
              <a:t>PodSecurityPolicy</a:t>
            </a:r>
            <a:r>
              <a:rPr lang="en-IN" sz="1800" dirty="0"/>
              <a:t> admission control plugin validates the pod definition against the configured </a:t>
            </a:r>
            <a:r>
              <a:rPr lang="en-IN" sz="1800" dirty="0" err="1"/>
              <a:t>PodSecurity</a:t>
            </a:r>
            <a:r>
              <a:rPr lang="en-IN" sz="1800" dirty="0"/>
              <a:t>- Policies.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 If the pod conforms to the cluster’s policies, it’s accepted and stored into </a:t>
            </a:r>
            <a:r>
              <a:rPr lang="en-IN" sz="1800" dirty="0" err="1"/>
              <a:t>etcd</a:t>
            </a:r>
            <a:r>
              <a:rPr lang="en-IN" sz="1800" dirty="0"/>
              <a:t>; otherwise it’s rejected immediately.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err="1"/>
              <a:t>PodSecurityPolicy</a:t>
            </a:r>
            <a:r>
              <a:rPr lang="en-IN" dirty="0"/>
              <a:t> resource can define</a:t>
            </a:r>
            <a:endParaRPr dirty="0"/>
          </a:p>
        </p:txBody>
      </p:sp>
      <p:sp>
        <p:nvSpPr>
          <p:cNvPr id="291" name="Google Shape;291;p31"/>
          <p:cNvSpPr txBox="1"/>
          <p:nvPr/>
        </p:nvSpPr>
        <p:spPr>
          <a:xfrm>
            <a:off x="-11848" y="636595"/>
            <a:ext cx="9155848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dirty="0"/>
              <a:t> Whether a pod can use the host’s IPC, PID, or Network namespaces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 Which host ports a pod can bind to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 What user IDs a container can run as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 Whether a pod with privileged containers can be created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  Which kernel capabilities are allowed, which are added and which are dropped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 Whether a container can use a writable root filesystem or not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 Which filesystem groups the container can run as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 Which volume types a pod can use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1179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1"/>
          <p:cNvSpPr txBox="1"/>
          <p:nvPr/>
        </p:nvSpPr>
        <p:spPr>
          <a:xfrm>
            <a:off x="228600" y="300425"/>
            <a:ext cx="8763300" cy="42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4F171-855A-A24A-97A8-C1F7767BE5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Kubernetes : Security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200" dirty="0"/>
              <a:t>Configuring the security context</a:t>
            </a:r>
            <a:endParaRPr sz="2200" dirty="0"/>
          </a:p>
        </p:txBody>
      </p:sp>
      <p:sp>
        <p:nvSpPr>
          <p:cNvPr id="279" name="Google Shape;279;p29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en-IN" sz="1600" dirty="0"/>
          </a:p>
          <a:p>
            <a:pPr marL="133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A81BA5-0A47-403A-8528-9475A7B85E5F}"/>
              </a:ext>
            </a:extLst>
          </p:cNvPr>
          <p:cNvSpPr/>
          <p:nvPr/>
        </p:nvSpPr>
        <p:spPr>
          <a:xfrm>
            <a:off x="342900" y="1250156"/>
            <a:ext cx="651510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EDA0F4-4D86-4F89-B44E-36D3E0BD6CF6}"/>
              </a:ext>
            </a:extLst>
          </p:cNvPr>
          <p:cNvSpPr/>
          <p:nvPr/>
        </p:nvSpPr>
        <p:spPr>
          <a:xfrm>
            <a:off x="98250" y="636595"/>
            <a:ext cx="9016800" cy="4190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Specify the user (the user’s ID) under which the process in the container will run.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Prevent the container from running as root Run the container in privileged mode, giving it full access to the node’s kernel.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Configure fine-grained privileges, by adding or dropping capabilities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Run container with all possible permissions by running it in privileged mode.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Set </a:t>
            </a:r>
            <a:r>
              <a:rPr lang="en-IN" sz="2000" dirty="0" err="1"/>
              <a:t>SELinux</a:t>
            </a:r>
            <a:r>
              <a:rPr lang="en-IN" sz="2000" dirty="0"/>
              <a:t> (Security Enhanced Linux) options to strongly lock down a container.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Prevent the process from writing to the container’s filesystem.</a:t>
            </a:r>
          </a:p>
        </p:txBody>
      </p:sp>
    </p:spTree>
    <p:extLst>
      <p:ext uri="{BB962C8B-B14F-4D97-AF65-F5344CB8AC3E}">
        <p14:creationId xmlns:p14="http://schemas.microsoft.com/office/powerpoint/2010/main" val="54090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200" dirty="0"/>
              <a:t>Configuring the security context</a:t>
            </a:r>
            <a:endParaRPr sz="2200" dirty="0"/>
          </a:p>
        </p:txBody>
      </p:sp>
      <p:sp>
        <p:nvSpPr>
          <p:cNvPr id="279" name="Google Shape;279;p29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en-IN" sz="1600" dirty="0"/>
          </a:p>
          <a:p>
            <a:pPr marL="133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A81BA5-0A47-403A-8528-9475A7B85E5F}"/>
              </a:ext>
            </a:extLst>
          </p:cNvPr>
          <p:cNvSpPr/>
          <p:nvPr/>
        </p:nvSpPr>
        <p:spPr>
          <a:xfrm>
            <a:off x="342900" y="1250156"/>
            <a:ext cx="651510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854969-80DF-4BDB-9285-70E5B551B855}"/>
              </a:ext>
            </a:extLst>
          </p:cNvPr>
          <p:cNvSpPr/>
          <p:nvPr/>
        </p:nvSpPr>
        <p:spPr>
          <a:xfrm>
            <a:off x="63600" y="1437927"/>
            <a:ext cx="9016800" cy="3728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Run as a guest user only (pod-as-user-</a:t>
            </a:r>
            <a:r>
              <a:rPr lang="en-IN" sz="2000" dirty="0" err="1"/>
              <a:t>guest.yaml</a:t>
            </a:r>
            <a:r>
              <a:rPr lang="en-IN" sz="2000" dirty="0"/>
              <a:t>) 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err="1"/>
              <a:t>runAsUser</a:t>
            </a:r>
            <a:r>
              <a:rPr lang="en-IN" sz="2000" dirty="0"/>
              <a:t> : 405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 </a:t>
            </a:r>
            <a:r>
              <a:rPr lang="en-IN" sz="2000" dirty="0" err="1"/>
              <a:t>kubectl</a:t>
            </a:r>
            <a:r>
              <a:rPr lang="en-IN" sz="2000" dirty="0"/>
              <a:t> exec pod-as-user-guest id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8329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200" dirty="0"/>
              <a:t>Configuring the security context</a:t>
            </a:r>
            <a:endParaRPr sz="2200" dirty="0"/>
          </a:p>
        </p:txBody>
      </p:sp>
      <p:sp>
        <p:nvSpPr>
          <p:cNvPr id="279" name="Google Shape;279;p29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en-IN" sz="1600" dirty="0"/>
          </a:p>
          <a:p>
            <a:pPr marL="133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A81BA5-0A47-403A-8528-9475A7B85E5F}"/>
              </a:ext>
            </a:extLst>
          </p:cNvPr>
          <p:cNvSpPr/>
          <p:nvPr/>
        </p:nvSpPr>
        <p:spPr>
          <a:xfrm>
            <a:off x="342900" y="1250156"/>
            <a:ext cx="651510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854969-80DF-4BDB-9285-70E5B551B855}"/>
              </a:ext>
            </a:extLst>
          </p:cNvPr>
          <p:cNvSpPr/>
          <p:nvPr/>
        </p:nvSpPr>
        <p:spPr>
          <a:xfrm>
            <a:off x="494423" y="897194"/>
            <a:ext cx="9016800" cy="5575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 Preventing containers from running as root: pod-run-as-non-</a:t>
            </a:r>
            <a:r>
              <a:rPr lang="en-IN" sz="2000" dirty="0" err="1"/>
              <a:t>root.yaml</a:t>
            </a: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err="1"/>
              <a:t>runAsNonRoot</a:t>
            </a:r>
            <a:r>
              <a:rPr lang="en-IN" sz="2000" dirty="0"/>
              <a:t>: true 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err="1"/>
              <a:t>kubectl</a:t>
            </a:r>
            <a:r>
              <a:rPr lang="en-IN" sz="2000" dirty="0"/>
              <a:t> get po pod-run-as-non-root</a:t>
            </a:r>
          </a:p>
          <a:p>
            <a:pPr marL="2857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## Pod would Never come in ready mode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75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200" dirty="0"/>
              <a:t>Configuring the security context</a:t>
            </a:r>
            <a:endParaRPr sz="2200" dirty="0"/>
          </a:p>
        </p:txBody>
      </p:sp>
      <p:sp>
        <p:nvSpPr>
          <p:cNvPr id="279" name="Google Shape;279;p29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en-IN" sz="1600" dirty="0"/>
          </a:p>
          <a:p>
            <a:pPr marL="133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A81BA5-0A47-403A-8528-9475A7B85E5F}"/>
              </a:ext>
            </a:extLst>
          </p:cNvPr>
          <p:cNvSpPr/>
          <p:nvPr/>
        </p:nvSpPr>
        <p:spPr>
          <a:xfrm>
            <a:off x="342900" y="1250156"/>
            <a:ext cx="651510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854969-80DF-4BDB-9285-70E5B551B855}"/>
              </a:ext>
            </a:extLst>
          </p:cNvPr>
          <p:cNvSpPr/>
          <p:nvPr/>
        </p:nvSpPr>
        <p:spPr>
          <a:xfrm>
            <a:off x="98250" y="636595"/>
            <a:ext cx="9016800" cy="506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/>
              <a:t>A pod with a privileged container: pod-</a:t>
            </a:r>
            <a:r>
              <a:rPr lang="en-IN" sz="1800" b="1" dirty="0" err="1"/>
              <a:t>privileged.yaml</a:t>
            </a:r>
            <a:endParaRPr lang="en-IN" sz="1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privileged: true              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err="1"/>
              <a:t>kubectl</a:t>
            </a:r>
            <a:r>
              <a:rPr lang="en-IN" sz="2000" dirty="0"/>
              <a:t> exec -it pod-privileged ls /dev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## shall show all the system devices 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51774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200" dirty="0"/>
              <a:t>Configuring the security context</a:t>
            </a:r>
            <a:endParaRPr sz="2200" dirty="0"/>
          </a:p>
        </p:txBody>
      </p:sp>
      <p:sp>
        <p:nvSpPr>
          <p:cNvPr id="279" name="Google Shape;279;p29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en-IN" sz="1600" dirty="0"/>
          </a:p>
          <a:p>
            <a:pPr marL="133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A81BA5-0A47-403A-8528-9475A7B85E5F}"/>
              </a:ext>
            </a:extLst>
          </p:cNvPr>
          <p:cNvSpPr/>
          <p:nvPr/>
        </p:nvSpPr>
        <p:spPr>
          <a:xfrm>
            <a:off x="342900" y="1250156"/>
            <a:ext cx="651510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854969-80DF-4BDB-9285-70E5B551B855}"/>
              </a:ext>
            </a:extLst>
          </p:cNvPr>
          <p:cNvSpPr/>
          <p:nvPr/>
        </p:nvSpPr>
        <p:spPr>
          <a:xfrm>
            <a:off x="98250" y="636595"/>
            <a:ext cx="9016800" cy="4605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/>
              <a:t>A container with a read-only filesystem: pod-with-</a:t>
            </a:r>
            <a:r>
              <a:rPr lang="en-IN" sz="1800" b="1" dirty="0" err="1"/>
              <a:t>readonly</a:t>
            </a:r>
            <a:r>
              <a:rPr lang="en-IN" sz="1800" b="1" dirty="0"/>
              <a:t>-</a:t>
            </a:r>
            <a:r>
              <a:rPr lang="en-IN" sz="1800" b="1" dirty="0" err="1"/>
              <a:t>filesystem.yaml</a:t>
            </a:r>
            <a:endParaRPr lang="en-IN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 </a:t>
            </a:r>
            <a:r>
              <a:rPr lang="en-IN" sz="2000" dirty="0" err="1"/>
              <a:t>readOnlyRootFilesystem</a:t>
            </a:r>
            <a:r>
              <a:rPr lang="en-IN" sz="2000" dirty="0"/>
              <a:t>: true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err="1"/>
              <a:t>kubectl</a:t>
            </a:r>
            <a:r>
              <a:rPr lang="en-IN" sz="2000" dirty="0"/>
              <a:t> exec -it pod-with-</a:t>
            </a:r>
            <a:r>
              <a:rPr lang="en-IN" sz="2000" dirty="0" err="1"/>
              <a:t>readonly</a:t>
            </a:r>
            <a:r>
              <a:rPr lang="en-IN" sz="2000" dirty="0"/>
              <a:t>-filesystem touch /new-file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## shall fail 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16167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200" dirty="0"/>
              <a:t>Configuring the security context</a:t>
            </a:r>
            <a:endParaRPr sz="2200" dirty="0"/>
          </a:p>
        </p:txBody>
      </p:sp>
      <p:sp>
        <p:nvSpPr>
          <p:cNvPr id="279" name="Google Shape;279;p29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en-IN" sz="1600" dirty="0"/>
          </a:p>
          <a:p>
            <a:pPr marL="133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A81BA5-0A47-403A-8528-9475A7B85E5F}"/>
              </a:ext>
            </a:extLst>
          </p:cNvPr>
          <p:cNvSpPr/>
          <p:nvPr/>
        </p:nvSpPr>
        <p:spPr>
          <a:xfrm>
            <a:off x="342900" y="1250156"/>
            <a:ext cx="651510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854969-80DF-4BDB-9285-70E5B551B855}"/>
              </a:ext>
            </a:extLst>
          </p:cNvPr>
          <p:cNvSpPr/>
          <p:nvPr/>
        </p:nvSpPr>
        <p:spPr>
          <a:xfrm>
            <a:off x="98250" y="636595"/>
            <a:ext cx="9016800" cy="234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56B7DA-030E-4BD3-A8D0-F94D1B6E225D}"/>
              </a:ext>
            </a:extLst>
          </p:cNvPr>
          <p:cNvSpPr/>
          <p:nvPr/>
        </p:nvSpPr>
        <p:spPr>
          <a:xfrm>
            <a:off x="211015" y="764931"/>
            <a:ext cx="664698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Dropping a capability from a container: pod-drop-</a:t>
            </a:r>
            <a:r>
              <a:rPr lang="en-IN" dirty="0" err="1"/>
              <a:t>chown</a:t>
            </a:r>
            <a:r>
              <a:rPr lang="en-IN" dirty="0"/>
              <a:t>-</a:t>
            </a:r>
            <a:r>
              <a:rPr lang="en-IN" dirty="0" err="1"/>
              <a:t>capability.yaml</a:t>
            </a:r>
            <a:endParaRPr lang="en-IN" dirty="0"/>
          </a:p>
          <a:p>
            <a:endParaRPr lang="en-IN" dirty="0"/>
          </a:p>
          <a:p>
            <a:r>
              <a:rPr lang="en-IN" dirty="0"/>
              <a:t>capabilities:</a:t>
            </a:r>
          </a:p>
          <a:p>
            <a:r>
              <a:rPr lang="en-IN" dirty="0"/>
              <a:t>   drop:</a:t>
            </a:r>
          </a:p>
          <a:p>
            <a:r>
              <a:rPr lang="en-IN" dirty="0"/>
              <a:t>      - CHOWN</a:t>
            </a:r>
          </a:p>
          <a:p>
            <a:endParaRPr lang="en-IN" dirty="0"/>
          </a:p>
          <a:p>
            <a:r>
              <a:rPr lang="en-IN" b="1" dirty="0" err="1"/>
              <a:t>kubectl</a:t>
            </a:r>
            <a:r>
              <a:rPr lang="en-IN" b="1" dirty="0"/>
              <a:t> exec pod-drop-</a:t>
            </a:r>
            <a:r>
              <a:rPr lang="en-IN" b="1" dirty="0" err="1"/>
              <a:t>chown</a:t>
            </a:r>
            <a:r>
              <a:rPr lang="en-IN" b="1" dirty="0"/>
              <a:t>-capability </a:t>
            </a:r>
            <a:r>
              <a:rPr lang="en-IN" b="1" dirty="0" err="1"/>
              <a:t>chown</a:t>
            </a:r>
            <a:r>
              <a:rPr lang="en-IN" b="1" dirty="0"/>
              <a:t> guest /</a:t>
            </a:r>
            <a:r>
              <a:rPr lang="en-IN" b="1" dirty="0" err="1"/>
              <a:t>tmp</a:t>
            </a:r>
            <a:endParaRPr lang="en-IN" b="1" dirty="0"/>
          </a:p>
          <a:p>
            <a:r>
              <a:rPr lang="en-IN" b="1" dirty="0"/>
              <a:t>		## shall fail </a:t>
            </a:r>
            <a:endParaRPr lang="en-IN" dirty="0"/>
          </a:p>
          <a:p>
            <a:endParaRPr lang="en-IN" dirty="0"/>
          </a:p>
          <a:p>
            <a:pPr marL="285750" indent="-285750">
              <a:buFontTx/>
              <a:buChar char="-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909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>
            <a:spLocks noGrp="1"/>
          </p:cNvSpPr>
          <p:nvPr>
            <p:ph type="title"/>
          </p:nvPr>
        </p:nvSpPr>
        <p:spPr>
          <a:xfrm>
            <a:off x="561724" y="0"/>
            <a:ext cx="7732169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Pod(B) using host’s network namespace</a:t>
            </a:r>
            <a:endParaRPr dirty="0"/>
          </a:p>
        </p:txBody>
      </p:sp>
      <p:pic>
        <p:nvPicPr>
          <p:cNvPr id="1026" name="Picture 2" descr="https://learning.oreilly.com/library/view/kubernetes-in-action/9781617293726/13fig01_alt.jpg">
            <a:extLst>
              <a:ext uri="{FF2B5EF4-FFF2-40B4-BE49-F238E27FC236}">
                <a16:creationId xmlns:a16="http://schemas.microsoft.com/office/drawing/2014/main" id="{02E61F85-85F7-40F2-964C-E75E19365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978695"/>
            <a:ext cx="6322832" cy="335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642</Words>
  <Application>Microsoft Macintosh PowerPoint</Application>
  <PresentationFormat>On-screen Show (16:9)</PresentationFormat>
  <Paragraphs>117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Courier</vt:lpstr>
      <vt:lpstr>Roboto</vt:lpstr>
      <vt:lpstr>Arial</vt:lpstr>
      <vt:lpstr>NewBaskerville-Roman</vt:lpstr>
      <vt:lpstr>CollegePresentation</vt:lpstr>
      <vt:lpstr>Material</vt:lpstr>
      <vt:lpstr>PowerPoint Presentation</vt:lpstr>
      <vt:lpstr>Kubernetes : Security</vt:lpstr>
      <vt:lpstr>Configuring the security context</vt:lpstr>
      <vt:lpstr>Configuring the security context</vt:lpstr>
      <vt:lpstr>Configuring the security context</vt:lpstr>
      <vt:lpstr>Configuring the security context</vt:lpstr>
      <vt:lpstr>Configuring the security context</vt:lpstr>
      <vt:lpstr>Configuring the security context</vt:lpstr>
      <vt:lpstr>Pod(B) using host’s network namespace</vt:lpstr>
      <vt:lpstr>Pod B (pod-with-host-network.yaml)</vt:lpstr>
      <vt:lpstr>Pod using hostport &amp; comparison with nodeport</vt:lpstr>
      <vt:lpstr> kubia-hostport.yaml</vt:lpstr>
      <vt:lpstr>Pod can use the node’s PID and IPC namespaces</vt:lpstr>
      <vt:lpstr>Pod Security policy </vt:lpstr>
      <vt:lpstr>PodSecurityPolicy resource can define</vt:lpstr>
      <vt:lpstr>PodSecurityPolicy resource can define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zekeLabs </dc:title>
  <cp:lastModifiedBy>Shivam Jha</cp:lastModifiedBy>
  <cp:revision>33</cp:revision>
  <dcterms:modified xsi:type="dcterms:W3CDTF">2020-05-31T23:19:41Z</dcterms:modified>
</cp:coreProperties>
</file>