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
      <p:font typeface="PT Sans Narrow"/>
      <p:regular r:id="rId39"/>
      <p:bold r:id="rId40"/>
    </p:embeddedFont>
    <p:embeddedFont>
      <p:font typeface="Permanent Marker"/>
      <p:regular r:id="rId41"/>
    </p:embeddedFont>
    <p:embeddedFont>
      <p:font typeface="Lora"/>
      <p:regular r:id="rId42"/>
      <p:bold r:id="rId43"/>
      <p:italic r:id="rId44"/>
      <p:boldItalic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E60E712-2818-4AAC-A71A-FC120BD95E8B}">
  <a:tblStyle styleId="{AE60E712-2818-4AAC-A71A-FC120BD95E8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Narrow-bold.fntdata"/><Relationship Id="rId42" Type="http://schemas.openxmlformats.org/officeDocument/2006/relationships/font" Target="fonts/Lora-regular.fntdata"/><Relationship Id="rId41" Type="http://schemas.openxmlformats.org/officeDocument/2006/relationships/font" Target="fonts/PermanentMarker-regular.fntdata"/><Relationship Id="rId44" Type="http://schemas.openxmlformats.org/officeDocument/2006/relationships/font" Target="fonts/Lora-italic.fntdata"/><Relationship Id="rId43" Type="http://schemas.openxmlformats.org/officeDocument/2006/relationships/font" Target="fonts/Lora-bold.fntdata"/><Relationship Id="rId46" Type="http://schemas.openxmlformats.org/officeDocument/2006/relationships/font" Target="fonts/OpenSans-regular.fntdata"/><Relationship Id="rId45" Type="http://schemas.openxmlformats.org/officeDocument/2006/relationships/font" Target="fonts/Lor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Roboto-regular.fntdata"/><Relationship Id="rId34" Type="http://schemas.openxmlformats.org/officeDocument/2006/relationships/slide" Target="slides/slide28.xml"/><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PTSansNarrow-regular.fntdata"/><Relationship Id="rId38"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79a8b451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79a8b451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7a583562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7a583562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7a583562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7a583562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79a8b451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79a8b451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7a583562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7a583562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79a8b451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79a8b451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7a583562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7a583562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808d764f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08d764f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808d764f7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08d764f7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87c414aa77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7c414aa7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7befee39d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7befee39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7befee39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7befee39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87befee39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87befee39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87befee39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87befee39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87befee39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7befee39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87befee3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7befee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87befee39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87befee39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87befee39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87befee39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87c414aa7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87c414aa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ff8e59cb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ff8e59c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479176cd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479176cd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79a8b4515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79a8b451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6fc7dd0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6fc7dd0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79a8b451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79a8b451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79a8b451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79a8b451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79a8b4515_0_1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79a8b451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kubernetes.io/docs/reference/generated/kubernetes-api/v1.1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title"/>
          </p:nvPr>
        </p:nvSpPr>
        <p:spPr>
          <a:xfrm>
            <a:off x="383300" y="427875"/>
            <a:ext cx="8227800" cy="191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b="0">
              <a:latin typeface="Georgia"/>
              <a:ea typeface="Georgia"/>
              <a:cs typeface="Georgia"/>
              <a:sym typeface="Georgia"/>
            </a:endParaRPr>
          </a:p>
          <a:p>
            <a:pPr indent="0" lvl="0" marL="0" rtl="0" algn="ctr">
              <a:spcBef>
                <a:spcPts val="0"/>
              </a:spcBef>
              <a:spcAft>
                <a:spcPts val="0"/>
              </a:spcAft>
              <a:buNone/>
            </a:pPr>
            <a:r>
              <a:t/>
            </a:r>
            <a:endParaRPr b="0">
              <a:latin typeface="Georgia"/>
              <a:ea typeface="Georgia"/>
              <a:cs typeface="Georgia"/>
              <a:sym typeface="Georgia"/>
            </a:endParaRPr>
          </a:p>
          <a:p>
            <a:pPr indent="0" lvl="0" marL="0" rtl="0" algn="ctr">
              <a:spcBef>
                <a:spcPts val="0"/>
              </a:spcBef>
              <a:spcAft>
                <a:spcPts val="0"/>
              </a:spcAft>
              <a:buNone/>
            </a:pPr>
            <a:r>
              <a:t/>
            </a:r>
            <a:endParaRPr b="0">
              <a:latin typeface="Georgia"/>
              <a:ea typeface="Georgia"/>
              <a:cs typeface="Georgia"/>
              <a:sym typeface="Georgia"/>
            </a:endParaRPr>
          </a:p>
          <a:p>
            <a:pPr indent="0" lvl="0" marL="914400" rtl="0" algn="l">
              <a:lnSpc>
                <a:spcPct val="115000"/>
              </a:lnSpc>
              <a:spcBef>
                <a:spcPts val="0"/>
              </a:spcBef>
              <a:spcAft>
                <a:spcPts val="0"/>
              </a:spcAft>
              <a:buNone/>
            </a:pPr>
            <a:r>
              <a:rPr b="0" lang="en">
                <a:latin typeface="Georgia"/>
                <a:ea typeface="Georgia"/>
                <a:cs typeface="Georgia"/>
                <a:sym typeface="Georgia"/>
              </a:rPr>
              <a:t>                      </a:t>
            </a:r>
            <a:r>
              <a:rPr b="0" lang="en">
                <a:latin typeface="Georgia"/>
                <a:ea typeface="Georgia"/>
                <a:cs typeface="Georgia"/>
                <a:sym typeface="Georgia"/>
              </a:rPr>
              <a:t>Pods</a:t>
            </a:r>
            <a:endParaRPr b="0" sz="700">
              <a:solidFill>
                <a:srgbClr val="000000"/>
              </a:solidFill>
              <a:latin typeface="Arial"/>
              <a:ea typeface="Arial"/>
              <a:cs typeface="Arial"/>
              <a:sym typeface="Arial"/>
            </a:endParaRPr>
          </a:p>
          <a:p>
            <a:pPr indent="0" lvl="0" marL="1828800" rtl="0" algn="l">
              <a:lnSpc>
                <a:spcPct val="115000"/>
              </a:lnSpc>
              <a:spcBef>
                <a:spcPts val="0"/>
              </a:spcBef>
              <a:spcAft>
                <a:spcPts val="0"/>
              </a:spcAft>
              <a:buNone/>
            </a:pPr>
            <a:r>
              <a:rPr b="0" lang="en" sz="850">
                <a:solidFill>
                  <a:srgbClr val="000000"/>
                </a:solidFill>
                <a:latin typeface="Arial"/>
                <a:ea typeface="Arial"/>
                <a:cs typeface="Arial"/>
                <a:sym typeface="Arial"/>
              </a:rPr>
              <a:t> </a:t>
            </a:r>
            <a:endParaRPr b="0">
              <a:latin typeface="Georgia"/>
              <a:ea typeface="Georgia"/>
              <a:cs typeface="Georgia"/>
              <a:sym typeface="Georgia"/>
            </a:endParaRPr>
          </a:p>
          <a:p>
            <a:pPr indent="0" lvl="0" marL="0" rtl="0" algn="l">
              <a:lnSpc>
                <a:spcPct val="115000"/>
              </a:lnSpc>
              <a:spcBef>
                <a:spcPts val="0"/>
              </a:spcBef>
              <a:spcAft>
                <a:spcPts val="0"/>
              </a:spcAft>
              <a:buNone/>
            </a:pPr>
            <a:r>
              <a:rPr b="0" lang="en" sz="900">
                <a:solidFill>
                  <a:srgbClr val="000000"/>
                </a:solidFill>
                <a:latin typeface="Arial"/>
                <a:ea typeface="Arial"/>
                <a:cs typeface="Arial"/>
                <a:sym typeface="Arial"/>
              </a:rPr>
              <a:t>                                                                              </a:t>
            </a:r>
            <a:endParaRPr b="0" sz="9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 sz="900">
                <a:solidFill>
                  <a:srgbClr val="000000"/>
                </a:solidFill>
                <a:latin typeface="Arial"/>
                <a:ea typeface="Arial"/>
                <a:cs typeface="Arial"/>
                <a:sym typeface="Arial"/>
              </a:rPr>
              <a:t>       </a:t>
            </a:r>
            <a:endParaRPr b="0" sz="9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 sz="900">
                <a:solidFill>
                  <a:srgbClr val="000000"/>
                </a:solidFill>
                <a:latin typeface="Arial"/>
                <a:ea typeface="Arial"/>
                <a:cs typeface="Arial"/>
                <a:sym typeface="Arial"/>
              </a:rPr>
              <a:t>                     </a:t>
            </a:r>
            <a:endParaRPr b="0" sz="2100">
              <a:solidFill>
                <a:srgbClr val="F6B26B"/>
              </a:solidFill>
              <a:latin typeface="Georgia"/>
              <a:ea typeface="Georgia"/>
              <a:cs typeface="Georgia"/>
              <a:sym typeface="Georgia"/>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345725" y="159275"/>
            <a:ext cx="8520600" cy="5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Pod </a:t>
            </a:r>
            <a:r>
              <a:rPr b="0" lang="en" sz="2800">
                <a:latin typeface="Georgia"/>
                <a:ea typeface="Georgia"/>
                <a:cs typeface="Georgia"/>
                <a:sym typeface="Georgia"/>
              </a:rPr>
              <a:t>details</a:t>
            </a:r>
            <a:endParaRPr/>
          </a:p>
        </p:txBody>
      </p:sp>
      <p:sp>
        <p:nvSpPr>
          <p:cNvPr id="180" name="Google Shape;180;p22"/>
          <p:cNvSpPr txBox="1"/>
          <p:nvPr/>
        </p:nvSpPr>
        <p:spPr>
          <a:xfrm>
            <a:off x="198125" y="804650"/>
            <a:ext cx="8421000" cy="39687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rgbClr val="666666"/>
              </a:buClr>
              <a:buSzPts val="1400"/>
              <a:buFont typeface="Georgia"/>
              <a:buChar char="●"/>
            </a:pPr>
            <a:r>
              <a:rPr lang="en">
                <a:solidFill>
                  <a:srgbClr val="6AA84F"/>
                </a:solidFill>
                <a:latin typeface="Georgia"/>
                <a:ea typeface="Georgia"/>
                <a:cs typeface="Georgia"/>
                <a:sym typeface="Georgia"/>
              </a:rPr>
              <a:t>Run:   </a:t>
            </a:r>
            <a:r>
              <a:rPr lang="en">
                <a:solidFill>
                  <a:srgbClr val="666666"/>
                </a:solidFill>
                <a:latin typeface="Georgia"/>
                <a:ea typeface="Georgia"/>
                <a:cs typeface="Georgia"/>
                <a:sym typeface="Georgia"/>
              </a:rPr>
              <a:t>  	  kubectl apply –f pod_name.yml</a:t>
            </a:r>
            <a:endParaRPr>
              <a:solidFill>
                <a:srgbClr val="666666"/>
              </a:solidFill>
              <a:latin typeface="Georgia"/>
              <a:ea typeface="Georgia"/>
              <a:cs typeface="Georgia"/>
              <a:sym typeface="Georgia"/>
            </a:endParaRPr>
          </a:p>
          <a:p>
            <a:pPr indent="-317500" lvl="0" marL="457200" rtl="0" algn="l">
              <a:lnSpc>
                <a:spcPct val="200000"/>
              </a:lnSpc>
              <a:spcBef>
                <a:spcPts val="0"/>
              </a:spcBef>
              <a:spcAft>
                <a:spcPts val="0"/>
              </a:spcAft>
              <a:buClr>
                <a:srgbClr val="666666"/>
              </a:buClr>
              <a:buSzPts val="1400"/>
              <a:buFont typeface="Georgia"/>
              <a:buChar char="●"/>
            </a:pPr>
            <a:r>
              <a:rPr lang="en">
                <a:solidFill>
                  <a:srgbClr val="6AA84F"/>
                </a:solidFill>
                <a:latin typeface="Georgia"/>
                <a:ea typeface="Georgia"/>
                <a:cs typeface="Georgia"/>
                <a:sym typeface="Georgia"/>
              </a:rPr>
              <a:t>Get info from pod</a:t>
            </a:r>
            <a:r>
              <a:rPr lang="en">
                <a:solidFill>
                  <a:srgbClr val="666666"/>
                </a:solidFill>
                <a:latin typeface="Georgia"/>
                <a:ea typeface="Georgia"/>
                <a:cs typeface="Georgia"/>
                <a:sym typeface="Georgia"/>
              </a:rPr>
              <a:t>   kubectl get po pod_name -o yaml</a:t>
            </a:r>
            <a:endParaRPr>
              <a:solidFill>
                <a:srgbClr val="666666"/>
              </a:solidFill>
              <a:latin typeface="Georgia"/>
              <a:ea typeface="Georgia"/>
              <a:cs typeface="Georgia"/>
              <a:sym typeface="Georgia"/>
            </a:endParaRPr>
          </a:p>
          <a:p>
            <a:pPr indent="-317500" lvl="0" marL="457200" rtl="0" algn="l">
              <a:lnSpc>
                <a:spcPct val="200000"/>
              </a:lnSpc>
              <a:spcBef>
                <a:spcPts val="0"/>
              </a:spcBef>
              <a:spcAft>
                <a:spcPts val="0"/>
              </a:spcAft>
              <a:buClr>
                <a:srgbClr val="666666"/>
              </a:buClr>
              <a:buSzPts val="1400"/>
              <a:buFont typeface="Georgia"/>
              <a:buChar char="●"/>
            </a:pPr>
            <a:r>
              <a:rPr lang="en">
                <a:solidFill>
                  <a:srgbClr val="6AA84F"/>
                </a:solidFill>
                <a:latin typeface="Georgia"/>
                <a:ea typeface="Georgia"/>
                <a:cs typeface="Georgia"/>
                <a:sym typeface="Georgia"/>
              </a:rPr>
              <a:t>Metadata</a:t>
            </a:r>
            <a:r>
              <a:rPr lang="en">
                <a:solidFill>
                  <a:srgbClr val="666666"/>
                </a:solidFill>
                <a:latin typeface="Georgia"/>
                <a:ea typeface="Georgia"/>
                <a:cs typeface="Georgia"/>
                <a:sym typeface="Georgia"/>
              </a:rPr>
              <a:t> includes the name, namespace, labels, and other information about the pod.</a:t>
            </a:r>
            <a:endParaRPr>
              <a:solidFill>
                <a:srgbClr val="666666"/>
              </a:solidFill>
              <a:latin typeface="Georgia"/>
              <a:ea typeface="Georgia"/>
              <a:cs typeface="Georgia"/>
              <a:sym typeface="Georgia"/>
            </a:endParaRPr>
          </a:p>
          <a:p>
            <a:pPr indent="-317500" lvl="0" marL="457200" rtl="0" algn="l">
              <a:lnSpc>
                <a:spcPct val="100000"/>
              </a:lnSpc>
              <a:spcBef>
                <a:spcPts val="0"/>
              </a:spcBef>
              <a:spcAft>
                <a:spcPts val="0"/>
              </a:spcAft>
              <a:buClr>
                <a:srgbClr val="666666"/>
              </a:buClr>
              <a:buSzPts val="1400"/>
              <a:buFont typeface="Georgia"/>
              <a:buChar char="●"/>
            </a:pPr>
            <a:r>
              <a:rPr lang="en">
                <a:solidFill>
                  <a:srgbClr val="6AA84F"/>
                </a:solidFill>
                <a:latin typeface="Georgia"/>
                <a:ea typeface="Georgia"/>
                <a:cs typeface="Georgia"/>
                <a:sym typeface="Georgia"/>
              </a:rPr>
              <a:t>Spec</a:t>
            </a:r>
            <a:r>
              <a:rPr lang="en">
                <a:solidFill>
                  <a:srgbClr val="666666"/>
                </a:solidFill>
                <a:latin typeface="Georgia"/>
                <a:ea typeface="Georgia"/>
                <a:cs typeface="Georgia"/>
                <a:sym typeface="Georgia"/>
              </a:rPr>
              <a:t> contains the actual description of the pod’s contents, such as the </a:t>
            </a:r>
            <a:r>
              <a:rPr lang="en">
                <a:solidFill>
                  <a:srgbClr val="666666"/>
                </a:solidFill>
                <a:latin typeface="Georgia"/>
                <a:ea typeface="Georgia"/>
                <a:cs typeface="Georgia"/>
                <a:sym typeface="Georgia"/>
              </a:rPr>
              <a:t>pod’s</a:t>
            </a:r>
            <a:r>
              <a:rPr lang="en">
                <a:solidFill>
                  <a:srgbClr val="666666"/>
                </a:solidFill>
                <a:latin typeface="Georgia"/>
                <a:ea typeface="Georgia"/>
                <a:cs typeface="Georgia"/>
                <a:sym typeface="Georgia"/>
              </a:rPr>
              <a:t> containers, volumes, and other data.</a:t>
            </a:r>
            <a:endParaRPr>
              <a:solidFill>
                <a:srgbClr val="666666"/>
              </a:solidFill>
              <a:latin typeface="Georgia"/>
              <a:ea typeface="Georgia"/>
              <a:cs typeface="Georgia"/>
              <a:sym typeface="Georgia"/>
            </a:endParaRPr>
          </a:p>
          <a:p>
            <a:pPr indent="0" lvl="0" marL="457200" rtl="0" algn="l">
              <a:lnSpc>
                <a:spcPct val="100000"/>
              </a:lnSpc>
              <a:spcBef>
                <a:spcPts val="0"/>
              </a:spcBef>
              <a:spcAft>
                <a:spcPts val="0"/>
              </a:spcAft>
              <a:buNone/>
            </a:pPr>
            <a:r>
              <a:t/>
            </a:r>
            <a:endParaRPr>
              <a:solidFill>
                <a:srgbClr val="666666"/>
              </a:solidFill>
              <a:latin typeface="Georgia"/>
              <a:ea typeface="Georgia"/>
              <a:cs typeface="Georgia"/>
              <a:sym typeface="Georgia"/>
            </a:endParaRPr>
          </a:p>
          <a:p>
            <a:pPr indent="-317500" lvl="0" marL="457200" rtl="0" algn="l">
              <a:lnSpc>
                <a:spcPct val="100000"/>
              </a:lnSpc>
              <a:spcBef>
                <a:spcPts val="0"/>
              </a:spcBef>
              <a:spcAft>
                <a:spcPts val="0"/>
              </a:spcAft>
              <a:buClr>
                <a:srgbClr val="666666"/>
              </a:buClr>
              <a:buSzPts val="1400"/>
              <a:buFont typeface="Georgia"/>
              <a:buChar char="●"/>
            </a:pPr>
            <a:r>
              <a:rPr lang="en">
                <a:solidFill>
                  <a:srgbClr val="6AA84F"/>
                </a:solidFill>
                <a:latin typeface="Georgia"/>
                <a:ea typeface="Georgia"/>
                <a:cs typeface="Georgia"/>
                <a:sym typeface="Georgia"/>
              </a:rPr>
              <a:t>Status</a:t>
            </a:r>
            <a:r>
              <a:rPr lang="en">
                <a:solidFill>
                  <a:srgbClr val="666666"/>
                </a:solidFill>
                <a:latin typeface="Georgia"/>
                <a:ea typeface="Georgia"/>
                <a:cs typeface="Georgia"/>
                <a:sym typeface="Georgia"/>
              </a:rPr>
              <a:t> contains the current information about the running pod, such as what condition the pod is in, the description and status of each container, and the pod’s internal IP and other basic info.</a:t>
            </a:r>
            <a:endParaRPr>
              <a:solidFill>
                <a:srgbClr val="666666"/>
              </a:solidFill>
              <a:latin typeface="Georgia"/>
              <a:ea typeface="Georgia"/>
              <a:cs typeface="Georgia"/>
              <a:sym typeface="Georgia"/>
            </a:endParaRPr>
          </a:p>
          <a:p>
            <a:pPr indent="0" lvl="0" marL="457200" rtl="0" algn="l">
              <a:lnSpc>
                <a:spcPct val="100000"/>
              </a:lnSpc>
              <a:spcBef>
                <a:spcPts val="0"/>
              </a:spcBef>
              <a:spcAft>
                <a:spcPts val="0"/>
              </a:spcAft>
              <a:buNone/>
            </a:pPr>
            <a:r>
              <a:t/>
            </a:r>
            <a:endParaRPr>
              <a:solidFill>
                <a:srgbClr val="666666"/>
              </a:solidFill>
              <a:latin typeface="Georgia"/>
              <a:ea typeface="Georgia"/>
              <a:cs typeface="Georgia"/>
              <a:sym typeface="Georgia"/>
            </a:endParaRPr>
          </a:p>
          <a:p>
            <a:pPr indent="-317500" lvl="0" marL="457200" marR="0" rtl="0" algn="l">
              <a:lnSpc>
                <a:spcPct val="1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Kubernetes reference documentation at</a:t>
            </a:r>
            <a:endParaRPr>
              <a:solidFill>
                <a:srgbClr val="666666"/>
              </a:solidFill>
              <a:latin typeface="Georgia"/>
              <a:ea typeface="Georgia"/>
              <a:cs typeface="Georgia"/>
              <a:sym typeface="Georgia"/>
            </a:endParaRPr>
          </a:p>
          <a:p>
            <a:pPr indent="0" lvl="0" marL="457200" marR="0" rtl="0" algn="l">
              <a:lnSpc>
                <a:spcPct val="100000"/>
              </a:lnSpc>
              <a:spcBef>
                <a:spcPts val="0"/>
              </a:spcBef>
              <a:spcAft>
                <a:spcPts val="0"/>
              </a:spcAft>
              <a:buNone/>
            </a:pPr>
            <a:r>
              <a:rPr lang="en">
                <a:solidFill>
                  <a:srgbClr val="666666"/>
                </a:solidFill>
                <a:latin typeface="Georgia"/>
                <a:ea typeface="Georgia"/>
                <a:cs typeface="Georgia"/>
                <a:sym typeface="Georgia"/>
              </a:rPr>
              <a:t>                                  </a:t>
            </a:r>
            <a:r>
              <a:rPr lang="en" sz="1100" u="sng">
                <a:solidFill>
                  <a:schemeClr val="hlink"/>
                </a:solidFill>
                <a:hlinkClick r:id="rId3"/>
              </a:rPr>
              <a:t>https://kubernetes.io/docs/reference/generated/kubernetes-api/v1.18/</a:t>
            </a:r>
            <a:endParaRPr sz="1600"/>
          </a:p>
          <a:p>
            <a:pPr indent="0" lvl="0" marL="0" rtl="0" algn="l">
              <a:lnSpc>
                <a:spcPct val="100000"/>
              </a:lnSpc>
              <a:spcBef>
                <a:spcPts val="0"/>
              </a:spcBef>
              <a:spcAft>
                <a:spcPts val="0"/>
              </a:spcAft>
              <a:buNone/>
            </a:pPr>
            <a:r>
              <a:t/>
            </a:r>
            <a:endParaRPr>
              <a:solidFill>
                <a:srgbClr val="666666"/>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198125" y="74550"/>
            <a:ext cx="8520600" cy="5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Command Reference</a:t>
            </a:r>
            <a:endParaRPr/>
          </a:p>
        </p:txBody>
      </p:sp>
      <p:sp>
        <p:nvSpPr>
          <p:cNvPr id="186" name="Google Shape;186;p23"/>
          <p:cNvSpPr txBox="1"/>
          <p:nvPr/>
        </p:nvSpPr>
        <p:spPr>
          <a:xfrm>
            <a:off x="198125" y="662700"/>
            <a:ext cx="8421000" cy="4260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Using kubectl create to create the pod</a:t>
            </a:r>
            <a:endParaRPr sz="1100">
              <a:solidFill>
                <a:srgbClr val="6AA84F"/>
              </a:solidFill>
              <a:latin typeface="Georgia"/>
              <a:ea typeface="Georgia"/>
              <a:cs typeface="Georgia"/>
              <a:sym typeface="Georgia"/>
            </a:endParaRPr>
          </a:p>
          <a:p>
            <a:pPr indent="0" lvl="0" marL="0" rtl="0" algn="l">
              <a:lnSpc>
                <a:spcPct val="115000"/>
              </a:lnSpc>
              <a:spcBef>
                <a:spcPts val="0"/>
              </a:spcBef>
              <a:spcAft>
                <a:spcPts val="0"/>
              </a:spcAft>
              <a:buNone/>
            </a:pPr>
            <a:r>
              <a:rPr i="1" lang="en" sz="1200">
                <a:solidFill>
                  <a:srgbClr val="A64D79"/>
                </a:solidFill>
                <a:latin typeface="Courier New"/>
                <a:ea typeface="Courier New"/>
                <a:cs typeface="Courier New"/>
                <a:sym typeface="Courier New"/>
              </a:rPr>
              <a:t>          kubectl create -f kubia-manual.yaml</a:t>
            </a:r>
            <a:endParaRPr sz="600">
              <a:solidFill>
                <a:srgbClr val="262626"/>
              </a:solidFill>
            </a:endParaRPr>
          </a:p>
          <a:p>
            <a:pPr indent="0" lvl="0" marL="0" rtl="0" algn="l">
              <a:lnSpc>
                <a:spcPct val="115000"/>
              </a:lnSpc>
              <a:spcBef>
                <a:spcPts val="0"/>
              </a:spcBef>
              <a:spcAft>
                <a:spcPts val="0"/>
              </a:spcAft>
              <a:buNone/>
            </a:pPr>
            <a:r>
              <a:t/>
            </a:r>
            <a:endParaRPr sz="600">
              <a:solidFill>
                <a:srgbClr val="262626"/>
              </a:solidFill>
            </a:endParaRPr>
          </a:p>
          <a:p>
            <a:pPr indent="-304800" lvl="0" marL="457200" rtl="0" algn="l">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Retrieving the whole definition of a Running POD in YAML/JSON  format </a:t>
            </a:r>
            <a:endParaRPr sz="1200">
              <a:solidFill>
                <a:srgbClr val="182B37"/>
              </a:solidFill>
              <a:highlight>
                <a:schemeClr val="lt1"/>
              </a:highlight>
            </a:endParaRPr>
          </a:p>
          <a:p>
            <a:pPr indent="0" lvl="0" marL="914400" rtl="0" algn="l">
              <a:lnSpc>
                <a:spcPct val="115000"/>
              </a:lnSpc>
              <a:spcBef>
                <a:spcPts val="0"/>
              </a:spcBef>
              <a:spcAft>
                <a:spcPts val="0"/>
              </a:spcAft>
              <a:buNone/>
            </a:pPr>
            <a:r>
              <a:rPr i="1" lang="en" sz="1200">
                <a:solidFill>
                  <a:srgbClr val="A64D79"/>
                </a:solidFill>
                <a:latin typeface="Courier New"/>
                <a:ea typeface="Courier New"/>
                <a:cs typeface="Courier New"/>
                <a:sym typeface="Courier New"/>
              </a:rPr>
              <a:t>kubectl get po kubia-manual -o yaml</a:t>
            </a:r>
            <a:endParaRPr i="1" sz="1200">
              <a:solidFill>
                <a:srgbClr val="A64D79"/>
              </a:solidFill>
              <a:latin typeface="Courier New"/>
              <a:ea typeface="Courier New"/>
              <a:cs typeface="Courier New"/>
              <a:sym typeface="Courier New"/>
            </a:endParaRPr>
          </a:p>
          <a:p>
            <a:pPr indent="0" lvl="0" marL="914400" rtl="0" algn="l">
              <a:lnSpc>
                <a:spcPct val="115000"/>
              </a:lnSpc>
              <a:spcBef>
                <a:spcPts val="0"/>
              </a:spcBef>
              <a:spcAft>
                <a:spcPts val="0"/>
              </a:spcAft>
              <a:buNone/>
            </a:pPr>
            <a:r>
              <a:rPr i="1" lang="en" sz="1200">
                <a:solidFill>
                  <a:srgbClr val="A64D79"/>
                </a:solidFill>
                <a:latin typeface="Courier New"/>
                <a:ea typeface="Courier New"/>
                <a:cs typeface="Courier New"/>
                <a:sym typeface="Courier New"/>
              </a:rPr>
              <a:t>kubectl get po kubia-manual -o json</a:t>
            </a:r>
            <a:endParaRPr i="1" sz="1200">
              <a:solidFill>
                <a:srgbClr val="A64D79"/>
              </a:solidFill>
              <a:latin typeface="Courier New"/>
              <a:ea typeface="Courier New"/>
              <a:cs typeface="Courier New"/>
              <a:sym typeface="Courier New"/>
            </a:endParaRPr>
          </a:p>
          <a:p>
            <a:pPr indent="0" lvl="0" marL="914400" rtl="0" algn="l">
              <a:lnSpc>
                <a:spcPct val="115000"/>
              </a:lnSpc>
              <a:spcBef>
                <a:spcPts val="0"/>
              </a:spcBef>
              <a:spcAft>
                <a:spcPts val="0"/>
              </a:spcAft>
              <a:buNone/>
            </a:pPr>
            <a:r>
              <a:t/>
            </a:r>
            <a:endParaRPr i="1" sz="1200">
              <a:solidFill>
                <a:srgbClr val="A64D79"/>
              </a:solidFill>
              <a:latin typeface="Courier New"/>
              <a:ea typeface="Courier New"/>
              <a:cs typeface="Courier New"/>
              <a:sym typeface="Courier New"/>
            </a:endParaRPr>
          </a:p>
          <a:p>
            <a:pPr indent="-304800" lvl="0" marL="457200" rtl="0" algn="l">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See the newly created POD</a:t>
            </a:r>
            <a:endParaRPr sz="1200">
              <a:solidFill>
                <a:srgbClr val="182B37"/>
              </a:solidFill>
              <a:highlight>
                <a:schemeClr val="lt1"/>
              </a:highlight>
            </a:endParaRPr>
          </a:p>
          <a:p>
            <a:pPr indent="0" lvl="0" marL="914400" marR="0" rtl="0" algn="l">
              <a:lnSpc>
                <a:spcPct val="115000"/>
              </a:lnSpc>
              <a:spcBef>
                <a:spcPts val="0"/>
              </a:spcBef>
              <a:spcAft>
                <a:spcPts val="0"/>
              </a:spcAft>
              <a:buNone/>
            </a:pPr>
            <a:r>
              <a:rPr i="1" lang="en" sz="1200">
                <a:solidFill>
                  <a:srgbClr val="A64D79"/>
                </a:solidFill>
                <a:latin typeface="Courier New"/>
                <a:ea typeface="Courier New"/>
                <a:cs typeface="Courier New"/>
                <a:sym typeface="Courier New"/>
              </a:rPr>
              <a:t>kubectl get pods</a:t>
            </a:r>
            <a:endParaRPr i="1" sz="1200">
              <a:solidFill>
                <a:srgbClr val="A64D79"/>
              </a:solidFill>
              <a:latin typeface="Courier New"/>
              <a:ea typeface="Courier New"/>
              <a:cs typeface="Courier New"/>
              <a:sym typeface="Courier New"/>
            </a:endParaRPr>
          </a:p>
          <a:p>
            <a:pPr indent="0" lvl="0" marL="914400" marR="0" rtl="0" algn="l">
              <a:lnSpc>
                <a:spcPct val="115000"/>
              </a:lnSpc>
              <a:spcBef>
                <a:spcPts val="0"/>
              </a:spcBef>
              <a:spcAft>
                <a:spcPts val="0"/>
              </a:spcAft>
              <a:buNone/>
            </a:pPr>
            <a:r>
              <a:t/>
            </a:r>
            <a:endParaRPr i="1" sz="1200">
              <a:solidFill>
                <a:srgbClr val="A64D79"/>
              </a:solidFill>
              <a:latin typeface="Courier New"/>
              <a:ea typeface="Courier New"/>
              <a:cs typeface="Courier New"/>
              <a:sym typeface="Courier New"/>
            </a:endParaRPr>
          </a:p>
          <a:p>
            <a:pPr indent="-304800" lvl="0" marL="457200" rtl="0" algn="l">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See the full details 0f POD</a:t>
            </a:r>
            <a:endParaRPr sz="1200">
              <a:solidFill>
                <a:srgbClr val="182B37"/>
              </a:solidFill>
              <a:highlight>
                <a:schemeClr val="lt1"/>
              </a:highlight>
            </a:endParaRPr>
          </a:p>
          <a:p>
            <a:pPr indent="0" lvl="0" marL="914400" rtl="0" algn="l">
              <a:lnSpc>
                <a:spcPct val="115000"/>
              </a:lnSpc>
              <a:spcBef>
                <a:spcPts val="0"/>
              </a:spcBef>
              <a:spcAft>
                <a:spcPts val="0"/>
              </a:spcAft>
              <a:buNone/>
            </a:pPr>
            <a:r>
              <a:rPr i="1" lang="en" sz="1200">
                <a:solidFill>
                  <a:srgbClr val="A64D79"/>
                </a:solidFill>
                <a:latin typeface="Courier New"/>
                <a:ea typeface="Courier New"/>
                <a:cs typeface="Courier New"/>
                <a:sym typeface="Courier New"/>
              </a:rPr>
              <a:t>kubectl describe pod kubia-manual</a:t>
            </a:r>
            <a:endParaRPr i="1" sz="1200">
              <a:solidFill>
                <a:srgbClr val="A64D79"/>
              </a:solidFill>
              <a:latin typeface="Courier New"/>
              <a:ea typeface="Courier New"/>
              <a:cs typeface="Courier New"/>
              <a:sym typeface="Courier New"/>
            </a:endParaRPr>
          </a:p>
          <a:p>
            <a:pPr indent="0" lvl="0" marL="914400" marR="0" rtl="0" algn="l">
              <a:lnSpc>
                <a:spcPct val="115000"/>
              </a:lnSpc>
              <a:spcBef>
                <a:spcPts val="0"/>
              </a:spcBef>
              <a:spcAft>
                <a:spcPts val="0"/>
              </a:spcAft>
              <a:buNone/>
            </a:pPr>
            <a:r>
              <a:t/>
            </a:r>
            <a:endParaRPr i="1" sz="1200">
              <a:solidFill>
                <a:srgbClr val="A64D79"/>
              </a:solidFill>
              <a:latin typeface="Courier New"/>
              <a:ea typeface="Courier New"/>
              <a:cs typeface="Courier New"/>
              <a:sym typeface="Courier New"/>
            </a:endParaRPr>
          </a:p>
          <a:p>
            <a:pPr indent="-304800" lvl="0" marL="457200" rtl="0" algn="l">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View the application logs</a:t>
            </a:r>
            <a:endParaRPr sz="1200">
              <a:solidFill>
                <a:srgbClr val="182B37"/>
              </a:solidFill>
              <a:highlight>
                <a:schemeClr val="lt1"/>
              </a:highlight>
            </a:endParaRPr>
          </a:p>
          <a:p>
            <a:pPr indent="0" lvl="0" marL="914400" marR="0" rtl="0" algn="l">
              <a:lnSpc>
                <a:spcPct val="115000"/>
              </a:lnSpc>
              <a:spcBef>
                <a:spcPts val="0"/>
              </a:spcBef>
              <a:spcAft>
                <a:spcPts val="0"/>
              </a:spcAft>
              <a:buNone/>
            </a:pPr>
            <a:r>
              <a:rPr i="1" lang="en" sz="1200">
                <a:solidFill>
                  <a:srgbClr val="A64D79"/>
                </a:solidFill>
                <a:latin typeface="Courier New"/>
                <a:ea typeface="Courier New"/>
                <a:cs typeface="Courier New"/>
                <a:sym typeface="Courier New"/>
              </a:rPr>
              <a:t>docker logs &lt;container id&gt;</a:t>
            </a:r>
            <a:endParaRPr i="1" sz="1200">
              <a:solidFill>
                <a:srgbClr val="A64D79"/>
              </a:solidFill>
              <a:latin typeface="Courier New"/>
              <a:ea typeface="Courier New"/>
              <a:cs typeface="Courier New"/>
              <a:sym typeface="Courier New"/>
            </a:endParaRPr>
          </a:p>
          <a:p>
            <a:pPr indent="0" lvl="0" marL="914400" marR="0" rtl="0" algn="l">
              <a:lnSpc>
                <a:spcPct val="115000"/>
              </a:lnSpc>
              <a:spcBef>
                <a:spcPts val="0"/>
              </a:spcBef>
              <a:spcAft>
                <a:spcPts val="0"/>
              </a:spcAft>
              <a:buNone/>
            </a:pPr>
            <a:r>
              <a:t/>
            </a:r>
            <a:endParaRPr i="1" sz="1200">
              <a:solidFill>
                <a:srgbClr val="A64D79"/>
              </a:solidFill>
              <a:latin typeface="Courier New"/>
              <a:ea typeface="Courier New"/>
              <a:cs typeface="Courier New"/>
              <a:sym typeface="Courier New"/>
            </a:endParaRPr>
          </a:p>
          <a:p>
            <a:pPr indent="-304800" lvl="0" marL="457200" rtl="0" algn="l">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Retrieve a POD’s log</a:t>
            </a:r>
            <a:endParaRPr sz="1200">
              <a:solidFill>
                <a:srgbClr val="182B37"/>
              </a:solidFill>
              <a:highlight>
                <a:schemeClr val="lt1"/>
              </a:highlight>
            </a:endParaRPr>
          </a:p>
          <a:p>
            <a:pPr indent="0" lvl="0" marL="914400" marR="0" rtl="0" algn="l">
              <a:lnSpc>
                <a:spcPct val="115000"/>
              </a:lnSpc>
              <a:spcBef>
                <a:spcPts val="0"/>
              </a:spcBef>
              <a:spcAft>
                <a:spcPts val="0"/>
              </a:spcAft>
              <a:buNone/>
            </a:pPr>
            <a:r>
              <a:rPr i="1" lang="en" sz="1200">
                <a:solidFill>
                  <a:srgbClr val="A64D79"/>
                </a:solidFill>
                <a:latin typeface="Courier New"/>
                <a:ea typeface="Courier New"/>
                <a:cs typeface="Courier New"/>
                <a:sym typeface="Courier New"/>
              </a:rPr>
              <a:t>Kubectl logs kubia-manual</a:t>
            </a:r>
            <a:endParaRPr i="1" sz="1200">
              <a:solidFill>
                <a:srgbClr val="A64D79"/>
              </a:solidFill>
              <a:latin typeface="Courier New"/>
              <a:ea typeface="Courier New"/>
              <a:cs typeface="Courier New"/>
              <a:sym typeface="Courier New"/>
            </a:endParaRPr>
          </a:p>
          <a:p>
            <a:pPr indent="0" lvl="0" marL="914400" marR="0" rtl="0" algn="l">
              <a:lnSpc>
                <a:spcPct val="115000"/>
              </a:lnSpc>
              <a:spcBef>
                <a:spcPts val="0"/>
              </a:spcBef>
              <a:spcAft>
                <a:spcPts val="0"/>
              </a:spcAft>
              <a:buNone/>
            </a:pPr>
            <a:r>
              <a:t/>
            </a:r>
            <a:endParaRPr i="1" sz="1200">
              <a:solidFill>
                <a:srgbClr val="A64D79"/>
              </a:solidFill>
              <a:latin typeface="Courier New"/>
              <a:ea typeface="Courier New"/>
              <a:cs typeface="Courier New"/>
              <a:sym typeface="Courier New"/>
            </a:endParaRPr>
          </a:p>
          <a:p>
            <a:pPr indent="-304800" lvl="0" marL="457200" rtl="0" algn="l">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Retrieve logs when there are multi-container POD</a:t>
            </a:r>
            <a:endParaRPr sz="1200">
              <a:solidFill>
                <a:srgbClr val="182B37"/>
              </a:solidFill>
              <a:highlight>
                <a:schemeClr val="lt1"/>
              </a:highlight>
            </a:endParaRPr>
          </a:p>
          <a:p>
            <a:pPr indent="0" lvl="0" marL="914400" rtl="0" algn="l">
              <a:lnSpc>
                <a:spcPct val="115000"/>
              </a:lnSpc>
              <a:spcBef>
                <a:spcPts val="0"/>
              </a:spcBef>
              <a:spcAft>
                <a:spcPts val="0"/>
              </a:spcAft>
              <a:buNone/>
            </a:pPr>
            <a:r>
              <a:rPr i="1" lang="en" sz="1200">
                <a:solidFill>
                  <a:srgbClr val="A64D79"/>
                </a:solidFill>
                <a:latin typeface="Courier New"/>
                <a:ea typeface="Courier New"/>
                <a:cs typeface="Courier New"/>
                <a:sym typeface="Courier New"/>
              </a:rPr>
              <a:t>Kubectl logs kubia-manual -c kubia</a:t>
            </a:r>
            <a:endParaRPr i="1" sz="1200">
              <a:solidFill>
                <a:srgbClr val="A64D79"/>
              </a:solidFill>
              <a:latin typeface="Courier New"/>
              <a:ea typeface="Courier New"/>
              <a:cs typeface="Courier New"/>
              <a:sym typeface="Courier New"/>
            </a:endParaRPr>
          </a:p>
          <a:p>
            <a:pPr indent="0" lvl="0" marL="457200" marR="0" rtl="0" algn="l">
              <a:lnSpc>
                <a:spcPct val="200000"/>
              </a:lnSpc>
              <a:spcBef>
                <a:spcPts val="0"/>
              </a:spcBef>
              <a:spcAft>
                <a:spcPts val="0"/>
              </a:spcAft>
              <a:buNone/>
            </a:pPr>
            <a:r>
              <a:t/>
            </a:r>
            <a:endParaRPr>
              <a:solidFill>
                <a:srgbClr val="6AA84F"/>
              </a:solidFill>
              <a:latin typeface="Georgia"/>
              <a:ea typeface="Georgia"/>
              <a:cs typeface="Georgia"/>
              <a:sym typeface="Georgia"/>
            </a:endParaRPr>
          </a:p>
          <a:p>
            <a:pPr indent="0" lvl="0" marL="0" rtl="0" algn="l">
              <a:lnSpc>
                <a:spcPct val="100000"/>
              </a:lnSpc>
              <a:spcBef>
                <a:spcPts val="0"/>
              </a:spcBef>
              <a:spcAft>
                <a:spcPts val="0"/>
              </a:spcAft>
              <a:buNone/>
            </a:pPr>
            <a:r>
              <a:t/>
            </a:r>
            <a:endParaRPr>
              <a:solidFill>
                <a:srgbClr val="666666"/>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190" name="Shape 190"/>
        <p:cNvGrpSpPr/>
        <p:nvPr/>
      </p:nvGrpSpPr>
      <p:grpSpPr>
        <a:xfrm>
          <a:off x="0" y="0"/>
          <a:ext cx="0" cy="0"/>
          <a:chOff x="0" y="0"/>
          <a:chExt cx="0" cy="0"/>
        </a:xfrm>
      </p:grpSpPr>
      <p:sp>
        <p:nvSpPr>
          <p:cNvPr id="191" name="Google Shape;191;p24"/>
          <p:cNvSpPr txBox="1"/>
          <p:nvPr/>
        </p:nvSpPr>
        <p:spPr>
          <a:xfrm>
            <a:off x="365050" y="1603650"/>
            <a:ext cx="4940700" cy="968100"/>
          </a:xfrm>
          <a:prstGeom prst="rect">
            <a:avLst/>
          </a:prstGeom>
          <a:noFill/>
          <a:ln>
            <a:noFill/>
          </a:ln>
          <a:effectLst>
            <a:outerShdw blurRad="57150" rotWithShape="0" algn="bl" dir="5400000" dist="19050">
              <a:schemeClr val="accent6">
                <a:alpha val="50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chemeClr val="accent1"/>
                </a:solidFill>
                <a:latin typeface="PT Sans Narrow"/>
                <a:ea typeface="PT Sans Narrow"/>
                <a:cs typeface="PT Sans Narrow"/>
                <a:sym typeface="PT Sans Narrow"/>
              </a:rPr>
              <a:t>Lab:   Pods YAML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311700" y="94100"/>
            <a:ext cx="8520600" cy="5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Pod </a:t>
            </a:r>
            <a:r>
              <a:rPr b="0" lang="en" sz="2800">
                <a:latin typeface="Georgia"/>
                <a:ea typeface="Georgia"/>
                <a:cs typeface="Georgia"/>
                <a:sym typeface="Georgia"/>
              </a:rPr>
              <a:t>Networking</a:t>
            </a:r>
            <a:endParaRPr/>
          </a:p>
        </p:txBody>
      </p:sp>
      <p:sp>
        <p:nvSpPr>
          <p:cNvPr id="197" name="Google Shape;197;p25"/>
          <p:cNvSpPr txBox="1"/>
          <p:nvPr/>
        </p:nvSpPr>
        <p:spPr>
          <a:xfrm>
            <a:off x="198125" y="629175"/>
            <a:ext cx="8421000" cy="44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38761D"/>
                </a:solidFill>
                <a:latin typeface="Georgia"/>
                <a:ea typeface="Georgia"/>
                <a:cs typeface="Georgia"/>
                <a:sym typeface="Georgia"/>
              </a:rPr>
              <a:t>Communication between Pods on same node</a:t>
            </a:r>
            <a:endParaRPr>
              <a:solidFill>
                <a:srgbClr val="666666"/>
              </a:solidFill>
              <a:latin typeface="Georgia"/>
              <a:ea typeface="Georgia"/>
              <a:cs typeface="Georgia"/>
              <a:sym typeface="Georgia"/>
            </a:endParaRPr>
          </a:p>
        </p:txBody>
      </p:sp>
      <p:sp>
        <p:nvSpPr>
          <p:cNvPr id="198" name="Google Shape;198;p25"/>
          <p:cNvSpPr/>
          <p:nvPr/>
        </p:nvSpPr>
        <p:spPr>
          <a:xfrm>
            <a:off x="2723400" y="1224325"/>
            <a:ext cx="3697200" cy="2348700"/>
          </a:xfrm>
          <a:prstGeom prst="roundRect">
            <a:avLst>
              <a:gd fmla="val 16667" name="adj"/>
            </a:avLst>
          </a:prstGeom>
          <a:solidFill>
            <a:srgbClr val="D9D9D9"/>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5"/>
          <p:cNvSpPr/>
          <p:nvPr/>
        </p:nvSpPr>
        <p:spPr>
          <a:xfrm>
            <a:off x="3023250" y="1566200"/>
            <a:ext cx="1081500" cy="508200"/>
          </a:xfrm>
          <a:prstGeom prst="rect">
            <a:avLst/>
          </a:prstGeom>
          <a:solidFill>
            <a:srgbClr val="FF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0FFFF"/>
                </a:solidFill>
                <a:latin typeface="Georgia"/>
                <a:ea typeface="Georgia"/>
                <a:cs typeface="Georgia"/>
                <a:sym typeface="Georgia"/>
              </a:rPr>
              <a:t>       POD 1                 </a:t>
            </a:r>
            <a:endParaRPr b="1" sz="900">
              <a:solidFill>
                <a:srgbClr val="FF9900"/>
              </a:solidFill>
              <a:latin typeface="Georgia"/>
              <a:ea typeface="Georgia"/>
              <a:cs typeface="Georgia"/>
              <a:sym typeface="Georgia"/>
            </a:endParaRPr>
          </a:p>
          <a:p>
            <a:pPr indent="0" lvl="0" marL="0" rtl="0" algn="l">
              <a:spcBef>
                <a:spcPts val="0"/>
              </a:spcBef>
              <a:spcAft>
                <a:spcPts val="0"/>
              </a:spcAft>
              <a:buNone/>
            </a:pPr>
            <a:r>
              <a:t/>
            </a:r>
            <a:endParaRPr b="1" sz="900">
              <a:latin typeface="Georgia"/>
              <a:ea typeface="Georgia"/>
              <a:cs typeface="Georgia"/>
              <a:sym typeface="Georgia"/>
            </a:endParaRPr>
          </a:p>
          <a:p>
            <a:pPr indent="0" lvl="0" marL="0" rtl="0" algn="l">
              <a:spcBef>
                <a:spcPts val="0"/>
              </a:spcBef>
              <a:spcAft>
                <a:spcPts val="0"/>
              </a:spcAft>
              <a:buNone/>
            </a:pPr>
            <a:r>
              <a:rPr b="1" lang="en" sz="900">
                <a:latin typeface="Georgia"/>
                <a:ea typeface="Georgia"/>
                <a:cs typeface="Georgia"/>
                <a:sym typeface="Georgia"/>
              </a:rPr>
              <a:t>IP: 10.244.1.3</a:t>
            </a:r>
            <a:endParaRPr b="1" sz="900">
              <a:latin typeface="Georgia"/>
              <a:ea typeface="Georgia"/>
              <a:cs typeface="Georgia"/>
              <a:sym typeface="Georgia"/>
            </a:endParaRPr>
          </a:p>
        </p:txBody>
      </p:sp>
      <p:sp>
        <p:nvSpPr>
          <p:cNvPr id="200" name="Google Shape;200;p25"/>
          <p:cNvSpPr/>
          <p:nvPr/>
        </p:nvSpPr>
        <p:spPr>
          <a:xfrm>
            <a:off x="4913725" y="1566200"/>
            <a:ext cx="1081500" cy="508200"/>
          </a:xfrm>
          <a:prstGeom prst="rect">
            <a:avLst/>
          </a:prstGeom>
          <a:solidFill>
            <a:srgbClr val="FF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0FFFF"/>
                </a:solidFill>
                <a:latin typeface="Georgia"/>
                <a:ea typeface="Georgia"/>
                <a:cs typeface="Georgia"/>
                <a:sym typeface="Georgia"/>
              </a:rPr>
              <a:t>        POD 2</a:t>
            </a:r>
            <a:endParaRPr b="1" sz="900">
              <a:solidFill>
                <a:srgbClr val="00FFFF"/>
              </a:solidFill>
              <a:latin typeface="Georgia"/>
              <a:ea typeface="Georgia"/>
              <a:cs typeface="Georgia"/>
              <a:sym typeface="Georgia"/>
            </a:endParaRPr>
          </a:p>
          <a:p>
            <a:pPr indent="0" lvl="0" marL="0" rtl="0" algn="l">
              <a:spcBef>
                <a:spcPts val="0"/>
              </a:spcBef>
              <a:spcAft>
                <a:spcPts val="0"/>
              </a:spcAft>
              <a:buNone/>
            </a:pPr>
            <a:r>
              <a:rPr b="1" lang="en" sz="900">
                <a:latin typeface="Georgia"/>
                <a:ea typeface="Georgia"/>
                <a:cs typeface="Georgia"/>
                <a:sym typeface="Georgia"/>
              </a:rPr>
              <a:t>   </a:t>
            </a:r>
            <a:endParaRPr b="1" sz="900">
              <a:latin typeface="Georgia"/>
              <a:ea typeface="Georgia"/>
              <a:cs typeface="Georgia"/>
              <a:sym typeface="Georgia"/>
            </a:endParaRPr>
          </a:p>
          <a:p>
            <a:pPr indent="0" lvl="0" marL="0" rtl="0" algn="l">
              <a:spcBef>
                <a:spcPts val="0"/>
              </a:spcBef>
              <a:spcAft>
                <a:spcPts val="0"/>
              </a:spcAft>
              <a:buNone/>
            </a:pPr>
            <a:r>
              <a:rPr b="1" lang="en" sz="900">
                <a:latin typeface="Georgia"/>
                <a:ea typeface="Georgia"/>
                <a:cs typeface="Georgia"/>
                <a:sym typeface="Georgia"/>
              </a:rPr>
              <a:t>IP: 10.244.1.4</a:t>
            </a:r>
            <a:endParaRPr b="1" sz="900">
              <a:solidFill>
                <a:srgbClr val="00FFFF"/>
              </a:solidFill>
              <a:latin typeface="Georgia"/>
              <a:ea typeface="Georgia"/>
              <a:cs typeface="Georgia"/>
              <a:sym typeface="Georgia"/>
            </a:endParaRPr>
          </a:p>
        </p:txBody>
      </p:sp>
      <p:sp>
        <p:nvSpPr>
          <p:cNvPr id="201" name="Google Shape;201;p25"/>
          <p:cNvSpPr/>
          <p:nvPr/>
        </p:nvSpPr>
        <p:spPr>
          <a:xfrm>
            <a:off x="3828725" y="2436450"/>
            <a:ext cx="642600" cy="270600"/>
          </a:xfrm>
          <a:prstGeom prst="rect">
            <a:avLst/>
          </a:prstGeom>
          <a:solidFill>
            <a:srgbClr val="B7B7B7"/>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FFFFFF"/>
                </a:solidFill>
              </a:rPr>
              <a:t>veth1d</a:t>
            </a:r>
            <a:r>
              <a:rPr b="1" lang="en" sz="900">
                <a:solidFill>
                  <a:srgbClr val="FFFFFF"/>
                </a:solidFill>
              </a:rPr>
              <a:t>1</a:t>
            </a:r>
            <a:endParaRPr b="1" sz="900">
              <a:solidFill>
                <a:srgbClr val="FFFFFF"/>
              </a:solidFill>
            </a:endParaRPr>
          </a:p>
        </p:txBody>
      </p:sp>
      <p:sp>
        <p:nvSpPr>
          <p:cNvPr id="202" name="Google Shape;202;p25"/>
          <p:cNvSpPr/>
          <p:nvPr/>
        </p:nvSpPr>
        <p:spPr>
          <a:xfrm>
            <a:off x="4572000" y="2436450"/>
            <a:ext cx="642600" cy="270600"/>
          </a:xfrm>
          <a:prstGeom prst="rect">
            <a:avLst/>
          </a:prstGeom>
          <a:solidFill>
            <a:srgbClr val="B7B7B7"/>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FFFFFF"/>
                </a:solidFill>
              </a:rPr>
              <a:t>veth542</a:t>
            </a:r>
            <a:endParaRPr b="1" sz="900">
              <a:solidFill>
                <a:srgbClr val="FFFFFF"/>
              </a:solidFill>
            </a:endParaRPr>
          </a:p>
        </p:txBody>
      </p:sp>
      <p:sp>
        <p:nvSpPr>
          <p:cNvPr id="203" name="Google Shape;203;p25"/>
          <p:cNvSpPr/>
          <p:nvPr/>
        </p:nvSpPr>
        <p:spPr>
          <a:xfrm>
            <a:off x="3630450" y="3197675"/>
            <a:ext cx="1773300" cy="221700"/>
          </a:xfrm>
          <a:prstGeom prst="rect">
            <a:avLst/>
          </a:prstGeom>
          <a:solidFill>
            <a:srgbClr val="666666"/>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FFFFFF"/>
                </a:solidFill>
              </a:rPr>
              <a:t>      Bridge 10.244.1.1/24</a:t>
            </a:r>
            <a:endParaRPr/>
          </a:p>
        </p:txBody>
      </p:sp>
      <p:sp>
        <p:nvSpPr>
          <p:cNvPr id="204" name="Google Shape;204;p25"/>
          <p:cNvSpPr txBox="1"/>
          <p:nvPr/>
        </p:nvSpPr>
        <p:spPr>
          <a:xfrm>
            <a:off x="4156675" y="1231725"/>
            <a:ext cx="6426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2"/>
                </a:solidFill>
                <a:latin typeface="Georgia"/>
                <a:ea typeface="Georgia"/>
                <a:cs typeface="Georgia"/>
                <a:sym typeface="Georgia"/>
              </a:rPr>
              <a:t>Node</a:t>
            </a:r>
            <a:endParaRPr sz="1800">
              <a:solidFill>
                <a:schemeClr val="accent2"/>
              </a:solidFill>
              <a:latin typeface="Open Sans"/>
              <a:ea typeface="Open Sans"/>
              <a:cs typeface="Open Sans"/>
              <a:sym typeface="Open Sans"/>
            </a:endParaRPr>
          </a:p>
        </p:txBody>
      </p:sp>
      <p:cxnSp>
        <p:nvCxnSpPr>
          <p:cNvPr id="205" name="Google Shape;205;p25"/>
          <p:cNvCxnSpPr>
            <a:stCxn id="199" idx="3"/>
          </p:cNvCxnSpPr>
          <p:nvPr/>
        </p:nvCxnSpPr>
        <p:spPr>
          <a:xfrm>
            <a:off x="4104750" y="1820300"/>
            <a:ext cx="210300" cy="582000"/>
          </a:xfrm>
          <a:prstGeom prst="bentConnector2">
            <a:avLst/>
          </a:prstGeom>
          <a:noFill/>
          <a:ln cap="flat" cmpd="sng" w="19050">
            <a:solidFill>
              <a:srgbClr val="3C78D8"/>
            </a:solidFill>
            <a:prstDash val="solid"/>
            <a:round/>
            <a:headEnd len="med" w="med" type="diamond"/>
            <a:tailEnd len="med" w="med" type="triangle"/>
          </a:ln>
        </p:spPr>
      </p:cxnSp>
      <p:cxnSp>
        <p:nvCxnSpPr>
          <p:cNvPr id="206" name="Google Shape;206;p25"/>
          <p:cNvCxnSpPr>
            <a:stCxn id="200" idx="1"/>
          </p:cNvCxnSpPr>
          <p:nvPr/>
        </p:nvCxnSpPr>
        <p:spPr>
          <a:xfrm flipH="1">
            <a:off x="4719025" y="1820300"/>
            <a:ext cx="194700" cy="582000"/>
          </a:xfrm>
          <a:prstGeom prst="bentConnector2">
            <a:avLst/>
          </a:prstGeom>
          <a:noFill/>
          <a:ln cap="flat" cmpd="sng" w="19050">
            <a:solidFill>
              <a:srgbClr val="3C78D8"/>
            </a:solidFill>
            <a:prstDash val="solid"/>
            <a:round/>
            <a:headEnd len="med" w="med" type="diamond"/>
            <a:tailEnd len="med" w="med" type="triangle"/>
          </a:ln>
        </p:spPr>
      </p:cxnSp>
      <p:cxnSp>
        <p:nvCxnSpPr>
          <p:cNvPr id="207" name="Google Shape;207;p25"/>
          <p:cNvCxnSpPr>
            <a:endCxn id="203" idx="0"/>
          </p:cNvCxnSpPr>
          <p:nvPr/>
        </p:nvCxnSpPr>
        <p:spPr>
          <a:xfrm flipH="1" rot="-5400000">
            <a:off x="4171500" y="2852075"/>
            <a:ext cx="489000" cy="202200"/>
          </a:xfrm>
          <a:prstGeom prst="bentConnector3">
            <a:avLst>
              <a:gd fmla="val 50000" name="adj1"/>
            </a:avLst>
          </a:prstGeom>
          <a:noFill/>
          <a:ln cap="flat" cmpd="sng" w="19050">
            <a:solidFill>
              <a:srgbClr val="3C78D8"/>
            </a:solidFill>
            <a:prstDash val="solid"/>
            <a:round/>
            <a:headEnd len="med" w="med" type="none"/>
            <a:tailEnd len="med" w="med" type="none"/>
          </a:ln>
        </p:spPr>
      </p:cxnSp>
      <p:cxnSp>
        <p:nvCxnSpPr>
          <p:cNvPr id="208" name="Google Shape;208;p25"/>
          <p:cNvCxnSpPr>
            <a:endCxn id="203" idx="0"/>
          </p:cNvCxnSpPr>
          <p:nvPr/>
        </p:nvCxnSpPr>
        <p:spPr>
          <a:xfrm rot="5400000">
            <a:off x="4386600" y="2839175"/>
            <a:ext cx="489000" cy="228000"/>
          </a:xfrm>
          <a:prstGeom prst="bentConnector3">
            <a:avLst>
              <a:gd fmla="val 50000" name="adj1"/>
            </a:avLst>
          </a:prstGeom>
          <a:noFill/>
          <a:ln cap="flat" cmpd="sng" w="19050">
            <a:solidFill>
              <a:srgbClr val="3C78D8"/>
            </a:solidFill>
            <a:prstDash val="solid"/>
            <a:round/>
            <a:headEnd len="med" w="med" type="none"/>
            <a:tailEnd len="med" w="med" type="none"/>
          </a:ln>
        </p:spPr>
      </p:cxnSp>
      <p:sp>
        <p:nvSpPr>
          <p:cNvPr id="209" name="Google Shape;209;p25"/>
          <p:cNvSpPr txBox="1"/>
          <p:nvPr/>
        </p:nvSpPr>
        <p:spPr>
          <a:xfrm>
            <a:off x="1381400" y="4129875"/>
            <a:ext cx="63429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10" name="Google Shape;210;p25"/>
          <p:cNvSpPr/>
          <p:nvPr/>
        </p:nvSpPr>
        <p:spPr>
          <a:xfrm>
            <a:off x="1599775" y="4162475"/>
            <a:ext cx="5756400" cy="625800"/>
          </a:xfrm>
          <a:prstGeom prst="roundRect">
            <a:avLst>
              <a:gd fmla="val 16667" name="adj"/>
            </a:avLst>
          </a:prstGeom>
          <a:solidFill>
            <a:srgbClr val="FFFFFF"/>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latin typeface="Georgia"/>
                <a:ea typeface="Georgia"/>
                <a:cs typeface="Georgia"/>
                <a:sym typeface="Georgia"/>
              </a:rPr>
              <a:t>A virtual ethernet interface is created for the container: one for node’s namespace and one for the container’s network namespace.</a:t>
            </a:r>
            <a:endParaRPr/>
          </a:p>
        </p:txBody>
      </p:sp>
      <p:sp>
        <p:nvSpPr>
          <p:cNvPr id="211" name="Google Shape;211;p25"/>
          <p:cNvSpPr txBox="1"/>
          <p:nvPr/>
        </p:nvSpPr>
        <p:spPr>
          <a:xfrm>
            <a:off x="3700975" y="1709550"/>
            <a:ext cx="455700" cy="15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FF9900"/>
                </a:solidFill>
                <a:latin typeface="Georgia"/>
                <a:ea typeface="Georgia"/>
                <a:cs typeface="Georgia"/>
                <a:sym typeface="Georgia"/>
              </a:rPr>
              <a:t>eth0</a:t>
            </a:r>
            <a:endParaRPr>
              <a:latin typeface="Open Sans"/>
              <a:ea typeface="Open Sans"/>
              <a:cs typeface="Open Sans"/>
              <a:sym typeface="Open Sans"/>
            </a:endParaRPr>
          </a:p>
        </p:txBody>
      </p:sp>
      <p:sp>
        <p:nvSpPr>
          <p:cNvPr id="212" name="Google Shape;212;p25"/>
          <p:cNvSpPr txBox="1"/>
          <p:nvPr/>
        </p:nvSpPr>
        <p:spPr>
          <a:xfrm>
            <a:off x="4828975" y="1709550"/>
            <a:ext cx="455700" cy="15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FF9900"/>
                </a:solidFill>
                <a:latin typeface="Georgia"/>
                <a:ea typeface="Georgia"/>
                <a:cs typeface="Georgia"/>
                <a:sym typeface="Georgia"/>
              </a:rPr>
              <a:t>eth0</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364275" y="43250"/>
            <a:ext cx="8520600" cy="5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Pod Networking </a:t>
            </a:r>
            <a:endParaRPr/>
          </a:p>
        </p:txBody>
      </p:sp>
      <p:sp>
        <p:nvSpPr>
          <p:cNvPr id="218" name="Google Shape;218;p26"/>
          <p:cNvSpPr/>
          <p:nvPr/>
        </p:nvSpPr>
        <p:spPr>
          <a:xfrm>
            <a:off x="874800" y="1224325"/>
            <a:ext cx="2997000" cy="2348700"/>
          </a:xfrm>
          <a:prstGeom prst="roundRect">
            <a:avLst>
              <a:gd fmla="val 16667" name="adj"/>
            </a:avLst>
          </a:prstGeom>
          <a:solidFill>
            <a:srgbClr val="D9D9D9"/>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p:nvPr/>
        </p:nvSpPr>
        <p:spPr>
          <a:xfrm>
            <a:off x="1106650" y="1957350"/>
            <a:ext cx="1081500" cy="508200"/>
          </a:xfrm>
          <a:prstGeom prst="rect">
            <a:avLst/>
          </a:prstGeom>
          <a:solidFill>
            <a:srgbClr val="FF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0FFFF"/>
                </a:solidFill>
                <a:latin typeface="Georgia"/>
                <a:ea typeface="Georgia"/>
                <a:cs typeface="Georgia"/>
                <a:sym typeface="Georgia"/>
              </a:rPr>
              <a:t>     </a:t>
            </a:r>
            <a:endParaRPr b="1" sz="900">
              <a:solidFill>
                <a:srgbClr val="00FFFF"/>
              </a:solidFill>
              <a:latin typeface="Georgia"/>
              <a:ea typeface="Georgia"/>
              <a:cs typeface="Georgia"/>
              <a:sym typeface="Georgia"/>
            </a:endParaRPr>
          </a:p>
          <a:p>
            <a:pPr indent="0" lvl="0" marL="0" rtl="0" algn="l">
              <a:spcBef>
                <a:spcPts val="0"/>
              </a:spcBef>
              <a:spcAft>
                <a:spcPts val="0"/>
              </a:spcAft>
              <a:buNone/>
            </a:pPr>
            <a:r>
              <a:rPr b="1" lang="en" sz="900">
                <a:solidFill>
                  <a:srgbClr val="00FFFF"/>
                </a:solidFill>
                <a:latin typeface="Georgia"/>
                <a:ea typeface="Georgia"/>
                <a:cs typeface="Georgia"/>
                <a:sym typeface="Georgia"/>
              </a:rPr>
              <a:t>     </a:t>
            </a:r>
            <a:r>
              <a:rPr b="1" lang="en" sz="900">
                <a:solidFill>
                  <a:srgbClr val="00FFFF"/>
                </a:solidFill>
                <a:latin typeface="Georgia"/>
                <a:ea typeface="Georgia"/>
                <a:cs typeface="Georgia"/>
                <a:sym typeface="Georgia"/>
              </a:rPr>
              <a:t>POD 1</a:t>
            </a:r>
            <a:endParaRPr b="1" sz="900">
              <a:solidFill>
                <a:srgbClr val="00FFFF"/>
              </a:solidFill>
              <a:latin typeface="Georgia"/>
              <a:ea typeface="Georgia"/>
              <a:cs typeface="Georgia"/>
              <a:sym typeface="Georgia"/>
            </a:endParaRPr>
          </a:p>
          <a:p>
            <a:pPr indent="0" lvl="0" marL="0" rtl="0" algn="l">
              <a:spcBef>
                <a:spcPts val="0"/>
              </a:spcBef>
              <a:spcAft>
                <a:spcPts val="0"/>
              </a:spcAft>
              <a:buNone/>
            </a:pPr>
            <a:r>
              <a:t/>
            </a:r>
            <a:endParaRPr b="1" sz="900">
              <a:latin typeface="Georgia"/>
              <a:ea typeface="Georgia"/>
              <a:cs typeface="Georgia"/>
              <a:sym typeface="Georgia"/>
            </a:endParaRPr>
          </a:p>
          <a:p>
            <a:pPr indent="0" lvl="0" marL="0" rtl="0" algn="l">
              <a:spcBef>
                <a:spcPts val="0"/>
              </a:spcBef>
              <a:spcAft>
                <a:spcPts val="0"/>
              </a:spcAft>
              <a:buNone/>
            </a:pPr>
            <a:r>
              <a:rPr b="1" lang="en" sz="900">
                <a:latin typeface="Georgia"/>
                <a:ea typeface="Georgia"/>
                <a:cs typeface="Georgia"/>
                <a:sym typeface="Georgia"/>
              </a:rPr>
              <a:t>IP: 10.244.1.3</a:t>
            </a:r>
            <a:endParaRPr b="1" sz="900">
              <a:latin typeface="Georgia"/>
              <a:ea typeface="Georgia"/>
              <a:cs typeface="Georgia"/>
              <a:sym typeface="Georgia"/>
            </a:endParaRPr>
          </a:p>
          <a:p>
            <a:pPr indent="0" lvl="0" marL="0" rtl="0" algn="l">
              <a:spcBef>
                <a:spcPts val="0"/>
              </a:spcBef>
              <a:spcAft>
                <a:spcPts val="0"/>
              </a:spcAft>
              <a:buNone/>
            </a:pPr>
            <a:r>
              <a:rPr b="1" lang="en" sz="900">
                <a:latin typeface="Georgia"/>
                <a:ea typeface="Georgia"/>
                <a:cs typeface="Georgia"/>
                <a:sym typeface="Georgia"/>
              </a:rPr>
              <a:t>                    </a:t>
            </a:r>
            <a:endParaRPr b="1" sz="900">
              <a:latin typeface="Georgia"/>
              <a:ea typeface="Georgia"/>
              <a:cs typeface="Georgia"/>
              <a:sym typeface="Georgia"/>
            </a:endParaRPr>
          </a:p>
        </p:txBody>
      </p:sp>
      <p:sp>
        <p:nvSpPr>
          <p:cNvPr id="220" name="Google Shape;220;p26"/>
          <p:cNvSpPr/>
          <p:nvPr/>
        </p:nvSpPr>
        <p:spPr>
          <a:xfrm rot="5400000">
            <a:off x="2316550" y="2077050"/>
            <a:ext cx="642600" cy="270600"/>
          </a:xfrm>
          <a:prstGeom prst="rect">
            <a:avLst/>
          </a:prstGeom>
          <a:solidFill>
            <a:srgbClr val="B7B7B7"/>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Georgia"/>
                <a:ea typeface="Georgia"/>
                <a:cs typeface="Georgia"/>
                <a:sym typeface="Georgia"/>
              </a:rPr>
              <a:t>veth</a:t>
            </a:r>
            <a:endParaRPr b="1" sz="900">
              <a:solidFill>
                <a:srgbClr val="FFFFFF"/>
              </a:solidFill>
              <a:latin typeface="Georgia"/>
              <a:ea typeface="Georgia"/>
              <a:cs typeface="Georgia"/>
              <a:sym typeface="Georgia"/>
            </a:endParaRPr>
          </a:p>
        </p:txBody>
      </p:sp>
      <p:sp>
        <p:nvSpPr>
          <p:cNvPr id="221" name="Google Shape;221;p26"/>
          <p:cNvSpPr/>
          <p:nvPr/>
        </p:nvSpPr>
        <p:spPr>
          <a:xfrm rot="5400000">
            <a:off x="2627800" y="2099275"/>
            <a:ext cx="1147500" cy="228000"/>
          </a:xfrm>
          <a:prstGeom prst="rect">
            <a:avLst/>
          </a:prstGeom>
          <a:solidFill>
            <a:srgbClr val="666666"/>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      </a:t>
            </a:r>
            <a:r>
              <a:rPr b="1" lang="en" sz="900">
                <a:solidFill>
                  <a:srgbClr val="FFFFFF"/>
                </a:solidFill>
                <a:latin typeface="Georgia"/>
                <a:ea typeface="Georgia"/>
                <a:cs typeface="Georgia"/>
                <a:sym typeface="Georgia"/>
              </a:rPr>
              <a:t>Bridge</a:t>
            </a:r>
            <a:r>
              <a:rPr b="1" lang="en" sz="900">
                <a:solidFill>
                  <a:srgbClr val="FFFFFF"/>
                </a:solidFill>
              </a:rPr>
              <a:t> </a:t>
            </a:r>
            <a:endParaRPr/>
          </a:p>
        </p:txBody>
      </p:sp>
      <p:sp>
        <p:nvSpPr>
          <p:cNvPr id="222" name="Google Shape;222;p26"/>
          <p:cNvSpPr txBox="1"/>
          <p:nvPr/>
        </p:nvSpPr>
        <p:spPr>
          <a:xfrm>
            <a:off x="1785575" y="1287875"/>
            <a:ext cx="899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2"/>
                </a:solidFill>
                <a:latin typeface="Georgia"/>
                <a:ea typeface="Georgia"/>
                <a:cs typeface="Georgia"/>
                <a:sym typeface="Georgia"/>
              </a:rPr>
              <a:t>Node 1</a:t>
            </a:r>
            <a:endParaRPr sz="1800">
              <a:solidFill>
                <a:schemeClr val="accent2"/>
              </a:solidFill>
              <a:latin typeface="Open Sans"/>
              <a:ea typeface="Open Sans"/>
              <a:cs typeface="Open Sans"/>
              <a:sym typeface="Open Sans"/>
            </a:endParaRPr>
          </a:p>
        </p:txBody>
      </p:sp>
      <p:cxnSp>
        <p:nvCxnSpPr>
          <p:cNvPr id="223" name="Google Shape;223;p26"/>
          <p:cNvCxnSpPr>
            <a:stCxn id="219" idx="3"/>
          </p:cNvCxnSpPr>
          <p:nvPr/>
        </p:nvCxnSpPr>
        <p:spPr>
          <a:xfrm>
            <a:off x="2188150" y="2211450"/>
            <a:ext cx="314400" cy="1800"/>
          </a:xfrm>
          <a:prstGeom prst="bentConnector3">
            <a:avLst>
              <a:gd fmla="val 50000" name="adj1"/>
            </a:avLst>
          </a:prstGeom>
          <a:noFill/>
          <a:ln cap="flat" cmpd="sng" w="19050">
            <a:solidFill>
              <a:srgbClr val="6D9EEB"/>
            </a:solidFill>
            <a:prstDash val="solid"/>
            <a:round/>
            <a:headEnd len="med" w="med" type="diamond"/>
            <a:tailEnd len="med" w="med" type="triangle"/>
          </a:ln>
        </p:spPr>
      </p:cxnSp>
      <p:sp>
        <p:nvSpPr>
          <p:cNvPr id="224" name="Google Shape;224;p26"/>
          <p:cNvSpPr/>
          <p:nvPr/>
        </p:nvSpPr>
        <p:spPr>
          <a:xfrm>
            <a:off x="1599775" y="4162475"/>
            <a:ext cx="5003400" cy="599700"/>
          </a:xfrm>
          <a:prstGeom prst="roundRect">
            <a:avLst>
              <a:gd fmla="val 16667" name="adj"/>
            </a:avLst>
          </a:prstGeom>
          <a:solidFill>
            <a:srgbClr val="FFFFFF"/>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latin typeface="Georgia"/>
                <a:ea typeface="Georgia"/>
                <a:cs typeface="Georgia"/>
                <a:sym typeface="Georgia"/>
              </a:rPr>
              <a:t>The source IP of the pod changes when it’s communicating </a:t>
            </a:r>
            <a:r>
              <a:rPr lang="en">
                <a:solidFill>
                  <a:srgbClr val="666666"/>
                </a:solidFill>
                <a:latin typeface="Georgia"/>
                <a:ea typeface="Georgia"/>
                <a:cs typeface="Georgia"/>
                <a:sym typeface="Georgia"/>
              </a:rPr>
              <a:t>from</a:t>
            </a:r>
            <a:r>
              <a:rPr lang="en">
                <a:solidFill>
                  <a:srgbClr val="666666"/>
                </a:solidFill>
                <a:latin typeface="Georgia"/>
                <a:ea typeface="Georgia"/>
                <a:cs typeface="Georgia"/>
                <a:sym typeface="Georgia"/>
              </a:rPr>
              <a:t> node to node</a:t>
            </a:r>
            <a:endParaRPr/>
          </a:p>
        </p:txBody>
      </p:sp>
      <p:sp>
        <p:nvSpPr>
          <p:cNvPr id="225" name="Google Shape;225;p26"/>
          <p:cNvSpPr/>
          <p:nvPr/>
        </p:nvSpPr>
        <p:spPr>
          <a:xfrm rot="5400000">
            <a:off x="3578425" y="2108900"/>
            <a:ext cx="514800" cy="215100"/>
          </a:xfrm>
          <a:prstGeom prst="rect">
            <a:avLst/>
          </a:prstGeom>
          <a:solidFill>
            <a:srgbClr val="6FA8DC"/>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Georgia"/>
                <a:ea typeface="Georgia"/>
                <a:cs typeface="Georgia"/>
                <a:sym typeface="Georgia"/>
              </a:rPr>
              <a:t>eth0</a:t>
            </a:r>
            <a:endParaRPr b="1" sz="900">
              <a:solidFill>
                <a:srgbClr val="FFFFFF"/>
              </a:solidFill>
              <a:latin typeface="Georgia"/>
              <a:ea typeface="Georgia"/>
              <a:cs typeface="Georgia"/>
              <a:sym typeface="Georgia"/>
            </a:endParaRPr>
          </a:p>
        </p:txBody>
      </p:sp>
      <p:sp>
        <p:nvSpPr>
          <p:cNvPr id="226" name="Google Shape;226;p26"/>
          <p:cNvSpPr/>
          <p:nvPr/>
        </p:nvSpPr>
        <p:spPr>
          <a:xfrm>
            <a:off x="5195150" y="1157500"/>
            <a:ext cx="2997000" cy="2348700"/>
          </a:xfrm>
          <a:prstGeom prst="roundRect">
            <a:avLst>
              <a:gd fmla="val 16667" name="adj"/>
            </a:avLst>
          </a:prstGeom>
          <a:solidFill>
            <a:srgbClr val="D9D9D9"/>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a:off x="6963200" y="1957350"/>
            <a:ext cx="1081500" cy="508200"/>
          </a:xfrm>
          <a:prstGeom prst="rect">
            <a:avLst/>
          </a:prstGeom>
          <a:solidFill>
            <a:srgbClr val="FFFFFF"/>
          </a:solidFill>
          <a:ln cap="flat" cmpd="sng" w="9525">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FFFF"/>
                </a:solidFill>
                <a:latin typeface="Georgia"/>
                <a:ea typeface="Georgia"/>
                <a:cs typeface="Georgia"/>
                <a:sym typeface="Georgia"/>
              </a:rPr>
              <a:t>         </a:t>
            </a:r>
            <a:r>
              <a:rPr b="1" lang="en" sz="900">
                <a:solidFill>
                  <a:srgbClr val="00FFFF"/>
                </a:solidFill>
                <a:latin typeface="Georgia"/>
                <a:ea typeface="Georgia"/>
                <a:cs typeface="Georgia"/>
                <a:sym typeface="Georgia"/>
              </a:rPr>
              <a:t>POD 2</a:t>
            </a:r>
            <a:endParaRPr b="1" sz="900">
              <a:solidFill>
                <a:srgbClr val="00FFFF"/>
              </a:solidFill>
              <a:latin typeface="Georgia"/>
              <a:ea typeface="Georgia"/>
              <a:cs typeface="Georgia"/>
              <a:sym typeface="Georgia"/>
            </a:endParaRPr>
          </a:p>
          <a:p>
            <a:pPr indent="0" lvl="0" marL="0" rtl="0" algn="l">
              <a:spcBef>
                <a:spcPts val="0"/>
              </a:spcBef>
              <a:spcAft>
                <a:spcPts val="0"/>
              </a:spcAft>
              <a:buNone/>
            </a:pPr>
            <a:r>
              <a:rPr b="1" lang="en" sz="900">
                <a:latin typeface="Georgia"/>
                <a:ea typeface="Georgia"/>
                <a:cs typeface="Georgia"/>
                <a:sym typeface="Georgia"/>
              </a:rPr>
              <a:t>   </a:t>
            </a:r>
            <a:endParaRPr b="1" sz="900">
              <a:latin typeface="Georgia"/>
              <a:ea typeface="Georgia"/>
              <a:cs typeface="Georgia"/>
              <a:sym typeface="Georgia"/>
            </a:endParaRPr>
          </a:p>
          <a:p>
            <a:pPr indent="0" lvl="0" marL="0" rtl="0" algn="l">
              <a:spcBef>
                <a:spcPts val="0"/>
              </a:spcBef>
              <a:spcAft>
                <a:spcPts val="0"/>
              </a:spcAft>
              <a:buNone/>
            </a:pPr>
            <a:r>
              <a:rPr b="1" lang="en" sz="900">
                <a:latin typeface="Georgia"/>
                <a:ea typeface="Georgia"/>
                <a:cs typeface="Georgia"/>
                <a:sym typeface="Georgia"/>
              </a:rPr>
              <a:t>  IP: 10.244.2.6</a:t>
            </a:r>
            <a:endParaRPr b="1" sz="900">
              <a:latin typeface="Georgia"/>
              <a:ea typeface="Georgia"/>
              <a:cs typeface="Georgia"/>
              <a:sym typeface="Georgia"/>
            </a:endParaRPr>
          </a:p>
          <a:p>
            <a:pPr indent="0" lvl="0" marL="0" rtl="0" algn="l">
              <a:spcBef>
                <a:spcPts val="0"/>
              </a:spcBef>
              <a:spcAft>
                <a:spcPts val="0"/>
              </a:spcAft>
              <a:buNone/>
            </a:pPr>
            <a:r>
              <a:t/>
            </a:r>
            <a:endParaRPr b="1" sz="900">
              <a:latin typeface="Georgia"/>
              <a:ea typeface="Georgia"/>
              <a:cs typeface="Georgia"/>
              <a:sym typeface="Georgia"/>
            </a:endParaRPr>
          </a:p>
        </p:txBody>
      </p:sp>
      <p:sp>
        <p:nvSpPr>
          <p:cNvPr id="228" name="Google Shape;228;p26"/>
          <p:cNvSpPr txBox="1"/>
          <p:nvPr/>
        </p:nvSpPr>
        <p:spPr>
          <a:xfrm>
            <a:off x="6280475" y="1287875"/>
            <a:ext cx="899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2"/>
                </a:solidFill>
                <a:latin typeface="Georgia"/>
                <a:ea typeface="Georgia"/>
                <a:cs typeface="Georgia"/>
                <a:sym typeface="Georgia"/>
              </a:rPr>
              <a:t>Node 2</a:t>
            </a:r>
            <a:endParaRPr sz="1800">
              <a:solidFill>
                <a:schemeClr val="accent2"/>
              </a:solidFill>
              <a:latin typeface="Open Sans"/>
              <a:ea typeface="Open Sans"/>
              <a:cs typeface="Open Sans"/>
              <a:sym typeface="Open Sans"/>
            </a:endParaRPr>
          </a:p>
        </p:txBody>
      </p:sp>
      <p:sp>
        <p:nvSpPr>
          <p:cNvPr id="229" name="Google Shape;229;p26"/>
          <p:cNvSpPr/>
          <p:nvPr/>
        </p:nvSpPr>
        <p:spPr>
          <a:xfrm rot="5400000">
            <a:off x="6211513" y="2076150"/>
            <a:ext cx="642600" cy="270600"/>
          </a:xfrm>
          <a:prstGeom prst="rect">
            <a:avLst/>
          </a:prstGeom>
          <a:solidFill>
            <a:srgbClr val="B7B7B7"/>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Georgia"/>
                <a:ea typeface="Georgia"/>
                <a:cs typeface="Georgia"/>
                <a:sym typeface="Georgia"/>
              </a:rPr>
              <a:t>veth</a:t>
            </a:r>
            <a:endParaRPr b="1" sz="900">
              <a:solidFill>
                <a:srgbClr val="FFFFFF"/>
              </a:solidFill>
              <a:latin typeface="Georgia"/>
              <a:ea typeface="Georgia"/>
              <a:cs typeface="Georgia"/>
              <a:sym typeface="Georgia"/>
            </a:endParaRPr>
          </a:p>
        </p:txBody>
      </p:sp>
      <p:sp>
        <p:nvSpPr>
          <p:cNvPr id="230" name="Google Shape;230;p26"/>
          <p:cNvSpPr/>
          <p:nvPr/>
        </p:nvSpPr>
        <p:spPr>
          <a:xfrm rot="5400000">
            <a:off x="5349513" y="2099275"/>
            <a:ext cx="1147500" cy="228000"/>
          </a:xfrm>
          <a:prstGeom prst="rect">
            <a:avLst/>
          </a:prstGeom>
          <a:solidFill>
            <a:srgbClr val="666666"/>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      </a:t>
            </a:r>
            <a:r>
              <a:rPr b="1" lang="en" sz="900">
                <a:solidFill>
                  <a:srgbClr val="FFFFFF"/>
                </a:solidFill>
                <a:latin typeface="Georgia"/>
                <a:ea typeface="Georgia"/>
                <a:cs typeface="Georgia"/>
                <a:sym typeface="Georgia"/>
              </a:rPr>
              <a:t>Bridge</a:t>
            </a:r>
            <a:r>
              <a:rPr b="1" lang="en" sz="900">
                <a:solidFill>
                  <a:srgbClr val="FFFFFF"/>
                </a:solidFill>
              </a:rPr>
              <a:t> </a:t>
            </a:r>
            <a:endParaRPr/>
          </a:p>
        </p:txBody>
      </p:sp>
      <p:sp>
        <p:nvSpPr>
          <p:cNvPr id="231" name="Google Shape;231;p26"/>
          <p:cNvSpPr/>
          <p:nvPr/>
        </p:nvSpPr>
        <p:spPr>
          <a:xfrm rot="5400000">
            <a:off x="4927700" y="2134975"/>
            <a:ext cx="528000" cy="228300"/>
          </a:xfrm>
          <a:prstGeom prst="rect">
            <a:avLst/>
          </a:prstGeom>
          <a:solidFill>
            <a:srgbClr val="6FA8DC"/>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Georgia"/>
                <a:ea typeface="Georgia"/>
                <a:cs typeface="Georgia"/>
                <a:sym typeface="Georgia"/>
              </a:rPr>
              <a:t>eth0</a:t>
            </a:r>
            <a:endParaRPr b="1" sz="900">
              <a:solidFill>
                <a:srgbClr val="FFFFFF"/>
              </a:solidFill>
              <a:latin typeface="Georgia"/>
              <a:ea typeface="Georgia"/>
              <a:cs typeface="Georgia"/>
              <a:sym typeface="Georgia"/>
            </a:endParaRPr>
          </a:p>
        </p:txBody>
      </p:sp>
      <p:sp>
        <p:nvSpPr>
          <p:cNvPr id="232" name="Google Shape;232;p26"/>
          <p:cNvSpPr/>
          <p:nvPr/>
        </p:nvSpPr>
        <p:spPr>
          <a:xfrm>
            <a:off x="2188150" y="3712675"/>
            <a:ext cx="4683900" cy="123900"/>
          </a:xfrm>
          <a:prstGeom prst="roundRect">
            <a:avLst>
              <a:gd fmla="val 16667" name="adj"/>
            </a:avLst>
          </a:prstGeom>
          <a:solidFill>
            <a:srgbClr val="6FA8DC"/>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900">
                <a:solidFill>
                  <a:srgbClr val="FFFFFF"/>
                </a:solidFill>
                <a:latin typeface="Georgia"/>
                <a:ea typeface="Georgia"/>
                <a:cs typeface="Georgia"/>
                <a:sym typeface="Georgia"/>
              </a:rPr>
              <a:t>Network</a:t>
            </a:r>
            <a:endParaRPr b="1" sz="900">
              <a:solidFill>
                <a:srgbClr val="FFFFFF"/>
              </a:solidFill>
              <a:latin typeface="Georgia"/>
              <a:ea typeface="Georgia"/>
              <a:cs typeface="Georgia"/>
              <a:sym typeface="Georgia"/>
            </a:endParaRPr>
          </a:p>
        </p:txBody>
      </p:sp>
      <p:cxnSp>
        <p:nvCxnSpPr>
          <p:cNvPr id="233" name="Google Shape;233;p26"/>
          <p:cNvCxnSpPr>
            <a:stCxn id="225" idx="0"/>
          </p:cNvCxnSpPr>
          <p:nvPr/>
        </p:nvCxnSpPr>
        <p:spPr>
          <a:xfrm>
            <a:off x="3943375" y="2216450"/>
            <a:ext cx="371700" cy="1486500"/>
          </a:xfrm>
          <a:prstGeom prst="bentConnector2">
            <a:avLst/>
          </a:prstGeom>
          <a:noFill/>
          <a:ln cap="flat" cmpd="sng" w="19050">
            <a:solidFill>
              <a:srgbClr val="6FA8DC"/>
            </a:solidFill>
            <a:prstDash val="solid"/>
            <a:round/>
            <a:headEnd len="med" w="med" type="none"/>
            <a:tailEnd len="med" w="med" type="none"/>
          </a:ln>
        </p:spPr>
      </p:cxnSp>
      <p:cxnSp>
        <p:nvCxnSpPr>
          <p:cNvPr id="234" name="Google Shape;234;p26"/>
          <p:cNvCxnSpPr>
            <a:stCxn id="231" idx="2"/>
          </p:cNvCxnSpPr>
          <p:nvPr/>
        </p:nvCxnSpPr>
        <p:spPr>
          <a:xfrm flipH="1">
            <a:off x="4688150" y="2249125"/>
            <a:ext cx="389400" cy="1492800"/>
          </a:xfrm>
          <a:prstGeom prst="bentConnector2">
            <a:avLst/>
          </a:prstGeom>
          <a:noFill/>
          <a:ln cap="flat" cmpd="sng" w="19050">
            <a:solidFill>
              <a:srgbClr val="6FA8DC"/>
            </a:solidFill>
            <a:prstDash val="solid"/>
            <a:round/>
            <a:headEnd len="med" w="med" type="none"/>
            <a:tailEnd len="med" w="med" type="none"/>
          </a:ln>
        </p:spPr>
      </p:cxnSp>
      <p:cxnSp>
        <p:nvCxnSpPr>
          <p:cNvPr id="235" name="Google Shape;235;p26"/>
          <p:cNvCxnSpPr>
            <a:stCxn id="220" idx="0"/>
            <a:endCxn id="221" idx="2"/>
          </p:cNvCxnSpPr>
          <p:nvPr/>
        </p:nvCxnSpPr>
        <p:spPr>
          <a:xfrm>
            <a:off x="2773150" y="2212350"/>
            <a:ext cx="314400" cy="900"/>
          </a:xfrm>
          <a:prstGeom prst="straightConnector1">
            <a:avLst/>
          </a:prstGeom>
          <a:noFill/>
          <a:ln cap="flat" cmpd="sng" w="19050">
            <a:solidFill>
              <a:srgbClr val="6FA8DC"/>
            </a:solidFill>
            <a:prstDash val="solid"/>
            <a:round/>
            <a:headEnd len="med" w="med" type="none"/>
            <a:tailEnd len="med" w="med" type="none"/>
          </a:ln>
        </p:spPr>
      </p:cxnSp>
      <p:cxnSp>
        <p:nvCxnSpPr>
          <p:cNvPr id="236" name="Google Shape;236;p26"/>
          <p:cNvCxnSpPr>
            <a:stCxn id="221" idx="0"/>
            <a:endCxn id="225" idx="2"/>
          </p:cNvCxnSpPr>
          <p:nvPr/>
        </p:nvCxnSpPr>
        <p:spPr>
          <a:xfrm>
            <a:off x="3315550" y="2213275"/>
            <a:ext cx="412800" cy="3300"/>
          </a:xfrm>
          <a:prstGeom prst="straightConnector1">
            <a:avLst/>
          </a:prstGeom>
          <a:noFill/>
          <a:ln cap="flat" cmpd="sng" w="19050">
            <a:solidFill>
              <a:srgbClr val="6FA8DC"/>
            </a:solidFill>
            <a:prstDash val="solid"/>
            <a:round/>
            <a:headEnd len="med" w="med" type="none"/>
            <a:tailEnd len="med" w="med" type="none"/>
          </a:ln>
        </p:spPr>
      </p:cxnSp>
      <p:cxnSp>
        <p:nvCxnSpPr>
          <p:cNvPr id="237" name="Google Shape;237;p26"/>
          <p:cNvCxnSpPr>
            <a:endCxn id="230" idx="2"/>
          </p:cNvCxnSpPr>
          <p:nvPr/>
        </p:nvCxnSpPr>
        <p:spPr>
          <a:xfrm>
            <a:off x="5206263" y="2211475"/>
            <a:ext cx="603000" cy="1800"/>
          </a:xfrm>
          <a:prstGeom prst="straightConnector1">
            <a:avLst/>
          </a:prstGeom>
          <a:noFill/>
          <a:ln cap="flat" cmpd="sng" w="19050">
            <a:solidFill>
              <a:srgbClr val="6FA8DC"/>
            </a:solidFill>
            <a:prstDash val="solid"/>
            <a:round/>
            <a:headEnd len="med" w="med" type="none"/>
            <a:tailEnd len="med" w="med" type="none"/>
          </a:ln>
        </p:spPr>
      </p:cxnSp>
      <p:cxnSp>
        <p:nvCxnSpPr>
          <p:cNvPr id="238" name="Google Shape;238;p26"/>
          <p:cNvCxnSpPr>
            <a:stCxn id="230" idx="0"/>
            <a:endCxn id="229" idx="2"/>
          </p:cNvCxnSpPr>
          <p:nvPr/>
        </p:nvCxnSpPr>
        <p:spPr>
          <a:xfrm flipH="1" rot="10800000">
            <a:off x="6037263" y="2211475"/>
            <a:ext cx="360300" cy="1800"/>
          </a:xfrm>
          <a:prstGeom prst="straightConnector1">
            <a:avLst/>
          </a:prstGeom>
          <a:noFill/>
          <a:ln cap="flat" cmpd="sng" w="19050">
            <a:solidFill>
              <a:srgbClr val="6FA8DC"/>
            </a:solidFill>
            <a:prstDash val="solid"/>
            <a:round/>
            <a:headEnd len="med" w="med" type="none"/>
            <a:tailEnd len="med" w="med" type="none"/>
          </a:ln>
        </p:spPr>
      </p:cxnSp>
      <p:cxnSp>
        <p:nvCxnSpPr>
          <p:cNvPr id="239" name="Google Shape;239;p26"/>
          <p:cNvCxnSpPr/>
          <p:nvPr/>
        </p:nvCxnSpPr>
        <p:spPr>
          <a:xfrm rot="10800000">
            <a:off x="6668125" y="2211475"/>
            <a:ext cx="314400" cy="1800"/>
          </a:xfrm>
          <a:prstGeom prst="bentConnector3">
            <a:avLst>
              <a:gd fmla="val 50000" name="adj1"/>
            </a:avLst>
          </a:prstGeom>
          <a:noFill/>
          <a:ln cap="flat" cmpd="sng" w="19050">
            <a:solidFill>
              <a:srgbClr val="6D9EEB"/>
            </a:solidFill>
            <a:prstDash val="solid"/>
            <a:round/>
            <a:headEnd len="med" w="med" type="diamond"/>
            <a:tailEnd len="med" w="med" type="triangle"/>
          </a:ln>
        </p:spPr>
      </p:cxnSp>
      <p:sp>
        <p:nvSpPr>
          <p:cNvPr id="240" name="Google Shape;240;p26"/>
          <p:cNvSpPr txBox="1"/>
          <p:nvPr/>
        </p:nvSpPr>
        <p:spPr>
          <a:xfrm>
            <a:off x="390450" y="634875"/>
            <a:ext cx="83631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38761D"/>
                </a:solidFill>
                <a:latin typeface="Georgia"/>
                <a:ea typeface="Georgia"/>
                <a:cs typeface="Georgia"/>
                <a:sym typeface="Georgia"/>
              </a:rPr>
              <a:t>Communication between Pods on </a:t>
            </a:r>
            <a:r>
              <a:rPr lang="en" sz="1700">
                <a:solidFill>
                  <a:srgbClr val="38761D"/>
                </a:solidFill>
                <a:latin typeface="Georgia"/>
                <a:ea typeface="Georgia"/>
                <a:cs typeface="Georgia"/>
                <a:sym typeface="Georgia"/>
              </a:rPr>
              <a:t>different</a:t>
            </a:r>
            <a:r>
              <a:rPr lang="en" sz="1700">
                <a:solidFill>
                  <a:srgbClr val="38761D"/>
                </a:solidFill>
                <a:latin typeface="Georgia"/>
                <a:ea typeface="Georgia"/>
                <a:cs typeface="Georgia"/>
                <a:sym typeface="Georgia"/>
              </a:rPr>
              <a:t> nodes</a:t>
            </a:r>
            <a:endParaRPr/>
          </a:p>
        </p:txBody>
      </p:sp>
      <p:sp>
        <p:nvSpPr>
          <p:cNvPr id="241" name="Google Shape;241;p26"/>
          <p:cNvSpPr txBox="1"/>
          <p:nvPr/>
        </p:nvSpPr>
        <p:spPr>
          <a:xfrm>
            <a:off x="1785575" y="2133300"/>
            <a:ext cx="455700" cy="15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FF9900"/>
                </a:solidFill>
                <a:latin typeface="Georgia"/>
                <a:ea typeface="Georgia"/>
                <a:cs typeface="Georgia"/>
                <a:sym typeface="Georgia"/>
              </a:rPr>
              <a:t>eth0</a:t>
            </a:r>
            <a:endParaRPr>
              <a:latin typeface="Open Sans"/>
              <a:ea typeface="Open Sans"/>
              <a:cs typeface="Open Sans"/>
              <a:sym typeface="Open Sans"/>
            </a:endParaRPr>
          </a:p>
        </p:txBody>
      </p:sp>
      <p:sp>
        <p:nvSpPr>
          <p:cNvPr id="242" name="Google Shape;242;p26"/>
          <p:cNvSpPr txBox="1"/>
          <p:nvPr/>
        </p:nvSpPr>
        <p:spPr>
          <a:xfrm>
            <a:off x="6911050" y="2133300"/>
            <a:ext cx="455700" cy="15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FF9900"/>
                </a:solidFill>
                <a:latin typeface="Georgia"/>
                <a:ea typeface="Georgia"/>
                <a:cs typeface="Georgia"/>
                <a:sym typeface="Georgia"/>
              </a:rPr>
              <a:t>eth0</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198125" y="159275"/>
            <a:ext cx="8520600" cy="5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Command </a:t>
            </a:r>
            <a:r>
              <a:rPr b="0" lang="en" sz="2800">
                <a:latin typeface="Georgia"/>
                <a:ea typeface="Georgia"/>
                <a:cs typeface="Georgia"/>
                <a:sym typeface="Georgia"/>
              </a:rPr>
              <a:t>Reference</a:t>
            </a:r>
            <a:endParaRPr/>
          </a:p>
        </p:txBody>
      </p:sp>
      <p:sp>
        <p:nvSpPr>
          <p:cNvPr id="248" name="Google Shape;248;p27"/>
          <p:cNvSpPr txBox="1"/>
          <p:nvPr/>
        </p:nvSpPr>
        <p:spPr>
          <a:xfrm>
            <a:off x="198125" y="804650"/>
            <a:ext cx="8421000" cy="3968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See which node our pod is running:</a:t>
            </a:r>
            <a:endParaRPr sz="1100">
              <a:solidFill>
                <a:srgbClr val="6AA84F"/>
              </a:solidFill>
              <a:latin typeface="Georgia"/>
              <a:ea typeface="Georgia"/>
              <a:cs typeface="Georgia"/>
              <a:sym typeface="Georgia"/>
            </a:endParaRPr>
          </a:p>
          <a:p>
            <a:pPr indent="0" lvl="0" marL="457200" marR="0" rtl="0" algn="l">
              <a:lnSpc>
                <a:spcPct val="100000"/>
              </a:lnSpc>
              <a:spcBef>
                <a:spcPts val="0"/>
              </a:spcBef>
              <a:spcAft>
                <a:spcPts val="0"/>
              </a:spcAft>
              <a:buNone/>
            </a:pPr>
            <a:r>
              <a:rPr i="1" lang="en" sz="1200">
                <a:solidFill>
                  <a:srgbClr val="A64D79"/>
                </a:solidFill>
                <a:latin typeface="Courier New"/>
                <a:ea typeface="Courier New"/>
                <a:cs typeface="Courier New"/>
                <a:sym typeface="Courier New"/>
              </a:rPr>
              <a:t>         kubectl get pods -o wide</a:t>
            </a:r>
            <a:endParaRPr sz="1100">
              <a:solidFill>
                <a:srgbClr val="6AA84F"/>
              </a:solidFill>
              <a:latin typeface="Georgia"/>
              <a:ea typeface="Georgia"/>
              <a:cs typeface="Georgia"/>
              <a:sym typeface="Georgia"/>
            </a:endParaRPr>
          </a:p>
          <a:p>
            <a:pPr indent="0" lvl="0" marL="457200" marR="0" rtl="0" algn="l">
              <a:lnSpc>
                <a:spcPct val="100000"/>
              </a:lnSpc>
              <a:spcBef>
                <a:spcPts val="0"/>
              </a:spcBef>
              <a:spcAft>
                <a:spcPts val="0"/>
              </a:spcAft>
              <a:buNone/>
            </a:pPr>
            <a:r>
              <a:t/>
            </a:r>
            <a:endParaRPr sz="1100">
              <a:solidFill>
                <a:srgbClr val="6AA84F"/>
              </a:solidFill>
              <a:latin typeface="Georgia"/>
              <a:ea typeface="Georgia"/>
              <a:cs typeface="Georgia"/>
              <a:sym typeface="Georgia"/>
            </a:endParaRPr>
          </a:p>
          <a:p>
            <a:pPr indent="-304800" lvl="0" marL="457200" marR="0" rtl="0" algn="l">
              <a:lnSpc>
                <a:spcPct val="100000"/>
              </a:lnSpc>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Log in to the node:</a:t>
            </a:r>
            <a:endParaRPr sz="1100">
              <a:solidFill>
                <a:srgbClr val="6AA84F"/>
              </a:solidFill>
              <a:latin typeface="Georgia"/>
              <a:ea typeface="Georgia"/>
              <a:cs typeface="Georgia"/>
              <a:sym typeface="Georgia"/>
            </a:endParaRPr>
          </a:p>
          <a:p>
            <a:pPr indent="0" lvl="0" marL="457200" marR="0" rtl="0" algn="l">
              <a:lnSpc>
                <a:spcPct val="100000"/>
              </a:lnSpc>
              <a:spcBef>
                <a:spcPts val="0"/>
              </a:spcBef>
              <a:spcAft>
                <a:spcPts val="0"/>
              </a:spcAft>
              <a:buNone/>
            </a:pPr>
            <a:r>
              <a:rPr i="1" lang="en" sz="1200">
                <a:solidFill>
                  <a:srgbClr val="A64D79"/>
                </a:solidFill>
                <a:latin typeface="Courier New"/>
                <a:ea typeface="Courier New"/>
                <a:cs typeface="Courier New"/>
                <a:sym typeface="Courier New"/>
              </a:rPr>
              <a:t>         ssh [node_name]</a:t>
            </a:r>
            <a:endParaRPr sz="1100">
              <a:solidFill>
                <a:srgbClr val="6AA84F"/>
              </a:solidFill>
              <a:latin typeface="Georgia"/>
              <a:ea typeface="Georgia"/>
              <a:cs typeface="Georgia"/>
              <a:sym typeface="Georgia"/>
            </a:endParaRPr>
          </a:p>
          <a:p>
            <a:pPr indent="0" lvl="0" marL="457200" marR="0" rtl="0" algn="l">
              <a:lnSpc>
                <a:spcPct val="100000"/>
              </a:lnSpc>
              <a:spcBef>
                <a:spcPts val="0"/>
              </a:spcBef>
              <a:spcAft>
                <a:spcPts val="0"/>
              </a:spcAft>
              <a:buNone/>
            </a:pPr>
            <a:r>
              <a:t/>
            </a:r>
            <a:endParaRPr sz="1100">
              <a:solidFill>
                <a:srgbClr val="6AA84F"/>
              </a:solidFill>
              <a:latin typeface="Georgia"/>
              <a:ea typeface="Georgia"/>
              <a:cs typeface="Georgia"/>
              <a:sym typeface="Georgia"/>
            </a:endParaRPr>
          </a:p>
          <a:p>
            <a:pPr indent="-304800" lvl="0" marL="457200" marR="0" rtl="0" algn="l">
              <a:lnSpc>
                <a:spcPct val="100000"/>
              </a:lnSpc>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View the node's virtual network interfaces:</a:t>
            </a:r>
            <a:endParaRPr sz="1100">
              <a:solidFill>
                <a:srgbClr val="6AA84F"/>
              </a:solidFill>
              <a:latin typeface="Georgia"/>
              <a:ea typeface="Georgia"/>
              <a:cs typeface="Georgia"/>
              <a:sym typeface="Georgia"/>
            </a:endParaRPr>
          </a:p>
          <a:p>
            <a:pPr indent="0" lvl="0" marL="457200" marR="0" rtl="0" algn="l">
              <a:lnSpc>
                <a:spcPct val="100000"/>
              </a:lnSpc>
              <a:spcBef>
                <a:spcPts val="0"/>
              </a:spcBef>
              <a:spcAft>
                <a:spcPts val="0"/>
              </a:spcAft>
              <a:buNone/>
            </a:pPr>
            <a:r>
              <a:rPr i="1" lang="en" sz="1200">
                <a:solidFill>
                  <a:srgbClr val="A64D79"/>
                </a:solidFill>
                <a:latin typeface="Courier New"/>
                <a:ea typeface="Courier New"/>
                <a:cs typeface="Courier New"/>
                <a:sym typeface="Courier New"/>
              </a:rPr>
              <a:t>         ifconfig</a:t>
            </a:r>
            <a:endParaRPr sz="1100">
              <a:solidFill>
                <a:srgbClr val="6AA84F"/>
              </a:solidFill>
              <a:latin typeface="Georgia"/>
              <a:ea typeface="Georgia"/>
              <a:cs typeface="Georgia"/>
              <a:sym typeface="Georgia"/>
            </a:endParaRPr>
          </a:p>
          <a:p>
            <a:pPr indent="0" lvl="0" marL="457200" marR="0" rtl="0" algn="l">
              <a:lnSpc>
                <a:spcPct val="100000"/>
              </a:lnSpc>
              <a:spcBef>
                <a:spcPts val="0"/>
              </a:spcBef>
              <a:spcAft>
                <a:spcPts val="0"/>
              </a:spcAft>
              <a:buNone/>
            </a:pPr>
            <a:r>
              <a:t/>
            </a:r>
            <a:endParaRPr sz="1100">
              <a:solidFill>
                <a:srgbClr val="6AA84F"/>
              </a:solidFill>
              <a:latin typeface="Georgia"/>
              <a:ea typeface="Georgia"/>
              <a:cs typeface="Georgia"/>
              <a:sym typeface="Georgia"/>
            </a:endParaRPr>
          </a:p>
          <a:p>
            <a:pPr indent="-304800" lvl="0" marL="457200" marR="0" rtl="0" algn="l">
              <a:lnSpc>
                <a:spcPct val="100000"/>
              </a:lnSpc>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View the containers in the pod:</a:t>
            </a:r>
            <a:endParaRPr sz="1100">
              <a:solidFill>
                <a:srgbClr val="6AA84F"/>
              </a:solidFill>
              <a:latin typeface="Georgia"/>
              <a:ea typeface="Georgia"/>
              <a:cs typeface="Georgia"/>
              <a:sym typeface="Georgia"/>
            </a:endParaRPr>
          </a:p>
          <a:p>
            <a:pPr indent="0" lvl="0" marL="457200" marR="0" rtl="0" algn="l">
              <a:lnSpc>
                <a:spcPct val="100000"/>
              </a:lnSpc>
              <a:spcBef>
                <a:spcPts val="0"/>
              </a:spcBef>
              <a:spcAft>
                <a:spcPts val="0"/>
              </a:spcAft>
              <a:buNone/>
            </a:pPr>
            <a:r>
              <a:rPr i="1" lang="en" sz="1200">
                <a:solidFill>
                  <a:srgbClr val="A64D79"/>
                </a:solidFill>
                <a:latin typeface="Courier New"/>
                <a:ea typeface="Courier New"/>
                <a:cs typeface="Courier New"/>
                <a:sym typeface="Courier New"/>
              </a:rPr>
              <a:t>         docker ps</a:t>
            </a:r>
            <a:endParaRPr sz="1100">
              <a:solidFill>
                <a:srgbClr val="6AA84F"/>
              </a:solidFill>
              <a:latin typeface="Georgia"/>
              <a:ea typeface="Georgia"/>
              <a:cs typeface="Georgia"/>
              <a:sym typeface="Georgia"/>
            </a:endParaRPr>
          </a:p>
          <a:p>
            <a:pPr indent="0" lvl="0" marL="457200" marR="0" rtl="0" algn="l">
              <a:lnSpc>
                <a:spcPct val="100000"/>
              </a:lnSpc>
              <a:spcBef>
                <a:spcPts val="0"/>
              </a:spcBef>
              <a:spcAft>
                <a:spcPts val="0"/>
              </a:spcAft>
              <a:buNone/>
            </a:pPr>
            <a:r>
              <a:t/>
            </a:r>
            <a:endParaRPr sz="1100">
              <a:solidFill>
                <a:srgbClr val="6AA84F"/>
              </a:solidFill>
              <a:latin typeface="Georgia"/>
              <a:ea typeface="Georgia"/>
              <a:cs typeface="Georgia"/>
              <a:sym typeface="Georgia"/>
            </a:endParaRPr>
          </a:p>
          <a:p>
            <a:pPr indent="-304800" lvl="0" marL="457200" marR="0" rtl="0" algn="l">
              <a:lnSpc>
                <a:spcPct val="100000"/>
              </a:lnSpc>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Get the process ID for the container:</a:t>
            </a:r>
            <a:endParaRPr sz="1100">
              <a:solidFill>
                <a:srgbClr val="6AA84F"/>
              </a:solidFill>
              <a:latin typeface="Georgia"/>
              <a:ea typeface="Georgia"/>
              <a:cs typeface="Georgia"/>
              <a:sym typeface="Georgia"/>
            </a:endParaRPr>
          </a:p>
          <a:p>
            <a:pPr indent="0" lvl="0" marL="457200" marR="0" rtl="0" algn="l">
              <a:lnSpc>
                <a:spcPct val="100000"/>
              </a:lnSpc>
              <a:spcBef>
                <a:spcPts val="0"/>
              </a:spcBef>
              <a:spcAft>
                <a:spcPts val="0"/>
              </a:spcAft>
              <a:buNone/>
            </a:pPr>
            <a:r>
              <a:rPr i="1" lang="en" sz="1200">
                <a:solidFill>
                  <a:srgbClr val="A64D79"/>
                </a:solidFill>
                <a:latin typeface="Courier New"/>
                <a:ea typeface="Courier New"/>
                <a:cs typeface="Courier New"/>
                <a:sym typeface="Courier New"/>
              </a:rPr>
              <a:t>         docker inspect --format '{{ .State.Pid }}' [container_id]</a:t>
            </a:r>
            <a:endParaRPr sz="1100">
              <a:solidFill>
                <a:srgbClr val="6AA84F"/>
              </a:solidFill>
              <a:latin typeface="Georgia"/>
              <a:ea typeface="Georgia"/>
              <a:cs typeface="Georgia"/>
              <a:sym typeface="Georgia"/>
            </a:endParaRPr>
          </a:p>
          <a:p>
            <a:pPr indent="0" lvl="0" marL="457200" marR="0" rtl="0" algn="l">
              <a:lnSpc>
                <a:spcPct val="100000"/>
              </a:lnSpc>
              <a:spcBef>
                <a:spcPts val="0"/>
              </a:spcBef>
              <a:spcAft>
                <a:spcPts val="0"/>
              </a:spcAft>
              <a:buNone/>
            </a:pPr>
            <a:r>
              <a:t/>
            </a:r>
            <a:endParaRPr sz="1100">
              <a:solidFill>
                <a:srgbClr val="6AA84F"/>
              </a:solidFill>
              <a:latin typeface="Georgia"/>
              <a:ea typeface="Georgia"/>
              <a:cs typeface="Georgia"/>
              <a:sym typeface="Georgia"/>
            </a:endParaRPr>
          </a:p>
          <a:p>
            <a:pPr indent="-304800" lvl="0" marL="457200" marR="0" rtl="0" algn="l">
              <a:lnSpc>
                <a:spcPct val="100000"/>
              </a:lnSpc>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Use nsenter to run a command in the process's network namespace:</a:t>
            </a:r>
            <a:endParaRPr sz="1100">
              <a:solidFill>
                <a:srgbClr val="6AA84F"/>
              </a:solidFill>
              <a:latin typeface="Georgia"/>
              <a:ea typeface="Georgia"/>
              <a:cs typeface="Georgia"/>
              <a:sym typeface="Georgia"/>
            </a:endParaRPr>
          </a:p>
          <a:p>
            <a:pPr indent="0" lvl="0" marL="457200" marR="0" rtl="0" algn="l">
              <a:lnSpc>
                <a:spcPct val="100000"/>
              </a:lnSpc>
              <a:spcBef>
                <a:spcPts val="0"/>
              </a:spcBef>
              <a:spcAft>
                <a:spcPts val="0"/>
              </a:spcAft>
              <a:buNone/>
            </a:pPr>
            <a:r>
              <a:rPr i="1" lang="en" sz="1200">
                <a:solidFill>
                  <a:srgbClr val="A64D79"/>
                </a:solidFill>
                <a:latin typeface="Courier New"/>
                <a:ea typeface="Courier New"/>
                <a:cs typeface="Courier New"/>
                <a:sym typeface="Courier New"/>
              </a:rPr>
              <a:t>         nsenter -t [container_pid] -n ip addr</a:t>
            </a:r>
            <a:endParaRPr sz="1000">
              <a:solidFill>
                <a:srgbClr val="333333"/>
              </a:solidFill>
              <a:highlight>
                <a:srgbClr val="F5F5F5"/>
              </a:highlight>
              <a:latin typeface="Courier New"/>
              <a:ea typeface="Courier New"/>
              <a:cs typeface="Courier New"/>
              <a:sym typeface="Courier New"/>
            </a:endParaRPr>
          </a:p>
          <a:p>
            <a:pPr indent="0" lvl="0" marL="457200" marR="0" rtl="0" algn="l">
              <a:lnSpc>
                <a:spcPct val="200000"/>
              </a:lnSpc>
              <a:spcBef>
                <a:spcPts val="0"/>
              </a:spcBef>
              <a:spcAft>
                <a:spcPts val="0"/>
              </a:spcAft>
              <a:buNone/>
            </a:pPr>
            <a:r>
              <a:t/>
            </a:r>
            <a:endParaRPr>
              <a:solidFill>
                <a:srgbClr val="6AA84F"/>
              </a:solidFill>
              <a:latin typeface="Georgia"/>
              <a:ea typeface="Georgia"/>
              <a:cs typeface="Georgia"/>
              <a:sym typeface="Georgia"/>
            </a:endParaRPr>
          </a:p>
          <a:p>
            <a:pPr indent="0" lvl="0" marL="0" rtl="0" algn="l">
              <a:lnSpc>
                <a:spcPct val="100000"/>
              </a:lnSpc>
              <a:spcBef>
                <a:spcPts val="0"/>
              </a:spcBef>
              <a:spcAft>
                <a:spcPts val="0"/>
              </a:spcAft>
              <a:buNone/>
            </a:pPr>
            <a:r>
              <a:t/>
            </a:r>
            <a:endParaRPr>
              <a:solidFill>
                <a:srgbClr val="666666"/>
              </a:solidFill>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252" name="Shape 252"/>
        <p:cNvGrpSpPr/>
        <p:nvPr/>
      </p:nvGrpSpPr>
      <p:grpSpPr>
        <a:xfrm>
          <a:off x="0" y="0"/>
          <a:ext cx="0" cy="0"/>
          <a:chOff x="0" y="0"/>
          <a:chExt cx="0" cy="0"/>
        </a:xfrm>
      </p:grpSpPr>
      <p:sp>
        <p:nvSpPr>
          <p:cNvPr id="253" name="Google Shape;253;p28"/>
          <p:cNvSpPr txBox="1"/>
          <p:nvPr/>
        </p:nvSpPr>
        <p:spPr>
          <a:xfrm>
            <a:off x="365050" y="1603650"/>
            <a:ext cx="6890100" cy="1105200"/>
          </a:xfrm>
          <a:prstGeom prst="rect">
            <a:avLst/>
          </a:prstGeom>
          <a:noFill/>
          <a:ln>
            <a:noFill/>
          </a:ln>
          <a:effectLst>
            <a:outerShdw blurRad="57150" rotWithShape="0" algn="bl" dir="5400000" dist="19050">
              <a:schemeClr val="accent6">
                <a:alpha val="50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chemeClr val="accent1"/>
                </a:solidFill>
                <a:latin typeface="PT Sans Narrow"/>
                <a:ea typeface="PT Sans Narrow"/>
                <a:cs typeface="PT Sans Narrow"/>
                <a:sym typeface="PT Sans Narrow"/>
              </a:rPr>
              <a:t>Lab:   </a:t>
            </a:r>
            <a:r>
              <a:rPr b="1" lang="en" sz="4000">
                <a:solidFill>
                  <a:schemeClr val="accent1"/>
                </a:solidFill>
                <a:latin typeface="PT Sans Narrow"/>
                <a:ea typeface="PT Sans Narrow"/>
                <a:cs typeface="PT Sans Narrow"/>
                <a:sym typeface="PT Sans Narrow"/>
              </a:rPr>
              <a:t>Pod Networking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29"/>
          <p:cNvSpPr txBox="1"/>
          <p:nvPr>
            <p:ph type="title"/>
          </p:nvPr>
        </p:nvSpPr>
        <p:spPr>
          <a:xfrm>
            <a:off x="198125" y="110875"/>
            <a:ext cx="8520600" cy="5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Pod: port forwarding</a:t>
            </a:r>
            <a:endParaRPr/>
          </a:p>
        </p:txBody>
      </p:sp>
      <p:sp>
        <p:nvSpPr>
          <p:cNvPr id="259" name="Google Shape;259;p29"/>
          <p:cNvSpPr txBox="1"/>
          <p:nvPr/>
        </p:nvSpPr>
        <p:spPr>
          <a:xfrm>
            <a:off x="198125" y="804650"/>
            <a:ext cx="8421000" cy="396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latin typeface="Georgia"/>
                <a:ea typeface="Georgia"/>
                <a:cs typeface="Georgia"/>
                <a:sym typeface="Georgia"/>
              </a:rPr>
              <a:t>When you want to talk to a specific pod without going through a service (for debugging or other reasons), Kubernetes allows you to configure port forwarding to the pod.</a:t>
            </a:r>
            <a:endParaRPr>
              <a:solidFill>
                <a:srgbClr val="666666"/>
              </a:solidFill>
              <a:latin typeface="Georgia"/>
              <a:ea typeface="Georgia"/>
              <a:cs typeface="Georgia"/>
              <a:sym typeface="Georgia"/>
            </a:endParaRPr>
          </a:p>
          <a:p>
            <a:pPr indent="0" lvl="0" marL="0" rtl="0" algn="l">
              <a:lnSpc>
                <a:spcPct val="115000"/>
              </a:lnSpc>
              <a:spcBef>
                <a:spcPts val="0"/>
              </a:spcBef>
              <a:spcAft>
                <a:spcPts val="0"/>
              </a:spcAft>
              <a:buNone/>
            </a:pPr>
            <a:r>
              <a:t/>
            </a:r>
            <a:endParaRPr>
              <a:solidFill>
                <a:srgbClr val="666666"/>
              </a:solidFill>
              <a:latin typeface="Georgia"/>
              <a:ea typeface="Georgia"/>
              <a:cs typeface="Georgia"/>
              <a:sym typeface="Georgia"/>
            </a:endParaRPr>
          </a:p>
          <a:p>
            <a:pPr indent="-317500" lvl="0" marL="457200" rtl="0" algn="l">
              <a:lnSpc>
                <a:spcPct val="115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This is done through the kubectl port-forward command.</a:t>
            </a:r>
            <a:endParaRPr>
              <a:solidFill>
                <a:srgbClr val="666666"/>
              </a:solidFill>
              <a:latin typeface="Georgia"/>
              <a:ea typeface="Georgia"/>
              <a:cs typeface="Georgia"/>
              <a:sym typeface="Georgia"/>
            </a:endParaRPr>
          </a:p>
          <a:p>
            <a:pPr indent="-317500" lvl="1" marL="914400" rtl="0" algn="l">
              <a:lnSpc>
                <a:spcPct val="15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kubectl port-forward kubia-manual 8888:8080</a:t>
            </a:r>
            <a:endParaRPr>
              <a:solidFill>
                <a:srgbClr val="666666"/>
              </a:solidFill>
              <a:latin typeface="Georgia"/>
              <a:ea typeface="Georgia"/>
              <a:cs typeface="Georgia"/>
              <a:sym typeface="Georgia"/>
            </a:endParaRPr>
          </a:p>
          <a:p>
            <a:pPr indent="-317500" lvl="1" marL="914400" rtl="0" algn="l">
              <a:lnSpc>
                <a:spcPct val="15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curl localhost:8888</a:t>
            </a:r>
            <a:endParaRPr sz="1600"/>
          </a:p>
          <a:p>
            <a:pPr indent="0" lvl="0" marL="88900" marR="88900" rtl="0" algn="l">
              <a:lnSpc>
                <a:spcPct val="100000"/>
              </a:lnSpc>
              <a:spcBef>
                <a:spcPts val="0"/>
              </a:spcBef>
              <a:spcAft>
                <a:spcPts val="0"/>
              </a:spcAft>
              <a:buNone/>
            </a:pPr>
            <a:r>
              <a:t/>
            </a:r>
            <a:endParaRPr sz="1100">
              <a:solidFill>
                <a:srgbClr val="6AA84F"/>
              </a:solidFill>
              <a:latin typeface="Georgia"/>
              <a:ea typeface="Georgia"/>
              <a:cs typeface="Georgia"/>
              <a:sym typeface="Georgia"/>
            </a:endParaRPr>
          </a:p>
          <a:p>
            <a:pPr indent="0" lvl="0" marL="457200" marR="0" rtl="0" algn="l">
              <a:lnSpc>
                <a:spcPct val="200000"/>
              </a:lnSpc>
              <a:spcBef>
                <a:spcPts val="800"/>
              </a:spcBef>
              <a:spcAft>
                <a:spcPts val="0"/>
              </a:spcAft>
              <a:buNone/>
            </a:pPr>
            <a:r>
              <a:t/>
            </a:r>
            <a:endParaRPr>
              <a:solidFill>
                <a:srgbClr val="6AA84F"/>
              </a:solidFill>
              <a:latin typeface="Georgia"/>
              <a:ea typeface="Georgia"/>
              <a:cs typeface="Georgia"/>
              <a:sym typeface="Georgia"/>
            </a:endParaRPr>
          </a:p>
          <a:p>
            <a:pPr indent="0" lvl="0" marL="0" rtl="0" algn="l">
              <a:lnSpc>
                <a:spcPct val="100000"/>
              </a:lnSpc>
              <a:spcBef>
                <a:spcPts val="0"/>
              </a:spcBef>
              <a:spcAft>
                <a:spcPts val="0"/>
              </a:spcAft>
              <a:buNone/>
            </a:pPr>
            <a:r>
              <a:t/>
            </a:r>
            <a:endParaRPr>
              <a:solidFill>
                <a:srgbClr val="666666"/>
              </a:solidFill>
              <a:latin typeface="Georgia"/>
              <a:ea typeface="Georgia"/>
              <a:cs typeface="Georgia"/>
              <a:sym typeface="Georgia"/>
            </a:endParaRPr>
          </a:p>
        </p:txBody>
      </p:sp>
      <p:sp>
        <p:nvSpPr>
          <p:cNvPr id="260" name="Google Shape;260;p29"/>
          <p:cNvSpPr/>
          <p:nvPr/>
        </p:nvSpPr>
        <p:spPr>
          <a:xfrm>
            <a:off x="598550" y="3070950"/>
            <a:ext cx="3860700" cy="1294800"/>
          </a:xfrm>
          <a:prstGeom prst="roundRect">
            <a:avLst>
              <a:gd fmla="val 16667" name="adj"/>
            </a:avLst>
          </a:prstGeom>
          <a:solidFill>
            <a:srgbClr val="F3F3F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9"/>
          <p:cNvSpPr/>
          <p:nvPr/>
        </p:nvSpPr>
        <p:spPr>
          <a:xfrm>
            <a:off x="5288200" y="3077100"/>
            <a:ext cx="3146400" cy="1294800"/>
          </a:xfrm>
          <a:prstGeom prst="rect">
            <a:avLst/>
          </a:pr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9"/>
          <p:cNvSpPr/>
          <p:nvPr/>
        </p:nvSpPr>
        <p:spPr>
          <a:xfrm>
            <a:off x="6807050" y="3434100"/>
            <a:ext cx="1228500" cy="580800"/>
          </a:xfrm>
          <a:prstGeom prst="roundRect">
            <a:avLst>
              <a:gd fmla="val 16667" name="adj"/>
            </a:avLst>
          </a:prstGeom>
          <a:solidFill>
            <a:srgbClr val="B6D7A8"/>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Georgia"/>
                <a:ea typeface="Georgia"/>
                <a:cs typeface="Georgia"/>
                <a:sym typeface="Georgia"/>
              </a:rPr>
              <a:t>         </a:t>
            </a:r>
            <a:r>
              <a:rPr lang="en" sz="1000">
                <a:latin typeface="Georgia"/>
                <a:ea typeface="Georgia"/>
                <a:cs typeface="Georgia"/>
                <a:sym typeface="Georgia"/>
              </a:rPr>
              <a:t>Pod:    kubia-manual</a:t>
            </a:r>
            <a:endParaRPr sz="1000">
              <a:latin typeface="Georgia"/>
              <a:ea typeface="Georgia"/>
              <a:cs typeface="Georgia"/>
              <a:sym typeface="Georgia"/>
            </a:endParaRPr>
          </a:p>
        </p:txBody>
      </p:sp>
      <p:sp>
        <p:nvSpPr>
          <p:cNvPr id="263" name="Google Shape;263;p29"/>
          <p:cNvSpPr/>
          <p:nvPr/>
        </p:nvSpPr>
        <p:spPr>
          <a:xfrm>
            <a:off x="774025" y="3421950"/>
            <a:ext cx="720100" cy="544675"/>
          </a:xfrm>
          <a:prstGeom prst="flowChartInputOutput">
            <a:avLst/>
          </a:prstGeom>
          <a:solidFill>
            <a:srgbClr val="A4C2F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Georgia"/>
                <a:ea typeface="Georgia"/>
                <a:cs typeface="Georgia"/>
                <a:sym typeface="Georgia"/>
              </a:rPr>
              <a:t>curl</a:t>
            </a:r>
            <a:endParaRPr/>
          </a:p>
        </p:txBody>
      </p:sp>
      <p:sp>
        <p:nvSpPr>
          <p:cNvPr id="264" name="Google Shape;264;p29"/>
          <p:cNvSpPr/>
          <p:nvPr/>
        </p:nvSpPr>
        <p:spPr>
          <a:xfrm>
            <a:off x="2274725" y="3421950"/>
            <a:ext cx="1597500" cy="592800"/>
          </a:xfrm>
          <a:prstGeom prst="rect">
            <a:avLst/>
          </a:prstGeom>
          <a:solidFill>
            <a:srgbClr val="A4C2F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Georgia"/>
                <a:ea typeface="Georgia"/>
                <a:cs typeface="Georgia"/>
                <a:sym typeface="Georgia"/>
              </a:rPr>
              <a:t>kubectl port-forward     process</a:t>
            </a:r>
            <a:endParaRPr/>
          </a:p>
        </p:txBody>
      </p:sp>
      <p:cxnSp>
        <p:nvCxnSpPr>
          <p:cNvPr id="265" name="Google Shape;265;p29"/>
          <p:cNvCxnSpPr/>
          <p:nvPr/>
        </p:nvCxnSpPr>
        <p:spPr>
          <a:xfrm flipH="1" rot="10800000">
            <a:off x="1463850" y="3543150"/>
            <a:ext cx="810900" cy="12000"/>
          </a:xfrm>
          <a:prstGeom prst="straightConnector1">
            <a:avLst/>
          </a:prstGeom>
          <a:noFill/>
          <a:ln cap="flat" cmpd="sng" w="9525">
            <a:solidFill>
              <a:schemeClr val="dk2"/>
            </a:solidFill>
            <a:prstDash val="solid"/>
            <a:round/>
            <a:headEnd len="med" w="med" type="none"/>
            <a:tailEnd len="med" w="med" type="triangle"/>
          </a:ln>
        </p:spPr>
      </p:cxnSp>
      <p:cxnSp>
        <p:nvCxnSpPr>
          <p:cNvPr id="266" name="Google Shape;266;p29"/>
          <p:cNvCxnSpPr/>
          <p:nvPr/>
        </p:nvCxnSpPr>
        <p:spPr>
          <a:xfrm rot="10800000">
            <a:off x="1354925" y="3894025"/>
            <a:ext cx="919800" cy="0"/>
          </a:xfrm>
          <a:prstGeom prst="straightConnector1">
            <a:avLst/>
          </a:prstGeom>
          <a:noFill/>
          <a:ln cap="flat" cmpd="sng" w="9525">
            <a:solidFill>
              <a:schemeClr val="dk2"/>
            </a:solidFill>
            <a:prstDash val="solid"/>
            <a:round/>
            <a:headEnd len="med" w="med" type="none"/>
            <a:tailEnd len="med" w="med" type="triangle"/>
          </a:ln>
        </p:spPr>
      </p:cxnSp>
      <p:cxnSp>
        <p:nvCxnSpPr>
          <p:cNvPr id="267" name="Google Shape;267;p29"/>
          <p:cNvCxnSpPr/>
          <p:nvPr/>
        </p:nvCxnSpPr>
        <p:spPr>
          <a:xfrm>
            <a:off x="3872225" y="3530950"/>
            <a:ext cx="2946900" cy="0"/>
          </a:xfrm>
          <a:prstGeom prst="straightConnector1">
            <a:avLst/>
          </a:prstGeom>
          <a:noFill/>
          <a:ln cap="flat" cmpd="sng" w="9525">
            <a:solidFill>
              <a:schemeClr val="dk2"/>
            </a:solidFill>
            <a:prstDash val="solid"/>
            <a:round/>
            <a:headEnd len="med" w="med" type="none"/>
            <a:tailEnd len="med" w="med" type="triangle"/>
          </a:ln>
        </p:spPr>
      </p:cxnSp>
      <p:cxnSp>
        <p:nvCxnSpPr>
          <p:cNvPr id="268" name="Google Shape;268;p29"/>
          <p:cNvCxnSpPr/>
          <p:nvPr/>
        </p:nvCxnSpPr>
        <p:spPr>
          <a:xfrm flipH="1">
            <a:off x="3902450" y="3857700"/>
            <a:ext cx="2904600" cy="6000"/>
          </a:xfrm>
          <a:prstGeom prst="straightConnector1">
            <a:avLst/>
          </a:prstGeom>
          <a:noFill/>
          <a:ln cap="flat" cmpd="sng" w="9525">
            <a:solidFill>
              <a:schemeClr val="dk2"/>
            </a:solidFill>
            <a:prstDash val="solid"/>
            <a:round/>
            <a:headEnd len="med" w="med" type="none"/>
            <a:tailEnd len="med" w="med" type="triangle"/>
          </a:ln>
        </p:spPr>
      </p:cxnSp>
      <p:sp>
        <p:nvSpPr>
          <p:cNvPr id="269" name="Google Shape;269;p29"/>
          <p:cNvSpPr txBox="1"/>
          <p:nvPr/>
        </p:nvSpPr>
        <p:spPr>
          <a:xfrm>
            <a:off x="1556075" y="3089250"/>
            <a:ext cx="6567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Georgia"/>
                <a:ea typeface="Georgia"/>
                <a:cs typeface="Georgia"/>
                <a:sym typeface="Georgia"/>
              </a:rPr>
              <a:t>Port</a:t>
            </a:r>
            <a:r>
              <a:rPr lang="en">
                <a:latin typeface="Open Sans"/>
                <a:ea typeface="Open Sans"/>
                <a:cs typeface="Open Sans"/>
                <a:sym typeface="Open Sans"/>
              </a:rPr>
              <a:t> </a:t>
            </a:r>
            <a:r>
              <a:rPr lang="en" sz="1000">
                <a:latin typeface="Georgia"/>
                <a:ea typeface="Georgia"/>
                <a:cs typeface="Georgia"/>
                <a:sym typeface="Georgia"/>
              </a:rPr>
              <a:t>8888</a:t>
            </a:r>
            <a:endParaRPr>
              <a:latin typeface="Open Sans"/>
              <a:ea typeface="Open Sans"/>
              <a:cs typeface="Open Sans"/>
              <a:sym typeface="Open Sans"/>
            </a:endParaRPr>
          </a:p>
        </p:txBody>
      </p:sp>
      <p:sp>
        <p:nvSpPr>
          <p:cNvPr id="270" name="Google Shape;270;p29"/>
          <p:cNvSpPr txBox="1"/>
          <p:nvPr/>
        </p:nvSpPr>
        <p:spPr>
          <a:xfrm>
            <a:off x="5805125" y="3089250"/>
            <a:ext cx="6567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Georgia"/>
                <a:ea typeface="Georgia"/>
                <a:cs typeface="Georgia"/>
                <a:sym typeface="Georgia"/>
              </a:rPr>
              <a:t>Port</a:t>
            </a:r>
            <a:r>
              <a:rPr lang="en">
                <a:latin typeface="Open Sans"/>
                <a:ea typeface="Open Sans"/>
                <a:cs typeface="Open Sans"/>
                <a:sym typeface="Open Sans"/>
              </a:rPr>
              <a:t> </a:t>
            </a:r>
            <a:r>
              <a:rPr lang="en" sz="1000">
                <a:latin typeface="Georgia"/>
                <a:ea typeface="Georgia"/>
                <a:cs typeface="Georgia"/>
                <a:sym typeface="Georgia"/>
              </a:rPr>
              <a:t>8080</a:t>
            </a:r>
            <a:endParaRPr>
              <a:latin typeface="Open Sans"/>
              <a:ea typeface="Open Sans"/>
              <a:cs typeface="Open Sans"/>
              <a:sym typeface="Open Sans"/>
            </a:endParaRPr>
          </a:p>
        </p:txBody>
      </p:sp>
      <p:sp>
        <p:nvSpPr>
          <p:cNvPr id="271" name="Google Shape;271;p29"/>
          <p:cNvSpPr txBox="1"/>
          <p:nvPr/>
        </p:nvSpPr>
        <p:spPr>
          <a:xfrm>
            <a:off x="1657525" y="4404100"/>
            <a:ext cx="1597500" cy="3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Georgia"/>
                <a:ea typeface="Georgia"/>
                <a:cs typeface="Georgia"/>
                <a:sym typeface="Georgia"/>
              </a:rPr>
              <a:t>Local Machines</a:t>
            </a:r>
            <a:endParaRPr b="1" sz="1200">
              <a:latin typeface="Georgia"/>
              <a:ea typeface="Georgia"/>
              <a:cs typeface="Georgia"/>
              <a:sym typeface="Georgia"/>
            </a:endParaRPr>
          </a:p>
        </p:txBody>
      </p:sp>
      <p:sp>
        <p:nvSpPr>
          <p:cNvPr id="272" name="Google Shape;272;p29"/>
          <p:cNvSpPr txBox="1"/>
          <p:nvPr/>
        </p:nvSpPr>
        <p:spPr>
          <a:xfrm>
            <a:off x="6021525" y="4404100"/>
            <a:ext cx="2080500" cy="3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Georgia"/>
                <a:ea typeface="Georgia"/>
                <a:cs typeface="Georgia"/>
                <a:sym typeface="Georgia"/>
              </a:rPr>
              <a:t>Kubernetes Cluster</a:t>
            </a:r>
            <a:endParaRPr b="1" sz="1200">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276" name="Shape 276"/>
        <p:cNvGrpSpPr/>
        <p:nvPr/>
      </p:nvGrpSpPr>
      <p:grpSpPr>
        <a:xfrm>
          <a:off x="0" y="0"/>
          <a:ext cx="0" cy="0"/>
          <a:chOff x="0" y="0"/>
          <a:chExt cx="0" cy="0"/>
        </a:xfrm>
      </p:grpSpPr>
      <p:sp>
        <p:nvSpPr>
          <p:cNvPr id="277" name="Google Shape;277;p30"/>
          <p:cNvSpPr txBox="1"/>
          <p:nvPr/>
        </p:nvSpPr>
        <p:spPr>
          <a:xfrm>
            <a:off x="365050" y="1603650"/>
            <a:ext cx="6890100" cy="1105200"/>
          </a:xfrm>
          <a:prstGeom prst="rect">
            <a:avLst/>
          </a:prstGeom>
          <a:noFill/>
          <a:ln>
            <a:noFill/>
          </a:ln>
          <a:effectLst>
            <a:outerShdw blurRad="57150" rotWithShape="0" algn="bl" dir="5400000" dist="19050">
              <a:schemeClr val="accent6">
                <a:alpha val="50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chemeClr val="accent1"/>
                </a:solidFill>
                <a:latin typeface="PT Sans Narrow"/>
                <a:ea typeface="PT Sans Narrow"/>
                <a:cs typeface="PT Sans Narrow"/>
                <a:sym typeface="PT Sans Narrow"/>
              </a:rPr>
              <a:t>Lab:   Pod port-forwarding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1"/>
          <p:cNvSpPr txBox="1"/>
          <p:nvPr/>
        </p:nvSpPr>
        <p:spPr>
          <a:xfrm>
            <a:off x="566925" y="744325"/>
            <a:ext cx="7846500" cy="3941100"/>
          </a:xfrm>
          <a:prstGeom prst="rect">
            <a:avLst/>
          </a:prstGeom>
          <a:noFill/>
          <a:ln>
            <a:noFill/>
          </a:ln>
          <a:effectLst>
            <a:outerShdw blurRad="57150" rotWithShape="0" algn="bl" dir="5400000" dist="19050">
              <a:schemeClr val="lt1">
                <a:alpha val="50000"/>
              </a:schemeClr>
            </a:outerShdw>
            <a:reflection blurRad="0" dir="0" dist="0" endA="0" fadeDir="5400012" kx="0" rotWithShape="0" algn="bl" stPos="0" sy="-100000" ky="0"/>
          </a:effectLst>
        </p:spPr>
        <p:txBody>
          <a:bodyPr anchorCtr="0" anchor="ctr" bIns="91425" lIns="91425" spcFirstLastPara="1" rIns="91425" wrap="square" tIns="91425">
            <a:noAutofit/>
          </a:bodyPr>
          <a:lstStyle/>
          <a:p>
            <a:pPr indent="0" lvl="0" marL="2743200" rtl="0" algn="l">
              <a:lnSpc>
                <a:spcPct val="115000"/>
              </a:lnSpc>
              <a:spcBef>
                <a:spcPts val="0"/>
              </a:spcBef>
              <a:spcAft>
                <a:spcPts val="0"/>
              </a:spcAft>
              <a:buNone/>
            </a:pPr>
            <a:r>
              <a:t/>
            </a:r>
            <a:endParaRPr sz="3100">
              <a:solidFill>
                <a:srgbClr val="FF0000"/>
              </a:solidFill>
              <a:highlight>
                <a:srgbClr val="FFFFFF"/>
              </a:highlight>
              <a:latin typeface="Permanent Marker"/>
              <a:ea typeface="Permanent Marker"/>
              <a:cs typeface="Permanent Marker"/>
              <a:sym typeface="Permanent Marker"/>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1500">
              <a:solidFill>
                <a:srgbClr val="626262"/>
              </a:solidFill>
              <a:highlight>
                <a:srgbClr val="F4F4F4"/>
              </a:highlight>
              <a:latin typeface="Open Sans"/>
              <a:ea typeface="Open Sans"/>
              <a:cs typeface="Open Sans"/>
              <a:sym typeface="Open Sans"/>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p:txBody>
      </p:sp>
      <p:pic>
        <p:nvPicPr>
          <p:cNvPr id="283" name="Google Shape;283;p31"/>
          <p:cNvPicPr preferRelativeResize="0"/>
          <p:nvPr/>
        </p:nvPicPr>
        <p:blipFill>
          <a:blip r:embed="rId3">
            <a:alphaModFix/>
          </a:blip>
          <a:stretch>
            <a:fillRect/>
          </a:stretch>
        </p:blipFill>
        <p:spPr>
          <a:xfrm>
            <a:off x="2133600" y="810350"/>
            <a:ext cx="4876800" cy="3657600"/>
          </a:xfrm>
          <a:prstGeom prst="rect">
            <a:avLst/>
          </a:prstGeom>
          <a:noFill/>
          <a:ln>
            <a:noFill/>
          </a:ln>
        </p:spPr>
      </p:pic>
      <p:pic>
        <p:nvPicPr>
          <p:cNvPr id="284" name="Google Shape;284;p31"/>
          <p:cNvPicPr preferRelativeResize="0"/>
          <p:nvPr/>
        </p:nvPicPr>
        <p:blipFill>
          <a:blip r:embed="rId4">
            <a:alphaModFix/>
          </a:blip>
          <a:stretch>
            <a:fillRect/>
          </a:stretch>
        </p:blipFill>
        <p:spPr>
          <a:xfrm>
            <a:off x="109800" y="86525"/>
            <a:ext cx="533400" cy="400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ctrTitle"/>
          </p:nvPr>
        </p:nvSpPr>
        <p:spPr>
          <a:xfrm>
            <a:off x="903800" y="1343904"/>
            <a:ext cx="7236900" cy="1430400"/>
          </a:xfrm>
          <a:prstGeom prst="rect">
            <a:avLst/>
          </a:prstGeom>
        </p:spPr>
        <p:txBody>
          <a:bodyPr anchorCtr="0" anchor="b" bIns="91425" lIns="91425" spcFirstLastPara="1" rIns="91425" wrap="square" tIns="91425">
            <a:noAutofit/>
          </a:bodyPr>
          <a:lstStyle/>
          <a:p>
            <a:pPr indent="0" lvl="0" marL="1371600" rtl="0" algn="l">
              <a:spcBef>
                <a:spcPts val="0"/>
              </a:spcBef>
              <a:spcAft>
                <a:spcPts val="0"/>
              </a:spcAft>
              <a:buNone/>
            </a:pPr>
            <a:r>
              <a:rPr b="0" lang="en" sz="3000">
                <a:latin typeface="Georgia"/>
                <a:ea typeface="Georgia"/>
                <a:cs typeface="Georgia"/>
                <a:sym typeface="Georgia"/>
              </a:rPr>
              <a:t>         Pods Introduction</a:t>
            </a:r>
            <a:endParaRPr b="0" sz="3600">
              <a:solidFill>
                <a:srgbClr val="434343"/>
              </a:solidFill>
              <a:latin typeface="Georgia"/>
              <a:ea typeface="Georgia"/>
              <a:cs typeface="Georgia"/>
              <a:sym typeface="Georgia"/>
            </a:endParaRPr>
          </a:p>
          <a:p>
            <a:pPr indent="0" lvl="0" marL="0" rtl="0" algn="ctr">
              <a:spcBef>
                <a:spcPts val="0"/>
              </a:spcBef>
              <a:spcAft>
                <a:spcPts val="0"/>
              </a:spcAft>
              <a:buNone/>
            </a:pPr>
            <a:r>
              <a:t/>
            </a:r>
            <a:endParaRPr b="0" sz="3400">
              <a:latin typeface="Georgia"/>
              <a:ea typeface="Georgia"/>
              <a:cs typeface="Georgia"/>
              <a:sym typeface="Georgia"/>
            </a:endParaRPr>
          </a:p>
        </p:txBody>
      </p:sp>
      <p:sp>
        <p:nvSpPr>
          <p:cNvPr id="72" name="Google Shape;72;p14"/>
          <p:cNvSpPr txBox="1"/>
          <p:nvPr/>
        </p:nvSpPr>
        <p:spPr>
          <a:xfrm>
            <a:off x="2125400" y="2888600"/>
            <a:ext cx="4874100" cy="4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4D79"/>
                </a:solidFill>
                <a:latin typeface="Georgia"/>
                <a:ea typeface="Georgia"/>
                <a:cs typeface="Georgia"/>
                <a:sym typeface="Georgia"/>
              </a:rPr>
              <a:t>Automate contain</a:t>
            </a:r>
            <a:r>
              <a:rPr lang="en">
                <a:solidFill>
                  <a:srgbClr val="A64D79"/>
                </a:solidFill>
                <a:latin typeface="Georgia"/>
                <a:ea typeface="Georgia"/>
                <a:cs typeface="Georgia"/>
                <a:sym typeface="Georgia"/>
              </a:rPr>
              <a:t>er deployment,scaling &amp; management</a:t>
            </a:r>
            <a:endParaRPr>
              <a:solidFill>
                <a:srgbClr val="A64D79"/>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2"/>
          <p:cNvSpPr txBox="1"/>
          <p:nvPr>
            <p:ph type="ctrTitle"/>
          </p:nvPr>
        </p:nvSpPr>
        <p:spPr>
          <a:xfrm>
            <a:off x="903800" y="1343904"/>
            <a:ext cx="7236900" cy="1430400"/>
          </a:xfrm>
          <a:prstGeom prst="rect">
            <a:avLst/>
          </a:prstGeom>
        </p:spPr>
        <p:txBody>
          <a:bodyPr anchorCtr="0" anchor="b" bIns="91425" lIns="91425" spcFirstLastPara="1" rIns="91425" wrap="square" tIns="91425">
            <a:noAutofit/>
          </a:bodyPr>
          <a:lstStyle/>
          <a:p>
            <a:pPr indent="0" lvl="0" marL="1371600" rtl="0" algn="l">
              <a:spcBef>
                <a:spcPts val="0"/>
              </a:spcBef>
              <a:spcAft>
                <a:spcPts val="0"/>
              </a:spcAft>
              <a:buNone/>
            </a:pPr>
            <a:r>
              <a:rPr b="0" lang="en" sz="3000">
                <a:latin typeface="Georgia"/>
                <a:ea typeface="Georgia"/>
                <a:cs typeface="Georgia"/>
                <a:sym typeface="Georgia"/>
              </a:rPr>
              <a:t>      Labels &amp; Selectors</a:t>
            </a:r>
            <a:endParaRPr b="0" sz="3600">
              <a:solidFill>
                <a:srgbClr val="434343"/>
              </a:solidFill>
              <a:latin typeface="Georgia"/>
              <a:ea typeface="Georgia"/>
              <a:cs typeface="Georgia"/>
              <a:sym typeface="Georgia"/>
            </a:endParaRPr>
          </a:p>
          <a:p>
            <a:pPr indent="0" lvl="0" marL="0" rtl="0" algn="ctr">
              <a:spcBef>
                <a:spcPts val="0"/>
              </a:spcBef>
              <a:spcAft>
                <a:spcPts val="0"/>
              </a:spcAft>
              <a:buNone/>
            </a:pPr>
            <a:r>
              <a:t/>
            </a:r>
            <a:endParaRPr b="0" sz="3400">
              <a:latin typeface="Georgia"/>
              <a:ea typeface="Georgia"/>
              <a:cs typeface="Georgia"/>
              <a:sym typeface="Georgia"/>
            </a:endParaRPr>
          </a:p>
        </p:txBody>
      </p:sp>
      <p:sp>
        <p:nvSpPr>
          <p:cNvPr id="290" name="Google Shape;290;p32"/>
          <p:cNvSpPr txBox="1"/>
          <p:nvPr/>
        </p:nvSpPr>
        <p:spPr>
          <a:xfrm>
            <a:off x="2125400" y="2888600"/>
            <a:ext cx="4874100" cy="4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4D79"/>
                </a:solidFill>
                <a:latin typeface="Georgia"/>
                <a:ea typeface="Georgia"/>
                <a:cs typeface="Georgia"/>
                <a:sym typeface="Georgia"/>
              </a:rPr>
              <a:t>                Organizing the Objects in Kubetnetes</a:t>
            </a:r>
            <a:endParaRPr>
              <a:solidFill>
                <a:srgbClr val="A64D79"/>
              </a:solidFill>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3"/>
          <p:cNvSpPr txBox="1"/>
          <p:nvPr>
            <p:ph type="title"/>
          </p:nvPr>
        </p:nvSpPr>
        <p:spPr>
          <a:xfrm>
            <a:off x="198125" y="91325"/>
            <a:ext cx="8520600" cy="5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700">
                <a:latin typeface="Georgia"/>
                <a:ea typeface="Georgia"/>
                <a:cs typeface="Georgia"/>
                <a:sym typeface="Georgia"/>
              </a:rPr>
              <a:t>Example:</a:t>
            </a:r>
            <a:r>
              <a:rPr b="0" lang="en" sz="2700">
                <a:latin typeface="Georgia"/>
                <a:ea typeface="Georgia"/>
                <a:cs typeface="Georgia"/>
                <a:sym typeface="Georgia"/>
              </a:rPr>
              <a:t>Uncategorized product catalog microservice</a:t>
            </a:r>
            <a:endParaRPr b="0" sz="2700">
              <a:latin typeface="Georgia"/>
              <a:ea typeface="Georgia"/>
              <a:cs typeface="Georgia"/>
              <a:sym typeface="Georgia"/>
            </a:endParaRPr>
          </a:p>
          <a:p>
            <a:pPr indent="0" lvl="0" marL="0" rtl="0" algn="l">
              <a:spcBef>
                <a:spcPts val="0"/>
              </a:spcBef>
              <a:spcAft>
                <a:spcPts val="0"/>
              </a:spcAft>
              <a:buNone/>
            </a:pPr>
            <a:r>
              <a:rPr b="0" lang="en" sz="2800">
                <a:latin typeface="Georgia"/>
                <a:ea typeface="Georgia"/>
                <a:cs typeface="Georgia"/>
                <a:sym typeface="Georgia"/>
              </a:rPr>
              <a:t> </a:t>
            </a:r>
            <a:endParaRPr/>
          </a:p>
        </p:txBody>
      </p:sp>
      <p:sp>
        <p:nvSpPr>
          <p:cNvPr id="296" name="Google Shape;296;p33"/>
          <p:cNvSpPr txBox="1"/>
          <p:nvPr/>
        </p:nvSpPr>
        <p:spPr>
          <a:xfrm>
            <a:off x="198125" y="599525"/>
            <a:ext cx="8421000" cy="417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p>
          <a:p>
            <a:pPr indent="0" lvl="0" marL="88900" marR="88900" rtl="0" algn="l">
              <a:lnSpc>
                <a:spcPct val="100000"/>
              </a:lnSpc>
              <a:spcBef>
                <a:spcPts val="0"/>
              </a:spcBef>
              <a:spcAft>
                <a:spcPts val="0"/>
              </a:spcAft>
              <a:buNone/>
            </a:pPr>
            <a:r>
              <a:t/>
            </a:r>
            <a:endParaRPr sz="1100">
              <a:solidFill>
                <a:srgbClr val="6AA84F"/>
              </a:solidFill>
              <a:latin typeface="Georgia"/>
              <a:ea typeface="Georgia"/>
              <a:cs typeface="Georgia"/>
              <a:sym typeface="Georgia"/>
            </a:endParaRPr>
          </a:p>
          <a:p>
            <a:pPr indent="0" lvl="0" marL="457200" marR="0" rtl="0" algn="l">
              <a:lnSpc>
                <a:spcPct val="200000"/>
              </a:lnSpc>
              <a:spcBef>
                <a:spcPts val="800"/>
              </a:spcBef>
              <a:spcAft>
                <a:spcPts val="0"/>
              </a:spcAft>
              <a:buNone/>
            </a:pPr>
            <a:r>
              <a:t/>
            </a:r>
            <a:endParaRPr>
              <a:solidFill>
                <a:srgbClr val="6AA84F"/>
              </a:solidFill>
              <a:latin typeface="Georgia"/>
              <a:ea typeface="Georgia"/>
              <a:cs typeface="Georgia"/>
              <a:sym typeface="Georgia"/>
            </a:endParaRPr>
          </a:p>
          <a:p>
            <a:pPr indent="0" lvl="0" marL="0" rtl="0" algn="l">
              <a:lnSpc>
                <a:spcPct val="100000"/>
              </a:lnSpc>
              <a:spcBef>
                <a:spcPts val="0"/>
              </a:spcBef>
              <a:spcAft>
                <a:spcPts val="0"/>
              </a:spcAft>
              <a:buNone/>
            </a:pPr>
            <a:r>
              <a:t/>
            </a:r>
            <a:endParaRPr>
              <a:solidFill>
                <a:srgbClr val="666666"/>
              </a:solidFill>
              <a:latin typeface="Georgia"/>
              <a:ea typeface="Georgia"/>
              <a:cs typeface="Georgia"/>
              <a:sym typeface="Georgia"/>
            </a:endParaRPr>
          </a:p>
        </p:txBody>
      </p:sp>
      <p:sp>
        <p:nvSpPr>
          <p:cNvPr id="297" name="Google Shape;297;p33"/>
          <p:cNvSpPr/>
          <p:nvPr/>
        </p:nvSpPr>
        <p:spPr>
          <a:xfrm>
            <a:off x="1273350" y="1470150"/>
            <a:ext cx="6597300" cy="3344100"/>
          </a:xfrm>
          <a:prstGeom prst="roundRect">
            <a:avLst>
              <a:gd fmla="val 16667" name="adj"/>
            </a:avLst>
          </a:prstGeom>
          <a:solidFill>
            <a:srgbClr val="FFFFFF"/>
          </a:solid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33"/>
          <p:cNvPicPr preferRelativeResize="0"/>
          <p:nvPr/>
        </p:nvPicPr>
        <p:blipFill>
          <a:blip r:embed="rId3">
            <a:alphaModFix/>
          </a:blip>
          <a:stretch>
            <a:fillRect/>
          </a:stretch>
        </p:blipFill>
        <p:spPr>
          <a:xfrm>
            <a:off x="1575862" y="1752038"/>
            <a:ext cx="6083573" cy="2884676"/>
          </a:xfrm>
          <a:prstGeom prst="rect">
            <a:avLst/>
          </a:prstGeom>
          <a:noFill/>
          <a:ln>
            <a:noFill/>
          </a:ln>
        </p:spPr>
      </p:pic>
      <p:sp>
        <p:nvSpPr>
          <p:cNvPr id="299" name="Google Shape;299;p33"/>
          <p:cNvSpPr txBox="1"/>
          <p:nvPr/>
        </p:nvSpPr>
        <p:spPr>
          <a:xfrm>
            <a:off x="2431025" y="868000"/>
            <a:ext cx="4054800" cy="43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666666"/>
                </a:solidFill>
                <a:latin typeface="Georgia"/>
                <a:ea typeface="Georgia"/>
                <a:cs typeface="Georgia"/>
                <a:sym typeface="Georgia"/>
              </a:rPr>
              <a:t>Uncategorized pods in a microservices architecture</a:t>
            </a:r>
            <a:endParaRPr sz="1300">
              <a:solidFill>
                <a:srgbClr val="666666"/>
              </a:solidFill>
              <a:latin typeface="Georgia"/>
              <a:ea typeface="Georgia"/>
              <a:cs typeface="Georgia"/>
              <a:sym typeface="Georgia"/>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4"/>
          <p:cNvSpPr txBox="1"/>
          <p:nvPr>
            <p:ph type="title"/>
          </p:nvPr>
        </p:nvSpPr>
        <p:spPr>
          <a:xfrm>
            <a:off x="198125" y="91325"/>
            <a:ext cx="8520600" cy="5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Example: Categorized product catalog microservice</a:t>
            </a:r>
            <a:endParaRPr/>
          </a:p>
        </p:txBody>
      </p:sp>
      <p:sp>
        <p:nvSpPr>
          <p:cNvPr id="305" name="Google Shape;305;p34"/>
          <p:cNvSpPr txBox="1"/>
          <p:nvPr/>
        </p:nvSpPr>
        <p:spPr>
          <a:xfrm>
            <a:off x="198125" y="599525"/>
            <a:ext cx="8421000" cy="417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p>
          <a:p>
            <a:pPr indent="0" lvl="0" marL="88900" marR="88900" rtl="0" algn="l">
              <a:lnSpc>
                <a:spcPct val="100000"/>
              </a:lnSpc>
              <a:spcBef>
                <a:spcPts val="0"/>
              </a:spcBef>
              <a:spcAft>
                <a:spcPts val="0"/>
              </a:spcAft>
              <a:buNone/>
            </a:pPr>
            <a:r>
              <a:t/>
            </a:r>
            <a:endParaRPr sz="1100">
              <a:solidFill>
                <a:srgbClr val="6AA84F"/>
              </a:solidFill>
              <a:latin typeface="Georgia"/>
              <a:ea typeface="Georgia"/>
              <a:cs typeface="Georgia"/>
              <a:sym typeface="Georgia"/>
            </a:endParaRPr>
          </a:p>
          <a:p>
            <a:pPr indent="0" lvl="0" marL="457200" marR="0" rtl="0" algn="l">
              <a:lnSpc>
                <a:spcPct val="200000"/>
              </a:lnSpc>
              <a:spcBef>
                <a:spcPts val="800"/>
              </a:spcBef>
              <a:spcAft>
                <a:spcPts val="0"/>
              </a:spcAft>
              <a:buNone/>
            </a:pPr>
            <a:r>
              <a:t/>
            </a:r>
            <a:endParaRPr>
              <a:solidFill>
                <a:srgbClr val="6AA84F"/>
              </a:solidFill>
              <a:latin typeface="Georgia"/>
              <a:ea typeface="Georgia"/>
              <a:cs typeface="Georgia"/>
              <a:sym typeface="Georgia"/>
            </a:endParaRPr>
          </a:p>
          <a:p>
            <a:pPr indent="0" lvl="0" marL="0" rtl="0" algn="l">
              <a:lnSpc>
                <a:spcPct val="100000"/>
              </a:lnSpc>
              <a:spcBef>
                <a:spcPts val="0"/>
              </a:spcBef>
              <a:spcAft>
                <a:spcPts val="0"/>
              </a:spcAft>
              <a:buNone/>
            </a:pPr>
            <a:r>
              <a:t/>
            </a:r>
            <a:endParaRPr>
              <a:solidFill>
                <a:srgbClr val="666666"/>
              </a:solidFill>
              <a:latin typeface="Georgia"/>
              <a:ea typeface="Georgia"/>
              <a:cs typeface="Georgia"/>
              <a:sym typeface="Georgia"/>
            </a:endParaRPr>
          </a:p>
        </p:txBody>
      </p:sp>
      <p:sp>
        <p:nvSpPr>
          <p:cNvPr id="306" name="Google Shape;306;p34"/>
          <p:cNvSpPr/>
          <p:nvPr/>
        </p:nvSpPr>
        <p:spPr>
          <a:xfrm>
            <a:off x="1273350" y="1388138"/>
            <a:ext cx="6597300" cy="3344100"/>
          </a:xfrm>
          <a:prstGeom prst="roundRect">
            <a:avLst>
              <a:gd fmla="val 16667" name="adj"/>
            </a:avLst>
          </a:prstGeom>
          <a:solidFill>
            <a:srgbClr val="FFFFFF"/>
          </a:solid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4"/>
          <p:cNvSpPr txBox="1"/>
          <p:nvPr/>
        </p:nvSpPr>
        <p:spPr>
          <a:xfrm>
            <a:off x="2078925" y="868000"/>
            <a:ext cx="5752800" cy="46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666666"/>
                </a:solidFill>
                <a:latin typeface="Georgia"/>
                <a:ea typeface="Georgia"/>
                <a:cs typeface="Georgia"/>
                <a:sym typeface="Georgia"/>
              </a:rPr>
              <a:t>Categorized</a:t>
            </a:r>
            <a:r>
              <a:rPr lang="en" sz="1300">
                <a:solidFill>
                  <a:srgbClr val="666666"/>
                </a:solidFill>
                <a:latin typeface="Georgia"/>
                <a:ea typeface="Georgia"/>
                <a:cs typeface="Georgia"/>
                <a:sym typeface="Georgia"/>
              </a:rPr>
              <a:t> pods in a microservices architecture with pod labels</a:t>
            </a:r>
            <a:endParaRPr sz="1300">
              <a:solidFill>
                <a:srgbClr val="666666"/>
              </a:solidFill>
              <a:latin typeface="Georgia"/>
              <a:ea typeface="Georgia"/>
              <a:cs typeface="Georgia"/>
              <a:sym typeface="Georgia"/>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308" name="Google Shape;308;p34"/>
          <p:cNvPicPr preferRelativeResize="0"/>
          <p:nvPr/>
        </p:nvPicPr>
        <p:blipFill>
          <a:blip r:embed="rId3">
            <a:alphaModFix/>
          </a:blip>
          <a:stretch>
            <a:fillRect/>
          </a:stretch>
        </p:blipFill>
        <p:spPr>
          <a:xfrm>
            <a:off x="1529187" y="1710188"/>
            <a:ext cx="6085627" cy="2700026"/>
          </a:xfrm>
          <a:prstGeom prst="rect">
            <a:avLst/>
          </a:prstGeom>
          <a:noFill/>
          <a:ln cap="flat" cmpd="sng" w="19050">
            <a:solidFill>
              <a:srgbClr val="FFFFFF"/>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5"/>
          <p:cNvSpPr txBox="1"/>
          <p:nvPr>
            <p:ph type="title"/>
          </p:nvPr>
        </p:nvSpPr>
        <p:spPr>
          <a:xfrm>
            <a:off x="198125" y="91325"/>
            <a:ext cx="8520600" cy="5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Labels &amp; Selector: Example</a:t>
            </a:r>
            <a:endParaRPr/>
          </a:p>
        </p:txBody>
      </p:sp>
      <p:sp>
        <p:nvSpPr>
          <p:cNvPr id="314" name="Google Shape;314;p35"/>
          <p:cNvSpPr txBox="1"/>
          <p:nvPr/>
        </p:nvSpPr>
        <p:spPr>
          <a:xfrm>
            <a:off x="198125" y="599525"/>
            <a:ext cx="8421000" cy="417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p>
          <a:p>
            <a:pPr indent="0" lvl="0" marL="88900" marR="88900" rtl="0" algn="l">
              <a:lnSpc>
                <a:spcPct val="100000"/>
              </a:lnSpc>
              <a:spcBef>
                <a:spcPts val="0"/>
              </a:spcBef>
              <a:spcAft>
                <a:spcPts val="0"/>
              </a:spcAft>
              <a:buNone/>
            </a:pPr>
            <a:r>
              <a:t/>
            </a:r>
            <a:endParaRPr sz="1100">
              <a:solidFill>
                <a:srgbClr val="6AA84F"/>
              </a:solidFill>
              <a:latin typeface="Georgia"/>
              <a:ea typeface="Georgia"/>
              <a:cs typeface="Georgia"/>
              <a:sym typeface="Georgia"/>
            </a:endParaRPr>
          </a:p>
          <a:p>
            <a:pPr indent="0" lvl="0" marL="457200" marR="0" rtl="0" algn="l">
              <a:lnSpc>
                <a:spcPct val="200000"/>
              </a:lnSpc>
              <a:spcBef>
                <a:spcPts val="800"/>
              </a:spcBef>
              <a:spcAft>
                <a:spcPts val="0"/>
              </a:spcAft>
              <a:buNone/>
            </a:pPr>
            <a:r>
              <a:t/>
            </a:r>
            <a:endParaRPr>
              <a:solidFill>
                <a:srgbClr val="6AA84F"/>
              </a:solidFill>
              <a:latin typeface="Georgia"/>
              <a:ea typeface="Georgia"/>
              <a:cs typeface="Georgia"/>
              <a:sym typeface="Georgia"/>
            </a:endParaRPr>
          </a:p>
          <a:p>
            <a:pPr indent="0" lvl="0" marL="0" rtl="0" algn="l">
              <a:lnSpc>
                <a:spcPct val="100000"/>
              </a:lnSpc>
              <a:spcBef>
                <a:spcPts val="0"/>
              </a:spcBef>
              <a:spcAft>
                <a:spcPts val="0"/>
              </a:spcAft>
              <a:buNone/>
            </a:pPr>
            <a:r>
              <a:t/>
            </a:r>
            <a:endParaRPr>
              <a:solidFill>
                <a:srgbClr val="666666"/>
              </a:solidFill>
              <a:latin typeface="Georgia"/>
              <a:ea typeface="Georgia"/>
              <a:cs typeface="Georgia"/>
              <a:sym typeface="Georgia"/>
            </a:endParaRPr>
          </a:p>
        </p:txBody>
      </p:sp>
      <p:pic>
        <p:nvPicPr>
          <p:cNvPr id="315" name="Google Shape;315;p35"/>
          <p:cNvPicPr preferRelativeResize="0"/>
          <p:nvPr/>
        </p:nvPicPr>
        <p:blipFill>
          <a:blip r:embed="rId3">
            <a:alphaModFix/>
          </a:blip>
          <a:stretch>
            <a:fillRect/>
          </a:stretch>
        </p:blipFill>
        <p:spPr>
          <a:xfrm>
            <a:off x="450838" y="1298000"/>
            <a:ext cx="7915573" cy="3040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6"/>
          <p:cNvSpPr txBox="1"/>
          <p:nvPr>
            <p:ph type="title"/>
          </p:nvPr>
        </p:nvSpPr>
        <p:spPr>
          <a:xfrm>
            <a:off x="198125" y="91325"/>
            <a:ext cx="8520600" cy="5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600">
                <a:latin typeface="Georgia"/>
                <a:ea typeface="Georgia"/>
                <a:cs typeface="Georgia"/>
                <a:sym typeface="Georgia"/>
              </a:rPr>
              <a:t>Why do we label our PODs and objects in kubernetes?</a:t>
            </a:r>
            <a:r>
              <a:rPr b="0" lang="en" sz="2800">
                <a:latin typeface="Georgia"/>
                <a:ea typeface="Georgia"/>
                <a:cs typeface="Georgia"/>
                <a:sym typeface="Georgia"/>
              </a:rPr>
              <a:t> </a:t>
            </a:r>
            <a:endParaRPr/>
          </a:p>
        </p:txBody>
      </p:sp>
      <p:sp>
        <p:nvSpPr>
          <p:cNvPr id="321" name="Google Shape;321;p36"/>
          <p:cNvSpPr txBox="1"/>
          <p:nvPr/>
        </p:nvSpPr>
        <p:spPr>
          <a:xfrm>
            <a:off x="198125" y="713950"/>
            <a:ext cx="8421000" cy="41313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Georgia"/>
              <a:buChar char="●"/>
            </a:pPr>
            <a:r>
              <a:rPr lang="en">
                <a:solidFill>
                  <a:srgbClr val="6AA84F"/>
                </a:solidFill>
                <a:latin typeface="Georgia"/>
                <a:ea typeface="Georgia"/>
                <a:cs typeface="Georgia"/>
                <a:sym typeface="Georgia"/>
              </a:rPr>
              <a:t>Labels</a:t>
            </a:r>
            <a:r>
              <a:rPr lang="en">
                <a:solidFill>
                  <a:srgbClr val="666666"/>
                </a:solidFill>
                <a:latin typeface="Georgia"/>
                <a:ea typeface="Georgia"/>
                <a:cs typeface="Georgia"/>
                <a:sym typeface="Georgia"/>
              </a:rPr>
              <a:t> are key/value pairs that are attached to objects, such as pods. </a:t>
            </a:r>
            <a:endParaRPr>
              <a:solidFill>
                <a:srgbClr val="666666"/>
              </a:solidFill>
              <a:latin typeface="Georgia"/>
              <a:ea typeface="Georgia"/>
              <a:cs typeface="Georgia"/>
              <a:sym typeface="Georgia"/>
            </a:endParaRPr>
          </a:p>
          <a:p>
            <a:pPr indent="-317500" lvl="0" marL="457200" rtl="0" algn="l">
              <a:lnSpc>
                <a:spcPct val="15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Labels are intended to be used to identifying the attributes of objects that are meaningful and relevant to users.</a:t>
            </a:r>
            <a:endParaRPr>
              <a:solidFill>
                <a:srgbClr val="666666"/>
              </a:solidFill>
              <a:latin typeface="Georgia"/>
              <a:ea typeface="Georgia"/>
              <a:cs typeface="Georgia"/>
              <a:sym typeface="Georgia"/>
            </a:endParaRPr>
          </a:p>
          <a:p>
            <a:pPr indent="-317500" lvl="0" marL="457200" rtl="0" algn="l">
              <a:lnSpc>
                <a:spcPct val="15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Labels can be used to organize and to select subsets of objects. </a:t>
            </a:r>
            <a:endParaRPr>
              <a:solidFill>
                <a:srgbClr val="666666"/>
              </a:solidFill>
              <a:latin typeface="Georgia"/>
              <a:ea typeface="Georgia"/>
              <a:cs typeface="Georgia"/>
              <a:sym typeface="Georgia"/>
            </a:endParaRPr>
          </a:p>
          <a:p>
            <a:pPr indent="-317500" lvl="0" marL="457200" rtl="0" algn="l">
              <a:lnSpc>
                <a:spcPct val="15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Labels can be attached to objects at creation time and subsequently added and modified at any time. Each object can have a set of key/value labels defined. </a:t>
            </a:r>
            <a:endParaRPr>
              <a:solidFill>
                <a:srgbClr val="666666"/>
              </a:solidFill>
              <a:latin typeface="Georgia"/>
              <a:ea typeface="Georgia"/>
              <a:cs typeface="Georgia"/>
              <a:sym typeface="Georgia"/>
            </a:endParaRPr>
          </a:p>
          <a:p>
            <a:pPr indent="-317500" lvl="0" marL="457200" rtl="0" algn="l">
              <a:lnSpc>
                <a:spcPct val="15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Each Key must be unique for a given object.</a:t>
            </a:r>
            <a:endParaRPr>
              <a:solidFill>
                <a:srgbClr val="666666"/>
              </a:solidFill>
              <a:latin typeface="Georgia"/>
              <a:ea typeface="Georgia"/>
              <a:cs typeface="Georgia"/>
              <a:sym typeface="Georgia"/>
            </a:endParaRPr>
          </a:p>
          <a:p>
            <a:pPr indent="-317500" lvl="0" marL="457200" rtl="0" algn="l">
              <a:lnSpc>
                <a:spcPct val="115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Every developer or ops person with access to cluster can easily see the system’s structure and where each pod fits in by looking at the pod’s labels.</a:t>
            </a:r>
            <a:endParaRPr>
              <a:solidFill>
                <a:srgbClr val="666666"/>
              </a:solidFill>
              <a:latin typeface="Georgia"/>
              <a:ea typeface="Georgia"/>
              <a:cs typeface="Georgia"/>
              <a:sym typeface="Georgia"/>
            </a:endParaRPr>
          </a:p>
          <a:p>
            <a:pPr indent="0" lvl="0" marL="88900" marR="88900" rtl="0" algn="l">
              <a:lnSpc>
                <a:spcPct val="100000"/>
              </a:lnSpc>
              <a:spcBef>
                <a:spcPts val="0"/>
              </a:spcBef>
              <a:spcAft>
                <a:spcPts val="0"/>
              </a:spcAft>
              <a:buNone/>
            </a:pPr>
            <a:r>
              <a:t/>
            </a:r>
            <a:endParaRPr sz="1100">
              <a:solidFill>
                <a:srgbClr val="6AA84F"/>
              </a:solidFill>
              <a:latin typeface="Georgia"/>
              <a:ea typeface="Georgia"/>
              <a:cs typeface="Georgia"/>
              <a:sym typeface="Georgia"/>
            </a:endParaRPr>
          </a:p>
          <a:p>
            <a:pPr indent="0" lvl="0" marL="457200" marR="0" rtl="0" algn="l">
              <a:lnSpc>
                <a:spcPct val="200000"/>
              </a:lnSpc>
              <a:spcBef>
                <a:spcPts val="800"/>
              </a:spcBef>
              <a:spcAft>
                <a:spcPts val="0"/>
              </a:spcAft>
              <a:buNone/>
            </a:pPr>
            <a:r>
              <a:t/>
            </a:r>
            <a:endParaRPr>
              <a:solidFill>
                <a:srgbClr val="6AA84F"/>
              </a:solidFill>
              <a:latin typeface="Georgia"/>
              <a:ea typeface="Georgia"/>
              <a:cs typeface="Georgia"/>
              <a:sym typeface="Georgia"/>
            </a:endParaRPr>
          </a:p>
          <a:p>
            <a:pPr indent="0" lvl="0" marL="0" rtl="0" algn="l">
              <a:lnSpc>
                <a:spcPct val="100000"/>
              </a:lnSpc>
              <a:spcBef>
                <a:spcPts val="0"/>
              </a:spcBef>
              <a:spcAft>
                <a:spcPts val="0"/>
              </a:spcAft>
              <a:buNone/>
            </a:pPr>
            <a:r>
              <a:t/>
            </a:r>
            <a:endParaRPr>
              <a:solidFill>
                <a:srgbClr val="666666"/>
              </a:solidFill>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37"/>
          <p:cNvSpPr txBox="1"/>
          <p:nvPr>
            <p:ph type="title"/>
          </p:nvPr>
        </p:nvSpPr>
        <p:spPr>
          <a:xfrm>
            <a:off x="198125" y="91325"/>
            <a:ext cx="8520600" cy="5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Labels &amp; Selectors</a:t>
            </a:r>
            <a:endParaRPr/>
          </a:p>
        </p:txBody>
      </p:sp>
      <p:sp>
        <p:nvSpPr>
          <p:cNvPr id="327" name="Google Shape;327;p37"/>
          <p:cNvSpPr txBox="1"/>
          <p:nvPr/>
        </p:nvSpPr>
        <p:spPr>
          <a:xfrm>
            <a:off x="198125" y="629175"/>
            <a:ext cx="8533800" cy="414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666666"/>
              </a:solidFill>
              <a:latin typeface="Georgia"/>
              <a:ea typeface="Georgia"/>
              <a:cs typeface="Georgia"/>
              <a:sym typeface="Georgia"/>
            </a:endParaRPr>
          </a:p>
          <a:p>
            <a:pPr indent="0" lvl="0" marL="0" rtl="0" algn="l">
              <a:lnSpc>
                <a:spcPct val="115000"/>
              </a:lnSpc>
              <a:spcBef>
                <a:spcPts val="0"/>
              </a:spcBef>
              <a:spcAft>
                <a:spcPts val="0"/>
              </a:spcAft>
              <a:buNone/>
            </a:pPr>
            <a:r>
              <a:t/>
            </a:r>
            <a:endParaRPr>
              <a:solidFill>
                <a:srgbClr val="666666"/>
              </a:solidFill>
              <a:latin typeface="Georgia"/>
              <a:ea typeface="Georgia"/>
              <a:cs typeface="Georgia"/>
              <a:sym typeface="Georgia"/>
            </a:endParaRPr>
          </a:p>
          <a:p>
            <a:pPr indent="0" lvl="0" marL="0" rtl="0" algn="l">
              <a:lnSpc>
                <a:spcPct val="115000"/>
              </a:lnSpc>
              <a:spcBef>
                <a:spcPts val="0"/>
              </a:spcBef>
              <a:spcAft>
                <a:spcPts val="0"/>
              </a:spcAft>
              <a:buNone/>
            </a:pPr>
            <a:r>
              <a:t/>
            </a:r>
            <a:endParaRPr>
              <a:solidFill>
                <a:srgbClr val="666666"/>
              </a:solidFill>
              <a:latin typeface="Georgia"/>
              <a:ea typeface="Georgia"/>
              <a:cs typeface="Georgia"/>
              <a:sym typeface="Georgia"/>
            </a:endParaRPr>
          </a:p>
          <a:p>
            <a:pPr indent="0" lvl="0" marL="88900" marR="88900" rtl="0" algn="l">
              <a:lnSpc>
                <a:spcPct val="100000"/>
              </a:lnSpc>
              <a:spcBef>
                <a:spcPts val="0"/>
              </a:spcBef>
              <a:spcAft>
                <a:spcPts val="0"/>
              </a:spcAft>
              <a:buNone/>
            </a:pPr>
            <a:r>
              <a:t/>
            </a:r>
            <a:endParaRPr sz="1100">
              <a:solidFill>
                <a:srgbClr val="6AA84F"/>
              </a:solidFill>
              <a:latin typeface="Georgia"/>
              <a:ea typeface="Georgia"/>
              <a:cs typeface="Georgia"/>
              <a:sym typeface="Georgia"/>
            </a:endParaRPr>
          </a:p>
          <a:p>
            <a:pPr indent="0" lvl="0" marL="457200" marR="0" rtl="0" algn="l">
              <a:lnSpc>
                <a:spcPct val="200000"/>
              </a:lnSpc>
              <a:spcBef>
                <a:spcPts val="800"/>
              </a:spcBef>
              <a:spcAft>
                <a:spcPts val="0"/>
              </a:spcAft>
              <a:buNone/>
            </a:pPr>
            <a:r>
              <a:t/>
            </a:r>
            <a:endParaRPr>
              <a:solidFill>
                <a:srgbClr val="6AA84F"/>
              </a:solidFill>
              <a:latin typeface="Georgia"/>
              <a:ea typeface="Georgia"/>
              <a:cs typeface="Georgia"/>
              <a:sym typeface="Georgia"/>
            </a:endParaRPr>
          </a:p>
          <a:p>
            <a:pPr indent="0" lvl="0" marL="0" rtl="0" algn="l">
              <a:lnSpc>
                <a:spcPct val="100000"/>
              </a:lnSpc>
              <a:spcBef>
                <a:spcPts val="0"/>
              </a:spcBef>
              <a:spcAft>
                <a:spcPts val="0"/>
              </a:spcAft>
              <a:buNone/>
            </a:pPr>
            <a:r>
              <a:t/>
            </a:r>
            <a:endParaRPr>
              <a:solidFill>
                <a:srgbClr val="666666"/>
              </a:solidFill>
              <a:latin typeface="Georgia"/>
              <a:ea typeface="Georgia"/>
              <a:cs typeface="Georgia"/>
              <a:sym typeface="Georgia"/>
            </a:endParaRPr>
          </a:p>
        </p:txBody>
      </p:sp>
      <p:pic>
        <p:nvPicPr>
          <p:cNvPr id="328" name="Google Shape;328;p37"/>
          <p:cNvPicPr preferRelativeResize="0"/>
          <p:nvPr/>
        </p:nvPicPr>
        <p:blipFill>
          <a:blip r:embed="rId3">
            <a:alphaModFix/>
          </a:blip>
          <a:stretch>
            <a:fillRect/>
          </a:stretch>
        </p:blipFill>
        <p:spPr>
          <a:xfrm>
            <a:off x="198125" y="1249950"/>
            <a:ext cx="4159925" cy="1347975"/>
          </a:xfrm>
          <a:prstGeom prst="rect">
            <a:avLst/>
          </a:prstGeom>
          <a:noFill/>
          <a:ln>
            <a:noFill/>
          </a:ln>
        </p:spPr>
      </p:pic>
      <p:pic>
        <p:nvPicPr>
          <p:cNvPr id="329" name="Google Shape;329;p37"/>
          <p:cNvPicPr preferRelativeResize="0"/>
          <p:nvPr/>
        </p:nvPicPr>
        <p:blipFill>
          <a:blip r:embed="rId4">
            <a:alphaModFix/>
          </a:blip>
          <a:stretch>
            <a:fillRect/>
          </a:stretch>
        </p:blipFill>
        <p:spPr>
          <a:xfrm>
            <a:off x="4572000" y="1249950"/>
            <a:ext cx="4159926" cy="3069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8"/>
          <p:cNvSpPr txBox="1"/>
          <p:nvPr>
            <p:ph type="title"/>
          </p:nvPr>
        </p:nvSpPr>
        <p:spPr>
          <a:xfrm>
            <a:off x="198125" y="159275"/>
            <a:ext cx="8520600" cy="5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Command Reference</a:t>
            </a:r>
            <a:endParaRPr/>
          </a:p>
        </p:txBody>
      </p:sp>
      <p:sp>
        <p:nvSpPr>
          <p:cNvPr id="335" name="Google Shape;335;p38"/>
          <p:cNvSpPr txBox="1"/>
          <p:nvPr/>
        </p:nvSpPr>
        <p:spPr>
          <a:xfrm>
            <a:off x="198125" y="804650"/>
            <a:ext cx="8421000" cy="3968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Clr>
                <a:srgbClr val="A64D79"/>
              </a:buClr>
              <a:buSzPts val="1200"/>
              <a:buFont typeface="Courier New"/>
              <a:buChar char="●"/>
            </a:pPr>
            <a:r>
              <a:rPr lang="en" sz="1200">
                <a:solidFill>
                  <a:srgbClr val="C7254E"/>
                </a:solidFill>
                <a:highlight>
                  <a:srgbClr val="F9F2F4"/>
                </a:highlight>
                <a:latin typeface="Courier New"/>
                <a:ea typeface="Courier New"/>
                <a:cs typeface="Courier New"/>
                <a:sym typeface="Courier New"/>
              </a:rPr>
              <a:t>--show-labels</a:t>
            </a:r>
            <a:r>
              <a:rPr lang="en" sz="1350">
                <a:solidFill>
                  <a:srgbClr val="404040"/>
                </a:solidFill>
                <a:highlight>
                  <a:srgbClr val="FFFFFF"/>
                </a:highlight>
                <a:latin typeface="Lora"/>
                <a:ea typeface="Lora"/>
                <a:cs typeface="Lora"/>
                <a:sym typeface="Lora"/>
              </a:rPr>
              <a:t> </a:t>
            </a:r>
            <a:r>
              <a:rPr lang="en" sz="1100">
                <a:solidFill>
                  <a:srgbClr val="6AA84F"/>
                </a:solidFill>
                <a:latin typeface="Georgia"/>
                <a:ea typeface="Georgia"/>
                <a:cs typeface="Georgia"/>
                <a:sym typeface="Georgia"/>
              </a:rPr>
              <a:t>option that output the labels of an object</a:t>
            </a:r>
            <a:endParaRPr sz="1100">
              <a:solidFill>
                <a:srgbClr val="6AA84F"/>
              </a:solidFill>
              <a:latin typeface="Georgia"/>
              <a:ea typeface="Georgia"/>
              <a:cs typeface="Georgia"/>
              <a:sym typeface="Georgia"/>
            </a:endParaRPr>
          </a:p>
          <a:p>
            <a:pPr indent="0" lvl="0" marL="457200" marR="0" rtl="0" algn="l">
              <a:lnSpc>
                <a:spcPct val="100000"/>
              </a:lnSpc>
              <a:spcBef>
                <a:spcPts val="0"/>
              </a:spcBef>
              <a:spcAft>
                <a:spcPts val="0"/>
              </a:spcAft>
              <a:buNone/>
            </a:pPr>
            <a:r>
              <a:rPr i="1" lang="en" sz="1200">
                <a:solidFill>
                  <a:srgbClr val="A64D79"/>
                </a:solidFill>
                <a:latin typeface="Courier New"/>
                <a:ea typeface="Courier New"/>
                <a:cs typeface="Courier New"/>
                <a:sym typeface="Courier New"/>
              </a:rPr>
              <a:t>         </a:t>
            </a:r>
            <a:r>
              <a:rPr i="1" lang="en" sz="1200">
                <a:solidFill>
                  <a:srgbClr val="A64D79"/>
                </a:solidFill>
                <a:latin typeface="Courier New"/>
                <a:ea typeface="Courier New"/>
                <a:cs typeface="Courier New"/>
                <a:sym typeface="Courier New"/>
              </a:rPr>
              <a:t>kubectl get pods [pod-name] --show-labels</a:t>
            </a:r>
            <a:endParaRPr sz="1100">
              <a:solidFill>
                <a:srgbClr val="6AA84F"/>
              </a:solidFill>
              <a:latin typeface="Georgia"/>
              <a:ea typeface="Georgia"/>
              <a:cs typeface="Georgia"/>
              <a:sym typeface="Georgia"/>
            </a:endParaRPr>
          </a:p>
          <a:p>
            <a:pPr indent="0" lvl="0" marL="457200" marR="0" rtl="0" algn="l">
              <a:lnSpc>
                <a:spcPct val="100000"/>
              </a:lnSpc>
              <a:spcBef>
                <a:spcPts val="0"/>
              </a:spcBef>
              <a:spcAft>
                <a:spcPts val="0"/>
              </a:spcAft>
              <a:buNone/>
            </a:pPr>
            <a:r>
              <a:t/>
            </a:r>
            <a:endParaRPr sz="1100">
              <a:solidFill>
                <a:srgbClr val="6AA84F"/>
              </a:solidFill>
              <a:latin typeface="Georgia"/>
              <a:ea typeface="Georgia"/>
              <a:cs typeface="Georgia"/>
              <a:sym typeface="Georgia"/>
            </a:endParaRPr>
          </a:p>
          <a:p>
            <a:pPr indent="-304800" lvl="0" marL="457200" marR="0" rtl="0" algn="l">
              <a:lnSpc>
                <a:spcPct val="100000"/>
              </a:lnSpc>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add a label to the pod</a:t>
            </a:r>
            <a:endParaRPr sz="1100">
              <a:solidFill>
                <a:srgbClr val="6AA84F"/>
              </a:solidFill>
              <a:latin typeface="Georgia"/>
              <a:ea typeface="Georgia"/>
              <a:cs typeface="Georgia"/>
              <a:sym typeface="Georgia"/>
            </a:endParaRPr>
          </a:p>
          <a:p>
            <a:pPr indent="0" lvl="0" marL="457200" marR="0" rtl="0" algn="l">
              <a:lnSpc>
                <a:spcPct val="100000"/>
              </a:lnSpc>
              <a:spcBef>
                <a:spcPts val="0"/>
              </a:spcBef>
              <a:spcAft>
                <a:spcPts val="0"/>
              </a:spcAft>
              <a:buNone/>
            </a:pPr>
            <a:r>
              <a:rPr i="1" lang="en" sz="1200">
                <a:solidFill>
                  <a:srgbClr val="A64D79"/>
                </a:solidFill>
                <a:latin typeface="Courier New"/>
                <a:ea typeface="Courier New"/>
                <a:cs typeface="Courier New"/>
                <a:sym typeface="Courier New"/>
              </a:rPr>
              <a:t>         </a:t>
            </a:r>
            <a:r>
              <a:rPr i="1" lang="en" sz="1200">
                <a:solidFill>
                  <a:srgbClr val="A64D79"/>
                </a:solidFill>
                <a:latin typeface="Courier New"/>
                <a:ea typeface="Courier New"/>
                <a:cs typeface="Courier New"/>
                <a:sym typeface="Courier New"/>
              </a:rPr>
              <a:t>kubectl label pods [pod-name] key=value</a:t>
            </a:r>
            <a:endParaRPr sz="1100">
              <a:solidFill>
                <a:srgbClr val="6AA84F"/>
              </a:solidFill>
              <a:latin typeface="Georgia"/>
              <a:ea typeface="Georgia"/>
              <a:cs typeface="Georgia"/>
              <a:sym typeface="Georgia"/>
            </a:endParaRPr>
          </a:p>
          <a:p>
            <a:pPr indent="0" lvl="0" marL="457200" marR="0" rtl="0" algn="l">
              <a:lnSpc>
                <a:spcPct val="100000"/>
              </a:lnSpc>
              <a:spcBef>
                <a:spcPts val="0"/>
              </a:spcBef>
              <a:spcAft>
                <a:spcPts val="0"/>
              </a:spcAft>
              <a:buNone/>
            </a:pPr>
            <a:r>
              <a:t/>
            </a:r>
            <a:endParaRPr sz="1100">
              <a:solidFill>
                <a:srgbClr val="6AA84F"/>
              </a:solidFill>
              <a:latin typeface="Georgia"/>
              <a:ea typeface="Georgia"/>
              <a:cs typeface="Georgia"/>
              <a:sym typeface="Georgia"/>
            </a:endParaRPr>
          </a:p>
          <a:p>
            <a:pPr indent="-304800" lvl="0" marL="457200" marR="0" rtl="0" algn="l">
              <a:lnSpc>
                <a:spcPct val="100000"/>
              </a:lnSpc>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To use a label for filtering, for example to list only pods that have an</a:t>
            </a:r>
            <a:r>
              <a:rPr lang="en" sz="1350">
                <a:solidFill>
                  <a:srgbClr val="404040"/>
                </a:solidFill>
                <a:highlight>
                  <a:srgbClr val="FFFFFF"/>
                </a:highlight>
                <a:latin typeface="Lora"/>
                <a:ea typeface="Lora"/>
                <a:cs typeface="Lora"/>
                <a:sym typeface="Lora"/>
              </a:rPr>
              <a:t> </a:t>
            </a:r>
            <a:r>
              <a:rPr lang="en" sz="1200">
                <a:solidFill>
                  <a:srgbClr val="C7254E"/>
                </a:solidFill>
                <a:highlight>
                  <a:srgbClr val="F9F2F4"/>
                </a:highlight>
                <a:latin typeface="Courier New"/>
                <a:ea typeface="Courier New"/>
                <a:cs typeface="Courier New"/>
                <a:sym typeface="Courier New"/>
              </a:rPr>
              <a:t>owner</a:t>
            </a:r>
            <a:r>
              <a:rPr lang="en" sz="1350">
                <a:solidFill>
                  <a:srgbClr val="404040"/>
                </a:solidFill>
                <a:highlight>
                  <a:srgbClr val="FFFFFF"/>
                </a:highlight>
                <a:latin typeface="Lora"/>
                <a:ea typeface="Lora"/>
                <a:cs typeface="Lora"/>
                <a:sym typeface="Lora"/>
              </a:rPr>
              <a:t> </a:t>
            </a:r>
            <a:r>
              <a:rPr lang="en" sz="1100">
                <a:solidFill>
                  <a:srgbClr val="6AA84F"/>
                </a:solidFill>
                <a:latin typeface="Georgia"/>
                <a:ea typeface="Georgia"/>
                <a:cs typeface="Georgia"/>
                <a:sym typeface="Georgia"/>
              </a:rPr>
              <a:t>that equals</a:t>
            </a:r>
            <a:r>
              <a:rPr lang="en" sz="1350">
                <a:solidFill>
                  <a:srgbClr val="404040"/>
                </a:solidFill>
                <a:highlight>
                  <a:srgbClr val="FFFFFF"/>
                </a:highlight>
                <a:latin typeface="Lora"/>
                <a:ea typeface="Lora"/>
                <a:cs typeface="Lora"/>
                <a:sym typeface="Lora"/>
              </a:rPr>
              <a:t> </a:t>
            </a:r>
            <a:r>
              <a:rPr lang="en" sz="1200">
                <a:solidFill>
                  <a:srgbClr val="C7254E"/>
                </a:solidFill>
                <a:highlight>
                  <a:srgbClr val="F9F2F4"/>
                </a:highlight>
                <a:latin typeface="Courier New"/>
                <a:ea typeface="Courier New"/>
                <a:cs typeface="Courier New"/>
                <a:sym typeface="Courier New"/>
              </a:rPr>
              <a:t>michael</a:t>
            </a:r>
            <a:r>
              <a:rPr lang="en" sz="1350">
                <a:solidFill>
                  <a:srgbClr val="404040"/>
                </a:solidFill>
                <a:highlight>
                  <a:srgbClr val="FFFFFF"/>
                </a:highlight>
                <a:latin typeface="Lora"/>
                <a:ea typeface="Lora"/>
                <a:cs typeface="Lora"/>
                <a:sym typeface="Lora"/>
              </a:rPr>
              <a:t>,</a:t>
            </a:r>
            <a:r>
              <a:rPr lang="en" sz="1100">
                <a:solidFill>
                  <a:srgbClr val="6AA84F"/>
                </a:solidFill>
                <a:latin typeface="Georgia"/>
                <a:ea typeface="Georgia"/>
                <a:cs typeface="Georgia"/>
                <a:sym typeface="Georgia"/>
              </a:rPr>
              <a:t> use the</a:t>
            </a:r>
            <a:r>
              <a:rPr lang="en" sz="1350">
                <a:solidFill>
                  <a:srgbClr val="404040"/>
                </a:solidFill>
                <a:highlight>
                  <a:srgbClr val="FFFFFF"/>
                </a:highlight>
                <a:latin typeface="Lora"/>
                <a:ea typeface="Lora"/>
                <a:cs typeface="Lora"/>
                <a:sym typeface="Lora"/>
              </a:rPr>
              <a:t> </a:t>
            </a:r>
            <a:r>
              <a:rPr lang="en" sz="1200">
                <a:solidFill>
                  <a:srgbClr val="C7254E"/>
                </a:solidFill>
                <a:highlight>
                  <a:srgbClr val="F9F2F4"/>
                </a:highlight>
                <a:latin typeface="Courier New"/>
                <a:ea typeface="Courier New"/>
                <a:cs typeface="Courier New"/>
                <a:sym typeface="Courier New"/>
              </a:rPr>
              <a:t>--selector</a:t>
            </a:r>
            <a:r>
              <a:rPr lang="en" sz="1350">
                <a:solidFill>
                  <a:srgbClr val="404040"/>
                </a:solidFill>
                <a:highlight>
                  <a:srgbClr val="FFFFFF"/>
                </a:highlight>
                <a:latin typeface="Lora"/>
                <a:ea typeface="Lora"/>
                <a:cs typeface="Lora"/>
                <a:sym typeface="Lora"/>
              </a:rPr>
              <a:t> </a:t>
            </a:r>
            <a:r>
              <a:rPr lang="en" sz="1100">
                <a:solidFill>
                  <a:srgbClr val="6AA84F"/>
                </a:solidFill>
                <a:latin typeface="Georgia"/>
                <a:ea typeface="Georgia"/>
                <a:cs typeface="Georgia"/>
                <a:sym typeface="Georgia"/>
              </a:rPr>
              <a:t>option</a:t>
            </a:r>
            <a:endParaRPr sz="1100">
              <a:solidFill>
                <a:srgbClr val="6AA84F"/>
              </a:solidFill>
              <a:latin typeface="Georgia"/>
              <a:ea typeface="Georgia"/>
              <a:cs typeface="Georgia"/>
              <a:sym typeface="Georgia"/>
            </a:endParaRPr>
          </a:p>
          <a:p>
            <a:pPr indent="0" lvl="0" marL="457200" marR="0" rtl="0" algn="l">
              <a:lnSpc>
                <a:spcPct val="100000"/>
              </a:lnSpc>
              <a:spcBef>
                <a:spcPts val="0"/>
              </a:spcBef>
              <a:spcAft>
                <a:spcPts val="0"/>
              </a:spcAft>
              <a:buNone/>
            </a:pPr>
            <a:r>
              <a:rPr i="1" lang="en" sz="1200">
                <a:solidFill>
                  <a:srgbClr val="A64D79"/>
                </a:solidFill>
                <a:latin typeface="Courier New"/>
                <a:ea typeface="Courier New"/>
                <a:cs typeface="Courier New"/>
                <a:sym typeface="Courier New"/>
              </a:rPr>
              <a:t>         kubectl get pods --selector key=value</a:t>
            </a:r>
            <a:endParaRPr i="1" sz="1200">
              <a:solidFill>
                <a:srgbClr val="A64D79"/>
              </a:solidFill>
              <a:latin typeface="Courier New"/>
              <a:ea typeface="Courier New"/>
              <a:cs typeface="Courier New"/>
              <a:sym typeface="Courier New"/>
            </a:endParaRPr>
          </a:p>
          <a:p>
            <a:pPr indent="0" lvl="0" marL="457200" marR="0" rtl="0" algn="l">
              <a:lnSpc>
                <a:spcPct val="100000"/>
              </a:lnSpc>
              <a:spcBef>
                <a:spcPts val="0"/>
              </a:spcBef>
              <a:spcAft>
                <a:spcPts val="0"/>
              </a:spcAft>
              <a:buNone/>
            </a:pPr>
            <a:r>
              <a:rPr i="1" lang="en" sz="1200">
                <a:solidFill>
                  <a:srgbClr val="A64D79"/>
                </a:solidFill>
                <a:latin typeface="Courier New"/>
                <a:ea typeface="Courier New"/>
                <a:cs typeface="Courier New"/>
                <a:sym typeface="Courier New"/>
              </a:rPr>
              <a:t>         kubectl get pods --selector owner=shivam</a:t>
            </a:r>
            <a:endParaRPr sz="1200">
              <a:highlight>
                <a:srgbClr val="F9F9F9"/>
              </a:highlight>
              <a:latin typeface="Courier New"/>
              <a:ea typeface="Courier New"/>
              <a:cs typeface="Courier New"/>
              <a:sym typeface="Courier New"/>
            </a:endParaRPr>
          </a:p>
          <a:p>
            <a:pPr indent="0" lvl="0" marL="457200" marR="0" rtl="0" algn="l">
              <a:lnSpc>
                <a:spcPct val="100000"/>
              </a:lnSpc>
              <a:spcBef>
                <a:spcPts val="0"/>
              </a:spcBef>
              <a:spcAft>
                <a:spcPts val="0"/>
              </a:spcAft>
              <a:buNone/>
            </a:pPr>
            <a:r>
              <a:t/>
            </a:r>
            <a:endParaRPr sz="1100">
              <a:solidFill>
                <a:srgbClr val="6AA84F"/>
              </a:solidFill>
              <a:latin typeface="Georgia"/>
              <a:ea typeface="Georgia"/>
              <a:cs typeface="Georgia"/>
              <a:sym typeface="Georgia"/>
            </a:endParaRPr>
          </a:p>
          <a:p>
            <a:pPr indent="-304800" lvl="0" marL="457200" marR="0" rtl="0" algn="l">
              <a:lnSpc>
                <a:spcPct val="100000"/>
              </a:lnSpc>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The</a:t>
            </a:r>
            <a:r>
              <a:rPr lang="en" sz="1350">
                <a:solidFill>
                  <a:srgbClr val="404040"/>
                </a:solidFill>
                <a:highlight>
                  <a:srgbClr val="FFFFFF"/>
                </a:highlight>
                <a:latin typeface="Lora"/>
                <a:ea typeface="Lora"/>
                <a:cs typeface="Lora"/>
                <a:sym typeface="Lora"/>
              </a:rPr>
              <a:t> </a:t>
            </a:r>
            <a:r>
              <a:rPr lang="en" sz="1200">
                <a:solidFill>
                  <a:srgbClr val="C7254E"/>
                </a:solidFill>
                <a:highlight>
                  <a:srgbClr val="F9F2F4"/>
                </a:highlight>
                <a:latin typeface="Courier New"/>
                <a:ea typeface="Courier New"/>
                <a:cs typeface="Courier New"/>
                <a:sym typeface="Courier New"/>
              </a:rPr>
              <a:t>--selector</a:t>
            </a:r>
            <a:r>
              <a:rPr lang="en" sz="1350">
                <a:solidFill>
                  <a:srgbClr val="404040"/>
                </a:solidFill>
                <a:highlight>
                  <a:srgbClr val="FFFFFF"/>
                </a:highlight>
                <a:latin typeface="Lora"/>
                <a:ea typeface="Lora"/>
                <a:cs typeface="Lora"/>
                <a:sym typeface="Lora"/>
              </a:rPr>
              <a:t> </a:t>
            </a:r>
            <a:r>
              <a:rPr lang="en" sz="1100">
                <a:solidFill>
                  <a:srgbClr val="6AA84F"/>
                </a:solidFill>
                <a:latin typeface="Georgia"/>
                <a:ea typeface="Georgia"/>
                <a:cs typeface="Georgia"/>
                <a:sym typeface="Georgia"/>
              </a:rPr>
              <a:t>option can be abbreviated to</a:t>
            </a:r>
            <a:r>
              <a:rPr lang="en" sz="1350">
                <a:solidFill>
                  <a:srgbClr val="404040"/>
                </a:solidFill>
                <a:highlight>
                  <a:srgbClr val="FFFFFF"/>
                </a:highlight>
                <a:latin typeface="Lora"/>
                <a:ea typeface="Lora"/>
                <a:cs typeface="Lora"/>
                <a:sym typeface="Lora"/>
              </a:rPr>
              <a:t> </a:t>
            </a:r>
            <a:r>
              <a:rPr lang="en" sz="1200">
                <a:solidFill>
                  <a:srgbClr val="C7254E"/>
                </a:solidFill>
                <a:highlight>
                  <a:srgbClr val="F9F2F4"/>
                </a:highlight>
                <a:latin typeface="Courier New"/>
                <a:ea typeface="Courier New"/>
                <a:cs typeface="Courier New"/>
                <a:sym typeface="Courier New"/>
              </a:rPr>
              <a:t>-l</a:t>
            </a:r>
            <a:r>
              <a:rPr lang="en" sz="1100">
                <a:solidFill>
                  <a:srgbClr val="6AA84F"/>
                </a:solidFill>
                <a:latin typeface="Georgia"/>
                <a:ea typeface="Georgia"/>
                <a:cs typeface="Georgia"/>
                <a:sym typeface="Georgia"/>
              </a:rPr>
              <a:t>, so to select pods that are labelled with</a:t>
            </a:r>
            <a:r>
              <a:rPr lang="en" sz="1350">
                <a:solidFill>
                  <a:srgbClr val="404040"/>
                </a:solidFill>
                <a:highlight>
                  <a:srgbClr val="FFFFFF"/>
                </a:highlight>
                <a:latin typeface="Lora"/>
                <a:ea typeface="Lora"/>
                <a:cs typeface="Lora"/>
                <a:sym typeface="Lora"/>
              </a:rPr>
              <a:t> </a:t>
            </a:r>
            <a:r>
              <a:rPr lang="en" sz="1200">
                <a:solidFill>
                  <a:srgbClr val="C7254E"/>
                </a:solidFill>
                <a:highlight>
                  <a:srgbClr val="F9F2F4"/>
                </a:highlight>
                <a:latin typeface="Courier New"/>
                <a:ea typeface="Courier New"/>
                <a:cs typeface="Courier New"/>
                <a:sym typeface="Courier New"/>
              </a:rPr>
              <a:t>env=development</a:t>
            </a:r>
            <a:r>
              <a:rPr lang="en" sz="1100">
                <a:solidFill>
                  <a:srgbClr val="6AA84F"/>
                </a:solidFill>
                <a:latin typeface="Georgia"/>
                <a:ea typeface="Georgia"/>
                <a:cs typeface="Georgia"/>
                <a:sym typeface="Georgia"/>
              </a:rPr>
              <a:t>, do:</a:t>
            </a:r>
            <a:endParaRPr sz="1100">
              <a:solidFill>
                <a:srgbClr val="6AA84F"/>
              </a:solidFill>
              <a:latin typeface="Georgia"/>
              <a:ea typeface="Georgia"/>
              <a:cs typeface="Georgia"/>
              <a:sym typeface="Georgia"/>
            </a:endParaRPr>
          </a:p>
          <a:p>
            <a:pPr indent="0" lvl="0" marL="457200" marR="0" rtl="0" algn="l">
              <a:lnSpc>
                <a:spcPct val="100000"/>
              </a:lnSpc>
              <a:spcBef>
                <a:spcPts val="0"/>
              </a:spcBef>
              <a:spcAft>
                <a:spcPts val="0"/>
              </a:spcAft>
              <a:buNone/>
            </a:pPr>
            <a:r>
              <a:rPr i="1" lang="en" sz="1200">
                <a:solidFill>
                  <a:srgbClr val="A64D79"/>
                </a:solidFill>
                <a:latin typeface="Courier New"/>
                <a:ea typeface="Courier New"/>
                <a:cs typeface="Courier New"/>
                <a:sym typeface="Courier New"/>
              </a:rPr>
              <a:t>         </a:t>
            </a:r>
            <a:r>
              <a:rPr i="1" lang="en" sz="1200">
                <a:solidFill>
                  <a:srgbClr val="A64D79"/>
                </a:solidFill>
                <a:latin typeface="Courier New"/>
                <a:ea typeface="Courier New"/>
                <a:cs typeface="Courier New"/>
                <a:sym typeface="Courier New"/>
              </a:rPr>
              <a:t>kubectl get pods -l key=value</a:t>
            </a:r>
            <a:endParaRPr sz="1100">
              <a:solidFill>
                <a:srgbClr val="6AA84F"/>
              </a:solidFill>
              <a:latin typeface="Georgia"/>
              <a:ea typeface="Georgia"/>
              <a:cs typeface="Georgia"/>
              <a:sym typeface="Georgia"/>
            </a:endParaRPr>
          </a:p>
          <a:p>
            <a:pPr indent="0" lvl="0" marL="457200" marR="0" rtl="0" algn="l">
              <a:lnSpc>
                <a:spcPct val="100000"/>
              </a:lnSpc>
              <a:spcBef>
                <a:spcPts val="0"/>
              </a:spcBef>
              <a:spcAft>
                <a:spcPts val="0"/>
              </a:spcAft>
              <a:buNone/>
            </a:pPr>
            <a:r>
              <a:t/>
            </a:r>
            <a:endParaRPr sz="1100">
              <a:solidFill>
                <a:srgbClr val="6AA84F"/>
              </a:solidFill>
              <a:latin typeface="Georgia"/>
              <a:ea typeface="Georgia"/>
              <a:cs typeface="Georgia"/>
              <a:sym typeface="Georgia"/>
            </a:endParaRPr>
          </a:p>
          <a:p>
            <a:pPr indent="-304800" lvl="0" marL="457200" marR="0" rtl="0" algn="l">
              <a:lnSpc>
                <a:spcPct val="100000"/>
              </a:lnSpc>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List all pods that are either labelled with</a:t>
            </a:r>
            <a:r>
              <a:rPr lang="en" sz="1350">
                <a:solidFill>
                  <a:srgbClr val="404040"/>
                </a:solidFill>
                <a:highlight>
                  <a:srgbClr val="FFFFFF"/>
                </a:highlight>
                <a:latin typeface="Lora"/>
                <a:ea typeface="Lora"/>
                <a:cs typeface="Lora"/>
                <a:sym typeface="Lora"/>
              </a:rPr>
              <a:t> </a:t>
            </a:r>
            <a:r>
              <a:rPr lang="en" sz="1200">
                <a:solidFill>
                  <a:srgbClr val="C7254E"/>
                </a:solidFill>
                <a:highlight>
                  <a:srgbClr val="F9F2F4"/>
                </a:highlight>
                <a:latin typeface="Courier New"/>
                <a:ea typeface="Courier New"/>
                <a:cs typeface="Courier New"/>
                <a:sym typeface="Courier New"/>
              </a:rPr>
              <a:t>env=development</a:t>
            </a:r>
            <a:r>
              <a:rPr lang="en" sz="1350">
                <a:solidFill>
                  <a:srgbClr val="404040"/>
                </a:solidFill>
                <a:highlight>
                  <a:srgbClr val="FFFFFF"/>
                </a:highlight>
                <a:latin typeface="Lora"/>
                <a:ea typeface="Lora"/>
                <a:cs typeface="Lora"/>
                <a:sym typeface="Lora"/>
              </a:rPr>
              <a:t> </a:t>
            </a:r>
            <a:r>
              <a:rPr lang="en" sz="1100">
                <a:solidFill>
                  <a:srgbClr val="6AA84F"/>
                </a:solidFill>
                <a:latin typeface="Georgia"/>
                <a:ea typeface="Georgia"/>
                <a:cs typeface="Georgia"/>
                <a:sym typeface="Georgia"/>
              </a:rPr>
              <a:t>or with</a:t>
            </a:r>
            <a:r>
              <a:rPr lang="en" sz="1350">
                <a:solidFill>
                  <a:srgbClr val="404040"/>
                </a:solidFill>
                <a:highlight>
                  <a:srgbClr val="FFFFFF"/>
                </a:highlight>
                <a:latin typeface="Lora"/>
                <a:ea typeface="Lora"/>
                <a:cs typeface="Lora"/>
                <a:sym typeface="Lora"/>
              </a:rPr>
              <a:t> </a:t>
            </a:r>
            <a:r>
              <a:rPr lang="en" sz="1200">
                <a:solidFill>
                  <a:srgbClr val="C7254E"/>
                </a:solidFill>
                <a:highlight>
                  <a:srgbClr val="F9F2F4"/>
                </a:highlight>
                <a:latin typeface="Courier New"/>
                <a:ea typeface="Courier New"/>
                <a:cs typeface="Courier New"/>
                <a:sym typeface="Courier New"/>
              </a:rPr>
              <a:t>env=production</a:t>
            </a:r>
            <a:endParaRPr sz="1100">
              <a:solidFill>
                <a:srgbClr val="6AA84F"/>
              </a:solidFill>
              <a:latin typeface="Georgia"/>
              <a:ea typeface="Georgia"/>
              <a:cs typeface="Georgia"/>
              <a:sym typeface="Georgia"/>
            </a:endParaRPr>
          </a:p>
          <a:p>
            <a:pPr indent="0" lvl="0" marL="457200" marR="0" rtl="0" algn="l">
              <a:lnSpc>
                <a:spcPct val="100000"/>
              </a:lnSpc>
              <a:spcBef>
                <a:spcPts val="0"/>
              </a:spcBef>
              <a:spcAft>
                <a:spcPts val="0"/>
              </a:spcAft>
              <a:buNone/>
            </a:pPr>
            <a:r>
              <a:rPr i="1" lang="en" sz="1200">
                <a:solidFill>
                  <a:srgbClr val="A64D79"/>
                </a:solidFill>
                <a:latin typeface="Courier New"/>
                <a:ea typeface="Courier New"/>
                <a:cs typeface="Courier New"/>
                <a:sym typeface="Courier New"/>
              </a:rPr>
              <a:t>         </a:t>
            </a:r>
            <a:r>
              <a:rPr i="1" lang="en" sz="1200">
                <a:solidFill>
                  <a:srgbClr val="A64D79"/>
                </a:solidFill>
                <a:latin typeface="Courier New"/>
                <a:ea typeface="Courier New"/>
                <a:cs typeface="Courier New"/>
                <a:sym typeface="Courier New"/>
              </a:rPr>
              <a:t>kubectl get pods -l 'env in (production, development)'</a:t>
            </a:r>
            <a:endParaRPr sz="1100">
              <a:solidFill>
                <a:srgbClr val="6AA84F"/>
              </a:solidFill>
              <a:latin typeface="Georgia"/>
              <a:ea typeface="Georgia"/>
              <a:cs typeface="Georgia"/>
              <a:sym typeface="Georgia"/>
            </a:endParaRPr>
          </a:p>
          <a:p>
            <a:pPr indent="0" lvl="0" marL="457200" marR="0" rtl="0" algn="l">
              <a:lnSpc>
                <a:spcPct val="100000"/>
              </a:lnSpc>
              <a:spcBef>
                <a:spcPts val="0"/>
              </a:spcBef>
              <a:spcAft>
                <a:spcPts val="0"/>
              </a:spcAft>
              <a:buNone/>
            </a:pPr>
            <a:r>
              <a:t/>
            </a:r>
            <a:endParaRPr sz="1100">
              <a:solidFill>
                <a:srgbClr val="6AA84F"/>
              </a:solidFill>
              <a:latin typeface="Georgia"/>
              <a:ea typeface="Georgia"/>
              <a:cs typeface="Georgia"/>
              <a:sym typeface="Georgia"/>
            </a:endParaRPr>
          </a:p>
          <a:p>
            <a:pPr indent="-304800" lvl="0" marL="457200" marR="0" rtl="0" algn="l">
              <a:lnSpc>
                <a:spcPct val="100000"/>
              </a:lnSpc>
              <a:spcBef>
                <a:spcPts val="0"/>
              </a:spcBef>
              <a:spcAft>
                <a:spcPts val="0"/>
              </a:spcAft>
              <a:buClr>
                <a:srgbClr val="A64D79"/>
              </a:buClr>
              <a:buSzPts val="1200"/>
              <a:buFont typeface="Courier New"/>
              <a:buChar char="●"/>
            </a:pPr>
            <a:r>
              <a:rPr lang="en" sz="1100">
                <a:solidFill>
                  <a:srgbClr val="6AA84F"/>
                </a:solidFill>
                <a:latin typeface="Georgia"/>
                <a:ea typeface="Georgia"/>
                <a:cs typeface="Georgia"/>
                <a:sym typeface="Georgia"/>
              </a:rPr>
              <a:t>R</a:t>
            </a:r>
            <a:r>
              <a:rPr lang="en" sz="1100">
                <a:solidFill>
                  <a:srgbClr val="6AA84F"/>
                </a:solidFill>
                <a:latin typeface="Georgia"/>
                <a:ea typeface="Georgia"/>
                <a:cs typeface="Georgia"/>
                <a:sym typeface="Georgia"/>
              </a:rPr>
              <a:t>emove pods with label selection</a:t>
            </a:r>
            <a:endParaRPr sz="1100">
              <a:solidFill>
                <a:srgbClr val="6AA84F"/>
              </a:solidFill>
              <a:latin typeface="Georgia"/>
              <a:ea typeface="Georgia"/>
              <a:cs typeface="Georgia"/>
              <a:sym typeface="Georgia"/>
            </a:endParaRPr>
          </a:p>
          <a:p>
            <a:pPr indent="0" lvl="0" marL="457200" marR="0" rtl="0" algn="l">
              <a:lnSpc>
                <a:spcPct val="100000"/>
              </a:lnSpc>
              <a:spcBef>
                <a:spcPts val="0"/>
              </a:spcBef>
              <a:spcAft>
                <a:spcPts val="0"/>
              </a:spcAft>
              <a:buNone/>
            </a:pPr>
            <a:r>
              <a:rPr i="1" lang="en" sz="1200">
                <a:solidFill>
                  <a:srgbClr val="A64D79"/>
                </a:solidFill>
                <a:latin typeface="Courier New"/>
                <a:ea typeface="Courier New"/>
                <a:cs typeface="Courier New"/>
                <a:sym typeface="Courier New"/>
              </a:rPr>
              <a:t>         </a:t>
            </a:r>
            <a:r>
              <a:rPr i="1" lang="en" sz="1200">
                <a:solidFill>
                  <a:srgbClr val="A64D79"/>
                </a:solidFill>
                <a:latin typeface="Courier New"/>
                <a:ea typeface="Courier New"/>
                <a:cs typeface="Courier New"/>
                <a:sym typeface="Courier New"/>
              </a:rPr>
              <a:t>kubectl delete pods -l 'env in (production, development)'</a:t>
            </a:r>
            <a:endParaRPr sz="1000">
              <a:solidFill>
                <a:srgbClr val="333333"/>
              </a:solidFill>
              <a:highlight>
                <a:srgbClr val="F5F5F5"/>
              </a:highlight>
              <a:latin typeface="Courier New"/>
              <a:ea typeface="Courier New"/>
              <a:cs typeface="Courier New"/>
              <a:sym typeface="Courier New"/>
            </a:endParaRPr>
          </a:p>
          <a:p>
            <a:pPr indent="0" lvl="0" marL="457200" marR="0" rtl="0" algn="l">
              <a:lnSpc>
                <a:spcPct val="200000"/>
              </a:lnSpc>
              <a:spcBef>
                <a:spcPts val="0"/>
              </a:spcBef>
              <a:spcAft>
                <a:spcPts val="0"/>
              </a:spcAft>
              <a:buNone/>
            </a:pPr>
            <a:r>
              <a:t/>
            </a:r>
            <a:endParaRPr>
              <a:solidFill>
                <a:srgbClr val="6AA84F"/>
              </a:solidFill>
              <a:latin typeface="Georgia"/>
              <a:ea typeface="Georgia"/>
              <a:cs typeface="Georgia"/>
              <a:sym typeface="Georgia"/>
            </a:endParaRPr>
          </a:p>
          <a:p>
            <a:pPr indent="0" lvl="0" marL="0" rtl="0" algn="l">
              <a:lnSpc>
                <a:spcPct val="100000"/>
              </a:lnSpc>
              <a:spcBef>
                <a:spcPts val="0"/>
              </a:spcBef>
              <a:spcAft>
                <a:spcPts val="0"/>
              </a:spcAft>
              <a:buNone/>
            </a:pPr>
            <a:r>
              <a:t/>
            </a:r>
            <a:endParaRPr>
              <a:solidFill>
                <a:srgbClr val="666666"/>
              </a:solidFill>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39" name="Shape 339"/>
        <p:cNvGrpSpPr/>
        <p:nvPr/>
      </p:nvGrpSpPr>
      <p:grpSpPr>
        <a:xfrm>
          <a:off x="0" y="0"/>
          <a:ext cx="0" cy="0"/>
          <a:chOff x="0" y="0"/>
          <a:chExt cx="0" cy="0"/>
        </a:xfrm>
      </p:grpSpPr>
      <p:sp>
        <p:nvSpPr>
          <p:cNvPr id="340" name="Google Shape;340;p39"/>
          <p:cNvSpPr txBox="1"/>
          <p:nvPr/>
        </p:nvSpPr>
        <p:spPr>
          <a:xfrm>
            <a:off x="365050" y="1603650"/>
            <a:ext cx="6890100" cy="1105200"/>
          </a:xfrm>
          <a:prstGeom prst="rect">
            <a:avLst/>
          </a:prstGeom>
          <a:noFill/>
          <a:ln>
            <a:noFill/>
          </a:ln>
          <a:effectLst>
            <a:outerShdw blurRad="57150" rotWithShape="0" algn="bl" dir="5400000" dist="19050">
              <a:schemeClr val="accent6">
                <a:alpha val="50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chemeClr val="accent1"/>
                </a:solidFill>
                <a:latin typeface="PT Sans Narrow"/>
                <a:ea typeface="PT Sans Narrow"/>
                <a:cs typeface="PT Sans Narrow"/>
                <a:sym typeface="PT Sans Narrow"/>
              </a:rPr>
              <a:t>Lab:   Labels &amp; Selectors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0"/>
          <p:cNvSpPr txBox="1"/>
          <p:nvPr/>
        </p:nvSpPr>
        <p:spPr>
          <a:xfrm>
            <a:off x="566925" y="744325"/>
            <a:ext cx="7846500" cy="3941100"/>
          </a:xfrm>
          <a:prstGeom prst="rect">
            <a:avLst/>
          </a:prstGeom>
          <a:noFill/>
          <a:ln>
            <a:noFill/>
          </a:ln>
          <a:effectLst>
            <a:outerShdw blurRad="57150" rotWithShape="0" algn="bl" dir="5400000" dist="19050">
              <a:schemeClr val="lt1">
                <a:alpha val="50000"/>
              </a:schemeClr>
            </a:outerShdw>
            <a:reflection blurRad="0" dir="0" dist="0" endA="0" fadeDir="5400012" kx="0" rotWithShape="0" algn="bl" stPos="0" sy="-100000" ky="0"/>
          </a:effectLst>
        </p:spPr>
        <p:txBody>
          <a:bodyPr anchorCtr="0" anchor="ctr" bIns="91425" lIns="91425" spcFirstLastPara="1" rIns="91425" wrap="square" tIns="91425">
            <a:noAutofit/>
          </a:bodyPr>
          <a:lstStyle/>
          <a:p>
            <a:pPr indent="0" lvl="0" marL="2743200" rtl="0" algn="l">
              <a:lnSpc>
                <a:spcPct val="115000"/>
              </a:lnSpc>
              <a:spcBef>
                <a:spcPts val="0"/>
              </a:spcBef>
              <a:spcAft>
                <a:spcPts val="0"/>
              </a:spcAft>
              <a:buNone/>
            </a:pPr>
            <a:r>
              <a:t/>
            </a:r>
            <a:endParaRPr sz="3100">
              <a:solidFill>
                <a:srgbClr val="FF0000"/>
              </a:solidFill>
              <a:highlight>
                <a:srgbClr val="FFFFFF"/>
              </a:highlight>
              <a:latin typeface="Permanent Marker"/>
              <a:ea typeface="Permanent Marker"/>
              <a:cs typeface="Permanent Marker"/>
              <a:sym typeface="Permanent Marker"/>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1500">
              <a:solidFill>
                <a:srgbClr val="626262"/>
              </a:solidFill>
              <a:highlight>
                <a:srgbClr val="F4F4F4"/>
              </a:highlight>
              <a:latin typeface="Open Sans"/>
              <a:ea typeface="Open Sans"/>
              <a:cs typeface="Open Sans"/>
              <a:sym typeface="Open Sans"/>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p:txBody>
      </p:sp>
      <p:pic>
        <p:nvPicPr>
          <p:cNvPr id="346" name="Google Shape;346;p40"/>
          <p:cNvPicPr preferRelativeResize="0"/>
          <p:nvPr/>
        </p:nvPicPr>
        <p:blipFill>
          <a:blip r:embed="rId3">
            <a:alphaModFix/>
          </a:blip>
          <a:stretch>
            <a:fillRect/>
          </a:stretch>
        </p:blipFill>
        <p:spPr>
          <a:xfrm>
            <a:off x="2133600" y="810350"/>
            <a:ext cx="4876800" cy="3657600"/>
          </a:xfrm>
          <a:prstGeom prst="rect">
            <a:avLst/>
          </a:prstGeom>
          <a:noFill/>
          <a:ln>
            <a:noFill/>
          </a:ln>
        </p:spPr>
      </p:pic>
      <p:pic>
        <p:nvPicPr>
          <p:cNvPr id="347" name="Google Shape;347;p40"/>
          <p:cNvPicPr preferRelativeResize="0"/>
          <p:nvPr/>
        </p:nvPicPr>
        <p:blipFill>
          <a:blip r:embed="rId4">
            <a:alphaModFix/>
          </a:blip>
          <a:stretch>
            <a:fillRect/>
          </a:stretch>
        </p:blipFill>
        <p:spPr>
          <a:xfrm>
            <a:off x="109800" y="86525"/>
            <a:ext cx="533400" cy="400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62950"/>
            <a:ext cx="8520600" cy="5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Georgia"/>
                <a:ea typeface="Georgia"/>
                <a:cs typeface="Georgia"/>
                <a:sym typeface="Georgia"/>
              </a:rPr>
              <a:t>Pod Overview</a:t>
            </a:r>
            <a:endParaRPr b="0" sz="3000">
              <a:latin typeface="Georgia"/>
              <a:ea typeface="Georgia"/>
              <a:cs typeface="Georgia"/>
              <a:sym typeface="Georgia"/>
            </a:endParaRPr>
          </a:p>
        </p:txBody>
      </p:sp>
      <p:sp>
        <p:nvSpPr>
          <p:cNvPr id="78" name="Google Shape;78;p15"/>
          <p:cNvSpPr txBox="1"/>
          <p:nvPr/>
        </p:nvSpPr>
        <p:spPr>
          <a:xfrm>
            <a:off x="183200" y="740025"/>
            <a:ext cx="8620800" cy="40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666666"/>
              </a:solidFill>
              <a:latin typeface="Georgia"/>
              <a:ea typeface="Georgia"/>
              <a:cs typeface="Georgia"/>
              <a:sym typeface="Georgia"/>
            </a:endParaRPr>
          </a:p>
          <a:p>
            <a:pPr indent="-317500" lvl="0" marL="457200" rtl="0" algn="l">
              <a:spcBef>
                <a:spcPts val="0"/>
              </a:spcBef>
              <a:spcAft>
                <a:spcPts val="0"/>
              </a:spcAft>
              <a:buClr>
                <a:srgbClr val="666666"/>
              </a:buClr>
              <a:buSzPts val="1400"/>
              <a:buFont typeface="Georgia"/>
              <a:buChar char="●"/>
            </a:pPr>
            <a:r>
              <a:rPr b="1" lang="en">
                <a:solidFill>
                  <a:srgbClr val="38761D"/>
                </a:solidFill>
                <a:latin typeface="Georgia"/>
                <a:ea typeface="Georgia"/>
                <a:cs typeface="Georgia"/>
                <a:sym typeface="Georgia"/>
              </a:rPr>
              <a:t>Pod</a:t>
            </a:r>
            <a:r>
              <a:rPr lang="en">
                <a:solidFill>
                  <a:srgbClr val="666666"/>
                </a:solidFill>
                <a:latin typeface="Georgia"/>
                <a:ea typeface="Georgia"/>
                <a:cs typeface="Georgia"/>
                <a:sym typeface="Georgia"/>
              </a:rPr>
              <a:t> is a group of containers.</a:t>
            </a:r>
            <a:endParaRPr>
              <a:solidFill>
                <a:srgbClr val="666666"/>
              </a:solidFill>
              <a:latin typeface="Georgia"/>
              <a:ea typeface="Georgia"/>
              <a:cs typeface="Georgia"/>
              <a:sym typeface="Georgia"/>
            </a:endParaRPr>
          </a:p>
          <a:p>
            <a:pPr indent="0" lvl="0" marL="457200" rtl="0" algn="l">
              <a:spcBef>
                <a:spcPts val="0"/>
              </a:spcBef>
              <a:spcAft>
                <a:spcPts val="0"/>
              </a:spcAft>
              <a:buNone/>
            </a:pPr>
            <a:r>
              <a:t/>
            </a:r>
            <a:endParaRPr>
              <a:solidFill>
                <a:srgbClr val="666666"/>
              </a:solidFill>
              <a:latin typeface="Georgia"/>
              <a:ea typeface="Georgia"/>
              <a:cs typeface="Georgia"/>
              <a:sym typeface="Georgia"/>
            </a:endParaRPr>
          </a:p>
          <a:p>
            <a:pPr indent="-317500" lvl="0" marL="457200" rtl="0" algn="l">
              <a:lnSpc>
                <a:spcPct val="2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It is the smallest unit that can be scheduled to be deployed through K8s.</a:t>
            </a:r>
            <a:endParaRPr>
              <a:solidFill>
                <a:srgbClr val="666666"/>
              </a:solidFill>
              <a:latin typeface="Georgia"/>
              <a:ea typeface="Georgia"/>
              <a:cs typeface="Georgia"/>
              <a:sym typeface="Georgia"/>
            </a:endParaRPr>
          </a:p>
          <a:p>
            <a:pPr indent="-317500" lvl="0" marL="457200" rtl="0" algn="l">
              <a:lnSpc>
                <a:spcPct val="2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Normally a microservices is provided by this tightly coupled group of containers.</a:t>
            </a:r>
            <a:endParaRPr>
              <a:solidFill>
                <a:srgbClr val="666666"/>
              </a:solidFill>
              <a:latin typeface="Georgia"/>
              <a:ea typeface="Georgia"/>
              <a:cs typeface="Georgia"/>
              <a:sym typeface="Georgia"/>
            </a:endParaRPr>
          </a:p>
          <a:p>
            <a:pPr indent="-317500" lvl="0" marL="457200" rtl="0" algn="l">
              <a:lnSpc>
                <a:spcPct val="2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This groups of containers would share storage, Linux namespaces, cgroups, IP addresses.</a:t>
            </a:r>
            <a:endParaRPr>
              <a:solidFill>
                <a:srgbClr val="666666"/>
              </a:solidFill>
              <a:latin typeface="Georgia"/>
              <a:ea typeface="Georgia"/>
              <a:cs typeface="Georgia"/>
              <a:sym typeface="Georgia"/>
            </a:endParaRPr>
          </a:p>
          <a:p>
            <a:pPr indent="-317500" lvl="0" marL="457200" rtl="0" algn="l">
              <a:lnSpc>
                <a:spcPct val="2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These are co-located, hence share resources and are always scheduled together.</a:t>
            </a:r>
            <a:endParaRPr>
              <a:solidFill>
                <a:srgbClr val="666666"/>
              </a:solidFill>
              <a:latin typeface="Georgia"/>
              <a:ea typeface="Georgia"/>
              <a:cs typeface="Georgia"/>
              <a:sym typeface="Georgia"/>
            </a:endParaRPr>
          </a:p>
          <a:p>
            <a:pPr indent="-317500" lvl="0" marL="457200" rtl="0" algn="l">
              <a:lnSpc>
                <a:spcPct val="2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Created, destroyed and re-created on demand, based on the state of the server and the service itself.</a:t>
            </a:r>
            <a:endParaRPr>
              <a:solidFill>
                <a:srgbClr val="666666"/>
              </a:solidFill>
              <a:latin typeface="Georgia"/>
              <a:ea typeface="Georgia"/>
              <a:cs typeface="Georgia"/>
              <a:sym typeface="Georgia"/>
            </a:endParaRPr>
          </a:p>
          <a:p>
            <a:pPr indent="0" lvl="0" marL="0" rtl="0" algn="l">
              <a:spcBef>
                <a:spcPts val="0"/>
              </a:spcBef>
              <a:spcAft>
                <a:spcPts val="0"/>
              </a:spcAft>
              <a:buNone/>
            </a:pPr>
            <a:r>
              <a:t/>
            </a:r>
            <a:endParaRPr>
              <a:solidFill>
                <a:srgbClr val="666666"/>
              </a:solidFill>
              <a:latin typeface="Georgia"/>
              <a:ea typeface="Georgia"/>
              <a:cs typeface="Georgia"/>
              <a:sym typeface="Georgia"/>
            </a:endParaRPr>
          </a:p>
          <a:p>
            <a:pPr indent="0" lvl="0" marL="0" rtl="0" algn="l">
              <a:spcBef>
                <a:spcPts val="0"/>
              </a:spcBef>
              <a:spcAft>
                <a:spcPts val="0"/>
              </a:spcAft>
              <a:buNone/>
            </a:pPr>
            <a:r>
              <a:t/>
            </a:r>
            <a:endParaRPr sz="12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cxnSp>
        <p:nvCxnSpPr>
          <p:cNvPr id="83" name="Google Shape;83;p16"/>
          <p:cNvCxnSpPr>
            <a:stCxn id="84" idx="0"/>
            <a:endCxn id="85" idx="1"/>
          </p:cNvCxnSpPr>
          <p:nvPr/>
        </p:nvCxnSpPr>
        <p:spPr>
          <a:xfrm rot="-5400000">
            <a:off x="4046150" y="1211175"/>
            <a:ext cx="1534200" cy="530100"/>
          </a:xfrm>
          <a:prstGeom prst="bentConnector2">
            <a:avLst/>
          </a:prstGeom>
          <a:noFill/>
          <a:ln cap="flat" cmpd="sng" w="19050">
            <a:solidFill>
              <a:schemeClr val="accent3"/>
            </a:solidFill>
            <a:prstDash val="solid"/>
            <a:round/>
            <a:headEnd len="med" w="med" type="none"/>
            <a:tailEnd len="med" w="med" type="none"/>
          </a:ln>
        </p:spPr>
      </p:cxnSp>
      <p:sp>
        <p:nvSpPr>
          <p:cNvPr id="86" name="Google Shape;86;p16"/>
          <p:cNvSpPr txBox="1"/>
          <p:nvPr>
            <p:ph type="title"/>
          </p:nvPr>
        </p:nvSpPr>
        <p:spPr>
          <a:xfrm>
            <a:off x="282000" y="173400"/>
            <a:ext cx="8550300" cy="4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Collection of PODS</a:t>
            </a:r>
            <a:endParaRPr sz="3400"/>
          </a:p>
        </p:txBody>
      </p:sp>
      <p:sp>
        <p:nvSpPr>
          <p:cNvPr id="87" name="Google Shape;87;p16"/>
          <p:cNvSpPr/>
          <p:nvPr/>
        </p:nvSpPr>
        <p:spPr>
          <a:xfrm>
            <a:off x="466250" y="1162288"/>
            <a:ext cx="3914100" cy="3313500"/>
          </a:xfrm>
          <a:prstGeom prst="rect">
            <a:avLst/>
          </a:prstGeom>
          <a:solidFill>
            <a:srgbClr val="F3F3F3"/>
          </a:solidFill>
          <a:ln cap="flat" cmpd="sng" w="19050">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8" name="Google Shape;88;p16"/>
          <p:cNvSpPr/>
          <p:nvPr/>
        </p:nvSpPr>
        <p:spPr>
          <a:xfrm>
            <a:off x="4786563" y="1162288"/>
            <a:ext cx="3914100" cy="3313500"/>
          </a:xfrm>
          <a:prstGeom prst="rect">
            <a:avLst/>
          </a:prstGeom>
          <a:solidFill>
            <a:srgbClr val="F3F3F3"/>
          </a:solidFill>
          <a:ln cap="flat" cmpd="sng" w="19050">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564600" y="1522625"/>
            <a:ext cx="1137600" cy="2451600"/>
          </a:xfrm>
          <a:prstGeom prst="roundRect">
            <a:avLst>
              <a:gd fmla="val 16667" name="adj"/>
            </a:avLst>
          </a:prstGeom>
          <a:solidFill>
            <a:srgbClr val="A4C2F4"/>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1854500" y="1522625"/>
            <a:ext cx="1137600" cy="2451600"/>
          </a:xfrm>
          <a:prstGeom prst="roundRect">
            <a:avLst>
              <a:gd fmla="val 16667" name="adj"/>
            </a:avLst>
          </a:prstGeom>
          <a:solidFill>
            <a:srgbClr val="A4C2F4"/>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7433050" y="1522625"/>
            <a:ext cx="1137600" cy="2451600"/>
          </a:xfrm>
          <a:prstGeom prst="roundRect">
            <a:avLst>
              <a:gd fmla="val 16667" name="adj"/>
            </a:avLst>
          </a:prstGeom>
          <a:solidFill>
            <a:srgbClr val="A4C2F4"/>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6115875" y="1522625"/>
            <a:ext cx="1137600" cy="2451600"/>
          </a:xfrm>
          <a:prstGeom prst="roundRect">
            <a:avLst>
              <a:gd fmla="val 16667" name="adj"/>
            </a:avLst>
          </a:prstGeom>
          <a:solidFill>
            <a:srgbClr val="A4C2F4"/>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3298850" y="2243325"/>
            <a:ext cx="2498700" cy="1314000"/>
          </a:xfrm>
          <a:prstGeom prst="roundRect">
            <a:avLst>
              <a:gd fmla="val 16667" name="adj"/>
            </a:avLst>
          </a:prstGeom>
          <a:solidFill>
            <a:srgbClr val="A4C2F4"/>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2084172" y="2727750"/>
            <a:ext cx="536425" cy="452175"/>
          </a:xfrm>
          <a:prstGeom prst="flowChartProcess">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3636175" y="2374525"/>
            <a:ext cx="473088" cy="452175"/>
          </a:xfrm>
          <a:prstGeom prst="flowChartProcess">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4983025" y="2374525"/>
            <a:ext cx="473088" cy="452175"/>
          </a:xfrm>
          <a:prstGeom prst="flowChartProcess">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2098010" y="1720475"/>
            <a:ext cx="536425" cy="452175"/>
          </a:xfrm>
          <a:prstGeom prst="flowChartProcess">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820472" y="1720475"/>
            <a:ext cx="536425" cy="452175"/>
          </a:xfrm>
          <a:prstGeom prst="flowChartProcess">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7818560" y="2592938"/>
            <a:ext cx="536425" cy="452175"/>
          </a:xfrm>
          <a:prstGeom prst="flowChartProcess">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7818547" y="1642750"/>
            <a:ext cx="536425" cy="452175"/>
          </a:xfrm>
          <a:prstGeom prst="flowChartProcess">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6475410" y="1720475"/>
            <a:ext cx="536425" cy="452175"/>
          </a:xfrm>
          <a:prstGeom prst="flowChartProcess">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txBox="1"/>
          <p:nvPr/>
        </p:nvSpPr>
        <p:spPr>
          <a:xfrm>
            <a:off x="642325" y="2243325"/>
            <a:ext cx="9468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Georgia"/>
                <a:ea typeface="Georgia"/>
                <a:cs typeface="Georgia"/>
                <a:sym typeface="Georgia"/>
              </a:rPr>
              <a:t>Container</a:t>
            </a:r>
            <a:endParaRPr b="1" sz="1100">
              <a:latin typeface="Georgia"/>
              <a:ea typeface="Georgia"/>
              <a:cs typeface="Georgia"/>
              <a:sym typeface="Georgia"/>
            </a:endParaRPr>
          </a:p>
        </p:txBody>
      </p:sp>
      <p:sp>
        <p:nvSpPr>
          <p:cNvPr id="102" name="Google Shape;102;p16"/>
          <p:cNvSpPr txBox="1"/>
          <p:nvPr/>
        </p:nvSpPr>
        <p:spPr>
          <a:xfrm>
            <a:off x="3298775" y="2897350"/>
            <a:ext cx="10245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Georgia"/>
                <a:ea typeface="Georgia"/>
                <a:cs typeface="Georgia"/>
                <a:sym typeface="Georgia"/>
              </a:rPr>
              <a:t>Container 1</a:t>
            </a:r>
            <a:endParaRPr b="1" sz="1100">
              <a:latin typeface="Georgia"/>
              <a:ea typeface="Georgia"/>
              <a:cs typeface="Georgia"/>
              <a:sym typeface="Georgia"/>
            </a:endParaRPr>
          </a:p>
        </p:txBody>
      </p:sp>
      <p:sp>
        <p:nvSpPr>
          <p:cNvPr id="103" name="Google Shape;103;p16"/>
          <p:cNvSpPr txBox="1"/>
          <p:nvPr/>
        </p:nvSpPr>
        <p:spPr>
          <a:xfrm>
            <a:off x="1892825" y="2272325"/>
            <a:ext cx="10245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Georgia"/>
                <a:ea typeface="Georgia"/>
                <a:cs typeface="Georgia"/>
                <a:sym typeface="Georgia"/>
              </a:rPr>
              <a:t>Container 1</a:t>
            </a:r>
            <a:endParaRPr b="1" sz="1100">
              <a:latin typeface="Georgia"/>
              <a:ea typeface="Georgia"/>
              <a:cs typeface="Georgia"/>
              <a:sym typeface="Georgia"/>
            </a:endParaRPr>
          </a:p>
        </p:txBody>
      </p:sp>
      <p:sp>
        <p:nvSpPr>
          <p:cNvPr id="104" name="Google Shape;104;p16"/>
          <p:cNvSpPr txBox="1"/>
          <p:nvPr/>
        </p:nvSpPr>
        <p:spPr>
          <a:xfrm>
            <a:off x="7571800" y="3045125"/>
            <a:ext cx="10515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Georgia"/>
                <a:ea typeface="Georgia"/>
                <a:cs typeface="Georgia"/>
                <a:sym typeface="Georgia"/>
              </a:rPr>
              <a:t>Container 2</a:t>
            </a:r>
            <a:endParaRPr b="1" sz="1100">
              <a:latin typeface="Georgia"/>
              <a:ea typeface="Georgia"/>
              <a:cs typeface="Georgia"/>
              <a:sym typeface="Georgia"/>
            </a:endParaRPr>
          </a:p>
        </p:txBody>
      </p:sp>
      <p:sp>
        <p:nvSpPr>
          <p:cNvPr id="105" name="Google Shape;105;p16"/>
          <p:cNvSpPr txBox="1"/>
          <p:nvPr/>
        </p:nvSpPr>
        <p:spPr>
          <a:xfrm>
            <a:off x="4641475" y="2897350"/>
            <a:ext cx="10515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Georgia"/>
                <a:ea typeface="Georgia"/>
                <a:cs typeface="Georgia"/>
                <a:sym typeface="Georgia"/>
              </a:rPr>
              <a:t>Container 2</a:t>
            </a:r>
            <a:endParaRPr b="1" sz="1100">
              <a:latin typeface="Georgia"/>
              <a:ea typeface="Georgia"/>
              <a:cs typeface="Georgia"/>
              <a:sym typeface="Georgia"/>
            </a:endParaRPr>
          </a:p>
        </p:txBody>
      </p:sp>
      <p:sp>
        <p:nvSpPr>
          <p:cNvPr id="106" name="Google Shape;106;p16"/>
          <p:cNvSpPr txBox="1"/>
          <p:nvPr/>
        </p:nvSpPr>
        <p:spPr>
          <a:xfrm>
            <a:off x="7507300" y="2179700"/>
            <a:ext cx="10389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Georgia"/>
                <a:ea typeface="Georgia"/>
                <a:cs typeface="Georgia"/>
                <a:sym typeface="Georgia"/>
              </a:rPr>
              <a:t>Container 1</a:t>
            </a:r>
            <a:endParaRPr b="1" sz="1100">
              <a:latin typeface="Georgia"/>
              <a:ea typeface="Georgia"/>
              <a:cs typeface="Georgia"/>
              <a:sym typeface="Georgia"/>
            </a:endParaRPr>
          </a:p>
        </p:txBody>
      </p:sp>
      <p:sp>
        <p:nvSpPr>
          <p:cNvPr id="107" name="Google Shape;107;p16"/>
          <p:cNvSpPr txBox="1"/>
          <p:nvPr/>
        </p:nvSpPr>
        <p:spPr>
          <a:xfrm>
            <a:off x="6179075" y="2272325"/>
            <a:ext cx="10245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Georgia"/>
                <a:ea typeface="Georgia"/>
                <a:cs typeface="Georgia"/>
                <a:sym typeface="Georgia"/>
              </a:rPr>
              <a:t>Container 1</a:t>
            </a:r>
            <a:endParaRPr b="1" sz="1100">
              <a:latin typeface="Georgia"/>
              <a:ea typeface="Georgia"/>
              <a:cs typeface="Georgia"/>
              <a:sym typeface="Georgia"/>
            </a:endParaRPr>
          </a:p>
        </p:txBody>
      </p:sp>
      <p:sp>
        <p:nvSpPr>
          <p:cNvPr id="108" name="Google Shape;108;p16"/>
          <p:cNvSpPr txBox="1"/>
          <p:nvPr/>
        </p:nvSpPr>
        <p:spPr>
          <a:xfrm>
            <a:off x="564600" y="3465425"/>
            <a:ext cx="10245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Georgia"/>
                <a:ea typeface="Georgia"/>
                <a:cs typeface="Georgia"/>
                <a:sym typeface="Georgia"/>
              </a:rPr>
              <a:t>     Pod 1</a:t>
            </a:r>
            <a:endParaRPr b="1" sz="1100">
              <a:latin typeface="Georgia"/>
              <a:ea typeface="Georgia"/>
              <a:cs typeface="Georgia"/>
              <a:sym typeface="Georgia"/>
            </a:endParaRPr>
          </a:p>
          <a:p>
            <a:pPr indent="0" lvl="0" marL="0" rtl="0" algn="l">
              <a:spcBef>
                <a:spcPts val="0"/>
              </a:spcBef>
              <a:spcAft>
                <a:spcPts val="0"/>
              </a:spcAft>
              <a:buNone/>
            </a:pPr>
            <a:r>
              <a:rPr b="1" lang="en" sz="1100">
                <a:latin typeface="Georgia"/>
                <a:ea typeface="Georgia"/>
                <a:cs typeface="Georgia"/>
                <a:sym typeface="Georgia"/>
              </a:rPr>
              <a:t>IP: 10.1.0.1</a:t>
            </a:r>
            <a:endParaRPr b="1" sz="1100">
              <a:latin typeface="Georgia"/>
              <a:ea typeface="Georgia"/>
              <a:cs typeface="Georgia"/>
              <a:sym typeface="Georgia"/>
            </a:endParaRPr>
          </a:p>
        </p:txBody>
      </p:sp>
      <p:sp>
        <p:nvSpPr>
          <p:cNvPr id="109" name="Google Shape;109;p16"/>
          <p:cNvSpPr txBox="1"/>
          <p:nvPr/>
        </p:nvSpPr>
        <p:spPr>
          <a:xfrm>
            <a:off x="4131338" y="3225850"/>
            <a:ext cx="9468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Georgia"/>
                <a:ea typeface="Georgia"/>
                <a:cs typeface="Georgia"/>
                <a:sym typeface="Georgia"/>
              </a:rPr>
              <a:t>Pod 3</a:t>
            </a:r>
            <a:endParaRPr b="1" sz="1100">
              <a:latin typeface="Georgia"/>
              <a:ea typeface="Georgia"/>
              <a:cs typeface="Georgia"/>
              <a:sym typeface="Georgia"/>
            </a:endParaRPr>
          </a:p>
        </p:txBody>
      </p:sp>
      <p:sp>
        <p:nvSpPr>
          <p:cNvPr id="110" name="Google Shape;110;p16"/>
          <p:cNvSpPr txBox="1"/>
          <p:nvPr/>
        </p:nvSpPr>
        <p:spPr>
          <a:xfrm>
            <a:off x="1931725" y="3465425"/>
            <a:ext cx="10245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Georgia"/>
                <a:ea typeface="Georgia"/>
                <a:cs typeface="Georgia"/>
                <a:sym typeface="Georgia"/>
              </a:rPr>
              <a:t>     Pod 2</a:t>
            </a:r>
            <a:endParaRPr b="1" sz="1100">
              <a:latin typeface="Georgia"/>
              <a:ea typeface="Georgia"/>
              <a:cs typeface="Georgia"/>
              <a:sym typeface="Georgia"/>
            </a:endParaRPr>
          </a:p>
          <a:p>
            <a:pPr indent="0" lvl="0" marL="0" rtl="0" algn="l">
              <a:spcBef>
                <a:spcPts val="0"/>
              </a:spcBef>
              <a:spcAft>
                <a:spcPts val="0"/>
              </a:spcAft>
              <a:buNone/>
            </a:pPr>
            <a:r>
              <a:rPr b="1" lang="en" sz="1100">
                <a:latin typeface="Georgia"/>
                <a:ea typeface="Georgia"/>
                <a:cs typeface="Georgia"/>
                <a:sym typeface="Georgia"/>
              </a:rPr>
              <a:t>IP: 10.1.0.2</a:t>
            </a:r>
            <a:endParaRPr b="1" sz="1100">
              <a:latin typeface="Georgia"/>
              <a:ea typeface="Georgia"/>
              <a:cs typeface="Georgia"/>
              <a:sym typeface="Georgia"/>
            </a:endParaRPr>
          </a:p>
        </p:txBody>
      </p:sp>
      <p:sp>
        <p:nvSpPr>
          <p:cNvPr id="111" name="Google Shape;111;p16"/>
          <p:cNvSpPr txBox="1"/>
          <p:nvPr/>
        </p:nvSpPr>
        <p:spPr>
          <a:xfrm>
            <a:off x="6217388" y="3465425"/>
            <a:ext cx="10245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Georgia"/>
                <a:ea typeface="Georgia"/>
                <a:cs typeface="Georgia"/>
                <a:sym typeface="Georgia"/>
              </a:rPr>
              <a:t>     Pod 4</a:t>
            </a:r>
            <a:endParaRPr b="1" sz="1100">
              <a:latin typeface="Georgia"/>
              <a:ea typeface="Georgia"/>
              <a:cs typeface="Georgia"/>
              <a:sym typeface="Georgia"/>
            </a:endParaRPr>
          </a:p>
          <a:p>
            <a:pPr indent="0" lvl="0" marL="0" rtl="0" algn="l">
              <a:spcBef>
                <a:spcPts val="0"/>
              </a:spcBef>
              <a:spcAft>
                <a:spcPts val="0"/>
              </a:spcAft>
              <a:buNone/>
            </a:pPr>
            <a:r>
              <a:rPr b="1" lang="en" sz="1100">
                <a:latin typeface="Georgia"/>
                <a:ea typeface="Georgia"/>
                <a:cs typeface="Georgia"/>
                <a:sym typeface="Georgia"/>
              </a:rPr>
              <a:t>IP: 10.1.1.2</a:t>
            </a:r>
            <a:endParaRPr b="1" sz="1100">
              <a:latin typeface="Georgia"/>
              <a:ea typeface="Georgia"/>
              <a:cs typeface="Georgia"/>
              <a:sym typeface="Georgia"/>
            </a:endParaRPr>
          </a:p>
        </p:txBody>
      </p:sp>
      <p:sp>
        <p:nvSpPr>
          <p:cNvPr id="112" name="Google Shape;112;p16"/>
          <p:cNvSpPr txBox="1"/>
          <p:nvPr/>
        </p:nvSpPr>
        <p:spPr>
          <a:xfrm>
            <a:off x="7507288" y="3493700"/>
            <a:ext cx="10245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Georgia"/>
                <a:ea typeface="Georgia"/>
                <a:cs typeface="Georgia"/>
                <a:sym typeface="Georgia"/>
              </a:rPr>
              <a:t>     Pod 5</a:t>
            </a:r>
            <a:endParaRPr b="1" sz="1100">
              <a:latin typeface="Georgia"/>
              <a:ea typeface="Georgia"/>
              <a:cs typeface="Georgia"/>
              <a:sym typeface="Georgia"/>
            </a:endParaRPr>
          </a:p>
          <a:p>
            <a:pPr indent="0" lvl="0" marL="0" rtl="0" algn="l">
              <a:spcBef>
                <a:spcPts val="0"/>
              </a:spcBef>
              <a:spcAft>
                <a:spcPts val="0"/>
              </a:spcAft>
              <a:buNone/>
            </a:pPr>
            <a:r>
              <a:rPr b="1" lang="en" sz="1100">
                <a:latin typeface="Georgia"/>
                <a:ea typeface="Georgia"/>
                <a:cs typeface="Georgia"/>
                <a:sym typeface="Georgia"/>
              </a:rPr>
              <a:t>IP: 10.1.1.3</a:t>
            </a:r>
            <a:endParaRPr b="1" sz="1100">
              <a:latin typeface="Georgia"/>
              <a:ea typeface="Georgia"/>
              <a:cs typeface="Georgia"/>
              <a:sym typeface="Georgia"/>
            </a:endParaRPr>
          </a:p>
        </p:txBody>
      </p:sp>
      <p:sp>
        <p:nvSpPr>
          <p:cNvPr id="113" name="Google Shape;113;p16"/>
          <p:cNvSpPr txBox="1"/>
          <p:nvPr/>
        </p:nvSpPr>
        <p:spPr>
          <a:xfrm>
            <a:off x="6871750" y="4526375"/>
            <a:ext cx="9468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Georgia"/>
                <a:ea typeface="Georgia"/>
                <a:cs typeface="Georgia"/>
                <a:sym typeface="Georgia"/>
              </a:rPr>
              <a:t>Node</a:t>
            </a:r>
            <a:r>
              <a:rPr b="1" lang="en" sz="1200">
                <a:latin typeface="Georgia"/>
                <a:ea typeface="Georgia"/>
                <a:cs typeface="Georgia"/>
                <a:sym typeface="Georgia"/>
              </a:rPr>
              <a:t> </a:t>
            </a:r>
            <a:r>
              <a:rPr b="1" lang="en">
                <a:latin typeface="Georgia"/>
                <a:ea typeface="Georgia"/>
                <a:cs typeface="Georgia"/>
                <a:sym typeface="Georgia"/>
              </a:rPr>
              <a:t>2</a:t>
            </a:r>
            <a:endParaRPr b="1">
              <a:latin typeface="Georgia"/>
              <a:ea typeface="Georgia"/>
              <a:cs typeface="Georgia"/>
              <a:sym typeface="Georgia"/>
            </a:endParaRPr>
          </a:p>
        </p:txBody>
      </p:sp>
      <p:sp>
        <p:nvSpPr>
          <p:cNvPr id="114" name="Google Shape;114;p16"/>
          <p:cNvSpPr txBox="1"/>
          <p:nvPr/>
        </p:nvSpPr>
        <p:spPr>
          <a:xfrm>
            <a:off x="1441700" y="4526375"/>
            <a:ext cx="9468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Georgia"/>
                <a:ea typeface="Georgia"/>
                <a:cs typeface="Georgia"/>
                <a:sym typeface="Georgia"/>
              </a:rPr>
              <a:t>Node</a:t>
            </a:r>
            <a:r>
              <a:rPr b="1" lang="en" sz="1100">
                <a:latin typeface="Georgia"/>
                <a:ea typeface="Georgia"/>
                <a:cs typeface="Georgia"/>
                <a:sym typeface="Georgia"/>
              </a:rPr>
              <a:t> </a:t>
            </a:r>
            <a:r>
              <a:rPr b="1" lang="en" sz="1600">
                <a:latin typeface="Georgia"/>
                <a:ea typeface="Georgia"/>
                <a:cs typeface="Georgia"/>
                <a:sym typeface="Georgia"/>
              </a:rPr>
              <a:t>1</a:t>
            </a:r>
            <a:endParaRPr b="1" sz="1600">
              <a:latin typeface="Georgia"/>
              <a:ea typeface="Georgia"/>
              <a:cs typeface="Georgia"/>
              <a:sym typeface="Georgia"/>
            </a:endParaRPr>
          </a:p>
        </p:txBody>
      </p:sp>
      <p:cxnSp>
        <p:nvCxnSpPr>
          <p:cNvPr id="115" name="Google Shape;115;p16"/>
          <p:cNvCxnSpPr/>
          <p:nvPr/>
        </p:nvCxnSpPr>
        <p:spPr>
          <a:xfrm flipH="1" rot="10800000">
            <a:off x="3615775" y="1939475"/>
            <a:ext cx="1780500" cy="2013600"/>
          </a:xfrm>
          <a:prstGeom prst="straightConnector1">
            <a:avLst/>
          </a:prstGeom>
          <a:noFill/>
          <a:ln cap="flat" cmpd="sng" w="19050">
            <a:solidFill>
              <a:srgbClr val="FF0000"/>
            </a:solidFill>
            <a:prstDash val="solid"/>
            <a:round/>
            <a:headEnd len="med" w="med" type="none"/>
            <a:tailEnd len="med" w="med" type="none"/>
          </a:ln>
        </p:spPr>
      </p:cxnSp>
      <p:cxnSp>
        <p:nvCxnSpPr>
          <p:cNvPr id="116" name="Google Shape;116;p16"/>
          <p:cNvCxnSpPr/>
          <p:nvPr/>
        </p:nvCxnSpPr>
        <p:spPr>
          <a:xfrm>
            <a:off x="3673325" y="1918325"/>
            <a:ext cx="1773300" cy="2055900"/>
          </a:xfrm>
          <a:prstGeom prst="straightConnector1">
            <a:avLst/>
          </a:prstGeom>
          <a:noFill/>
          <a:ln cap="flat" cmpd="sng" w="19050">
            <a:solidFill>
              <a:srgbClr val="FF0000"/>
            </a:solidFill>
            <a:prstDash val="solid"/>
            <a:round/>
            <a:headEnd len="med" w="med" type="none"/>
            <a:tailEnd len="med" w="med" type="none"/>
          </a:ln>
        </p:spPr>
      </p:cxnSp>
      <p:sp>
        <p:nvSpPr>
          <p:cNvPr id="117" name="Google Shape;117;p16"/>
          <p:cNvSpPr txBox="1"/>
          <p:nvPr/>
        </p:nvSpPr>
        <p:spPr>
          <a:xfrm>
            <a:off x="1924488" y="3145050"/>
            <a:ext cx="10389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Georgia"/>
                <a:ea typeface="Georgia"/>
                <a:cs typeface="Georgia"/>
                <a:sym typeface="Georgia"/>
              </a:rPr>
              <a:t>Container 2</a:t>
            </a:r>
            <a:endParaRPr b="1" sz="1100">
              <a:latin typeface="Georgia"/>
              <a:ea typeface="Georgia"/>
              <a:cs typeface="Georgia"/>
              <a:sym typeface="Georgia"/>
            </a:endParaRPr>
          </a:p>
        </p:txBody>
      </p:sp>
      <p:sp>
        <p:nvSpPr>
          <p:cNvPr id="85" name="Google Shape;85;p16"/>
          <p:cNvSpPr txBox="1"/>
          <p:nvPr/>
        </p:nvSpPr>
        <p:spPr>
          <a:xfrm>
            <a:off x="5078300" y="562100"/>
            <a:ext cx="2498700" cy="29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Georgia"/>
                <a:ea typeface="Georgia"/>
                <a:cs typeface="Georgia"/>
                <a:sym typeface="Georgia"/>
              </a:rPr>
              <a:t>A pod never spans two nodes</a:t>
            </a:r>
            <a:endParaRPr sz="700">
              <a:solidFill>
                <a:srgbClr val="666666"/>
              </a:solidFill>
              <a:latin typeface="Georgia"/>
              <a:ea typeface="Georgia"/>
              <a:cs typeface="Georgia"/>
              <a:sym typeface="Georgia"/>
            </a:endParaRPr>
          </a:p>
        </p:txBody>
      </p:sp>
      <p:sp>
        <p:nvSpPr>
          <p:cNvPr id="118" name="Google Shape;118;p16"/>
          <p:cNvSpPr txBox="1"/>
          <p:nvPr/>
        </p:nvSpPr>
        <p:spPr>
          <a:xfrm>
            <a:off x="2686575" y="4637850"/>
            <a:ext cx="3975300" cy="32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Georgia"/>
                <a:ea typeface="Georgia"/>
                <a:cs typeface="Georgia"/>
                <a:sym typeface="Georgia"/>
              </a:rPr>
              <a:t>All containers of a pod run on the same node</a:t>
            </a:r>
            <a:endParaRPr b="1" sz="1200">
              <a:latin typeface="Georgia"/>
              <a:ea typeface="Georgia"/>
              <a:cs typeface="Georgia"/>
              <a:sym typeface="Georgia"/>
            </a:endParaRPr>
          </a:p>
          <a:p>
            <a:pPr indent="0" lvl="0" marL="0" rtl="0" algn="l">
              <a:lnSpc>
                <a:spcPct val="115000"/>
              </a:lnSpc>
              <a:spcBef>
                <a:spcPts val="0"/>
              </a:spcBef>
              <a:spcAft>
                <a:spcPts val="0"/>
              </a:spcAft>
              <a:buNone/>
            </a:pPr>
            <a:r>
              <a:t/>
            </a:r>
            <a:endParaRPr b="1" sz="1200">
              <a:latin typeface="Georgia"/>
              <a:ea typeface="Georgia"/>
              <a:cs typeface="Georgia"/>
              <a:sym typeface="Georgia"/>
            </a:endParaRPr>
          </a:p>
        </p:txBody>
      </p:sp>
      <p:cxnSp>
        <p:nvCxnSpPr>
          <p:cNvPr id="119" name="Google Shape;119;p16"/>
          <p:cNvCxnSpPr>
            <a:stCxn id="110" idx="2"/>
            <a:endCxn id="118" idx="0"/>
          </p:cNvCxnSpPr>
          <p:nvPr/>
        </p:nvCxnSpPr>
        <p:spPr>
          <a:xfrm flipH="1" rot="-5400000">
            <a:off x="3227275" y="3190925"/>
            <a:ext cx="663600" cy="2230200"/>
          </a:xfrm>
          <a:prstGeom prst="curvedConnector3">
            <a:avLst>
              <a:gd fmla="val 50002" name="adj1"/>
            </a:avLst>
          </a:prstGeom>
          <a:noFill/>
          <a:ln cap="flat" cmpd="sng" w="19050">
            <a:solidFill>
              <a:schemeClr val="accent3"/>
            </a:solidFill>
            <a:prstDash val="solid"/>
            <a:round/>
            <a:headEnd len="med" w="med" type="none"/>
            <a:tailEnd len="med" w="med" type="none"/>
          </a:ln>
        </p:spPr>
      </p:cxnSp>
      <p:cxnSp>
        <p:nvCxnSpPr>
          <p:cNvPr id="120" name="Google Shape;120;p16"/>
          <p:cNvCxnSpPr>
            <a:stCxn id="118" idx="0"/>
            <a:endCxn id="112" idx="2"/>
          </p:cNvCxnSpPr>
          <p:nvPr/>
        </p:nvCxnSpPr>
        <p:spPr>
          <a:xfrm rot="-5400000">
            <a:off x="6029175" y="2647500"/>
            <a:ext cx="635400" cy="3345300"/>
          </a:xfrm>
          <a:prstGeom prst="curvedConnector3">
            <a:avLst>
              <a:gd fmla="val 49996" name="adj1"/>
            </a:avLst>
          </a:prstGeom>
          <a:noFill/>
          <a:ln cap="flat" cmpd="sng" w="19050">
            <a:solidFill>
              <a:schemeClr val="accent3"/>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311700" y="98175"/>
            <a:ext cx="8520600" cy="5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Pod Concept</a:t>
            </a:r>
            <a:endParaRPr b="0" sz="2800">
              <a:latin typeface="Georgia"/>
              <a:ea typeface="Georgia"/>
              <a:cs typeface="Georgia"/>
              <a:sym typeface="Georgia"/>
            </a:endParaRPr>
          </a:p>
        </p:txBody>
      </p:sp>
      <p:sp>
        <p:nvSpPr>
          <p:cNvPr id="126" name="Google Shape;126;p17"/>
          <p:cNvSpPr txBox="1"/>
          <p:nvPr/>
        </p:nvSpPr>
        <p:spPr>
          <a:xfrm>
            <a:off x="183200" y="740025"/>
            <a:ext cx="8620800" cy="40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666666"/>
              </a:solidFill>
              <a:latin typeface="Georgia"/>
              <a:ea typeface="Georgia"/>
              <a:cs typeface="Georgia"/>
              <a:sym typeface="Georgia"/>
            </a:endParaRPr>
          </a:p>
          <a:p>
            <a:pPr indent="-317500" lvl="0" marL="457200" rtl="0" algn="l">
              <a:lnSpc>
                <a:spcPct val="2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Containers in a pod run in the same Network namespace, they share the same IP address and port space.</a:t>
            </a:r>
            <a:endParaRPr>
              <a:solidFill>
                <a:srgbClr val="666666"/>
              </a:solidFill>
              <a:latin typeface="Georgia"/>
              <a:ea typeface="Georgia"/>
              <a:cs typeface="Georgia"/>
              <a:sym typeface="Georgia"/>
            </a:endParaRPr>
          </a:p>
          <a:p>
            <a:pPr indent="-317500" lvl="0" marL="457200" rtl="0" algn="l">
              <a:lnSpc>
                <a:spcPct val="2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Containers of the same pod need to take care not to bind to the same port numbers or they’ll run into port conflicts</a:t>
            </a:r>
            <a:endParaRPr>
              <a:solidFill>
                <a:srgbClr val="666666"/>
              </a:solidFill>
              <a:latin typeface="Georgia"/>
              <a:ea typeface="Georgia"/>
              <a:cs typeface="Georgia"/>
              <a:sym typeface="Georgia"/>
            </a:endParaRPr>
          </a:p>
          <a:p>
            <a:pPr indent="-317500" lvl="0" marL="457200" rtl="0" algn="l">
              <a:lnSpc>
                <a:spcPct val="2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Containers of different pods can never run into port conflicts, because each pod has a separate port space</a:t>
            </a:r>
            <a:endParaRPr>
              <a:solidFill>
                <a:srgbClr val="666666"/>
              </a:solidFill>
              <a:latin typeface="Georgia"/>
              <a:ea typeface="Georgia"/>
              <a:cs typeface="Georgia"/>
              <a:sym typeface="Georgia"/>
            </a:endParaRPr>
          </a:p>
          <a:p>
            <a:pPr indent="0" lvl="0" marL="0" rtl="0" algn="l">
              <a:spcBef>
                <a:spcPts val="0"/>
              </a:spcBef>
              <a:spcAft>
                <a:spcPts val="0"/>
              </a:spcAft>
              <a:buNone/>
            </a:pPr>
            <a:r>
              <a:t/>
            </a:r>
            <a:endParaRPr sz="1200">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345725" y="159275"/>
            <a:ext cx="8520600" cy="5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Why one container per Pod?</a:t>
            </a:r>
            <a:endParaRPr/>
          </a:p>
        </p:txBody>
      </p:sp>
      <p:sp>
        <p:nvSpPr>
          <p:cNvPr id="132" name="Google Shape;132;p18"/>
          <p:cNvSpPr txBox="1"/>
          <p:nvPr/>
        </p:nvSpPr>
        <p:spPr>
          <a:xfrm>
            <a:off x="198125" y="804650"/>
            <a:ext cx="8421000" cy="39687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Containers are designed to run only a single process per container (unless the process itself spawns child processes).</a:t>
            </a:r>
            <a:endParaRPr>
              <a:solidFill>
                <a:srgbClr val="666666"/>
              </a:solidFill>
              <a:latin typeface="Georgia"/>
              <a:ea typeface="Georgia"/>
              <a:cs typeface="Georgia"/>
              <a:sym typeface="Georgia"/>
            </a:endParaRPr>
          </a:p>
          <a:p>
            <a:pPr indent="0" lvl="0" marL="457200" rtl="0" algn="l">
              <a:lnSpc>
                <a:spcPct val="100000"/>
              </a:lnSpc>
              <a:spcBef>
                <a:spcPts val="0"/>
              </a:spcBef>
              <a:spcAft>
                <a:spcPts val="0"/>
              </a:spcAft>
              <a:buNone/>
            </a:pPr>
            <a:r>
              <a:t/>
            </a:r>
            <a:endParaRPr>
              <a:solidFill>
                <a:srgbClr val="666666"/>
              </a:solidFill>
              <a:latin typeface="Georgia"/>
              <a:ea typeface="Georgia"/>
              <a:cs typeface="Georgia"/>
              <a:sym typeface="Georgia"/>
            </a:endParaRPr>
          </a:p>
          <a:p>
            <a:pPr indent="-317500" lvl="0" marL="457200" rtl="0" algn="l">
              <a:lnSpc>
                <a:spcPct val="2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...and pods are designed to run single container unless very necessary.</a:t>
            </a:r>
            <a:endParaRPr>
              <a:solidFill>
                <a:srgbClr val="666666"/>
              </a:solidFill>
              <a:latin typeface="Georgia"/>
              <a:ea typeface="Georgia"/>
              <a:cs typeface="Georgia"/>
              <a:sym typeface="Georgia"/>
            </a:endParaRPr>
          </a:p>
          <a:p>
            <a:pPr indent="-317500" lvl="1" marL="914400" rtl="0" algn="l">
              <a:lnSpc>
                <a:spcPct val="2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   If you run multiple unrelated processes in a single container/pod:</a:t>
            </a:r>
            <a:endParaRPr>
              <a:solidFill>
                <a:srgbClr val="666666"/>
              </a:solidFill>
              <a:latin typeface="Georgia"/>
              <a:ea typeface="Georgia"/>
              <a:cs typeface="Georgia"/>
              <a:sym typeface="Georgia"/>
            </a:endParaRPr>
          </a:p>
          <a:p>
            <a:pPr indent="-317500" lvl="1" marL="914400" rtl="0" algn="l">
              <a:lnSpc>
                <a:spcPct val="2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   Your responsibility to keep all those processes running, manage their logs, and so on.</a:t>
            </a:r>
            <a:endParaRPr>
              <a:solidFill>
                <a:srgbClr val="666666"/>
              </a:solidFill>
              <a:latin typeface="Georgia"/>
              <a:ea typeface="Georgia"/>
              <a:cs typeface="Georgia"/>
              <a:sym typeface="Georgia"/>
            </a:endParaRPr>
          </a:p>
          <a:p>
            <a:pPr indent="-317500" lvl="1" marL="914400" rtl="0" algn="l">
              <a:lnSpc>
                <a:spcPct val="2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   You’d have to include a mechanism for automatically restarting processes if they crash.</a:t>
            </a:r>
            <a:endParaRPr>
              <a:solidFill>
                <a:srgbClr val="666666"/>
              </a:solidFill>
              <a:latin typeface="Georgia"/>
              <a:ea typeface="Georgia"/>
              <a:cs typeface="Georgia"/>
              <a:sym typeface="Georgia"/>
            </a:endParaRPr>
          </a:p>
          <a:p>
            <a:pPr indent="-317500" lvl="1" marL="914400" rtl="0" algn="l">
              <a:lnSpc>
                <a:spcPct val="1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   All those processes would log to the same standard output, so you’d have a hard time figuring out   what process logged what.</a:t>
            </a:r>
            <a:endParaRPr>
              <a:solidFill>
                <a:srgbClr val="666666"/>
              </a:solidFill>
              <a:latin typeface="Georgia"/>
              <a:ea typeface="Georgia"/>
              <a:cs typeface="Georgia"/>
              <a:sym typeface="Georgia"/>
            </a:endParaRPr>
          </a:p>
          <a:p>
            <a:pPr indent="0" lvl="0" marL="914400" rtl="0" algn="l">
              <a:lnSpc>
                <a:spcPct val="100000"/>
              </a:lnSpc>
              <a:spcBef>
                <a:spcPts val="0"/>
              </a:spcBef>
              <a:spcAft>
                <a:spcPts val="0"/>
              </a:spcAft>
              <a:buNone/>
            </a:pPr>
            <a:r>
              <a:t/>
            </a:r>
            <a:endParaRPr>
              <a:solidFill>
                <a:srgbClr val="666666"/>
              </a:solidFill>
              <a:latin typeface="Georgia"/>
              <a:ea typeface="Georgia"/>
              <a:cs typeface="Georgia"/>
              <a:sym typeface="Georgia"/>
            </a:endParaRPr>
          </a:p>
          <a:p>
            <a:pPr indent="-317500" lvl="1" marL="914400" rtl="0" algn="l">
              <a:lnSpc>
                <a:spcPct val="2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   Kubernetes can not scale containers can scale only pods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311700" y="87100"/>
            <a:ext cx="8520600" cy="5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Why multiple containers per Pod?</a:t>
            </a:r>
            <a:endParaRPr sz="2600"/>
          </a:p>
        </p:txBody>
      </p:sp>
      <p:sp>
        <p:nvSpPr>
          <p:cNvPr id="138" name="Google Shape;138;p19"/>
          <p:cNvSpPr txBox="1"/>
          <p:nvPr/>
        </p:nvSpPr>
        <p:spPr>
          <a:xfrm>
            <a:off x="204150" y="678325"/>
            <a:ext cx="8421000" cy="43299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Main reason to put multiple containers into a single pod is when the application consists of one main process and one or more complementary processes.</a:t>
            </a:r>
            <a:endParaRPr>
              <a:solidFill>
                <a:srgbClr val="666666"/>
              </a:solidFill>
              <a:latin typeface="Georgia"/>
              <a:ea typeface="Georgia"/>
              <a:cs typeface="Georgia"/>
              <a:sym typeface="Georgia"/>
            </a:endParaRPr>
          </a:p>
          <a:p>
            <a:pPr indent="0" lvl="0" marL="457200" rtl="0" algn="l">
              <a:lnSpc>
                <a:spcPct val="100000"/>
              </a:lnSpc>
              <a:spcBef>
                <a:spcPts val="0"/>
              </a:spcBef>
              <a:spcAft>
                <a:spcPts val="0"/>
              </a:spcAft>
              <a:buNone/>
            </a:pPr>
            <a:r>
              <a:t/>
            </a:r>
            <a:endParaRPr>
              <a:solidFill>
                <a:srgbClr val="666666"/>
              </a:solidFill>
              <a:latin typeface="Georgia"/>
              <a:ea typeface="Georgia"/>
              <a:cs typeface="Georgia"/>
              <a:sym typeface="Georgia"/>
            </a:endParaRPr>
          </a:p>
          <a:p>
            <a:pPr indent="-317500" lvl="0" marL="457200" rtl="0" algn="l">
              <a:lnSpc>
                <a:spcPct val="115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For example:</a:t>
            </a:r>
            <a:endParaRPr>
              <a:solidFill>
                <a:srgbClr val="666666"/>
              </a:solidFill>
              <a:latin typeface="Georgia"/>
              <a:ea typeface="Georgia"/>
              <a:cs typeface="Georgia"/>
              <a:sym typeface="Georgia"/>
            </a:endParaRPr>
          </a:p>
          <a:p>
            <a:pPr indent="-317500" lvl="1" marL="914400" rtl="0" algn="l">
              <a:lnSpc>
                <a:spcPct val="115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The main container in a pod could be a web server that serves files from a certain directory, while an additional container (a sidecar container) periodically downloads content from an external source and stores it in the web server’s directory.</a:t>
            </a:r>
            <a:endParaRPr>
              <a:solidFill>
                <a:srgbClr val="666666"/>
              </a:solidFill>
              <a:latin typeface="Georgia"/>
              <a:ea typeface="Georgia"/>
              <a:cs typeface="Georgia"/>
              <a:sym typeface="Georgia"/>
            </a:endParaRPr>
          </a:p>
          <a:p>
            <a:pPr indent="0" lvl="0" marL="914400" rtl="0" algn="l">
              <a:lnSpc>
                <a:spcPct val="115000"/>
              </a:lnSpc>
              <a:spcBef>
                <a:spcPts val="0"/>
              </a:spcBef>
              <a:spcAft>
                <a:spcPts val="0"/>
              </a:spcAft>
              <a:buNone/>
            </a:pPr>
            <a:r>
              <a:t/>
            </a:r>
            <a:endParaRPr>
              <a:solidFill>
                <a:srgbClr val="666666"/>
              </a:solidFill>
              <a:latin typeface="Georgia"/>
              <a:ea typeface="Georgia"/>
              <a:cs typeface="Georgia"/>
              <a:sym typeface="Georgia"/>
            </a:endParaRPr>
          </a:p>
          <a:p>
            <a:pPr indent="-317500" lvl="1" marL="914400" rtl="0" algn="l">
              <a:lnSpc>
                <a:spcPct val="115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Sidecar Containers for log rotators and collectors, data processors, communication adapters, and others.</a:t>
            </a:r>
            <a:endParaRPr>
              <a:solidFill>
                <a:srgbClr val="666666"/>
              </a:solidFill>
              <a:latin typeface="Georgia"/>
              <a:ea typeface="Georgia"/>
              <a:cs typeface="Georgia"/>
              <a:sym typeface="Georgia"/>
            </a:endParaRPr>
          </a:p>
        </p:txBody>
      </p:sp>
      <p:sp>
        <p:nvSpPr>
          <p:cNvPr id="139" name="Google Shape;139;p19"/>
          <p:cNvSpPr/>
          <p:nvPr/>
        </p:nvSpPr>
        <p:spPr>
          <a:xfrm>
            <a:off x="2529400" y="3241325"/>
            <a:ext cx="3070500" cy="1699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p:nvPr/>
        </p:nvSpPr>
        <p:spPr>
          <a:xfrm>
            <a:off x="2678350" y="3434450"/>
            <a:ext cx="2768100" cy="4185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spcBef>
                <a:spcPts val="0"/>
              </a:spcBef>
              <a:spcAft>
                <a:spcPts val="0"/>
              </a:spcAft>
              <a:buNone/>
            </a:pPr>
            <a:r>
              <a:rPr lang="en" sz="1200">
                <a:latin typeface="Georgia"/>
                <a:ea typeface="Georgia"/>
                <a:cs typeface="Georgia"/>
                <a:sym typeface="Georgia"/>
              </a:rPr>
              <a:t>Main Container</a:t>
            </a:r>
            <a:endParaRPr sz="1200">
              <a:latin typeface="Georgia"/>
              <a:ea typeface="Georgia"/>
              <a:cs typeface="Georgia"/>
              <a:sym typeface="Georgia"/>
            </a:endParaRPr>
          </a:p>
        </p:txBody>
      </p:sp>
      <p:sp>
        <p:nvSpPr>
          <p:cNvPr id="141" name="Google Shape;141;p19"/>
          <p:cNvSpPr/>
          <p:nvPr/>
        </p:nvSpPr>
        <p:spPr>
          <a:xfrm>
            <a:off x="2651650" y="4013825"/>
            <a:ext cx="1081500" cy="3798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Georgia"/>
                <a:ea typeface="Georgia"/>
                <a:cs typeface="Georgia"/>
                <a:sym typeface="Georgia"/>
              </a:rPr>
              <a:t>Supporting Container 1</a:t>
            </a:r>
            <a:endParaRPr sz="900">
              <a:latin typeface="Georgia"/>
              <a:ea typeface="Georgia"/>
              <a:cs typeface="Georgia"/>
              <a:sym typeface="Georgia"/>
            </a:endParaRPr>
          </a:p>
        </p:txBody>
      </p:sp>
      <p:sp>
        <p:nvSpPr>
          <p:cNvPr id="142" name="Google Shape;142;p19"/>
          <p:cNvSpPr/>
          <p:nvPr/>
        </p:nvSpPr>
        <p:spPr>
          <a:xfrm>
            <a:off x="2651650" y="4462325"/>
            <a:ext cx="1081500" cy="3798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Georgia"/>
                <a:ea typeface="Georgia"/>
                <a:cs typeface="Georgia"/>
                <a:sym typeface="Georgia"/>
              </a:rPr>
              <a:t>Supporting Container 2</a:t>
            </a:r>
            <a:endParaRPr sz="900">
              <a:latin typeface="Georgia"/>
              <a:ea typeface="Georgia"/>
              <a:cs typeface="Georgia"/>
              <a:sym typeface="Georgia"/>
            </a:endParaRPr>
          </a:p>
        </p:txBody>
      </p:sp>
      <p:sp>
        <p:nvSpPr>
          <p:cNvPr id="143" name="Google Shape;143;p19"/>
          <p:cNvSpPr/>
          <p:nvPr/>
        </p:nvSpPr>
        <p:spPr>
          <a:xfrm>
            <a:off x="4396200" y="4013825"/>
            <a:ext cx="643750" cy="828300"/>
          </a:xfrm>
          <a:prstGeom prst="flowChartMagneticDisk">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Georgia"/>
                <a:ea typeface="Georgia"/>
                <a:cs typeface="Georgia"/>
                <a:sym typeface="Georgia"/>
              </a:rPr>
              <a:t>Volume</a:t>
            </a:r>
            <a:endParaRPr/>
          </a:p>
        </p:txBody>
      </p:sp>
      <p:cxnSp>
        <p:nvCxnSpPr>
          <p:cNvPr id="144" name="Google Shape;144;p19"/>
          <p:cNvCxnSpPr>
            <a:stCxn id="141" idx="3"/>
            <a:endCxn id="143" idx="2"/>
          </p:cNvCxnSpPr>
          <p:nvPr/>
        </p:nvCxnSpPr>
        <p:spPr>
          <a:xfrm>
            <a:off x="3733150" y="4203725"/>
            <a:ext cx="663000" cy="224400"/>
          </a:xfrm>
          <a:prstGeom prst="bentConnector3">
            <a:avLst>
              <a:gd fmla="val 50004" name="adj1"/>
            </a:avLst>
          </a:prstGeom>
          <a:noFill/>
          <a:ln cap="flat" cmpd="sng" w="9525">
            <a:solidFill>
              <a:srgbClr val="0000FF"/>
            </a:solidFill>
            <a:prstDash val="solid"/>
            <a:round/>
            <a:headEnd len="med" w="med" type="none"/>
            <a:tailEnd len="med" w="med" type="none"/>
          </a:ln>
        </p:spPr>
      </p:cxnSp>
      <p:cxnSp>
        <p:nvCxnSpPr>
          <p:cNvPr id="145" name="Google Shape;145;p19"/>
          <p:cNvCxnSpPr>
            <a:stCxn id="142" idx="3"/>
            <a:endCxn id="143" idx="2"/>
          </p:cNvCxnSpPr>
          <p:nvPr/>
        </p:nvCxnSpPr>
        <p:spPr>
          <a:xfrm flipH="1" rot="10800000">
            <a:off x="3733150" y="4428125"/>
            <a:ext cx="663000" cy="224100"/>
          </a:xfrm>
          <a:prstGeom prst="bentConnector3">
            <a:avLst>
              <a:gd fmla="val 50004" name="adj1"/>
            </a:avLst>
          </a:prstGeom>
          <a:noFill/>
          <a:ln cap="flat" cmpd="sng" w="9525">
            <a:solidFill>
              <a:srgbClr val="0000FF"/>
            </a:solidFill>
            <a:prstDash val="solid"/>
            <a:round/>
            <a:headEnd len="med" w="med" type="none"/>
            <a:tailEnd len="med" w="med" type="stealth"/>
          </a:ln>
        </p:spPr>
      </p:cxnSp>
      <p:cxnSp>
        <p:nvCxnSpPr>
          <p:cNvPr id="146" name="Google Shape;146;p19"/>
          <p:cNvCxnSpPr>
            <a:stCxn id="140" idx="2"/>
          </p:cNvCxnSpPr>
          <p:nvPr/>
        </p:nvCxnSpPr>
        <p:spPr>
          <a:xfrm flipH="1">
            <a:off x="4060000" y="3852950"/>
            <a:ext cx="2400" cy="349200"/>
          </a:xfrm>
          <a:prstGeom prst="straightConnector1">
            <a:avLst/>
          </a:prstGeom>
          <a:noFill/>
          <a:ln cap="flat" cmpd="sng" w="9525">
            <a:solidFill>
              <a:srgbClr val="0000FF"/>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311700" y="114225"/>
            <a:ext cx="8520600" cy="5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When to use multiple containers in a POD?</a:t>
            </a:r>
            <a:endParaRPr b="0" sz="350">
              <a:solidFill>
                <a:srgbClr val="476B86"/>
              </a:solidFill>
              <a:latin typeface="Arial"/>
              <a:ea typeface="Arial"/>
              <a:cs typeface="Arial"/>
              <a:sym typeface="Arial"/>
            </a:endParaRPr>
          </a:p>
          <a:p>
            <a:pPr indent="0" lvl="0" marL="0" rtl="0" algn="l">
              <a:spcBef>
                <a:spcPts val="0"/>
              </a:spcBef>
              <a:spcAft>
                <a:spcPts val="0"/>
              </a:spcAft>
              <a:buNone/>
            </a:pPr>
            <a:r>
              <a:rPr b="0" lang="en" sz="1800">
                <a:solidFill>
                  <a:srgbClr val="FFFFFF"/>
                </a:solidFill>
                <a:latin typeface="Roboto"/>
                <a:ea typeface="Roboto"/>
                <a:cs typeface="Roboto"/>
                <a:sym typeface="Roboto"/>
              </a:rPr>
              <a:t>one container per po</a:t>
            </a:r>
            <a:endParaRPr/>
          </a:p>
        </p:txBody>
      </p:sp>
      <p:sp>
        <p:nvSpPr>
          <p:cNvPr id="152" name="Google Shape;152;p20"/>
          <p:cNvSpPr txBox="1"/>
          <p:nvPr/>
        </p:nvSpPr>
        <p:spPr>
          <a:xfrm>
            <a:off x="361500" y="695200"/>
            <a:ext cx="8421000" cy="42327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When deciding whether to put two containers into a single pod or into two separate pods, you always need to ask yourself the following questions:</a:t>
            </a:r>
            <a:endParaRPr>
              <a:solidFill>
                <a:srgbClr val="666666"/>
              </a:solidFill>
              <a:latin typeface="Georgia"/>
              <a:ea typeface="Georgia"/>
              <a:cs typeface="Georgia"/>
              <a:sym typeface="Georgia"/>
            </a:endParaRPr>
          </a:p>
          <a:p>
            <a:pPr indent="0" lvl="0" marL="914400" rtl="0" algn="l">
              <a:lnSpc>
                <a:spcPct val="100000"/>
              </a:lnSpc>
              <a:spcBef>
                <a:spcPts val="0"/>
              </a:spcBef>
              <a:spcAft>
                <a:spcPts val="0"/>
              </a:spcAft>
              <a:buNone/>
            </a:pPr>
            <a:r>
              <a:t/>
            </a:r>
            <a:endParaRPr>
              <a:solidFill>
                <a:srgbClr val="666666"/>
              </a:solidFill>
              <a:latin typeface="Georgia"/>
              <a:ea typeface="Georgia"/>
              <a:cs typeface="Georgia"/>
              <a:sym typeface="Georgia"/>
            </a:endParaRPr>
          </a:p>
          <a:p>
            <a:pPr indent="-317500" lvl="1" marL="914400" rtl="0" algn="l">
              <a:lnSpc>
                <a:spcPct val="115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Do they need to be run together or can they run on different hosts?</a:t>
            </a:r>
            <a:endParaRPr>
              <a:solidFill>
                <a:srgbClr val="666666"/>
              </a:solidFill>
              <a:latin typeface="Georgia"/>
              <a:ea typeface="Georgia"/>
              <a:cs typeface="Georgia"/>
              <a:sym typeface="Georgia"/>
            </a:endParaRPr>
          </a:p>
          <a:p>
            <a:pPr indent="-317500" lvl="1" marL="914400" rtl="0" algn="l">
              <a:lnSpc>
                <a:spcPct val="115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Do they represent a single whole or are they independent components?</a:t>
            </a:r>
            <a:endParaRPr>
              <a:solidFill>
                <a:srgbClr val="666666"/>
              </a:solidFill>
              <a:latin typeface="Georgia"/>
              <a:ea typeface="Georgia"/>
              <a:cs typeface="Georgia"/>
              <a:sym typeface="Georgia"/>
            </a:endParaRPr>
          </a:p>
          <a:p>
            <a:pPr indent="-317500" lvl="1" marL="914400" rtl="0" algn="l">
              <a:lnSpc>
                <a:spcPct val="115000"/>
              </a:lnSpc>
              <a:spcBef>
                <a:spcPts val="0"/>
              </a:spcBef>
              <a:spcAft>
                <a:spcPts val="0"/>
              </a:spcAft>
              <a:buClr>
                <a:srgbClr val="666666"/>
              </a:buClr>
              <a:buSzPts val="1400"/>
              <a:buFont typeface="Georgia"/>
              <a:buChar char="○"/>
            </a:pPr>
            <a:r>
              <a:rPr lang="en">
                <a:solidFill>
                  <a:srgbClr val="666666"/>
                </a:solidFill>
                <a:latin typeface="Georgia"/>
                <a:ea typeface="Georgia"/>
                <a:cs typeface="Georgia"/>
                <a:sym typeface="Georgia"/>
              </a:rPr>
              <a:t>Must they be scaled together or individually?</a:t>
            </a:r>
            <a:endParaRPr>
              <a:solidFill>
                <a:srgbClr val="666666"/>
              </a:solidFill>
              <a:latin typeface="Georgia"/>
              <a:ea typeface="Georgia"/>
              <a:cs typeface="Georgia"/>
              <a:sym typeface="Georgia"/>
            </a:endParaRPr>
          </a:p>
        </p:txBody>
      </p:sp>
      <p:pic>
        <p:nvPicPr>
          <p:cNvPr id="153" name="Google Shape;153;p20"/>
          <p:cNvPicPr preferRelativeResize="0"/>
          <p:nvPr/>
        </p:nvPicPr>
        <p:blipFill>
          <a:blip r:embed="rId3">
            <a:alphaModFix/>
          </a:blip>
          <a:stretch>
            <a:fillRect/>
          </a:stretch>
        </p:blipFill>
        <p:spPr>
          <a:xfrm>
            <a:off x="1853600" y="2284100"/>
            <a:ext cx="4158399" cy="258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1"/>
          <p:cNvSpPr/>
          <p:nvPr/>
        </p:nvSpPr>
        <p:spPr>
          <a:xfrm>
            <a:off x="250500" y="846600"/>
            <a:ext cx="3184500" cy="32367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txBox="1"/>
          <p:nvPr/>
        </p:nvSpPr>
        <p:spPr>
          <a:xfrm>
            <a:off x="183200" y="612975"/>
            <a:ext cx="8620800" cy="441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4A86E8"/>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rgbClr val="4A86E8"/>
                </a:solidFill>
                <a:latin typeface="Courier New"/>
                <a:ea typeface="Courier New"/>
                <a:cs typeface="Courier New"/>
                <a:sym typeface="Courier New"/>
              </a:rPr>
              <a:t>apiVersion:</a:t>
            </a:r>
            <a:r>
              <a:rPr lang="en">
                <a:solidFill>
                  <a:srgbClr val="666666"/>
                </a:solidFill>
                <a:latin typeface="Courier New"/>
                <a:ea typeface="Courier New"/>
                <a:cs typeface="Courier New"/>
                <a:sym typeface="Courier New"/>
              </a:rPr>
              <a:t> </a:t>
            </a:r>
            <a:r>
              <a:rPr lang="en">
                <a:solidFill>
                  <a:srgbClr val="FF00FF"/>
                </a:solidFill>
                <a:latin typeface="Courier New"/>
                <a:ea typeface="Courier New"/>
                <a:cs typeface="Courier New"/>
                <a:sym typeface="Courier New"/>
              </a:rPr>
              <a:t>v1</a:t>
            </a:r>
            <a:endParaRPr>
              <a:solidFill>
                <a:srgbClr val="FF00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rgbClr val="4A86E8"/>
                </a:solidFill>
                <a:latin typeface="Courier New"/>
                <a:ea typeface="Courier New"/>
                <a:cs typeface="Courier New"/>
                <a:sym typeface="Courier New"/>
              </a:rPr>
              <a:t>kind:</a:t>
            </a:r>
            <a:r>
              <a:rPr lang="en">
                <a:solidFill>
                  <a:srgbClr val="666666"/>
                </a:solidFill>
                <a:latin typeface="Courier New"/>
                <a:ea typeface="Courier New"/>
                <a:cs typeface="Courier New"/>
                <a:sym typeface="Courier New"/>
              </a:rPr>
              <a:t> </a:t>
            </a:r>
            <a:r>
              <a:rPr lang="en">
                <a:solidFill>
                  <a:srgbClr val="00FF00"/>
                </a:solidFill>
                <a:latin typeface="Courier New"/>
                <a:ea typeface="Courier New"/>
                <a:cs typeface="Courier New"/>
                <a:sym typeface="Courier New"/>
              </a:rPr>
              <a:t>Pod</a:t>
            </a:r>
            <a:endParaRPr>
              <a:solidFill>
                <a:srgbClr val="00FF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rgbClr val="4A86E8"/>
                </a:solidFill>
                <a:latin typeface="Courier New"/>
                <a:ea typeface="Courier New"/>
                <a:cs typeface="Courier New"/>
                <a:sym typeface="Courier New"/>
              </a:rPr>
              <a:t>metadata:</a:t>
            </a:r>
            <a:endParaRPr>
              <a:solidFill>
                <a:srgbClr val="666666"/>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rgbClr val="666666"/>
                </a:solidFill>
                <a:latin typeface="Courier New"/>
                <a:ea typeface="Courier New"/>
                <a:cs typeface="Courier New"/>
                <a:sym typeface="Courier New"/>
              </a:rPr>
              <a:t>  </a:t>
            </a:r>
            <a:r>
              <a:rPr lang="en">
                <a:solidFill>
                  <a:srgbClr val="4A86E8"/>
                </a:solidFill>
                <a:latin typeface="Courier New"/>
                <a:ea typeface="Courier New"/>
                <a:cs typeface="Courier New"/>
                <a:sym typeface="Courier New"/>
              </a:rPr>
              <a:t>name:</a:t>
            </a:r>
            <a:r>
              <a:rPr lang="en">
                <a:solidFill>
                  <a:srgbClr val="666666"/>
                </a:solidFill>
                <a:latin typeface="Courier New"/>
                <a:ea typeface="Courier New"/>
                <a:cs typeface="Courier New"/>
                <a:sym typeface="Courier New"/>
              </a:rPr>
              <a:t> </a:t>
            </a:r>
            <a:r>
              <a:rPr lang="en">
                <a:solidFill>
                  <a:srgbClr val="00FF00"/>
                </a:solidFill>
                <a:latin typeface="Courier New"/>
                <a:ea typeface="Courier New"/>
                <a:cs typeface="Courier New"/>
                <a:sym typeface="Courier New"/>
              </a:rPr>
              <a:t>mydemo-pod</a:t>
            </a:r>
            <a:endParaRPr>
              <a:solidFill>
                <a:srgbClr val="666666"/>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rgbClr val="666666"/>
                </a:solidFill>
                <a:latin typeface="Courier New"/>
                <a:ea typeface="Courier New"/>
                <a:cs typeface="Courier New"/>
                <a:sym typeface="Courier New"/>
              </a:rPr>
              <a:t>  </a:t>
            </a:r>
            <a:r>
              <a:rPr lang="en">
                <a:solidFill>
                  <a:srgbClr val="4A86E8"/>
                </a:solidFill>
                <a:latin typeface="Courier New"/>
                <a:ea typeface="Courier New"/>
                <a:cs typeface="Courier New"/>
                <a:sym typeface="Courier New"/>
              </a:rPr>
              <a:t>labels:</a:t>
            </a:r>
            <a:r>
              <a:rPr lang="en">
                <a:solidFill>
                  <a:srgbClr val="666666"/>
                </a:solidFill>
                <a:latin typeface="Courier New"/>
                <a:ea typeface="Courier New"/>
                <a:cs typeface="Courier New"/>
                <a:sym typeface="Courier New"/>
              </a:rPr>
              <a:t> </a:t>
            </a:r>
            <a:endParaRPr>
              <a:solidFill>
                <a:srgbClr val="666666"/>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rgbClr val="666666"/>
                </a:solidFill>
                <a:latin typeface="Courier New"/>
                <a:ea typeface="Courier New"/>
                <a:cs typeface="Courier New"/>
                <a:sym typeface="Courier New"/>
              </a:rPr>
              <a:t>    </a:t>
            </a:r>
            <a:r>
              <a:rPr lang="en">
                <a:solidFill>
                  <a:srgbClr val="4A86E8"/>
                </a:solidFill>
                <a:latin typeface="Courier New"/>
                <a:ea typeface="Courier New"/>
                <a:cs typeface="Courier New"/>
                <a:sym typeface="Courier New"/>
              </a:rPr>
              <a:t>app:</a:t>
            </a:r>
            <a:r>
              <a:rPr lang="en">
                <a:solidFill>
                  <a:srgbClr val="666666"/>
                </a:solidFill>
                <a:latin typeface="Courier New"/>
                <a:ea typeface="Courier New"/>
                <a:cs typeface="Courier New"/>
                <a:sym typeface="Courier New"/>
              </a:rPr>
              <a:t> </a:t>
            </a:r>
            <a:r>
              <a:rPr lang="en">
                <a:solidFill>
                  <a:srgbClr val="00FF00"/>
                </a:solidFill>
                <a:latin typeface="Courier New"/>
                <a:ea typeface="Courier New"/>
                <a:cs typeface="Courier New"/>
                <a:sym typeface="Courier New"/>
              </a:rPr>
              <a:t>myapp</a:t>
            </a:r>
            <a:endParaRPr>
              <a:solidFill>
                <a:srgbClr val="666666"/>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rgbClr val="666666"/>
                </a:solidFill>
                <a:latin typeface="Courier New"/>
                <a:ea typeface="Courier New"/>
                <a:cs typeface="Courier New"/>
                <a:sym typeface="Courier New"/>
              </a:rPr>
              <a:t>    </a:t>
            </a:r>
            <a:r>
              <a:rPr lang="en">
                <a:solidFill>
                  <a:srgbClr val="4A86E8"/>
                </a:solidFill>
                <a:latin typeface="Courier New"/>
                <a:ea typeface="Courier New"/>
                <a:cs typeface="Courier New"/>
                <a:sym typeface="Courier New"/>
              </a:rPr>
              <a:t>type:</a:t>
            </a:r>
            <a:r>
              <a:rPr lang="en">
                <a:solidFill>
                  <a:srgbClr val="666666"/>
                </a:solidFill>
                <a:latin typeface="Courier New"/>
                <a:ea typeface="Courier New"/>
                <a:cs typeface="Courier New"/>
                <a:sym typeface="Courier New"/>
              </a:rPr>
              <a:t> </a:t>
            </a:r>
            <a:r>
              <a:rPr lang="en">
                <a:solidFill>
                  <a:srgbClr val="00FF00"/>
                </a:solidFill>
                <a:latin typeface="Courier New"/>
                <a:ea typeface="Courier New"/>
                <a:cs typeface="Courier New"/>
                <a:sym typeface="Courier New"/>
              </a:rPr>
              <a:t>front-end</a:t>
            </a:r>
            <a:endParaRPr>
              <a:solidFill>
                <a:srgbClr val="666666"/>
              </a:solidFill>
              <a:latin typeface="Courier New"/>
              <a:ea typeface="Courier New"/>
              <a:cs typeface="Courier New"/>
              <a:sym typeface="Courier New"/>
            </a:endParaRPr>
          </a:p>
          <a:p>
            <a:pPr indent="0" lvl="0" marL="0" rtl="0" algn="l">
              <a:lnSpc>
                <a:spcPct val="200000"/>
              </a:lnSpc>
              <a:spcBef>
                <a:spcPts val="0"/>
              </a:spcBef>
              <a:spcAft>
                <a:spcPts val="0"/>
              </a:spcAft>
              <a:buNone/>
            </a:pPr>
            <a:r>
              <a:rPr lang="en">
                <a:solidFill>
                  <a:srgbClr val="4A86E8"/>
                </a:solidFill>
                <a:latin typeface="Courier New"/>
                <a:ea typeface="Courier New"/>
                <a:cs typeface="Courier New"/>
                <a:sym typeface="Courier New"/>
              </a:rPr>
              <a:t>spec:</a:t>
            </a:r>
            <a:endParaRPr>
              <a:solidFill>
                <a:srgbClr val="666666"/>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rgbClr val="666666"/>
                </a:solidFill>
                <a:latin typeface="Courier New"/>
                <a:ea typeface="Courier New"/>
                <a:cs typeface="Courier New"/>
                <a:sym typeface="Courier New"/>
              </a:rPr>
              <a:t> </a:t>
            </a:r>
            <a:r>
              <a:rPr lang="en">
                <a:solidFill>
                  <a:srgbClr val="4A86E8"/>
                </a:solidFill>
                <a:latin typeface="Courier New"/>
                <a:ea typeface="Courier New"/>
                <a:cs typeface="Courier New"/>
                <a:sym typeface="Courier New"/>
              </a:rPr>
              <a:t> containers:</a:t>
            </a:r>
            <a:endParaRPr>
              <a:solidFill>
                <a:srgbClr val="666666"/>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rgbClr val="666666"/>
                </a:solidFill>
                <a:latin typeface="Courier New"/>
                <a:ea typeface="Courier New"/>
                <a:cs typeface="Courier New"/>
                <a:sym typeface="Courier New"/>
              </a:rPr>
              <a:t>  </a:t>
            </a:r>
            <a:r>
              <a:rPr lang="en">
                <a:solidFill>
                  <a:srgbClr val="FF9900"/>
                </a:solidFill>
                <a:latin typeface="Courier New"/>
                <a:ea typeface="Courier New"/>
                <a:cs typeface="Courier New"/>
                <a:sym typeface="Courier New"/>
              </a:rPr>
              <a:t>-</a:t>
            </a:r>
            <a:r>
              <a:rPr lang="en">
                <a:solidFill>
                  <a:srgbClr val="666666"/>
                </a:solidFill>
                <a:latin typeface="Courier New"/>
                <a:ea typeface="Courier New"/>
                <a:cs typeface="Courier New"/>
                <a:sym typeface="Courier New"/>
              </a:rPr>
              <a:t> </a:t>
            </a:r>
            <a:r>
              <a:rPr lang="en">
                <a:solidFill>
                  <a:srgbClr val="4A86E8"/>
                </a:solidFill>
                <a:latin typeface="Courier New"/>
                <a:ea typeface="Courier New"/>
                <a:cs typeface="Courier New"/>
                <a:sym typeface="Courier New"/>
              </a:rPr>
              <a:t>image:</a:t>
            </a:r>
            <a:r>
              <a:rPr lang="en">
                <a:solidFill>
                  <a:srgbClr val="666666"/>
                </a:solidFill>
                <a:latin typeface="Courier New"/>
                <a:ea typeface="Courier New"/>
                <a:cs typeface="Courier New"/>
                <a:sym typeface="Courier New"/>
              </a:rPr>
              <a:t> </a:t>
            </a:r>
            <a:r>
              <a:rPr lang="en">
                <a:solidFill>
                  <a:srgbClr val="00FF00"/>
                </a:solidFill>
                <a:latin typeface="Courier New"/>
                <a:ea typeface="Courier New"/>
                <a:cs typeface="Courier New"/>
                <a:sym typeface="Courier New"/>
              </a:rPr>
              <a:t>nginx-container</a:t>
            </a:r>
            <a:endParaRPr>
              <a:solidFill>
                <a:srgbClr val="666666"/>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rgbClr val="666666"/>
                </a:solidFill>
                <a:latin typeface="Courier New"/>
                <a:ea typeface="Courier New"/>
                <a:cs typeface="Courier New"/>
                <a:sym typeface="Courier New"/>
              </a:rPr>
              <a:t>    </a:t>
            </a:r>
            <a:r>
              <a:rPr lang="en">
                <a:solidFill>
                  <a:srgbClr val="4A86E8"/>
                </a:solidFill>
                <a:latin typeface="Courier New"/>
                <a:ea typeface="Courier New"/>
                <a:cs typeface="Courier New"/>
                <a:sym typeface="Courier New"/>
              </a:rPr>
              <a:t>name:</a:t>
            </a:r>
            <a:r>
              <a:rPr lang="en">
                <a:solidFill>
                  <a:srgbClr val="666666"/>
                </a:solidFill>
                <a:latin typeface="Courier New"/>
                <a:ea typeface="Courier New"/>
                <a:cs typeface="Courier New"/>
                <a:sym typeface="Courier New"/>
              </a:rPr>
              <a:t> </a:t>
            </a:r>
            <a:r>
              <a:rPr lang="en">
                <a:solidFill>
                  <a:srgbClr val="00FF00"/>
                </a:solidFill>
                <a:latin typeface="Courier New"/>
                <a:ea typeface="Courier New"/>
                <a:cs typeface="Courier New"/>
                <a:sym typeface="Courier New"/>
              </a:rPr>
              <a:t>nginx</a:t>
            </a:r>
            <a:endParaRPr>
              <a:solidFill>
                <a:srgbClr val="00FF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rgbClr val="00FF00"/>
                </a:solidFill>
                <a:latin typeface="Courier New"/>
                <a:ea typeface="Courier New"/>
                <a:cs typeface="Courier New"/>
                <a:sym typeface="Courier New"/>
              </a:rPr>
              <a:t>    </a:t>
            </a:r>
            <a:r>
              <a:rPr lang="en">
                <a:solidFill>
                  <a:srgbClr val="4A86E8"/>
                </a:solidFill>
                <a:latin typeface="Courier New"/>
                <a:ea typeface="Courier New"/>
                <a:cs typeface="Courier New"/>
                <a:sym typeface="Courier New"/>
              </a:rPr>
              <a:t>ports:</a:t>
            </a:r>
            <a:endParaRPr>
              <a:solidFill>
                <a:srgbClr val="00FF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rgbClr val="00FF00"/>
                </a:solidFill>
                <a:latin typeface="Courier New"/>
                <a:ea typeface="Courier New"/>
                <a:cs typeface="Courier New"/>
                <a:sym typeface="Courier New"/>
              </a:rPr>
              <a:t>    </a:t>
            </a:r>
            <a:r>
              <a:rPr lang="en">
                <a:solidFill>
                  <a:srgbClr val="FF9900"/>
                </a:solidFill>
                <a:latin typeface="Courier New"/>
                <a:ea typeface="Courier New"/>
                <a:cs typeface="Courier New"/>
                <a:sym typeface="Courier New"/>
              </a:rPr>
              <a:t>-</a:t>
            </a:r>
            <a:r>
              <a:rPr lang="en">
                <a:solidFill>
                  <a:srgbClr val="00FF00"/>
                </a:solidFill>
                <a:latin typeface="Courier New"/>
                <a:ea typeface="Courier New"/>
                <a:cs typeface="Courier New"/>
                <a:sym typeface="Courier New"/>
              </a:rPr>
              <a:t> </a:t>
            </a:r>
            <a:r>
              <a:rPr lang="en">
                <a:solidFill>
                  <a:srgbClr val="4A86E8"/>
                </a:solidFill>
                <a:latin typeface="Courier New"/>
                <a:ea typeface="Courier New"/>
                <a:cs typeface="Courier New"/>
                <a:sym typeface="Courier New"/>
              </a:rPr>
              <a:t>containerPort:</a:t>
            </a:r>
            <a:r>
              <a:rPr lang="en">
                <a:solidFill>
                  <a:srgbClr val="00FF00"/>
                </a:solidFill>
                <a:latin typeface="Courier New"/>
                <a:ea typeface="Courier New"/>
                <a:cs typeface="Courier New"/>
                <a:sym typeface="Courier New"/>
              </a:rPr>
              <a:t> 8080</a:t>
            </a:r>
            <a:endParaRPr>
              <a:solidFill>
                <a:srgbClr val="00FF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rgbClr val="00FF00"/>
                </a:solidFill>
                <a:latin typeface="Courier New"/>
                <a:ea typeface="Courier New"/>
                <a:cs typeface="Courier New"/>
                <a:sym typeface="Courier New"/>
              </a:rPr>
              <a:t>      </a:t>
            </a:r>
            <a:r>
              <a:rPr lang="en">
                <a:solidFill>
                  <a:srgbClr val="4A86E8"/>
                </a:solidFill>
                <a:latin typeface="Courier New"/>
                <a:ea typeface="Courier New"/>
                <a:cs typeface="Courier New"/>
                <a:sym typeface="Courier New"/>
              </a:rPr>
              <a:t>protocol:</a:t>
            </a:r>
            <a:r>
              <a:rPr lang="en">
                <a:solidFill>
                  <a:srgbClr val="00FF00"/>
                </a:solidFill>
                <a:latin typeface="Courier New"/>
                <a:ea typeface="Courier New"/>
                <a:cs typeface="Courier New"/>
                <a:sym typeface="Courier New"/>
              </a:rPr>
              <a:t> TCP</a:t>
            </a:r>
            <a:endParaRPr>
              <a:solidFill>
                <a:srgbClr val="00FF00"/>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FF9900"/>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FF9900"/>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200">
                <a:solidFill>
                  <a:srgbClr val="A64D79"/>
                </a:solidFill>
                <a:latin typeface="Courier New"/>
                <a:ea typeface="Courier New"/>
                <a:cs typeface="Courier New"/>
                <a:sym typeface="Courier New"/>
              </a:rPr>
              <a:t>kubectl explain pods</a:t>
            </a:r>
            <a:endParaRPr b="1" sz="1200">
              <a:solidFill>
                <a:srgbClr val="A64D79"/>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200">
                <a:solidFill>
                  <a:srgbClr val="A64D79"/>
                </a:solidFill>
                <a:latin typeface="Courier New"/>
                <a:ea typeface="Courier New"/>
                <a:cs typeface="Courier New"/>
                <a:sym typeface="Courier New"/>
              </a:rPr>
              <a:t>kubectl explain pod.spec</a:t>
            </a:r>
            <a:endParaRPr sz="600">
              <a:solidFill>
                <a:srgbClr val="262626"/>
              </a:solidFill>
            </a:endParaRPr>
          </a:p>
          <a:p>
            <a:pPr indent="0" lvl="0" marL="0" rtl="0" algn="l">
              <a:lnSpc>
                <a:spcPct val="115000"/>
              </a:lnSpc>
              <a:spcBef>
                <a:spcPts val="0"/>
              </a:spcBef>
              <a:spcAft>
                <a:spcPts val="0"/>
              </a:spcAft>
              <a:buNone/>
            </a:pPr>
            <a:r>
              <a:t/>
            </a:r>
            <a:endParaRPr b="1" sz="1200">
              <a:solidFill>
                <a:srgbClr val="A64D79"/>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FF9900"/>
              </a:solidFill>
              <a:latin typeface="Courier New"/>
              <a:ea typeface="Courier New"/>
              <a:cs typeface="Courier New"/>
              <a:sym typeface="Courier New"/>
            </a:endParaRPr>
          </a:p>
        </p:txBody>
      </p:sp>
      <p:sp>
        <p:nvSpPr>
          <p:cNvPr id="160" name="Google Shape;160;p21"/>
          <p:cNvSpPr txBox="1"/>
          <p:nvPr>
            <p:ph type="title"/>
          </p:nvPr>
        </p:nvSpPr>
        <p:spPr>
          <a:xfrm>
            <a:off x="311700" y="98175"/>
            <a:ext cx="8520600" cy="5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Pod - YAML</a:t>
            </a:r>
            <a:endParaRPr b="0" sz="2800">
              <a:latin typeface="Georgia"/>
              <a:ea typeface="Georgia"/>
              <a:cs typeface="Georgia"/>
              <a:sym typeface="Georgia"/>
            </a:endParaRPr>
          </a:p>
        </p:txBody>
      </p:sp>
      <p:graphicFrame>
        <p:nvGraphicFramePr>
          <p:cNvPr id="161" name="Google Shape;161;p21"/>
          <p:cNvGraphicFramePr/>
          <p:nvPr/>
        </p:nvGraphicFramePr>
        <p:xfrm>
          <a:off x="6252000" y="3087175"/>
          <a:ext cx="3000000" cy="3000000"/>
        </p:xfrm>
        <a:graphic>
          <a:graphicData uri="http://schemas.openxmlformats.org/drawingml/2006/table">
            <a:tbl>
              <a:tblPr>
                <a:noFill/>
                <a:tableStyleId>{AE60E712-2818-4AAC-A71A-FC120BD95E8B}</a:tableStyleId>
              </a:tblPr>
              <a:tblGrid>
                <a:gridCol w="1199925"/>
                <a:gridCol w="1199925"/>
              </a:tblGrid>
              <a:tr h="301000">
                <a:tc>
                  <a:txBody>
                    <a:bodyPr/>
                    <a:lstStyle/>
                    <a:p>
                      <a:pPr indent="0" lvl="0" marL="0" rtl="0" algn="l">
                        <a:spcBef>
                          <a:spcPts val="0"/>
                        </a:spcBef>
                        <a:spcAft>
                          <a:spcPts val="0"/>
                        </a:spcAft>
                        <a:buNone/>
                      </a:pPr>
                      <a:r>
                        <a:rPr lang="en" sz="1200">
                          <a:latin typeface="Georgia"/>
                          <a:ea typeface="Georgia"/>
                          <a:cs typeface="Georgia"/>
                          <a:sym typeface="Georgia"/>
                        </a:rPr>
                        <a:t>Kind</a:t>
                      </a:r>
                      <a:endParaRPr sz="1200">
                        <a:latin typeface="Georgia"/>
                        <a:ea typeface="Georgia"/>
                        <a:cs typeface="Georgia"/>
                        <a:sym typeface="Georgia"/>
                      </a:endParaRPr>
                    </a:p>
                  </a:txBody>
                  <a:tcPr marT="91425" marB="91425" marR="91425" marL="91425">
                    <a:solidFill>
                      <a:schemeClr val="accent3"/>
                    </a:solidFill>
                  </a:tcPr>
                </a:tc>
                <a:tc>
                  <a:txBody>
                    <a:bodyPr/>
                    <a:lstStyle/>
                    <a:p>
                      <a:pPr indent="0" lvl="0" marL="0" rtl="0" algn="l">
                        <a:spcBef>
                          <a:spcPts val="0"/>
                        </a:spcBef>
                        <a:spcAft>
                          <a:spcPts val="0"/>
                        </a:spcAft>
                        <a:buNone/>
                      </a:pPr>
                      <a:r>
                        <a:rPr lang="en" sz="1200">
                          <a:latin typeface="Georgia"/>
                          <a:ea typeface="Georgia"/>
                          <a:cs typeface="Georgia"/>
                          <a:sym typeface="Georgia"/>
                        </a:rPr>
                        <a:t>Version</a:t>
                      </a:r>
                      <a:endParaRPr sz="1200">
                        <a:latin typeface="Georgia"/>
                        <a:ea typeface="Georgia"/>
                        <a:cs typeface="Georgia"/>
                        <a:sym typeface="Georgia"/>
                      </a:endParaRPr>
                    </a:p>
                  </a:txBody>
                  <a:tcPr marT="91425" marB="91425" marR="91425" marL="91425">
                    <a:solidFill>
                      <a:schemeClr val="accent3"/>
                    </a:solidFill>
                  </a:tcPr>
                </a:tc>
              </a:tr>
              <a:tr h="301000">
                <a:tc>
                  <a:txBody>
                    <a:bodyPr/>
                    <a:lstStyle/>
                    <a:p>
                      <a:pPr indent="0" lvl="0" marL="0" rtl="0" algn="l">
                        <a:spcBef>
                          <a:spcPts val="0"/>
                        </a:spcBef>
                        <a:spcAft>
                          <a:spcPts val="0"/>
                        </a:spcAft>
                        <a:buNone/>
                      </a:pPr>
                      <a:r>
                        <a:rPr lang="en" sz="900">
                          <a:latin typeface="Georgia"/>
                          <a:ea typeface="Georgia"/>
                          <a:cs typeface="Georgia"/>
                          <a:sym typeface="Georgia"/>
                        </a:rPr>
                        <a:t>POD</a:t>
                      </a:r>
                      <a:endParaRPr sz="900">
                        <a:latin typeface="Georgia"/>
                        <a:ea typeface="Georgia"/>
                        <a:cs typeface="Georgia"/>
                        <a:sym typeface="Georgia"/>
                      </a:endParaRPr>
                    </a:p>
                  </a:txBody>
                  <a:tcPr marT="91425" marB="91425" marR="91425" marL="91425">
                    <a:solidFill>
                      <a:srgbClr val="C9DAF8"/>
                    </a:solidFill>
                  </a:tcPr>
                </a:tc>
                <a:tc>
                  <a:txBody>
                    <a:bodyPr/>
                    <a:lstStyle/>
                    <a:p>
                      <a:pPr indent="0" lvl="0" marL="0" rtl="0" algn="l">
                        <a:spcBef>
                          <a:spcPts val="0"/>
                        </a:spcBef>
                        <a:spcAft>
                          <a:spcPts val="0"/>
                        </a:spcAft>
                        <a:buNone/>
                      </a:pPr>
                      <a:r>
                        <a:rPr lang="en" sz="900">
                          <a:latin typeface="Georgia"/>
                          <a:ea typeface="Georgia"/>
                          <a:cs typeface="Georgia"/>
                          <a:sym typeface="Georgia"/>
                        </a:rPr>
                        <a:t>v1</a:t>
                      </a:r>
                      <a:endParaRPr sz="900">
                        <a:latin typeface="Georgia"/>
                        <a:ea typeface="Georgia"/>
                        <a:cs typeface="Georgia"/>
                        <a:sym typeface="Georgia"/>
                      </a:endParaRPr>
                    </a:p>
                  </a:txBody>
                  <a:tcPr marT="91425" marB="91425" marR="91425" marL="91425">
                    <a:solidFill>
                      <a:srgbClr val="C9DAF8"/>
                    </a:solidFill>
                  </a:tcPr>
                </a:tc>
              </a:tr>
              <a:tr h="301000">
                <a:tc>
                  <a:txBody>
                    <a:bodyPr/>
                    <a:lstStyle/>
                    <a:p>
                      <a:pPr indent="0" lvl="0" marL="0" rtl="0" algn="l">
                        <a:spcBef>
                          <a:spcPts val="0"/>
                        </a:spcBef>
                        <a:spcAft>
                          <a:spcPts val="0"/>
                        </a:spcAft>
                        <a:buNone/>
                      </a:pPr>
                      <a:r>
                        <a:rPr lang="en" sz="900">
                          <a:latin typeface="Georgia"/>
                          <a:ea typeface="Georgia"/>
                          <a:cs typeface="Georgia"/>
                          <a:sym typeface="Georgia"/>
                        </a:rPr>
                        <a:t>Service</a:t>
                      </a:r>
                      <a:endParaRPr sz="900">
                        <a:latin typeface="Georgia"/>
                        <a:ea typeface="Georgia"/>
                        <a:cs typeface="Georgia"/>
                        <a:sym typeface="Georgia"/>
                      </a:endParaRPr>
                    </a:p>
                  </a:txBody>
                  <a:tcPr marT="91425" marB="91425" marR="91425" marL="91425">
                    <a:solidFill>
                      <a:srgbClr val="EFEFEF"/>
                    </a:solidFill>
                  </a:tcPr>
                </a:tc>
                <a:tc>
                  <a:txBody>
                    <a:bodyPr/>
                    <a:lstStyle/>
                    <a:p>
                      <a:pPr indent="0" lvl="0" marL="0" rtl="0" algn="l">
                        <a:spcBef>
                          <a:spcPts val="0"/>
                        </a:spcBef>
                        <a:spcAft>
                          <a:spcPts val="0"/>
                        </a:spcAft>
                        <a:buNone/>
                      </a:pPr>
                      <a:r>
                        <a:rPr lang="en" sz="900">
                          <a:latin typeface="Georgia"/>
                          <a:ea typeface="Georgia"/>
                          <a:cs typeface="Georgia"/>
                          <a:sym typeface="Georgia"/>
                        </a:rPr>
                        <a:t>v1</a:t>
                      </a:r>
                      <a:endParaRPr sz="900">
                        <a:latin typeface="Georgia"/>
                        <a:ea typeface="Georgia"/>
                        <a:cs typeface="Georgia"/>
                        <a:sym typeface="Georgia"/>
                      </a:endParaRPr>
                    </a:p>
                  </a:txBody>
                  <a:tcPr marT="91425" marB="91425" marR="91425" marL="91425">
                    <a:solidFill>
                      <a:srgbClr val="EFEFEF"/>
                    </a:solidFill>
                  </a:tcPr>
                </a:tc>
              </a:tr>
              <a:tr h="301000">
                <a:tc>
                  <a:txBody>
                    <a:bodyPr/>
                    <a:lstStyle/>
                    <a:p>
                      <a:pPr indent="0" lvl="0" marL="0" rtl="0" algn="l">
                        <a:spcBef>
                          <a:spcPts val="0"/>
                        </a:spcBef>
                        <a:spcAft>
                          <a:spcPts val="0"/>
                        </a:spcAft>
                        <a:buNone/>
                      </a:pPr>
                      <a:r>
                        <a:rPr lang="en" sz="900">
                          <a:latin typeface="Georgia"/>
                          <a:ea typeface="Georgia"/>
                          <a:cs typeface="Georgia"/>
                          <a:sym typeface="Georgia"/>
                        </a:rPr>
                        <a:t>ReplicaSet</a:t>
                      </a:r>
                      <a:endParaRPr sz="900">
                        <a:latin typeface="Georgia"/>
                        <a:ea typeface="Georgia"/>
                        <a:cs typeface="Georgia"/>
                        <a:sym typeface="Georgia"/>
                      </a:endParaRPr>
                    </a:p>
                  </a:txBody>
                  <a:tcPr marT="91425" marB="91425" marR="91425" marL="91425">
                    <a:solidFill>
                      <a:srgbClr val="C9DAF8"/>
                    </a:solidFill>
                  </a:tcPr>
                </a:tc>
                <a:tc>
                  <a:txBody>
                    <a:bodyPr/>
                    <a:lstStyle/>
                    <a:p>
                      <a:pPr indent="0" lvl="0" marL="0" rtl="0" algn="l">
                        <a:spcBef>
                          <a:spcPts val="0"/>
                        </a:spcBef>
                        <a:spcAft>
                          <a:spcPts val="0"/>
                        </a:spcAft>
                        <a:buNone/>
                      </a:pPr>
                      <a:r>
                        <a:rPr lang="en" sz="900">
                          <a:latin typeface="Georgia"/>
                          <a:ea typeface="Georgia"/>
                          <a:cs typeface="Georgia"/>
                          <a:sym typeface="Georgia"/>
                        </a:rPr>
                        <a:t>apps/v1</a:t>
                      </a:r>
                      <a:endParaRPr sz="900">
                        <a:latin typeface="Georgia"/>
                        <a:ea typeface="Georgia"/>
                        <a:cs typeface="Georgia"/>
                        <a:sym typeface="Georgia"/>
                      </a:endParaRPr>
                    </a:p>
                  </a:txBody>
                  <a:tcPr marT="91425" marB="91425" marR="91425" marL="91425">
                    <a:solidFill>
                      <a:srgbClr val="C9DAF8"/>
                    </a:solidFill>
                  </a:tcPr>
                </a:tc>
              </a:tr>
              <a:tr h="301000">
                <a:tc>
                  <a:txBody>
                    <a:bodyPr/>
                    <a:lstStyle/>
                    <a:p>
                      <a:pPr indent="0" lvl="0" marL="0" rtl="0" algn="l">
                        <a:spcBef>
                          <a:spcPts val="0"/>
                        </a:spcBef>
                        <a:spcAft>
                          <a:spcPts val="0"/>
                        </a:spcAft>
                        <a:buNone/>
                      </a:pPr>
                      <a:r>
                        <a:rPr lang="en" sz="900">
                          <a:latin typeface="Georgia"/>
                          <a:ea typeface="Georgia"/>
                          <a:cs typeface="Georgia"/>
                          <a:sym typeface="Georgia"/>
                        </a:rPr>
                        <a:t>Depplyment</a:t>
                      </a:r>
                      <a:endParaRPr sz="900">
                        <a:latin typeface="Georgia"/>
                        <a:ea typeface="Georgia"/>
                        <a:cs typeface="Georgia"/>
                        <a:sym typeface="Georgia"/>
                      </a:endParaRPr>
                    </a:p>
                  </a:txBody>
                  <a:tcPr marT="91425" marB="91425" marR="91425" marL="91425">
                    <a:solidFill>
                      <a:srgbClr val="EFEFEF"/>
                    </a:solidFill>
                  </a:tcPr>
                </a:tc>
                <a:tc>
                  <a:txBody>
                    <a:bodyPr/>
                    <a:lstStyle/>
                    <a:p>
                      <a:pPr indent="0" lvl="0" marL="0" rtl="0" algn="l">
                        <a:spcBef>
                          <a:spcPts val="0"/>
                        </a:spcBef>
                        <a:spcAft>
                          <a:spcPts val="0"/>
                        </a:spcAft>
                        <a:buNone/>
                      </a:pPr>
                      <a:r>
                        <a:rPr lang="en" sz="900">
                          <a:latin typeface="Georgia"/>
                          <a:ea typeface="Georgia"/>
                          <a:cs typeface="Georgia"/>
                          <a:sym typeface="Georgia"/>
                        </a:rPr>
                        <a:t>apps/v1</a:t>
                      </a:r>
                      <a:endParaRPr sz="900">
                        <a:latin typeface="Georgia"/>
                        <a:ea typeface="Georgia"/>
                        <a:cs typeface="Georgia"/>
                        <a:sym typeface="Georgia"/>
                      </a:endParaRPr>
                    </a:p>
                  </a:txBody>
                  <a:tcPr marT="91425" marB="91425" marR="91425" marL="91425">
                    <a:solidFill>
                      <a:srgbClr val="EFEFEF"/>
                    </a:solidFill>
                  </a:tcPr>
                </a:tc>
              </a:tr>
            </a:tbl>
          </a:graphicData>
        </a:graphic>
      </p:graphicFrame>
      <p:sp>
        <p:nvSpPr>
          <p:cNvPr id="162" name="Google Shape;162;p21"/>
          <p:cNvSpPr/>
          <p:nvPr/>
        </p:nvSpPr>
        <p:spPr>
          <a:xfrm>
            <a:off x="250500" y="652525"/>
            <a:ext cx="2008500" cy="1545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Courier New"/>
                <a:ea typeface="Courier New"/>
                <a:cs typeface="Courier New"/>
                <a:sym typeface="Courier New"/>
              </a:rPr>
              <a:t>mydemo-pod.yaml</a:t>
            </a:r>
            <a:endParaRPr b="1" sz="1200">
              <a:latin typeface="Courier New"/>
              <a:ea typeface="Courier New"/>
              <a:cs typeface="Courier New"/>
              <a:sym typeface="Courier New"/>
            </a:endParaRPr>
          </a:p>
        </p:txBody>
      </p:sp>
      <p:sp>
        <p:nvSpPr>
          <p:cNvPr id="163" name="Google Shape;163;p21"/>
          <p:cNvSpPr txBox="1"/>
          <p:nvPr/>
        </p:nvSpPr>
        <p:spPr>
          <a:xfrm>
            <a:off x="4402650" y="652525"/>
            <a:ext cx="2008500" cy="46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900">
                <a:solidFill>
                  <a:srgbClr val="666666"/>
                </a:solidFill>
                <a:latin typeface="Georgia"/>
                <a:ea typeface="Georgia"/>
                <a:cs typeface="Georgia"/>
                <a:sym typeface="Georgia"/>
              </a:rPr>
              <a:t>Kubernetes API version used</a:t>
            </a:r>
            <a:endParaRPr b="1" sz="900">
              <a:solidFill>
                <a:srgbClr val="666666"/>
              </a:solidFill>
              <a:latin typeface="Georgia"/>
              <a:ea typeface="Georgia"/>
              <a:cs typeface="Georgia"/>
              <a:sym typeface="Georgia"/>
            </a:endParaRPr>
          </a:p>
          <a:p>
            <a:pPr indent="0" lvl="0" marL="0" rtl="0" algn="l">
              <a:lnSpc>
                <a:spcPct val="115000"/>
              </a:lnSpc>
              <a:spcBef>
                <a:spcPts val="0"/>
              </a:spcBef>
              <a:spcAft>
                <a:spcPts val="0"/>
              </a:spcAft>
              <a:buNone/>
            </a:pPr>
            <a:r>
              <a:rPr b="1" lang="en" sz="900">
                <a:solidFill>
                  <a:srgbClr val="666666"/>
                </a:solidFill>
                <a:latin typeface="Georgia"/>
                <a:ea typeface="Georgia"/>
                <a:cs typeface="Georgia"/>
                <a:sym typeface="Georgia"/>
              </a:rPr>
              <a:t>in this YAML descriptor</a:t>
            </a:r>
            <a:endParaRPr b="1" sz="1600">
              <a:latin typeface="Georgia"/>
              <a:ea typeface="Georgia"/>
              <a:cs typeface="Georgia"/>
              <a:sym typeface="Georgia"/>
            </a:endParaRPr>
          </a:p>
        </p:txBody>
      </p:sp>
      <p:sp>
        <p:nvSpPr>
          <p:cNvPr id="164" name="Google Shape;164;p21"/>
          <p:cNvSpPr txBox="1"/>
          <p:nvPr/>
        </p:nvSpPr>
        <p:spPr>
          <a:xfrm>
            <a:off x="4402650" y="1213550"/>
            <a:ext cx="3708000" cy="43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900">
                <a:solidFill>
                  <a:srgbClr val="666666"/>
                </a:solidFill>
                <a:latin typeface="Georgia"/>
                <a:ea typeface="Georgia"/>
                <a:cs typeface="Georgia"/>
                <a:sym typeface="Georgia"/>
              </a:rPr>
              <a:t>Type of Kubernetes object/resource</a:t>
            </a:r>
            <a:endParaRPr sz="700">
              <a:solidFill>
                <a:srgbClr val="666666"/>
              </a:solidFill>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65" name="Google Shape;165;p21"/>
          <p:cNvSpPr txBox="1"/>
          <p:nvPr/>
        </p:nvSpPr>
        <p:spPr>
          <a:xfrm>
            <a:off x="4402650" y="1683113"/>
            <a:ext cx="2654100" cy="43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900">
                <a:solidFill>
                  <a:srgbClr val="666666"/>
                </a:solidFill>
                <a:latin typeface="Georgia"/>
                <a:ea typeface="Georgia"/>
                <a:cs typeface="Georgia"/>
                <a:sym typeface="Georgia"/>
              </a:rPr>
              <a:t>Pod metadata (name, labels, annotations, and so on)</a:t>
            </a:r>
            <a:endParaRPr b="1" sz="900">
              <a:solidFill>
                <a:srgbClr val="666666"/>
              </a:solidFill>
              <a:latin typeface="Georgia"/>
              <a:ea typeface="Georgia"/>
              <a:cs typeface="Georgia"/>
              <a:sym typeface="Georgia"/>
            </a:endParaRPr>
          </a:p>
          <a:p>
            <a:pPr indent="0" lvl="0" marL="0" rtl="0" algn="l">
              <a:spcBef>
                <a:spcPts val="0"/>
              </a:spcBef>
              <a:spcAft>
                <a:spcPts val="0"/>
              </a:spcAft>
              <a:buNone/>
            </a:pPr>
            <a:r>
              <a:t/>
            </a:r>
            <a:endParaRPr b="1" sz="900">
              <a:solidFill>
                <a:srgbClr val="666666"/>
              </a:solidFill>
              <a:latin typeface="Georgia"/>
              <a:ea typeface="Georgia"/>
              <a:cs typeface="Georgia"/>
              <a:sym typeface="Georgia"/>
            </a:endParaRPr>
          </a:p>
        </p:txBody>
      </p:sp>
      <p:sp>
        <p:nvSpPr>
          <p:cNvPr id="166" name="Google Shape;166;p21"/>
          <p:cNvSpPr txBox="1"/>
          <p:nvPr/>
        </p:nvSpPr>
        <p:spPr>
          <a:xfrm>
            <a:off x="4441250" y="2385150"/>
            <a:ext cx="3038400" cy="43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900">
                <a:solidFill>
                  <a:srgbClr val="666666"/>
                </a:solidFill>
                <a:latin typeface="Georgia"/>
                <a:ea typeface="Georgia"/>
                <a:cs typeface="Georgia"/>
                <a:sym typeface="Georgia"/>
              </a:rPr>
              <a:t>Pod specification/contents (list of pod’s containers,ports,volumes, so on)</a:t>
            </a:r>
            <a:endParaRPr b="1" sz="900">
              <a:solidFill>
                <a:srgbClr val="666666"/>
              </a:solidFill>
              <a:latin typeface="Georgia"/>
              <a:ea typeface="Georgia"/>
              <a:cs typeface="Georgia"/>
              <a:sym typeface="Georgia"/>
            </a:endParaRPr>
          </a:p>
          <a:p>
            <a:pPr indent="0" lvl="0" marL="0" rtl="0" algn="l">
              <a:spcBef>
                <a:spcPts val="0"/>
              </a:spcBef>
              <a:spcAft>
                <a:spcPts val="0"/>
              </a:spcAft>
              <a:buNone/>
            </a:pPr>
            <a:r>
              <a:t/>
            </a:r>
            <a:endParaRPr>
              <a:latin typeface="Open Sans"/>
              <a:ea typeface="Open Sans"/>
              <a:cs typeface="Open Sans"/>
              <a:sym typeface="Open Sans"/>
            </a:endParaRPr>
          </a:p>
        </p:txBody>
      </p:sp>
      <p:cxnSp>
        <p:nvCxnSpPr>
          <p:cNvPr id="167" name="Google Shape;167;p21"/>
          <p:cNvCxnSpPr>
            <a:stCxn id="163" idx="1"/>
          </p:cNvCxnSpPr>
          <p:nvPr/>
        </p:nvCxnSpPr>
        <p:spPr>
          <a:xfrm flipH="1">
            <a:off x="1782450" y="884725"/>
            <a:ext cx="2620200" cy="148500"/>
          </a:xfrm>
          <a:prstGeom prst="bentConnector3">
            <a:avLst>
              <a:gd fmla="val 50000" name="adj1"/>
            </a:avLst>
          </a:prstGeom>
          <a:noFill/>
          <a:ln cap="flat" cmpd="sng" w="9525">
            <a:solidFill>
              <a:srgbClr val="E6B8AF"/>
            </a:solidFill>
            <a:prstDash val="solid"/>
            <a:round/>
            <a:headEnd len="med" w="med" type="none"/>
            <a:tailEnd len="med" w="med" type="stealth"/>
          </a:ln>
        </p:spPr>
      </p:cxnSp>
      <p:cxnSp>
        <p:nvCxnSpPr>
          <p:cNvPr id="168" name="Google Shape;168;p21"/>
          <p:cNvCxnSpPr>
            <a:stCxn id="164" idx="1"/>
          </p:cNvCxnSpPr>
          <p:nvPr/>
        </p:nvCxnSpPr>
        <p:spPr>
          <a:xfrm rot="10800000">
            <a:off x="1293450" y="1258550"/>
            <a:ext cx="3109200" cy="171300"/>
          </a:xfrm>
          <a:prstGeom prst="bentConnector3">
            <a:avLst>
              <a:gd fmla="val 50000" name="adj1"/>
            </a:avLst>
          </a:prstGeom>
          <a:noFill/>
          <a:ln cap="flat" cmpd="sng" w="9525">
            <a:solidFill>
              <a:srgbClr val="E6B8AF"/>
            </a:solidFill>
            <a:prstDash val="solid"/>
            <a:round/>
            <a:headEnd len="med" w="med" type="none"/>
            <a:tailEnd len="med" w="med" type="stealth"/>
          </a:ln>
        </p:spPr>
      </p:cxnSp>
      <p:cxnSp>
        <p:nvCxnSpPr>
          <p:cNvPr id="169" name="Google Shape;169;p21"/>
          <p:cNvCxnSpPr>
            <a:stCxn id="165" idx="1"/>
          </p:cNvCxnSpPr>
          <p:nvPr/>
        </p:nvCxnSpPr>
        <p:spPr>
          <a:xfrm flipH="1">
            <a:off x="3372750" y="1899413"/>
            <a:ext cx="1029900" cy="60900"/>
          </a:xfrm>
          <a:prstGeom prst="bentConnector3">
            <a:avLst>
              <a:gd fmla="val 50000" name="adj1"/>
            </a:avLst>
          </a:prstGeom>
          <a:noFill/>
          <a:ln cap="flat" cmpd="sng" w="9525">
            <a:solidFill>
              <a:srgbClr val="E6B8AF"/>
            </a:solidFill>
            <a:prstDash val="solid"/>
            <a:round/>
            <a:headEnd len="med" w="med" type="none"/>
            <a:tailEnd len="med" w="med" type="none"/>
          </a:ln>
        </p:spPr>
      </p:cxnSp>
      <p:cxnSp>
        <p:nvCxnSpPr>
          <p:cNvPr id="170" name="Google Shape;170;p21"/>
          <p:cNvCxnSpPr/>
          <p:nvPr/>
        </p:nvCxnSpPr>
        <p:spPr>
          <a:xfrm>
            <a:off x="2703150" y="1445300"/>
            <a:ext cx="701700" cy="521700"/>
          </a:xfrm>
          <a:prstGeom prst="curvedConnector3">
            <a:avLst>
              <a:gd fmla="val 50000" name="adj1"/>
            </a:avLst>
          </a:prstGeom>
          <a:noFill/>
          <a:ln cap="flat" cmpd="sng" w="9525">
            <a:solidFill>
              <a:srgbClr val="E6B8AF"/>
            </a:solidFill>
            <a:prstDash val="solid"/>
            <a:round/>
            <a:headEnd len="med" w="med" type="stealth"/>
            <a:tailEnd len="med" w="med" type="none"/>
          </a:ln>
        </p:spPr>
      </p:cxnSp>
      <p:cxnSp>
        <p:nvCxnSpPr>
          <p:cNvPr id="171" name="Google Shape;171;p21"/>
          <p:cNvCxnSpPr/>
          <p:nvPr/>
        </p:nvCxnSpPr>
        <p:spPr>
          <a:xfrm flipH="1">
            <a:off x="2677500" y="1960275"/>
            <a:ext cx="720900" cy="405600"/>
          </a:xfrm>
          <a:prstGeom prst="curvedConnector3">
            <a:avLst>
              <a:gd fmla="val 50000" name="adj1"/>
            </a:avLst>
          </a:prstGeom>
          <a:noFill/>
          <a:ln cap="flat" cmpd="sng" w="9525">
            <a:solidFill>
              <a:srgbClr val="E6B8AF"/>
            </a:solidFill>
            <a:prstDash val="solid"/>
            <a:round/>
            <a:headEnd len="med" w="med" type="none"/>
            <a:tailEnd len="med" w="med" type="stealth"/>
          </a:ln>
        </p:spPr>
      </p:cxnSp>
      <p:cxnSp>
        <p:nvCxnSpPr>
          <p:cNvPr id="172" name="Google Shape;172;p21"/>
          <p:cNvCxnSpPr/>
          <p:nvPr/>
        </p:nvCxnSpPr>
        <p:spPr>
          <a:xfrm>
            <a:off x="2454600" y="2429900"/>
            <a:ext cx="1198800" cy="478500"/>
          </a:xfrm>
          <a:prstGeom prst="curvedConnector3">
            <a:avLst>
              <a:gd fmla="val 50000" name="adj1"/>
            </a:avLst>
          </a:prstGeom>
          <a:noFill/>
          <a:ln cap="flat" cmpd="sng" w="9525">
            <a:solidFill>
              <a:srgbClr val="E6B8AF"/>
            </a:solidFill>
            <a:prstDash val="solid"/>
            <a:round/>
            <a:headEnd len="med" w="med" type="stealth"/>
            <a:tailEnd len="med" w="med" type="none"/>
          </a:ln>
        </p:spPr>
      </p:cxnSp>
      <p:cxnSp>
        <p:nvCxnSpPr>
          <p:cNvPr id="173" name="Google Shape;173;p21"/>
          <p:cNvCxnSpPr/>
          <p:nvPr/>
        </p:nvCxnSpPr>
        <p:spPr>
          <a:xfrm flipH="1">
            <a:off x="2528775" y="2893700"/>
            <a:ext cx="1140000" cy="1125300"/>
          </a:xfrm>
          <a:prstGeom prst="curvedConnector3">
            <a:avLst>
              <a:gd fmla="val 45105" name="adj1"/>
            </a:avLst>
          </a:prstGeom>
          <a:noFill/>
          <a:ln cap="flat" cmpd="sng" w="9525">
            <a:solidFill>
              <a:srgbClr val="E6B8AF"/>
            </a:solidFill>
            <a:prstDash val="solid"/>
            <a:round/>
            <a:headEnd len="med" w="med" type="none"/>
            <a:tailEnd len="med" w="med" type="stealth"/>
          </a:ln>
        </p:spPr>
      </p:cxnSp>
      <p:cxnSp>
        <p:nvCxnSpPr>
          <p:cNvPr id="174" name="Google Shape;174;p21"/>
          <p:cNvCxnSpPr>
            <a:stCxn id="166" idx="1"/>
          </p:cNvCxnSpPr>
          <p:nvPr/>
        </p:nvCxnSpPr>
        <p:spPr>
          <a:xfrm flipH="1">
            <a:off x="3655850" y="2601450"/>
            <a:ext cx="785400" cy="292200"/>
          </a:xfrm>
          <a:prstGeom prst="bentConnector3">
            <a:avLst>
              <a:gd fmla="val 50000" name="adj1"/>
            </a:avLst>
          </a:prstGeom>
          <a:noFill/>
          <a:ln cap="flat" cmpd="sng" w="9525">
            <a:solidFill>
              <a:srgbClr val="E6B8AF"/>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