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T Sans Narrow"/>
      <p:regular r:id="rId23"/>
      <p:bold r:id="rId24"/>
    </p:embeddedFont>
    <p:embeddedFont>
      <p:font typeface="Permanent Marker"/>
      <p:regular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TSansNarrow-bold.fntdata"/><Relationship Id="rId23" Type="http://schemas.openxmlformats.org/officeDocument/2006/relationships/font" Target="fonts/PTSansNarrow-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regular.fntdata"/><Relationship Id="rId25" Type="http://schemas.openxmlformats.org/officeDocument/2006/relationships/font" Target="fonts/PermanentMarker-regular.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ff8e59cbb_0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ff8e59cb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756c6f2da_0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756c6f2d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756c6f2da_0_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756c6f2d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756c6f2da_0_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756c6f2d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756c6f2da_0_1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756c6f2d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756c6f2da_0_1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756c6f2da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756c6f2da_0_1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756c6f2da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8756c6f2da_0_1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756c6f2d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8756c6f2da_0_1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756c6f2da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ff8e59cbb_0_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ff8e59cb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ff8e59cbb_0_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ff8e59cb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8756c6f2da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756c6f2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756c6f2da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756c6f2d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756c6f2da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756c6f2d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756c6f2da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756c6f2d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756c6f2da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756c6f2d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756c6f2da_0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756c6f2d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cker-from-scratch.ivonet.nl/docs/about.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title"/>
          </p:nvPr>
        </p:nvSpPr>
        <p:spPr>
          <a:xfrm>
            <a:off x="383300" y="427875"/>
            <a:ext cx="8227800" cy="191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b="0">
              <a:latin typeface="Georgia"/>
              <a:ea typeface="Georgia"/>
              <a:cs typeface="Georgia"/>
              <a:sym typeface="Georgia"/>
            </a:endParaRPr>
          </a:p>
          <a:p>
            <a:pPr indent="0" lvl="0" marL="0" rtl="0" algn="ctr">
              <a:spcBef>
                <a:spcPts val="0"/>
              </a:spcBef>
              <a:spcAft>
                <a:spcPts val="0"/>
              </a:spcAft>
              <a:buNone/>
            </a:pPr>
            <a:r>
              <a:t/>
            </a:r>
            <a:endParaRPr b="0">
              <a:latin typeface="Georgia"/>
              <a:ea typeface="Georgia"/>
              <a:cs typeface="Georgia"/>
              <a:sym typeface="Georgia"/>
            </a:endParaRPr>
          </a:p>
          <a:p>
            <a:pPr indent="0" lvl="0" marL="0" rtl="0" algn="ctr">
              <a:spcBef>
                <a:spcPts val="0"/>
              </a:spcBef>
              <a:spcAft>
                <a:spcPts val="0"/>
              </a:spcAft>
              <a:buNone/>
            </a:pPr>
            <a:r>
              <a:t/>
            </a:r>
            <a:endParaRPr b="0">
              <a:latin typeface="Georgia"/>
              <a:ea typeface="Georgia"/>
              <a:cs typeface="Georgia"/>
              <a:sym typeface="Georgia"/>
            </a:endParaRPr>
          </a:p>
          <a:p>
            <a:pPr indent="0" lvl="0" marL="1828800" rtl="0" algn="l">
              <a:spcBef>
                <a:spcPts val="0"/>
              </a:spcBef>
              <a:spcAft>
                <a:spcPts val="0"/>
              </a:spcAft>
              <a:buNone/>
            </a:pPr>
            <a:r>
              <a:rPr b="0" lang="en" sz="3000">
                <a:latin typeface="Georgia"/>
                <a:ea typeface="Georgia"/>
                <a:cs typeface="Georgia"/>
                <a:sym typeface="Georgia"/>
              </a:rPr>
              <a:t>Understanding Containers</a:t>
            </a:r>
            <a:endParaRPr b="0">
              <a:solidFill>
                <a:srgbClr val="434343"/>
              </a:solidFill>
              <a:latin typeface="Georgia"/>
              <a:ea typeface="Georgia"/>
              <a:cs typeface="Georgia"/>
              <a:sym typeface="Georgia"/>
            </a:endParaRPr>
          </a:p>
          <a:p>
            <a:pPr indent="0" lvl="0" marL="0" rtl="0" algn="ctr">
              <a:spcBef>
                <a:spcPts val="0"/>
              </a:spcBef>
              <a:spcAft>
                <a:spcPts val="0"/>
              </a:spcAft>
              <a:buNone/>
            </a:pPr>
            <a:r>
              <a:t/>
            </a:r>
            <a:endParaRPr b="0">
              <a:latin typeface="Georgia"/>
              <a:ea typeface="Georgia"/>
              <a:cs typeface="Georgia"/>
              <a:sym typeface="Georgia"/>
            </a:endParaRPr>
          </a:p>
          <a:p>
            <a:pPr indent="0" lvl="0" marL="0" rtl="0" algn="l">
              <a:lnSpc>
                <a:spcPct val="115000"/>
              </a:lnSpc>
              <a:spcBef>
                <a:spcPts val="0"/>
              </a:spcBef>
              <a:spcAft>
                <a:spcPts val="0"/>
              </a:spcAft>
              <a:buNone/>
            </a:pPr>
            <a:r>
              <a:rPr b="0" lang="en" sz="900">
                <a:solidFill>
                  <a:srgbClr val="000000"/>
                </a:solidFill>
                <a:latin typeface="Arial"/>
                <a:ea typeface="Arial"/>
                <a:cs typeface="Arial"/>
                <a:sym typeface="Arial"/>
              </a:rPr>
              <a:t>                                                                              </a:t>
            </a:r>
            <a:endParaRPr b="0" sz="9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0" lang="en" sz="900">
                <a:solidFill>
                  <a:srgbClr val="000000"/>
                </a:solidFill>
                <a:latin typeface="Arial"/>
                <a:ea typeface="Arial"/>
                <a:cs typeface="Arial"/>
                <a:sym typeface="Arial"/>
              </a:rPr>
              <a:t>       </a:t>
            </a:r>
            <a:endParaRPr b="0" sz="9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0" lang="en" sz="900">
                <a:solidFill>
                  <a:srgbClr val="000000"/>
                </a:solidFill>
                <a:latin typeface="Arial"/>
                <a:ea typeface="Arial"/>
                <a:cs typeface="Arial"/>
                <a:sym typeface="Arial"/>
              </a:rPr>
              <a:t>                     </a:t>
            </a:r>
            <a:endParaRPr b="0" sz="2100">
              <a:solidFill>
                <a:srgbClr val="F6B26B"/>
              </a:solidFill>
              <a:latin typeface="Georgia"/>
              <a:ea typeface="Georgia"/>
              <a:cs typeface="Georgia"/>
              <a:sym typeface="Georgia"/>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98550"/>
            <a:ext cx="8520600" cy="57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800">
                <a:latin typeface="Georgia"/>
                <a:ea typeface="Georgia"/>
                <a:cs typeface="Georgia"/>
                <a:sym typeface="Georgia"/>
              </a:rPr>
              <a:t>Docker Concepts</a:t>
            </a:r>
            <a:endParaRPr b="0" sz="2800">
              <a:latin typeface="Georgia"/>
              <a:ea typeface="Georgia"/>
              <a:cs typeface="Georgia"/>
              <a:sym typeface="Georgia"/>
            </a:endParaRPr>
          </a:p>
        </p:txBody>
      </p:sp>
      <p:sp>
        <p:nvSpPr>
          <p:cNvPr id="122" name="Google Shape;122;p22"/>
          <p:cNvSpPr txBox="1"/>
          <p:nvPr/>
        </p:nvSpPr>
        <p:spPr>
          <a:xfrm>
            <a:off x="408475" y="589200"/>
            <a:ext cx="8423700" cy="4362600"/>
          </a:xfrm>
          <a:prstGeom prst="rect">
            <a:avLst/>
          </a:prstGeom>
          <a:noFill/>
          <a:ln>
            <a:noFill/>
          </a:ln>
          <a:effectLst>
            <a:outerShdw blurRad="57150" rotWithShape="0" algn="bl" dir="5400000" dist="19050">
              <a:schemeClr val="lt1">
                <a:alpha val="50000"/>
              </a:schemeClr>
            </a:outerShdw>
            <a:reflection blurRad="0" dir="0" dist="0" endA="0" fadeDir="5400012" kx="0" rotWithShape="0" algn="bl" stPos="0" sy="-100000" ky="0"/>
          </a:effectLst>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999999"/>
              </a:buClr>
              <a:buSzPts val="1400"/>
              <a:buFont typeface="Georgia"/>
              <a:buChar char="●"/>
            </a:pPr>
            <a:r>
              <a:rPr lang="en">
                <a:solidFill>
                  <a:srgbClr val="6AA84F"/>
                </a:solidFill>
                <a:highlight>
                  <a:schemeClr val="lt1"/>
                </a:highlight>
                <a:latin typeface="Georgia"/>
                <a:ea typeface="Georgia"/>
                <a:cs typeface="Georgia"/>
                <a:sym typeface="Georgia"/>
              </a:rPr>
              <a:t>Images- </a:t>
            </a:r>
            <a:r>
              <a:rPr lang="en">
                <a:solidFill>
                  <a:srgbClr val="999999"/>
                </a:solidFill>
                <a:highlight>
                  <a:schemeClr val="lt1"/>
                </a:highlight>
                <a:latin typeface="Georgia"/>
                <a:ea typeface="Georgia"/>
                <a:cs typeface="Georgia"/>
                <a:sym typeface="Georgia"/>
              </a:rPr>
              <a:t> </a:t>
            </a:r>
            <a:r>
              <a:rPr lang="en">
                <a:solidFill>
                  <a:srgbClr val="999999"/>
                </a:solidFill>
                <a:highlight>
                  <a:srgbClr val="FFFFFF"/>
                </a:highlight>
                <a:latin typeface="Georgia"/>
                <a:ea typeface="Georgia"/>
                <a:cs typeface="Georgia"/>
                <a:sym typeface="Georgia"/>
              </a:rPr>
              <a:t>A container image is something you package your application and its environment into. Like a zip file or a tarball.</a:t>
            </a:r>
            <a:endParaRPr>
              <a:solidFill>
                <a:srgbClr val="999999"/>
              </a:solidFill>
              <a:highlight>
                <a:srgbClr val="FFFFFF"/>
              </a:highlight>
              <a:latin typeface="Georgia"/>
              <a:ea typeface="Georgia"/>
              <a:cs typeface="Georgia"/>
              <a:sym typeface="Georgia"/>
            </a:endParaRPr>
          </a:p>
          <a:p>
            <a:pPr indent="-317500" lvl="0" marL="457200" rtl="0" algn="l">
              <a:lnSpc>
                <a:spcPct val="115000"/>
              </a:lnSpc>
              <a:spcBef>
                <a:spcPts val="0"/>
              </a:spcBef>
              <a:spcAft>
                <a:spcPts val="0"/>
              </a:spcAft>
              <a:buClr>
                <a:srgbClr val="999999"/>
              </a:buClr>
              <a:buSzPts val="1400"/>
              <a:buFont typeface="Georgia"/>
              <a:buChar char="●"/>
            </a:pPr>
            <a:r>
              <a:rPr lang="en">
                <a:solidFill>
                  <a:srgbClr val="6AA84F"/>
                </a:solidFill>
                <a:highlight>
                  <a:schemeClr val="lt1"/>
                </a:highlight>
                <a:latin typeface="Georgia"/>
                <a:ea typeface="Georgia"/>
                <a:cs typeface="Georgia"/>
                <a:sym typeface="Georgia"/>
              </a:rPr>
              <a:t>Registries-</a:t>
            </a:r>
            <a:r>
              <a:rPr lang="en">
                <a:solidFill>
                  <a:srgbClr val="999999"/>
                </a:solidFill>
                <a:highlight>
                  <a:srgbClr val="FFFFFF"/>
                </a:highlight>
                <a:latin typeface="Georgia"/>
                <a:ea typeface="Georgia"/>
                <a:cs typeface="Georgia"/>
                <a:sym typeface="Georgia"/>
              </a:rPr>
              <a:t> A registry is a repository of container images that enables the exchange of images between different people and computers. After you build your image, you can either run it on the same computer, or push (upload) the image to a registry and then pull (download) it to another computer.</a:t>
            </a:r>
            <a:endParaRPr sz="600"/>
          </a:p>
          <a:p>
            <a:pPr indent="-317500" lvl="0" marL="457200" rtl="0" algn="l">
              <a:lnSpc>
                <a:spcPct val="115000"/>
              </a:lnSpc>
              <a:spcBef>
                <a:spcPts val="0"/>
              </a:spcBef>
              <a:spcAft>
                <a:spcPts val="0"/>
              </a:spcAft>
              <a:buClr>
                <a:srgbClr val="999999"/>
              </a:buClr>
              <a:buSzPts val="1400"/>
              <a:buFont typeface="Georgia"/>
              <a:buChar char="●"/>
            </a:pPr>
            <a:r>
              <a:rPr lang="en">
                <a:solidFill>
                  <a:srgbClr val="6AA84F"/>
                </a:solidFill>
                <a:highlight>
                  <a:schemeClr val="lt1"/>
                </a:highlight>
                <a:latin typeface="Georgia"/>
                <a:ea typeface="Georgia"/>
                <a:cs typeface="Georgia"/>
                <a:sym typeface="Georgia"/>
              </a:rPr>
              <a:t>Containers-</a:t>
            </a:r>
            <a:r>
              <a:rPr lang="en">
                <a:solidFill>
                  <a:srgbClr val="999999"/>
                </a:solidFill>
                <a:highlight>
                  <a:srgbClr val="FFFFFF"/>
                </a:highlight>
                <a:latin typeface="Georgia"/>
                <a:ea typeface="Georgia"/>
                <a:cs typeface="Georgia"/>
                <a:sym typeface="Georgia"/>
              </a:rPr>
              <a:t> A container is instantiated from a container image A running container is a normal process running in the host operating system, but its environment is isolated from that of the host and the environments of other processes.</a:t>
            </a:r>
            <a:endParaRPr>
              <a:solidFill>
                <a:srgbClr val="6AA84F"/>
              </a:solidFill>
              <a:highlight>
                <a:schemeClr val="lt1"/>
              </a:highlight>
              <a:latin typeface="Georgia"/>
              <a:ea typeface="Georgia"/>
              <a:cs typeface="Georgia"/>
              <a:sym typeface="Georgia"/>
            </a:endParaRPr>
          </a:p>
          <a:p>
            <a:pPr indent="0" lvl="0" marL="0" rtl="0" algn="l">
              <a:lnSpc>
                <a:spcPct val="115000"/>
              </a:lnSpc>
              <a:spcBef>
                <a:spcPts val="0"/>
              </a:spcBef>
              <a:spcAft>
                <a:spcPts val="0"/>
              </a:spcAft>
              <a:buNone/>
            </a:pPr>
            <a:r>
              <a:t/>
            </a:r>
            <a:endParaRPr>
              <a:solidFill>
                <a:srgbClr val="999999"/>
              </a:solidFill>
              <a:highlight>
                <a:schemeClr val="lt1"/>
              </a:highlight>
              <a:latin typeface="Georgia"/>
              <a:ea typeface="Georgia"/>
              <a:cs typeface="Georgia"/>
              <a:sym typeface="Georgia"/>
            </a:endParaRPr>
          </a:p>
        </p:txBody>
      </p:sp>
      <p:pic>
        <p:nvPicPr>
          <p:cNvPr id="123" name="Google Shape;123;p22"/>
          <p:cNvPicPr preferRelativeResize="0"/>
          <p:nvPr/>
        </p:nvPicPr>
        <p:blipFill>
          <a:blip r:embed="rId3">
            <a:alphaModFix/>
          </a:blip>
          <a:stretch>
            <a:fillRect/>
          </a:stretch>
        </p:blipFill>
        <p:spPr>
          <a:xfrm>
            <a:off x="1138235" y="3014222"/>
            <a:ext cx="6867526" cy="1759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98550"/>
            <a:ext cx="8520600" cy="57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800">
                <a:latin typeface="Georgia"/>
                <a:ea typeface="Georgia"/>
                <a:cs typeface="Georgia"/>
                <a:sym typeface="Georgia"/>
              </a:rPr>
              <a:t>Build,Distribute and Run the Image</a:t>
            </a:r>
            <a:endParaRPr b="0" sz="2800">
              <a:latin typeface="Georgia"/>
              <a:ea typeface="Georgia"/>
              <a:cs typeface="Georgia"/>
              <a:sym typeface="Georgia"/>
            </a:endParaRPr>
          </a:p>
        </p:txBody>
      </p:sp>
      <p:sp>
        <p:nvSpPr>
          <p:cNvPr id="129" name="Google Shape;129;p23"/>
          <p:cNvSpPr txBox="1"/>
          <p:nvPr/>
        </p:nvSpPr>
        <p:spPr>
          <a:xfrm>
            <a:off x="295800" y="527850"/>
            <a:ext cx="8552400" cy="4362600"/>
          </a:xfrm>
          <a:prstGeom prst="rect">
            <a:avLst/>
          </a:prstGeom>
          <a:noFill/>
          <a:ln>
            <a:noFill/>
          </a:ln>
          <a:effectLst>
            <a:outerShdw blurRad="57150" rotWithShape="0" algn="bl" dir="5400000" dist="19050">
              <a:schemeClr val="lt1">
                <a:alpha val="50000"/>
              </a:schemeClr>
            </a:outerShdw>
            <a:reflection blurRad="0" dir="0" dist="0" endA="0" fadeDir="5400012" kx="0" rotWithShape="0" algn="bl" stPos="0" sy="-100000" ky="0"/>
          </a:effectLst>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FF"/>
                </a:solidFill>
                <a:highlight>
                  <a:schemeClr val="lt1"/>
                </a:highlight>
                <a:latin typeface="Georgia"/>
                <a:ea typeface="Georgia"/>
                <a:cs typeface="Georgia"/>
                <a:sym typeface="Georgia"/>
              </a:rPr>
              <a:t>Three processes involves-</a:t>
            </a:r>
            <a:r>
              <a:rPr lang="en">
                <a:solidFill>
                  <a:srgbClr val="0000FF"/>
                </a:solidFill>
                <a:highlight>
                  <a:schemeClr val="lt1"/>
                </a:highlight>
                <a:latin typeface="Georgia"/>
                <a:ea typeface="Georgia"/>
                <a:cs typeface="Georgia"/>
                <a:sym typeface="Georgia"/>
              </a:rPr>
              <a:t>  </a:t>
            </a:r>
            <a:endParaRPr>
              <a:solidFill>
                <a:srgbClr val="0000FF"/>
              </a:solidFill>
              <a:highlight>
                <a:schemeClr val="lt1"/>
              </a:highlight>
              <a:latin typeface="Georgia"/>
              <a:ea typeface="Georgia"/>
              <a:cs typeface="Georgia"/>
              <a:sym typeface="Georgia"/>
            </a:endParaRPr>
          </a:p>
          <a:p>
            <a:pPr indent="0" lvl="0" marL="0" rtl="0" algn="l">
              <a:lnSpc>
                <a:spcPct val="115000"/>
              </a:lnSpc>
              <a:spcBef>
                <a:spcPts val="0"/>
              </a:spcBef>
              <a:spcAft>
                <a:spcPts val="0"/>
              </a:spcAft>
              <a:buNone/>
            </a:pPr>
            <a:r>
              <a:t/>
            </a:r>
            <a:endParaRPr>
              <a:solidFill>
                <a:srgbClr val="999999"/>
              </a:solidFill>
              <a:highlight>
                <a:schemeClr val="lt1"/>
              </a:highlight>
              <a:latin typeface="Georgia"/>
              <a:ea typeface="Georgia"/>
              <a:cs typeface="Georgia"/>
              <a:sym typeface="Georgia"/>
            </a:endParaRPr>
          </a:p>
        </p:txBody>
      </p:sp>
      <p:sp>
        <p:nvSpPr>
          <p:cNvPr id="130" name="Google Shape;130;p23"/>
          <p:cNvSpPr/>
          <p:nvPr/>
        </p:nvSpPr>
        <p:spPr>
          <a:xfrm>
            <a:off x="313288" y="1089425"/>
            <a:ext cx="4129800" cy="1383000"/>
          </a:xfrm>
          <a:prstGeom prst="roundRect">
            <a:avLst>
              <a:gd fmla="val 16667" name="adj"/>
            </a:avLst>
          </a:prstGeom>
          <a:solidFill>
            <a:srgbClr val="FFFFFF"/>
          </a:solid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1" name="Google Shape;131;p23"/>
          <p:cNvPicPr preferRelativeResize="0"/>
          <p:nvPr/>
        </p:nvPicPr>
        <p:blipFill>
          <a:blip r:embed="rId3">
            <a:alphaModFix/>
          </a:blip>
          <a:stretch>
            <a:fillRect/>
          </a:stretch>
        </p:blipFill>
        <p:spPr>
          <a:xfrm>
            <a:off x="426375" y="1171537"/>
            <a:ext cx="3903663" cy="1218775"/>
          </a:xfrm>
          <a:prstGeom prst="rect">
            <a:avLst/>
          </a:prstGeom>
          <a:noFill/>
          <a:ln>
            <a:noFill/>
          </a:ln>
        </p:spPr>
      </p:pic>
      <p:sp>
        <p:nvSpPr>
          <p:cNvPr id="132" name="Google Shape;132;p23"/>
          <p:cNvSpPr/>
          <p:nvPr/>
        </p:nvSpPr>
        <p:spPr>
          <a:xfrm>
            <a:off x="295788" y="3188938"/>
            <a:ext cx="4129800" cy="1383000"/>
          </a:xfrm>
          <a:prstGeom prst="roundRect">
            <a:avLst>
              <a:gd fmla="val 16667" name="adj"/>
            </a:avLst>
          </a:prstGeom>
          <a:solidFill>
            <a:srgbClr val="FFFFFF"/>
          </a:solid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3" name="Google Shape;133;p23"/>
          <p:cNvPicPr preferRelativeResize="0"/>
          <p:nvPr/>
        </p:nvPicPr>
        <p:blipFill>
          <a:blip r:embed="rId4">
            <a:alphaModFix/>
          </a:blip>
          <a:stretch>
            <a:fillRect/>
          </a:stretch>
        </p:blipFill>
        <p:spPr>
          <a:xfrm>
            <a:off x="408863" y="3246738"/>
            <a:ext cx="3903676" cy="1267413"/>
          </a:xfrm>
          <a:prstGeom prst="rect">
            <a:avLst/>
          </a:prstGeom>
          <a:noFill/>
          <a:ln>
            <a:noFill/>
          </a:ln>
        </p:spPr>
      </p:pic>
      <p:sp>
        <p:nvSpPr>
          <p:cNvPr id="134" name="Google Shape;134;p23"/>
          <p:cNvSpPr/>
          <p:nvPr/>
        </p:nvSpPr>
        <p:spPr>
          <a:xfrm>
            <a:off x="4572013" y="2077613"/>
            <a:ext cx="4129800" cy="1383000"/>
          </a:xfrm>
          <a:prstGeom prst="roundRect">
            <a:avLst>
              <a:gd fmla="val 16667" name="adj"/>
            </a:avLst>
          </a:prstGeom>
          <a:solidFill>
            <a:srgbClr val="FFFFFF"/>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5" name="Google Shape;135;p23"/>
          <p:cNvPicPr preferRelativeResize="0"/>
          <p:nvPr/>
        </p:nvPicPr>
        <p:blipFill>
          <a:blip r:embed="rId5">
            <a:alphaModFix/>
          </a:blip>
          <a:stretch>
            <a:fillRect/>
          </a:stretch>
        </p:blipFill>
        <p:spPr>
          <a:xfrm>
            <a:off x="4663425" y="2200300"/>
            <a:ext cx="3946975" cy="1137650"/>
          </a:xfrm>
          <a:prstGeom prst="rect">
            <a:avLst/>
          </a:prstGeom>
          <a:noFill/>
          <a:ln>
            <a:noFill/>
          </a:ln>
        </p:spPr>
      </p:pic>
      <p:sp>
        <p:nvSpPr>
          <p:cNvPr id="136" name="Google Shape;136;p23"/>
          <p:cNvSpPr/>
          <p:nvPr/>
        </p:nvSpPr>
        <p:spPr>
          <a:xfrm>
            <a:off x="544575" y="2575350"/>
            <a:ext cx="252900" cy="267600"/>
          </a:xfrm>
          <a:prstGeom prst="ellipse">
            <a:avLst/>
          </a:prstGeom>
          <a:solidFill>
            <a:srgbClr val="9FC5E8"/>
          </a:solidFill>
          <a:ln cap="flat" cmpd="sng" w="9525">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a:t>1</a:t>
            </a:r>
            <a:endParaRPr b="1"/>
          </a:p>
        </p:txBody>
      </p:sp>
      <p:sp>
        <p:nvSpPr>
          <p:cNvPr id="137" name="Google Shape;137;p23"/>
          <p:cNvSpPr/>
          <p:nvPr/>
        </p:nvSpPr>
        <p:spPr>
          <a:xfrm>
            <a:off x="505275" y="4622850"/>
            <a:ext cx="331500" cy="267600"/>
          </a:xfrm>
          <a:prstGeom prst="ellipse">
            <a:avLst/>
          </a:prstGeom>
          <a:solidFill>
            <a:srgbClr val="9FC5E8"/>
          </a:solidFill>
          <a:ln cap="flat" cmpd="sng" w="9525">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a:t>2</a:t>
            </a:r>
            <a:endParaRPr b="1"/>
          </a:p>
        </p:txBody>
      </p:sp>
      <p:sp>
        <p:nvSpPr>
          <p:cNvPr id="138" name="Google Shape;138;p23"/>
          <p:cNvSpPr/>
          <p:nvPr/>
        </p:nvSpPr>
        <p:spPr>
          <a:xfrm>
            <a:off x="4663425" y="3522025"/>
            <a:ext cx="331500" cy="326100"/>
          </a:xfrm>
          <a:prstGeom prst="ellipse">
            <a:avLst/>
          </a:prstGeom>
          <a:solidFill>
            <a:srgbClr val="9FC5E8"/>
          </a:solidFill>
          <a:ln cap="flat" cmpd="sng" w="9525">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a:t>3</a:t>
            </a:r>
            <a:endParaRPr b="1"/>
          </a:p>
        </p:txBody>
      </p:sp>
      <p:sp>
        <p:nvSpPr>
          <p:cNvPr id="139" name="Google Shape;139;p23"/>
          <p:cNvSpPr/>
          <p:nvPr/>
        </p:nvSpPr>
        <p:spPr>
          <a:xfrm>
            <a:off x="856325" y="2575350"/>
            <a:ext cx="2596800" cy="267600"/>
          </a:xfrm>
          <a:prstGeom prst="roundRect">
            <a:avLst>
              <a:gd fmla="val 16667" name="adj"/>
            </a:avLst>
          </a:prstGeom>
          <a:solidFill>
            <a:srgbClr val="D9EAD3"/>
          </a:solidFill>
          <a:ln cap="flat" cmpd="sng" w="9525">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000"/>
              <a:t>Building a container image</a:t>
            </a:r>
            <a:endParaRPr sz="200">
              <a:solidFill>
                <a:srgbClr val="000055"/>
              </a:solidFill>
            </a:endParaRPr>
          </a:p>
        </p:txBody>
      </p:sp>
      <p:sp>
        <p:nvSpPr>
          <p:cNvPr id="140" name="Google Shape;140;p23"/>
          <p:cNvSpPr/>
          <p:nvPr/>
        </p:nvSpPr>
        <p:spPr>
          <a:xfrm>
            <a:off x="893100" y="4622850"/>
            <a:ext cx="2932500" cy="267600"/>
          </a:xfrm>
          <a:prstGeom prst="roundRect">
            <a:avLst>
              <a:gd fmla="val 16667" name="adj"/>
            </a:avLst>
          </a:prstGeom>
          <a:solidFill>
            <a:srgbClr val="D9EAD3"/>
          </a:solidFill>
          <a:ln cap="flat" cmpd="sng" w="9525">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000"/>
          </a:p>
          <a:p>
            <a:pPr indent="0" lvl="0" marL="0" marR="0" rtl="0" algn="l">
              <a:lnSpc>
                <a:spcPct val="100000"/>
              </a:lnSpc>
              <a:spcBef>
                <a:spcPts val="0"/>
              </a:spcBef>
              <a:spcAft>
                <a:spcPts val="0"/>
              </a:spcAft>
              <a:buNone/>
            </a:pPr>
            <a:r>
              <a:rPr b="1" lang="en" sz="1000"/>
              <a:t>Uploading a container image to a registry</a:t>
            </a:r>
            <a:endParaRPr sz="600">
              <a:solidFill>
                <a:srgbClr val="000055"/>
              </a:solidFill>
            </a:endParaRPr>
          </a:p>
          <a:p>
            <a:pPr indent="0" lvl="0" marL="0" marR="0" rtl="0" algn="l">
              <a:lnSpc>
                <a:spcPct val="100000"/>
              </a:lnSpc>
              <a:spcBef>
                <a:spcPts val="0"/>
              </a:spcBef>
              <a:spcAft>
                <a:spcPts val="0"/>
              </a:spcAft>
              <a:buNone/>
            </a:pPr>
            <a:r>
              <a:t/>
            </a:r>
            <a:endParaRPr b="1" sz="1000"/>
          </a:p>
        </p:txBody>
      </p:sp>
      <p:sp>
        <p:nvSpPr>
          <p:cNvPr id="141" name="Google Shape;141;p23"/>
          <p:cNvSpPr/>
          <p:nvPr/>
        </p:nvSpPr>
        <p:spPr>
          <a:xfrm>
            <a:off x="5046400" y="3551275"/>
            <a:ext cx="3045900" cy="267600"/>
          </a:xfrm>
          <a:prstGeom prst="roundRect">
            <a:avLst>
              <a:gd fmla="val 16667" name="adj"/>
            </a:avLst>
          </a:prstGeom>
          <a:solidFill>
            <a:srgbClr val="D9EAD3"/>
          </a:solidFill>
          <a:ln cap="flat" cmpd="sng" w="9525">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sz="1000"/>
          </a:p>
          <a:p>
            <a:pPr indent="0" lvl="0" marL="0" rtl="0" algn="l">
              <a:lnSpc>
                <a:spcPct val="115000"/>
              </a:lnSpc>
              <a:spcBef>
                <a:spcPts val="0"/>
              </a:spcBef>
              <a:spcAft>
                <a:spcPts val="0"/>
              </a:spcAft>
              <a:buNone/>
            </a:pPr>
            <a:r>
              <a:rPr b="1" lang="en" sz="1000"/>
              <a:t>Running a container on a different computer</a:t>
            </a:r>
            <a:endParaRPr sz="600">
              <a:solidFill>
                <a:srgbClr val="000055"/>
              </a:solidFill>
            </a:endParaRPr>
          </a:p>
          <a:p>
            <a:pPr indent="0" lvl="0" marL="0" marR="0" rtl="0" algn="l">
              <a:lnSpc>
                <a:spcPct val="100000"/>
              </a:lnSpc>
              <a:spcBef>
                <a:spcPts val="0"/>
              </a:spcBef>
              <a:spcAft>
                <a:spcPts val="0"/>
              </a:spcAft>
              <a:buNone/>
            </a:pPr>
            <a:r>
              <a:t/>
            </a:r>
            <a:endParaRPr b="1"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98550"/>
            <a:ext cx="8520600" cy="57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800">
                <a:latin typeface="Georgia"/>
                <a:ea typeface="Georgia"/>
                <a:cs typeface="Georgia"/>
                <a:sym typeface="Georgia"/>
              </a:rPr>
              <a:t>Hand-On</a:t>
            </a:r>
            <a:endParaRPr b="0" sz="2800">
              <a:latin typeface="Georgia"/>
              <a:ea typeface="Georgia"/>
              <a:cs typeface="Georgia"/>
              <a:sym typeface="Georgia"/>
            </a:endParaRPr>
          </a:p>
        </p:txBody>
      </p:sp>
      <p:sp>
        <p:nvSpPr>
          <p:cNvPr id="147" name="Google Shape;147;p24"/>
          <p:cNvSpPr txBox="1"/>
          <p:nvPr/>
        </p:nvSpPr>
        <p:spPr>
          <a:xfrm>
            <a:off x="408475" y="589200"/>
            <a:ext cx="8423700" cy="4171200"/>
          </a:xfrm>
          <a:prstGeom prst="rect">
            <a:avLst/>
          </a:prstGeom>
          <a:noFill/>
          <a:ln>
            <a:noFill/>
          </a:ln>
          <a:effectLst>
            <a:outerShdw blurRad="57150" rotWithShape="0" algn="bl" dir="5400000" dist="19050">
              <a:schemeClr val="lt1">
                <a:alpha val="50000"/>
              </a:schemeClr>
            </a:outerShdw>
            <a:reflection blurRad="0" dir="0" dist="0" endA="0" fadeDir="5400012" kx="0" rotWithShape="0" algn="bl" stPos="0" sy="-100000" ky="0"/>
          </a:effectLst>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999999"/>
              </a:buClr>
              <a:buSzPts val="1400"/>
              <a:buFont typeface="Georgia"/>
              <a:buChar char="●"/>
            </a:pPr>
            <a:r>
              <a:rPr lang="en">
                <a:solidFill>
                  <a:srgbClr val="6AA84F"/>
                </a:solidFill>
                <a:highlight>
                  <a:schemeClr val="lt1"/>
                </a:highlight>
                <a:latin typeface="Georgia"/>
                <a:ea typeface="Georgia"/>
                <a:cs typeface="Georgia"/>
                <a:sym typeface="Georgia"/>
              </a:rPr>
              <a:t>C</a:t>
            </a:r>
            <a:r>
              <a:rPr lang="en">
                <a:solidFill>
                  <a:srgbClr val="6AA84F"/>
                </a:solidFill>
                <a:highlight>
                  <a:schemeClr val="lt1"/>
                </a:highlight>
                <a:latin typeface="Georgia"/>
                <a:ea typeface="Georgia"/>
                <a:cs typeface="Georgia"/>
                <a:sym typeface="Georgia"/>
              </a:rPr>
              <a:t>reate an application, package it into a container image and run it.</a:t>
            </a:r>
            <a:endParaRPr>
              <a:solidFill>
                <a:srgbClr val="6AA84F"/>
              </a:solidFill>
              <a:highlight>
                <a:schemeClr val="lt1"/>
              </a:highlight>
              <a:latin typeface="Georgia"/>
              <a:ea typeface="Georgia"/>
              <a:cs typeface="Georgia"/>
              <a:sym typeface="Georgia"/>
            </a:endParaRPr>
          </a:p>
          <a:p>
            <a:pPr indent="-317500" lvl="0" marL="457200" rtl="0" algn="l">
              <a:lnSpc>
                <a:spcPct val="115000"/>
              </a:lnSpc>
              <a:spcBef>
                <a:spcPts val="0"/>
              </a:spcBef>
              <a:spcAft>
                <a:spcPts val="0"/>
              </a:spcAft>
              <a:buClr>
                <a:srgbClr val="6AA84F"/>
              </a:buClr>
              <a:buSzPts val="1400"/>
              <a:buFont typeface="Georgia"/>
              <a:buChar char="●"/>
            </a:pPr>
            <a:r>
              <a:rPr lang="en">
                <a:solidFill>
                  <a:srgbClr val="6AA84F"/>
                </a:solidFill>
                <a:highlight>
                  <a:schemeClr val="lt1"/>
                </a:highlight>
                <a:latin typeface="Georgia"/>
                <a:ea typeface="Georgia"/>
                <a:cs typeface="Georgia"/>
                <a:sym typeface="Georgia"/>
              </a:rPr>
              <a:t>Installing docker and running a Hello World container</a:t>
            </a:r>
            <a:endParaRPr>
              <a:solidFill>
                <a:srgbClr val="6AA84F"/>
              </a:solidFill>
              <a:highlight>
                <a:schemeClr val="lt1"/>
              </a:highlight>
              <a:latin typeface="Georgia"/>
              <a:ea typeface="Georgia"/>
              <a:cs typeface="Georgia"/>
              <a:sym typeface="Georgia"/>
            </a:endParaRPr>
          </a:p>
          <a:p>
            <a:pPr indent="0" lvl="0" marL="0" rtl="0" algn="l">
              <a:lnSpc>
                <a:spcPct val="115000"/>
              </a:lnSpc>
              <a:spcBef>
                <a:spcPts val="0"/>
              </a:spcBef>
              <a:spcAft>
                <a:spcPts val="0"/>
              </a:spcAft>
              <a:buNone/>
            </a:pPr>
            <a:r>
              <a:t/>
            </a:r>
            <a:endParaRPr>
              <a:solidFill>
                <a:srgbClr val="999999"/>
              </a:solidFill>
              <a:highlight>
                <a:schemeClr val="lt1"/>
              </a:highlight>
              <a:latin typeface="Georgia"/>
              <a:ea typeface="Georgia"/>
              <a:cs typeface="Georgia"/>
              <a:sym typeface="Georgia"/>
            </a:endParaRPr>
          </a:p>
          <a:p>
            <a:pPr indent="0" lvl="0" marL="0" rtl="0" algn="l">
              <a:lnSpc>
                <a:spcPct val="115000"/>
              </a:lnSpc>
              <a:spcBef>
                <a:spcPts val="0"/>
              </a:spcBef>
              <a:spcAft>
                <a:spcPts val="0"/>
              </a:spcAft>
              <a:buNone/>
            </a:pPr>
            <a:r>
              <a:t/>
            </a:r>
            <a:endParaRPr>
              <a:solidFill>
                <a:srgbClr val="999999"/>
              </a:solidFill>
              <a:highlight>
                <a:schemeClr val="lt1"/>
              </a:highlight>
              <a:latin typeface="Georgia"/>
              <a:ea typeface="Georgia"/>
              <a:cs typeface="Georgia"/>
              <a:sym typeface="Georgia"/>
            </a:endParaRPr>
          </a:p>
          <a:p>
            <a:pPr indent="0" lvl="0" marL="0" rtl="0" algn="l">
              <a:lnSpc>
                <a:spcPct val="115000"/>
              </a:lnSpc>
              <a:spcBef>
                <a:spcPts val="0"/>
              </a:spcBef>
              <a:spcAft>
                <a:spcPts val="0"/>
              </a:spcAft>
              <a:buNone/>
            </a:pPr>
            <a:r>
              <a:t/>
            </a:r>
            <a:endParaRPr>
              <a:solidFill>
                <a:srgbClr val="999999"/>
              </a:solidFill>
              <a:highlight>
                <a:schemeClr val="lt1"/>
              </a:highlight>
              <a:latin typeface="Georgia"/>
              <a:ea typeface="Georgia"/>
              <a:cs typeface="Georgia"/>
              <a:sym typeface="Georgia"/>
            </a:endParaRPr>
          </a:p>
          <a:p>
            <a:pPr indent="0" lvl="0" marL="0" rtl="0" algn="l">
              <a:lnSpc>
                <a:spcPct val="115000"/>
              </a:lnSpc>
              <a:spcBef>
                <a:spcPts val="0"/>
              </a:spcBef>
              <a:spcAft>
                <a:spcPts val="0"/>
              </a:spcAft>
              <a:buNone/>
            </a:pPr>
            <a:r>
              <a:t/>
            </a:r>
            <a:endParaRPr>
              <a:solidFill>
                <a:srgbClr val="999999"/>
              </a:solidFill>
              <a:highlight>
                <a:schemeClr val="lt1"/>
              </a:highlight>
              <a:latin typeface="Georgia"/>
              <a:ea typeface="Georgia"/>
              <a:cs typeface="Georgia"/>
              <a:sym typeface="Georgia"/>
            </a:endParaRPr>
          </a:p>
          <a:p>
            <a:pPr indent="0" lvl="0" marL="0" rtl="0" algn="l">
              <a:lnSpc>
                <a:spcPct val="115000"/>
              </a:lnSpc>
              <a:spcBef>
                <a:spcPts val="0"/>
              </a:spcBef>
              <a:spcAft>
                <a:spcPts val="0"/>
              </a:spcAft>
              <a:buNone/>
            </a:pPr>
            <a:r>
              <a:t/>
            </a:r>
            <a:endParaRPr>
              <a:solidFill>
                <a:srgbClr val="999999"/>
              </a:solidFill>
              <a:highlight>
                <a:schemeClr val="lt1"/>
              </a:highlight>
              <a:latin typeface="Georgia"/>
              <a:ea typeface="Georgia"/>
              <a:cs typeface="Georgia"/>
              <a:sym typeface="Georgia"/>
            </a:endParaRPr>
          </a:p>
          <a:p>
            <a:pPr indent="0" lvl="0" marL="0" rtl="0" algn="l">
              <a:lnSpc>
                <a:spcPct val="115000"/>
              </a:lnSpc>
              <a:spcBef>
                <a:spcPts val="0"/>
              </a:spcBef>
              <a:spcAft>
                <a:spcPts val="0"/>
              </a:spcAft>
              <a:buNone/>
            </a:pPr>
            <a:r>
              <a:t/>
            </a:r>
            <a:endParaRPr>
              <a:solidFill>
                <a:srgbClr val="999999"/>
              </a:solidFill>
              <a:highlight>
                <a:schemeClr val="lt1"/>
              </a:highlight>
              <a:latin typeface="Georgia"/>
              <a:ea typeface="Georgia"/>
              <a:cs typeface="Georgia"/>
              <a:sym typeface="Georgia"/>
            </a:endParaRPr>
          </a:p>
        </p:txBody>
      </p:sp>
      <p:pic>
        <p:nvPicPr>
          <p:cNvPr id="148" name="Google Shape;148;p24"/>
          <p:cNvPicPr preferRelativeResize="0"/>
          <p:nvPr/>
        </p:nvPicPr>
        <p:blipFill>
          <a:blip r:embed="rId3">
            <a:alphaModFix/>
          </a:blip>
          <a:stretch>
            <a:fillRect/>
          </a:stretch>
        </p:blipFill>
        <p:spPr>
          <a:xfrm>
            <a:off x="939512" y="4179125"/>
            <a:ext cx="5511175" cy="776740"/>
          </a:xfrm>
          <a:prstGeom prst="rect">
            <a:avLst/>
          </a:prstGeom>
          <a:noFill/>
          <a:ln>
            <a:noFill/>
          </a:ln>
        </p:spPr>
      </p:pic>
      <p:pic>
        <p:nvPicPr>
          <p:cNvPr id="149" name="Google Shape;149;p24"/>
          <p:cNvPicPr preferRelativeResize="0"/>
          <p:nvPr/>
        </p:nvPicPr>
        <p:blipFill>
          <a:blip r:embed="rId4">
            <a:alphaModFix/>
          </a:blip>
          <a:stretch>
            <a:fillRect/>
          </a:stretch>
        </p:blipFill>
        <p:spPr>
          <a:xfrm>
            <a:off x="954925" y="1232963"/>
            <a:ext cx="5480350" cy="28836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98550"/>
            <a:ext cx="8520600" cy="49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800">
                <a:latin typeface="Georgia"/>
                <a:ea typeface="Georgia"/>
                <a:cs typeface="Georgia"/>
                <a:sym typeface="Georgia"/>
              </a:rPr>
              <a:t>Running “Hello World” image</a:t>
            </a:r>
            <a:endParaRPr b="0" sz="2800">
              <a:latin typeface="Georgia"/>
              <a:ea typeface="Georgia"/>
              <a:cs typeface="Georgia"/>
              <a:sym typeface="Georgia"/>
            </a:endParaRPr>
          </a:p>
        </p:txBody>
      </p:sp>
      <p:sp>
        <p:nvSpPr>
          <p:cNvPr id="155" name="Google Shape;155;p25"/>
          <p:cNvSpPr txBox="1"/>
          <p:nvPr/>
        </p:nvSpPr>
        <p:spPr>
          <a:xfrm>
            <a:off x="408475" y="751400"/>
            <a:ext cx="7983900" cy="3941100"/>
          </a:xfrm>
          <a:prstGeom prst="rect">
            <a:avLst/>
          </a:prstGeom>
          <a:noFill/>
          <a:ln>
            <a:noFill/>
          </a:ln>
          <a:effectLst>
            <a:outerShdw blurRad="57150" rotWithShape="0" algn="bl" dir="5400000" dist="19050">
              <a:schemeClr val="lt1">
                <a:alpha val="50000"/>
              </a:schemeClr>
            </a:outerShdw>
          </a:effectLst>
        </p:spPr>
        <p:txBody>
          <a:bodyPr anchorCtr="0" anchor="t" bIns="91425" lIns="91425" spcFirstLastPara="1" rIns="91425" wrap="square" tIns="91425">
            <a:noAutofit/>
          </a:bodyPr>
          <a:lstStyle/>
          <a:p>
            <a:pPr indent="0" lvl="0" marL="457200" rtl="0" algn="l">
              <a:spcBef>
                <a:spcPts val="0"/>
              </a:spcBef>
              <a:spcAft>
                <a:spcPts val="0"/>
              </a:spcAft>
              <a:buNone/>
            </a:pPr>
            <a:r>
              <a:t/>
            </a:r>
            <a:endParaRPr sz="400">
              <a:solidFill>
                <a:srgbClr val="999999"/>
              </a:solidFill>
            </a:endParaRPr>
          </a:p>
          <a:p>
            <a:pPr indent="0" lvl="0" marL="457200" rtl="0" algn="l">
              <a:lnSpc>
                <a:spcPct val="115000"/>
              </a:lnSpc>
              <a:spcBef>
                <a:spcPts val="0"/>
              </a:spcBef>
              <a:spcAft>
                <a:spcPts val="0"/>
              </a:spcAft>
              <a:buNone/>
            </a:pPr>
            <a:r>
              <a:t/>
            </a:r>
            <a:endParaRPr>
              <a:solidFill>
                <a:srgbClr val="999999"/>
              </a:solidFill>
              <a:highlight>
                <a:srgbClr val="FFFFFF"/>
              </a:highlight>
              <a:latin typeface="Georgia"/>
              <a:ea typeface="Georgia"/>
              <a:cs typeface="Georgia"/>
              <a:sym typeface="Georgia"/>
            </a:endParaRPr>
          </a:p>
          <a:p>
            <a:pPr indent="0" lvl="0" marL="457200" rtl="0" algn="l">
              <a:lnSpc>
                <a:spcPct val="115000"/>
              </a:lnSpc>
              <a:spcBef>
                <a:spcPts val="0"/>
              </a:spcBef>
              <a:spcAft>
                <a:spcPts val="0"/>
              </a:spcAft>
              <a:buNone/>
            </a:pPr>
            <a:r>
              <a:t/>
            </a:r>
            <a:endParaRPr>
              <a:solidFill>
                <a:srgbClr val="999999"/>
              </a:solidFill>
              <a:highlight>
                <a:srgbClr val="FFFFFF"/>
              </a:highlight>
              <a:latin typeface="Georgia"/>
              <a:ea typeface="Georgia"/>
              <a:cs typeface="Georgia"/>
              <a:sym typeface="Georgia"/>
            </a:endParaRPr>
          </a:p>
          <a:p>
            <a:pPr indent="0" lvl="0" marL="457200" rtl="0" algn="l">
              <a:lnSpc>
                <a:spcPct val="115000"/>
              </a:lnSpc>
              <a:spcBef>
                <a:spcPts val="0"/>
              </a:spcBef>
              <a:spcAft>
                <a:spcPts val="0"/>
              </a:spcAft>
              <a:buNone/>
            </a:pPr>
            <a:r>
              <a:t/>
            </a:r>
            <a:endParaRPr>
              <a:solidFill>
                <a:srgbClr val="999999"/>
              </a:solidFill>
              <a:highlight>
                <a:srgbClr val="FFFFFF"/>
              </a:highlight>
              <a:latin typeface="Georgia"/>
              <a:ea typeface="Georgia"/>
              <a:cs typeface="Georgia"/>
              <a:sym typeface="Georgia"/>
            </a:endParaRPr>
          </a:p>
          <a:p>
            <a:pPr indent="0" lvl="0" marL="457200" rtl="0" algn="l">
              <a:lnSpc>
                <a:spcPct val="115000"/>
              </a:lnSpc>
              <a:spcBef>
                <a:spcPts val="0"/>
              </a:spcBef>
              <a:spcAft>
                <a:spcPts val="0"/>
              </a:spcAft>
              <a:buNone/>
            </a:pPr>
            <a:r>
              <a:t/>
            </a:r>
            <a:endParaRPr>
              <a:solidFill>
                <a:srgbClr val="99999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666666"/>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b="1" sz="1500">
              <a:solidFill>
                <a:srgbClr val="626262"/>
              </a:solidFill>
              <a:highlight>
                <a:srgbClr val="F4F4F4"/>
              </a:highlight>
              <a:latin typeface="Open Sans"/>
              <a:ea typeface="Open Sans"/>
              <a:cs typeface="Open Sans"/>
              <a:sym typeface="Open Sans"/>
            </a:endParaRPr>
          </a:p>
          <a:p>
            <a:pPr indent="0" lvl="0" marL="0" rtl="0" algn="l">
              <a:spcBef>
                <a:spcPts val="0"/>
              </a:spcBef>
              <a:spcAft>
                <a:spcPts val="0"/>
              </a:spcAft>
              <a:buNone/>
            </a:pPr>
            <a:r>
              <a:t/>
            </a:r>
            <a:endParaRPr sz="1600">
              <a:solidFill>
                <a:srgbClr val="666666"/>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666666"/>
              </a:solidFill>
              <a:highlight>
                <a:srgbClr val="FFFFFF"/>
              </a:highlight>
              <a:latin typeface="Georgia"/>
              <a:ea typeface="Georgia"/>
              <a:cs typeface="Georgia"/>
              <a:sym typeface="Georgia"/>
            </a:endParaRPr>
          </a:p>
        </p:txBody>
      </p:sp>
      <p:pic>
        <p:nvPicPr>
          <p:cNvPr id="156" name="Google Shape;156;p25"/>
          <p:cNvPicPr preferRelativeResize="0"/>
          <p:nvPr/>
        </p:nvPicPr>
        <p:blipFill>
          <a:blip r:embed="rId3">
            <a:alphaModFix/>
          </a:blip>
          <a:stretch>
            <a:fillRect/>
          </a:stretch>
        </p:blipFill>
        <p:spPr>
          <a:xfrm>
            <a:off x="741737" y="1974850"/>
            <a:ext cx="7317375" cy="3013500"/>
          </a:xfrm>
          <a:prstGeom prst="rect">
            <a:avLst/>
          </a:prstGeom>
          <a:noFill/>
          <a:ln>
            <a:noFill/>
          </a:ln>
        </p:spPr>
      </p:pic>
      <p:pic>
        <p:nvPicPr>
          <p:cNvPr id="157" name="Google Shape;157;p25"/>
          <p:cNvPicPr preferRelativeResize="0"/>
          <p:nvPr/>
        </p:nvPicPr>
        <p:blipFill>
          <a:blip r:embed="rId4">
            <a:alphaModFix/>
          </a:blip>
          <a:stretch>
            <a:fillRect/>
          </a:stretch>
        </p:blipFill>
        <p:spPr>
          <a:xfrm>
            <a:off x="741725" y="748400"/>
            <a:ext cx="7747400" cy="107459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98550"/>
            <a:ext cx="8520600" cy="49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800">
                <a:latin typeface="Georgia"/>
                <a:ea typeface="Georgia"/>
                <a:cs typeface="Georgia"/>
                <a:sym typeface="Georgia"/>
              </a:rPr>
              <a:t>Lab- Create a </a:t>
            </a:r>
            <a:r>
              <a:rPr b="0" lang="en" sz="2800">
                <a:latin typeface="Georgia"/>
                <a:ea typeface="Georgia"/>
                <a:cs typeface="Georgia"/>
                <a:sym typeface="Georgia"/>
              </a:rPr>
              <a:t>containerized</a:t>
            </a:r>
            <a:r>
              <a:rPr b="0" lang="en" sz="2800">
                <a:latin typeface="Georgia"/>
                <a:ea typeface="Georgia"/>
                <a:cs typeface="Georgia"/>
                <a:sym typeface="Georgia"/>
              </a:rPr>
              <a:t> Web Application</a:t>
            </a:r>
            <a:endParaRPr b="0" sz="2800">
              <a:latin typeface="Georgia"/>
              <a:ea typeface="Georgia"/>
              <a:cs typeface="Georgia"/>
              <a:sym typeface="Georgia"/>
            </a:endParaRPr>
          </a:p>
        </p:txBody>
      </p:sp>
      <p:sp>
        <p:nvSpPr>
          <p:cNvPr id="163" name="Google Shape;163;p26"/>
          <p:cNvSpPr txBox="1"/>
          <p:nvPr/>
        </p:nvSpPr>
        <p:spPr>
          <a:xfrm>
            <a:off x="408475" y="751400"/>
            <a:ext cx="7983900" cy="3941100"/>
          </a:xfrm>
          <a:prstGeom prst="rect">
            <a:avLst/>
          </a:prstGeom>
          <a:noFill/>
          <a:ln>
            <a:noFill/>
          </a:ln>
          <a:effectLst>
            <a:outerShdw blurRad="57150" rotWithShape="0" algn="bl" dir="5400000" dist="19050">
              <a:schemeClr val="lt1">
                <a:alpha val="50000"/>
              </a:schemeClr>
            </a:outerShdw>
          </a:effectLst>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0000"/>
                </a:solidFill>
                <a:highlight>
                  <a:srgbClr val="FFFFFF"/>
                </a:highlight>
                <a:latin typeface="Georgia"/>
                <a:ea typeface="Georgia"/>
                <a:cs typeface="Georgia"/>
                <a:sym typeface="Georgia"/>
              </a:rPr>
              <a:t>#</a:t>
            </a:r>
            <a:r>
              <a:rPr lang="en">
                <a:solidFill>
                  <a:srgbClr val="6AA84F"/>
                </a:solidFill>
                <a:highlight>
                  <a:srgbClr val="FFFFFF"/>
                </a:highlight>
                <a:latin typeface="Georgia"/>
                <a:ea typeface="Georgia"/>
                <a:cs typeface="Georgia"/>
                <a:sym typeface="Georgia"/>
              </a:rPr>
              <a:t> Create a Node.js web application and package it into a container image.</a:t>
            </a:r>
            <a:r>
              <a:rPr lang="en">
                <a:latin typeface="Georgia"/>
                <a:ea typeface="Georgia"/>
                <a:cs typeface="Georgia"/>
                <a:sym typeface="Georgia"/>
              </a:rPr>
              <a:t>The application will accept HTTP requests and respond with the hostname of the computer it’s running on.This way, you’ll see that an app running in a container sees a different hostname and not that of the host computer, even though it runs on the host like any other process. </a:t>
            </a:r>
            <a:endParaRPr>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98550"/>
            <a:ext cx="8520600" cy="49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800">
                <a:latin typeface="Georgia"/>
                <a:ea typeface="Georgia"/>
                <a:cs typeface="Georgia"/>
                <a:sym typeface="Georgia"/>
              </a:rPr>
              <a:t>Lab- Create a containerized Web Application</a:t>
            </a:r>
            <a:endParaRPr b="0" sz="2800">
              <a:latin typeface="Georgia"/>
              <a:ea typeface="Georgia"/>
              <a:cs typeface="Georgia"/>
              <a:sym typeface="Georgia"/>
            </a:endParaRPr>
          </a:p>
        </p:txBody>
      </p:sp>
      <p:sp>
        <p:nvSpPr>
          <p:cNvPr id="169" name="Google Shape;169;p27"/>
          <p:cNvSpPr txBox="1"/>
          <p:nvPr/>
        </p:nvSpPr>
        <p:spPr>
          <a:xfrm>
            <a:off x="408475" y="751400"/>
            <a:ext cx="8274900" cy="4025400"/>
          </a:xfrm>
          <a:prstGeom prst="rect">
            <a:avLst/>
          </a:prstGeom>
          <a:noFill/>
          <a:ln>
            <a:noFill/>
          </a:ln>
          <a:effectLst>
            <a:outerShdw blurRad="57150" rotWithShape="0" algn="bl" dir="5400000" dist="19050">
              <a:schemeClr val="lt1">
                <a:alpha val="50000"/>
              </a:schemeClr>
            </a:outerShdw>
          </a:effectLst>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pic>
        <p:nvPicPr>
          <p:cNvPr id="170" name="Google Shape;170;p27"/>
          <p:cNvPicPr preferRelativeResize="0"/>
          <p:nvPr/>
        </p:nvPicPr>
        <p:blipFill>
          <a:blip r:embed="rId3">
            <a:alphaModFix/>
          </a:blip>
          <a:stretch>
            <a:fillRect/>
          </a:stretch>
        </p:blipFill>
        <p:spPr>
          <a:xfrm>
            <a:off x="620213" y="677226"/>
            <a:ext cx="7903573" cy="21636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311700" y="98550"/>
            <a:ext cx="8520600" cy="49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800">
                <a:latin typeface="Georgia"/>
                <a:ea typeface="Georgia"/>
                <a:cs typeface="Georgia"/>
                <a:sym typeface="Georgia"/>
              </a:rPr>
              <a:t>Lab- Create a containerized Web Application</a:t>
            </a:r>
            <a:endParaRPr b="0" sz="2800">
              <a:latin typeface="Georgia"/>
              <a:ea typeface="Georgia"/>
              <a:cs typeface="Georgia"/>
              <a:sym typeface="Georgia"/>
            </a:endParaRPr>
          </a:p>
        </p:txBody>
      </p:sp>
      <p:sp>
        <p:nvSpPr>
          <p:cNvPr id="176" name="Google Shape;176;p28"/>
          <p:cNvSpPr txBox="1"/>
          <p:nvPr/>
        </p:nvSpPr>
        <p:spPr>
          <a:xfrm>
            <a:off x="408475" y="751400"/>
            <a:ext cx="8274900" cy="4025400"/>
          </a:xfrm>
          <a:prstGeom prst="rect">
            <a:avLst/>
          </a:prstGeom>
          <a:noFill/>
          <a:ln>
            <a:noFill/>
          </a:ln>
          <a:effectLst>
            <a:outerShdw blurRad="57150" rotWithShape="0" algn="bl" dir="5400000" dist="19050">
              <a:schemeClr val="lt1">
                <a:alpha val="50000"/>
              </a:schemeClr>
            </a:outerShdw>
          </a:effectLst>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pic>
        <p:nvPicPr>
          <p:cNvPr id="177" name="Google Shape;177;p28"/>
          <p:cNvPicPr preferRelativeResize="0"/>
          <p:nvPr/>
        </p:nvPicPr>
        <p:blipFill>
          <a:blip r:embed="rId3">
            <a:alphaModFix/>
          </a:blip>
          <a:stretch>
            <a:fillRect/>
          </a:stretch>
        </p:blipFill>
        <p:spPr>
          <a:xfrm>
            <a:off x="434550" y="1099000"/>
            <a:ext cx="8274900" cy="324100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9"/>
          <p:cNvSpPr txBox="1"/>
          <p:nvPr/>
        </p:nvSpPr>
        <p:spPr>
          <a:xfrm>
            <a:off x="566925" y="744325"/>
            <a:ext cx="7846500" cy="3941100"/>
          </a:xfrm>
          <a:prstGeom prst="rect">
            <a:avLst/>
          </a:prstGeom>
          <a:noFill/>
          <a:ln>
            <a:noFill/>
          </a:ln>
          <a:effectLst>
            <a:outerShdw blurRad="57150" rotWithShape="0" algn="bl" dir="5400000" dist="19050">
              <a:schemeClr val="lt1">
                <a:alpha val="50000"/>
              </a:schemeClr>
            </a:outerShdw>
            <a:reflection blurRad="0" dir="0" dist="0" endA="0" fadeDir="5400012" kx="0" rotWithShape="0" algn="bl" stPos="0" sy="-100000" ky="0"/>
          </a:effectLst>
        </p:spPr>
        <p:txBody>
          <a:bodyPr anchorCtr="0" anchor="ctr" bIns="91425" lIns="91425" spcFirstLastPara="1" rIns="91425" wrap="square" tIns="91425">
            <a:noAutofit/>
          </a:bodyPr>
          <a:lstStyle/>
          <a:p>
            <a:pPr indent="0" lvl="0" marL="2743200" rtl="0" algn="l">
              <a:lnSpc>
                <a:spcPct val="115000"/>
              </a:lnSpc>
              <a:spcBef>
                <a:spcPts val="0"/>
              </a:spcBef>
              <a:spcAft>
                <a:spcPts val="0"/>
              </a:spcAft>
              <a:buNone/>
            </a:pPr>
            <a:r>
              <a:t/>
            </a:r>
            <a:endParaRPr sz="3100">
              <a:solidFill>
                <a:srgbClr val="FF0000"/>
              </a:solidFill>
              <a:highlight>
                <a:srgbClr val="FFFFFF"/>
              </a:highlight>
              <a:latin typeface="Permanent Marker"/>
              <a:ea typeface="Permanent Marker"/>
              <a:cs typeface="Permanent Marker"/>
              <a:sym typeface="Permanent Marker"/>
            </a:endParaRPr>
          </a:p>
          <a:p>
            <a:pPr indent="0" lvl="0" marL="0" rtl="0" algn="l">
              <a:spcBef>
                <a:spcPts val="0"/>
              </a:spcBef>
              <a:spcAft>
                <a:spcPts val="0"/>
              </a:spcAft>
              <a:buNone/>
            </a:pPr>
            <a:r>
              <a:t/>
            </a:r>
            <a:endParaRPr sz="1600">
              <a:solidFill>
                <a:srgbClr val="666666"/>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b="1" sz="1500">
              <a:solidFill>
                <a:srgbClr val="626262"/>
              </a:solidFill>
              <a:highlight>
                <a:srgbClr val="F4F4F4"/>
              </a:highlight>
              <a:latin typeface="Open Sans"/>
              <a:ea typeface="Open Sans"/>
              <a:cs typeface="Open Sans"/>
              <a:sym typeface="Open Sans"/>
            </a:endParaRPr>
          </a:p>
          <a:p>
            <a:pPr indent="0" lvl="0" marL="0" rtl="0" algn="l">
              <a:spcBef>
                <a:spcPts val="0"/>
              </a:spcBef>
              <a:spcAft>
                <a:spcPts val="0"/>
              </a:spcAft>
              <a:buNone/>
            </a:pPr>
            <a:r>
              <a:t/>
            </a:r>
            <a:endParaRPr sz="1600">
              <a:solidFill>
                <a:srgbClr val="666666"/>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666666"/>
              </a:solidFill>
              <a:highlight>
                <a:srgbClr val="FFFFFF"/>
              </a:highlight>
              <a:latin typeface="Georgia"/>
              <a:ea typeface="Georgia"/>
              <a:cs typeface="Georgia"/>
              <a:sym typeface="Georgia"/>
            </a:endParaRPr>
          </a:p>
        </p:txBody>
      </p:sp>
      <p:pic>
        <p:nvPicPr>
          <p:cNvPr id="183" name="Google Shape;183;p29"/>
          <p:cNvPicPr preferRelativeResize="0"/>
          <p:nvPr/>
        </p:nvPicPr>
        <p:blipFill>
          <a:blip r:embed="rId3">
            <a:alphaModFix/>
          </a:blip>
          <a:stretch>
            <a:fillRect/>
          </a:stretch>
        </p:blipFill>
        <p:spPr>
          <a:xfrm>
            <a:off x="2133600" y="810350"/>
            <a:ext cx="4876800" cy="3657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ph type="ctrTitle"/>
          </p:nvPr>
        </p:nvSpPr>
        <p:spPr>
          <a:xfrm>
            <a:off x="903800" y="1343904"/>
            <a:ext cx="7236900" cy="1430400"/>
          </a:xfrm>
          <a:prstGeom prst="rect">
            <a:avLst/>
          </a:prstGeom>
        </p:spPr>
        <p:txBody>
          <a:bodyPr anchorCtr="0" anchor="b" bIns="91425" lIns="91425" spcFirstLastPara="1" rIns="91425" wrap="square" tIns="91425">
            <a:noAutofit/>
          </a:bodyPr>
          <a:lstStyle/>
          <a:p>
            <a:pPr indent="0" lvl="0" marL="457200" rtl="0" algn="l">
              <a:spcBef>
                <a:spcPts val="0"/>
              </a:spcBef>
              <a:spcAft>
                <a:spcPts val="0"/>
              </a:spcAft>
              <a:buNone/>
            </a:pPr>
            <a:r>
              <a:t/>
            </a:r>
            <a:endParaRPr b="0" sz="3000">
              <a:latin typeface="Georgia"/>
              <a:ea typeface="Georgia"/>
              <a:cs typeface="Georgia"/>
              <a:sym typeface="Georgia"/>
            </a:endParaRPr>
          </a:p>
          <a:p>
            <a:pPr indent="0" lvl="0" marL="457200" rtl="0" algn="l">
              <a:spcBef>
                <a:spcPts val="0"/>
              </a:spcBef>
              <a:spcAft>
                <a:spcPts val="0"/>
              </a:spcAft>
              <a:buNone/>
            </a:pPr>
            <a:r>
              <a:t/>
            </a:r>
            <a:endParaRPr b="0" sz="3000">
              <a:latin typeface="Georgia"/>
              <a:ea typeface="Georgia"/>
              <a:cs typeface="Georgia"/>
              <a:sym typeface="Georgia"/>
            </a:endParaRPr>
          </a:p>
          <a:p>
            <a:pPr indent="0" lvl="0" marL="457200" rtl="0" algn="l">
              <a:spcBef>
                <a:spcPts val="0"/>
              </a:spcBef>
              <a:spcAft>
                <a:spcPts val="0"/>
              </a:spcAft>
              <a:buNone/>
            </a:pPr>
            <a:r>
              <a:t/>
            </a:r>
            <a:endParaRPr b="0" sz="3000">
              <a:latin typeface="Georgia"/>
              <a:ea typeface="Georgia"/>
              <a:cs typeface="Georgia"/>
              <a:sym typeface="Georgia"/>
            </a:endParaRPr>
          </a:p>
          <a:p>
            <a:pPr indent="0" lvl="0" marL="2286000" rtl="0" algn="l">
              <a:spcBef>
                <a:spcPts val="0"/>
              </a:spcBef>
              <a:spcAft>
                <a:spcPts val="0"/>
              </a:spcAft>
              <a:buNone/>
            </a:pPr>
            <a:r>
              <a:rPr b="0" lang="en" sz="3000">
                <a:latin typeface="Georgia"/>
                <a:ea typeface="Georgia"/>
                <a:cs typeface="Georgia"/>
                <a:sym typeface="Georgia"/>
              </a:rPr>
              <a:t>Container</a:t>
            </a:r>
            <a:endParaRPr b="0" sz="3000">
              <a:latin typeface="Georgia"/>
              <a:ea typeface="Georgia"/>
              <a:cs typeface="Georgia"/>
              <a:sym typeface="Georgia"/>
            </a:endParaRPr>
          </a:p>
          <a:p>
            <a:pPr indent="0" lvl="0" marL="457200" rtl="0" algn="ctr">
              <a:spcBef>
                <a:spcPts val="0"/>
              </a:spcBef>
              <a:spcAft>
                <a:spcPts val="0"/>
              </a:spcAft>
              <a:buNone/>
            </a:pPr>
            <a:r>
              <a:t/>
            </a:r>
            <a:endParaRPr b="0" sz="3400">
              <a:latin typeface="Georgia"/>
              <a:ea typeface="Georgia"/>
              <a:cs typeface="Georgia"/>
              <a:sym typeface="Georgia"/>
            </a:endParaRPr>
          </a:p>
        </p:txBody>
      </p:sp>
      <p:sp>
        <p:nvSpPr>
          <p:cNvPr id="72" name="Google Shape;72;p14"/>
          <p:cNvSpPr txBox="1"/>
          <p:nvPr/>
        </p:nvSpPr>
        <p:spPr>
          <a:xfrm>
            <a:off x="2134950" y="2919875"/>
            <a:ext cx="4874100" cy="545700"/>
          </a:xfrm>
          <a:prstGeom prst="rect">
            <a:avLst/>
          </a:prstGeom>
          <a:noFill/>
          <a:ln>
            <a:noFill/>
          </a:ln>
        </p:spPr>
        <p:txBody>
          <a:bodyPr anchorCtr="0" anchor="t" bIns="91425" lIns="91425" spcFirstLastPara="1" rIns="91425" wrap="square" tIns="91425">
            <a:noAutofit/>
          </a:bodyPr>
          <a:lstStyle/>
          <a:p>
            <a:pPr indent="0" lvl="0" marL="914400" rtl="0" algn="l">
              <a:spcBef>
                <a:spcPts val="0"/>
              </a:spcBef>
              <a:spcAft>
                <a:spcPts val="0"/>
              </a:spcAft>
              <a:buNone/>
            </a:pPr>
            <a:r>
              <a:rPr lang="en">
                <a:solidFill>
                  <a:srgbClr val="A64D79"/>
                </a:solidFill>
                <a:latin typeface="Georgia"/>
                <a:ea typeface="Georgia"/>
                <a:cs typeface="Georgia"/>
                <a:sym typeface="Georgia"/>
              </a:rPr>
              <a:t>Build,Ship and Run anywhere</a:t>
            </a:r>
            <a:endParaRPr sz="2400">
              <a:solidFill>
                <a:srgbClr val="3C78D8"/>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985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800">
                <a:latin typeface="Georgia"/>
                <a:ea typeface="Georgia"/>
                <a:cs typeface="Georgia"/>
                <a:sym typeface="Georgia"/>
              </a:rPr>
              <a:t>Why Containers ?</a:t>
            </a:r>
            <a:endParaRPr b="0" sz="2800">
              <a:latin typeface="Georgia"/>
              <a:ea typeface="Georgia"/>
              <a:cs typeface="Georgia"/>
              <a:sym typeface="Georgia"/>
            </a:endParaRPr>
          </a:p>
        </p:txBody>
      </p:sp>
      <p:sp>
        <p:nvSpPr>
          <p:cNvPr id="78" name="Google Shape;78;p15"/>
          <p:cNvSpPr txBox="1"/>
          <p:nvPr/>
        </p:nvSpPr>
        <p:spPr>
          <a:xfrm>
            <a:off x="566925" y="744325"/>
            <a:ext cx="7846500" cy="3941100"/>
          </a:xfrm>
          <a:prstGeom prst="rect">
            <a:avLst/>
          </a:prstGeom>
          <a:noFill/>
          <a:ln>
            <a:noFill/>
          </a:ln>
          <a:effectLst>
            <a:outerShdw blurRad="57150" rotWithShape="0" algn="bl" dir="5400000" dist="19050">
              <a:schemeClr val="lt1">
                <a:alpha val="50000"/>
              </a:schemeClr>
            </a:outerShdw>
          </a:effectLst>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999999"/>
              </a:buClr>
              <a:buSzPts val="1400"/>
              <a:buFont typeface="Georgia"/>
              <a:buChar char="●"/>
            </a:pPr>
            <a:r>
              <a:rPr lang="en">
                <a:solidFill>
                  <a:srgbClr val="999999"/>
                </a:solidFill>
                <a:highlight>
                  <a:srgbClr val="FFFFFF"/>
                </a:highlight>
                <a:latin typeface="Georgia"/>
                <a:ea typeface="Georgia"/>
                <a:cs typeface="Georgia"/>
                <a:sym typeface="Georgia"/>
              </a:rPr>
              <a:t>When a system consists of a small number of applications, it’s okay to assign a dedicated VM’s to each application and run each in its own operating system. But as the microservices become smaller and their numbers start to grow, you may not be able to afford to give each one its own VM if you want to keep your hardware costs low and not waste resources</a:t>
            </a:r>
            <a:endParaRPr>
              <a:solidFill>
                <a:srgbClr val="999999"/>
              </a:solidFill>
              <a:highlight>
                <a:srgbClr val="FFFFFF"/>
              </a:highlight>
              <a:latin typeface="Georgia"/>
              <a:ea typeface="Georgia"/>
              <a:cs typeface="Georgia"/>
              <a:sym typeface="Georgia"/>
            </a:endParaRPr>
          </a:p>
          <a:p>
            <a:pPr indent="0" lvl="0" marL="457200" rtl="0" algn="l">
              <a:lnSpc>
                <a:spcPct val="115000"/>
              </a:lnSpc>
              <a:spcBef>
                <a:spcPts val="0"/>
              </a:spcBef>
              <a:spcAft>
                <a:spcPts val="0"/>
              </a:spcAft>
              <a:buNone/>
            </a:pPr>
            <a:r>
              <a:t/>
            </a:r>
            <a:endParaRPr>
              <a:solidFill>
                <a:srgbClr val="999999"/>
              </a:solidFill>
              <a:highlight>
                <a:srgbClr val="FFFFFF"/>
              </a:highlight>
              <a:latin typeface="Georgia"/>
              <a:ea typeface="Georgia"/>
              <a:cs typeface="Georgia"/>
              <a:sym typeface="Georgia"/>
            </a:endParaRPr>
          </a:p>
          <a:p>
            <a:pPr indent="-317500" lvl="0" marL="457200" rtl="0" algn="l">
              <a:lnSpc>
                <a:spcPct val="115000"/>
              </a:lnSpc>
              <a:spcBef>
                <a:spcPts val="0"/>
              </a:spcBef>
              <a:spcAft>
                <a:spcPts val="0"/>
              </a:spcAft>
              <a:buClr>
                <a:srgbClr val="999999"/>
              </a:buClr>
              <a:buSzPts val="1400"/>
              <a:buFont typeface="Georgia"/>
              <a:buChar char="●"/>
            </a:pPr>
            <a:r>
              <a:rPr lang="en">
                <a:solidFill>
                  <a:srgbClr val="999999"/>
                </a:solidFill>
                <a:highlight>
                  <a:srgbClr val="FFFFFF"/>
                </a:highlight>
                <a:latin typeface="Georgia"/>
                <a:ea typeface="Georgia"/>
                <a:cs typeface="Georgia"/>
                <a:sym typeface="Georgia"/>
              </a:rPr>
              <a:t>Each VM typically needs to be individually configured and managed, which means that running higher numbers of VMs also results in higher staffing requirements and the need for a better, often more complicated automation system.</a:t>
            </a:r>
            <a:endParaRPr>
              <a:solidFill>
                <a:srgbClr val="999999"/>
              </a:solidFill>
              <a:highlight>
                <a:srgbClr val="FFFFFF"/>
              </a:highlight>
              <a:latin typeface="Georgia"/>
              <a:ea typeface="Georgia"/>
              <a:cs typeface="Georgia"/>
              <a:sym typeface="Georgia"/>
            </a:endParaRPr>
          </a:p>
          <a:p>
            <a:pPr indent="0" lvl="0" marL="457200" rtl="0" algn="l">
              <a:lnSpc>
                <a:spcPct val="115000"/>
              </a:lnSpc>
              <a:spcBef>
                <a:spcPts val="0"/>
              </a:spcBef>
              <a:spcAft>
                <a:spcPts val="0"/>
              </a:spcAft>
              <a:buNone/>
            </a:pPr>
            <a:r>
              <a:t/>
            </a:r>
            <a:endParaRPr>
              <a:solidFill>
                <a:srgbClr val="999999"/>
              </a:solidFill>
              <a:highlight>
                <a:srgbClr val="FFFFFF"/>
              </a:highlight>
              <a:latin typeface="Georgia"/>
              <a:ea typeface="Georgia"/>
              <a:cs typeface="Georgia"/>
              <a:sym typeface="Georgia"/>
            </a:endParaRPr>
          </a:p>
          <a:p>
            <a:pPr indent="-317500" lvl="0" marL="457200" rtl="0" algn="l">
              <a:lnSpc>
                <a:spcPct val="115000"/>
              </a:lnSpc>
              <a:spcBef>
                <a:spcPts val="0"/>
              </a:spcBef>
              <a:spcAft>
                <a:spcPts val="0"/>
              </a:spcAft>
              <a:buClr>
                <a:srgbClr val="999999"/>
              </a:buClr>
              <a:buSzPts val="1400"/>
              <a:buFont typeface="Georgia"/>
              <a:buChar char="●"/>
            </a:pPr>
            <a:r>
              <a:rPr lang="en">
                <a:solidFill>
                  <a:srgbClr val="999999"/>
                </a:solidFill>
                <a:highlight>
                  <a:srgbClr val="FFFFFF"/>
                </a:highlight>
                <a:latin typeface="Georgia"/>
                <a:ea typeface="Georgia"/>
                <a:cs typeface="Georgia"/>
                <a:sym typeface="Georgia"/>
              </a:rPr>
              <a:t>Due to the shift to microservice architectures, where systems consist of hundreds of deployed application instances, an alternative to VMs was needed. Containers are that alternative.</a:t>
            </a:r>
            <a:endParaRPr>
              <a:solidFill>
                <a:srgbClr val="999999"/>
              </a:solidFill>
              <a:highlight>
                <a:srgbClr val="FFFFFF"/>
              </a:highlight>
              <a:latin typeface="Georgia"/>
              <a:ea typeface="Georgia"/>
              <a:cs typeface="Georgia"/>
              <a:sym typeface="Georgia"/>
            </a:endParaRPr>
          </a:p>
          <a:p>
            <a:pPr indent="0" lvl="0" marL="457200" rtl="0" algn="l">
              <a:lnSpc>
                <a:spcPct val="115000"/>
              </a:lnSpc>
              <a:spcBef>
                <a:spcPts val="0"/>
              </a:spcBef>
              <a:spcAft>
                <a:spcPts val="0"/>
              </a:spcAft>
              <a:buNone/>
            </a:pPr>
            <a:r>
              <a:t/>
            </a:r>
            <a:endParaRPr>
              <a:solidFill>
                <a:srgbClr val="999999"/>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rPr lang="en">
                <a:solidFill>
                  <a:srgbClr val="999999"/>
                </a:solidFill>
                <a:highlight>
                  <a:srgbClr val="FFFFFF"/>
                </a:highlight>
                <a:latin typeface="Georgia"/>
                <a:ea typeface="Georgia"/>
                <a:cs typeface="Georgia"/>
                <a:sym typeface="Georgia"/>
              </a:rPr>
              <a:t>                                                                              </a:t>
            </a:r>
            <a:r>
              <a:rPr lang="en" sz="1100" u="sng">
                <a:solidFill>
                  <a:schemeClr val="hlink"/>
                </a:solidFill>
                <a:latin typeface="Georgia"/>
                <a:ea typeface="Georgia"/>
                <a:cs typeface="Georgia"/>
                <a:sym typeface="Georgia"/>
                <a:hlinkClick r:id="rId3"/>
              </a:rPr>
              <a:t>https://docker-from-scratch.ivonet.nl/docs/about.html</a:t>
            </a:r>
            <a:endParaRPr sz="1600">
              <a:solidFill>
                <a:srgbClr val="666666"/>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666666"/>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b="1" sz="1500">
              <a:solidFill>
                <a:srgbClr val="626262"/>
              </a:solidFill>
              <a:highlight>
                <a:srgbClr val="F4F4F4"/>
              </a:highlight>
              <a:latin typeface="Open Sans"/>
              <a:ea typeface="Open Sans"/>
              <a:cs typeface="Open Sans"/>
              <a:sym typeface="Open Sans"/>
            </a:endParaRPr>
          </a:p>
          <a:p>
            <a:pPr indent="0" lvl="0" marL="0" rtl="0" algn="l">
              <a:spcBef>
                <a:spcPts val="0"/>
              </a:spcBef>
              <a:spcAft>
                <a:spcPts val="0"/>
              </a:spcAft>
              <a:buNone/>
            </a:pPr>
            <a:r>
              <a:t/>
            </a:r>
            <a:endParaRPr sz="1600">
              <a:solidFill>
                <a:srgbClr val="666666"/>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666666"/>
              </a:solidFill>
              <a:highlight>
                <a:srgbClr val="FFFFFF"/>
              </a:highlight>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985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800">
                <a:latin typeface="Georgia"/>
                <a:ea typeface="Georgia"/>
                <a:cs typeface="Georgia"/>
                <a:sym typeface="Georgia"/>
              </a:rPr>
              <a:t>Virtual Machines vs </a:t>
            </a:r>
            <a:r>
              <a:rPr b="0" lang="en" sz="2800">
                <a:latin typeface="Georgia"/>
                <a:ea typeface="Georgia"/>
                <a:cs typeface="Georgia"/>
                <a:sym typeface="Georgia"/>
              </a:rPr>
              <a:t>Container</a:t>
            </a:r>
            <a:endParaRPr b="0" sz="2800">
              <a:latin typeface="Georgia"/>
              <a:ea typeface="Georgia"/>
              <a:cs typeface="Georgia"/>
              <a:sym typeface="Georgia"/>
            </a:endParaRPr>
          </a:p>
        </p:txBody>
      </p:sp>
      <p:sp>
        <p:nvSpPr>
          <p:cNvPr id="84" name="Google Shape;84;p16"/>
          <p:cNvSpPr txBox="1"/>
          <p:nvPr/>
        </p:nvSpPr>
        <p:spPr>
          <a:xfrm>
            <a:off x="408475" y="751400"/>
            <a:ext cx="7983900" cy="3941100"/>
          </a:xfrm>
          <a:prstGeom prst="rect">
            <a:avLst/>
          </a:prstGeom>
          <a:noFill/>
          <a:ln>
            <a:noFill/>
          </a:ln>
          <a:effectLst>
            <a:outerShdw blurRad="57150" rotWithShape="0" algn="bl" dir="5400000" dist="19050">
              <a:schemeClr val="lt1">
                <a:alpha val="50000"/>
              </a:schemeClr>
            </a:outerShdw>
            <a:reflection blurRad="0" dir="0" dist="0" endA="0" fadeDir="5400012" kx="0" rotWithShape="0" algn="bl" stPos="0" sy="-100000" ky="0"/>
          </a:effectLst>
        </p:spPr>
        <p:txBody>
          <a:bodyPr anchorCtr="0" anchor="t" bIns="91425" lIns="91425" spcFirstLastPara="1" rIns="91425" wrap="square" tIns="91425">
            <a:noAutofit/>
          </a:bodyPr>
          <a:lstStyle/>
          <a:p>
            <a:pPr indent="0" lvl="0" marL="457200" rtl="0" algn="l">
              <a:spcBef>
                <a:spcPts val="0"/>
              </a:spcBef>
              <a:spcAft>
                <a:spcPts val="0"/>
              </a:spcAft>
              <a:buNone/>
            </a:pPr>
            <a:r>
              <a:t/>
            </a:r>
            <a:endParaRPr sz="400">
              <a:solidFill>
                <a:srgbClr val="999999"/>
              </a:solidFill>
            </a:endParaRPr>
          </a:p>
          <a:p>
            <a:pPr indent="0" lvl="0" marL="457200" rtl="0" algn="l">
              <a:lnSpc>
                <a:spcPct val="115000"/>
              </a:lnSpc>
              <a:spcBef>
                <a:spcPts val="0"/>
              </a:spcBef>
              <a:spcAft>
                <a:spcPts val="0"/>
              </a:spcAft>
              <a:buNone/>
            </a:pPr>
            <a:r>
              <a:t/>
            </a:r>
            <a:endParaRPr>
              <a:solidFill>
                <a:srgbClr val="999999"/>
              </a:solidFill>
              <a:highlight>
                <a:srgbClr val="FFFFFF"/>
              </a:highlight>
              <a:latin typeface="Georgia"/>
              <a:ea typeface="Georgia"/>
              <a:cs typeface="Georgia"/>
              <a:sym typeface="Georgia"/>
            </a:endParaRPr>
          </a:p>
          <a:p>
            <a:pPr indent="0" lvl="0" marL="457200" rtl="0" algn="l">
              <a:lnSpc>
                <a:spcPct val="115000"/>
              </a:lnSpc>
              <a:spcBef>
                <a:spcPts val="0"/>
              </a:spcBef>
              <a:spcAft>
                <a:spcPts val="0"/>
              </a:spcAft>
              <a:buNone/>
            </a:pPr>
            <a:r>
              <a:t/>
            </a:r>
            <a:endParaRPr>
              <a:solidFill>
                <a:srgbClr val="999999"/>
              </a:solidFill>
              <a:highlight>
                <a:srgbClr val="FFFFFF"/>
              </a:highlight>
              <a:latin typeface="Georgia"/>
              <a:ea typeface="Georgia"/>
              <a:cs typeface="Georgia"/>
              <a:sym typeface="Georgia"/>
            </a:endParaRPr>
          </a:p>
          <a:p>
            <a:pPr indent="0" lvl="0" marL="457200" rtl="0" algn="l">
              <a:lnSpc>
                <a:spcPct val="115000"/>
              </a:lnSpc>
              <a:spcBef>
                <a:spcPts val="0"/>
              </a:spcBef>
              <a:spcAft>
                <a:spcPts val="0"/>
              </a:spcAft>
              <a:buNone/>
            </a:pPr>
            <a:r>
              <a:t/>
            </a:r>
            <a:endParaRPr>
              <a:solidFill>
                <a:srgbClr val="999999"/>
              </a:solidFill>
              <a:highlight>
                <a:srgbClr val="FFFFFF"/>
              </a:highlight>
              <a:latin typeface="Georgia"/>
              <a:ea typeface="Georgia"/>
              <a:cs typeface="Georgia"/>
              <a:sym typeface="Georgia"/>
            </a:endParaRPr>
          </a:p>
          <a:p>
            <a:pPr indent="0" lvl="0" marL="457200" rtl="0" algn="l">
              <a:lnSpc>
                <a:spcPct val="115000"/>
              </a:lnSpc>
              <a:spcBef>
                <a:spcPts val="0"/>
              </a:spcBef>
              <a:spcAft>
                <a:spcPts val="0"/>
              </a:spcAft>
              <a:buNone/>
            </a:pPr>
            <a:r>
              <a:t/>
            </a:r>
            <a:endParaRPr>
              <a:solidFill>
                <a:srgbClr val="99999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666666"/>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b="1" sz="1500">
              <a:solidFill>
                <a:srgbClr val="626262"/>
              </a:solidFill>
              <a:highlight>
                <a:srgbClr val="F4F4F4"/>
              </a:highlight>
              <a:latin typeface="Open Sans"/>
              <a:ea typeface="Open Sans"/>
              <a:cs typeface="Open Sans"/>
              <a:sym typeface="Open Sans"/>
            </a:endParaRPr>
          </a:p>
          <a:p>
            <a:pPr indent="0" lvl="0" marL="0" rtl="0" algn="l">
              <a:spcBef>
                <a:spcPts val="0"/>
              </a:spcBef>
              <a:spcAft>
                <a:spcPts val="0"/>
              </a:spcAft>
              <a:buNone/>
            </a:pPr>
            <a:r>
              <a:t/>
            </a:r>
            <a:endParaRPr sz="1600">
              <a:solidFill>
                <a:srgbClr val="666666"/>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666666"/>
              </a:solidFill>
              <a:highlight>
                <a:srgbClr val="FFFFFF"/>
              </a:highlight>
              <a:latin typeface="Georgia"/>
              <a:ea typeface="Georgia"/>
              <a:cs typeface="Georgia"/>
              <a:sym typeface="Georgia"/>
            </a:endParaRPr>
          </a:p>
        </p:txBody>
      </p:sp>
      <p:pic>
        <p:nvPicPr>
          <p:cNvPr id="85" name="Google Shape;85;p16"/>
          <p:cNvPicPr preferRelativeResize="0"/>
          <p:nvPr/>
        </p:nvPicPr>
        <p:blipFill>
          <a:blip r:embed="rId3">
            <a:alphaModFix/>
          </a:blip>
          <a:stretch>
            <a:fillRect/>
          </a:stretch>
        </p:blipFill>
        <p:spPr>
          <a:xfrm>
            <a:off x="488550" y="1187300"/>
            <a:ext cx="8096250" cy="3505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985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800">
                <a:latin typeface="Georgia"/>
                <a:ea typeface="Georgia"/>
                <a:cs typeface="Georgia"/>
                <a:sym typeface="Georgia"/>
              </a:rPr>
              <a:t>Bare Metal vs </a:t>
            </a:r>
            <a:r>
              <a:rPr b="0" lang="en" sz="2800">
                <a:latin typeface="Georgia"/>
                <a:ea typeface="Georgia"/>
                <a:cs typeface="Georgia"/>
                <a:sym typeface="Georgia"/>
              </a:rPr>
              <a:t>Virtual Machines vs Container</a:t>
            </a:r>
            <a:endParaRPr b="0" sz="2800">
              <a:latin typeface="Georgia"/>
              <a:ea typeface="Georgia"/>
              <a:cs typeface="Georgia"/>
              <a:sym typeface="Georgia"/>
            </a:endParaRPr>
          </a:p>
        </p:txBody>
      </p:sp>
      <p:sp>
        <p:nvSpPr>
          <p:cNvPr id="91" name="Google Shape;91;p17"/>
          <p:cNvSpPr txBox="1"/>
          <p:nvPr/>
        </p:nvSpPr>
        <p:spPr>
          <a:xfrm>
            <a:off x="408475" y="751400"/>
            <a:ext cx="7983900" cy="3941100"/>
          </a:xfrm>
          <a:prstGeom prst="rect">
            <a:avLst/>
          </a:prstGeom>
          <a:noFill/>
          <a:ln>
            <a:noFill/>
          </a:ln>
          <a:effectLst>
            <a:outerShdw blurRad="57150" rotWithShape="0" algn="bl" dir="5400000" dist="19050">
              <a:schemeClr val="lt1">
                <a:alpha val="50000"/>
              </a:schemeClr>
            </a:outerShdw>
          </a:effectLst>
        </p:spPr>
        <p:txBody>
          <a:bodyPr anchorCtr="0" anchor="t" bIns="91425" lIns="91425" spcFirstLastPara="1" rIns="91425" wrap="square" tIns="91425">
            <a:noAutofit/>
          </a:bodyPr>
          <a:lstStyle/>
          <a:p>
            <a:pPr indent="0" lvl="0" marL="457200" rtl="0" algn="l">
              <a:spcBef>
                <a:spcPts val="0"/>
              </a:spcBef>
              <a:spcAft>
                <a:spcPts val="0"/>
              </a:spcAft>
              <a:buNone/>
            </a:pPr>
            <a:r>
              <a:t/>
            </a:r>
            <a:endParaRPr sz="400">
              <a:solidFill>
                <a:srgbClr val="999999"/>
              </a:solidFill>
            </a:endParaRPr>
          </a:p>
          <a:p>
            <a:pPr indent="0" lvl="0" marL="457200" rtl="0" algn="l">
              <a:lnSpc>
                <a:spcPct val="115000"/>
              </a:lnSpc>
              <a:spcBef>
                <a:spcPts val="0"/>
              </a:spcBef>
              <a:spcAft>
                <a:spcPts val="0"/>
              </a:spcAft>
              <a:buNone/>
            </a:pPr>
            <a:r>
              <a:t/>
            </a:r>
            <a:endParaRPr>
              <a:solidFill>
                <a:srgbClr val="999999"/>
              </a:solidFill>
              <a:highlight>
                <a:srgbClr val="FFFFFF"/>
              </a:highlight>
              <a:latin typeface="Georgia"/>
              <a:ea typeface="Georgia"/>
              <a:cs typeface="Georgia"/>
              <a:sym typeface="Georgia"/>
            </a:endParaRPr>
          </a:p>
          <a:p>
            <a:pPr indent="0" lvl="0" marL="457200" rtl="0" algn="l">
              <a:lnSpc>
                <a:spcPct val="115000"/>
              </a:lnSpc>
              <a:spcBef>
                <a:spcPts val="0"/>
              </a:spcBef>
              <a:spcAft>
                <a:spcPts val="0"/>
              </a:spcAft>
              <a:buNone/>
            </a:pPr>
            <a:r>
              <a:t/>
            </a:r>
            <a:endParaRPr>
              <a:solidFill>
                <a:srgbClr val="999999"/>
              </a:solidFill>
              <a:highlight>
                <a:srgbClr val="FFFFFF"/>
              </a:highlight>
              <a:latin typeface="Georgia"/>
              <a:ea typeface="Georgia"/>
              <a:cs typeface="Georgia"/>
              <a:sym typeface="Georgia"/>
            </a:endParaRPr>
          </a:p>
          <a:p>
            <a:pPr indent="0" lvl="0" marL="457200" rtl="0" algn="l">
              <a:lnSpc>
                <a:spcPct val="115000"/>
              </a:lnSpc>
              <a:spcBef>
                <a:spcPts val="0"/>
              </a:spcBef>
              <a:spcAft>
                <a:spcPts val="0"/>
              </a:spcAft>
              <a:buNone/>
            </a:pPr>
            <a:r>
              <a:t/>
            </a:r>
            <a:endParaRPr>
              <a:solidFill>
                <a:srgbClr val="999999"/>
              </a:solidFill>
              <a:highlight>
                <a:srgbClr val="FFFFFF"/>
              </a:highlight>
              <a:latin typeface="Georgia"/>
              <a:ea typeface="Georgia"/>
              <a:cs typeface="Georgia"/>
              <a:sym typeface="Georgia"/>
            </a:endParaRPr>
          </a:p>
          <a:p>
            <a:pPr indent="0" lvl="0" marL="457200" rtl="0" algn="l">
              <a:lnSpc>
                <a:spcPct val="115000"/>
              </a:lnSpc>
              <a:spcBef>
                <a:spcPts val="0"/>
              </a:spcBef>
              <a:spcAft>
                <a:spcPts val="0"/>
              </a:spcAft>
              <a:buNone/>
            </a:pPr>
            <a:r>
              <a:t/>
            </a:r>
            <a:endParaRPr>
              <a:solidFill>
                <a:srgbClr val="99999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666666"/>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b="1" sz="1500">
              <a:solidFill>
                <a:srgbClr val="626262"/>
              </a:solidFill>
              <a:highlight>
                <a:srgbClr val="F4F4F4"/>
              </a:highlight>
              <a:latin typeface="Open Sans"/>
              <a:ea typeface="Open Sans"/>
              <a:cs typeface="Open Sans"/>
              <a:sym typeface="Open Sans"/>
            </a:endParaRPr>
          </a:p>
          <a:p>
            <a:pPr indent="0" lvl="0" marL="0" rtl="0" algn="l">
              <a:spcBef>
                <a:spcPts val="0"/>
              </a:spcBef>
              <a:spcAft>
                <a:spcPts val="0"/>
              </a:spcAft>
              <a:buNone/>
            </a:pPr>
            <a:r>
              <a:t/>
            </a:r>
            <a:endParaRPr sz="1600">
              <a:solidFill>
                <a:srgbClr val="666666"/>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666666"/>
              </a:solidFill>
              <a:highlight>
                <a:srgbClr val="FFFFFF"/>
              </a:highlight>
              <a:latin typeface="Georgia"/>
              <a:ea typeface="Georgia"/>
              <a:cs typeface="Georgia"/>
              <a:sym typeface="Georgia"/>
            </a:endParaRPr>
          </a:p>
        </p:txBody>
      </p:sp>
      <p:pic>
        <p:nvPicPr>
          <p:cNvPr id="92" name="Google Shape;92;p17"/>
          <p:cNvPicPr preferRelativeResize="0"/>
          <p:nvPr/>
        </p:nvPicPr>
        <p:blipFill>
          <a:blip r:embed="rId3">
            <a:alphaModFix/>
          </a:blip>
          <a:stretch>
            <a:fillRect/>
          </a:stretch>
        </p:blipFill>
        <p:spPr>
          <a:xfrm>
            <a:off x="996475" y="963250"/>
            <a:ext cx="6875801" cy="3767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985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800">
                <a:latin typeface="Georgia"/>
                <a:ea typeface="Georgia"/>
                <a:cs typeface="Georgia"/>
                <a:sym typeface="Georgia"/>
              </a:rPr>
              <a:t>Container drawbacks</a:t>
            </a:r>
            <a:endParaRPr b="0" sz="2800">
              <a:latin typeface="Georgia"/>
              <a:ea typeface="Georgia"/>
              <a:cs typeface="Georgia"/>
              <a:sym typeface="Georgia"/>
            </a:endParaRPr>
          </a:p>
        </p:txBody>
      </p:sp>
      <p:sp>
        <p:nvSpPr>
          <p:cNvPr id="98" name="Google Shape;98;p18"/>
          <p:cNvSpPr txBox="1"/>
          <p:nvPr/>
        </p:nvSpPr>
        <p:spPr>
          <a:xfrm>
            <a:off x="566925" y="744325"/>
            <a:ext cx="7846500" cy="2859600"/>
          </a:xfrm>
          <a:prstGeom prst="rect">
            <a:avLst/>
          </a:prstGeom>
          <a:noFill/>
          <a:ln>
            <a:noFill/>
          </a:ln>
          <a:effectLst>
            <a:outerShdw blurRad="57150" rotWithShape="0" algn="bl" dir="5400000" dist="19050">
              <a:schemeClr val="lt1">
                <a:alpha val="50000"/>
              </a:schemeClr>
            </a:outerShdw>
          </a:effectLst>
        </p:spPr>
        <p:txBody>
          <a:bodyPr anchorCtr="0" anchor="t" bIns="91425" lIns="91425" spcFirstLastPara="1" rIns="91425" wrap="square" tIns="91425">
            <a:noAutofit/>
          </a:bodyPr>
          <a:lstStyle/>
          <a:p>
            <a:pPr indent="-317500" lvl="0" marL="457200" rtl="0" algn="l">
              <a:spcBef>
                <a:spcPts val="0"/>
              </a:spcBef>
              <a:spcAft>
                <a:spcPts val="0"/>
              </a:spcAft>
              <a:buClr>
                <a:srgbClr val="999999"/>
              </a:buClr>
              <a:buSzPts val="1400"/>
              <a:buFont typeface="Georgia"/>
              <a:buChar char="●"/>
            </a:pPr>
            <a:r>
              <a:rPr lang="en">
                <a:solidFill>
                  <a:srgbClr val="6AA84F"/>
                </a:solidFill>
                <a:highlight>
                  <a:srgbClr val="FFFFFF"/>
                </a:highlight>
                <a:latin typeface="Georgia"/>
                <a:ea typeface="Georgia"/>
                <a:cs typeface="Georgia"/>
                <a:sym typeface="Georgia"/>
              </a:rPr>
              <a:t>C</a:t>
            </a:r>
            <a:r>
              <a:rPr lang="en">
                <a:solidFill>
                  <a:srgbClr val="6AA84F"/>
                </a:solidFill>
                <a:highlight>
                  <a:srgbClr val="FFFFFF"/>
                </a:highlight>
                <a:latin typeface="Georgia"/>
                <a:ea typeface="Georgia"/>
                <a:cs typeface="Georgia"/>
                <a:sym typeface="Georgia"/>
              </a:rPr>
              <a:t>ontainers</a:t>
            </a:r>
            <a:r>
              <a:rPr lang="en">
                <a:solidFill>
                  <a:srgbClr val="999999"/>
                </a:solidFill>
                <a:highlight>
                  <a:srgbClr val="FFFFFF"/>
                </a:highlight>
                <a:latin typeface="Georgia"/>
                <a:ea typeface="Georgia"/>
                <a:cs typeface="Georgia"/>
                <a:sym typeface="Georgia"/>
              </a:rPr>
              <a:t> all use the same kernel. This can clearly pose a security risk. If there’s a bug in the kernel, an application in one container might use it to read the memory of applications in other containers.</a:t>
            </a:r>
            <a:endParaRPr>
              <a:solidFill>
                <a:srgbClr val="999999"/>
              </a:solidFill>
              <a:highlight>
                <a:srgbClr val="FFFFFF"/>
              </a:highlight>
              <a:latin typeface="Georgia"/>
              <a:ea typeface="Georgia"/>
              <a:cs typeface="Georgia"/>
              <a:sym typeface="Georgia"/>
            </a:endParaRPr>
          </a:p>
          <a:p>
            <a:pPr indent="0" lvl="0" marL="457200" rtl="0" algn="l">
              <a:spcBef>
                <a:spcPts val="0"/>
              </a:spcBef>
              <a:spcAft>
                <a:spcPts val="0"/>
              </a:spcAft>
              <a:buNone/>
            </a:pPr>
            <a:r>
              <a:t/>
            </a:r>
            <a:endParaRPr>
              <a:solidFill>
                <a:srgbClr val="999999"/>
              </a:solidFill>
              <a:highlight>
                <a:srgbClr val="FFFFFF"/>
              </a:highlight>
              <a:latin typeface="Georgia"/>
              <a:ea typeface="Georgia"/>
              <a:cs typeface="Georgia"/>
              <a:sym typeface="Georgia"/>
            </a:endParaRPr>
          </a:p>
          <a:p>
            <a:pPr indent="-317500" lvl="0" marL="457200" rtl="0" algn="l">
              <a:spcBef>
                <a:spcPts val="0"/>
              </a:spcBef>
              <a:spcAft>
                <a:spcPts val="0"/>
              </a:spcAft>
              <a:buClr>
                <a:srgbClr val="999999"/>
              </a:buClr>
              <a:buSzPts val="1400"/>
              <a:buFont typeface="Georgia"/>
              <a:buChar char="●"/>
            </a:pPr>
            <a:r>
              <a:rPr lang="en">
                <a:solidFill>
                  <a:srgbClr val="999999"/>
                </a:solidFill>
                <a:highlight>
                  <a:srgbClr val="FFFFFF"/>
                </a:highlight>
                <a:latin typeface="Georgia"/>
                <a:ea typeface="Georgia"/>
                <a:cs typeface="Georgia"/>
                <a:sym typeface="Georgia"/>
              </a:rPr>
              <a:t>Containers share memory space, whereas each VM uses its own chunk of memory. Therefore, if you don’t limit the amount of memory that a container can use, this could cause other containers to run out of memory or cause their data to be swapped out to disk.</a:t>
            </a:r>
            <a:endParaRPr>
              <a:solidFill>
                <a:srgbClr val="999999"/>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t/>
            </a:r>
            <a:endParaRPr sz="1600">
              <a:solidFill>
                <a:srgbClr val="666666"/>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666666"/>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b="1" sz="1500">
              <a:solidFill>
                <a:srgbClr val="626262"/>
              </a:solidFill>
              <a:highlight>
                <a:srgbClr val="F4F4F4"/>
              </a:highlight>
              <a:latin typeface="Open Sans"/>
              <a:ea typeface="Open Sans"/>
              <a:cs typeface="Open Sans"/>
              <a:sym typeface="Open Sans"/>
            </a:endParaRPr>
          </a:p>
          <a:p>
            <a:pPr indent="0" lvl="0" marL="0" rtl="0" algn="l">
              <a:spcBef>
                <a:spcPts val="0"/>
              </a:spcBef>
              <a:spcAft>
                <a:spcPts val="0"/>
              </a:spcAft>
              <a:buNone/>
            </a:pPr>
            <a:r>
              <a:t/>
            </a:r>
            <a:endParaRPr sz="1600">
              <a:solidFill>
                <a:srgbClr val="666666"/>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666666"/>
              </a:solidFill>
              <a:highlight>
                <a:srgbClr val="FFFFFF"/>
              </a:highlight>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nvSpPr>
        <p:spPr>
          <a:xfrm>
            <a:off x="566925" y="744325"/>
            <a:ext cx="7846500" cy="3941100"/>
          </a:xfrm>
          <a:prstGeom prst="rect">
            <a:avLst/>
          </a:prstGeom>
          <a:noFill/>
          <a:ln>
            <a:noFill/>
          </a:ln>
          <a:effectLst>
            <a:outerShdw blurRad="57150" rotWithShape="0" algn="bl" dir="5400000" dist="19050">
              <a:schemeClr val="lt1">
                <a:alpha val="50000"/>
              </a:schemeClr>
            </a:outerShdw>
            <a:reflection blurRad="0" dir="0" dist="0" endA="0" fadeDir="5400012" kx="0" rotWithShape="0" algn="bl" stPos="0" sy="-100000" ky="0"/>
          </a:effectLst>
        </p:spPr>
        <p:txBody>
          <a:bodyPr anchorCtr="0" anchor="ctr" bIns="91425" lIns="91425" spcFirstLastPara="1" rIns="91425" wrap="square" tIns="91425">
            <a:noAutofit/>
          </a:bodyPr>
          <a:lstStyle/>
          <a:p>
            <a:pPr indent="0" lvl="0" marL="2743200" rtl="0" algn="l">
              <a:lnSpc>
                <a:spcPct val="115000"/>
              </a:lnSpc>
              <a:spcBef>
                <a:spcPts val="0"/>
              </a:spcBef>
              <a:spcAft>
                <a:spcPts val="0"/>
              </a:spcAft>
              <a:buNone/>
            </a:pPr>
            <a:r>
              <a:t/>
            </a:r>
            <a:endParaRPr sz="3100">
              <a:solidFill>
                <a:srgbClr val="FF0000"/>
              </a:solidFill>
              <a:highlight>
                <a:srgbClr val="FFFFFF"/>
              </a:highlight>
              <a:latin typeface="Permanent Marker"/>
              <a:ea typeface="Permanent Marker"/>
              <a:cs typeface="Permanent Marker"/>
              <a:sym typeface="Permanent Marker"/>
            </a:endParaRPr>
          </a:p>
          <a:p>
            <a:pPr indent="0" lvl="0" marL="0" rtl="0" algn="l">
              <a:spcBef>
                <a:spcPts val="0"/>
              </a:spcBef>
              <a:spcAft>
                <a:spcPts val="0"/>
              </a:spcAft>
              <a:buNone/>
            </a:pPr>
            <a:r>
              <a:t/>
            </a:r>
            <a:endParaRPr sz="1600">
              <a:solidFill>
                <a:srgbClr val="666666"/>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b="1" sz="1500">
              <a:solidFill>
                <a:srgbClr val="626262"/>
              </a:solidFill>
              <a:highlight>
                <a:srgbClr val="F4F4F4"/>
              </a:highlight>
              <a:latin typeface="Open Sans"/>
              <a:ea typeface="Open Sans"/>
              <a:cs typeface="Open Sans"/>
              <a:sym typeface="Open Sans"/>
            </a:endParaRPr>
          </a:p>
          <a:p>
            <a:pPr indent="0" lvl="0" marL="0" rtl="0" algn="l">
              <a:spcBef>
                <a:spcPts val="0"/>
              </a:spcBef>
              <a:spcAft>
                <a:spcPts val="0"/>
              </a:spcAft>
              <a:buNone/>
            </a:pPr>
            <a:r>
              <a:t/>
            </a:r>
            <a:endParaRPr sz="1600">
              <a:solidFill>
                <a:srgbClr val="666666"/>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666666"/>
              </a:solidFill>
              <a:highlight>
                <a:srgbClr val="FFFFFF"/>
              </a:highlight>
              <a:latin typeface="Georgia"/>
              <a:ea typeface="Georgia"/>
              <a:cs typeface="Georgia"/>
              <a:sym typeface="Georgia"/>
            </a:endParaRPr>
          </a:p>
        </p:txBody>
      </p:sp>
      <p:pic>
        <p:nvPicPr>
          <p:cNvPr id="104" name="Google Shape;104;p19"/>
          <p:cNvPicPr preferRelativeResize="0"/>
          <p:nvPr/>
        </p:nvPicPr>
        <p:blipFill>
          <a:blip r:embed="rId3">
            <a:alphaModFix/>
          </a:blip>
          <a:stretch>
            <a:fillRect/>
          </a:stretch>
        </p:blipFill>
        <p:spPr>
          <a:xfrm>
            <a:off x="2133600" y="810350"/>
            <a:ext cx="4876800" cy="3657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ctrTitle"/>
          </p:nvPr>
        </p:nvSpPr>
        <p:spPr>
          <a:xfrm>
            <a:off x="903800" y="1343904"/>
            <a:ext cx="7236900" cy="1430400"/>
          </a:xfrm>
          <a:prstGeom prst="rect">
            <a:avLst/>
          </a:prstGeom>
        </p:spPr>
        <p:txBody>
          <a:bodyPr anchorCtr="0" anchor="b" bIns="91425" lIns="91425" spcFirstLastPara="1" rIns="91425" wrap="square" tIns="91425">
            <a:noAutofit/>
          </a:bodyPr>
          <a:lstStyle/>
          <a:p>
            <a:pPr indent="0" lvl="0" marL="457200" rtl="0" algn="l">
              <a:spcBef>
                <a:spcPts val="0"/>
              </a:spcBef>
              <a:spcAft>
                <a:spcPts val="0"/>
              </a:spcAft>
              <a:buNone/>
            </a:pPr>
            <a:r>
              <a:t/>
            </a:r>
            <a:endParaRPr b="0" sz="3000">
              <a:latin typeface="Georgia"/>
              <a:ea typeface="Georgia"/>
              <a:cs typeface="Georgia"/>
              <a:sym typeface="Georgia"/>
            </a:endParaRPr>
          </a:p>
          <a:p>
            <a:pPr indent="0" lvl="0" marL="457200" rtl="0" algn="l">
              <a:spcBef>
                <a:spcPts val="0"/>
              </a:spcBef>
              <a:spcAft>
                <a:spcPts val="0"/>
              </a:spcAft>
              <a:buNone/>
            </a:pPr>
            <a:r>
              <a:t/>
            </a:r>
            <a:endParaRPr b="0" sz="3000">
              <a:latin typeface="Georgia"/>
              <a:ea typeface="Georgia"/>
              <a:cs typeface="Georgia"/>
              <a:sym typeface="Georgia"/>
            </a:endParaRPr>
          </a:p>
          <a:p>
            <a:pPr indent="0" lvl="0" marL="457200" rtl="0" algn="l">
              <a:spcBef>
                <a:spcPts val="0"/>
              </a:spcBef>
              <a:spcAft>
                <a:spcPts val="0"/>
              </a:spcAft>
              <a:buNone/>
            </a:pPr>
            <a:r>
              <a:t/>
            </a:r>
            <a:endParaRPr b="0" sz="3000">
              <a:latin typeface="Georgia"/>
              <a:ea typeface="Georgia"/>
              <a:cs typeface="Georgia"/>
              <a:sym typeface="Georgia"/>
            </a:endParaRPr>
          </a:p>
          <a:p>
            <a:pPr indent="0" lvl="0" marL="2286000" rtl="0" algn="l">
              <a:spcBef>
                <a:spcPts val="0"/>
              </a:spcBef>
              <a:spcAft>
                <a:spcPts val="0"/>
              </a:spcAft>
              <a:buNone/>
            </a:pPr>
            <a:r>
              <a:rPr b="0" lang="en" sz="3000">
                <a:latin typeface="Georgia"/>
                <a:ea typeface="Georgia"/>
                <a:cs typeface="Georgia"/>
                <a:sym typeface="Georgia"/>
              </a:rPr>
              <a:t>Docker Container</a:t>
            </a:r>
            <a:endParaRPr b="0" sz="3000">
              <a:latin typeface="Georgia"/>
              <a:ea typeface="Georgia"/>
              <a:cs typeface="Georgia"/>
              <a:sym typeface="Georgia"/>
            </a:endParaRPr>
          </a:p>
          <a:p>
            <a:pPr indent="0" lvl="0" marL="457200" rtl="0" algn="ctr">
              <a:spcBef>
                <a:spcPts val="0"/>
              </a:spcBef>
              <a:spcAft>
                <a:spcPts val="0"/>
              </a:spcAft>
              <a:buNone/>
            </a:pPr>
            <a:r>
              <a:t/>
            </a:r>
            <a:endParaRPr b="0" sz="3400">
              <a:latin typeface="Georgia"/>
              <a:ea typeface="Georgia"/>
              <a:cs typeface="Georgia"/>
              <a:sym typeface="Georgia"/>
            </a:endParaRPr>
          </a:p>
        </p:txBody>
      </p:sp>
      <p:sp>
        <p:nvSpPr>
          <p:cNvPr id="110" name="Google Shape;110;p20"/>
          <p:cNvSpPr txBox="1"/>
          <p:nvPr/>
        </p:nvSpPr>
        <p:spPr>
          <a:xfrm>
            <a:off x="2134950" y="2831600"/>
            <a:ext cx="4874100" cy="545700"/>
          </a:xfrm>
          <a:prstGeom prst="rect">
            <a:avLst/>
          </a:prstGeom>
          <a:noFill/>
          <a:ln>
            <a:noFill/>
          </a:ln>
        </p:spPr>
        <p:txBody>
          <a:bodyPr anchorCtr="0" anchor="t" bIns="91425" lIns="91425" spcFirstLastPara="1" rIns="91425" wrap="square" tIns="91425">
            <a:noAutofit/>
          </a:bodyPr>
          <a:lstStyle/>
          <a:p>
            <a:pPr indent="0" lvl="0" marL="914400" rtl="0" algn="l">
              <a:spcBef>
                <a:spcPts val="0"/>
              </a:spcBef>
              <a:spcAft>
                <a:spcPts val="0"/>
              </a:spcAft>
              <a:buNone/>
            </a:pPr>
            <a:r>
              <a:rPr lang="en">
                <a:solidFill>
                  <a:srgbClr val="A64D79"/>
                </a:solidFill>
                <a:latin typeface="Georgia"/>
                <a:ea typeface="Georgia"/>
                <a:cs typeface="Georgia"/>
                <a:sym typeface="Georgia"/>
              </a:rPr>
              <a:t>Build,Ship and Run anywhere</a:t>
            </a:r>
            <a:endParaRPr sz="2400">
              <a:solidFill>
                <a:srgbClr val="3C78D8"/>
              </a:solidFill>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985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800">
                <a:latin typeface="Georgia"/>
                <a:ea typeface="Georgia"/>
                <a:cs typeface="Georgia"/>
                <a:sym typeface="Georgia"/>
              </a:rPr>
              <a:t>Overview </a:t>
            </a:r>
            <a:endParaRPr b="0" sz="2800">
              <a:latin typeface="Georgia"/>
              <a:ea typeface="Georgia"/>
              <a:cs typeface="Georgia"/>
              <a:sym typeface="Georgia"/>
            </a:endParaRPr>
          </a:p>
        </p:txBody>
      </p:sp>
      <p:sp>
        <p:nvSpPr>
          <p:cNvPr id="116" name="Google Shape;116;p21"/>
          <p:cNvSpPr txBox="1"/>
          <p:nvPr/>
        </p:nvSpPr>
        <p:spPr>
          <a:xfrm>
            <a:off x="596350" y="744325"/>
            <a:ext cx="8235900" cy="3941100"/>
          </a:xfrm>
          <a:prstGeom prst="rect">
            <a:avLst/>
          </a:prstGeom>
          <a:noFill/>
          <a:ln>
            <a:noFill/>
          </a:ln>
          <a:effectLst>
            <a:outerShdw blurRad="57150" rotWithShape="0" algn="bl" dir="5400000" dist="19050">
              <a:schemeClr val="lt1">
                <a:alpha val="50000"/>
              </a:schemeClr>
            </a:outerShdw>
          </a:effectLst>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a:solidFill>
                <a:srgbClr val="6AA84F"/>
              </a:solidFill>
              <a:highlight>
                <a:srgbClr val="FFFFFF"/>
              </a:highlight>
              <a:latin typeface="Georgia"/>
              <a:ea typeface="Georgia"/>
              <a:cs typeface="Georgia"/>
              <a:sym typeface="Georgia"/>
            </a:endParaRPr>
          </a:p>
          <a:p>
            <a:pPr indent="-317500" lvl="0" marL="457200" rtl="0" algn="l">
              <a:lnSpc>
                <a:spcPct val="115000"/>
              </a:lnSpc>
              <a:spcBef>
                <a:spcPts val="0"/>
              </a:spcBef>
              <a:spcAft>
                <a:spcPts val="0"/>
              </a:spcAft>
              <a:buClr>
                <a:srgbClr val="999999"/>
              </a:buClr>
              <a:buSzPts val="1400"/>
              <a:buFont typeface="Georgia"/>
              <a:buChar char="●"/>
            </a:pPr>
            <a:r>
              <a:rPr lang="en">
                <a:solidFill>
                  <a:srgbClr val="6AA84F"/>
                </a:solidFill>
                <a:highlight>
                  <a:srgbClr val="FFFFFF"/>
                </a:highlight>
                <a:latin typeface="Georgia"/>
                <a:ea typeface="Georgia"/>
                <a:cs typeface="Georgia"/>
                <a:sym typeface="Georgia"/>
              </a:rPr>
              <a:t>Docker</a:t>
            </a:r>
            <a:r>
              <a:rPr lang="en">
                <a:solidFill>
                  <a:srgbClr val="999999"/>
                </a:solidFill>
                <a:highlight>
                  <a:srgbClr val="FFFFFF"/>
                </a:highlight>
                <a:latin typeface="Georgia"/>
                <a:ea typeface="Georgia"/>
                <a:cs typeface="Georgia"/>
                <a:sym typeface="Georgia"/>
              </a:rPr>
              <a:t> was the first container that made them easily portable across different computers.</a:t>
            </a:r>
            <a:endParaRPr>
              <a:solidFill>
                <a:srgbClr val="999999"/>
              </a:solidFill>
              <a:highlight>
                <a:srgbClr val="FFFFFF"/>
              </a:highlight>
              <a:latin typeface="Georgia"/>
              <a:ea typeface="Georgia"/>
              <a:cs typeface="Georgia"/>
              <a:sym typeface="Georgia"/>
            </a:endParaRPr>
          </a:p>
          <a:p>
            <a:pPr indent="0" lvl="0" marL="457200" rtl="0" algn="l">
              <a:lnSpc>
                <a:spcPct val="115000"/>
              </a:lnSpc>
              <a:spcBef>
                <a:spcPts val="0"/>
              </a:spcBef>
              <a:spcAft>
                <a:spcPts val="0"/>
              </a:spcAft>
              <a:buNone/>
            </a:pPr>
            <a:r>
              <a:t/>
            </a:r>
            <a:endParaRPr>
              <a:solidFill>
                <a:srgbClr val="999999"/>
              </a:solidFill>
              <a:highlight>
                <a:srgbClr val="FFFFFF"/>
              </a:highlight>
              <a:latin typeface="Georgia"/>
              <a:ea typeface="Georgia"/>
              <a:cs typeface="Georgia"/>
              <a:sym typeface="Georgia"/>
            </a:endParaRPr>
          </a:p>
          <a:p>
            <a:pPr indent="-317500" lvl="0" marL="457200" rtl="0" algn="l">
              <a:lnSpc>
                <a:spcPct val="115000"/>
              </a:lnSpc>
              <a:spcBef>
                <a:spcPts val="0"/>
              </a:spcBef>
              <a:spcAft>
                <a:spcPts val="0"/>
              </a:spcAft>
              <a:buClr>
                <a:srgbClr val="999999"/>
              </a:buClr>
              <a:buSzPts val="1400"/>
              <a:buFont typeface="Georgia"/>
              <a:buChar char="●"/>
            </a:pPr>
            <a:r>
              <a:rPr lang="en">
                <a:solidFill>
                  <a:srgbClr val="999999"/>
                </a:solidFill>
                <a:highlight>
                  <a:srgbClr val="FFFFFF"/>
                </a:highlight>
                <a:latin typeface="Georgia"/>
                <a:ea typeface="Georgia"/>
                <a:cs typeface="Georgia"/>
                <a:sym typeface="Georgia"/>
              </a:rPr>
              <a:t>Docker is a platform for packaging, distributing and running applications.</a:t>
            </a:r>
            <a:endParaRPr>
              <a:solidFill>
                <a:srgbClr val="999999"/>
              </a:solidFill>
              <a:highlight>
                <a:srgbClr val="FFFFFF"/>
              </a:highlight>
              <a:latin typeface="Georgia"/>
              <a:ea typeface="Georgia"/>
              <a:cs typeface="Georgia"/>
              <a:sym typeface="Georgia"/>
            </a:endParaRPr>
          </a:p>
          <a:p>
            <a:pPr indent="0" lvl="0" marL="457200" rtl="0" algn="l">
              <a:lnSpc>
                <a:spcPct val="115000"/>
              </a:lnSpc>
              <a:spcBef>
                <a:spcPts val="0"/>
              </a:spcBef>
              <a:spcAft>
                <a:spcPts val="0"/>
              </a:spcAft>
              <a:buNone/>
            </a:pPr>
            <a:r>
              <a:t/>
            </a:r>
            <a:endParaRPr>
              <a:solidFill>
                <a:srgbClr val="999999"/>
              </a:solidFill>
              <a:highlight>
                <a:srgbClr val="FFFFFF"/>
              </a:highlight>
              <a:latin typeface="Georgia"/>
              <a:ea typeface="Georgia"/>
              <a:cs typeface="Georgia"/>
              <a:sym typeface="Georgia"/>
            </a:endParaRPr>
          </a:p>
          <a:p>
            <a:pPr indent="-317500" lvl="0" marL="457200" rtl="0" algn="l">
              <a:lnSpc>
                <a:spcPct val="115000"/>
              </a:lnSpc>
              <a:spcBef>
                <a:spcPts val="0"/>
              </a:spcBef>
              <a:spcAft>
                <a:spcPts val="0"/>
              </a:spcAft>
              <a:buClr>
                <a:srgbClr val="999999"/>
              </a:buClr>
              <a:buSzPts val="1400"/>
              <a:buFont typeface="Georgia"/>
              <a:buChar char="●"/>
            </a:pPr>
            <a:r>
              <a:rPr lang="en">
                <a:solidFill>
                  <a:srgbClr val="999999"/>
                </a:solidFill>
                <a:highlight>
                  <a:srgbClr val="FFFFFF"/>
                </a:highlight>
                <a:latin typeface="Georgia"/>
                <a:ea typeface="Georgia"/>
                <a:cs typeface="Georgia"/>
                <a:sym typeface="Georgia"/>
              </a:rPr>
              <a:t> It simplified the process of packaging up the application and all its libraries and other dependencies - even the entire OS file system - into a simple, portable package that can be used to deploy the application on any computer running Docker.</a:t>
            </a:r>
            <a:endParaRPr>
              <a:solidFill>
                <a:srgbClr val="999999"/>
              </a:solidFill>
              <a:highlight>
                <a:srgbClr val="FFFFFF"/>
              </a:highlight>
              <a:latin typeface="Georgia"/>
              <a:ea typeface="Georgia"/>
              <a:cs typeface="Georgia"/>
              <a:sym typeface="Georgia"/>
            </a:endParaRPr>
          </a:p>
          <a:p>
            <a:pPr indent="0" lvl="0" marL="457200" rtl="0" algn="l">
              <a:lnSpc>
                <a:spcPct val="115000"/>
              </a:lnSpc>
              <a:spcBef>
                <a:spcPts val="0"/>
              </a:spcBef>
              <a:spcAft>
                <a:spcPts val="0"/>
              </a:spcAft>
              <a:buNone/>
            </a:pPr>
            <a:r>
              <a:t/>
            </a:r>
            <a:endParaRPr>
              <a:solidFill>
                <a:srgbClr val="999999"/>
              </a:solidFill>
              <a:highlight>
                <a:srgbClr val="FFFFFF"/>
              </a:highlight>
              <a:latin typeface="Georgia"/>
              <a:ea typeface="Georgia"/>
              <a:cs typeface="Georgia"/>
              <a:sym typeface="Georgia"/>
            </a:endParaRPr>
          </a:p>
          <a:p>
            <a:pPr indent="-317500" lvl="0" marL="457200" rtl="0" algn="l">
              <a:lnSpc>
                <a:spcPct val="115000"/>
              </a:lnSpc>
              <a:spcBef>
                <a:spcPts val="0"/>
              </a:spcBef>
              <a:spcAft>
                <a:spcPts val="0"/>
              </a:spcAft>
              <a:buClr>
                <a:srgbClr val="999999"/>
              </a:buClr>
              <a:buSzPts val="1400"/>
              <a:buFont typeface="Georgia"/>
              <a:buChar char="●"/>
            </a:pPr>
            <a:r>
              <a:rPr lang="en">
                <a:solidFill>
                  <a:srgbClr val="999999"/>
                </a:solidFill>
                <a:highlight>
                  <a:srgbClr val="FFFFFF"/>
                </a:highlight>
                <a:latin typeface="Georgia"/>
                <a:ea typeface="Georgia"/>
                <a:cs typeface="Georgia"/>
                <a:sym typeface="Georgia"/>
              </a:rPr>
              <a:t>Docker allows you to distribute this package via a public repository to any other Docker-enabled computer.</a:t>
            </a:r>
            <a:endParaRPr>
              <a:solidFill>
                <a:srgbClr val="99999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666666"/>
              </a:solidFill>
              <a:highlight>
                <a:srgbClr val="FFFFFF"/>
              </a:highlight>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