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Georgia" panose="02040502050405020303" pitchFamily="18" charset="0"/>
      <p:regular r:id="rId31"/>
      <p:bold r:id="rId32"/>
      <p:italic r:id="rId33"/>
      <p:boldItalic r:id="rId34"/>
    </p:embeddedFont>
    <p:embeddedFont>
      <p:font typeface="Lora" pitchFamily="2" charset="77"/>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ermanent Marker" panose="02000000000000000000" pitchFamily="2" charset="0"/>
      <p:regular r:id="rId43"/>
    </p:embeddedFont>
    <p:embeddedFont>
      <p:font typeface="PT Sans Narrow" panose="020B0506020203020204" pitchFamily="34" charset="77"/>
      <p:regular r:id="rId44"/>
      <p:bold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60E712-2818-4AAC-A71A-FC120BD95E8B}">
  <a:tblStyle styleId="{AE60E712-2818-4AAC-A71A-FC120BD95E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79a8b4515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79a8b451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a583562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7a583562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a583562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7a583562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a8b4515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79a8b451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7a583562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7a583562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79a8b4515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79a8b451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7a583562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7a583562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08d764f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08d764f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08d764f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08d764f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7c414aa77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7c414aa7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7befee39d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7befee39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befee39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befee39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7befee39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7befee39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7befee39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7befee3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7befee39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7befee39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7befee3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7befee3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7befee39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7befee39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7befee39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7befee39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7c414aa77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7c414aa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ff8e59cbb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ff8e59c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479176cd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479176cd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79a8b4515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79a8b451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6fc7dd0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6fc7dd0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79a8b451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79a8b45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79a8b4515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79a8b451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79a8b451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79a8b451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reference/generated/kubernetes-api/v1.1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83300" y="427875"/>
            <a:ext cx="8227800" cy="191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b="0">
              <a:latin typeface="Georgia"/>
              <a:ea typeface="Georgia"/>
              <a:cs typeface="Georgia"/>
              <a:sym typeface="Georgia"/>
            </a:endParaRPr>
          </a:p>
          <a:p>
            <a:pPr marL="0" lvl="0" indent="0" algn="ctr" rtl="0">
              <a:spcBef>
                <a:spcPts val="0"/>
              </a:spcBef>
              <a:spcAft>
                <a:spcPts val="0"/>
              </a:spcAft>
              <a:buNone/>
            </a:pPr>
            <a:endParaRPr b="0">
              <a:latin typeface="Georgia"/>
              <a:ea typeface="Georgia"/>
              <a:cs typeface="Georgia"/>
              <a:sym typeface="Georgia"/>
            </a:endParaRPr>
          </a:p>
          <a:p>
            <a:pPr marL="0" lvl="0" indent="0" algn="ctr" rtl="0">
              <a:spcBef>
                <a:spcPts val="0"/>
              </a:spcBef>
              <a:spcAft>
                <a:spcPts val="0"/>
              </a:spcAft>
              <a:buNone/>
            </a:pPr>
            <a:endParaRPr b="0">
              <a:latin typeface="Georgia"/>
              <a:ea typeface="Georgia"/>
              <a:cs typeface="Georgia"/>
              <a:sym typeface="Georgia"/>
            </a:endParaRPr>
          </a:p>
          <a:p>
            <a:pPr marL="914400" lvl="0" indent="0" algn="l" rtl="0">
              <a:lnSpc>
                <a:spcPct val="115000"/>
              </a:lnSpc>
              <a:spcBef>
                <a:spcPts val="0"/>
              </a:spcBef>
              <a:spcAft>
                <a:spcPts val="0"/>
              </a:spcAft>
              <a:buNone/>
            </a:pPr>
            <a:r>
              <a:rPr lang="en" b="0">
                <a:latin typeface="Georgia"/>
                <a:ea typeface="Georgia"/>
                <a:cs typeface="Georgia"/>
                <a:sym typeface="Georgia"/>
              </a:rPr>
              <a:t>                      Pods</a:t>
            </a:r>
            <a:endParaRPr sz="700" b="0">
              <a:solidFill>
                <a:srgbClr val="000000"/>
              </a:solidFill>
              <a:latin typeface="Arial"/>
              <a:ea typeface="Arial"/>
              <a:cs typeface="Arial"/>
              <a:sym typeface="Arial"/>
            </a:endParaRPr>
          </a:p>
          <a:p>
            <a:pPr marL="1828800" lvl="0" indent="0" algn="l" rtl="0">
              <a:lnSpc>
                <a:spcPct val="115000"/>
              </a:lnSpc>
              <a:spcBef>
                <a:spcPts val="0"/>
              </a:spcBef>
              <a:spcAft>
                <a:spcPts val="0"/>
              </a:spcAft>
              <a:buNone/>
            </a:pPr>
            <a:r>
              <a:rPr lang="en" sz="850" b="0">
                <a:solidFill>
                  <a:srgbClr val="000000"/>
                </a:solidFill>
                <a:latin typeface="Arial"/>
                <a:ea typeface="Arial"/>
                <a:cs typeface="Arial"/>
                <a:sym typeface="Arial"/>
              </a:rPr>
              <a:t> </a:t>
            </a:r>
            <a:endParaRPr b="0">
              <a:latin typeface="Georgia"/>
              <a:ea typeface="Georgia"/>
              <a:cs typeface="Georgia"/>
              <a:sym typeface="Georgia"/>
            </a:endParaRPr>
          </a:p>
          <a:p>
            <a:pPr marL="0" lvl="0" indent="0" algn="l" rtl="0">
              <a:lnSpc>
                <a:spcPct val="115000"/>
              </a:lnSpc>
              <a:spcBef>
                <a:spcPts val="0"/>
              </a:spcBef>
              <a:spcAft>
                <a:spcPts val="0"/>
              </a:spcAft>
              <a:buNone/>
            </a:pPr>
            <a:r>
              <a:rPr lang="en" sz="900" b="0">
                <a:solidFill>
                  <a:srgbClr val="000000"/>
                </a:solidFill>
                <a:latin typeface="Arial"/>
                <a:ea typeface="Arial"/>
                <a:cs typeface="Arial"/>
                <a:sym typeface="Arial"/>
              </a:rPr>
              <a:t>                                                                              </a:t>
            </a:r>
            <a:endParaRPr sz="9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900" b="0">
                <a:solidFill>
                  <a:srgbClr val="000000"/>
                </a:solidFill>
                <a:latin typeface="Arial"/>
                <a:ea typeface="Arial"/>
                <a:cs typeface="Arial"/>
                <a:sym typeface="Arial"/>
              </a:rPr>
              <a:t>       </a:t>
            </a:r>
            <a:endParaRPr sz="9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900" b="0">
                <a:solidFill>
                  <a:srgbClr val="000000"/>
                </a:solidFill>
                <a:latin typeface="Arial"/>
                <a:ea typeface="Arial"/>
                <a:cs typeface="Arial"/>
                <a:sym typeface="Arial"/>
              </a:rPr>
              <a:t>                     </a:t>
            </a:r>
            <a:endParaRPr sz="2100" b="0">
              <a:solidFill>
                <a:srgbClr val="F6B26B"/>
              </a:solidFill>
              <a:latin typeface="Georgia"/>
              <a:ea typeface="Georgia"/>
              <a:cs typeface="Georgia"/>
              <a:sym typeface="Georgia"/>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45725" y="15927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details</a:t>
            </a:r>
            <a:endParaRPr/>
          </a:p>
        </p:txBody>
      </p:sp>
      <p:sp>
        <p:nvSpPr>
          <p:cNvPr id="180" name="Google Shape;180;p22"/>
          <p:cNvSpPr txBox="1"/>
          <p:nvPr/>
        </p:nvSpPr>
        <p:spPr>
          <a:xfrm>
            <a:off x="198125" y="804650"/>
            <a:ext cx="8421000" cy="396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666666"/>
              </a:buClr>
              <a:buSzPts val="1400"/>
              <a:buFont typeface="Georgia"/>
              <a:buChar char="●"/>
            </a:pPr>
            <a:r>
              <a:rPr lang="en" dirty="0">
                <a:solidFill>
                  <a:srgbClr val="6AA84F"/>
                </a:solidFill>
                <a:latin typeface="Georgia"/>
                <a:ea typeface="Georgia"/>
                <a:cs typeface="Georgia"/>
                <a:sym typeface="Georgia"/>
              </a:rPr>
              <a:t>Run:   </a:t>
            </a:r>
            <a:r>
              <a:rPr lang="en" dirty="0">
                <a:solidFill>
                  <a:srgbClr val="666666"/>
                </a:solidFill>
                <a:latin typeface="Georgia"/>
                <a:ea typeface="Georgia"/>
                <a:cs typeface="Georgia"/>
                <a:sym typeface="Georgia"/>
              </a:rPr>
              <a:t>  	  kubectl apply –f </a:t>
            </a:r>
            <a:r>
              <a:rPr lang="en" dirty="0" err="1">
                <a:solidFill>
                  <a:srgbClr val="666666"/>
                </a:solidFill>
                <a:latin typeface="Georgia"/>
                <a:ea typeface="Georgia"/>
                <a:cs typeface="Georgia"/>
                <a:sym typeface="Georgia"/>
              </a:rPr>
              <a:t>pod_name.yml</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AA84F"/>
                </a:solidFill>
                <a:latin typeface="Georgia"/>
                <a:ea typeface="Georgia"/>
                <a:cs typeface="Georgia"/>
                <a:sym typeface="Georgia"/>
              </a:rPr>
              <a:t>Get info from pod</a:t>
            </a:r>
            <a:r>
              <a:rPr lang="en" dirty="0">
                <a:solidFill>
                  <a:srgbClr val="666666"/>
                </a:solidFill>
                <a:latin typeface="Georgia"/>
                <a:ea typeface="Georgia"/>
                <a:cs typeface="Georgia"/>
                <a:sym typeface="Georgia"/>
              </a:rPr>
              <a:t>   kubectl get po </a:t>
            </a:r>
            <a:r>
              <a:rPr lang="en" dirty="0" err="1">
                <a:solidFill>
                  <a:srgbClr val="666666"/>
                </a:solidFill>
                <a:latin typeface="Georgia"/>
                <a:ea typeface="Georgia"/>
                <a:cs typeface="Georgia"/>
                <a:sym typeface="Georgia"/>
              </a:rPr>
              <a:t>pod_name</a:t>
            </a:r>
            <a:r>
              <a:rPr lang="en" dirty="0">
                <a:solidFill>
                  <a:srgbClr val="666666"/>
                </a:solidFill>
                <a:latin typeface="Georgia"/>
                <a:ea typeface="Georgia"/>
                <a:cs typeface="Georgia"/>
                <a:sym typeface="Georgia"/>
              </a:rPr>
              <a:t> -o yaml</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AA84F"/>
                </a:solidFill>
                <a:latin typeface="Georgia"/>
                <a:ea typeface="Georgia"/>
                <a:cs typeface="Georgia"/>
                <a:sym typeface="Georgia"/>
              </a:rPr>
              <a:t>Metadata</a:t>
            </a:r>
            <a:r>
              <a:rPr lang="en" dirty="0">
                <a:solidFill>
                  <a:srgbClr val="666666"/>
                </a:solidFill>
                <a:latin typeface="Georgia"/>
                <a:ea typeface="Georgia"/>
                <a:cs typeface="Georgia"/>
                <a:sym typeface="Georgia"/>
              </a:rPr>
              <a:t> includes the name, namespace, labels, and other information about the pod.</a:t>
            </a:r>
            <a:endParaRPr dirty="0">
              <a:solidFill>
                <a:srgbClr val="666666"/>
              </a:solidFill>
              <a:latin typeface="Georgia"/>
              <a:ea typeface="Georgia"/>
              <a:cs typeface="Georgia"/>
              <a:sym typeface="Georgia"/>
            </a:endParaRPr>
          </a:p>
          <a:p>
            <a:pPr marL="457200" lvl="0" indent="-317500" algn="l" rtl="0">
              <a:lnSpc>
                <a:spcPct val="100000"/>
              </a:lnSpc>
              <a:spcBef>
                <a:spcPts val="0"/>
              </a:spcBef>
              <a:spcAft>
                <a:spcPts val="0"/>
              </a:spcAft>
              <a:buClr>
                <a:srgbClr val="666666"/>
              </a:buClr>
              <a:buSzPts val="1400"/>
              <a:buFont typeface="Georgia"/>
              <a:buChar char="●"/>
            </a:pPr>
            <a:r>
              <a:rPr lang="en" dirty="0">
                <a:solidFill>
                  <a:srgbClr val="6AA84F"/>
                </a:solidFill>
                <a:latin typeface="Georgia"/>
                <a:ea typeface="Georgia"/>
                <a:cs typeface="Georgia"/>
                <a:sym typeface="Georgia"/>
              </a:rPr>
              <a:t>Spec</a:t>
            </a:r>
            <a:r>
              <a:rPr lang="en" dirty="0">
                <a:solidFill>
                  <a:srgbClr val="666666"/>
                </a:solidFill>
                <a:latin typeface="Georgia"/>
                <a:ea typeface="Georgia"/>
                <a:cs typeface="Georgia"/>
                <a:sym typeface="Georgia"/>
              </a:rPr>
              <a:t> contains the actual description of the pod’s contents, such as the pod’s containers, volumes, and other data.</a:t>
            </a:r>
            <a:endParaRPr dirty="0">
              <a:solidFill>
                <a:srgbClr val="666666"/>
              </a:solidFill>
              <a:latin typeface="Georgia"/>
              <a:ea typeface="Georgia"/>
              <a:cs typeface="Georgia"/>
              <a:sym typeface="Georgia"/>
            </a:endParaRPr>
          </a:p>
          <a:p>
            <a:pPr marL="457200" lvl="0" indent="0" algn="l" rtl="0">
              <a:lnSpc>
                <a:spcPct val="100000"/>
              </a:lnSpc>
              <a:spcBef>
                <a:spcPts val="0"/>
              </a:spcBef>
              <a:spcAft>
                <a:spcPts val="0"/>
              </a:spcAft>
              <a:buNone/>
            </a:pPr>
            <a:endParaRPr dirty="0">
              <a:solidFill>
                <a:srgbClr val="666666"/>
              </a:solidFill>
              <a:latin typeface="Georgia"/>
              <a:ea typeface="Georgia"/>
              <a:cs typeface="Georgia"/>
              <a:sym typeface="Georgia"/>
            </a:endParaRPr>
          </a:p>
          <a:p>
            <a:pPr marL="457200" lvl="0" indent="-317500" algn="l" rtl="0">
              <a:lnSpc>
                <a:spcPct val="100000"/>
              </a:lnSpc>
              <a:spcBef>
                <a:spcPts val="0"/>
              </a:spcBef>
              <a:spcAft>
                <a:spcPts val="0"/>
              </a:spcAft>
              <a:buClr>
                <a:srgbClr val="666666"/>
              </a:buClr>
              <a:buSzPts val="1400"/>
              <a:buFont typeface="Georgia"/>
              <a:buChar char="●"/>
            </a:pPr>
            <a:r>
              <a:rPr lang="en" dirty="0">
                <a:solidFill>
                  <a:srgbClr val="6AA84F"/>
                </a:solidFill>
                <a:latin typeface="Georgia"/>
                <a:ea typeface="Georgia"/>
                <a:cs typeface="Georgia"/>
                <a:sym typeface="Georgia"/>
              </a:rPr>
              <a:t>Status</a:t>
            </a:r>
            <a:r>
              <a:rPr lang="en" dirty="0">
                <a:solidFill>
                  <a:srgbClr val="666666"/>
                </a:solidFill>
                <a:latin typeface="Georgia"/>
                <a:ea typeface="Georgia"/>
                <a:cs typeface="Georgia"/>
                <a:sym typeface="Georgia"/>
              </a:rPr>
              <a:t> contains the current information about the running pod, such as what condition the pod is in, the description and status of each container, and the pod’s internal IP and other basic info.</a:t>
            </a:r>
            <a:endParaRPr dirty="0">
              <a:solidFill>
                <a:srgbClr val="666666"/>
              </a:solidFill>
              <a:latin typeface="Georgia"/>
              <a:ea typeface="Georgia"/>
              <a:cs typeface="Georgia"/>
              <a:sym typeface="Georgia"/>
            </a:endParaRPr>
          </a:p>
          <a:p>
            <a:pPr marL="457200" lvl="0" indent="0" algn="l" rtl="0">
              <a:lnSpc>
                <a:spcPct val="100000"/>
              </a:lnSpc>
              <a:spcBef>
                <a:spcPts val="0"/>
              </a:spcBef>
              <a:spcAft>
                <a:spcPts val="0"/>
              </a:spcAft>
              <a:buNone/>
            </a:pPr>
            <a:endParaRPr dirty="0">
              <a:solidFill>
                <a:srgbClr val="666666"/>
              </a:solidFill>
              <a:latin typeface="Georgia"/>
              <a:ea typeface="Georgia"/>
              <a:cs typeface="Georgia"/>
              <a:sym typeface="Georgia"/>
            </a:endParaRPr>
          </a:p>
          <a:p>
            <a:pPr marL="457200" marR="0" lvl="0" indent="-317500" algn="l" rtl="0">
              <a:lnSpc>
                <a:spcPct val="1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Kubernetes reference documentation at</a:t>
            </a:r>
            <a:endParaRPr dirty="0">
              <a:solidFill>
                <a:srgbClr val="666666"/>
              </a:solidFill>
              <a:latin typeface="Georgia"/>
              <a:ea typeface="Georgia"/>
              <a:cs typeface="Georgia"/>
              <a:sym typeface="Georgia"/>
            </a:endParaRPr>
          </a:p>
          <a:p>
            <a:pPr marL="457200" marR="0" lvl="0" indent="0" algn="l" rtl="0">
              <a:lnSpc>
                <a:spcPct val="100000"/>
              </a:lnSpc>
              <a:spcBef>
                <a:spcPts val="0"/>
              </a:spcBef>
              <a:spcAft>
                <a:spcPts val="0"/>
              </a:spcAft>
              <a:buNone/>
            </a:pPr>
            <a:r>
              <a:rPr lang="en" dirty="0">
                <a:solidFill>
                  <a:srgbClr val="666666"/>
                </a:solidFill>
                <a:latin typeface="Georgia"/>
                <a:ea typeface="Georgia"/>
                <a:cs typeface="Georgia"/>
                <a:sym typeface="Georgia"/>
              </a:rPr>
              <a:t>                                  </a:t>
            </a:r>
            <a:r>
              <a:rPr lang="en" sz="1100" u="sng" dirty="0">
                <a:solidFill>
                  <a:schemeClr val="hlink"/>
                </a:solidFill>
                <a:hlinkClick r:id="rId3"/>
              </a:rPr>
              <a:t>https://kubernetes.io/docs/reference/generated/kubernetes-api/v1.18/</a:t>
            </a:r>
            <a:endParaRPr sz="1600" dirty="0"/>
          </a:p>
          <a:p>
            <a:pPr marL="0" lvl="0" indent="0" algn="l" rtl="0">
              <a:lnSpc>
                <a:spcPct val="100000"/>
              </a:lnSpc>
              <a:spcBef>
                <a:spcPts val="0"/>
              </a:spcBef>
              <a:spcAft>
                <a:spcPts val="0"/>
              </a:spcAft>
              <a:buNone/>
            </a:pPr>
            <a:endParaRPr dirty="0">
              <a:solidFill>
                <a:srgbClr val="666666"/>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98125" y="74550"/>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dirty="0">
                <a:latin typeface="Georgia"/>
                <a:ea typeface="Georgia"/>
                <a:cs typeface="Georgia"/>
                <a:sym typeface="Georgia"/>
              </a:rPr>
              <a:t>Command Reference</a:t>
            </a:r>
            <a:endParaRPr dirty="0"/>
          </a:p>
        </p:txBody>
      </p:sp>
      <p:sp>
        <p:nvSpPr>
          <p:cNvPr id="186" name="Google Shape;186;p23"/>
          <p:cNvSpPr txBox="1"/>
          <p:nvPr/>
        </p:nvSpPr>
        <p:spPr>
          <a:xfrm>
            <a:off x="198125" y="662700"/>
            <a:ext cx="8421000" cy="4260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Using kubectl create to create the pod</a:t>
            </a:r>
            <a:endParaRPr sz="1100" dirty="0">
              <a:solidFill>
                <a:srgbClr val="6AA84F"/>
              </a:solidFill>
              <a:latin typeface="Georgia"/>
              <a:ea typeface="Georgia"/>
              <a:cs typeface="Georgia"/>
              <a:sym typeface="Georgia"/>
            </a:endParaRPr>
          </a:p>
          <a:p>
            <a:pPr marL="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          kubectl create -f </a:t>
            </a:r>
            <a:r>
              <a:rPr lang="en" sz="1200" i="1" dirty="0" err="1">
                <a:solidFill>
                  <a:srgbClr val="A64D79"/>
                </a:solidFill>
                <a:latin typeface="Courier New"/>
                <a:ea typeface="Courier New"/>
                <a:cs typeface="Courier New"/>
                <a:sym typeface="Courier New"/>
              </a:rPr>
              <a:t>kubia-manual.yaml</a:t>
            </a:r>
            <a:endParaRPr sz="600" dirty="0">
              <a:solidFill>
                <a:srgbClr val="262626"/>
              </a:solidFill>
            </a:endParaRPr>
          </a:p>
          <a:p>
            <a:pPr marL="0" lvl="0" indent="0" algn="l" rtl="0">
              <a:lnSpc>
                <a:spcPct val="115000"/>
              </a:lnSpc>
              <a:spcBef>
                <a:spcPts val="0"/>
              </a:spcBef>
              <a:spcAft>
                <a:spcPts val="0"/>
              </a:spcAft>
              <a:buNone/>
            </a:pPr>
            <a:endParaRPr sz="600" dirty="0">
              <a:solidFill>
                <a:srgbClr val="262626"/>
              </a:solidFill>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Retrieving the whole definition of a Running POD in YAML/JSON  format </a:t>
            </a:r>
            <a:endParaRPr sz="1200" dirty="0">
              <a:solidFill>
                <a:srgbClr val="182B37"/>
              </a:solidFill>
              <a:highlight>
                <a:schemeClr val="lt1"/>
              </a:highlight>
            </a:endParaRPr>
          </a:p>
          <a:p>
            <a:pPr marL="91440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get po </a:t>
            </a:r>
            <a:r>
              <a:rPr lang="en" sz="1200" i="1" dirty="0" err="1">
                <a:solidFill>
                  <a:srgbClr val="A64D79"/>
                </a:solidFill>
                <a:latin typeface="Courier New"/>
                <a:ea typeface="Courier New"/>
                <a:cs typeface="Courier New"/>
                <a:sym typeface="Courier New"/>
              </a:rPr>
              <a:t>kubia</a:t>
            </a:r>
            <a:r>
              <a:rPr lang="en" sz="1200" i="1" dirty="0">
                <a:solidFill>
                  <a:srgbClr val="A64D79"/>
                </a:solidFill>
                <a:latin typeface="Courier New"/>
                <a:ea typeface="Courier New"/>
                <a:cs typeface="Courier New"/>
                <a:sym typeface="Courier New"/>
              </a:rPr>
              <a:t>-manual -o yaml</a:t>
            </a:r>
            <a:endParaRPr sz="1200" i="1" dirty="0">
              <a:solidFill>
                <a:srgbClr val="A64D79"/>
              </a:solidFill>
              <a:latin typeface="Courier New"/>
              <a:ea typeface="Courier New"/>
              <a:cs typeface="Courier New"/>
              <a:sym typeface="Courier New"/>
            </a:endParaRPr>
          </a:p>
          <a:p>
            <a:pPr marL="91440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get po </a:t>
            </a:r>
            <a:r>
              <a:rPr lang="en" sz="1200" i="1" dirty="0" err="1">
                <a:solidFill>
                  <a:srgbClr val="A64D79"/>
                </a:solidFill>
                <a:latin typeface="Courier New"/>
                <a:ea typeface="Courier New"/>
                <a:cs typeface="Courier New"/>
                <a:sym typeface="Courier New"/>
              </a:rPr>
              <a:t>kubia</a:t>
            </a:r>
            <a:r>
              <a:rPr lang="en" sz="1200" i="1" dirty="0">
                <a:solidFill>
                  <a:srgbClr val="A64D79"/>
                </a:solidFill>
                <a:latin typeface="Courier New"/>
                <a:ea typeface="Courier New"/>
                <a:cs typeface="Courier New"/>
                <a:sym typeface="Courier New"/>
              </a:rPr>
              <a:t>-manual -o json</a:t>
            </a:r>
            <a:endParaRPr sz="1200" i="1" dirty="0">
              <a:solidFill>
                <a:srgbClr val="A64D79"/>
              </a:solidFill>
              <a:latin typeface="Courier New"/>
              <a:ea typeface="Courier New"/>
              <a:cs typeface="Courier New"/>
              <a:sym typeface="Courier New"/>
            </a:endParaRPr>
          </a:p>
          <a:p>
            <a:pPr marL="914400" lvl="0" indent="0" algn="l" rtl="0">
              <a:lnSpc>
                <a:spcPct val="115000"/>
              </a:lnSpc>
              <a:spcBef>
                <a:spcPts val="0"/>
              </a:spcBef>
              <a:spcAft>
                <a:spcPts val="0"/>
              </a:spcAft>
              <a:buNone/>
            </a:pPr>
            <a:endParaRPr sz="1200" i="1" dirty="0">
              <a:solidFill>
                <a:srgbClr val="A64D79"/>
              </a:solidFill>
              <a:latin typeface="Courier New"/>
              <a:ea typeface="Courier New"/>
              <a:cs typeface="Courier New"/>
              <a:sym typeface="Courier New"/>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See the newly created POD</a:t>
            </a:r>
            <a:endParaRPr sz="1200" dirty="0">
              <a:solidFill>
                <a:srgbClr val="182B37"/>
              </a:solidFill>
              <a:highlight>
                <a:schemeClr val="lt1"/>
              </a:highlight>
            </a:endParaRPr>
          </a:p>
          <a:p>
            <a:pPr marL="914400" marR="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get pods</a:t>
            </a:r>
            <a:endParaRPr sz="1200" i="1" dirty="0">
              <a:solidFill>
                <a:srgbClr val="A64D79"/>
              </a:solidFill>
              <a:latin typeface="Courier New"/>
              <a:ea typeface="Courier New"/>
              <a:cs typeface="Courier New"/>
              <a:sym typeface="Courier New"/>
            </a:endParaRPr>
          </a:p>
          <a:p>
            <a:pPr marL="914400" marR="0" lvl="0" indent="0" algn="l" rtl="0">
              <a:lnSpc>
                <a:spcPct val="115000"/>
              </a:lnSpc>
              <a:spcBef>
                <a:spcPts val="0"/>
              </a:spcBef>
              <a:spcAft>
                <a:spcPts val="0"/>
              </a:spcAft>
              <a:buNone/>
            </a:pPr>
            <a:endParaRPr sz="1200" i="1" dirty="0">
              <a:solidFill>
                <a:srgbClr val="A64D79"/>
              </a:solidFill>
              <a:latin typeface="Courier New"/>
              <a:ea typeface="Courier New"/>
              <a:cs typeface="Courier New"/>
              <a:sym typeface="Courier New"/>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See the full details 0f POD</a:t>
            </a:r>
            <a:endParaRPr sz="1200" dirty="0">
              <a:solidFill>
                <a:srgbClr val="182B37"/>
              </a:solidFill>
              <a:highlight>
                <a:schemeClr val="lt1"/>
              </a:highlight>
            </a:endParaRPr>
          </a:p>
          <a:p>
            <a:pPr marL="91440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describe pod </a:t>
            </a:r>
            <a:r>
              <a:rPr lang="en" sz="1200" i="1" dirty="0" err="1">
                <a:solidFill>
                  <a:srgbClr val="A64D79"/>
                </a:solidFill>
                <a:latin typeface="Courier New"/>
                <a:ea typeface="Courier New"/>
                <a:cs typeface="Courier New"/>
                <a:sym typeface="Courier New"/>
              </a:rPr>
              <a:t>kubia</a:t>
            </a:r>
            <a:r>
              <a:rPr lang="en" sz="1200" i="1" dirty="0">
                <a:solidFill>
                  <a:srgbClr val="A64D79"/>
                </a:solidFill>
                <a:latin typeface="Courier New"/>
                <a:ea typeface="Courier New"/>
                <a:cs typeface="Courier New"/>
                <a:sym typeface="Courier New"/>
              </a:rPr>
              <a:t>-manual</a:t>
            </a:r>
            <a:endParaRPr sz="1200" i="1" dirty="0">
              <a:solidFill>
                <a:srgbClr val="A64D79"/>
              </a:solidFill>
              <a:latin typeface="Courier New"/>
              <a:ea typeface="Courier New"/>
              <a:cs typeface="Courier New"/>
              <a:sym typeface="Courier New"/>
            </a:endParaRPr>
          </a:p>
          <a:p>
            <a:pPr marL="914400" marR="0" lvl="0" indent="0" algn="l" rtl="0">
              <a:lnSpc>
                <a:spcPct val="115000"/>
              </a:lnSpc>
              <a:spcBef>
                <a:spcPts val="0"/>
              </a:spcBef>
              <a:spcAft>
                <a:spcPts val="0"/>
              </a:spcAft>
              <a:buNone/>
            </a:pPr>
            <a:endParaRPr sz="1200" i="1" dirty="0">
              <a:solidFill>
                <a:srgbClr val="A64D79"/>
              </a:solidFill>
              <a:latin typeface="Courier New"/>
              <a:ea typeface="Courier New"/>
              <a:cs typeface="Courier New"/>
              <a:sym typeface="Courier New"/>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View the application logs</a:t>
            </a:r>
            <a:endParaRPr sz="1200" dirty="0">
              <a:solidFill>
                <a:srgbClr val="182B37"/>
              </a:solidFill>
              <a:highlight>
                <a:schemeClr val="lt1"/>
              </a:highlight>
            </a:endParaRPr>
          </a:p>
          <a:p>
            <a:pPr marL="914400" marR="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docker logs &lt;container id&gt;</a:t>
            </a:r>
            <a:endParaRPr sz="1200" i="1" dirty="0">
              <a:solidFill>
                <a:srgbClr val="A64D79"/>
              </a:solidFill>
              <a:latin typeface="Courier New"/>
              <a:ea typeface="Courier New"/>
              <a:cs typeface="Courier New"/>
              <a:sym typeface="Courier New"/>
            </a:endParaRPr>
          </a:p>
          <a:p>
            <a:pPr marL="914400" marR="0" lvl="0" indent="0" algn="l" rtl="0">
              <a:lnSpc>
                <a:spcPct val="115000"/>
              </a:lnSpc>
              <a:spcBef>
                <a:spcPts val="0"/>
              </a:spcBef>
              <a:spcAft>
                <a:spcPts val="0"/>
              </a:spcAft>
              <a:buNone/>
            </a:pPr>
            <a:endParaRPr sz="1200" i="1" dirty="0">
              <a:solidFill>
                <a:srgbClr val="A64D79"/>
              </a:solidFill>
              <a:latin typeface="Courier New"/>
              <a:ea typeface="Courier New"/>
              <a:cs typeface="Courier New"/>
              <a:sym typeface="Courier New"/>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Retrieve a POD’s log</a:t>
            </a:r>
            <a:endParaRPr sz="1200" dirty="0">
              <a:solidFill>
                <a:srgbClr val="182B37"/>
              </a:solidFill>
              <a:highlight>
                <a:schemeClr val="lt1"/>
              </a:highlight>
            </a:endParaRPr>
          </a:p>
          <a:p>
            <a:pPr marL="914400" marR="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logs </a:t>
            </a:r>
            <a:r>
              <a:rPr lang="en" sz="1200" i="1" dirty="0" err="1">
                <a:solidFill>
                  <a:srgbClr val="A64D79"/>
                </a:solidFill>
                <a:latin typeface="Courier New"/>
                <a:ea typeface="Courier New"/>
                <a:cs typeface="Courier New"/>
                <a:sym typeface="Courier New"/>
              </a:rPr>
              <a:t>kubia</a:t>
            </a:r>
            <a:r>
              <a:rPr lang="en" sz="1200" i="1" dirty="0">
                <a:solidFill>
                  <a:srgbClr val="A64D79"/>
                </a:solidFill>
                <a:latin typeface="Courier New"/>
                <a:ea typeface="Courier New"/>
                <a:cs typeface="Courier New"/>
                <a:sym typeface="Courier New"/>
              </a:rPr>
              <a:t>-manual</a:t>
            </a:r>
            <a:endParaRPr sz="1200" i="1" dirty="0">
              <a:solidFill>
                <a:srgbClr val="A64D79"/>
              </a:solidFill>
              <a:latin typeface="Courier New"/>
              <a:ea typeface="Courier New"/>
              <a:cs typeface="Courier New"/>
              <a:sym typeface="Courier New"/>
            </a:endParaRPr>
          </a:p>
          <a:p>
            <a:pPr marL="914400" marR="0" lvl="0" indent="0" algn="l" rtl="0">
              <a:lnSpc>
                <a:spcPct val="115000"/>
              </a:lnSpc>
              <a:spcBef>
                <a:spcPts val="0"/>
              </a:spcBef>
              <a:spcAft>
                <a:spcPts val="0"/>
              </a:spcAft>
              <a:buNone/>
            </a:pPr>
            <a:endParaRPr sz="1200" i="1" dirty="0">
              <a:solidFill>
                <a:srgbClr val="A64D79"/>
              </a:solidFill>
              <a:latin typeface="Courier New"/>
              <a:ea typeface="Courier New"/>
              <a:cs typeface="Courier New"/>
              <a:sym typeface="Courier New"/>
            </a:endParaRPr>
          </a:p>
          <a:p>
            <a:pPr marL="457200" lvl="0" indent="-304800" algn="l" rtl="0">
              <a:spcBef>
                <a:spcPts val="0"/>
              </a:spcBef>
              <a:spcAft>
                <a:spcPts val="0"/>
              </a:spcAft>
              <a:buClr>
                <a:srgbClr val="A64D79"/>
              </a:buClr>
              <a:buSzPts val="1200"/>
              <a:buFont typeface="Courier New"/>
              <a:buChar char="●"/>
            </a:pPr>
            <a:r>
              <a:rPr lang="en" sz="1100" dirty="0">
                <a:solidFill>
                  <a:srgbClr val="6AA84F"/>
                </a:solidFill>
                <a:latin typeface="Georgia"/>
                <a:ea typeface="Georgia"/>
                <a:cs typeface="Georgia"/>
                <a:sym typeface="Georgia"/>
              </a:rPr>
              <a:t>Retrieve logs when there are multi-container POD</a:t>
            </a:r>
            <a:endParaRPr sz="1200" dirty="0">
              <a:solidFill>
                <a:srgbClr val="182B37"/>
              </a:solidFill>
              <a:highlight>
                <a:schemeClr val="lt1"/>
              </a:highlight>
            </a:endParaRPr>
          </a:p>
          <a:p>
            <a:pPr marL="914400" lvl="0" indent="0" algn="l" rtl="0">
              <a:lnSpc>
                <a:spcPct val="115000"/>
              </a:lnSpc>
              <a:spcBef>
                <a:spcPts val="0"/>
              </a:spcBef>
              <a:spcAft>
                <a:spcPts val="0"/>
              </a:spcAft>
              <a:buNone/>
            </a:pPr>
            <a:r>
              <a:rPr lang="en" sz="1200" i="1" dirty="0">
                <a:solidFill>
                  <a:srgbClr val="A64D79"/>
                </a:solidFill>
                <a:latin typeface="Courier New"/>
                <a:ea typeface="Courier New"/>
                <a:cs typeface="Courier New"/>
                <a:sym typeface="Courier New"/>
              </a:rPr>
              <a:t>Kubectl logs </a:t>
            </a:r>
            <a:r>
              <a:rPr lang="en" sz="1200" i="1" dirty="0" err="1">
                <a:solidFill>
                  <a:srgbClr val="A64D79"/>
                </a:solidFill>
                <a:latin typeface="Courier New"/>
                <a:ea typeface="Courier New"/>
                <a:cs typeface="Courier New"/>
                <a:sym typeface="Courier New"/>
              </a:rPr>
              <a:t>kubia</a:t>
            </a:r>
            <a:r>
              <a:rPr lang="en" sz="1200" i="1" dirty="0">
                <a:solidFill>
                  <a:srgbClr val="A64D79"/>
                </a:solidFill>
                <a:latin typeface="Courier New"/>
                <a:ea typeface="Courier New"/>
                <a:cs typeface="Courier New"/>
                <a:sym typeface="Courier New"/>
              </a:rPr>
              <a:t>-manual -c </a:t>
            </a:r>
            <a:r>
              <a:rPr lang="en" sz="1200" i="1" dirty="0" err="1">
                <a:solidFill>
                  <a:srgbClr val="A64D79"/>
                </a:solidFill>
                <a:latin typeface="Courier New"/>
                <a:ea typeface="Courier New"/>
                <a:cs typeface="Courier New"/>
                <a:sym typeface="Courier New"/>
              </a:rPr>
              <a:t>kubia</a:t>
            </a:r>
            <a:endParaRPr sz="1200" i="1" dirty="0">
              <a:solidFill>
                <a:srgbClr val="A64D79"/>
              </a:solidFill>
              <a:latin typeface="Courier New"/>
              <a:ea typeface="Courier New"/>
              <a:cs typeface="Courier New"/>
              <a:sym typeface="Courier New"/>
            </a:endParaRPr>
          </a:p>
          <a:p>
            <a:pPr marL="457200" marR="0" lvl="0" indent="0" algn="l" rtl="0">
              <a:lnSpc>
                <a:spcPct val="200000"/>
              </a:lnSpc>
              <a:spcBef>
                <a:spcPts val="0"/>
              </a:spcBef>
              <a:spcAft>
                <a:spcPts val="0"/>
              </a:spcAft>
              <a:buNone/>
            </a:pPr>
            <a:endParaRPr dirty="0">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dirty="0">
              <a:solidFill>
                <a:srgbClr val="666666"/>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90"/>
        <p:cNvGrpSpPr/>
        <p:nvPr/>
      </p:nvGrpSpPr>
      <p:grpSpPr>
        <a:xfrm>
          <a:off x="0" y="0"/>
          <a:ext cx="0" cy="0"/>
          <a:chOff x="0" y="0"/>
          <a:chExt cx="0" cy="0"/>
        </a:xfrm>
      </p:grpSpPr>
      <p:sp>
        <p:nvSpPr>
          <p:cNvPr id="191" name="Google Shape;191;p24"/>
          <p:cNvSpPr txBox="1"/>
          <p:nvPr/>
        </p:nvSpPr>
        <p:spPr>
          <a:xfrm>
            <a:off x="365050" y="1603650"/>
            <a:ext cx="4940700" cy="968100"/>
          </a:xfrm>
          <a:prstGeom prst="rect">
            <a:avLst/>
          </a:prstGeom>
          <a:noFill/>
          <a:ln>
            <a:noFill/>
          </a:ln>
          <a:effectLst>
            <a:outerShdw blurRad="57150" dist="19050" dir="5400000" algn="bl" rotWithShape="0">
              <a:schemeClr val="accent6">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accent1"/>
                </a:solidFill>
                <a:latin typeface="PT Sans Narrow"/>
                <a:ea typeface="PT Sans Narrow"/>
                <a:cs typeface="PT Sans Narrow"/>
                <a:sym typeface="PT Sans Narrow"/>
              </a:rPr>
              <a:t>Lab:   Pods YAML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311700" y="94100"/>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Networking</a:t>
            </a:r>
            <a:endParaRPr/>
          </a:p>
        </p:txBody>
      </p:sp>
      <p:sp>
        <p:nvSpPr>
          <p:cNvPr id="197" name="Google Shape;197;p25"/>
          <p:cNvSpPr txBox="1"/>
          <p:nvPr/>
        </p:nvSpPr>
        <p:spPr>
          <a:xfrm>
            <a:off x="198125" y="629175"/>
            <a:ext cx="8421000" cy="44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38761D"/>
                </a:solidFill>
                <a:latin typeface="Georgia"/>
                <a:ea typeface="Georgia"/>
                <a:cs typeface="Georgia"/>
                <a:sym typeface="Georgia"/>
              </a:rPr>
              <a:t>Communication between Pods on same node</a:t>
            </a:r>
            <a:endParaRPr>
              <a:solidFill>
                <a:srgbClr val="666666"/>
              </a:solidFill>
              <a:latin typeface="Georgia"/>
              <a:ea typeface="Georgia"/>
              <a:cs typeface="Georgia"/>
              <a:sym typeface="Georgia"/>
            </a:endParaRPr>
          </a:p>
        </p:txBody>
      </p:sp>
      <p:sp>
        <p:nvSpPr>
          <p:cNvPr id="198" name="Google Shape;198;p25"/>
          <p:cNvSpPr/>
          <p:nvPr/>
        </p:nvSpPr>
        <p:spPr>
          <a:xfrm>
            <a:off x="2723400" y="1224325"/>
            <a:ext cx="3697200" cy="2348700"/>
          </a:xfrm>
          <a:prstGeom prst="roundRect">
            <a:avLst>
              <a:gd name="adj" fmla="val 16667"/>
            </a:avLst>
          </a:prstGeom>
          <a:solidFill>
            <a:srgbClr val="D9D9D9"/>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3023250" y="1566200"/>
            <a:ext cx="1081500" cy="508200"/>
          </a:xfrm>
          <a:prstGeom prst="rect">
            <a:avLst/>
          </a:prstGeom>
          <a:solidFill>
            <a:srgbClr val="FF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0FFFF"/>
                </a:solidFill>
                <a:latin typeface="Georgia"/>
                <a:ea typeface="Georgia"/>
                <a:cs typeface="Georgia"/>
                <a:sym typeface="Georgia"/>
              </a:rPr>
              <a:t>       POD 1                 </a:t>
            </a:r>
            <a:endParaRPr sz="900" b="1">
              <a:solidFill>
                <a:srgbClr val="FF9900"/>
              </a:solidFill>
              <a:latin typeface="Georgia"/>
              <a:ea typeface="Georgia"/>
              <a:cs typeface="Georgia"/>
              <a:sym typeface="Georgia"/>
            </a:endParaRPr>
          </a:p>
          <a:p>
            <a:pPr marL="0" lvl="0" indent="0" algn="l" rtl="0">
              <a:spcBef>
                <a:spcPts val="0"/>
              </a:spcBef>
              <a:spcAft>
                <a:spcPts val="0"/>
              </a:spcAft>
              <a:buNone/>
            </a:pPr>
            <a:endParaRPr sz="900" b="1">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IP: 10.244.1.3</a:t>
            </a:r>
            <a:endParaRPr sz="900" b="1">
              <a:latin typeface="Georgia"/>
              <a:ea typeface="Georgia"/>
              <a:cs typeface="Georgia"/>
              <a:sym typeface="Georgia"/>
            </a:endParaRPr>
          </a:p>
        </p:txBody>
      </p:sp>
      <p:sp>
        <p:nvSpPr>
          <p:cNvPr id="200" name="Google Shape;200;p25"/>
          <p:cNvSpPr/>
          <p:nvPr/>
        </p:nvSpPr>
        <p:spPr>
          <a:xfrm>
            <a:off x="4913725" y="1566200"/>
            <a:ext cx="1081500" cy="508200"/>
          </a:xfrm>
          <a:prstGeom prst="rect">
            <a:avLst/>
          </a:prstGeom>
          <a:solidFill>
            <a:srgbClr val="FF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0FFFF"/>
                </a:solidFill>
                <a:latin typeface="Georgia"/>
                <a:ea typeface="Georgia"/>
                <a:cs typeface="Georgia"/>
                <a:sym typeface="Georgia"/>
              </a:rPr>
              <a:t>        POD 2</a:t>
            </a:r>
            <a:endParaRPr sz="900" b="1">
              <a:solidFill>
                <a:srgbClr val="00FFFF"/>
              </a:solidFill>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   </a:t>
            </a:r>
            <a:endParaRPr sz="900" b="1">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IP: 10.244.1.4</a:t>
            </a:r>
            <a:endParaRPr sz="900" b="1">
              <a:solidFill>
                <a:srgbClr val="00FFFF"/>
              </a:solidFill>
              <a:latin typeface="Georgia"/>
              <a:ea typeface="Georgia"/>
              <a:cs typeface="Georgia"/>
              <a:sym typeface="Georgia"/>
            </a:endParaRPr>
          </a:p>
        </p:txBody>
      </p:sp>
      <p:sp>
        <p:nvSpPr>
          <p:cNvPr id="201" name="Google Shape;201;p25"/>
          <p:cNvSpPr/>
          <p:nvPr/>
        </p:nvSpPr>
        <p:spPr>
          <a:xfrm>
            <a:off x="3828725" y="2436450"/>
            <a:ext cx="642600" cy="270600"/>
          </a:xfrm>
          <a:prstGeom prst="rect">
            <a:avLst/>
          </a:prstGeom>
          <a:solidFill>
            <a:srgbClr val="B7B7B7"/>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veth1d1</a:t>
            </a:r>
            <a:endParaRPr sz="900" b="1">
              <a:solidFill>
                <a:srgbClr val="FFFFFF"/>
              </a:solidFill>
            </a:endParaRPr>
          </a:p>
        </p:txBody>
      </p:sp>
      <p:sp>
        <p:nvSpPr>
          <p:cNvPr id="202" name="Google Shape;202;p25"/>
          <p:cNvSpPr/>
          <p:nvPr/>
        </p:nvSpPr>
        <p:spPr>
          <a:xfrm>
            <a:off x="4572000" y="2436450"/>
            <a:ext cx="642600" cy="270600"/>
          </a:xfrm>
          <a:prstGeom prst="rect">
            <a:avLst/>
          </a:prstGeom>
          <a:solidFill>
            <a:srgbClr val="B7B7B7"/>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veth542</a:t>
            </a:r>
            <a:endParaRPr sz="900" b="1">
              <a:solidFill>
                <a:srgbClr val="FFFFFF"/>
              </a:solidFill>
            </a:endParaRPr>
          </a:p>
        </p:txBody>
      </p:sp>
      <p:sp>
        <p:nvSpPr>
          <p:cNvPr id="203" name="Google Shape;203;p25"/>
          <p:cNvSpPr/>
          <p:nvPr/>
        </p:nvSpPr>
        <p:spPr>
          <a:xfrm>
            <a:off x="3630450" y="3197675"/>
            <a:ext cx="1773300" cy="221700"/>
          </a:xfrm>
          <a:prstGeom prst="rect">
            <a:avLst/>
          </a:prstGeom>
          <a:solidFill>
            <a:srgbClr val="666666"/>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      Bridge 10.244.1.1/24</a:t>
            </a:r>
            <a:endParaRPr/>
          </a:p>
        </p:txBody>
      </p:sp>
      <p:sp>
        <p:nvSpPr>
          <p:cNvPr id="204" name="Google Shape;204;p25"/>
          <p:cNvSpPr txBox="1"/>
          <p:nvPr/>
        </p:nvSpPr>
        <p:spPr>
          <a:xfrm>
            <a:off x="4156675" y="1231725"/>
            <a:ext cx="6426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accent2"/>
                </a:solidFill>
                <a:latin typeface="Georgia"/>
                <a:ea typeface="Georgia"/>
                <a:cs typeface="Georgia"/>
                <a:sym typeface="Georgia"/>
              </a:rPr>
              <a:t>Node</a:t>
            </a:r>
            <a:endParaRPr sz="1800">
              <a:solidFill>
                <a:schemeClr val="accent2"/>
              </a:solidFill>
              <a:latin typeface="Open Sans"/>
              <a:ea typeface="Open Sans"/>
              <a:cs typeface="Open Sans"/>
              <a:sym typeface="Open Sans"/>
            </a:endParaRPr>
          </a:p>
        </p:txBody>
      </p:sp>
      <p:cxnSp>
        <p:nvCxnSpPr>
          <p:cNvPr id="205" name="Google Shape;205;p25"/>
          <p:cNvCxnSpPr>
            <a:stCxn id="199" idx="3"/>
          </p:cNvCxnSpPr>
          <p:nvPr/>
        </p:nvCxnSpPr>
        <p:spPr>
          <a:xfrm>
            <a:off x="4104750" y="1820300"/>
            <a:ext cx="210300" cy="582000"/>
          </a:xfrm>
          <a:prstGeom prst="bentConnector2">
            <a:avLst/>
          </a:prstGeom>
          <a:noFill/>
          <a:ln w="19050" cap="flat" cmpd="sng">
            <a:solidFill>
              <a:srgbClr val="3C78D8"/>
            </a:solidFill>
            <a:prstDash val="solid"/>
            <a:round/>
            <a:headEnd type="diamond" w="med" len="med"/>
            <a:tailEnd type="triangle" w="med" len="med"/>
          </a:ln>
        </p:spPr>
      </p:cxnSp>
      <p:cxnSp>
        <p:nvCxnSpPr>
          <p:cNvPr id="206" name="Google Shape;206;p25"/>
          <p:cNvCxnSpPr>
            <a:stCxn id="200" idx="1"/>
          </p:cNvCxnSpPr>
          <p:nvPr/>
        </p:nvCxnSpPr>
        <p:spPr>
          <a:xfrm flipH="1">
            <a:off x="4719025" y="1820300"/>
            <a:ext cx="194700" cy="582000"/>
          </a:xfrm>
          <a:prstGeom prst="bentConnector2">
            <a:avLst/>
          </a:prstGeom>
          <a:noFill/>
          <a:ln w="19050" cap="flat" cmpd="sng">
            <a:solidFill>
              <a:srgbClr val="3C78D8"/>
            </a:solidFill>
            <a:prstDash val="solid"/>
            <a:round/>
            <a:headEnd type="diamond" w="med" len="med"/>
            <a:tailEnd type="triangle" w="med" len="med"/>
          </a:ln>
        </p:spPr>
      </p:cxnSp>
      <p:cxnSp>
        <p:nvCxnSpPr>
          <p:cNvPr id="207" name="Google Shape;207;p25"/>
          <p:cNvCxnSpPr>
            <a:endCxn id="203" idx="0"/>
          </p:cNvCxnSpPr>
          <p:nvPr/>
        </p:nvCxnSpPr>
        <p:spPr>
          <a:xfrm rot="-5400000" flipH="1">
            <a:off x="4171500" y="2852075"/>
            <a:ext cx="489000" cy="202200"/>
          </a:xfrm>
          <a:prstGeom prst="bentConnector3">
            <a:avLst>
              <a:gd name="adj1" fmla="val 50000"/>
            </a:avLst>
          </a:prstGeom>
          <a:noFill/>
          <a:ln w="19050" cap="flat" cmpd="sng">
            <a:solidFill>
              <a:srgbClr val="3C78D8"/>
            </a:solidFill>
            <a:prstDash val="solid"/>
            <a:round/>
            <a:headEnd type="none" w="med" len="med"/>
            <a:tailEnd type="none" w="med" len="med"/>
          </a:ln>
        </p:spPr>
      </p:cxnSp>
      <p:cxnSp>
        <p:nvCxnSpPr>
          <p:cNvPr id="208" name="Google Shape;208;p25"/>
          <p:cNvCxnSpPr>
            <a:endCxn id="203" idx="0"/>
          </p:cNvCxnSpPr>
          <p:nvPr/>
        </p:nvCxnSpPr>
        <p:spPr>
          <a:xfrm rot="5400000">
            <a:off x="4386600" y="2839175"/>
            <a:ext cx="489000" cy="228000"/>
          </a:xfrm>
          <a:prstGeom prst="bentConnector3">
            <a:avLst>
              <a:gd name="adj1" fmla="val 50000"/>
            </a:avLst>
          </a:prstGeom>
          <a:noFill/>
          <a:ln w="19050" cap="flat" cmpd="sng">
            <a:solidFill>
              <a:srgbClr val="3C78D8"/>
            </a:solidFill>
            <a:prstDash val="solid"/>
            <a:round/>
            <a:headEnd type="none" w="med" len="med"/>
            <a:tailEnd type="none" w="med" len="med"/>
          </a:ln>
        </p:spPr>
      </p:cxnSp>
      <p:sp>
        <p:nvSpPr>
          <p:cNvPr id="209" name="Google Shape;209;p25"/>
          <p:cNvSpPr txBox="1"/>
          <p:nvPr/>
        </p:nvSpPr>
        <p:spPr>
          <a:xfrm>
            <a:off x="1381400" y="4129875"/>
            <a:ext cx="6342900" cy="5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0" name="Google Shape;210;p25"/>
          <p:cNvSpPr/>
          <p:nvPr/>
        </p:nvSpPr>
        <p:spPr>
          <a:xfrm>
            <a:off x="1599775" y="4162475"/>
            <a:ext cx="5756400" cy="625800"/>
          </a:xfrm>
          <a:prstGeom prst="roundRect">
            <a:avLst>
              <a:gd name="adj" fmla="val 16667"/>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Georgia"/>
                <a:ea typeface="Georgia"/>
                <a:cs typeface="Georgia"/>
                <a:sym typeface="Georgia"/>
              </a:rPr>
              <a:t>A virtual ethernet interface is created for the container: one for node’s namespace and one for the container’s network namespace.</a:t>
            </a:r>
            <a:endParaRPr/>
          </a:p>
        </p:txBody>
      </p:sp>
      <p:sp>
        <p:nvSpPr>
          <p:cNvPr id="211" name="Google Shape;211;p25"/>
          <p:cNvSpPr txBox="1"/>
          <p:nvPr/>
        </p:nvSpPr>
        <p:spPr>
          <a:xfrm>
            <a:off x="3700975" y="1709550"/>
            <a:ext cx="455700" cy="1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9900"/>
                </a:solidFill>
                <a:latin typeface="Georgia"/>
                <a:ea typeface="Georgia"/>
                <a:cs typeface="Georgia"/>
                <a:sym typeface="Georgia"/>
              </a:rPr>
              <a:t>eth0</a:t>
            </a:r>
            <a:endParaRPr>
              <a:latin typeface="Open Sans"/>
              <a:ea typeface="Open Sans"/>
              <a:cs typeface="Open Sans"/>
              <a:sym typeface="Open Sans"/>
            </a:endParaRPr>
          </a:p>
        </p:txBody>
      </p:sp>
      <p:sp>
        <p:nvSpPr>
          <p:cNvPr id="212" name="Google Shape;212;p25"/>
          <p:cNvSpPr txBox="1"/>
          <p:nvPr/>
        </p:nvSpPr>
        <p:spPr>
          <a:xfrm>
            <a:off x="4828975" y="1709550"/>
            <a:ext cx="455700" cy="1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9900"/>
                </a:solidFill>
                <a:latin typeface="Georgia"/>
                <a:ea typeface="Georgia"/>
                <a:cs typeface="Georgia"/>
                <a:sym typeface="Georgia"/>
              </a:rPr>
              <a:t>eth0</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364275" y="43250"/>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Networking </a:t>
            </a:r>
            <a:endParaRPr/>
          </a:p>
        </p:txBody>
      </p:sp>
      <p:sp>
        <p:nvSpPr>
          <p:cNvPr id="218" name="Google Shape;218;p26"/>
          <p:cNvSpPr/>
          <p:nvPr/>
        </p:nvSpPr>
        <p:spPr>
          <a:xfrm>
            <a:off x="874800" y="1224325"/>
            <a:ext cx="2997000" cy="2348700"/>
          </a:xfrm>
          <a:prstGeom prst="roundRect">
            <a:avLst>
              <a:gd name="adj" fmla="val 16667"/>
            </a:avLst>
          </a:prstGeom>
          <a:solidFill>
            <a:srgbClr val="D9D9D9"/>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1106650" y="1957350"/>
            <a:ext cx="1081500" cy="508200"/>
          </a:xfrm>
          <a:prstGeom prst="rect">
            <a:avLst/>
          </a:prstGeom>
          <a:solidFill>
            <a:srgbClr val="FF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0FFFF"/>
                </a:solidFill>
                <a:latin typeface="Georgia"/>
                <a:ea typeface="Georgia"/>
                <a:cs typeface="Georgia"/>
                <a:sym typeface="Georgia"/>
              </a:rPr>
              <a:t>     </a:t>
            </a:r>
            <a:endParaRPr sz="900" b="1">
              <a:solidFill>
                <a:srgbClr val="00FFFF"/>
              </a:solidFill>
              <a:latin typeface="Georgia"/>
              <a:ea typeface="Georgia"/>
              <a:cs typeface="Georgia"/>
              <a:sym typeface="Georgia"/>
            </a:endParaRPr>
          </a:p>
          <a:p>
            <a:pPr marL="0" lvl="0" indent="0" algn="l" rtl="0">
              <a:spcBef>
                <a:spcPts val="0"/>
              </a:spcBef>
              <a:spcAft>
                <a:spcPts val="0"/>
              </a:spcAft>
              <a:buNone/>
            </a:pPr>
            <a:r>
              <a:rPr lang="en" sz="900" b="1">
                <a:solidFill>
                  <a:srgbClr val="00FFFF"/>
                </a:solidFill>
                <a:latin typeface="Georgia"/>
                <a:ea typeface="Georgia"/>
                <a:cs typeface="Georgia"/>
                <a:sym typeface="Georgia"/>
              </a:rPr>
              <a:t>     POD 1</a:t>
            </a:r>
            <a:endParaRPr sz="900" b="1">
              <a:solidFill>
                <a:srgbClr val="00FFFF"/>
              </a:solidFill>
              <a:latin typeface="Georgia"/>
              <a:ea typeface="Georgia"/>
              <a:cs typeface="Georgia"/>
              <a:sym typeface="Georgia"/>
            </a:endParaRPr>
          </a:p>
          <a:p>
            <a:pPr marL="0" lvl="0" indent="0" algn="l" rtl="0">
              <a:spcBef>
                <a:spcPts val="0"/>
              </a:spcBef>
              <a:spcAft>
                <a:spcPts val="0"/>
              </a:spcAft>
              <a:buNone/>
            </a:pPr>
            <a:endParaRPr sz="900" b="1">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IP: 10.244.1.3</a:t>
            </a:r>
            <a:endParaRPr sz="900" b="1">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                    </a:t>
            </a:r>
            <a:endParaRPr sz="900" b="1">
              <a:latin typeface="Georgia"/>
              <a:ea typeface="Georgia"/>
              <a:cs typeface="Georgia"/>
              <a:sym typeface="Georgia"/>
            </a:endParaRPr>
          </a:p>
        </p:txBody>
      </p:sp>
      <p:sp>
        <p:nvSpPr>
          <p:cNvPr id="220" name="Google Shape;220;p26"/>
          <p:cNvSpPr/>
          <p:nvPr/>
        </p:nvSpPr>
        <p:spPr>
          <a:xfrm rot="5400000">
            <a:off x="2316550" y="2077050"/>
            <a:ext cx="642600" cy="270600"/>
          </a:xfrm>
          <a:prstGeom prst="rect">
            <a:avLst/>
          </a:prstGeom>
          <a:solidFill>
            <a:srgbClr val="B7B7B7"/>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Georgia"/>
                <a:ea typeface="Georgia"/>
                <a:cs typeface="Georgia"/>
                <a:sym typeface="Georgia"/>
              </a:rPr>
              <a:t>veth</a:t>
            </a:r>
            <a:endParaRPr sz="900" b="1">
              <a:solidFill>
                <a:srgbClr val="FFFFFF"/>
              </a:solidFill>
              <a:latin typeface="Georgia"/>
              <a:ea typeface="Georgia"/>
              <a:cs typeface="Georgia"/>
              <a:sym typeface="Georgia"/>
            </a:endParaRPr>
          </a:p>
        </p:txBody>
      </p:sp>
      <p:sp>
        <p:nvSpPr>
          <p:cNvPr id="221" name="Google Shape;221;p26"/>
          <p:cNvSpPr/>
          <p:nvPr/>
        </p:nvSpPr>
        <p:spPr>
          <a:xfrm rot="5400000">
            <a:off x="2627800" y="2099275"/>
            <a:ext cx="1147500" cy="228000"/>
          </a:xfrm>
          <a:prstGeom prst="rect">
            <a:avLst/>
          </a:prstGeom>
          <a:solidFill>
            <a:srgbClr val="666666"/>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      </a:t>
            </a:r>
            <a:r>
              <a:rPr lang="en" sz="900" b="1">
                <a:solidFill>
                  <a:srgbClr val="FFFFFF"/>
                </a:solidFill>
                <a:latin typeface="Georgia"/>
                <a:ea typeface="Georgia"/>
                <a:cs typeface="Georgia"/>
                <a:sym typeface="Georgia"/>
              </a:rPr>
              <a:t>Bridge</a:t>
            </a:r>
            <a:r>
              <a:rPr lang="en" sz="900" b="1">
                <a:solidFill>
                  <a:srgbClr val="FFFFFF"/>
                </a:solidFill>
              </a:rPr>
              <a:t> </a:t>
            </a:r>
            <a:endParaRPr/>
          </a:p>
        </p:txBody>
      </p:sp>
      <p:sp>
        <p:nvSpPr>
          <p:cNvPr id="222" name="Google Shape;222;p26"/>
          <p:cNvSpPr txBox="1"/>
          <p:nvPr/>
        </p:nvSpPr>
        <p:spPr>
          <a:xfrm>
            <a:off x="1785575" y="1287875"/>
            <a:ext cx="8997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accent2"/>
                </a:solidFill>
                <a:latin typeface="Georgia"/>
                <a:ea typeface="Georgia"/>
                <a:cs typeface="Georgia"/>
                <a:sym typeface="Georgia"/>
              </a:rPr>
              <a:t>Node 1</a:t>
            </a:r>
            <a:endParaRPr sz="1800">
              <a:solidFill>
                <a:schemeClr val="accent2"/>
              </a:solidFill>
              <a:latin typeface="Open Sans"/>
              <a:ea typeface="Open Sans"/>
              <a:cs typeface="Open Sans"/>
              <a:sym typeface="Open Sans"/>
            </a:endParaRPr>
          </a:p>
        </p:txBody>
      </p:sp>
      <p:cxnSp>
        <p:nvCxnSpPr>
          <p:cNvPr id="223" name="Google Shape;223;p26"/>
          <p:cNvCxnSpPr>
            <a:stCxn id="219" idx="3"/>
          </p:cNvCxnSpPr>
          <p:nvPr/>
        </p:nvCxnSpPr>
        <p:spPr>
          <a:xfrm>
            <a:off x="2188150" y="2211450"/>
            <a:ext cx="314400" cy="1800"/>
          </a:xfrm>
          <a:prstGeom prst="bentConnector3">
            <a:avLst>
              <a:gd name="adj1" fmla="val 50000"/>
            </a:avLst>
          </a:prstGeom>
          <a:noFill/>
          <a:ln w="19050" cap="flat" cmpd="sng">
            <a:solidFill>
              <a:srgbClr val="6D9EEB"/>
            </a:solidFill>
            <a:prstDash val="solid"/>
            <a:round/>
            <a:headEnd type="diamond" w="med" len="med"/>
            <a:tailEnd type="triangle" w="med" len="med"/>
          </a:ln>
        </p:spPr>
      </p:cxnSp>
      <p:sp>
        <p:nvSpPr>
          <p:cNvPr id="224" name="Google Shape;224;p26"/>
          <p:cNvSpPr/>
          <p:nvPr/>
        </p:nvSpPr>
        <p:spPr>
          <a:xfrm>
            <a:off x="1599775" y="4162475"/>
            <a:ext cx="5003400" cy="599700"/>
          </a:xfrm>
          <a:prstGeom prst="roundRect">
            <a:avLst>
              <a:gd name="adj" fmla="val 16667"/>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Georgia"/>
                <a:ea typeface="Georgia"/>
                <a:cs typeface="Georgia"/>
                <a:sym typeface="Georgia"/>
              </a:rPr>
              <a:t>The source IP of the pod changes when it’s communicating from node to node</a:t>
            </a:r>
            <a:endParaRPr/>
          </a:p>
        </p:txBody>
      </p:sp>
      <p:sp>
        <p:nvSpPr>
          <p:cNvPr id="225" name="Google Shape;225;p26"/>
          <p:cNvSpPr/>
          <p:nvPr/>
        </p:nvSpPr>
        <p:spPr>
          <a:xfrm rot="5400000">
            <a:off x="3578425" y="2108900"/>
            <a:ext cx="514800" cy="215100"/>
          </a:xfrm>
          <a:prstGeom prst="rect">
            <a:avLst/>
          </a:prstGeom>
          <a:solidFill>
            <a:srgbClr val="6FA8DC"/>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Georgia"/>
                <a:ea typeface="Georgia"/>
                <a:cs typeface="Georgia"/>
                <a:sym typeface="Georgia"/>
              </a:rPr>
              <a:t>eth0</a:t>
            </a:r>
            <a:endParaRPr sz="900" b="1">
              <a:solidFill>
                <a:srgbClr val="FFFFFF"/>
              </a:solidFill>
              <a:latin typeface="Georgia"/>
              <a:ea typeface="Georgia"/>
              <a:cs typeface="Georgia"/>
              <a:sym typeface="Georgia"/>
            </a:endParaRPr>
          </a:p>
        </p:txBody>
      </p:sp>
      <p:sp>
        <p:nvSpPr>
          <p:cNvPr id="226" name="Google Shape;226;p26"/>
          <p:cNvSpPr/>
          <p:nvPr/>
        </p:nvSpPr>
        <p:spPr>
          <a:xfrm>
            <a:off x="5195150" y="1157500"/>
            <a:ext cx="2997000" cy="2348700"/>
          </a:xfrm>
          <a:prstGeom prst="roundRect">
            <a:avLst>
              <a:gd name="adj" fmla="val 16667"/>
            </a:avLst>
          </a:prstGeom>
          <a:solidFill>
            <a:srgbClr val="D9D9D9"/>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963200" y="1957350"/>
            <a:ext cx="1081500" cy="508200"/>
          </a:xfrm>
          <a:prstGeom prst="rect">
            <a:avLst/>
          </a:prstGeom>
          <a:solidFill>
            <a:srgbClr val="FFFFFF"/>
          </a:solidFill>
          <a:ln w="9525" cap="flat" cmpd="sng">
            <a:solidFill>
              <a:srgbClr val="00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00FFFF"/>
                </a:solidFill>
                <a:latin typeface="Georgia"/>
                <a:ea typeface="Georgia"/>
                <a:cs typeface="Georgia"/>
                <a:sym typeface="Georgia"/>
              </a:rPr>
              <a:t>         POD 2</a:t>
            </a:r>
            <a:endParaRPr sz="900" b="1">
              <a:solidFill>
                <a:srgbClr val="00FFFF"/>
              </a:solidFill>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   </a:t>
            </a:r>
            <a:endParaRPr sz="900" b="1">
              <a:latin typeface="Georgia"/>
              <a:ea typeface="Georgia"/>
              <a:cs typeface="Georgia"/>
              <a:sym typeface="Georgia"/>
            </a:endParaRPr>
          </a:p>
          <a:p>
            <a:pPr marL="0" lvl="0" indent="0" algn="l" rtl="0">
              <a:spcBef>
                <a:spcPts val="0"/>
              </a:spcBef>
              <a:spcAft>
                <a:spcPts val="0"/>
              </a:spcAft>
              <a:buNone/>
            </a:pPr>
            <a:r>
              <a:rPr lang="en" sz="900" b="1">
                <a:latin typeface="Georgia"/>
                <a:ea typeface="Georgia"/>
                <a:cs typeface="Georgia"/>
                <a:sym typeface="Georgia"/>
              </a:rPr>
              <a:t>  IP: 10.244.2.6</a:t>
            </a:r>
            <a:endParaRPr sz="900" b="1">
              <a:latin typeface="Georgia"/>
              <a:ea typeface="Georgia"/>
              <a:cs typeface="Georgia"/>
              <a:sym typeface="Georgia"/>
            </a:endParaRPr>
          </a:p>
          <a:p>
            <a:pPr marL="0" lvl="0" indent="0" algn="l" rtl="0">
              <a:spcBef>
                <a:spcPts val="0"/>
              </a:spcBef>
              <a:spcAft>
                <a:spcPts val="0"/>
              </a:spcAft>
              <a:buNone/>
            </a:pPr>
            <a:endParaRPr sz="900" b="1">
              <a:latin typeface="Georgia"/>
              <a:ea typeface="Georgia"/>
              <a:cs typeface="Georgia"/>
              <a:sym typeface="Georgia"/>
            </a:endParaRPr>
          </a:p>
        </p:txBody>
      </p:sp>
      <p:sp>
        <p:nvSpPr>
          <p:cNvPr id="228" name="Google Shape;228;p26"/>
          <p:cNvSpPr txBox="1"/>
          <p:nvPr/>
        </p:nvSpPr>
        <p:spPr>
          <a:xfrm>
            <a:off x="6280475" y="1287875"/>
            <a:ext cx="8997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accent2"/>
                </a:solidFill>
                <a:latin typeface="Georgia"/>
                <a:ea typeface="Georgia"/>
                <a:cs typeface="Georgia"/>
                <a:sym typeface="Georgia"/>
              </a:rPr>
              <a:t>Node 2</a:t>
            </a:r>
            <a:endParaRPr sz="1800">
              <a:solidFill>
                <a:schemeClr val="accent2"/>
              </a:solidFill>
              <a:latin typeface="Open Sans"/>
              <a:ea typeface="Open Sans"/>
              <a:cs typeface="Open Sans"/>
              <a:sym typeface="Open Sans"/>
            </a:endParaRPr>
          </a:p>
        </p:txBody>
      </p:sp>
      <p:sp>
        <p:nvSpPr>
          <p:cNvPr id="229" name="Google Shape;229;p26"/>
          <p:cNvSpPr/>
          <p:nvPr/>
        </p:nvSpPr>
        <p:spPr>
          <a:xfrm rot="5400000">
            <a:off x="6211513" y="2076150"/>
            <a:ext cx="642600" cy="270600"/>
          </a:xfrm>
          <a:prstGeom prst="rect">
            <a:avLst/>
          </a:prstGeom>
          <a:solidFill>
            <a:srgbClr val="B7B7B7"/>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Georgia"/>
                <a:ea typeface="Georgia"/>
                <a:cs typeface="Georgia"/>
                <a:sym typeface="Georgia"/>
              </a:rPr>
              <a:t>veth</a:t>
            </a:r>
            <a:endParaRPr sz="900" b="1">
              <a:solidFill>
                <a:srgbClr val="FFFFFF"/>
              </a:solidFill>
              <a:latin typeface="Georgia"/>
              <a:ea typeface="Georgia"/>
              <a:cs typeface="Georgia"/>
              <a:sym typeface="Georgia"/>
            </a:endParaRPr>
          </a:p>
        </p:txBody>
      </p:sp>
      <p:sp>
        <p:nvSpPr>
          <p:cNvPr id="230" name="Google Shape;230;p26"/>
          <p:cNvSpPr/>
          <p:nvPr/>
        </p:nvSpPr>
        <p:spPr>
          <a:xfrm rot="5400000">
            <a:off x="5349513" y="2099275"/>
            <a:ext cx="1147500" cy="228000"/>
          </a:xfrm>
          <a:prstGeom prst="rect">
            <a:avLst/>
          </a:prstGeom>
          <a:solidFill>
            <a:srgbClr val="666666"/>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      </a:t>
            </a:r>
            <a:r>
              <a:rPr lang="en" sz="900" b="1">
                <a:solidFill>
                  <a:srgbClr val="FFFFFF"/>
                </a:solidFill>
                <a:latin typeface="Georgia"/>
                <a:ea typeface="Georgia"/>
                <a:cs typeface="Georgia"/>
                <a:sym typeface="Georgia"/>
              </a:rPr>
              <a:t>Bridge</a:t>
            </a:r>
            <a:r>
              <a:rPr lang="en" sz="900" b="1">
                <a:solidFill>
                  <a:srgbClr val="FFFFFF"/>
                </a:solidFill>
              </a:rPr>
              <a:t> </a:t>
            </a:r>
            <a:endParaRPr/>
          </a:p>
        </p:txBody>
      </p:sp>
      <p:sp>
        <p:nvSpPr>
          <p:cNvPr id="231" name="Google Shape;231;p26"/>
          <p:cNvSpPr/>
          <p:nvPr/>
        </p:nvSpPr>
        <p:spPr>
          <a:xfrm rot="5400000">
            <a:off x="4927700" y="2134975"/>
            <a:ext cx="528000" cy="228300"/>
          </a:xfrm>
          <a:prstGeom prst="rect">
            <a:avLst/>
          </a:prstGeom>
          <a:solidFill>
            <a:srgbClr val="6FA8DC"/>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Georgia"/>
                <a:ea typeface="Georgia"/>
                <a:cs typeface="Georgia"/>
                <a:sym typeface="Georgia"/>
              </a:rPr>
              <a:t>eth0</a:t>
            </a:r>
            <a:endParaRPr sz="900" b="1">
              <a:solidFill>
                <a:srgbClr val="FFFFFF"/>
              </a:solidFill>
              <a:latin typeface="Georgia"/>
              <a:ea typeface="Georgia"/>
              <a:cs typeface="Georgia"/>
              <a:sym typeface="Georgia"/>
            </a:endParaRPr>
          </a:p>
        </p:txBody>
      </p:sp>
      <p:sp>
        <p:nvSpPr>
          <p:cNvPr id="232" name="Google Shape;232;p26"/>
          <p:cNvSpPr/>
          <p:nvPr/>
        </p:nvSpPr>
        <p:spPr>
          <a:xfrm>
            <a:off x="2188150" y="3712675"/>
            <a:ext cx="4683900" cy="123900"/>
          </a:xfrm>
          <a:prstGeom prst="roundRect">
            <a:avLst>
              <a:gd name="adj" fmla="val 16667"/>
            </a:avLst>
          </a:prstGeom>
          <a:solidFill>
            <a:srgbClr val="6FA8DC"/>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900" b="1">
                <a:solidFill>
                  <a:srgbClr val="FFFFFF"/>
                </a:solidFill>
                <a:latin typeface="Georgia"/>
                <a:ea typeface="Georgia"/>
                <a:cs typeface="Georgia"/>
                <a:sym typeface="Georgia"/>
              </a:rPr>
              <a:t>Network</a:t>
            </a:r>
            <a:endParaRPr sz="900" b="1">
              <a:solidFill>
                <a:srgbClr val="FFFFFF"/>
              </a:solidFill>
              <a:latin typeface="Georgia"/>
              <a:ea typeface="Georgia"/>
              <a:cs typeface="Georgia"/>
              <a:sym typeface="Georgia"/>
            </a:endParaRPr>
          </a:p>
        </p:txBody>
      </p:sp>
      <p:cxnSp>
        <p:nvCxnSpPr>
          <p:cNvPr id="233" name="Google Shape;233;p26"/>
          <p:cNvCxnSpPr>
            <a:stCxn id="225" idx="0"/>
          </p:cNvCxnSpPr>
          <p:nvPr/>
        </p:nvCxnSpPr>
        <p:spPr>
          <a:xfrm>
            <a:off x="3943375" y="2216450"/>
            <a:ext cx="371700" cy="1486500"/>
          </a:xfrm>
          <a:prstGeom prst="bentConnector2">
            <a:avLst/>
          </a:prstGeom>
          <a:noFill/>
          <a:ln w="19050" cap="flat" cmpd="sng">
            <a:solidFill>
              <a:srgbClr val="6FA8DC"/>
            </a:solidFill>
            <a:prstDash val="solid"/>
            <a:round/>
            <a:headEnd type="none" w="med" len="med"/>
            <a:tailEnd type="none" w="med" len="med"/>
          </a:ln>
        </p:spPr>
      </p:cxnSp>
      <p:cxnSp>
        <p:nvCxnSpPr>
          <p:cNvPr id="234" name="Google Shape;234;p26"/>
          <p:cNvCxnSpPr>
            <a:stCxn id="231" idx="2"/>
          </p:cNvCxnSpPr>
          <p:nvPr/>
        </p:nvCxnSpPr>
        <p:spPr>
          <a:xfrm flipH="1">
            <a:off x="4688150" y="2249125"/>
            <a:ext cx="389400" cy="1492800"/>
          </a:xfrm>
          <a:prstGeom prst="bentConnector2">
            <a:avLst/>
          </a:prstGeom>
          <a:noFill/>
          <a:ln w="19050" cap="flat" cmpd="sng">
            <a:solidFill>
              <a:srgbClr val="6FA8DC"/>
            </a:solidFill>
            <a:prstDash val="solid"/>
            <a:round/>
            <a:headEnd type="none" w="med" len="med"/>
            <a:tailEnd type="none" w="med" len="med"/>
          </a:ln>
        </p:spPr>
      </p:cxnSp>
      <p:cxnSp>
        <p:nvCxnSpPr>
          <p:cNvPr id="235" name="Google Shape;235;p26"/>
          <p:cNvCxnSpPr>
            <a:stCxn id="220" idx="0"/>
            <a:endCxn id="221" idx="2"/>
          </p:cNvCxnSpPr>
          <p:nvPr/>
        </p:nvCxnSpPr>
        <p:spPr>
          <a:xfrm>
            <a:off x="2773150" y="2212350"/>
            <a:ext cx="314400" cy="900"/>
          </a:xfrm>
          <a:prstGeom prst="straightConnector1">
            <a:avLst/>
          </a:prstGeom>
          <a:noFill/>
          <a:ln w="19050" cap="flat" cmpd="sng">
            <a:solidFill>
              <a:srgbClr val="6FA8DC"/>
            </a:solidFill>
            <a:prstDash val="solid"/>
            <a:round/>
            <a:headEnd type="none" w="med" len="med"/>
            <a:tailEnd type="none" w="med" len="med"/>
          </a:ln>
        </p:spPr>
      </p:cxnSp>
      <p:cxnSp>
        <p:nvCxnSpPr>
          <p:cNvPr id="236" name="Google Shape;236;p26"/>
          <p:cNvCxnSpPr>
            <a:stCxn id="221" idx="0"/>
            <a:endCxn id="225" idx="2"/>
          </p:cNvCxnSpPr>
          <p:nvPr/>
        </p:nvCxnSpPr>
        <p:spPr>
          <a:xfrm>
            <a:off x="3315550" y="2213275"/>
            <a:ext cx="412800" cy="3300"/>
          </a:xfrm>
          <a:prstGeom prst="straightConnector1">
            <a:avLst/>
          </a:prstGeom>
          <a:noFill/>
          <a:ln w="19050" cap="flat" cmpd="sng">
            <a:solidFill>
              <a:srgbClr val="6FA8DC"/>
            </a:solidFill>
            <a:prstDash val="solid"/>
            <a:round/>
            <a:headEnd type="none" w="med" len="med"/>
            <a:tailEnd type="none" w="med" len="med"/>
          </a:ln>
        </p:spPr>
      </p:cxnSp>
      <p:cxnSp>
        <p:nvCxnSpPr>
          <p:cNvPr id="237" name="Google Shape;237;p26"/>
          <p:cNvCxnSpPr>
            <a:endCxn id="230" idx="2"/>
          </p:cNvCxnSpPr>
          <p:nvPr/>
        </p:nvCxnSpPr>
        <p:spPr>
          <a:xfrm>
            <a:off x="5206263" y="2211475"/>
            <a:ext cx="603000" cy="1800"/>
          </a:xfrm>
          <a:prstGeom prst="straightConnector1">
            <a:avLst/>
          </a:prstGeom>
          <a:noFill/>
          <a:ln w="19050" cap="flat" cmpd="sng">
            <a:solidFill>
              <a:srgbClr val="6FA8DC"/>
            </a:solidFill>
            <a:prstDash val="solid"/>
            <a:round/>
            <a:headEnd type="none" w="med" len="med"/>
            <a:tailEnd type="none" w="med" len="med"/>
          </a:ln>
        </p:spPr>
      </p:cxnSp>
      <p:cxnSp>
        <p:nvCxnSpPr>
          <p:cNvPr id="238" name="Google Shape;238;p26"/>
          <p:cNvCxnSpPr>
            <a:stCxn id="230" idx="0"/>
            <a:endCxn id="229" idx="2"/>
          </p:cNvCxnSpPr>
          <p:nvPr/>
        </p:nvCxnSpPr>
        <p:spPr>
          <a:xfrm rot="10800000" flipH="1">
            <a:off x="6037263" y="2211475"/>
            <a:ext cx="360300" cy="1800"/>
          </a:xfrm>
          <a:prstGeom prst="straightConnector1">
            <a:avLst/>
          </a:prstGeom>
          <a:noFill/>
          <a:ln w="19050" cap="flat" cmpd="sng">
            <a:solidFill>
              <a:srgbClr val="6FA8DC"/>
            </a:solidFill>
            <a:prstDash val="solid"/>
            <a:round/>
            <a:headEnd type="none" w="med" len="med"/>
            <a:tailEnd type="none" w="med" len="med"/>
          </a:ln>
        </p:spPr>
      </p:cxnSp>
      <p:cxnSp>
        <p:nvCxnSpPr>
          <p:cNvPr id="239" name="Google Shape;239;p26"/>
          <p:cNvCxnSpPr/>
          <p:nvPr/>
        </p:nvCxnSpPr>
        <p:spPr>
          <a:xfrm rot="10800000">
            <a:off x="6668125" y="2211475"/>
            <a:ext cx="314400" cy="1800"/>
          </a:xfrm>
          <a:prstGeom prst="bentConnector3">
            <a:avLst>
              <a:gd name="adj1" fmla="val 50000"/>
            </a:avLst>
          </a:prstGeom>
          <a:noFill/>
          <a:ln w="19050" cap="flat" cmpd="sng">
            <a:solidFill>
              <a:srgbClr val="6D9EEB"/>
            </a:solidFill>
            <a:prstDash val="solid"/>
            <a:round/>
            <a:headEnd type="diamond" w="med" len="med"/>
            <a:tailEnd type="triangle" w="med" len="med"/>
          </a:ln>
        </p:spPr>
      </p:cxnSp>
      <p:sp>
        <p:nvSpPr>
          <p:cNvPr id="240" name="Google Shape;240;p26"/>
          <p:cNvSpPr txBox="1"/>
          <p:nvPr/>
        </p:nvSpPr>
        <p:spPr>
          <a:xfrm>
            <a:off x="390450" y="634875"/>
            <a:ext cx="8363100" cy="4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38761D"/>
                </a:solidFill>
                <a:latin typeface="Georgia"/>
                <a:ea typeface="Georgia"/>
                <a:cs typeface="Georgia"/>
                <a:sym typeface="Georgia"/>
              </a:rPr>
              <a:t>Communication between Pods on different nodes</a:t>
            </a:r>
            <a:endParaRPr/>
          </a:p>
        </p:txBody>
      </p:sp>
      <p:sp>
        <p:nvSpPr>
          <p:cNvPr id="241" name="Google Shape;241;p26"/>
          <p:cNvSpPr txBox="1"/>
          <p:nvPr/>
        </p:nvSpPr>
        <p:spPr>
          <a:xfrm>
            <a:off x="1785575" y="2133300"/>
            <a:ext cx="455700" cy="1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9900"/>
                </a:solidFill>
                <a:latin typeface="Georgia"/>
                <a:ea typeface="Georgia"/>
                <a:cs typeface="Georgia"/>
                <a:sym typeface="Georgia"/>
              </a:rPr>
              <a:t>eth0</a:t>
            </a:r>
            <a:endParaRPr>
              <a:latin typeface="Open Sans"/>
              <a:ea typeface="Open Sans"/>
              <a:cs typeface="Open Sans"/>
              <a:sym typeface="Open Sans"/>
            </a:endParaRPr>
          </a:p>
        </p:txBody>
      </p:sp>
      <p:sp>
        <p:nvSpPr>
          <p:cNvPr id="242" name="Google Shape;242;p26"/>
          <p:cNvSpPr txBox="1"/>
          <p:nvPr/>
        </p:nvSpPr>
        <p:spPr>
          <a:xfrm>
            <a:off x="6911050" y="2133300"/>
            <a:ext cx="455700" cy="1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9900"/>
                </a:solidFill>
                <a:latin typeface="Georgia"/>
                <a:ea typeface="Georgia"/>
                <a:cs typeface="Georgia"/>
                <a:sym typeface="Georgia"/>
              </a:rPr>
              <a:t>eth0</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98125" y="15927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Command Reference</a:t>
            </a:r>
            <a:endParaRPr/>
          </a:p>
        </p:txBody>
      </p:sp>
      <p:sp>
        <p:nvSpPr>
          <p:cNvPr id="248" name="Google Shape;248;p27"/>
          <p:cNvSpPr txBox="1"/>
          <p:nvPr/>
        </p:nvSpPr>
        <p:spPr>
          <a:xfrm>
            <a:off x="198125" y="804650"/>
            <a:ext cx="8421000" cy="3968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See which node our pod is running:</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-o wide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Log in to the node: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ssh [node_name]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View the node's virtual network interfaces:</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ifconfig</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View the containers in the pod:</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docker ps</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Get the process ID for the container:</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docker inspect --format '{{ .State.Pid }}' [container_id]</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Use nsenter to run a command in the process's network namespace: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nsenter -t [container_pid] -n ip addr</a:t>
            </a:r>
            <a:endParaRPr sz="1000">
              <a:solidFill>
                <a:srgbClr val="333333"/>
              </a:solidFill>
              <a:highlight>
                <a:srgbClr val="F5F5F5"/>
              </a:highlight>
              <a:latin typeface="Courier New"/>
              <a:ea typeface="Courier New"/>
              <a:cs typeface="Courier New"/>
              <a:sym typeface="Courier New"/>
            </a:endParaRPr>
          </a:p>
          <a:p>
            <a:pPr marL="457200" marR="0" lvl="0" indent="0" algn="l" rtl="0">
              <a:lnSpc>
                <a:spcPct val="200000"/>
              </a:lnSpc>
              <a:spcBef>
                <a:spcPts val="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52"/>
        <p:cNvGrpSpPr/>
        <p:nvPr/>
      </p:nvGrpSpPr>
      <p:grpSpPr>
        <a:xfrm>
          <a:off x="0" y="0"/>
          <a:ext cx="0" cy="0"/>
          <a:chOff x="0" y="0"/>
          <a:chExt cx="0" cy="0"/>
        </a:xfrm>
      </p:grpSpPr>
      <p:sp>
        <p:nvSpPr>
          <p:cNvPr id="253" name="Google Shape;253;p28"/>
          <p:cNvSpPr txBox="1"/>
          <p:nvPr/>
        </p:nvSpPr>
        <p:spPr>
          <a:xfrm>
            <a:off x="365050" y="1603650"/>
            <a:ext cx="6890100" cy="1105200"/>
          </a:xfrm>
          <a:prstGeom prst="rect">
            <a:avLst/>
          </a:prstGeom>
          <a:noFill/>
          <a:ln>
            <a:noFill/>
          </a:ln>
          <a:effectLst>
            <a:outerShdw blurRad="57150" dist="19050" dir="5400000" algn="bl" rotWithShape="0">
              <a:schemeClr val="accent6">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accent1"/>
                </a:solidFill>
                <a:latin typeface="PT Sans Narrow"/>
                <a:ea typeface="PT Sans Narrow"/>
                <a:cs typeface="PT Sans Narrow"/>
                <a:sym typeface="PT Sans Narrow"/>
              </a:rPr>
              <a:t>Lab:   Pod Networking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198125" y="11087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port forwarding</a:t>
            </a:r>
            <a:endParaRPr/>
          </a:p>
        </p:txBody>
      </p:sp>
      <p:sp>
        <p:nvSpPr>
          <p:cNvPr id="259" name="Google Shape;259;p29"/>
          <p:cNvSpPr txBox="1"/>
          <p:nvPr/>
        </p:nvSpPr>
        <p:spPr>
          <a:xfrm>
            <a:off x="198125" y="804650"/>
            <a:ext cx="8421000" cy="396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66666"/>
                </a:solidFill>
                <a:latin typeface="Georgia"/>
                <a:ea typeface="Georgia"/>
                <a:cs typeface="Georgia"/>
                <a:sym typeface="Georgia"/>
              </a:rPr>
              <a:t>When you want to talk to a specific pod without going through a service (for debugging or other reasons), Kubernetes allows you to configure port forwarding to the pod.</a:t>
            </a:r>
            <a:endParaRPr>
              <a:solidFill>
                <a:srgbClr val="666666"/>
              </a:solidFill>
              <a:latin typeface="Georgia"/>
              <a:ea typeface="Georgia"/>
              <a:cs typeface="Georgia"/>
              <a:sym typeface="Georgia"/>
            </a:endParaRPr>
          </a:p>
          <a:p>
            <a:pPr marL="0" lvl="0" indent="0" algn="l" rtl="0">
              <a:lnSpc>
                <a:spcPct val="115000"/>
              </a:lnSpc>
              <a:spcBef>
                <a:spcPts val="0"/>
              </a:spcBef>
              <a:spcAft>
                <a:spcPts val="0"/>
              </a:spcAft>
              <a:buNone/>
            </a:pPr>
            <a:endParaRPr>
              <a:solidFill>
                <a:srgbClr val="666666"/>
              </a:solidFill>
              <a:latin typeface="Georgia"/>
              <a:ea typeface="Georgia"/>
              <a:cs typeface="Georgia"/>
              <a:sym typeface="Georgia"/>
            </a:endParaRPr>
          </a:p>
          <a:p>
            <a:pPr marL="457200" lvl="0"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This is done through the kubectl port-forward command.</a:t>
            </a:r>
            <a:endParaRPr>
              <a:solidFill>
                <a:srgbClr val="666666"/>
              </a:solidFill>
              <a:latin typeface="Georgia"/>
              <a:ea typeface="Georgia"/>
              <a:cs typeface="Georgia"/>
              <a:sym typeface="Georgia"/>
            </a:endParaRPr>
          </a:p>
          <a:p>
            <a:pPr marL="914400" lvl="1"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kubectl port-forward kubia-manual 8888:8080</a:t>
            </a:r>
            <a:endParaRPr>
              <a:solidFill>
                <a:srgbClr val="666666"/>
              </a:solidFill>
              <a:latin typeface="Georgia"/>
              <a:ea typeface="Georgia"/>
              <a:cs typeface="Georgia"/>
              <a:sym typeface="Georgia"/>
            </a:endParaRPr>
          </a:p>
          <a:p>
            <a:pPr marL="914400" lvl="1"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curl localhost:8888</a:t>
            </a:r>
            <a:endParaRPr sz="1600"/>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
        <p:nvSpPr>
          <p:cNvPr id="260" name="Google Shape;260;p29"/>
          <p:cNvSpPr/>
          <p:nvPr/>
        </p:nvSpPr>
        <p:spPr>
          <a:xfrm>
            <a:off x="598550" y="3070950"/>
            <a:ext cx="3860700" cy="1294800"/>
          </a:xfrm>
          <a:prstGeom prst="roundRect">
            <a:avLst>
              <a:gd name="adj" fmla="val 16667"/>
            </a:avLst>
          </a:prstGeom>
          <a:solidFill>
            <a:srgbClr val="F3F3F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5288200" y="3077100"/>
            <a:ext cx="3146400" cy="1294800"/>
          </a:xfrm>
          <a:prstGeom prst="rect">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6807050" y="3434100"/>
            <a:ext cx="1228500" cy="580800"/>
          </a:xfrm>
          <a:prstGeom prst="roundRect">
            <a:avLst>
              <a:gd name="adj" fmla="val 16667"/>
            </a:avLst>
          </a:prstGeom>
          <a:solidFill>
            <a:srgbClr val="B6D7A8"/>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Georgia"/>
                <a:ea typeface="Georgia"/>
                <a:cs typeface="Georgia"/>
                <a:sym typeface="Georgia"/>
              </a:rPr>
              <a:t>         Pod:    kubia-manual</a:t>
            </a:r>
            <a:endParaRPr sz="1000">
              <a:latin typeface="Georgia"/>
              <a:ea typeface="Georgia"/>
              <a:cs typeface="Georgia"/>
              <a:sym typeface="Georgia"/>
            </a:endParaRPr>
          </a:p>
        </p:txBody>
      </p:sp>
      <p:sp>
        <p:nvSpPr>
          <p:cNvPr id="263" name="Google Shape;263;p29"/>
          <p:cNvSpPr/>
          <p:nvPr/>
        </p:nvSpPr>
        <p:spPr>
          <a:xfrm>
            <a:off x="774025" y="3421950"/>
            <a:ext cx="720100" cy="544675"/>
          </a:xfrm>
          <a:prstGeom prst="flowChartInputOutput">
            <a:avLst/>
          </a:prstGeom>
          <a:solidFill>
            <a:srgbClr val="A4C2F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Georgia"/>
                <a:ea typeface="Georgia"/>
                <a:cs typeface="Georgia"/>
                <a:sym typeface="Georgia"/>
              </a:rPr>
              <a:t>curl</a:t>
            </a:r>
            <a:endParaRPr/>
          </a:p>
        </p:txBody>
      </p:sp>
      <p:sp>
        <p:nvSpPr>
          <p:cNvPr id="264" name="Google Shape;264;p29"/>
          <p:cNvSpPr/>
          <p:nvPr/>
        </p:nvSpPr>
        <p:spPr>
          <a:xfrm>
            <a:off x="2274725" y="3421950"/>
            <a:ext cx="1597500" cy="592800"/>
          </a:xfrm>
          <a:prstGeom prst="rect">
            <a:avLst/>
          </a:prstGeom>
          <a:solidFill>
            <a:srgbClr val="A4C2F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Georgia"/>
                <a:ea typeface="Georgia"/>
                <a:cs typeface="Georgia"/>
                <a:sym typeface="Georgia"/>
              </a:rPr>
              <a:t>kubectl port-forward     process</a:t>
            </a:r>
            <a:endParaRPr/>
          </a:p>
        </p:txBody>
      </p:sp>
      <p:cxnSp>
        <p:nvCxnSpPr>
          <p:cNvPr id="265" name="Google Shape;265;p29"/>
          <p:cNvCxnSpPr/>
          <p:nvPr/>
        </p:nvCxnSpPr>
        <p:spPr>
          <a:xfrm rot="10800000" flipH="1">
            <a:off x="1463850" y="3543150"/>
            <a:ext cx="810900" cy="120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29"/>
          <p:cNvCxnSpPr/>
          <p:nvPr/>
        </p:nvCxnSpPr>
        <p:spPr>
          <a:xfrm rot="10800000">
            <a:off x="1354925" y="3894025"/>
            <a:ext cx="919800" cy="0"/>
          </a:xfrm>
          <a:prstGeom prst="straightConnector1">
            <a:avLst/>
          </a:prstGeom>
          <a:noFill/>
          <a:ln w="9525" cap="flat" cmpd="sng">
            <a:solidFill>
              <a:schemeClr val="dk2"/>
            </a:solidFill>
            <a:prstDash val="solid"/>
            <a:round/>
            <a:headEnd type="none" w="med" len="med"/>
            <a:tailEnd type="triangle" w="med" len="med"/>
          </a:ln>
        </p:spPr>
      </p:cxnSp>
      <p:cxnSp>
        <p:nvCxnSpPr>
          <p:cNvPr id="267" name="Google Shape;267;p29"/>
          <p:cNvCxnSpPr/>
          <p:nvPr/>
        </p:nvCxnSpPr>
        <p:spPr>
          <a:xfrm>
            <a:off x="3872225" y="3530950"/>
            <a:ext cx="2946900" cy="0"/>
          </a:xfrm>
          <a:prstGeom prst="straightConnector1">
            <a:avLst/>
          </a:prstGeom>
          <a:noFill/>
          <a:ln w="9525" cap="flat" cmpd="sng">
            <a:solidFill>
              <a:schemeClr val="dk2"/>
            </a:solidFill>
            <a:prstDash val="solid"/>
            <a:round/>
            <a:headEnd type="none" w="med" len="med"/>
            <a:tailEnd type="triangle" w="med" len="med"/>
          </a:ln>
        </p:spPr>
      </p:cxnSp>
      <p:cxnSp>
        <p:nvCxnSpPr>
          <p:cNvPr id="268" name="Google Shape;268;p29"/>
          <p:cNvCxnSpPr/>
          <p:nvPr/>
        </p:nvCxnSpPr>
        <p:spPr>
          <a:xfrm flipH="1">
            <a:off x="3902450" y="3857700"/>
            <a:ext cx="2904600" cy="6000"/>
          </a:xfrm>
          <a:prstGeom prst="straightConnector1">
            <a:avLst/>
          </a:prstGeom>
          <a:noFill/>
          <a:ln w="9525" cap="flat" cmpd="sng">
            <a:solidFill>
              <a:schemeClr val="dk2"/>
            </a:solidFill>
            <a:prstDash val="solid"/>
            <a:round/>
            <a:headEnd type="none" w="med" len="med"/>
            <a:tailEnd type="triangle" w="med" len="med"/>
          </a:ln>
        </p:spPr>
      </p:cxnSp>
      <p:sp>
        <p:nvSpPr>
          <p:cNvPr id="269" name="Google Shape;269;p29"/>
          <p:cNvSpPr txBox="1"/>
          <p:nvPr/>
        </p:nvSpPr>
        <p:spPr>
          <a:xfrm>
            <a:off x="1556075" y="3089250"/>
            <a:ext cx="6567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Georgia"/>
                <a:ea typeface="Georgia"/>
                <a:cs typeface="Georgia"/>
                <a:sym typeface="Georgia"/>
              </a:rPr>
              <a:t>Port</a:t>
            </a:r>
            <a:r>
              <a:rPr lang="en">
                <a:latin typeface="Open Sans"/>
                <a:ea typeface="Open Sans"/>
                <a:cs typeface="Open Sans"/>
                <a:sym typeface="Open Sans"/>
              </a:rPr>
              <a:t> </a:t>
            </a:r>
            <a:r>
              <a:rPr lang="en" sz="1000">
                <a:latin typeface="Georgia"/>
                <a:ea typeface="Georgia"/>
                <a:cs typeface="Georgia"/>
                <a:sym typeface="Georgia"/>
              </a:rPr>
              <a:t>8888</a:t>
            </a:r>
            <a:endParaRPr>
              <a:latin typeface="Open Sans"/>
              <a:ea typeface="Open Sans"/>
              <a:cs typeface="Open Sans"/>
              <a:sym typeface="Open Sans"/>
            </a:endParaRPr>
          </a:p>
        </p:txBody>
      </p:sp>
      <p:sp>
        <p:nvSpPr>
          <p:cNvPr id="270" name="Google Shape;270;p29"/>
          <p:cNvSpPr txBox="1"/>
          <p:nvPr/>
        </p:nvSpPr>
        <p:spPr>
          <a:xfrm>
            <a:off x="5805125" y="3089250"/>
            <a:ext cx="6567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Georgia"/>
                <a:ea typeface="Georgia"/>
                <a:cs typeface="Georgia"/>
                <a:sym typeface="Georgia"/>
              </a:rPr>
              <a:t>Port</a:t>
            </a:r>
            <a:r>
              <a:rPr lang="en">
                <a:latin typeface="Open Sans"/>
                <a:ea typeface="Open Sans"/>
                <a:cs typeface="Open Sans"/>
                <a:sym typeface="Open Sans"/>
              </a:rPr>
              <a:t> </a:t>
            </a:r>
            <a:r>
              <a:rPr lang="en" sz="1000">
                <a:latin typeface="Georgia"/>
                <a:ea typeface="Georgia"/>
                <a:cs typeface="Georgia"/>
                <a:sym typeface="Georgia"/>
              </a:rPr>
              <a:t>8080</a:t>
            </a:r>
            <a:endParaRPr>
              <a:latin typeface="Open Sans"/>
              <a:ea typeface="Open Sans"/>
              <a:cs typeface="Open Sans"/>
              <a:sym typeface="Open Sans"/>
            </a:endParaRPr>
          </a:p>
        </p:txBody>
      </p:sp>
      <p:sp>
        <p:nvSpPr>
          <p:cNvPr id="271" name="Google Shape;271;p29"/>
          <p:cNvSpPr txBox="1"/>
          <p:nvPr/>
        </p:nvSpPr>
        <p:spPr>
          <a:xfrm>
            <a:off x="1657525" y="4404100"/>
            <a:ext cx="1597500" cy="3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Georgia"/>
                <a:ea typeface="Georgia"/>
                <a:cs typeface="Georgia"/>
                <a:sym typeface="Georgia"/>
              </a:rPr>
              <a:t>Local Machines</a:t>
            </a:r>
            <a:endParaRPr sz="1200" b="1">
              <a:latin typeface="Georgia"/>
              <a:ea typeface="Georgia"/>
              <a:cs typeface="Georgia"/>
              <a:sym typeface="Georgia"/>
            </a:endParaRPr>
          </a:p>
        </p:txBody>
      </p:sp>
      <p:sp>
        <p:nvSpPr>
          <p:cNvPr id="272" name="Google Shape;272;p29"/>
          <p:cNvSpPr txBox="1"/>
          <p:nvPr/>
        </p:nvSpPr>
        <p:spPr>
          <a:xfrm>
            <a:off x="6021525" y="4404100"/>
            <a:ext cx="2080500" cy="3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Georgia"/>
                <a:ea typeface="Georgia"/>
                <a:cs typeface="Georgia"/>
                <a:sym typeface="Georgia"/>
              </a:rPr>
              <a:t>Kubernetes Cluster</a:t>
            </a:r>
            <a:endParaRPr sz="1200"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Google Shape;277;p30"/>
          <p:cNvSpPr txBox="1"/>
          <p:nvPr/>
        </p:nvSpPr>
        <p:spPr>
          <a:xfrm>
            <a:off x="365050" y="1603650"/>
            <a:ext cx="6890100" cy="1105200"/>
          </a:xfrm>
          <a:prstGeom prst="rect">
            <a:avLst/>
          </a:prstGeom>
          <a:noFill/>
          <a:ln>
            <a:noFill/>
          </a:ln>
          <a:effectLst>
            <a:outerShdw blurRad="57150" dist="19050" dir="5400000" algn="bl" rotWithShape="0">
              <a:schemeClr val="accent6">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accent1"/>
                </a:solidFill>
                <a:latin typeface="PT Sans Narrow"/>
                <a:ea typeface="PT Sans Narrow"/>
                <a:cs typeface="PT Sans Narrow"/>
                <a:sym typeface="PT Sans Narrow"/>
              </a:rPr>
              <a:t>Lab:   Pod port-forwarding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p:nvPr/>
        </p:nvSpPr>
        <p:spPr>
          <a:xfrm>
            <a:off x="566925" y="744325"/>
            <a:ext cx="7846500" cy="3941100"/>
          </a:xfrm>
          <a:prstGeom prst="rect">
            <a:avLst/>
          </a:prstGeom>
          <a:noFill/>
          <a:ln>
            <a:noFill/>
          </a:ln>
          <a:effectLst>
            <a:outerShdw blurRad="57150" dist="19050" dir="5400000" algn="bl" rotWithShape="0">
              <a:schemeClr val="lt1">
                <a:alpha val="50000"/>
              </a:schemeClr>
            </a:outerShdw>
            <a:reflection fadeDir="5400012" sy="-100000" algn="bl" rotWithShape="0"/>
          </a:effectLst>
        </p:spPr>
        <p:txBody>
          <a:bodyPr spcFirstLastPara="1" wrap="square" lIns="91425" tIns="91425" rIns="91425" bIns="91425" anchor="ctr" anchorCtr="0">
            <a:noAutofit/>
          </a:bodyPr>
          <a:lstStyle/>
          <a:p>
            <a:pPr marL="2743200" lvl="0" indent="0" algn="l" rtl="0">
              <a:lnSpc>
                <a:spcPct val="115000"/>
              </a:lnSpc>
              <a:spcBef>
                <a:spcPts val="0"/>
              </a:spcBef>
              <a:spcAft>
                <a:spcPts val="0"/>
              </a:spcAft>
              <a:buNone/>
            </a:pPr>
            <a:endParaRPr sz="3100">
              <a:solidFill>
                <a:srgbClr val="FF0000"/>
              </a:solidFill>
              <a:highlight>
                <a:srgbClr val="FFFFFF"/>
              </a:highlight>
              <a:latin typeface="Permanent Marker"/>
              <a:ea typeface="Permanent Marker"/>
              <a:cs typeface="Permanent Marker"/>
              <a:sym typeface="Permanent Marker"/>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b="1">
              <a:solidFill>
                <a:srgbClr val="626262"/>
              </a:solidFill>
              <a:highlight>
                <a:srgbClr val="F4F4F4"/>
              </a:highlight>
              <a:latin typeface="Open Sans"/>
              <a:ea typeface="Open Sans"/>
              <a:cs typeface="Open Sans"/>
              <a:sym typeface="Open Sans"/>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p:txBody>
      </p:sp>
      <p:pic>
        <p:nvPicPr>
          <p:cNvPr id="283" name="Google Shape;283;p31"/>
          <p:cNvPicPr preferRelativeResize="0"/>
          <p:nvPr/>
        </p:nvPicPr>
        <p:blipFill>
          <a:blip r:embed="rId3">
            <a:alphaModFix/>
          </a:blip>
          <a:stretch>
            <a:fillRect/>
          </a:stretch>
        </p:blipFill>
        <p:spPr>
          <a:xfrm>
            <a:off x="2133600" y="810350"/>
            <a:ext cx="4876800" cy="3657600"/>
          </a:xfrm>
          <a:prstGeom prst="rect">
            <a:avLst/>
          </a:prstGeom>
          <a:noFill/>
          <a:ln>
            <a:noFill/>
          </a:ln>
        </p:spPr>
      </p:pic>
      <p:pic>
        <p:nvPicPr>
          <p:cNvPr id="284" name="Google Shape;284;p31"/>
          <p:cNvPicPr preferRelativeResize="0"/>
          <p:nvPr/>
        </p:nvPicPr>
        <p:blipFill>
          <a:blip r:embed="rId4">
            <a:alphaModFix/>
          </a:blip>
          <a:stretch>
            <a:fillRect/>
          </a:stretch>
        </p:blipFill>
        <p:spPr>
          <a:xfrm>
            <a:off x="109800" y="86525"/>
            <a:ext cx="533400" cy="40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903800" y="1343904"/>
            <a:ext cx="7236900" cy="1430400"/>
          </a:xfrm>
          <a:prstGeom prst="rect">
            <a:avLst/>
          </a:prstGeom>
        </p:spPr>
        <p:txBody>
          <a:bodyPr spcFirstLastPara="1" wrap="square" lIns="91425" tIns="91425" rIns="91425" bIns="91425" anchor="b" anchorCtr="0">
            <a:noAutofit/>
          </a:bodyPr>
          <a:lstStyle/>
          <a:p>
            <a:pPr marL="1371600" lvl="0" indent="0" algn="l" rtl="0">
              <a:spcBef>
                <a:spcPts val="0"/>
              </a:spcBef>
              <a:spcAft>
                <a:spcPts val="0"/>
              </a:spcAft>
              <a:buNone/>
            </a:pPr>
            <a:r>
              <a:rPr lang="en" sz="3000" b="0">
                <a:latin typeface="Georgia"/>
                <a:ea typeface="Georgia"/>
                <a:cs typeface="Georgia"/>
                <a:sym typeface="Georgia"/>
              </a:rPr>
              <a:t>         Pods Introduction</a:t>
            </a:r>
            <a:endParaRPr sz="3600" b="0">
              <a:solidFill>
                <a:srgbClr val="434343"/>
              </a:solidFill>
              <a:latin typeface="Georgia"/>
              <a:ea typeface="Georgia"/>
              <a:cs typeface="Georgia"/>
              <a:sym typeface="Georgia"/>
            </a:endParaRPr>
          </a:p>
          <a:p>
            <a:pPr marL="0" lvl="0" indent="0" algn="ctr" rtl="0">
              <a:spcBef>
                <a:spcPts val="0"/>
              </a:spcBef>
              <a:spcAft>
                <a:spcPts val="0"/>
              </a:spcAft>
              <a:buNone/>
            </a:pPr>
            <a:endParaRPr sz="3400" b="0">
              <a:latin typeface="Georgia"/>
              <a:ea typeface="Georgia"/>
              <a:cs typeface="Georgia"/>
              <a:sym typeface="Georgia"/>
            </a:endParaRPr>
          </a:p>
        </p:txBody>
      </p:sp>
      <p:sp>
        <p:nvSpPr>
          <p:cNvPr id="72" name="Google Shape;72;p14"/>
          <p:cNvSpPr txBox="1"/>
          <p:nvPr/>
        </p:nvSpPr>
        <p:spPr>
          <a:xfrm>
            <a:off x="2125400" y="2888600"/>
            <a:ext cx="48741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64D79"/>
                </a:solidFill>
                <a:latin typeface="Georgia"/>
                <a:ea typeface="Georgia"/>
                <a:cs typeface="Georgia"/>
                <a:sym typeface="Georgia"/>
              </a:rPr>
              <a:t>Automate container deployment,scaling &amp; management</a:t>
            </a:r>
            <a:endParaRPr>
              <a:solidFill>
                <a:srgbClr val="A64D79"/>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ctrTitle"/>
          </p:nvPr>
        </p:nvSpPr>
        <p:spPr>
          <a:xfrm>
            <a:off x="903800" y="1343904"/>
            <a:ext cx="7236900" cy="1430400"/>
          </a:xfrm>
          <a:prstGeom prst="rect">
            <a:avLst/>
          </a:prstGeom>
        </p:spPr>
        <p:txBody>
          <a:bodyPr spcFirstLastPara="1" wrap="square" lIns="91425" tIns="91425" rIns="91425" bIns="91425" anchor="b" anchorCtr="0">
            <a:noAutofit/>
          </a:bodyPr>
          <a:lstStyle/>
          <a:p>
            <a:pPr marL="1371600" lvl="0" indent="0" algn="l" rtl="0">
              <a:spcBef>
                <a:spcPts val="0"/>
              </a:spcBef>
              <a:spcAft>
                <a:spcPts val="0"/>
              </a:spcAft>
              <a:buNone/>
            </a:pPr>
            <a:r>
              <a:rPr lang="en" sz="3000" b="0">
                <a:latin typeface="Georgia"/>
                <a:ea typeface="Georgia"/>
                <a:cs typeface="Georgia"/>
                <a:sym typeface="Georgia"/>
              </a:rPr>
              <a:t>      Labels &amp; Selectors</a:t>
            </a:r>
            <a:endParaRPr sz="3600" b="0">
              <a:solidFill>
                <a:srgbClr val="434343"/>
              </a:solidFill>
              <a:latin typeface="Georgia"/>
              <a:ea typeface="Georgia"/>
              <a:cs typeface="Georgia"/>
              <a:sym typeface="Georgia"/>
            </a:endParaRPr>
          </a:p>
          <a:p>
            <a:pPr marL="0" lvl="0" indent="0" algn="ctr" rtl="0">
              <a:spcBef>
                <a:spcPts val="0"/>
              </a:spcBef>
              <a:spcAft>
                <a:spcPts val="0"/>
              </a:spcAft>
              <a:buNone/>
            </a:pPr>
            <a:endParaRPr sz="3400" b="0">
              <a:latin typeface="Georgia"/>
              <a:ea typeface="Georgia"/>
              <a:cs typeface="Georgia"/>
              <a:sym typeface="Georgia"/>
            </a:endParaRPr>
          </a:p>
        </p:txBody>
      </p:sp>
      <p:sp>
        <p:nvSpPr>
          <p:cNvPr id="290" name="Google Shape;290;p32"/>
          <p:cNvSpPr txBox="1"/>
          <p:nvPr/>
        </p:nvSpPr>
        <p:spPr>
          <a:xfrm>
            <a:off x="2125400" y="2888600"/>
            <a:ext cx="48741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64D79"/>
                </a:solidFill>
                <a:latin typeface="Georgia"/>
                <a:ea typeface="Georgia"/>
                <a:cs typeface="Georgia"/>
                <a:sym typeface="Georgia"/>
              </a:rPr>
              <a:t>                Organizing the Objects in Kubetnetes</a:t>
            </a:r>
            <a:endParaRPr>
              <a:solidFill>
                <a:srgbClr val="A64D79"/>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198125" y="913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0">
                <a:latin typeface="Georgia"/>
                <a:ea typeface="Georgia"/>
                <a:cs typeface="Georgia"/>
                <a:sym typeface="Georgia"/>
              </a:rPr>
              <a:t>Example:Uncategorized product catalog microservice</a:t>
            </a:r>
            <a:endParaRPr sz="2700" b="0">
              <a:latin typeface="Georgia"/>
              <a:ea typeface="Georgia"/>
              <a:cs typeface="Georgia"/>
              <a:sym typeface="Georgia"/>
            </a:endParaRPr>
          </a:p>
          <a:p>
            <a:pPr marL="0" lvl="0" indent="0" algn="l" rtl="0">
              <a:spcBef>
                <a:spcPts val="0"/>
              </a:spcBef>
              <a:spcAft>
                <a:spcPts val="0"/>
              </a:spcAft>
              <a:buNone/>
            </a:pPr>
            <a:r>
              <a:rPr lang="en" sz="2800" b="0">
                <a:latin typeface="Georgia"/>
                <a:ea typeface="Georgia"/>
                <a:cs typeface="Georgia"/>
                <a:sym typeface="Georgia"/>
              </a:rPr>
              <a:t> </a:t>
            </a:r>
            <a:endParaRPr/>
          </a:p>
        </p:txBody>
      </p:sp>
      <p:sp>
        <p:nvSpPr>
          <p:cNvPr id="296" name="Google Shape;296;p33"/>
          <p:cNvSpPr txBox="1"/>
          <p:nvPr/>
        </p:nvSpPr>
        <p:spPr>
          <a:xfrm>
            <a:off x="198125" y="599525"/>
            <a:ext cx="8421000" cy="417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
        <p:nvSpPr>
          <p:cNvPr id="297" name="Google Shape;297;p33"/>
          <p:cNvSpPr/>
          <p:nvPr/>
        </p:nvSpPr>
        <p:spPr>
          <a:xfrm>
            <a:off x="1273350" y="1470150"/>
            <a:ext cx="6597300" cy="3344100"/>
          </a:xfrm>
          <a:prstGeom prst="roundRect">
            <a:avLst>
              <a:gd name="adj" fmla="val 16667"/>
            </a:avLst>
          </a:prstGeom>
          <a:solidFill>
            <a:srgbClr val="FFFFFF"/>
          </a:solid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8" name="Google Shape;298;p33"/>
          <p:cNvPicPr preferRelativeResize="0"/>
          <p:nvPr/>
        </p:nvPicPr>
        <p:blipFill>
          <a:blip r:embed="rId3">
            <a:alphaModFix/>
          </a:blip>
          <a:stretch>
            <a:fillRect/>
          </a:stretch>
        </p:blipFill>
        <p:spPr>
          <a:xfrm>
            <a:off x="1575862" y="1752038"/>
            <a:ext cx="6083573" cy="2884676"/>
          </a:xfrm>
          <a:prstGeom prst="rect">
            <a:avLst/>
          </a:prstGeom>
          <a:noFill/>
          <a:ln>
            <a:noFill/>
          </a:ln>
        </p:spPr>
      </p:pic>
      <p:sp>
        <p:nvSpPr>
          <p:cNvPr id="299" name="Google Shape;299;p33"/>
          <p:cNvSpPr txBox="1"/>
          <p:nvPr/>
        </p:nvSpPr>
        <p:spPr>
          <a:xfrm>
            <a:off x="2431025" y="868000"/>
            <a:ext cx="4054800" cy="4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666666"/>
                </a:solidFill>
                <a:latin typeface="Georgia"/>
                <a:ea typeface="Georgia"/>
                <a:cs typeface="Georgia"/>
                <a:sym typeface="Georgia"/>
              </a:rPr>
              <a:t>Uncategorized pods in a microservices architecture</a:t>
            </a:r>
            <a:endParaRPr sz="1300">
              <a:solidFill>
                <a:srgbClr val="666666"/>
              </a:solidFill>
              <a:latin typeface="Georgia"/>
              <a:ea typeface="Georgia"/>
              <a:cs typeface="Georgia"/>
              <a:sym typeface="Georgia"/>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title"/>
          </p:nvPr>
        </p:nvSpPr>
        <p:spPr>
          <a:xfrm>
            <a:off x="198125" y="913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Example: Categorized product catalog microservice</a:t>
            </a:r>
            <a:endParaRPr/>
          </a:p>
        </p:txBody>
      </p:sp>
      <p:sp>
        <p:nvSpPr>
          <p:cNvPr id="305" name="Google Shape;305;p34"/>
          <p:cNvSpPr txBox="1"/>
          <p:nvPr/>
        </p:nvSpPr>
        <p:spPr>
          <a:xfrm>
            <a:off x="198125" y="599525"/>
            <a:ext cx="8421000" cy="417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
        <p:nvSpPr>
          <p:cNvPr id="306" name="Google Shape;306;p34"/>
          <p:cNvSpPr/>
          <p:nvPr/>
        </p:nvSpPr>
        <p:spPr>
          <a:xfrm>
            <a:off x="1273350" y="1388138"/>
            <a:ext cx="6597300" cy="3344100"/>
          </a:xfrm>
          <a:prstGeom prst="roundRect">
            <a:avLst>
              <a:gd name="adj" fmla="val 16667"/>
            </a:avLst>
          </a:prstGeom>
          <a:solidFill>
            <a:srgbClr val="FFFFFF"/>
          </a:solid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txBox="1"/>
          <p:nvPr/>
        </p:nvSpPr>
        <p:spPr>
          <a:xfrm>
            <a:off x="2078925" y="868000"/>
            <a:ext cx="5752800" cy="46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666666"/>
                </a:solidFill>
                <a:latin typeface="Georgia"/>
                <a:ea typeface="Georgia"/>
                <a:cs typeface="Georgia"/>
                <a:sym typeface="Georgia"/>
              </a:rPr>
              <a:t>Categorized pods in a microservices architecture with pod labels</a:t>
            </a:r>
            <a:endParaRPr sz="1300">
              <a:solidFill>
                <a:srgbClr val="666666"/>
              </a:solidFill>
              <a:latin typeface="Georgia"/>
              <a:ea typeface="Georgia"/>
              <a:cs typeface="Georgia"/>
              <a:sym typeface="Georgia"/>
            </a:endParaRPr>
          </a:p>
          <a:p>
            <a:pPr marL="0" lvl="0" indent="0" algn="l" rtl="0">
              <a:spcBef>
                <a:spcPts val="0"/>
              </a:spcBef>
              <a:spcAft>
                <a:spcPts val="0"/>
              </a:spcAft>
              <a:buNone/>
            </a:pPr>
            <a:endParaRPr>
              <a:latin typeface="Open Sans"/>
              <a:ea typeface="Open Sans"/>
              <a:cs typeface="Open Sans"/>
              <a:sym typeface="Open Sans"/>
            </a:endParaRPr>
          </a:p>
        </p:txBody>
      </p:sp>
      <p:pic>
        <p:nvPicPr>
          <p:cNvPr id="308" name="Google Shape;308;p34"/>
          <p:cNvPicPr preferRelativeResize="0"/>
          <p:nvPr/>
        </p:nvPicPr>
        <p:blipFill>
          <a:blip r:embed="rId3">
            <a:alphaModFix/>
          </a:blip>
          <a:stretch>
            <a:fillRect/>
          </a:stretch>
        </p:blipFill>
        <p:spPr>
          <a:xfrm>
            <a:off x="1529187" y="1710188"/>
            <a:ext cx="6085627" cy="2700026"/>
          </a:xfrm>
          <a:prstGeom prst="rect">
            <a:avLst/>
          </a:prstGeom>
          <a:noFill/>
          <a:ln w="19050" cap="flat" cmpd="sng">
            <a:solidFill>
              <a:srgbClr val="FFFFFF"/>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txBox="1">
            <a:spLocks noGrp="1"/>
          </p:cNvSpPr>
          <p:nvPr>
            <p:ph type="title"/>
          </p:nvPr>
        </p:nvSpPr>
        <p:spPr>
          <a:xfrm>
            <a:off x="198125" y="913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Labels &amp; Selector: Example</a:t>
            </a:r>
            <a:endParaRPr/>
          </a:p>
        </p:txBody>
      </p:sp>
      <p:sp>
        <p:nvSpPr>
          <p:cNvPr id="314" name="Google Shape;314;p35"/>
          <p:cNvSpPr txBox="1"/>
          <p:nvPr/>
        </p:nvSpPr>
        <p:spPr>
          <a:xfrm>
            <a:off x="198125" y="599525"/>
            <a:ext cx="8421000" cy="417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pic>
        <p:nvPicPr>
          <p:cNvPr id="315" name="Google Shape;315;p35"/>
          <p:cNvPicPr preferRelativeResize="0"/>
          <p:nvPr/>
        </p:nvPicPr>
        <p:blipFill>
          <a:blip r:embed="rId3">
            <a:alphaModFix/>
          </a:blip>
          <a:stretch>
            <a:fillRect/>
          </a:stretch>
        </p:blipFill>
        <p:spPr>
          <a:xfrm>
            <a:off x="450838" y="1298000"/>
            <a:ext cx="7915573" cy="304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198125" y="913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0">
                <a:latin typeface="Georgia"/>
                <a:ea typeface="Georgia"/>
                <a:cs typeface="Georgia"/>
                <a:sym typeface="Georgia"/>
              </a:rPr>
              <a:t>Why do we label our PODs and objects in kubernetes?</a:t>
            </a:r>
            <a:r>
              <a:rPr lang="en" sz="2800" b="0">
                <a:latin typeface="Georgia"/>
                <a:ea typeface="Georgia"/>
                <a:cs typeface="Georgia"/>
                <a:sym typeface="Georgia"/>
              </a:rPr>
              <a:t> </a:t>
            </a:r>
            <a:endParaRPr/>
          </a:p>
        </p:txBody>
      </p:sp>
      <p:sp>
        <p:nvSpPr>
          <p:cNvPr id="321" name="Google Shape;321;p36"/>
          <p:cNvSpPr txBox="1"/>
          <p:nvPr/>
        </p:nvSpPr>
        <p:spPr>
          <a:xfrm>
            <a:off x="198125" y="713950"/>
            <a:ext cx="8421000" cy="41313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Georgia"/>
              <a:buChar char="●"/>
            </a:pPr>
            <a:r>
              <a:rPr lang="en">
                <a:solidFill>
                  <a:srgbClr val="6AA84F"/>
                </a:solidFill>
                <a:latin typeface="Georgia"/>
                <a:ea typeface="Georgia"/>
                <a:cs typeface="Georgia"/>
                <a:sym typeface="Georgia"/>
              </a:rPr>
              <a:t>Labels</a:t>
            </a:r>
            <a:r>
              <a:rPr lang="en">
                <a:solidFill>
                  <a:srgbClr val="666666"/>
                </a:solidFill>
                <a:latin typeface="Georgia"/>
                <a:ea typeface="Georgia"/>
                <a:cs typeface="Georgia"/>
                <a:sym typeface="Georgia"/>
              </a:rPr>
              <a:t> are key/value pairs that are attached to objects, such as pods. </a:t>
            </a:r>
            <a:endParaRPr>
              <a:solidFill>
                <a:srgbClr val="666666"/>
              </a:solidFill>
              <a:latin typeface="Georgia"/>
              <a:ea typeface="Georgia"/>
              <a:cs typeface="Georgia"/>
              <a:sym typeface="Georgia"/>
            </a:endParaRPr>
          </a:p>
          <a:p>
            <a:pPr marL="457200" lvl="0"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are intended to be used to identifying the attributes of objects that are meaningful and relevant to users.</a:t>
            </a:r>
            <a:endParaRPr>
              <a:solidFill>
                <a:srgbClr val="666666"/>
              </a:solidFill>
              <a:latin typeface="Georgia"/>
              <a:ea typeface="Georgia"/>
              <a:cs typeface="Georgia"/>
              <a:sym typeface="Georgia"/>
            </a:endParaRPr>
          </a:p>
          <a:p>
            <a:pPr marL="457200" lvl="0"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can be used to organize and to select subsets of objects. </a:t>
            </a:r>
            <a:endParaRPr>
              <a:solidFill>
                <a:srgbClr val="666666"/>
              </a:solidFill>
              <a:latin typeface="Georgia"/>
              <a:ea typeface="Georgia"/>
              <a:cs typeface="Georgia"/>
              <a:sym typeface="Georgia"/>
            </a:endParaRPr>
          </a:p>
          <a:p>
            <a:pPr marL="457200" lvl="0"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can be attached to objects at creation time and subsequently added and modified at any time. Each object can have a set of key/value labels defined. </a:t>
            </a:r>
            <a:endParaRPr>
              <a:solidFill>
                <a:srgbClr val="666666"/>
              </a:solidFill>
              <a:latin typeface="Georgia"/>
              <a:ea typeface="Georgia"/>
              <a:cs typeface="Georgia"/>
              <a:sym typeface="Georgia"/>
            </a:endParaRPr>
          </a:p>
          <a:p>
            <a:pPr marL="457200" lvl="0" indent="-317500" algn="l" rtl="0">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Each Key must be unique for a given object.</a:t>
            </a:r>
            <a:endParaRPr>
              <a:solidFill>
                <a:srgbClr val="666666"/>
              </a:solidFill>
              <a:latin typeface="Georgia"/>
              <a:ea typeface="Georgia"/>
              <a:cs typeface="Georgia"/>
              <a:sym typeface="Georgia"/>
            </a:endParaRPr>
          </a:p>
          <a:p>
            <a:pPr marL="457200" lvl="0"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Every developer or ops person with access to cluster can easily see the system’s structure and where each pod fits in by looking at the pod’s labels.</a:t>
            </a:r>
            <a:endParaRPr>
              <a:solidFill>
                <a:srgbClr val="666666"/>
              </a:solidFill>
              <a:latin typeface="Georgia"/>
              <a:ea typeface="Georgia"/>
              <a:cs typeface="Georgia"/>
              <a:sym typeface="Georgia"/>
            </a:endParaRPr>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198125" y="913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Labels &amp; Selectors</a:t>
            </a:r>
            <a:endParaRPr/>
          </a:p>
        </p:txBody>
      </p:sp>
      <p:sp>
        <p:nvSpPr>
          <p:cNvPr id="327" name="Google Shape;327;p37"/>
          <p:cNvSpPr txBox="1"/>
          <p:nvPr/>
        </p:nvSpPr>
        <p:spPr>
          <a:xfrm>
            <a:off x="198125" y="629175"/>
            <a:ext cx="8533800" cy="414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666666"/>
              </a:solidFill>
              <a:latin typeface="Georgia"/>
              <a:ea typeface="Georgia"/>
              <a:cs typeface="Georgia"/>
              <a:sym typeface="Georgia"/>
            </a:endParaRPr>
          </a:p>
          <a:p>
            <a:pPr marL="0" lvl="0" indent="0" algn="l" rtl="0">
              <a:lnSpc>
                <a:spcPct val="115000"/>
              </a:lnSpc>
              <a:spcBef>
                <a:spcPts val="0"/>
              </a:spcBef>
              <a:spcAft>
                <a:spcPts val="0"/>
              </a:spcAft>
              <a:buNone/>
            </a:pPr>
            <a:endParaRPr>
              <a:solidFill>
                <a:srgbClr val="666666"/>
              </a:solidFill>
              <a:latin typeface="Georgia"/>
              <a:ea typeface="Georgia"/>
              <a:cs typeface="Georgia"/>
              <a:sym typeface="Georgia"/>
            </a:endParaRPr>
          </a:p>
          <a:p>
            <a:pPr marL="0" lvl="0" indent="0" algn="l" rtl="0">
              <a:lnSpc>
                <a:spcPct val="115000"/>
              </a:lnSpc>
              <a:spcBef>
                <a:spcPts val="0"/>
              </a:spcBef>
              <a:spcAft>
                <a:spcPts val="0"/>
              </a:spcAft>
              <a:buNone/>
            </a:pPr>
            <a:endParaRPr>
              <a:solidFill>
                <a:srgbClr val="666666"/>
              </a:solidFill>
              <a:latin typeface="Georgia"/>
              <a:ea typeface="Georgia"/>
              <a:cs typeface="Georgia"/>
              <a:sym typeface="Georgia"/>
            </a:endParaRPr>
          </a:p>
          <a:p>
            <a:pPr marL="88900" marR="8890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0" algn="l" rtl="0">
              <a:lnSpc>
                <a:spcPct val="200000"/>
              </a:lnSpc>
              <a:spcBef>
                <a:spcPts val="80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pic>
        <p:nvPicPr>
          <p:cNvPr id="328" name="Google Shape;328;p37"/>
          <p:cNvPicPr preferRelativeResize="0"/>
          <p:nvPr/>
        </p:nvPicPr>
        <p:blipFill>
          <a:blip r:embed="rId3">
            <a:alphaModFix/>
          </a:blip>
          <a:stretch>
            <a:fillRect/>
          </a:stretch>
        </p:blipFill>
        <p:spPr>
          <a:xfrm>
            <a:off x="198125" y="1249950"/>
            <a:ext cx="4159925" cy="1347975"/>
          </a:xfrm>
          <a:prstGeom prst="rect">
            <a:avLst/>
          </a:prstGeom>
          <a:noFill/>
          <a:ln>
            <a:noFill/>
          </a:ln>
        </p:spPr>
      </p:pic>
      <p:pic>
        <p:nvPicPr>
          <p:cNvPr id="329" name="Google Shape;329;p37"/>
          <p:cNvPicPr preferRelativeResize="0"/>
          <p:nvPr/>
        </p:nvPicPr>
        <p:blipFill>
          <a:blip r:embed="rId4">
            <a:alphaModFix/>
          </a:blip>
          <a:stretch>
            <a:fillRect/>
          </a:stretch>
        </p:blipFill>
        <p:spPr>
          <a:xfrm>
            <a:off x="4572000" y="1249950"/>
            <a:ext cx="4159926" cy="3069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a:spLocks noGrp="1"/>
          </p:cNvSpPr>
          <p:nvPr>
            <p:ph type="title"/>
          </p:nvPr>
        </p:nvSpPr>
        <p:spPr>
          <a:xfrm>
            <a:off x="198125" y="15927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Command Reference</a:t>
            </a:r>
            <a:endParaRPr/>
          </a:p>
        </p:txBody>
      </p:sp>
      <p:sp>
        <p:nvSpPr>
          <p:cNvPr id="335" name="Google Shape;335;p38"/>
          <p:cNvSpPr txBox="1"/>
          <p:nvPr/>
        </p:nvSpPr>
        <p:spPr>
          <a:xfrm>
            <a:off x="198125" y="804650"/>
            <a:ext cx="8421000" cy="3968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A64D79"/>
              </a:buClr>
              <a:buSzPts val="1200"/>
              <a:buFont typeface="Courier New"/>
              <a:buChar char="●"/>
            </a:pPr>
            <a:r>
              <a:rPr lang="en" sz="1200">
                <a:solidFill>
                  <a:srgbClr val="C7254E"/>
                </a:solidFill>
                <a:highlight>
                  <a:srgbClr val="F9F2F4"/>
                </a:highlight>
                <a:latin typeface="Courier New"/>
                <a:ea typeface="Courier New"/>
                <a:cs typeface="Courier New"/>
                <a:sym typeface="Courier New"/>
              </a:rPr>
              <a:t>--show-labels</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 that output the labels of an object</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[pod-name] --show-labels</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add a label to the pod</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label pods [pod-name] key=value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To use a label for filtering, for example to list only pods that have an</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owner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that equals</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michael</a:t>
            </a:r>
            <a:r>
              <a:rPr lang="en" sz="1350">
                <a:solidFill>
                  <a:srgbClr val="404040"/>
                </a:solidFill>
                <a:highlight>
                  <a:srgbClr val="FFFFFF"/>
                </a:highlight>
                <a:latin typeface="Lora"/>
                <a:ea typeface="Lora"/>
                <a:cs typeface="Lora"/>
                <a:sym typeface="Lora"/>
              </a:rPr>
              <a:t>,</a:t>
            </a:r>
            <a:r>
              <a:rPr lang="en" sz="1100">
                <a:solidFill>
                  <a:srgbClr val="6AA84F"/>
                </a:solidFill>
                <a:latin typeface="Georgia"/>
                <a:ea typeface="Georgia"/>
                <a:cs typeface="Georgia"/>
                <a:sym typeface="Georgia"/>
              </a:rPr>
              <a:t> use the</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--selector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--selector key=value</a:t>
            </a:r>
            <a:endParaRPr sz="1200" i="1">
              <a:solidFill>
                <a:srgbClr val="A64D79"/>
              </a:solidFill>
              <a:latin typeface="Courier New"/>
              <a:ea typeface="Courier New"/>
              <a:cs typeface="Courier New"/>
              <a:sym typeface="Courier New"/>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--selector owner=shivam</a:t>
            </a:r>
            <a:endParaRPr sz="1200">
              <a:highlight>
                <a:srgbClr val="F9F9F9"/>
              </a:highlight>
              <a:latin typeface="Courier New"/>
              <a:ea typeface="Courier New"/>
              <a:cs typeface="Courier New"/>
              <a:sym typeface="Courier New"/>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The</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--selector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 can be abbreviated to</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-l</a:t>
            </a:r>
            <a:r>
              <a:rPr lang="en" sz="1100">
                <a:solidFill>
                  <a:srgbClr val="6AA84F"/>
                </a:solidFill>
                <a:latin typeface="Georgia"/>
                <a:ea typeface="Georgia"/>
                <a:cs typeface="Georgia"/>
                <a:sym typeface="Georgia"/>
              </a:rPr>
              <a:t>, so to select pods that are labelled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env=development</a:t>
            </a:r>
            <a:r>
              <a:rPr lang="en" sz="1100">
                <a:solidFill>
                  <a:srgbClr val="6AA84F"/>
                </a:solidFill>
                <a:latin typeface="Georgia"/>
                <a:ea typeface="Georgia"/>
                <a:cs typeface="Georgia"/>
                <a:sym typeface="Georgia"/>
              </a:rPr>
              <a:t>, do:</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-l key=value</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List all pods that are either labelled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env=development</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or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env=production</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get pods -l 'env in (production, development)'</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endParaRPr sz="1100">
              <a:solidFill>
                <a:srgbClr val="6AA84F"/>
              </a:solidFill>
              <a:latin typeface="Georgia"/>
              <a:ea typeface="Georgia"/>
              <a:cs typeface="Georgia"/>
              <a:sym typeface="Georgia"/>
            </a:endParaRPr>
          </a:p>
          <a:p>
            <a:pPr marL="457200" marR="0" lvl="0" indent="-304800" algn="l" rtl="0">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Remove pods with label selection</a:t>
            </a:r>
            <a:endParaRPr sz="1100">
              <a:solidFill>
                <a:srgbClr val="6AA84F"/>
              </a:solidFill>
              <a:latin typeface="Georgia"/>
              <a:ea typeface="Georgia"/>
              <a:cs typeface="Georgia"/>
              <a:sym typeface="Georgia"/>
            </a:endParaRPr>
          </a:p>
          <a:p>
            <a:pPr marL="457200" marR="0" lvl="0" indent="0" algn="l" rtl="0">
              <a:lnSpc>
                <a:spcPct val="100000"/>
              </a:lnSpc>
              <a:spcBef>
                <a:spcPts val="0"/>
              </a:spcBef>
              <a:spcAft>
                <a:spcPts val="0"/>
              </a:spcAft>
              <a:buNone/>
            </a:pPr>
            <a:r>
              <a:rPr lang="en" sz="1200" i="1">
                <a:solidFill>
                  <a:srgbClr val="A64D79"/>
                </a:solidFill>
                <a:latin typeface="Courier New"/>
                <a:ea typeface="Courier New"/>
                <a:cs typeface="Courier New"/>
                <a:sym typeface="Courier New"/>
              </a:rPr>
              <a:t>         kubectl delete pods -l 'env in (production, development)'</a:t>
            </a:r>
            <a:endParaRPr sz="1000">
              <a:solidFill>
                <a:srgbClr val="333333"/>
              </a:solidFill>
              <a:highlight>
                <a:srgbClr val="F5F5F5"/>
              </a:highlight>
              <a:latin typeface="Courier New"/>
              <a:ea typeface="Courier New"/>
              <a:cs typeface="Courier New"/>
              <a:sym typeface="Courier New"/>
            </a:endParaRPr>
          </a:p>
          <a:p>
            <a:pPr marL="457200" marR="0" lvl="0" indent="0" algn="l" rtl="0">
              <a:lnSpc>
                <a:spcPct val="200000"/>
              </a:lnSpc>
              <a:spcBef>
                <a:spcPts val="0"/>
              </a:spcBef>
              <a:spcAft>
                <a:spcPts val="0"/>
              </a:spcAft>
              <a:buNone/>
            </a:pPr>
            <a:endParaRPr>
              <a:solidFill>
                <a:srgbClr val="6AA84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9"/>
        <p:cNvGrpSpPr/>
        <p:nvPr/>
      </p:nvGrpSpPr>
      <p:grpSpPr>
        <a:xfrm>
          <a:off x="0" y="0"/>
          <a:ext cx="0" cy="0"/>
          <a:chOff x="0" y="0"/>
          <a:chExt cx="0" cy="0"/>
        </a:xfrm>
      </p:grpSpPr>
      <p:sp>
        <p:nvSpPr>
          <p:cNvPr id="340" name="Google Shape;340;p39"/>
          <p:cNvSpPr txBox="1"/>
          <p:nvPr/>
        </p:nvSpPr>
        <p:spPr>
          <a:xfrm>
            <a:off x="365050" y="1603650"/>
            <a:ext cx="6890100" cy="1105200"/>
          </a:xfrm>
          <a:prstGeom prst="rect">
            <a:avLst/>
          </a:prstGeom>
          <a:noFill/>
          <a:ln>
            <a:noFill/>
          </a:ln>
          <a:effectLst>
            <a:outerShdw blurRad="57150" dist="19050" dir="5400000" algn="bl" rotWithShape="0">
              <a:schemeClr val="accent6">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accent1"/>
                </a:solidFill>
                <a:latin typeface="PT Sans Narrow"/>
                <a:ea typeface="PT Sans Narrow"/>
                <a:cs typeface="PT Sans Narrow"/>
                <a:sym typeface="PT Sans Narrow"/>
              </a:rPr>
              <a:t>Lab:   Labels &amp; Selectors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txBox="1"/>
          <p:nvPr/>
        </p:nvSpPr>
        <p:spPr>
          <a:xfrm>
            <a:off x="566925" y="744325"/>
            <a:ext cx="7846500" cy="3941100"/>
          </a:xfrm>
          <a:prstGeom prst="rect">
            <a:avLst/>
          </a:prstGeom>
          <a:noFill/>
          <a:ln>
            <a:noFill/>
          </a:ln>
          <a:effectLst>
            <a:outerShdw blurRad="57150" dist="19050" dir="5400000" algn="bl" rotWithShape="0">
              <a:schemeClr val="lt1">
                <a:alpha val="50000"/>
              </a:schemeClr>
            </a:outerShdw>
            <a:reflection fadeDir="5400012" sy="-100000" algn="bl" rotWithShape="0"/>
          </a:effectLst>
        </p:spPr>
        <p:txBody>
          <a:bodyPr spcFirstLastPara="1" wrap="square" lIns="91425" tIns="91425" rIns="91425" bIns="91425" anchor="ctr" anchorCtr="0">
            <a:noAutofit/>
          </a:bodyPr>
          <a:lstStyle/>
          <a:p>
            <a:pPr marL="2743200" lvl="0" indent="0" algn="l" rtl="0">
              <a:lnSpc>
                <a:spcPct val="115000"/>
              </a:lnSpc>
              <a:spcBef>
                <a:spcPts val="0"/>
              </a:spcBef>
              <a:spcAft>
                <a:spcPts val="0"/>
              </a:spcAft>
              <a:buNone/>
            </a:pPr>
            <a:endParaRPr sz="3100">
              <a:solidFill>
                <a:srgbClr val="FF0000"/>
              </a:solidFill>
              <a:highlight>
                <a:srgbClr val="FFFFFF"/>
              </a:highlight>
              <a:latin typeface="Permanent Marker"/>
              <a:ea typeface="Permanent Marker"/>
              <a:cs typeface="Permanent Marker"/>
              <a:sym typeface="Permanent Marker"/>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b="1">
              <a:solidFill>
                <a:srgbClr val="626262"/>
              </a:solidFill>
              <a:highlight>
                <a:srgbClr val="F4F4F4"/>
              </a:highlight>
              <a:latin typeface="Open Sans"/>
              <a:ea typeface="Open Sans"/>
              <a:cs typeface="Open Sans"/>
              <a:sym typeface="Open Sans"/>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666666"/>
              </a:solidFill>
              <a:highlight>
                <a:srgbClr val="FFFFFF"/>
              </a:highlight>
              <a:latin typeface="Georgia"/>
              <a:ea typeface="Georgia"/>
              <a:cs typeface="Georgia"/>
              <a:sym typeface="Georgia"/>
            </a:endParaRPr>
          </a:p>
        </p:txBody>
      </p:sp>
      <p:pic>
        <p:nvPicPr>
          <p:cNvPr id="346" name="Google Shape;346;p40"/>
          <p:cNvPicPr preferRelativeResize="0"/>
          <p:nvPr/>
        </p:nvPicPr>
        <p:blipFill>
          <a:blip r:embed="rId3">
            <a:alphaModFix/>
          </a:blip>
          <a:stretch>
            <a:fillRect/>
          </a:stretch>
        </p:blipFill>
        <p:spPr>
          <a:xfrm>
            <a:off x="2133600" y="810350"/>
            <a:ext cx="4876800" cy="3657600"/>
          </a:xfrm>
          <a:prstGeom prst="rect">
            <a:avLst/>
          </a:prstGeom>
          <a:noFill/>
          <a:ln>
            <a:noFill/>
          </a:ln>
        </p:spPr>
      </p:pic>
      <p:pic>
        <p:nvPicPr>
          <p:cNvPr id="347" name="Google Shape;347;p40"/>
          <p:cNvPicPr preferRelativeResize="0"/>
          <p:nvPr/>
        </p:nvPicPr>
        <p:blipFill>
          <a:blip r:embed="rId4">
            <a:alphaModFix/>
          </a:blip>
          <a:stretch>
            <a:fillRect/>
          </a:stretch>
        </p:blipFill>
        <p:spPr>
          <a:xfrm>
            <a:off x="109800" y="86525"/>
            <a:ext cx="533400"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62950"/>
            <a:ext cx="85206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latin typeface="Georgia"/>
                <a:ea typeface="Georgia"/>
                <a:cs typeface="Georgia"/>
                <a:sym typeface="Georgia"/>
              </a:rPr>
              <a:t>Pod Overview</a:t>
            </a:r>
            <a:endParaRPr sz="3000" b="0" dirty="0">
              <a:latin typeface="Georgia"/>
              <a:ea typeface="Georgia"/>
              <a:cs typeface="Georgia"/>
              <a:sym typeface="Georgia"/>
            </a:endParaRPr>
          </a:p>
        </p:txBody>
      </p:sp>
      <p:sp>
        <p:nvSpPr>
          <p:cNvPr id="78" name="Google Shape;78;p15"/>
          <p:cNvSpPr txBox="1"/>
          <p:nvPr/>
        </p:nvSpPr>
        <p:spPr>
          <a:xfrm>
            <a:off x="183200" y="740025"/>
            <a:ext cx="8620800" cy="40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latin typeface="Georgia"/>
              <a:ea typeface="Georgia"/>
              <a:cs typeface="Georgia"/>
              <a:sym typeface="Georgia"/>
            </a:endParaRPr>
          </a:p>
          <a:p>
            <a:pPr marL="457200" lvl="0" indent="-317500" algn="l" rtl="0">
              <a:spcBef>
                <a:spcPts val="0"/>
              </a:spcBef>
              <a:spcAft>
                <a:spcPts val="0"/>
              </a:spcAft>
              <a:buClr>
                <a:srgbClr val="666666"/>
              </a:buClr>
              <a:buSzPts val="1400"/>
              <a:buFont typeface="Georgia"/>
              <a:buChar char="●"/>
            </a:pPr>
            <a:r>
              <a:rPr lang="en" b="1" dirty="0">
                <a:solidFill>
                  <a:srgbClr val="38761D"/>
                </a:solidFill>
                <a:latin typeface="Georgia"/>
                <a:ea typeface="Georgia"/>
                <a:cs typeface="Georgia"/>
                <a:sym typeface="Georgia"/>
              </a:rPr>
              <a:t>Pod</a:t>
            </a:r>
            <a:r>
              <a:rPr lang="en" dirty="0">
                <a:solidFill>
                  <a:srgbClr val="666666"/>
                </a:solidFill>
                <a:latin typeface="Georgia"/>
                <a:ea typeface="Georgia"/>
                <a:cs typeface="Georgia"/>
                <a:sym typeface="Georgia"/>
              </a:rPr>
              <a:t> is a group of containers.</a:t>
            </a:r>
            <a:endParaRPr dirty="0">
              <a:solidFill>
                <a:srgbClr val="666666"/>
              </a:solidFill>
              <a:latin typeface="Georgia"/>
              <a:ea typeface="Georgia"/>
              <a:cs typeface="Georgia"/>
              <a:sym typeface="Georgia"/>
            </a:endParaRPr>
          </a:p>
          <a:p>
            <a:pPr marL="457200" lvl="0" indent="0" algn="l" rtl="0">
              <a:spcBef>
                <a:spcPts val="0"/>
              </a:spcBef>
              <a:spcAft>
                <a:spcPts val="0"/>
              </a:spcAft>
              <a:buNone/>
            </a:pP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It is the smallest unit that can be scheduled to be deployed through K8s.</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Normally a microservices is provided by this tightly coupled group of containers.</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This groups of containers would share storage, Linux namespaces, </a:t>
            </a:r>
            <a:r>
              <a:rPr lang="en" dirty="0" err="1">
                <a:solidFill>
                  <a:srgbClr val="666666"/>
                </a:solidFill>
                <a:latin typeface="Georgia"/>
                <a:ea typeface="Georgia"/>
                <a:cs typeface="Georgia"/>
                <a:sym typeface="Georgia"/>
              </a:rPr>
              <a:t>cgroups</a:t>
            </a:r>
            <a:r>
              <a:rPr lang="en" dirty="0">
                <a:solidFill>
                  <a:srgbClr val="666666"/>
                </a:solidFill>
                <a:latin typeface="Georgia"/>
                <a:ea typeface="Georgia"/>
                <a:cs typeface="Georgia"/>
                <a:sym typeface="Georgia"/>
              </a:rPr>
              <a:t>, IP addresses.</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These are co-located, hence share resources and are always scheduled together.</a:t>
            </a:r>
            <a:endParaRPr dirty="0">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dirty="0">
                <a:solidFill>
                  <a:srgbClr val="666666"/>
                </a:solidFill>
                <a:latin typeface="Georgia"/>
                <a:ea typeface="Georgia"/>
                <a:cs typeface="Georgia"/>
                <a:sym typeface="Georgia"/>
              </a:rPr>
              <a:t>Created, destroyed and re-created on demand, based on the state of the server and the service itself.</a:t>
            </a:r>
            <a:endParaRPr dirty="0">
              <a:solidFill>
                <a:srgbClr val="666666"/>
              </a:solidFill>
              <a:latin typeface="Georgia"/>
              <a:ea typeface="Georgia"/>
              <a:cs typeface="Georgia"/>
              <a:sym typeface="Georgia"/>
            </a:endParaRPr>
          </a:p>
          <a:p>
            <a:pPr marL="0" lvl="0" indent="0" algn="l" rtl="0">
              <a:spcBef>
                <a:spcPts val="0"/>
              </a:spcBef>
              <a:spcAft>
                <a:spcPts val="0"/>
              </a:spcAft>
              <a:buNone/>
            </a:pPr>
            <a:endParaRPr dirty="0">
              <a:solidFill>
                <a:srgbClr val="666666"/>
              </a:solidFill>
              <a:latin typeface="Georgia"/>
              <a:ea typeface="Georgia"/>
              <a:cs typeface="Georgia"/>
              <a:sym typeface="Georgia"/>
            </a:endParaRPr>
          </a:p>
          <a:p>
            <a:pPr marL="0" lvl="0" indent="0" algn="l" rtl="0">
              <a:spcBef>
                <a:spcPts val="0"/>
              </a:spcBef>
              <a:spcAft>
                <a:spcPts val="0"/>
              </a:spcAft>
              <a:buNone/>
            </a:pPr>
            <a:endParaRPr sz="1200"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83" name="Google Shape;83;p16"/>
          <p:cNvCxnSpPr>
            <a:stCxn id="84" idx="0"/>
            <a:endCxn id="85" idx="1"/>
          </p:cNvCxnSpPr>
          <p:nvPr/>
        </p:nvCxnSpPr>
        <p:spPr>
          <a:xfrm rot="-5400000">
            <a:off x="4046150" y="1211175"/>
            <a:ext cx="1534200" cy="530100"/>
          </a:xfrm>
          <a:prstGeom prst="bentConnector2">
            <a:avLst/>
          </a:prstGeom>
          <a:noFill/>
          <a:ln w="19050" cap="flat" cmpd="sng">
            <a:solidFill>
              <a:schemeClr val="accent3"/>
            </a:solidFill>
            <a:prstDash val="solid"/>
            <a:round/>
            <a:headEnd type="none" w="med" len="med"/>
            <a:tailEnd type="none" w="med" len="med"/>
          </a:ln>
        </p:spPr>
      </p:cxnSp>
      <p:sp>
        <p:nvSpPr>
          <p:cNvPr id="86" name="Google Shape;86;p16"/>
          <p:cNvSpPr txBox="1">
            <a:spLocks noGrp="1"/>
          </p:cNvSpPr>
          <p:nvPr>
            <p:ph type="title"/>
          </p:nvPr>
        </p:nvSpPr>
        <p:spPr>
          <a:xfrm>
            <a:off x="282000" y="173400"/>
            <a:ext cx="85503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Collection of PODS</a:t>
            </a:r>
            <a:endParaRPr sz="3400"/>
          </a:p>
        </p:txBody>
      </p:sp>
      <p:sp>
        <p:nvSpPr>
          <p:cNvPr id="87" name="Google Shape;87;p16"/>
          <p:cNvSpPr/>
          <p:nvPr/>
        </p:nvSpPr>
        <p:spPr>
          <a:xfrm>
            <a:off x="466250" y="1162288"/>
            <a:ext cx="3914100" cy="3313500"/>
          </a:xfrm>
          <a:prstGeom prst="rect">
            <a:avLst/>
          </a:prstGeom>
          <a:solidFill>
            <a:srgbClr val="F3F3F3"/>
          </a:solidFill>
          <a:ln w="19050" cap="flat" cmpd="sng">
            <a:solidFill>
              <a:srgbClr val="134F5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6"/>
          <p:cNvSpPr/>
          <p:nvPr/>
        </p:nvSpPr>
        <p:spPr>
          <a:xfrm>
            <a:off x="4786563" y="1162288"/>
            <a:ext cx="3914100" cy="3313500"/>
          </a:xfrm>
          <a:prstGeom prst="rect">
            <a:avLst/>
          </a:prstGeom>
          <a:solidFill>
            <a:srgbClr val="F3F3F3"/>
          </a:solidFill>
          <a:ln w="19050" cap="flat" cmpd="sng">
            <a:solidFill>
              <a:srgbClr val="13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64600" y="1522625"/>
            <a:ext cx="1137600" cy="2451600"/>
          </a:xfrm>
          <a:prstGeom prst="roundRect">
            <a:avLst>
              <a:gd name="adj" fmla="val 16667"/>
            </a:avLst>
          </a:prstGeom>
          <a:solidFill>
            <a:srgbClr val="A4C2F4"/>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1854500" y="1522625"/>
            <a:ext cx="1137600" cy="2451600"/>
          </a:xfrm>
          <a:prstGeom prst="roundRect">
            <a:avLst>
              <a:gd name="adj" fmla="val 16667"/>
            </a:avLst>
          </a:prstGeom>
          <a:solidFill>
            <a:srgbClr val="A4C2F4"/>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7433050" y="1522625"/>
            <a:ext cx="1137600" cy="2451600"/>
          </a:xfrm>
          <a:prstGeom prst="roundRect">
            <a:avLst>
              <a:gd name="adj" fmla="val 16667"/>
            </a:avLst>
          </a:prstGeom>
          <a:solidFill>
            <a:srgbClr val="A4C2F4"/>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115875" y="1522625"/>
            <a:ext cx="1137600" cy="2451600"/>
          </a:xfrm>
          <a:prstGeom prst="roundRect">
            <a:avLst>
              <a:gd name="adj" fmla="val 16667"/>
            </a:avLst>
          </a:prstGeom>
          <a:solidFill>
            <a:srgbClr val="A4C2F4"/>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3298850" y="2243325"/>
            <a:ext cx="2498700" cy="1314000"/>
          </a:xfrm>
          <a:prstGeom prst="roundRect">
            <a:avLst>
              <a:gd name="adj" fmla="val 16667"/>
            </a:avLst>
          </a:prstGeom>
          <a:solidFill>
            <a:srgbClr val="A4C2F4"/>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84172" y="2727750"/>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636175" y="2374525"/>
            <a:ext cx="473088"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83025" y="2374525"/>
            <a:ext cx="473088"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098010" y="1720475"/>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820472" y="1720475"/>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7818560" y="2592938"/>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7818547" y="1642750"/>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475410" y="1720475"/>
            <a:ext cx="536425" cy="452175"/>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p:nvPr/>
        </p:nvSpPr>
        <p:spPr>
          <a:xfrm>
            <a:off x="642325" y="2243325"/>
            <a:ext cx="946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a:t>
            </a:r>
            <a:endParaRPr sz="1100" b="1">
              <a:latin typeface="Georgia"/>
              <a:ea typeface="Georgia"/>
              <a:cs typeface="Georgia"/>
              <a:sym typeface="Georgia"/>
            </a:endParaRPr>
          </a:p>
        </p:txBody>
      </p:sp>
      <p:sp>
        <p:nvSpPr>
          <p:cNvPr id="102" name="Google Shape;102;p16"/>
          <p:cNvSpPr txBox="1"/>
          <p:nvPr/>
        </p:nvSpPr>
        <p:spPr>
          <a:xfrm>
            <a:off x="3298775" y="2897350"/>
            <a:ext cx="1024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1</a:t>
            </a:r>
            <a:endParaRPr sz="1100" b="1">
              <a:latin typeface="Georgia"/>
              <a:ea typeface="Georgia"/>
              <a:cs typeface="Georgia"/>
              <a:sym typeface="Georgia"/>
            </a:endParaRPr>
          </a:p>
        </p:txBody>
      </p:sp>
      <p:sp>
        <p:nvSpPr>
          <p:cNvPr id="103" name="Google Shape;103;p16"/>
          <p:cNvSpPr txBox="1"/>
          <p:nvPr/>
        </p:nvSpPr>
        <p:spPr>
          <a:xfrm>
            <a:off x="1892825" y="2272325"/>
            <a:ext cx="1024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1</a:t>
            </a:r>
            <a:endParaRPr sz="1100" b="1">
              <a:latin typeface="Georgia"/>
              <a:ea typeface="Georgia"/>
              <a:cs typeface="Georgia"/>
              <a:sym typeface="Georgia"/>
            </a:endParaRPr>
          </a:p>
        </p:txBody>
      </p:sp>
      <p:sp>
        <p:nvSpPr>
          <p:cNvPr id="104" name="Google Shape;104;p16"/>
          <p:cNvSpPr txBox="1"/>
          <p:nvPr/>
        </p:nvSpPr>
        <p:spPr>
          <a:xfrm>
            <a:off x="7571800" y="3045125"/>
            <a:ext cx="1051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2</a:t>
            </a:r>
            <a:endParaRPr sz="1100" b="1">
              <a:latin typeface="Georgia"/>
              <a:ea typeface="Georgia"/>
              <a:cs typeface="Georgia"/>
              <a:sym typeface="Georgia"/>
            </a:endParaRPr>
          </a:p>
        </p:txBody>
      </p:sp>
      <p:sp>
        <p:nvSpPr>
          <p:cNvPr id="105" name="Google Shape;105;p16"/>
          <p:cNvSpPr txBox="1"/>
          <p:nvPr/>
        </p:nvSpPr>
        <p:spPr>
          <a:xfrm>
            <a:off x="4641475" y="2897350"/>
            <a:ext cx="1051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2</a:t>
            </a:r>
            <a:endParaRPr sz="1100" b="1">
              <a:latin typeface="Georgia"/>
              <a:ea typeface="Georgia"/>
              <a:cs typeface="Georgia"/>
              <a:sym typeface="Georgia"/>
            </a:endParaRPr>
          </a:p>
        </p:txBody>
      </p:sp>
      <p:sp>
        <p:nvSpPr>
          <p:cNvPr id="106" name="Google Shape;106;p16"/>
          <p:cNvSpPr txBox="1"/>
          <p:nvPr/>
        </p:nvSpPr>
        <p:spPr>
          <a:xfrm>
            <a:off x="7507300" y="2179700"/>
            <a:ext cx="10389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1</a:t>
            </a:r>
            <a:endParaRPr sz="1100" b="1">
              <a:latin typeface="Georgia"/>
              <a:ea typeface="Georgia"/>
              <a:cs typeface="Georgia"/>
              <a:sym typeface="Georgia"/>
            </a:endParaRPr>
          </a:p>
        </p:txBody>
      </p:sp>
      <p:sp>
        <p:nvSpPr>
          <p:cNvPr id="107" name="Google Shape;107;p16"/>
          <p:cNvSpPr txBox="1"/>
          <p:nvPr/>
        </p:nvSpPr>
        <p:spPr>
          <a:xfrm>
            <a:off x="6179075" y="2272325"/>
            <a:ext cx="1024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1</a:t>
            </a:r>
            <a:endParaRPr sz="1100" b="1">
              <a:latin typeface="Georgia"/>
              <a:ea typeface="Georgia"/>
              <a:cs typeface="Georgia"/>
              <a:sym typeface="Georgia"/>
            </a:endParaRPr>
          </a:p>
        </p:txBody>
      </p:sp>
      <p:sp>
        <p:nvSpPr>
          <p:cNvPr id="108" name="Google Shape;108;p16"/>
          <p:cNvSpPr txBox="1"/>
          <p:nvPr/>
        </p:nvSpPr>
        <p:spPr>
          <a:xfrm>
            <a:off x="564600" y="3465425"/>
            <a:ext cx="1024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     Pod 1</a:t>
            </a:r>
            <a:endParaRPr sz="1100" b="1">
              <a:latin typeface="Georgia"/>
              <a:ea typeface="Georgia"/>
              <a:cs typeface="Georgia"/>
              <a:sym typeface="Georgia"/>
            </a:endParaRPr>
          </a:p>
          <a:p>
            <a:pPr marL="0" lvl="0" indent="0" algn="l" rtl="0">
              <a:spcBef>
                <a:spcPts val="0"/>
              </a:spcBef>
              <a:spcAft>
                <a:spcPts val="0"/>
              </a:spcAft>
              <a:buNone/>
            </a:pPr>
            <a:r>
              <a:rPr lang="en" sz="1100" b="1">
                <a:latin typeface="Georgia"/>
                <a:ea typeface="Georgia"/>
                <a:cs typeface="Georgia"/>
                <a:sym typeface="Georgia"/>
              </a:rPr>
              <a:t>IP: 10.1.0.1</a:t>
            </a:r>
            <a:endParaRPr sz="1100" b="1">
              <a:latin typeface="Georgia"/>
              <a:ea typeface="Georgia"/>
              <a:cs typeface="Georgia"/>
              <a:sym typeface="Georgia"/>
            </a:endParaRPr>
          </a:p>
        </p:txBody>
      </p:sp>
      <p:sp>
        <p:nvSpPr>
          <p:cNvPr id="109" name="Google Shape;109;p16"/>
          <p:cNvSpPr txBox="1"/>
          <p:nvPr/>
        </p:nvSpPr>
        <p:spPr>
          <a:xfrm>
            <a:off x="4131338" y="3225850"/>
            <a:ext cx="946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Pod 3</a:t>
            </a:r>
            <a:endParaRPr sz="1100" b="1">
              <a:latin typeface="Georgia"/>
              <a:ea typeface="Georgia"/>
              <a:cs typeface="Georgia"/>
              <a:sym typeface="Georgia"/>
            </a:endParaRPr>
          </a:p>
        </p:txBody>
      </p:sp>
      <p:sp>
        <p:nvSpPr>
          <p:cNvPr id="110" name="Google Shape;110;p16"/>
          <p:cNvSpPr txBox="1"/>
          <p:nvPr/>
        </p:nvSpPr>
        <p:spPr>
          <a:xfrm>
            <a:off x="1931725" y="3465425"/>
            <a:ext cx="1024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     Pod 2</a:t>
            </a:r>
            <a:endParaRPr sz="1100" b="1">
              <a:latin typeface="Georgia"/>
              <a:ea typeface="Georgia"/>
              <a:cs typeface="Georgia"/>
              <a:sym typeface="Georgia"/>
            </a:endParaRPr>
          </a:p>
          <a:p>
            <a:pPr marL="0" lvl="0" indent="0" algn="l" rtl="0">
              <a:spcBef>
                <a:spcPts val="0"/>
              </a:spcBef>
              <a:spcAft>
                <a:spcPts val="0"/>
              </a:spcAft>
              <a:buNone/>
            </a:pPr>
            <a:r>
              <a:rPr lang="en" sz="1100" b="1">
                <a:latin typeface="Georgia"/>
                <a:ea typeface="Georgia"/>
                <a:cs typeface="Georgia"/>
                <a:sym typeface="Georgia"/>
              </a:rPr>
              <a:t>IP: 10.1.0.2</a:t>
            </a:r>
            <a:endParaRPr sz="1100" b="1">
              <a:latin typeface="Georgia"/>
              <a:ea typeface="Georgia"/>
              <a:cs typeface="Georgia"/>
              <a:sym typeface="Georgia"/>
            </a:endParaRPr>
          </a:p>
        </p:txBody>
      </p:sp>
      <p:sp>
        <p:nvSpPr>
          <p:cNvPr id="111" name="Google Shape;111;p16"/>
          <p:cNvSpPr txBox="1"/>
          <p:nvPr/>
        </p:nvSpPr>
        <p:spPr>
          <a:xfrm>
            <a:off x="6217388" y="3465425"/>
            <a:ext cx="1024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     Pod 4</a:t>
            </a:r>
            <a:endParaRPr sz="1100" b="1">
              <a:latin typeface="Georgia"/>
              <a:ea typeface="Georgia"/>
              <a:cs typeface="Georgia"/>
              <a:sym typeface="Georgia"/>
            </a:endParaRPr>
          </a:p>
          <a:p>
            <a:pPr marL="0" lvl="0" indent="0" algn="l" rtl="0">
              <a:spcBef>
                <a:spcPts val="0"/>
              </a:spcBef>
              <a:spcAft>
                <a:spcPts val="0"/>
              </a:spcAft>
              <a:buNone/>
            </a:pPr>
            <a:r>
              <a:rPr lang="en" sz="1100" b="1">
                <a:latin typeface="Georgia"/>
                <a:ea typeface="Georgia"/>
                <a:cs typeface="Georgia"/>
                <a:sym typeface="Georgia"/>
              </a:rPr>
              <a:t>IP: 10.1.1.2</a:t>
            </a:r>
            <a:endParaRPr sz="1100" b="1">
              <a:latin typeface="Georgia"/>
              <a:ea typeface="Georgia"/>
              <a:cs typeface="Georgia"/>
              <a:sym typeface="Georgia"/>
            </a:endParaRPr>
          </a:p>
        </p:txBody>
      </p:sp>
      <p:sp>
        <p:nvSpPr>
          <p:cNvPr id="112" name="Google Shape;112;p16"/>
          <p:cNvSpPr txBox="1"/>
          <p:nvPr/>
        </p:nvSpPr>
        <p:spPr>
          <a:xfrm>
            <a:off x="7507288" y="3493700"/>
            <a:ext cx="1024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     Pod 5</a:t>
            </a:r>
            <a:endParaRPr sz="1100" b="1">
              <a:latin typeface="Georgia"/>
              <a:ea typeface="Georgia"/>
              <a:cs typeface="Georgia"/>
              <a:sym typeface="Georgia"/>
            </a:endParaRPr>
          </a:p>
          <a:p>
            <a:pPr marL="0" lvl="0" indent="0" algn="l" rtl="0">
              <a:spcBef>
                <a:spcPts val="0"/>
              </a:spcBef>
              <a:spcAft>
                <a:spcPts val="0"/>
              </a:spcAft>
              <a:buNone/>
            </a:pPr>
            <a:r>
              <a:rPr lang="en" sz="1100" b="1">
                <a:latin typeface="Georgia"/>
                <a:ea typeface="Georgia"/>
                <a:cs typeface="Georgia"/>
                <a:sym typeface="Georgia"/>
              </a:rPr>
              <a:t>IP: 10.1.1.3</a:t>
            </a:r>
            <a:endParaRPr sz="1100" b="1">
              <a:latin typeface="Georgia"/>
              <a:ea typeface="Georgia"/>
              <a:cs typeface="Georgia"/>
              <a:sym typeface="Georgia"/>
            </a:endParaRPr>
          </a:p>
        </p:txBody>
      </p:sp>
      <p:sp>
        <p:nvSpPr>
          <p:cNvPr id="113" name="Google Shape;113;p16"/>
          <p:cNvSpPr txBox="1"/>
          <p:nvPr/>
        </p:nvSpPr>
        <p:spPr>
          <a:xfrm>
            <a:off x="6871750" y="4526375"/>
            <a:ext cx="946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Georgia"/>
                <a:ea typeface="Georgia"/>
                <a:cs typeface="Georgia"/>
                <a:sym typeface="Georgia"/>
              </a:rPr>
              <a:t>Node</a:t>
            </a:r>
            <a:r>
              <a:rPr lang="en" sz="1200" b="1">
                <a:latin typeface="Georgia"/>
                <a:ea typeface="Georgia"/>
                <a:cs typeface="Georgia"/>
                <a:sym typeface="Georgia"/>
              </a:rPr>
              <a:t> </a:t>
            </a:r>
            <a:r>
              <a:rPr lang="en" b="1">
                <a:latin typeface="Georgia"/>
                <a:ea typeface="Georgia"/>
                <a:cs typeface="Georgia"/>
                <a:sym typeface="Georgia"/>
              </a:rPr>
              <a:t>2</a:t>
            </a:r>
            <a:endParaRPr b="1">
              <a:latin typeface="Georgia"/>
              <a:ea typeface="Georgia"/>
              <a:cs typeface="Georgia"/>
              <a:sym typeface="Georgia"/>
            </a:endParaRPr>
          </a:p>
        </p:txBody>
      </p:sp>
      <p:sp>
        <p:nvSpPr>
          <p:cNvPr id="114" name="Google Shape;114;p16"/>
          <p:cNvSpPr txBox="1"/>
          <p:nvPr/>
        </p:nvSpPr>
        <p:spPr>
          <a:xfrm>
            <a:off x="1441700" y="4526375"/>
            <a:ext cx="946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Georgia"/>
                <a:ea typeface="Georgia"/>
                <a:cs typeface="Georgia"/>
                <a:sym typeface="Georgia"/>
              </a:rPr>
              <a:t>Node</a:t>
            </a:r>
            <a:r>
              <a:rPr lang="en" sz="1100" b="1">
                <a:latin typeface="Georgia"/>
                <a:ea typeface="Georgia"/>
                <a:cs typeface="Georgia"/>
                <a:sym typeface="Georgia"/>
              </a:rPr>
              <a:t> </a:t>
            </a:r>
            <a:r>
              <a:rPr lang="en" sz="1600" b="1">
                <a:latin typeface="Georgia"/>
                <a:ea typeface="Georgia"/>
                <a:cs typeface="Georgia"/>
                <a:sym typeface="Georgia"/>
              </a:rPr>
              <a:t>1</a:t>
            </a:r>
            <a:endParaRPr sz="1600" b="1">
              <a:latin typeface="Georgia"/>
              <a:ea typeface="Georgia"/>
              <a:cs typeface="Georgia"/>
              <a:sym typeface="Georgia"/>
            </a:endParaRPr>
          </a:p>
        </p:txBody>
      </p:sp>
      <p:cxnSp>
        <p:nvCxnSpPr>
          <p:cNvPr id="115" name="Google Shape;115;p16"/>
          <p:cNvCxnSpPr/>
          <p:nvPr/>
        </p:nvCxnSpPr>
        <p:spPr>
          <a:xfrm rot="10800000" flipH="1">
            <a:off x="3615775" y="1939475"/>
            <a:ext cx="1780500" cy="2013600"/>
          </a:xfrm>
          <a:prstGeom prst="straightConnector1">
            <a:avLst/>
          </a:prstGeom>
          <a:noFill/>
          <a:ln w="19050" cap="flat" cmpd="sng">
            <a:solidFill>
              <a:srgbClr val="FF0000"/>
            </a:solidFill>
            <a:prstDash val="solid"/>
            <a:round/>
            <a:headEnd type="none" w="med" len="med"/>
            <a:tailEnd type="none" w="med" len="med"/>
          </a:ln>
        </p:spPr>
      </p:cxnSp>
      <p:cxnSp>
        <p:nvCxnSpPr>
          <p:cNvPr id="116" name="Google Shape;116;p16"/>
          <p:cNvCxnSpPr/>
          <p:nvPr/>
        </p:nvCxnSpPr>
        <p:spPr>
          <a:xfrm>
            <a:off x="3673325" y="1918325"/>
            <a:ext cx="1773300" cy="2055900"/>
          </a:xfrm>
          <a:prstGeom prst="straightConnector1">
            <a:avLst/>
          </a:prstGeom>
          <a:noFill/>
          <a:ln w="19050" cap="flat" cmpd="sng">
            <a:solidFill>
              <a:srgbClr val="FF0000"/>
            </a:solidFill>
            <a:prstDash val="solid"/>
            <a:round/>
            <a:headEnd type="none" w="med" len="med"/>
            <a:tailEnd type="none" w="med" len="med"/>
          </a:ln>
        </p:spPr>
      </p:cxnSp>
      <p:sp>
        <p:nvSpPr>
          <p:cNvPr id="117" name="Google Shape;117;p16"/>
          <p:cNvSpPr txBox="1"/>
          <p:nvPr/>
        </p:nvSpPr>
        <p:spPr>
          <a:xfrm>
            <a:off x="1924488" y="3145050"/>
            <a:ext cx="1038900" cy="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Georgia"/>
                <a:ea typeface="Georgia"/>
                <a:cs typeface="Georgia"/>
                <a:sym typeface="Georgia"/>
              </a:rPr>
              <a:t>Container 2</a:t>
            </a:r>
            <a:endParaRPr sz="1100" b="1">
              <a:latin typeface="Georgia"/>
              <a:ea typeface="Georgia"/>
              <a:cs typeface="Georgia"/>
              <a:sym typeface="Georgia"/>
            </a:endParaRPr>
          </a:p>
        </p:txBody>
      </p:sp>
      <p:sp>
        <p:nvSpPr>
          <p:cNvPr id="85" name="Google Shape;85;p16"/>
          <p:cNvSpPr txBox="1"/>
          <p:nvPr/>
        </p:nvSpPr>
        <p:spPr>
          <a:xfrm>
            <a:off x="5078300" y="562100"/>
            <a:ext cx="2498700" cy="29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Georgia"/>
                <a:ea typeface="Georgia"/>
                <a:cs typeface="Georgia"/>
                <a:sym typeface="Georgia"/>
              </a:rPr>
              <a:t>A pod never spans two nodes</a:t>
            </a:r>
            <a:endParaRPr sz="700">
              <a:solidFill>
                <a:srgbClr val="666666"/>
              </a:solidFill>
              <a:latin typeface="Georgia"/>
              <a:ea typeface="Georgia"/>
              <a:cs typeface="Georgia"/>
              <a:sym typeface="Georgia"/>
            </a:endParaRPr>
          </a:p>
        </p:txBody>
      </p:sp>
      <p:sp>
        <p:nvSpPr>
          <p:cNvPr id="118" name="Google Shape;118;p16"/>
          <p:cNvSpPr txBox="1"/>
          <p:nvPr/>
        </p:nvSpPr>
        <p:spPr>
          <a:xfrm>
            <a:off x="2686575" y="4637850"/>
            <a:ext cx="3975300" cy="3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Georgia"/>
                <a:ea typeface="Georgia"/>
                <a:cs typeface="Georgia"/>
                <a:sym typeface="Georgia"/>
              </a:rPr>
              <a:t>All containers of a pod run on the same node</a:t>
            </a:r>
            <a:endParaRPr sz="1200" b="1">
              <a:latin typeface="Georgia"/>
              <a:ea typeface="Georgia"/>
              <a:cs typeface="Georgia"/>
              <a:sym typeface="Georgia"/>
            </a:endParaRPr>
          </a:p>
          <a:p>
            <a:pPr marL="0" lvl="0" indent="0" algn="l" rtl="0">
              <a:lnSpc>
                <a:spcPct val="115000"/>
              </a:lnSpc>
              <a:spcBef>
                <a:spcPts val="0"/>
              </a:spcBef>
              <a:spcAft>
                <a:spcPts val="0"/>
              </a:spcAft>
              <a:buNone/>
            </a:pPr>
            <a:endParaRPr sz="1200" b="1">
              <a:latin typeface="Georgia"/>
              <a:ea typeface="Georgia"/>
              <a:cs typeface="Georgia"/>
              <a:sym typeface="Georgia"/>
            </a:endParaRPr>
          </a:p>
        </p:txBody>
      </p:sp>
      <p:cxnSp>
        <p:nvCxnSpPr>
          <p:cNvPr id="119" name="Google Shape;119;p16"/>
          <p:cNvCxnSpPr>
            <a:stCxn id="110" idx="2"/>
            <a:endCxn id="118" idx="0"/>
          </p:cNvCxnSpPr>
          <p:nvPr/>
        </p:nvCxnSpPr>
        <p:spPr>
          <a:xfrm rot="-5400000" flipH="1">
            <a:off x="3227275" y="3190925"/>
            <a:ext cx="663600" cy="2230200"/>
          </a:xfrm>
          <a:prstGeom prst="curvedConnector3">
            <a:avLst>
              <a:gd name="adj1" fmla="val 50002"/>
            </a:avLst>
          </a:prstGeom>
          <a:noFill/>
          <a:ln w="19050" cap="flat" cmpd="sng">
            <a:solidFill>
              <a:schemeClr val="accent3"/>
            </a:solidFill>
            <a:prstDash val="solid"/>
            <a:round/>
            <a:headEnd type="none" w="med" len="med"/>
            <a:tailEnd type="none" w="med" len="med"/>
          </a:ln>
        </p:spPr>
      </p:cxnSp>
      <p:cxnSp>
        <p:nvCxnSpPr>
          <p:cNvPr id="120" name="Google Shape;120;p16"/>
          <p:cNvCxnSpPr>
            <a:stCxn id="118" idx="0"/>
            <a:endCxn id="112" idx="2"/>
          </p:cNvCxnSpPr>
          <p:nvPr/>
        </p:nvCxnSpPr>
        <p:spPr>
          <a:xfrm rot="-5400000">
            <a:off x="6029175" y="2647500"/>
            <a:ext cx="635400" cy="3345300"/>
          </a:xfrm>
          <a:prstGeom prst="curvedConnector3">
            <a:avLst>
              <a:gd name="adj1" fmla="val 49996"/>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11700" y="98175"/>
            <a:ext cx="85206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Concept</a:t>
            </a:r>
            <a:endParaRPr sz="2800" b="0">
              <a:latin typeface="Georgia"/>
              <a:ea typeface="Georgia"/>
              <a:cs typeface="Georgia"/>
              <a:sym typeface="Georgia"/>
            </a:endParaRPr>
          </a:p>
        </p:txBody>
      </p:sp>
      <p:sp>
        <p:nvSpPr>
          <p:cNvPr id="126" name="Google Shape;126;p17"/>
          <p:cNvSpPr txBox="1"/>
          <p:nvPr/>
        </p:nvSpPr>
        <p:spPr>
          <a:xfrm>
            <a:off x="183200" y="740025"/>
            <a:ext cx="8620800" cy="40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in a pod run in the same Network namespace, they share the same IP address and port space.</a:t>
            </a:r>
            <a:endParaRPr>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of the same pod need to take care not to bind to the same port numbers or they’ll run into port conflicts</a:t>
            </a:r>
            <a:endParaRPr>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of different pods can never run into port conflicts, because each pod has a separate port space</a:t>
            </a:r>
            <a:endParaRPr>
              <a:solidFill>
                <a:srgbClr val="666666"/>
              </a:solidFill>
              <a:latin typeface="Georgia"/>
              <a:ea typeface="Georgia"/>
              <a:cs typeface="Georgia"/>
              <a:sym typeface="Georgia"/>
            </a:endParaRPr>
          </a:p>
          <a:p>
            <a:pPr marL="0" lvl="0" indent="0" algn="l" rtl="0">
              <a:spcBef>
                <a:spcPts val="0"/>
              </a:spcBef>
              <a:spcAft>
                <a:spcPts val="0"/>
              </a:spcAft>
              <a:buNone/>
            </a:pP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45725" y="15927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Why one container per Pod?</a:t>
            </a:r>
            <a:endParaRPr/>
          </a:p>
        </p:txBody>
      </p:sp>
      <p:sp>
        <p:nvSpPr>
          <p:cNvPr id="132" name="Google Shape;132;p18"/>
          <p:cNvSpPr txBox="1"/>
          <p:nvPr/>
        </p:nvSpPr>
        <p:spPr>
          <a:xfrm>
            <a:off x="198125" y="804650"/>
            <a:ext cx="8421000" cy="3968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are designed to run only a single process per container (unless the process itself spawns child processes).</a:t>
            </a:r>
            <a:endParaRPr>
              <a:solidFill>
                <a:srgbClr val="666666"/>
              </a:solidFill>
              <a:latin typeface="Georgia"/>
              <a:ea typeface="Georgia"/>
              <a:cs typeface="Georgia"/>
              <a:sym typeface="Georgia"/>
            </a:endParaRPr>
          </a:p>
          <a:p>
            <a:pPr marL="45720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a:p>
            <a:pPr marL="457200" lvl="0"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...and pods are designed to run single container unless very necessary.</a:t>
            </a:r>
            <a:endParaRPr>
              <a:solidFill>
                <a:srgbClr val="666666"/>
              </a:solidFill>
              <a:latin typeface="Georgia"/>
              <a:ea typeface="Georgia"/>
              <a:cs typeface="Georgia"/>
              <a:sym typeface="Georgia"/>
            </a:endParaRPr>
          </a:p>
          <a:p>
            <a:pPr marL="914400" lvl="1"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If you run multiple unrelated processes in a single container/pod:</a:t>
            </a:r>
            <a:endParaRPr>
              <a:solidFill>
                <a:srgbClr val="666666"/>
              </a:solidFill>
              <a:latin typeface="Georgia"/>
              <a:ea typeface="Georgia"/>
              <a:cs typeface="Georgia"/>
              <a:sym typeface="Georgia"/>
            </a:endParaRPr>
          </a:p>
          <a:p>
            <a:pPr marL="914400" lvl="1"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Your responsibility to keep all those processes running, manage their logs, and so on.</a:t>
            </a:r>
            <a:endParaRPr>
              <a:solidFill>
                <a:srgbClr val="666666"/>
              </a:solidFill>
              <a:latin typeface="Georgia"/>
              <a:ea typeface="Georgia"/>
              <a:cs typeface="Georgia"/>
              <a:sym typeface="Georgia"/>
            </a:endParaRPr>
          </a:p>
          <a:p>
            <a:pPr marL="914400" lvl="1"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You’d have to include a mechanism for automatically restarting processes if they crash.</a:t>
            </a:r>
            <a:endParaRPr>
              <a:solidFill>
                <a:srgbClr val="666666"/>
              </a:solidFill>
              <a:latin typeface="Georgia"/>
              <a:ea typeface="Georgia"/>
              <a:cs typeface="Georgia"/>
              <a:sym typeface="Georgia"/>
            </a:endParaRPr>
          </a:p>
          <a:p>
            <a:pPr marL="914400" lvl="1" indent="-317500" algn="l" rtl="0">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All those processes would log to the same standard output, so you’d have a hard time figuring out   what process logged what.</a:t>
            </a:r>
            <a:endParaRPr>
              <a:solidFill>
                <a:srgbClr val="666666"/>
              </a:solidFill>
              <a:latin typeface="Georgia"/>
              <a:ea typeface="Georgia"/>
              <a:cs typeface="Georgia"/>
              <a:sym typeface="Georgia"/>
            </a:endParaRPr>
          </a:p>
          <a:p>
            <a:pPr marL="91440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a:p>
            <a:pPr marL="914400" lvl="1" indent="-317500" algn="l" rtl="0">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Kubernetes can not scale containers can scale only pods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311700" y="87100"/>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Why multiple containers per Pod?</a:t>
            </a:r>
            <a:endParaRPr sz="2600"/>
          </a:p>
        </p:txBody>
      </p:sp>
      <p:sp>
        <p:nvSpPr>
          <p:cNvPr id="138" name="Google Shape;138;p19"/>
          <p:cNvSpPr txBox="1"/>
          <p:nvPr/>
        </p:nvSpPr>
        <p:spPr>
          <a:xfrm>
            <a:off x="204150" y="678325"/>
            <a:ext cx="8421000" cy="4329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Main reason to put multiple containers into a single pod is when the application consists of one main process and one or more complementary processes.</a:t>
            </a:r>
            <a:endParaRPr>
              <a:solidFill>
                <a:srgbClr val="666666"/>
              </a:solidFill>
              <a:latin typeface="Georgia"/>
              <a:ea typeface="Georgia"/>
              <a:cs typeface="Georgia"/>
              <a:sym typeface="Georgia"/>
            </a:endParaRPr>
          </a:p>
          <a:p>
            <a:pPr marL="45720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a:p>
            <a:pPr marL="457200" lvl="0"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For example:</a:t>
            </a:r>
            <a:endParaRPr>
              <a:solidFill>
                <a:srgbClr val="666666"/>
              </a:solidFill>
              <a:latin typeface="Georgia"/>
              <a:ea typeface="Georgia"/>
              <a:cs typeface="Georgia"/>
              <a:sym typeface="Georgia"/>
            </a:endParaRPr>
          </a:p>
          <a:p>
            <a:pPr marL="914400" lvl="1"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The main container in a pod could be a web server that serves files from a certain directory, while an additional container (a sidecar container) periodically downloads content from an external source and stores it in the web server’s directory.</a:t>
            </a:r>
            <a:endParaRPr>
              <a:solidFill>
                <a:srgbClr val="666666"/>
              </a:solidFill>
              <a:latin typeface="Georgia"/>
              <a:ea typeface="Georgia"/>
              <a:cs typeface="Georgia"/>
              <a:sym typeface="Georgia"/>
            </a:endParaRPr>
          </a:p>
          <a:p>
            <a:pPr marL="914400" lvl="0" indent="0" algn="l" rtl="0">
              <a:lnSpc>
                <a:spcPct val="115000"/>
              </a:lnSpc>
              <a:spcBef>
                <a:spcPts val="0"/>
              </a:spcBef>
              <a:spcAft>
                <a:spcPts val="0"/>
              </a:spcAft>
              <a:buNone/>
            </a:pPr>
            <a:endParaRPr>
              <a:solidFill>
                <a:srgbClr val="666666"/>
              </a:solidFill>
              <a:latin typeface="Georgia"/>
              <a:ea typeface="Georgia"/>
              <a:cs typeface="Georgia"/>
              <a:sym typeface="Georgia"/>
            </a:endParaRPr>
          </a:p>
          <a:p>
            <a:pPr marL="914400" lvl="1"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Sidecar Containers for log rotators and collectors, data processors, communication adapters, and others.</a:t>
            </a:r>
            <a:endParaRPr>
              <a:solidFill>
                <a:srgbClr val="666666"/>
              </a:solidFill>
              <a:latin typeface="Georgia"/>
              <a:ea typeface="Georgia"/>
              <a:cs typeface="Georgia"/>
              <a:sym typeface="Georgia"/>
            </a:endParaRPr>
          </a:p>
        </p:txBody>
      </p:sp>
      <p:sp>
        <p:nvSpPr>
          <p:cNvPr id="139" name="Google Shape;139;p19"/>
          <p:cNvSpPr/>
          <p:nvPr/>
        </p:nvSpPr>
        <p:spPr>
          <a:xfrm>
            <a:off x="2529400" y="3241325"/>
            <a:ext cx="3070500" cy="1699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678350" y="3434450"/>
            <a:ext cx="2768100" cy="4185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r>
              <a:rPr lang="en" sz="1200" dirty="0">
                <a:latin typeface="Georgia"/>
                <a:ea typeface="Georgia"/>
                <a:cs typeface="Georgia"/>
                <a:sym typeface="Georgia"/>
              </a:rPr>
              <a:t>Main Container</a:t>
            </a:r>
            <a:endParaRPr sz="1200" dirty="0">
              <a:latin typeface="Georgia"/>
              <a:ea typeface="Georgia"/>
              <a:cs typeface="Georgia"/>
              <a:sym typeface="Georgia"/>
            </a:endParaRPr>
          </a:p>
        </p:txBody>
      </p:sp>
      <p:sp>
        <p:nvSpPr>
          <p:cNvPr id="141" name="Google Shape;141;p19"/>
          <p:cNvSpPr/>
          <p:nvPr/>
        </p:nvSpPr>
        <p:spPr>
          <a:xfrm>
            <a:off x="2651650" y="4013825"/>
            <a:ext cx="1081500" cy="379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Georgia"/>
                <a:ea typeface="Georgia"/>
                <a:cs typeface="Georgia"/>
                <a:sym typeface="Georgia"/>
              </a:rPr>
              <a:t>Supporting Container 1</a:t>
            </a:r>
            <a:endParaRPr sz="900" dirty="0">
              <a:latin typeface="Georgia"/>
              <a:ea typeface="Georgia"/>
              <a:cs typeface="Georgia"/>
              <a:sym typeface="Georgia"/>
            </a:endParaRPr>
          </a:p>
        </p:txBody>
      </p:sp>
      <p:sp>
        <p:nvSpPr>
          <p:cNvPr id="142" name="Google Shape;142;p19"/>
          <p:cNvSpPr/>
          <p:nvPr/>
        </p:nvSpPr>
        <p:spPr>
          <a:xfrm>
            <a:off x="2651650" y="4462325"/>
            <a:ext cx="1081500" cy="379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Georgia"/>
                <a:ea typeface="Georgia"/>
                <a:cs typeface="Georgia"/>
                <a:sym typeface="Georgia"/>
              </a:rPr>
              <a:t>Supporting Container 2</a:t>
            </a:r>
            <a:endParaRPr sz="900" dirty="0">
              <a:latin typeface="Georgia"/>
              <a:ea typeface="Georgia"/>
              <a:cs typeface="Georgia"/>
              <a:sym typeface="Georgia"/>
            </a:endParaRPr>
          </a:p>
        </p:txBody>
      </p:sp>
      <p:sp>
        <p:nvSpPr>
          <p:cNvPr id="143" name="Google Shape;143;p19"/>
          <p:cNvSpPr/>
          <p:nvPr/>
        </p:nvSpPr>
        <p:spPr>
          <a:xfrm>
            <a:off x="4396200" y="4013825"/>
            <a:ext cx="643750" cy="828300"/>
          </a:xfrm>
          <a:prstGeom prst="flowChartMagneticDisk">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Georgia"/>
                <a:ea typeface="Georgia"/>
                <a:cs typeface="Georgia"/>
                <a:sym typeface="Georgia"/>
              </a:rPr>
              <a:t>Volume</a:t>
            </a:r>
            <a:endParaRPr/>
          </a:p>
        </p:txBody>
      </p:sp>
      <p:cxnSp>
        <p:nvCxnSpPr>
          <p:cNvPr id="144" name="Google Shape;144;p19"/>
          <p:cNvCxnSpPr>
            <a:stCxn id="141" idx="3"/>
            <a:endCxn id="143" idx="2"/>
          </p:cNvCxnSpPr>
          <p:nvPr/>
        </p:nvCxnSpPr>
        <p:spPr>
          <a:xfrm>
            <a:off x="3733150" y="4203725"/>
            <a:ext cx="663000" cy="224400"/>
          </a:xfrm>
          <a:prstGeom prst="bentConnector3">
            <a:avLst>
              <a:gd name="adj1" fmla="val 50004"/>
            </a:avLst>
          </a:prstGeom>
          <a:noFill/>
          <a:ln w="9525" cap="flat" cmpd="sng">
            <a:solidFill>
              <a:srgbClr val="0000FF"/>
            </a:solidFill>
            <a:prstDash val="solid"/>
            <a:round/>
            <a:headEnd type="none" w="med" len="med"/>
            <a:tailEnd type="none" w="med" len="med"/>
          </a:ln>
        </p:spPr>
      </p:cxnSp>
      <p:cxnSp>
        <p:nvCxnSpPr>
          <p:cNvPr id="145" name="Google Shape;145;p19"/>
          <p:cNvCxnSpPr>
            <a:stCxn id="142" idx="3"/>
            <a:endCxn id="143" idx="2"/>
          </p:cNvCxnSpPr>
          <p:nvPr/>
        </p:nvCxnSpPr>
        <p:spPr>
          <a:xfrm rot="10800000" flipH="1">
            <a:off x="3733150" y="4428125"/>
            <a:ext cx="663000" cy="224100"/>
          </a:xfrm>
          <a:prstGeom prst="bentConnector3">
            <a:avLst>
              <a:gd name="adj1" fmla="val 50004"/>
            </a:avLst>
          </a:prstGeom>
          <a:noFill/>
          <a:ln w="9525" cap="flat" cmpd="sng">
            <a:solidFill>
              <a:srgbClr val="0000FF"/>
            </a:solidFill>
            <a:prstDash val="solid"/>
            <a:round/>
            <a:headEnd type="none" w="med" len="med"/>
            <a:tailEnd type="stealth" w="med" len="med"/>
          </a:ln>
        </p:spPr>
      </p:cxnSp>
      <p:cxnSp>
        <p:nvCxnSpPr>
          <p:cNvPr id="146" name="Google Shape;146;p19"/>
          <p:cNvCxnSpPr>
            <a:stCxn id="140" idx="2"/>
          </p:cNvCxnSpPr>
          <p:nvPr/>
        </p:nvCxnSpPr>
        <p:spPr>
          <a:xfrm flipH="1">
            <a:off x="4060000" y="3852950"/>
            <a:ext cx="2400" cy="349200"/>
          </a:xfrm>
          <a:prstGeom prst="straightConnector1">
            <a:avLst/>
          </a:prstGeom>
          <a:noFill/>
          <a:ln w="9525" cap="flat" cmpd="sng">
            <a:solidFill>
              <a:srgbClr val="0000FF"/>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114225"/>
            <a:ext cx="8520600" cy="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When to use multiple containers in a POD?</a:t>
            </a:r>
            <a:endParaRPr sz="350" b="0">
              <a:solidFill>
                <a:srgbClr val="476B86"/>
              </a:solidFill>
              <a:latin typeface="Arial"/>
              <a:ea typeface="Arial"/>
              <a:cs typeface="Arial"/>
              <a:sym typeface="Arial"/>
            </a:endParaRPr>
          </a:p>
          <a:p>
            <a:pPr marL="0" lvl="0" indent="0" algn="l" rtl="0">
              <a:spcBef>
                <a:spcPts val="0"/>
              </a:spcBef>
              <a:spcAft>
                <a:spcPts val="0"/>
              </a:spcAft>
              <a:buNone/>
            </a:pPr>
            <a:r>
              <a:rPr lang="en" sz="1800" b="0">
                <a:solidFill>
                  <a:srgbClr val="FFFFFF"/>
                </a:solidFill>
                <a:latin typeface="Roboto"/>
                <a:ea typeface="Roboto"/>
                <a:cs typeface="Roboto"/>
                <a:sym typeface="Roboto"/>
              </a:rPr>
              <a:t>one container per po</a:t>
            </a:r>
            <a:endParaRPr/>
          </a:p>
        </p:txBody>
      </p:sp>
      <p:sp>
        <p:nvSpPr>
          <p:cNvPr id="152" name="Google Shape;152;p20"/>
          <p:cNvSpPr txBox="1"/>
          <p:nvPr/>
        </p:nvSpPr>
        <p:spPr>
          <a:xfrm>
            <a:off x="361500" y="695200"/>
            <a:ext cx="8421000" cy="4232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When deciding whether to put two containers into a single pod or into two separate pods, you always need to ask yourself the following questions:</a:t>
            </a:r>
            <a:endParaRPr>
              <a:solidFill>
                <a:srgbClr val="666666"/>
              </a:solidFill>
              <a:latin typeface="Georgia"/>
              <a:ea typeface="Georgia"/>
              <a:cs typeface="Georgia"/>
              <a:sym typeface="Georgia"/>
            </a:endParaRPr>
          </a:p>
          <a:p>
            <a:pPr marL="914400" lvl="0" indent="0" algn="l" rtl="0">
              <a:lnSpc>
                <a:spcPct val="100000"/>
              </a:lnSpc>
              <a:spcBef>
                <a:spcPts val="0"/>
              </a:spcBef>
              <a:spcAft>
                <a:spcPts val="0"/>
              </a:spcAft>
              <a:buNone/>
            </a:pPr>
            <a:endParaRPr>
              <a:solidFill>
                <a:srgbClr val="666666"/>
              </a:solidFill>
              <a:latin typeface="Georgia"/>
              <a:ea typeface="Georgia"/>
              <a:cs typeface="Georgia"/>
              <a:sym typeface="Georgia"/>
            </a:endParaRPr>
          </a:p>
          <a:p>
            <a:pPr marL="914400" lvl="1"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Do they need to be run together or can they run on different hosts?</a:t>
            </a:r>
            <a:endParaRPr>
              <a:solidFill>
                <a:srgbClr val="666666"/>
              </a:solidFill>
              <a:latin typeface="Georgia"/>
              <a:ea typeface="Georgia"/>
              <a:cs typeface="Georgia"/>
              <a:sym typeface="Georgia"/>
            </a:endParaRPr>
          </a:p>
          <a:p>
            <a:pPr marL="914400" lvl="1"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Do they represent a single whole or are they independent components?</a:t>
            </a:r>
            <a:endParaRPr>
              <a:solidFill>
                <a:srgbClr val="666666"/>
              </a:solidFill>
              <a:latin typeface="Georgia"/>
              <a:ea typeface="Georgia"/>
              <a:cs typeface="Georgia"/>
              <a:sym typeface="Georgia"/>
            </a:endParaRPr>
          </a:p>
          <a:p>
            <a:pPr marL="914400" lvl="1" indent="-317500" algn="l" rtl="0">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Must they be scaled together or individually?</a:t>
            </a:r>
            <a:endParaRPr>
              <a:solidFill>
                <a:srgbClr val="666666"/>
              </a:solidFill>
              <a:latin typeface="Georgia"/>
              <a:ea typeface="Georgia"/>
              <a:cs typeface="Georgia"/>
              <a:sym typeface="Georgia"/>
            </a:endParaRPr>
          </a:p>
        </p:txBody>
      </p:sp>
      <p:pic>
        <p:nvPicPr>
          <p:cNvPr id="153" name="Google Shape;153;p20"/>
          <p:cNvPicPr preferRelativeResize="0"/>
          <p:nvPr/>
        </p:nvPicPr>
        <p:blipFill>
          <a:blip r:embed="rId3">
            <a:alphaModFix/>
          </a:blip>
          <a:stretch>
            <a:fillRect/>
          </a:stretch>
        </p:blipFill>
        <p:spPr>
          <a:xfrm>
            <a:off x="1853600" y="2284100"/>
            <a:ext cx="4158399" cy="258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p:nvPr/>
        </p:nvSpPr>
        <p:spPr>
          <a:xfrm>
            <a:off x="250500" y="846600"/>
            <a:ext cx="3184500" cy="32367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txBox="1"/>
          <p:nvPr/>
        </p:nvSpPr>
        <p:spPr>
          <a:xfrm>
            <a:off x="183200" y="612975"/>
            <a:ext cx="8620800" cy="4416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rgbClr val="4A86E8"/>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4A86E8"/>
                </a:solidFill>
                <a:latin typeface="Courier New"/>
                <a:ea typeface="Courier New"/>
                <a:cs typeface="Courier New"/>
                <a:sym typeface="Courier New"/>
              </a:rPr>
              <a:t>apiVersion:</a:t>
            </a:r>
            <a:r>
              <a:rPr lang="en" dirty="0">
                <a:solidFill>
                  <a:srgbClr val="666666"/>
                </a:solidFill>
                <a:latin typeface="Courier New"/>
                <a:ea typeface="Courier New"/>
                <a:cs typeface="Courier New"/>
                <a:sym typeface="Courier New"/>
              </a:rPr>
              <a:t> </a:t>
            </a:r>
            <a:r>
              <a:rPr lang="en" dirty="0">
                <a:solidFill>
                  <a:srgbClr val="FF00FF"/>
                </a:solidFill>
                <a:latin typeface="Courier New"/>
                <a:ea typeface="Courier New"/>
                <a:cs typeface="Courier New"/>
                <a:sym typeface="Courier New"/>
              </a:rPr>
              <a:t>v1</a:t>
            </a:r>
            <a:endParaRPr dirty="0">
              <a:solidFill>
                <a:srgbClr val="FF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4A86E8"/>
                </a:solidFill>
                <a:latin typeface="Courier New"/>
                <a:ea typeface="Courier New"/>
                <a:cs typeface="Courier New"/>
                <a:sym typeface="Courier New"/>
              </a:rPr>
              <a:t>kind:</a:t>
            </a:r>
            <a:r>
              <a:rPr lang="en" dirty="0">
                <a:solidFill>
                  <a:srgbClr val="666666"/>
                </a:solidFill>
                <a:latin typeface="Courier New"/>
                <a:ea typeface="Courier New"/>
                <a:cs typeface="Courier New"/>
                <a:sym typeface="Courier New"/>
              </a:rPr>
              <a:t> </a:t>
            </a:r>
            <a:r>
              <a:rPr lang="en" dirty="0">
                <a:solidFill>
                  <a:srgbClr val="00FF00"/>
                </a:solidFill>
                <a:latin typeface="Courier New"/>
                <a:ea typeface="Courier New"/>
                <a:cs typeface="Courier New"/>
                <a:sym typeface="Courier New"/>
              </a:rPr>
              <a:t>Pod</a:t>
            </a:r>
            <a:endParaRPr dirty="0">
              <a:solidFill>
                <a:srgbClr val="00FF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4A86E8"/>
                </a:solidFill>
                <a:latin typeface="Courier New"/>
                <a:ea typeface="Courier New"/>
                <a:cs typeface="Courier New"/>
                <a:sym typeface="Courier New"/>
              </a:rPr>
              <a:t>metadata:</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r>
              <a:rPr lang="en" dirty="0" err="1">
                <a:solidFill>
                  <a:srgbClr val="00FF00"/>
                </a:solidFill>
                <a:latin typeface="Courier New"/>
                <a:ea typeface="Courier New"/>
                <a:cs typeface="Courier New"/>
                <a:sym typeface="Courier New"/>
              </a:rPr>
              <a:t>mydemo</a:t>
            </a:r>
            <a:r>
              <a:rPr lang="en" dirty="0">
                <a:solidFill>
                  <a:srgbClr val="00FF00"/>
                </a:solidFill>
                <a:latin typeface="Courier New"/>
                <a:ea typeface="Courier New"/>
                <a:cs typeface="Courier New"/>
                <a:sym typeface="Courier New"/>
              </a:rPr>
              <a:t>-pod</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labels:</a:t>
            </a:r>
            <a:r>
              <a:rPr lang="en" dirty="0">
                <a:solidFill>
                  <a:srgbClr val="666666"/>
                </a:solidFill>
                <a:latin typeface="Courier New"/>
                <a:ea typeface="Courier New"/>
                <a:cs typeface="Courier New"/>
                <a:sym typeface="Courier New"/>
              </a:rPr>
              <a:t> </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app:</a:t>
            </a:r>
            <a:r>
              <a:rPr lang="en" dirty="0">
                <a:solidFill>
                  <a:srgbClr val="666666"/>
                </a:solidFill>
                <a:latin typeface="Courier New"/>
                <a:ea typeface="Courier New"/>
                <a:cs typeface="Courier New"/>
                <a:sym typeface="Courier New"/>
              </a:rPr>
              <a:t> </a:t>
            </a:r>
            <a:r>
              <a:rPr lang="en" dirty="0" err="1">
                <a:solidFill>
                  <a:srgbClr val="00FF00"/>
                </a:solidFill>
                <a:latin typeface="Courier New"/>
                <a:ea typeface="Courier New"/>
                <a:cs typeface="Courier New"/>
                <a:sym typeface="Courier New"/>
              </a:rPr>
              <a:t>myapp</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type:</a:t>
            </a:r>
            <a:r>
              <a:rPr lang="en" dirty="0">
                <a:solidFill>
                  <a:srgbClr val="666666"/>
                </a:solidFill>
                <a:latin typeface="Courier New"/>
                <a:ea typeface="Courier New"/>
                <a:cs typeface="Courier New"/>
                <a:sym typeface="Courier New"/>
              </a:rPr>
              <a:t> </a:t>
            </a:r>
            <a:r>
              <a:rPr lang="en" dirty="0">
                <a:solidFill>
                  <a:srgbClr val="00FF00"/>
                </a:solidFill>
                <a:latin typeface="Courier New"/>
                <a:ea typeface="Courier New"/>
                <a:cs typeface="Courier New"/>
                <a:sym typeface="Courier New"/>
              </a:rPr>
              <a:t>front-end</a:t>
            </a:r>
            <a:endParaRPr dirty="0">
              <a:solidFill>
                <a:srgbClr val="666666"/>
              </a:solidFill>
              <a:latin typeface="Courier New"/>
              <a:ea typeface="Courier New"/>
              <a:cs typeface="Courier New"/>
              <a:sym typeface="Courier New"/>
            </a:endParaRPr>
          </a:p>
          <a:p>
            <a:pPr marL="0" lvl="0" indent="0" algn="l" rtl="0">
              <a:lnSpc>
                <a:spcPct val="200000"/>
              </a:lnSpc>
              <a:spcBef>
                <a:spcPts val="0"/>
              </a:spcBef>
              <a:spcAft>
                <a:spcPts val="0"/>
              </a:spcAft>
              <a:buNone/>
            </a:pPr>
            <a:r>
              <a:rPr lang="en" dirty="0">
                <a:solidFill>
                  <a:srgbClr val="4A86E8"/>
                </a:solidFill>
                <a:latin typeface="Courier New"/>
                <a:ea typeface="Courier New"/>
                <a:cs typeface="Courier New"/>
                <a:sym typeface="Courier New"/>
              </a:rPr>
              <a:t>spec:</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 containers:</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FF9900"/>
                </a:solidFill>
                <a:latin typeface="Courier New"/>
                <a:ea typeface="Courier New"/>
                <a:cs typeface="Courier New"/>
                <a:sym typeface="Courier New"/>
              </a:rPr>
              <a:t>-</a:t>
            </a: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image:</a:t>
            </a:r>
            <a:r>
              <a:rPr lang="en" dirty="0">
                <a:solidFill>
                  <a:srgbClr val="666666"/>
                </a:solidFill>
                <a:latin typeface="Courier New"/>
                <a:ea typeface="Courier New"/>
                <a:cs typeface="Courier New"/>
                <a:sym typeface="Courier New"/>
              </a:rPr>
              <a:t> </a:t>
            </a:r>
            <a:r>
              <a:rPr lang="en" dirty="0">
                <a:solidFill>
                  <a:srgbClr val="00FF00"/>
                </a:solidFill>
                <a:latin typeface="Courier New"/>
                <a:ea typeface="Courier New"/>
                <a:cs typeface="Courier New"/>
                <a:sym typeface="Courier New"/>
              </a:rPr>
              <a:t>nginx-container</a:t>
            </a:r>
            <a:endParaRPr dirty="0">
              <a:solidFill>
                <a:srgbClr val="666666"/>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666666"/>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r>
              <a:rPr lang="en" dirty="0">
                <a:solidFill>
                  <a:srgbClr val="00FF00"/>
                </a:solidFill>
                <a:latin typeface="Courier New"/>
                <a:ea typeface="Courier New"/>
                <a:cs typeface="Courier New"/>
                <a:sym typeface="Courier New"/>
              </a:rPr>
              <a:t>nginx</a:t>
            </a:r>
            <a:endParaRPr dirty="0">
              <a:solidFill>
                <a:srgbClr val="00FF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00FF00"/>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ports:</a:t>
            </a:r>
            <a:endParaRPr dirty="0">
              <a:solidFill>
                <a:srgbClr val="00FF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00FF00"/>
                </a:solidFill>
                <a:latin typeface="Courier New"/>
                <a:ea typeface="Courier New"/>
                <a:cs typeface="Courier New"/>
                <a:sym typeface="Courier New"/>
              </a:rPr>
              <a:t>    </a:t>
            </a:r>
            <a:r>
              <a:rPr lang="en" dirty="0">
                <a:solidFill>
                  <a:srgbClr val="FF9900"/>
                </a:solidFill>
                <a:latin typeface="Courier New"/>
                <a:ea typeface="Courier New"/>
                <a:cs typeface="Courier New"/>
                <a:sym typeface="Courier New"/>
              </a:rPr>
              <a:t>-</a:t>
            </a:r>
            <a:r>
              <a:rPr lang="en" dirty="0">
                <a:solidFill>
                  <a:srgbClr val="00FF00"/>
                </a:solidFill>
                <a:latin typeface="Courier New"/>
                <a:ea typeface="Courier New"/>
                <a:cs typeface="Courier New"/>
                <a:sym typeface="Courier New"/>
              </a:rPr>
              <a:t> </a:t>
            </a:r>
            <a:r>
              <a:rPr lang="en" dirty="0" err="1">
                <a:solidFill>
                  <a:srgbClr val="4A86E8"/>
                </a:solidFill>
                <a:latin typeface="Courier New"/>
                <a:ea typeface="Courier New"/>
                <a:cs typeface="Courier New"/>
                <a:sym typeface="Courier New"/>
              </a:rPr>
              <a:t>containerPort</a:t>
            </a:r>
            <a:r>
              <a:rPr lang="en" dirty="0">
                <a:solidFill>
                  <a:srgbClr val="4A86E8"/>
                </a:solidFill>
                <a:latin typeface="Courier New"/>
                <a:ea typeface="Courier New"/>
                <a:cs typeface="Courier New"/>
                <a:sym typeface="Courier New"/>
              </a:rPr>
              <a:t>:</a:t>
            </a:r>
            <a:r>
              <a:rPr lang="en" dirty="0">
                <a:solidFill>
                  <a:srgbClr val="00FF00"/>
                </a:solidFill>
                <a:latin typeface="Courier New"/>
                <a:ea typeface="Courier New"/>
                <a:cs typeface="Courier New"/>
                <a:sym typeface="Courier New"/>
              </a:rPr>
              <a:t> 8080</a:t>
            </a:r>
            <a:endParaRPr dirty="0">
              <a:solidFill>
                <a:srgbClr val="00FF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solidFill>
                  <a:srgbClr val="00FF00"/>
                </a:solidFill>
                <a:latin typeface="Courier New"/>
                <a:ea typeface="Courier New"/>
                <a:cs typeface="Courier New"/>
                <a:sym typeface="Courier New"/>
              </a:rPr>
              <a:t>      </a:t>
            </a:r>
            <a:r>
              <a:rPr lang="en" dirty="0">
                <a:solidFill>
                  <a:srgbClr val="4A86E8"/>
                </a:solidFill>
                <a:latin typeface="Courier New"/>
                <a:ea typeface="Courier New"/>
                <a:cs typeface="Courier New"/>
                <a:sym typeface="Courier New"/>
              </a:rPr>
              <a:t>protocol:</a:t>
            </a:r>
            <a:r>
              <a:rPr lang="en" dirty="0">
                <a:solidFill>
                  <a:srgbClr val="00FF00"/>
                </a:solidFill>
                <a:latin typeface="Courier New"/>
                <a:ea typeface="Courier New"/>
                <a:cs typeface="Courier New"/>
                <a:sym typeface="Courier New"/>
              </a:rPr>
              <a:t> TCP</a:t>
            </a:r>
            <a:endParaRPr dirty="0">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1200" dirty="0">
              <a:solidFill>
                <a:srgbClr val="FF9900"/>
              </a:solidFill>
              <a:latin typeface="Courier New"/>
              <a:ea typeface="Courier New"/>
              <a:cs typeface="Courier New"/>
              <a:sym typeface="Courier New"/>
            </a:endParaRPr>
          </a:p>
          <a:p>
            <a:pPr marL="0" lvl="0" indent="0" algn="l" rtl="0">
              <a:spcBef>
                <a:spcPts val="0"/>
              </a:spcBef>
              <a:spcAft>
                <a:spcPts val="0"/>
              </a:spcAft>
              <a:buNone/>
            </a:pPr>
            <a:endParaRPr sz="1200" dirty="0">
              <a:solidFill>
                <a:srgbClr val="FF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rgbClr val="A64D79"/>
                </a:solidFill>
                <a:latin typeface="Courier New"/>
                <a:ea typeface="Courier New"/>
                <a:cs typeface="Courier New"/>
                <a:sym typeface="Courier New"/>
              </a:rPr>
              <a:t>kubectl explain pods</a:t>
            </a:r>
            <a:endParaRPr sz="1200" b="1" dirty="0">
              <a:solidFill>
                <a:srgbClr val="A64D79"/>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rgbClr val="A64D79"/>
                </a:solidFill>
                <a:latin typeface="Courier New"/>
                <a:ea typeface="Courier New"/>
                <a:cs typeface="Courier New"/>
                <a:sym typeface="Courier New"/>
              </a:rPr>
              <a:t>kubectl explain </a:t>
            </a:r>
            <a:r>
              <a:rPr lang="en" sz="1200" b="1" dirty="0" err="1">
                <a:solidFill>
                  <a:srgbClr val="A64D79"/>
                </a:solidFill>
                <a:latin typeface="Courier New"/>
                <a:ea typeface="Courier New"/>
                <a:cs typeface="Courier New"/>
                <a:sym typeface="Courier New"/>
              </a:rPr>
              <a:t>pod.spec</a:t>
            </a:r>
            <a:endParaRPr sz="600" dirty="0">
              <a:solidFill>
                <a:srgbClr val="262626"/>
              </a:solidFill>
            </a:endParaRPr>
          </a:p>
          <a:p>
            <a:pPr marL="0" lvl="0" indent="0" algn="l" rtl="0">
              <a:lnSpc>
                <a:spcPct val="115000"/>
              </a:lnSpc>
              <a:spcBef>
                <a:spcPts val="0"/>
              </a:spcBef>
              <a:spcAft>
                <a:spcPts val="0"/>
              </a:spcAft>
              <a:buNone/>
            </a:pPr>
            <a:endParaRPr sz="1200" b="1" dirty="0">
              <a:solidFill>
                <a:srgbClr val="A64D79"/>
              </a:solidFill>
              <a:latin typeface="Courier New"/>
              <a:ea typeface="Courier New"/>
              <a:cs typeface="Courier New"/>
              <a:sym typeface="Courier New"/>
            </a:endParaRPr>
          </a:p>
          <a:p>
            <a:pPr marL="0" lvl="0" indent="0" algn="l" rtl="0">
              <a:spcBef>
                <a:spcPts val="0"/>
              </a:spcBef>
              <a:spcAft>
                <a:spcPts val="0"/>
              </a:spcAft>
              <a:buNone/>
            </a:pPr>
            <a:endParaRPr dirty="0">
              <a:solidFill>
                <a:srgbClr val="FF9900"/>
              </a:solidFill>
              <a:latin typeface="Courier New"/>
              <a:ea typeface="Courier New"/>
              <a:cs typeface="Courier New"/>
              <a:sym typeface="Courier New"/>
            </a:endParaRPr>
          </a:p>
        </p:txBody>
      </p:sp>
      <p:sp>
        <p:nvSpPr>
          <p:cNvPr id="160" name="Google Shape;160;p21"/>
          <p:cNvSpPr txBox="1">
            <a:spLocks noGrp="1"/>
          </p:cNvSpPr>
          <p:nvPr>
            <p:ph type="title"/>
          </p:nvPr>
        </p:nvSpPr>
        <p:spPr>
          <a:xfrm>
            <a:off x="311700" y="98175"/>
            <a:ext cx="85206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latin typeface="Georgia"/>
                <a:ea typeface="Georgia"/>
                <a:cs typeface="Georgia"/>
                <a:sym typeface="Georgia"/>
              </a:rPr>
              <a:t>Pod - YAML</a:t>
            </a:r>
            <a:endParaRPr sz="2800" b="0">
              <a:latin typeface="Georgia"/>
              <a:ea typeface="Georgia"/>
              <a:cs typeface="Georgia"/>
              <a:sym typeface="Georgia"/>
            </a:endParaRPr>
          </a:p>
        </p:txBody>
      </p:sp>
      <p:graphicFrame>
        <p:nvGraphicFramePr>
          <p:cNvPr id="161" name="Google Shape;161;p21"/>
          <p:cNvGraphicFramePr/>
          <p:nvPr/>
        </p:nvGraphicFramePr>
        <p:xfrm>
          <a:off x="6252000" y="3087175"/>
          <a:ext cx="2399850" cy="1645770"/>
        </p:xfrm>
        <a:graphic>
          <a:graphicData uri="http://schemas.openxmlformats.org/drawingml/2006/table">
            <a:tbl>
              <a:tblPr>
                <a:noFill/>
                <a:tableStyleId>{AE60E712-2818-4AAC-A71A-FC120BD95E8B}</a:tableStyleId>
              </a:tblPr>
              <a:tblGrid>
                <a:gridCol w="1199925">
                  <a:extLst>
                    <a:ext uri="{9D8B030D-6E8A-4147-A177-3AD203B41FA5}">
                      <a16:colId xmlns:a16="http://schemas.microsoft.com/office/drawing/2014/main" val="20000"/>
                    </a:ext>
                  </a:extLst>
                </a:gridCol>
                <a:gridCol w="1199925">
                  <a:extLst>
                    <a:ext uri="{9D8B030D-6E8A-4147-A177-3AD203B41FA5}">
                      <a16:colId xmlns:a16="http://schemas.microsoft.com/office/drawing/2014/main" val="20001"/>
                    </a:ext>
                  </a:extLst>
                </a:gridCol>
              </a:tblGrid>
              <a:tr h="301000">
                <a:tc>
                  <a:txBody>
                    <a:bodyPr/>
                    <a:lstStyle/>
                    <a:p>
                      <a:pPr marL="0" lvl="0" indent="0" algn="l" rtl="0">
                        <a:spcBef>
                          <a:spcPts val="0"/>
                        </a:spcBef>
                        <a:spcAft>
                          <a:spcPts val="0"/>
                        </a:spcAft>
                        <a:buNone/>
                      </a:pPr>
                      <a:r>
                        <a:rPr lang="en" sz="1200">
                          <a:latin typeface="Georgia"/>
                          <a:ea typeface="Georgia"/>
                          <a:cs typeface="Georgia"/>
                          <a:sym typeface="Georgia"/>
                        </a:rPr>
                        <a:t>Kind</a:t>
                      </a:r>
                      <a:endParaRPr sz="1200">
                        <a:latin typeface="Georgia"/>
                        <a:ea typeface="Georgia"/>
                        <a:cs typeface="Georgia"/>
                        <a:sym typeface="Georgia"/>
                      </a:endParaRPr>
                    </a:p>
                  </a:txBody>
                  <a:tcPr marL="91425" marR="91425" marT="91425" marB="91425">
                    <a:solidFill>
                      <a:schemeClr val="accent3"/>
                    </a:solidFill>
                  </a:tcPr>
                </a:tc>
                <a:tc>
                  <a:txBody>
                    <a:bodyPr/>
                    <a:lstStyle/>
                    <a:p>
                      <a:pPr marL="0" lvl="0" indent="0" algn="l" rtl="0">
                        <a:spcBef>
                          <a:spcPts val="0"/>
                        </a:spcBef>
                        <a:spcAft>
                          <a:spcPts val="0"/>
                        </a:spcAft>
                        <a:buNone/>
                      </a:pPr>
                      <a:r>
                        <a:rPr lang="en" sz="1200">
                          <a:latin typeface="Georgia"/>
                          <a:ea typeface="Georgia"/>
                          <a:cs typeface="Georgia"/>
                          <a:sym typeface="Georgia"/>
                        </a:rPr>
                        <a:t>Version</a:t>
                      </a:r>
                      <a:endParaRPr sz="1200">
                        <a:latin typeface="Georgia"/>
                        <a:ea typeface="Georgia"/>
                        <a:cs typeface="Georgia"/>
                        <a:sym typeface="Georgia"/>
                      </a:endParaRPr>
                    </a:p>
                  </a:txBody>
                  <a:tcPr marL="91425" marR="91425" marT="91425" marB="91425">
                    <a:solidFill>
                      <a:schemeClr val="accent3"/>
                    </a:solidFill>
                  </a:tcPr>
                </a:tc>
                <a:extLst>
                  <a:ext uri="{0D108BD9-81ED-4DB2-BD59-A6C34878D82A}">
                    <a16:rowId xmlns:a16="http://schemas.microsoft.com/office/drawing/2014/main" val="10000"/>
                  </a:ext>
                </a:extLst>
              </a:tr>
              <a:tr h="301000">
                <a:tc>
                  <a:txBody>
                    <a:bodyPr/>
                    <a:lstStyle/>
                    <a:p>
                      <a:pPr marL="0" lvl="0" indent="0" algn="l" rtl="0">
                        <a:spcBef>
                          <a:spcPts val="0"/>
                        </a:spcBef>
                        <a:spcAft>
                          <a:spcPts val="0"/>
                        </a:spcAft>
                        <a:buNone/>
                      </a:pPr>
                      <a:r>
                        <a:rPr lang="en" sz="900">
                          <a:latin typeface="Georgia"/>
                          <a:ea typeface="Georgia"/>
                          <a:cs typeface="Georgia"/>
                          <a:sym typeface="Georgia"/>
                        </a:rPr>
                        <a:t>POD</a:t>
                      </a:r>
                      <a:endParaRPr sz="900">
                        <a:latin typeface="Georgia"/>
                        <a:ea typeface="Georgia"/>
                        <a:cs typeface="Georgia"/>
                        <a:sym typeface="Georgia"/>
                      </a:endParaRPr>
                    </a:p>
                  </a:txBody>
                  <a:tcPr marL="91425" marR="91425" marT="91425" marB="91425">
                    <a:solidFill>
                      <a:srgbClr val="C9DAF8"/>
                    </a:solidFill>
                  </a:tcPr>
                </a:tc>
                <a:tc>
                  <a:txBody>
                    <a:bodyPr/>
                    <a:lstStyle/>
                    <a:p>
                      <a:pPr marL="0" lvl="0" indent="0" algn="l" rtl="0">
                        <a:spcBef>
                          <a:spcPts val="0"/>
                        </a:spcBef>
                        <a:spcAft>
                          <a:spcPts val="0"/>
                        </a:spcAft>
                        <a:buNone/>
                      </a:pPr>
                      <a:r>
                        <a:rPr lang="en" sz="900">
                          <a:latin typeface="Georgia"/>
                          <a:ea typeface="Georgia"/>
                          <a:cs typeface="Georgia"/>
                          <a:sym typeface="Georgia"/>
                        </a:rPr>
                        <a:t>v1</a:t>
                      </a:r>
                      <a:endParaRPr sz="900">
                        <a:latin typeface="Georgia"/>
                        <a:ea typeface="Georgia"/>
                        <a:cs typeface="Georgia"/>
                        <a:sym typeface="Georgia"/>
                      </a:endParaRPr>
                    </a:p>
                  </a:txBody>
                  <a:tcPr marL="91425" marR="91425" marT="91425" marB="91425">
                    <a:solidFill>
                      <a:srgbClr val="C9DAF8"/>
                    </a:solidFill>
                  </a:tcPr>
                </a:tc>
                <a:extLst>
                  <a:ext uri="{0D108BD9-81ED-4DB2-BD59-A6C34878D82A}">
                    <a16:rowId xmlns:a16="http://schemas.microsoft.com/office/drawing/2014/main" val="10001"/>
                  </a:ext>
                </a:extLst>
              </a:tr>
              <a:tr h="301000">
                <a:tc>
                  <a:txBody>
                    <a:bodyPr/>
                    <a:lstStyle/>
                    <a:p>
                      <a:pPr marL="0" lvl="0" indent="0" algn="l" rtl="0">
                        <a:spcBef>
                          <a:spcPts val="0"/>
                        </a:spcBef>
                        <a:spcAft>
                          <a:spcPts val="0"/>
                        </a:spcAft>
                        <a:buNone/>
                      </a:pPr>
                      <a:r>
                        <a:rPr lang="en" sz="900">
                          <a:latin typeface="Georgia"/>
                          <a:ea typeface="Georgia"/>
                          <a:cs typeface="Georgia"/>
                          <a:sym typeface="Georgia"/>
                        </a:rPr>
                        <a:t>Service</a:t>
                      </a:r>
                      <a:endParaRPr sz="900">
                        <a:latin typeface="Georgia"/>
                        <a:ea typeface="Georgia"/>
                        <a:cs typeface="Georgia"/>
                        <a:sym typeface="Georgia"/>
                      </a:endParaRPr>
                    </a:p>
                  </a:txBody>
                  <a:tcPr marL="91425" marR="91425" marT="91425" marB="91425">
                    <a:solidFill>
                      <a:srgbClr val="EFEFEF"/>
                    </a:solidFill>
                  </a:tcPr>
                </a:tc>
                <a:tc>
                  <a:txBody>
                    <a:bodyPr/>
                    <a:lstStyle/>
                    <a:p>
                      <a:pPr marL="0" lvl="0" indent="0" algn="l" rtl="0">
                        <a:spcBef>
                          <a:spcPts val="0"/>
                        </a:spcBef>
                        <a:spcAft>
                          <a:spcPts val="0"/>
                        </a:spcAft>
                        <a:buNone/>
                      </a:pPr>
                      <a:r>
                        <a:rPr lang="en" sz="900">
                          <a:latin typeface="Georgia"/>
                          <a:ea typeface="Georgia"/>
                          <a:cs typeface="Georgia"/>
                          <a:sym typeface="Georgia"/>
                        </a:rPr>
                        <a:t>v1</a:t>
                      </a:r>
                      <a:endParaRPr sz="900">
                        <a:latin typeface="Georgia"/>
                        <a:ea typeface="Georgia"/>
                        <a:cs typeface="Georgia"/>
                        <a:sym typeface="Georgia"/>
                      </a:endParaRPr>
                    </a:p>
                  </a:txBody>
                  <a:tcPr marL="91425" marR="91425" marT="91425" marB="91425">
                    <a:solidFill>
                      <a:srgbClr val="EFEFEF"/>
                    </a:solidFill>
                  </a:tcPr>
                </a:tc>
                <a:extLst>
                  <a:ext uri="{0D108BD9-81ED-4DB2-BD59-A6C34878D82A}">
                    <a16:rowId xmlns:a16="http://schemas.microsoft.com/office/drawing/2014/main" val="10002"/>
                  </a:ext>
                </a:extLst>
              </a:tr>
              <a:tr h="301000">
                <a:tc>
                  <a:txBody>
                    <a:bodyPr/>
                    <a:lstStyle/>
                    <a:p>
                      <a:pPr marL="0" lvl="0" indent="0" algn="l" rtl="0">
                        <a:spcBef>
                          <a:spcPts val="0"/>
                        </a:spcBef>
                        <a:spcAft>
                          <a:spcPts val="0"/>
                        </a:spcAft>
                        <a:buNone/>
                      </a:pPr>
                      <a:r>
                        <a:rPr lang="en" sz="900">
                          <a:latin typeface="Georgia"/>
                          <a:ea typeface="Georgia"/>
                          <a:cs typeface="Georgia"/>
                          <a:sym typeface="Georgia"/>
                        </a:rPr>
                        <a:t>ReplicaSet</a:t>
                      </a:r>
                      <a:endParaRPr sz="900">
                        <a:latin typeface="Georgia"/>
                        <a:ea typeface="Georgia"/>
                        <a:cs typeface="Georgia"/>
                        <a:sym typeface="Georgia"/>
                      </a:endParaRPr>
                    </a:p>
                  </a:txBody>
                  <a:tcPr marL="91425" marR="91425" marT="91425" marB="91425">
                    <a:solidFill>
                      <a:srgbClr val="C9DAF8"/>
                    </a:solidFill>
                  </a:tcPr>
                </a:tc>
                <a:tc>
                  <a:txBody>
                    <a:bodyPr/>
                    <a:lstStyle/>
                    <a:p>
                      <a:pPr marL="0" lvl="0" indent="0" algn="l" rtl="0">
                        <a:spcBef>
                          <a:spcPts val="0"/>
                        </a:spcBef>
                        <a:spcAft>
                          <a:spcPts val="0"/>
                        </a:spcAft>
                        <a:buNone/>
                      </a:pPr>
                      <a:r>
                        <a:rPr lang="en" sz="900">
                          <a:latin typeface="Georgia"/>
                          <a:ea typeface="Georgia"/>
                          <a:cs typeface="Georgia"/>
                          <a:sym typeface="Georgia"/>
                        </a:rPr>
                        <a:t>apps/v1</a:t>
                      </a:r>
                      <a:endParaRPr sz="900">
                        <a:latin typeface="Georgia"/>
                        <a:ea typeface="Georgia"/>
                        <a:cs typeface="Georgia"/>
                        <a:sym typeface="Georgia"/>
                      </a:endParaRPr>
                    </a:p>
                  </a:txBody>
                  <a:tcPr marL="91425" marR="91425" marT="91425" marB="91425">
                    <a:solidFill>
                      <a:srgbClr val="C9DAF8"/>
                    </a:solidFill>
                  </a:tcPr>
                </a:tc>
                <a:extLst>
                  <a:ext uri="{0D108BD9-81ED-4DB2-BD59-A6C34878D82A}">
                    <a16:rowId xmlns:a16="http://schemas.microsoft.com/office/drawing/2014/main" val="10003"/>
                  </a:ext>
                </a:extLst>
              </a:tr>
              <a:tr h="301000">
                <a:tc>
                  <a:txBody>
                    <a:bodyPr/>
                    <a:lstStyle/>
                    <a:p>
                      <a:pPr marL="0" lvl="0" indent="0" algn="l" rtl="0">
                        <a:spcBef>
                          <a:spcPts val="0"/>
                        </a:spcBef>
                        <a:spcAft>
                          <a:spcPts val="0"/>
                        </a:spcAft>
                        <a:buNone/>
                      </a:pPr>
                      <a:r>
                        <a:rPr lang="en" sz="900">
                          <a:latin typeface="Georgia"/>
                          <a:ea typeface="Georgia"/>
                          <a:cs typeface="Georgia"/>
                          <a:sym typeface="Georgia"/>
                        </a:rPr>
                        <a:t>Depplyment</a:t>
                      </a:r>
                      <a:endParaRPr sz="900">
                        <a:latin typeface="Georgia"/>
                        <a:ea typeface="Georgia"/>
                        <a:cs typeface="Georgia"/>
                        <a:sym typeface="Georgia"/>
                      </a:endParaRPr>
                    </a:p>
                  </a:txBody>
                  <a:tcPr marL="91425" marR="91425" marT="91425" marB="91425">
                    <a:solidFill>
                      <a:srgbClr val="EFEFEF"/>
                    </a:solidFill>
                  </a:tcPr>
                </a:tc>
                <a:tc>
                  <a:txBody>
                    <a:bodyPr/>
                    <a:lstStyle/>
                    <a:p>
                      <a:pPr marL="0" lvl="0" indent="0" algn="l" rtl="0">
                        <a:spcBef>
                          <a:spcPts val="0"/>
                        </a:spcBef>
                        <a:spcAft>
                          <a:spcPts val="0"/>
                        </a:spcAft>
                        <a:buNone/>
                      </a:pPr>
                      <a:r>
                        <a:rPr lang="en" sz="900">
                          <a:latin typeface="Georgia"/>
                          <a:ea typeface="Georgia"/>
                          <a:cs typeface="Georgia"/>
                          <a:sym typeface="Georgia"/>
                        </a:rPr>
                        <a:t>apps/v1</a:t>
                      </a:r>
                      <a:endParaRPr sz="900">
                        <a:latin typeface="Georgia"/>
                        <a:ea typeface="Georgia"/>
                        <a:cs typeface="Georgia"/>
                        <a:sym typeface="Georgia"/>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162" name="Google Shape;162;p21"/>
          <p:cNvSpPr/>
          <p:nvPr/>
        </p:nvSpPr>
        <p:spPr>
          <a:xfrm>
            <a:off x="250500" y="652525"/>
            <a:ext cx="2008500" cy="154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mydemo-pod.yaml</a:t>
            </a:r>
            <a:endParaRPr sz="1200" b="1">
              <a:latin typeface="Courier New"/>
              <a:ea typeface="Courier New"/>
              <a:cs typeface="Courier New"/>
              <a:sym typeface="Courier New"/>
            </a:endParaRPr>
          </a:p>
        </p:txBody>
      </p:sp>
      <p:sp>
        <p:nvSpPr>
          <p:cNvPr id="163" name="Google Shape;163;p21"/>
          <p:cNvSpPr txBox="1"/>
          <p:nvPr/>
        </p:nvSpPr>
        <p:spPr>
          <a:xfrm>
            <a:off x="4402650" y="652525"/>
            <a:ext cx="2008500" cy="4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a:solidFill>
                  <a:srgbClr val="666666"/>
                </a:solidFill>
                <a:latin typeface="Georgia"/>
                <a:ea typeface="Georgia"/>
                <a:cs typeface="Georgia"/>
                <a:sym typeface="Georgia"/>
              </a:rPr>
              <a:t>Kubernetes API version used</a:t>
            </a:r>
            <a:endParaRPr sz="900" b="1">
              <a:solidFill>
                <a:srgbClr val="666666"/>
              </a:solidFill>
              <a:latin typeface="Georgia"/>
              <a:ea typeface="Georgia"/>
              <a:cs typeface="Georgia"/>
              <a:sym typeface="Georgia"/>
            </a:endParaRPr>
          </a:p>
          <a:p>
            <a:pPr marL="0" lvl="0" indent="0" algn="l" rtl="0">
              <a:lnSpc>
                <a:spcPct val="115000"/>
              </a:lnSpc>
              <a:spcBef>
                <a:spcPts val="0"/>
              </a:spcBef>
              <a:spcAft>
                <a:spcPts val="0"/>
              </a:spcAft>
              <a:buNone/>
            </a:pPr>
            <a:r>
              <a:rPr lang="en" sz="900" b="1">
                <a:solidFill>
                  <a:srgbClr val="666666"/>
                </a:solidFill>
                <a:latin typeface="Georgia"/>
                <a:ea typeface="Georgia"/>
                <a:cs typeface="Georgia"/>
                <a:sym typeface="Georgia"/>
              </a:rPr>
              <a:t>in this YAML descriptor</a:t>
            </a:r>
            <a:endParaRPr sz="1600" b="1">
              <a:latin typeface="Georgia"/>
              <a:ea typeface="Georgia"/>
              <a:cs typeface="Georgia"/>
              <a:sym typeface="Georgia"/>
            </a:endParaRPr>
          </a:p>
        </p:txBody>
      </p:sp>
      <p:sp>
        <p:nvSpPr>
          <p:cNvPr id="164" name="Google Shape;164;p21"/>
          <p:cNvSpPr txBox="1"/>
          <p:nvPr/>
        </p:nvSpPr>
        <p:spPr>
          <a:xfrm>
            <a:off x="4402650" y="1213550"/>
            <a:ext cx="3708000" cy="4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a:solidFill>
                  <a:srgbClr val="666666"/>
                </a:solidFill>
                <a:latin typeface="Georgia"/>
                <a:ea typeface="Georgia"/>
                <a:cs typeface="Georgia"/>
                <a:sym typeface="Georgia"/>
              </a:rPr>
              <a:t>Type of Kubernetes object/resource</a:t>
            </a:r>
            <a:endParaRPr sz="700">
              <a:solidFill>
                <a:srgbClr val="666666"/>
              </a:solidFill>
            </a:endParaRPr>
          </a:p>
          <a:p>
            <a:pPr marL="0" lvl="0" indent="0" algn="l" rtl="0">
              <a:spcBef>
                <a:spcPts val="0"/>
              </a:spcBef>
              <a:spcAft>
                <a:spcPts val="0"/>
              </a:spcAft>
              <a:buNone/>
            </a:pPr>
            <a:endParaRPr>
              <a:latin typeface="Open Sans"/>
              <a:ea typeface="Open Sans"/>
              <a:cs typeface="Open Sans"/>
              <a:sym typeface="Open Sans"/>
            </a:endParaRPr>
          </a:p>
        </p:txBody>
      </p:sp>
      <p:sp>
        <p:nvSpPr>
          <p:cNvPr id="165" name="Google Shape;165;p21"/>
          <p:cNvSpPr txBox="1"/>
          <p:nvPr/>
        </p:nvSpPr>
        <p:spPr>
          <a:xfrm>
            <a:off x="4402650" y="1683113"/>
            <a:ext cx="2654100" cy="4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a:solidFill>
                  <a:srgbClr val="666666"/>
                </a:solidFill>
                <a:latin typeface="Georgia"/>
                <a:ea typeface="Georgia"/>
                <a:cs typeface="Georgia"/>
                <a:sym typeface="Georgia"/>
              </a:rPr>
              <a:t>Pod metadata (name, labels, annotations, and so on)</a:t>
            </a:r>
            <a:endParaRPr sz="900" b="1">
              <a:solidFill>
                <a:srgbClr val="666666"/>
              </a:solidFill>
              <a:latin typeface="Georgia"/>
              <a:ea typeface="Georgia"/>
              <a:cs typeface="Georgia"/>
              <a:sym typeface="Georgia"/>
            </a:endParaRPr>
          </a:p>
          <a:p>
            <a:pPr marL="0" lvl="0" indent="0" algn="l" rtl="0">
              <a:spcBef>
                <a:spcPts val="0"/>
              </a:spcBef>
              <a:spcAft>
                <a:spcPts val="0"/>
              </a:spcAft>
              <a:buNone/>
            </a:pPr>
            <a:endParaRPr sz="900" b="1">
              <a:solidFill>
                <a:srgbClr val="666666"/>
              </a:solidFill>
              <a:latin typeface="Georgia"/>
              <a:ea typeface="Georgia"/>
              <a:cs typeface="Georgia"/>
              <a:sym typeface="Georgia"/>
            </a:endParaRPr>
          </a:p>
        </p:txBody>
      </p:sp>
      <p:sp>
        <p:nvSpPr>
          <p:cNvPr id="166" name="Google Shape;166;p21"/>
          <p:cNvSpPr txBox="1"/>
          <p:nvPr/>
        </p:nvSpPr>
        <p:spPr>
          <a:xfrm>
            <a:off x="4441250" y="2385150"/>
            <a:ext cx="3038400" cy="4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a:solidFill>
                  <a:srgbClr val="666666"/>
                </a:solidFill>
                <a:latin typeface="Georgia"/>
                <a:ea typeface="Georgia"/>
                <a:cs typeface="Georgia"/>
                <a:sym typeface="Georgia"/>
              </a:rPr>
              <a:t>Pod specification/contents (list of pod’s containers,ports,volumes, so on)</a:t>
            </a:r>
            <a:endParaRPr sz="900" b="1">
              <a:solidFill>
                <a:srgbClr val="666666"/>
              </a:solidFill>
              <a:latin typeface="Georgia"/>
              <a:ea typeface="Georgia"/>
              <a:cs typeface="Georgia"/>
              <a:sym typeface="Georgia"/>
            </a:endParaRPr>
          </a:p>
          <a:p>
            <a:pPr marL="0" lvl="0" indent="0" algn="l" rtl="0">
              <a:spcBef>
                <a:spcPts val="0"/>
              </a:spcBef>
              <a:spcAft>
                <a:spcPts val="0"/>
              </a:spcAft>
              <a:buNone/>
            </a:pPr>
            <a:endParaRPr>
              <a:latin typeface="Open Sans"/>
              <a:ea typeface="Open Sans"/>
              <a:cs typeface="Open Sans"/>
              <a:sym typeface="Open Sans"/>
            </a:endParaRPr>
          </a:p>
        </p:txBody>
      </p:sp>
      <p:cxnSp>
        <p:nvCxnSpPr>
          <p:cNvPr id="167" name="Google Shape;167;p21"/>
          <p:cNvCxnSpPr>
            <a:stCxn id="163" idx="1"/>
          </p:cNvCxnSpPr>
          <p:nvPr/>
        </p:nvCxnSpPr>
        <p:spPr>
          <a:xfrm flipH="1">
            <a:off x="1782450" y="884725"/>
            <a:ext cx="2620200" cy="148500"/>
          </a:xfrm>
          <a:prstGeom prst="bentConnector3">
            <a:avLst>
              <a:gd name="adj1" fmla="val 50000"/>
            </a:avLst>
          </a:prstGeom>
          <a:noFill/>
          <a:ln w="9525" cap="flat" cmpd="sng">
            <a:solidFill>
              <a:srgbClr val="E6B8AF"/>
            </a:solidFill>
            <a:prstDash val="solid"/>
            <a:round/>
            <a:headEnd type="none" w="med" len="med"/>
            <a:tailEnd type="stealth" w="med" len="med"/>
          </a:ln>
        </p:spPr>
      </p:cxnSp>
      <p:cxnSp>
        <p:nvCxnSpPr>
          <p:cNvPr id="168" name="Google Shape;168;p21"/>
          <p:cNvCxnSpPr>
            <a:stCxn id="164" idx="1"/>
          </p:cNvCxnSpPr>
          <p:nvPr/>
        </p:nvCxnSpPr>
        <p:spPr>
          <a:xfrm rot="10800000">
            <a:off x="1293450" y="1258550"/>
            <a:ext cx="3109200" cy="171300"/>
          </a:xfrm>
          <a:prstGeom prst="bentConnector3">
            <a:avLst>
              <a:gd name="adj1" fmla="val 50000"/>
            </a:avLst>
          </a:prstGeom>
          <a:noFill/>
          <a:ln w="9525" cap="flat" cmpd="sng">
            <a:solidFill>
              <a:srgbClr val="E6B8AF"/>
            </a:solidFill>
            <a:prstDash val="solid"/>
            <a:round/>
            <a:headEnd type="none" w="med" len="med"/>
            <a:tailEnd type="stealth" w="med" len="med"/>
          </a:ln>
        </p:spPr>
      </p:cxnSp>
      <p:cxnSp>
        <p:nvCxnSpPr>
          <p:cNvPr id="169" name="Google Shape;169;p21"/>
          <p:cNvCxnSpPr>
            <a:stCxn id="165" idx="1"/>
          </p:cNvCxnSpPr>
          <p:nvPr/>
        </p:nvCxnSpPr>
        <p:spPr>
          <a:xfrm flipH="1">
            <a:off x="3372750" y="1899413"/>
            <a:ext cx="1029900" cy="60900"/>
          </a:xfrm>
          <a:prstGeom prst="bentConnector3">
            <a:avLst>
              <a:gd name="adj1" fmla="val 50000"/>
            </a:avLst>
          </a:prstGeom>
          <a:noFill/>
          <a:ln w="9525" cap="flat" cmpd="sng">
            <a:solidFill>
              <a:srgbClr val="E6B8AF"/>
            </a:solidFill>
            <a:prstDash val="solid"/>
            <a:round/>
            <a:headEnd type="none" w="med" len="med"/>
            <a:tailEnd type="none" w="med" len="med"/>
          </a:ln>
        </p:spPr>
      </p:cxnSp>
      <p:cxnSp>
        <p:nvCxnSpPr>
          <p:cNvPr id="170" name="Google Shape;170;p21"/>
          <p:cNvCxnSpPr/>
          <p:nvPr/>
        </p:nvCxnSpPr>
        <p:spPr>
          <a:xfrm>
            <a:off x="2703150" y="1445300"/>
            <a:ext cx="701700" cy="521700"/>
          </a:xfrm>
          <a:prstGeom prst="curvedConnector3">
            <a:avLst>
              <a:gd name="adj1" fmla="val 50000"/>
            </a:avLst>
          </a:prstGeom>
          <a:noFill/>
          <a:ln w="9525" cap="flat" cmpd="sng">
            <a:solidFill>
              <a:srgbClr val="E6B8AF"/>
            </a:solidFill>
            <a:prstDash val="solid"/>
            <a:round/>
            <a:headEnd type="stealth" w="med" len="med"/>
            <a:tailEnd type="none" w="med" len="med"/>
          </a:ln>
        </p:spPr>
      </p:cxnSp>
      <p:cxnSp>
        <p:nvCxnSpPr>
          <p:cNvPr id="171" name="Google Shape;171;p21"/>
          <p:cNvCxnSpPr/>
          <p:nvPr/>
        </p:nvCxnSpPr>
        <p:spPr>
          <a:xfrm flipH="1">
            <a:off x="2677500" y="1960275"/>
            <a:ext cx="720900" cy="405600"/>
          </a:xfrm>
          <a:prstGeom prst="curvedConnector3">
            <a:avLst>
              <a:gd name="adj1" fmla="val 50000"/>
            </a:avLst>
          </a:prstGeom>
          <a:noFill/>
          <a:ln w="9525" cap="flat" cmpd="sng">
            <a:solidFill>
              <a:srgbClr val="E6B8AF"/>
            </a:solidFill>
            <a:prstDash val="solid"/>
            <a:round/>
            <a:headEnd type="none" w="med" len="med"/>
            <a:tailEnd type="stealth" w="med" len="med"/>
          </a:ln>
        </p:spPr>
      </p:cxnSp>
      <p:cxnSp>
        <p:nvCxnSpPr>
          <p:cNvPr id="172" name="Google Shape;172;p21"/>
          <p:cNvCxnSpPr/>
          <p:nvPr/>
        </p:nvCxnSpPr>
        <p:spPr>
          <a:xfrm>
            <a:off x="2454600" y="2429900"/>
            <a:ext cx="1198800" cy="478500"/>
          </a:xfrm>
          <a:prstGeom prst="curvedConnector3">
            <a:avLst>
              <a:gd name="adj1" fmla="val 50000"/>
            </a:avLst>
          </a:prstGeom>
          <a:noFill/>
          <a:ln w="9525" cap="flat" cmpd="sng">
            <a:solidFill>
              <a:srgbClr val="E6B8AF"/>
            </a:solidFill>
            <a:prstDash val="solid"/>
            <a:round/>
            <a:headEnd type="stealth" w="med" len="med"/>
            <a:tailEnd type="none" w="med" len="med"/>
          </a:ln>
        </p:spPr>
      </p:cxnSp>
      <p:cxnSp>
        <p:nvCxnSpPr>
          <p:cNvPr id="173" name="Google Shape;173;p21"/>
          <p:cNvCxnSpPr/>
          <p:nvPr/>
        </p:nvCxnSpPr>
        <p:spPr>
          <a:xfrm flipH="1">
            <a:off x="2528775" y="2893700"/>
            <a:ext cx="1140000" cy="1125300"/>
          </a:xfrm>
          <a:prstGeom prst="curvedConnector3">
            <a:avLst>
              <a:gd name="adj1" fmla="val 45105"/>
            </a:avLst>
          </a:prstGeom>
          <a:noFill/>
          <a:ln w="9525" cap="flat" cmpd="sng">
            <a:solidFill>
              <a:srgbClr val="E6B8AF"/>
            </a:solidFill>
            <a:prstDash val="solid"/>
            <a:round/>
            <a:headEnd type="none" w="med" len="med"/>
            <a:tailEnd type="stealth" w="med" len="med"/>
          </a:ln>
        </p:spPr>
      </p:cxnSp>
      <p:cxnSp>
        <p:nvCxnSpPr>
          <p:cNvPr id="174" name="Google Shape;174;p21"/>
          <p:cNvCxnSpPr>
            <a:stCxn id="166" idx="1"/>
          </p:cNvCxnSpPr>
          <p:nvPr/>
        </p:nvCxnSpPr>
        <p:spPr>
          <a:xfrm flipH="1">
            <a:off x="3655850" y="2601450"/>
            <a:ext cx="785400" cy="292200"/>
          </a:xfrm>
          <a:prstGeom prst="bentConnector3">
            <a:avLst>
              <a:gd name="adj1" fmla="val 50000"/>
            </a:avLst>
          </a:prstGeom>
          <a:noFill/>
          <a:ln w="9525" cap="flat" cmpd="sng">
            <a:solidFill>
              <a:srgbClr val="E6B8A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1494</Words>
  <Application>Microsoft Macintosh PowerPoint</Application>
  <PresentationFormat>On-screen Show (16:9)</PresentationFormat>
  <Paragraphs>267</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Courier New</vt:lpstr>
      <vt:lpstr>Open Sans</vt:lpstr>
      <vt:lpstr>Georgia</vt:lpstr>
      <vt:lpstr>PT Sans Narrow</vt:lpstr>
      <vt:lpstr>Roboto</vt:lpstr>
      <vt:lpstr>Permanent Marker</vt:lpstr>
      <vt:lpstr>Lora</vt:lpstr>
      <vt:lpstr>Tropic</vt:lpstr>
      <vt:lpstr>                         Pods                                                                                                                </vt:lpstr>
      <vt:lpstr>         Pods Introduction </vt:lpstr>
      <vt:lpstr>Pod Overview</vt:lpstr>
      <vt:lpstr>Collection of PODS</vt:lpstr>
      <vt:lpstr>Pod Concept</vt:lpstr>
      <vt:lpstr>Why one container per Pod?</vt:lpstr>
      <vt:lpstr>Why multiple containers per Pod?</vt:lpstr>
      <vt:lpstr>When to use multiple containers in a POD? one container per po</vt:lpstr>
      <vt:lpstr>Pod - YAML</vt:lpstr>
      <vt:lpstr>Pod details</vt:lpstr>
      <vt:lpstr>Command Reference</vt:lpstr>
      <vt:lpstr>PowerPoint Presentation</vt:lpstr>
      <vt:lpstr>Pod Networking</vt:lpstr>
      <vt:lpstr>Pod Networking </vt:lpstr>
      <vt:lpstr>Command Reference</vt:lpstr>
      <vt:lpstr>PowerPoint Presentation</vt:lpstr>
      <vt:lpstr>Pod: port forwarding</vt:lpstr>
      <vt:lpstr>PowerPoint Presentation</vt:lpstr>
      <vt:lpstr>PowerPoint Presentation</vt:lpstr>
      <vt:lpstr>      Labels &amp; Selectors </vt:lpstr>
      <vt:lpstr>Example:Uncategorized product catalog microservice  </vt:lpstr>
      <vt:lpstr>Example: Categorized product catalog microservice</vt:lpstr>
      <vt:lpstr>Labels &amp; Selector: Example</vt:lpstr>
      <vt:lpstr>Why do we label our PODs and objects in kubernetes? </vt:lpstr>
      <vt:lpstr>Labels &amp; Selectors</vt:lpstr>
      <vt:lpstr>Command 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Pods                                                                                                                </dc:title>
  <cp:lastModifiedBy>Shivam Jha</cp:lastModifiedBy>
  <cp:revision>3</cp:revision>
  <dcterms:modified xsi:type="dcterms:W3CDTF">2020-06-01T13:33:24Z</dcterms:modified>
</cp:coreProperties>
</file>