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1.png" ContentType="image/png"/>
  <Override PartName="/ppt/media/image4.png" ContentType="image/png"/>
  <Override PartName="/ppt/media/image12.png" ContentType="image/png"/>
  <Override PartName="/ppt/media/image6.jpeg" ContentType="image/jpeg"/>
  <Override PartName="/ppt/media/image3.png" ContentType="image/png"/>
  <Override PartName="/ppt/media/image22.png" ContentType="image/png"/>
  <Override PartName="/ppt/media/image2.png" ContentType="image/png"/>
  <Override PartName="/ppt/media/image21.png" ContentType="image/png"/>
  <Override PartName="/ppt/media/image1.png" ContentType="image/png"/>
  <Override PartName="/ppt/media/image5.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2"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3" name="PlaceHolder 3"/>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34" name="" descr=""/>
          <p:cNvPicPr/>
          <p:nvPr/>
        </p:nvPicPr>
        <p:blipFill>
          <a:blip r:embed="rId2"/>
          <a:stretch/>
        </p:blipFill>
        <p:spPr>
          <a:xfrm>
            <a:off x="2431080" y="1152360"/>
            <a:ext cx="4280760" cy="3415680"/>
          </a:xfrm>
          <a:prstGeom prst="rect">
            <a:avLst/>
          </a:prstGeom>
          <a:ln>
            <a:noFill/>
          </a:ln>
        </p:spPr>
      </p:pic>
      <p:pic>
        <p:nvPicPr>
          <p:cNvPr id="35" name="" descr=""/>
          <p:cNvPicPr/>
          <p:nvPr/>
        </p:nvPicPr>
        <p:blipFill>
          <a:blip r:embed="rId3"/>
          <a:stretch/>
        </p:blipFill>
        <p:spPr>
          <a:xfrm>
            <a:off x="2431080" y="1152360"/>
            <a:ext cx="4280760" cy="341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1"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3"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44" name="PlaceHolder 3"/>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8"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49" name="PlaceHolder 3"/>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0" name="PlaceHolder 4"/>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2"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3"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4"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6"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7"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8" name="PlaceHolder 4"/>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0" name="PlaceHolder 2"/>
          <p:cNvSpPr>
            <a:spLocks noGrp="1"/>
          </p:cNvSpPr>
          <p:nvPr>
            <p:ph type="body"/>
          </p:nvPr>
        </p:nvSpPr>
        <p:spPr>
          <a:xfrm>
            <a:off x="311760" y="1152360"/>
            <a:ext cx="851976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1" name="PlaceHolder 3"/>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3"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5"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6" name="PlaceHolder 5"/>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8"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9" name="PlaceHolder 3"/>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70" name="" descr=""/>
          <p:cNvPicPr/>
          <p:nvPr/>
        </p:nvPicPr>
        <p:blipFill>
          <a:blip r:embed="rId2"/>
          <a:stretch/>
        </p:blipFill>
        <p:spPr>
          <a:xfrm>
            <a:off x="2431080" y="1152360"/>
            <a:ext cx="4280760" cy="3415680"/>
          </a:xfrm>
          <a:prstGeom prst="rect">
            <a:avLst/>
          </a:prstGeom>
          <a:ln>
            <a:noFill/>
          </a:ln>
        </p:spPr>
      </p:pic>
      <p:pic>
        <p:nvPicPr>
          <p:cNvPr id="71" name="" descr=""/>
          <p:cNvPicPr/>
          <p:nvPr/>
        </p:nvPicPr>
        <p:blipFill>
          <a:blip r:embed="rId3"/>
          <a:stretch/>
        </p:blipFill>
        <p:spPr>
          <a:xfrm>
            <a:off x="2431080" y="1152360"/>
            <a:ext cx="4280760" cy="34156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19760" cy="57204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7" name="PlaceHolder 2"/>
          <p:cNvSpPr>
            <a:spLocks noGrp="1"/>
          </p:cNvSpPr>
          <p:nvPr>
            <p:ph type="body"/>
          </p:nvPr>
        </p:nvSpPr>
        <p:spPr>
          <a:xfrm>
            <a:off x="311760" y="1152360"/>
            <a:ext cx="8519760" cy="3415680"/>
          </a:xfrm>
          <a:prstGeom prst="rect">
            <a:avLst/>
          </a:prstGeom>
        </p:spPr>
        <p:txBody>
          <a:bodyPr lIns="0" rIns="0" tIns="0" bIns="0"/>
          <a:p>
            <a:pPr marL="432000" indent="-324000">
              <a:buClr>
                <a:srgbClr val="ffffff"/>
              </a:buClr>
              <a:buSzPct val="45000"/>
              <a:buFont typeface="Wingdings" charset="2"/>
              <a:buChar char=""/>
            </a:pPr>
            <a:r>
              <a:rPr b="0" lang="en-IN" sz="1800" spc="-1" strike="noStrike">
                <a:solidFill>
                  <a:srgbClr val="ffffff"/>
                </a:solidFill>
                <a:uFill>
                  <a:solidFill>
                    <a:srgbClr val="ffffff"/>
                  </a:solidFill>
                </a:uFill>
                <a:latin typeface="Arial"/>
              </a:rPr>
              <a:t>Click to edit the outline text format</a:t>
            </a:r>
            <a:endParaRPr b="0" lang="en-IN" sz="18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1800" spc="-1" strike="noStrike">
                <a:solidFill>
                  <a:srgbClr val="ffffff"/>
                </a:solidFill>
                <a:uFill>
                  <a:solidFill>
                    <a:srgbClr val="ffffff"/>
                  </a:solidFill>
                </a:uFill>
                <a:latin typeface="Arial"/>
              </a:rPr>
              <a:t>Second Outline Level</a:t>
            </a:r>
            <a:endParaRPr b="0" lang="en-IN" sz="1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1800" spc="-1" strike="noStrike">
                <a:solidFill>
                  <a:srgbClr val="ffffff"/>
                </a:solidFill>
                <a:uFill>
                  <a:solidFill>
                    <a:srgbClr val="ffffff"/>
                  </a:solidFill>
                </a:uFill>
                <a:latin typeface="Arial"/>
              </a:rPr>
              <a:t>Third Outline Level</a:t>
            </a:r>
            <a:endParaRPr b="0" lang="en-IN" sz="18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1800" spc="-1" strike="noStrike">
                <a:solidFill>
                  <a:srgbClr val="ffffff"/>
                </a:solidFill>
                <a:uFill>
                  <a:solidFill>
                    <a:srgbClr val="ffffff"/>
                  </a:solidFill>
                </a:uFill>
                <a:latin typeface="Arial"/>
              </a:rPr>
              <a:t>Fourth Outline Level</a:t>
            </a:r>
            <a:endParaRPr b="0" lang="en-IN" sz="18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Fifth Outline Level</a:t>
            </a:r>
            <a:endParaRPr b="0" lang="en-IN" sz="18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Sixth Outline Level</a:t>
            </a:r>
            <a:endParaRPr b="0" lang="en-IN" sz="18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Seventh Outline Level</a:t>
            </a:r>
            <a:endParaRPr b="0" lang="en-IN" sz="18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11760" y="266400"/>
            <a:ext cx="8645040" cy="112068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2400" spc="-1" strike="noStrike">
                <a:solidFill>
                  <a:srgbClr val="ffffff"/>
                </a:solidFill>
                <a:uFill>
                  <a:solidFill>
                    <a:srgbClr val="ffffff"/>
                  </a:solidFill>
                </a:uFill>
                <a:latin typeface="Arial"/>
                <a:ea typeface="Arial"/>
              </a:rPr>
              <a:t>Face Detection And Recognition using Back propagation neural network.</a:t>
            </a:r>
            <a:endParaRPr b="0" lang="en-IN" sz="1800" spc="-1" strike="noStrike">
              <a:solidFill>
                <a:srgbClr val="ffffff"/>
              </a:solidFill>
              <a:uFill>
                <a:solidFill>
                  <a:srgbClr val="ffffff"/>
                </a:solidFill>
              </a:uFill>
              <a:latin typeface="Arial"/>
            </a:endParaRPr>
          </a:p>
        </p:txBody>
      </p:sp>
      <p:sp>
        <p:nvSpPr>
          <p:cNvPr id="73" name="CustomShape 2"/>
          <p:cNvSpPr/>
          <p:nvPr/>
        </p:nvSpPr>
        <p:spPr>
          <a:xfrm>
            <a:off x="367560" y="3744000"/>
            <a:ext cx="8705880" cy="128088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adadad"/>
                </a:solidFill>
                <a:uFill>
                  <a:solidFill>
                    <a:srgbClr val="ffffff"/>
                  </a:solidFill>
                </a:uFill>
                <a:latin typeface="Arial"/>
                <a:ea typeface="Arial"/>
              </a:rPr>
              <a:t>                                   </a:t>
            </a:r>
            <a:r>
              <a:rPr b="0" lang="en-IN" sz="2800" spc="-1" strike="noStrike">
                <a:solidFill>
                  <a:srgbClr val="adadad"/>
                </a:solidFill>
                <a:uFill>
                  <a:solidFill>
                    <a:srgbClr val="ffffff"/>
                  </a:solidFill>
                </a:uFill>
                <a:latin typeface="Arial"/>
                <a:ea typeface="Arial"/>
              </a:rPr>
              <a:t>Anoop kumar singh(14bcs008)</a:t>
            </a:r>
            <a:endParaRPr b="0" lang="en-IN" sz="1800" spc="-1" strike="noStrike">
              <a:solidFill>
                <a:srgbClr val="ffffff"/>
              </a:solidFill>
              <a:uFill>
                <a:solidFill>
                  <a:srgbClr val="ffffff"/>
                </a:solidFill>
              </a:uFill>
              <a:latin typeface="Arial"/>
            </a:endParaRPr>
          </a:p>
          <a:p>
            <a:pPr algn="ctr">
              <a:lnSpc>
                <a:spcPct val="100000"/>
              </a:lnSpc>
            </a:pPr>
            <a:r>
              <a:rPr b="0" lang="en-IN" sz="2800" spc="-1" strike="noStrike">
                <a:solidFill>
                  <a:srgbClr val="adadad"/>
                </a:solidFill>
                <a:uFill>
                  <a:solidFill>
                    <a:srgbClr val="ffffff"/>
                  </a:solidFill>
                </a:uFill>
                <a:latin typeface="Arial"/>
                <a:ea typeface="Arial"/>
              </a:rPr>
              <a:t>                                      </a:t>
            </a:r>
            <a:r>
              <a:rPr b="0" lang="en-IN" sz="2800" spc="-1" strike="noStrike">
                <a:solidFill>
                  <a:srgbClr val="adadad"/>
                </a:solidFill>
                <a:uFill>
                  <a:solidFill>
                    <a:srgbClr val="ffffff"/>
                  </a:solidFill>
                </a:uFill>
                <a:latin typeface="Arial"/>
                <a:ea typeface="Arial"/>
              </a:rPr>
              <a:t>Chitranshu yadav(14bcs015)</a:t>
            </a:r>
            <a:endParaRPr b="0" lang="en-IN" sz="1800" spc="-1" strike="noStrike">
              <a:solidFill>
                <a:srgbClr val="ffffff"/>
              </a:solidFill>
              <a:uFill>
                <a:solidFill>
                  <a:srgbClr val="ffffff"/>
                </a:solidFill>
              </a:uFill>
              <a:latin typeface="Arial"/>
            </a:endParaRPr>
          </a:p>
          <a:p>
            <a:pPr algn="ctr">
              <a:lnSpc>
                <a:spcPct val="100000"/>
              </a:lnSpc>
            </a:pPr>
            <a:r>
              <a:rPr b="0" lang="en-IN" sz="2800" spc="-1" strike="noStrike">
                <a:solidFill>
                  <a:srgbClr val="adadad"/>
                </a:solidFill>
                <a:uFill>
                  <a:solidFill>
                    <a:srgbClr val="ffffff"/>
                  </a:solidFill>
                </a:uFill>
                <a:latin typeface="Arial"/>
                <a:ea typeface="Arial"/>
              </a:rPr>
              <a:t>                                          </a:t>
            </a:r>
            <a:r>
              <a:rPr b="0" lang="en-IN" sz="2800" spc="-1" strike="noStrike">
                <a:solidFill>
                  <a:srgbClr val="adadad"/>
                </a:solidFill>
                <a:uFill>
                  <a:solidFill>
                    <a:srgbClr val="ffffff"/>
                  </a:solidFill>
                </a:uFill>
                <a:latin typeface="Arial"/>
                <a:ea typeface="Arial"/>
              </a:rPr>
              <a:t>Sangam kumar(14bcs045)</a:t>
            </a: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p:txBody>
      </p:sp>
      <p:pic>
        <p:nvPicPr>
          <p:cNvPr id="74" name="Shape 56" descr=""/>
          <p:cNvPicPr/>
          <p:nvPr/>
        </p:nvPicPr>
        <p:blipFill>
          <a:blip r:embed="rId1"/>
          <a:stretch/>
        </p:blipFill>
        <p:spPr>
          <a:xfrm>
            <a:off x="3676320" y="1631880"/>
            <a:ext cx="1764360" cy="1555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183600"/>
            <a:ext cx="8519760" cy="6422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LBPH</a:t>
            </a:r>
            <a:endParaRPr b="0" lang="en-IN" sz="1800" spc="-1" strike="noStrike">
              <a:solidFill>
                <a:srgbClr val="ffffff"/>
              </a:solidFill>
              <a:uFill>
                <a:solidFill>
                  <a:srgbClr val="ffffff"/>
                </a:solidFill>
              </a:uFill>
              <a:latin typeface="Arial"/>
            </a:endParaRPr>
          </a:p>
        </p:txBody>
      </p:sp>
      <p:sp>
        <p:nvSpPr>
          <p:cNvPr id="94" name="CustomShape 2"/>
          <p:cNvSpPr/>
          <p:nvPr/>
        </p:nvSpPr>
        <p:spPr>
          <a:xfrm>
            <a:off x="311760" y="826560"/>
            <a:ext cx="8519760" cy="414576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Local Binary Patterns Histograms,or LBPH in short,also needs to be trained on hundreds of images LBPH is a visual/texture descriptor, and thankfully, our faces are also composed of micro visual patterns.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For each block,LBPH looks at 9 pixels (3×3 window) at a time, and with a particular interest in the pixel located in the center of the window.</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Then, it compares the central pixel value with every neighbor's pixel value under the 3×3 window. For each neighbor pixel that is greater than or equal to the center pixel, it sets its value to 1, and for the others, it sets them to 0.</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After that, it reads the updated pixel values (which can be either 0 or 1) in a clockwise order and forms a binary number. Next, it converts the binary number into a decimal number, and that decimal number is the new value of the center pixel. We do this for every pixel in a block.</a:t>
            </a:r>
            <a:endParaRPr b="0" lang="en-IN"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LBPH CONTD..</a:t>
            </a:r>
            <a:endParaRPr b="0" lang="en-IN" sz="1800" spc="-1" strike="noStrike">
              <a:solidFill>
                <a:srgbClr val="ffffff"/>
              </a:solidFill>
              <a:uFill>
                <a:solidFill>
                  <a:srgbClr val="ffffff"/>
                </a:solidFill>
              </a:uFill>
              <a:latin typeface="Arial"/>
            </a:endParaRPr>
          </a:p>
        </p:txBody>
      </p:sp>
      <p:sp>
        <p:nvSpPr>
          <p:cNvPr id="9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adadad"/>
                </a:solidFill>
                <a:uFill>
                  <a:solidFill>
                    <a:srgbClr val="ffffff"/>
                  </a:solidFill>
                </a:uFill>
                <a:latin typeface="Arial"/>
                <a:ea typeface="Arial"/>
              </a:rPr>
              <a:t>LBPH</a:t>
            </a:r>
            <a:endParaRPr b="0" lang="en-IN" sz="1800" spc="-1" strike="noStrike">
              <a:solidFill>
                <a:srgbClr val="ffffff"/>
              </a:solidFill>
              <a:uFill>
                <a:solidFill>
                  <a:srgbClr val="ffffff"/>
                </a:solidFill>
              </a:uFill>
              <a:latin typeface="Arial"/>
            </a:endParaRPr>
          </a:p>
        </p:txBody>
      </p:sp>
      <p:pic>
        <p:nvPicPr>
          <p:cNvPr id="97" name="Shape 119" descr=""/>
          <p:cNvPicPr/>
          <p:nvPr/>
        </p:nvPicPr>
        <p:blipFill>
          <a:blip r:embed="rId1"/>
          <a:stretch/>
        </p:blipFill>
        <p:spPr>
          <a:xfrm>
            <a:off x="524880" y="1561320"/>
            <a:ext cx="8108280" cy="2782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ARTIFICIAL NEURAL NETWORK</a:t>
            </a:r>
            <a:endParaRPr b="0" lang="en-IN" sz="1800" spc="-1" strike="noStrike">
              <a:solidFill>
                <a:srgbClr val="ffffff"/>
              </a:solidFill>
              <a:uFill>
                <a:solidFill>
                  <a:srgbClr val="ffffff"/>
                </a:solidFill>
              </a:uFill>
              <a:latin typeface="Arial"/>
            </a:endParaRPr>
          </a:p>
        </p:txBody>
      </p:sp>
      <p:sp>
        <p:nvSpPr>
          <p:cNvPr id="99" name="CustomShape 2"/>
          <p:cNvSpPr/>
          <p:nvPr/>
        </p:nvSpPr>
        <p:spPr>
          <a:xfrm>
            <a:off x="0" y="1152360"/>
            <a:ext cx="8831520" cy="399024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Artificial Neural Networks are also referred to as “neural nets” , “artificial neural systems”, “parallel distributed processing systems”, “connectionist systems”.</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This graph cannot be considered a neural network since the connections between the nodes are fixed and appear to play no other role than carrying the inputs to the node that computed their conjunction.</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pic>
        <p:nvPicPr>
          <p:cNvPr id="100" name="Shape 126" descr=""/>
          <p:cNvPicPr/>
          <p:nvPr/>
        </p:nvPicPr>
        <p:blipFill>
          <a:blip r:embed="rId1"/>
          <a:stretch/>
        </p:blipFill>
        <p:spPr>
          <a:xfrm>
            <a:off x="1459800" y="1905120"/>
            <a:ext cx="5242680" cy="1488240"/>
          </a:xfrm>
          <a:prstGeom prst="rect">
            <a:avLst/>
          </a:prstGeom>
          <a:ln>
            <a:noFill/>
          </a:ln>
        </p:spPr>
      </p:pic>
      <p:pic>
        <p:nvPicPr>
          <p:cNvPr id="101" name="Shape 127" descr=""/>
          <p:cNvPicPr/>
          <p:nvPr/>
        </p:nvPicPr>
        <p:blipFill>
          <a:blip r:embed="rId2"/>
          <a:stretch/>
        </p:blipFill>
        <p:spPr>
          <a:xfrm>
            <a:off x="1295280" y="3000240"/>
            <a:ext cx="525600" cy="291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ARTIFICIAL NEURAL NETWORK CON..</a:t>
            </a:r>
            <a:endParaRPr b="0" lang="en-IN" sz="1800" spc="-1" strike="noStrike">
              <a:solidFill>
                <a:srgbClr val="ffffff"/>
              </a:solidFill>
              <a:uFill>
                <a:solidFill>
                  <a:srgbClr val="ffffff"/>
                </a:solidFill>
              </a:uFill>
              <a:latin typeface="Arial"/>
            </a:endParaRPr>
          </a:p>
        </p:txBody>
      </p:sp>
      <p:sp>
        <p:nvSpPr>
          <p:cNvPr id="10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The graph structure which connects the weights modifiable using a learning algorithm, qualifies the computing system to be called an artificial neural networks.</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pic>
        <p:nvPicPr>
          <p:cNvPr id="104" name="Shape 134" descr=""/>
          <p:cNvPicPr/>
          <p:nvPr/>
        </p:nvPicPr>
        <p:blipFill>
          <a:blip r:embed="rId1"/>
          <a:stretch/>
        </p:blipFill>
        <p:spPr>
          <a:xfrm>
            <a:off x="2512080" y="1514520"/>
            <a:ext cx="4821480" cy="1320840"/>
          </a:xfrm>
          <a:prstGeom prst="rect">
            <a:avLst/>
          </a:prstGeom>
          <a:ln>
            <a:noFill/>
          </a:ln>
        </p:spPr>
      </p:pic>
      <p:pic>
        <p:nvPicPr>
          <p:cNvPr id="105" name="Shape 135" descr=""/>
          <p:cNvPicPr/>
          <p:nvPr/>
        </p:nvPicPr>
        <p:blipFill>
          <a:blip r:embed="rId2"/>
          <a:stretch/>
        </p:blipFill>
        <p:spPr>
          <a:xfrm>
            <a:off x="4021920" y="1577880"/>
            <a:ext cx="307800" cy="269280"/>
          </a:xfrm>
          <a:prstGeom prst="rect">
            <a:avLst/>
          </a:prstGeom>
          <a:ln>
            <a:noFill/>
          </a:ln>
        </p:spPr>
      </p:pic>
      <p:pic>
        <p:nvPicPr>
          <p:cNvPr id="106" name="Shape 136" descr=""/>
          <p:cNvPicPr/>
          <p:nvPr/>
        </p:nvPicPr>
        <p:blipFill>
          <a:blip r:embed="rId3"/>
          <a:stretch/>
        </p:blipFill>
        <p:spPr>
          <a:xfrm>
            <a:off x="4105440" y="2566080"/>
            <a:ext cx="307800" cy="269280"/>
          </a:xfrm>
          <a:prstGeom prst="rect">
            <a:avLst/>
          </a:prstGeom>
          <a:ln>
            <a:noFill/>
          </a:ln>
        </p:spPr>
      </p:pic>
      <p:pic>
        <p:nvPicPr>
          <p:cNvPr id="107" name="Shape 137" descr=""/>
          <p:cNvPicPr/>
          <p:nvPr/>
        </p:nvPicPr>
        <p:blipFill>
          <a:blip r:embed="rId4"/>
          <a:stretch/>
        </p:blipFill>
        <p:spPr>
          <a:xfrm>
            <a:off x="2242440" y="1577880"/>
            <a:ext cx="269280" cy="269280"/>
          </a:xfrm>
          <a:prstGeom prst="rect">
            <a:avLst/>
          </a:prstGeom>
          <a:ln>
            <a:noFill/>
          </a:ln>
        </p:spPr>
      </p:pic>
      <p:pic>
        <p:nvPicPr>
          <p:cNvPr id="108" name="Shape 138" descr=""/>
          <p:cNvPicPr/>
          <p:nvPr/>
        </p:nvPicPr>
        <p:blipFill>
          <a:blip r:embed="rId5"/>
          <a:stretch/>
        </p:blipFill>
        <p:spPr>
          <a:xfrm>
            <a:off x="2188440" y="2408040"/>
            <a:ext cx="269280" cy="269280"/>
          </a:xfrm>
          <a:prstGeom prst="rect">
            <a:avLst/>
          </a:prstGeom>
          <a:ln>
            <a:noFill/>
          </a:ln>
        </p:spPr>
      </p:pic>
      <p:pic>
        <p:nvPicPr>
          <p:cNvPr id="109" name="Shape 139" descr=""/>
          <p:cNvPicPr/>
          <p:nvPr/>
        </p:nvPicPr>
        <p:blipFill>
          <a:blip r:embed="rId6"/>
          <a:stretch/>
        </p:blipFill>
        <p:spPr>
          <a:xfrm>
            <a:off x="7034040" y="2138400"/>
            <a:ext cx="978120" cy="2692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15000"/>
              </a:lnSpc>
            </a:pPr>
            <a:r>
              <a:rPr b="1" lang="en-IN" sz="2400" spc="-1" strike="noStrike">
                <a:solidFill>
                  <a:srgbClr val="efefef"/>
                </a:solidFill>
                <a:uFill>
                  <a:solidFill>
                    <a:srgbClr val="ffffff"/>
                  </a:solidFill>
                </a:uFill>
                <a:latin typeface="Arial"/>
                <a:ea typeface="Arial"/>
              </a:rPr>
              <a:t>             </a:t>
            </a:r>
            <a:r>
              <a:rPr b="1" lang="en-IN" sz="2400" spc="-1" strike="noStrike">
                <a:solidFill>
                  <a:srgbClr val="efefef"/>
                </a:solidFill>
                <a:uFill>
                  <a:solidFill>
                    <a:srgbClr val="ffffff"/>
                  </a:solidFill>
                </a:uFill>
                <a:latin typeface="Arial"/>
                <a:ea typeface="Arial"/>
              </a:rPr>
              <a:t>BACK PROPAGATION ALGORITHM</a:t>
            </a:r>
            <a:endParaRPr b="0" lang="en-IN" sz="1800" spc="-1" strike="noStrike">
              <a:solidFill>
                <a:srgbClr val="ffffff"/>
              </a:solidFill>
              <a:uFill>
                <a:solidFill>
                  <a:srgbClr val="ffffff"/>
                </a:solidFill>
              </a:uFill>
              <a:latin typeface="Arial"/>
            </a:endParaRPr>
          </a:p>
        </p:txBody>
      </p:sp>
      <p:sp>
        <p:nvSpPr>
          <p:cNvPr id="111" name="CustomShape 2"/>
          <p:cNvSpPr/>
          <p:nvPr/>
        </p:nvSpPr>
        <p:spPr>
          <a:xfrm>
            <a:off x="311760" y="1152360"/>
            <a:ext cx="8519760" cy="3787920"/>
          </a:xfrm>
          <a:prstGeom prst="rect">
            <a:avLst/>
          </a:prstGeom>
          <a:noFill/>
          <a:ln>
            <a:noFill/>
          </a:ln>
        </p:spPr>
        <p:style>
          <a:lnRef idx="0"/>
          <a:fillRef idx="0"/>
          <a:effectRef idx="0"/>
          <a:fontRef idx="minor"/>
        </p:style>
        <p:txBody>
          <a:bodyPr lIns="90000" rIns="90000" tIns="91440" bIns="91440"/>
          <a:p>
            <a:pPr marL="457200" indent="-380160">
              <a:lnSpc>
                <a:spcPct val="100000"/>
              </a:lnSpc>
              <a:buClr>
                <a:srgbClr val="adadad"/>
              </a:buClr>
              <a:buFont typeface="StarSymbol"/>
              <a:buChar char="❖"/>
            </a:pPr>
            <a:r>
              <a:rPr b="0" lang="en-IN" sz="2400" spc="-1" strike="noStrike">
                <a:solidFill>
                  <a:srgbClr val="adadad"/>
                </a:solidFill>
                <a:uFill>
                  <a:solidFill>
                    <a:srgbClr val="ffffff"/>
                  </a:solidFill>
                </a:uFill>
                <a:latin typeface="Arial"/>
                <a:ea typeface="Arial"/>
              </a:rPr>
              <a:t>The backpropagation algorithm (Rumelhart and McClelland, 1986) is used in layered feed-forward Artificial Neural Networks.</a:t>
            </a:r>
            <a:endParaRPr b="0" lang="en-IN" sz="1800" spc="-1" strike="noStrike">
              <a:solidFill>
                <a:srgbClr val="ffffff"/>
              </a:solidFill>
              <a:uFill>
                <a:solidFill>
                  <a:srgbClr val="ffffff"/>
                </a:solidFill>
              </a:uFill>
              <a:latin typeface="Arial"/>
            </a:endParaRPr>
          </a:p>
          <a:p>
            <a:pPr marL="457200" indent="-380160">
              <a:lnSpc>
                <a:spcPct val="100000"/>
              </a:lnSpc>
              <a:buClr>
                <a:srgbClr val="adadad"/>
              </a:buClr>
              <a:buFont typeface="StarSymbol"/>
              <a:buChar char="❖"/>
            </a:pPr>
            <a:r>
              <a:rPr b="0" lang="en-IN" sz="2400" spc="-1" strike="noStrike">
                <a:solidFill>
                  <a:srgbClr val="adadad"/>
                </a:solidFill>
                <a:uFill>
                  <a:solidFill>
                    <a:srgbClr val="ffffff"/>
                  </a:solidFill>
                </a:uFill>
                <a:latin typeface="Arial"/>
                <a:ea typeface="Arial"/>
              </a:rPr>
              <a:t>Backpropagation is a multi-layer feedforward, supervised learning network based on gradient descent learning rule.</a:t>
            </a:r>
            <a:endParaRPr b="0" lang="en-IN" sz="1800" spc="-1" strike="noStrike">
              <a:solidFill>
                <a:srgbClr val="ffffff"/>
              </a:solidFill>
              <a:uFill>
                <a:solidFill>
                  <a:srgbClr val="ffffff"/>
                </a:solidFill>
              </a:uFill>
              <a:latin typeface="Arial"/>
            </a:endParaRPr>
          </a:p>
          <a:p>
            <a:pPr marL="457200" indent="-380160">
              <a:lnSpc>
                <a:spcPct val="100000"/>
              </a:lnSpc>
              <a:buClr>
                <a:srgbClr val="adadad"/>
              </a:buClr>
              <a:buFont typeface="StarSymbol"/>
              <a:buChar char="❖"/>
            </a:pPr>
            <a:r>
              <a:rPr b="0" lang="en-IN" sz="2400" spc="-1" strike="noStrike">
                <a:solidFill>
                  <a:srgbClr val="adadad"/>
                </a:solidFill>
                <a:uFill>
                  <a:solidFill>
                    <a:srgbClr val="ffffff"/>
                  </a:solidFill>
                </a:uFill>
                <a:latin typeface="Arial"/>
                <a:ea typeface="Arial"/>
              </a:rPr>
              <a:t>The idea of the backpropagation algorithm is to reduce this error, until the Artificial Neural Network learns the training data.</a:t>
            </a:r>
            <a:endParaRPr b="0" lang="en-IN" sz="1800" spc="-1" strike="noStrike">
              <a:solidFill>
                <a:srgbClr val="ffffff"/>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81720"/>
            <a:ext cx="8519760" cy="68760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BACK PROPAGATION CONTD.. </a:t>
            </a:r>
            <a:endParaRPr b="0" lang="en-IN" sz="1800" spc="-1" strike="noStrike">
              <a:solidFill>
                <a:srgbClr val="ffffff"/>
              </a:solidFill>
              <a:uFill>
                <a:solidFill>
                  <a:srgbClr val="ffffff"/>
                </a:solidFill>
              </a:uFill>
              <a:latin typeface="Arial"/>
            </a:endParaRPr>
          </a:p>
        </p:txBody>
      </p:sp>
      <p:sp>
        <p:nvSpPr>
          <p:cNvPr id="113" name="CustomShape 2"/>
          <p:cNvSpPr/>
          <p:nvPr/>
        </p:nvSpPr>
        <p:spPr>
          <a:xfrm>
            <a:off x="81720" y="641520"/>
            <a:ext cx="8968320" cy="432612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The activation function of the artificial neurons in ANNs implementing the backpropagation algorithm is a weighted sum (the sum of the inputs xi multiplied by their respective weights wji).</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The most common output function is the sigmoidal function</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Basic Block of BPN</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p:txBody>
      </p:sp>
      <p:pic>
        <p:nvPicPr>
          <p:cNvPr id="114" name="Shape 152" descr=""/>
          <p:cNvPicPr/>
          <p:nvPr/>
        </p:nvPicPr>
        <p:blipFill>
          <a:blip r:embed="rId1"/>
          <a:stretch/>
        </p:blipFill>
        <p:spPr>
          <a:xfrm>
            <a:off x="6024600" y="1696320"/>
            <a:ext cx="2711880" cy="2226240"/>
          </a:xfrm>
          <a:prstGeom prst="rect">
            <a:avLst/>
          </a:prstGeom>
          <a:ln>
            <a:noFill/>
          </a:ln>
        </p:spPr>
      </p:pic>
      <p:pic>
        <p:nvPicPr>
          <p:cNvPr id="115" name="Shape 153" descr=""/>
          <p:cNvPicPr/>
          <p:nvPr/>
        </p:nvPicPr>
        <p:blipFill>
          <a:blip r:embed="rId2"/>
          <a:stretch/>
        </p:blipFill>
        <p:spPr>
          <a:xfrm>
            <a:off x="7622640" y="2119320"/>
            <a:ext cx="1208880" cy="1380240"/>
          </a:xfrm>
          <a:prstGeom prst="rect">
            <a:avLst/>
          </a:prstGeom>
          <a:ln>
            <a:noFill/>
          </a:ln>
        </p:spPr>
      </p:pic>
      <p:pic>
        <p:nvPicPr>
          <p:cNvPr id="116" name="Shape 154" descr=""/>
          <p:cNvPicPr/>
          <p:nvPr/>
        </p:nvPicPr>
        <p:blipFill>
          <a:blip r:embed="rId3"/>
          <a:stretch/>
        </p:blipFill>
        <p:spPr>
          <a:xfrm>
            <a:off x="2197800" y="1866960"/>
            <a:ext cx="2152080" cy="551880"/>
          </a:xfrm>
          <a:prstGeom prst="rect">
            <a:avLst/>
          </a:prstGeom>
          <a:ln>
            <a:noFill/>
          </a:ln>
        </p:spPr>
      </p:pic>
      <p:pic>
        <p:nvPicPr>
          <p:cNvPr id="117" name="Shape 155" descr=""/>
          <p:cNvPicPr/>
          <p:nvPr/>
        </p:nvPicPr>
        <p:blipFill>
          <a:blip r:embed="rId4"/>
          <a:stretch/>
        </p:blipFill>
        <p:spPr>
          <a:xfrm>
            <a:off x="2262240" y="3250440"/>
            <a:ext cx="2304360" cy="7804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BACK PROPAGATION CONTD..</a:t>
            </a:r>
            <a:endParaRPr b="0" lang="en-IN" sz="1800" spc="-1" strike="noStrike">
              <a:solidFill>
                <a:srgbClr val="ffffff"/>
              </a:solidFill>
              <a:uFill>
                <a:solidFill>
                  <a:srgbClr val="ffffff"/>
                </a:solidFill>
              </a:uFill>
              <a:latin typeface="Arial"/>
            </a:endParaRPr>
          </a:p>
        </p:txBody>
      </p:sp>
      <p:sp>
        <p:nvSpPr>
          <p:cNvPr id="11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Since the error is the difference between the actual and the desired output, the error depends on the weights, and we need to adjust the weights in order to minimize the error. We can define the error function for the output of each neuron.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And so, the adjustment to each weight will be</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pic>
        <p:nvPicPr>
          <p:cNvPr id="120" name="Shape 162" descr=""/>
          <p:cNvPicPr/>
          <p:nvPr/>
        </p:nvPicPr>
        <p:blipFill>
          <a:blip r:embed="rId1"/>
          <a:stretch/>
        </p:blipFill>
        <p:spPr>
          <a:xfrm>
            <a:off x="2661120" y="2203920"/>
            <a:ext cx="3054600" cy="735120"/>
          </a:xfrm>
          <a:prstGeom prst="rect">
            <a:avLst/>
          </a:prstGeom>
          <a:ln>
            <a:noFill/>
          </a:ln>
        </p:spPr>
      </p:pic>
      <p:pic>
        <p:nvPicPr>
          <p:cNvPr id="121" name="Shape 163" descr=""/>
          <p:cNvPicPr/>
          <p:nvPr/>
        </p:nvPicPr>
        <p:blipFill>
          <a:blip r:embed="rId2"/>
          <a:stretch/>
        </p:blipFill>
        <p:spPr>
          <a:xfrm>
            <a:off x="1995840" y="3729960"/>
            <a:ext cx="3788280" cy="1044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APPLICATIONS</a:t>
            </a:r>
            <a:endParaRPr b="0" lang="en-IN" sz="1800" spc="-1" strike="noStrike">
              <a:solidFill>
                <a:srgbClr val="ffffff"/>
              </a:solidFill>
              <a:uFill>
                <a:solidFill>
                  <a:srgbClr val="ffffff"/>
                </a:solidFill>
              </a:uFill>
              <a:latin typeface="Arial"/>
            </a:endParaRPr>
          </a:p>
        </p:txBody>
      </p:sp>
      <p:sp>
        <p:nvSpPr>
          <p:cNvPr id="12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Security/Counter terrorism: Access control, comparing surveillance images to Known.</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Correctional institutions/prisons: Inmate tracking, employee access.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DayCare: Verify identity of individuals picking up the children.</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Gaming Industry: Find card counters and thieves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Internet, E-commerce: Verify identity for internet purchases.</a:t>
            </a:r>
            <a:endParaRPr b="0" lang="en-IN" sz="1800" spc="-1" strike="noStrike">
              <a:solidFill>
                <a:srgbClr val="ffffff"/>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151560"/>
            <a:ext cx="8519760" cy="55908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CONCLUSION</a:t>
            </a:r>
            <a:endParaRPr b="0" lang="en-IN" sz="1800" spc="-1" strike="noStrike">
              <a:solidFill>
                <a:srgbClr val="ffffff"/>
              </a:solidFill>
              <a:uFill>
                <a:solidFill>
                  <a:srgbClr val="ffffff"/>
                </a:solidFill>
              </a:uFill>
              <a:latin typeface="Arial"/>
            </a:endParaRPr>
          </a:p>
        </p:txBody>
      </p:sp>
      <p:sp>
        <p:nvSpPr>
          <p:cNvPr id="125" name="CustomShape 2"/>
          <p:cNvSpPr/>
          <p:nvPr/>
        </p:nvSpPr>
        <p:spPr>
          <a:xfrm>
            <a:off x="151560" y="1632960"/>
            <a:ext cx="8679960" cy="293508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adadad"/>
                </a:solidFill>
                <a:uFill>
                  <a:solidFill>
                    <a:srgbClr val="ffffff"/>
                  </a:solidFill>
                </a:uFill>
                <a:latin typeface="Arial"/>
                <a:ea typeface="Arial"/>
              </a:rPr>
              <a:t>So we have accomplished face detection using         haar cascade method , then have implemented    facial recognition using LBPH method and also successfully implemented a neural network using back propagation algorithm for a dataset. </a:t>
            </a:r>
            <a:endParaRPr b="0" lang="en-IN" sz="1800" spc="-1" strike="noStrike">
              <a:solidFill>
                <a:srgbClr val="ffffff"/>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268200"/>
            <a:ext cx="8519760" cy="60588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FUTURE WORK TO BE IMPLEMENTED</a:t>
            </a:r>
            <a:endParaRPr b="0" lang="en-IN" sz="1800" spc="-1" strike="noStrike">
              <a:solidFill>
                <a:srgbClr val="ffffff"/>
              </a:solidFill>
              <a:uFill>
                <a:solidFill>
                  <a:srgbClr val="ffffff"/>
                </a:solidFill>
              </a:uFill>
              <a:latin typeface="Arial"/>
            </a:endParaRPr>
          </a:p>
        </p:txBody>
      </p:sp>
      <p:sp>
        <p:nvSpPr>
          <p:cNvPr id="127" name="CustomShape 2"/>
          <p:cNvSpPr/>
          <p:nvPr/>
        </p:nvSpPr>
        <p:spPr>
          <a:xfrm>
            <a:off x="311760" y="1667880"/>
            <a:ext cx="8519760" cy="2541960"/>
          </a:xfrm>
          <a:prstGeom prst="rect">
            <a:avLst/>
          </a:prstGeom>
          <a:noFill/>
          <a:ln>
            <a:noFill/>
          </a:ln>
        </p:spPr>
        <p:style>
          <a:lnRef idx="0"/>
          <a:fillRef idx="0"/>
          <a:effectRef idx="0"/>
          <a:fontRef idx="minor"/>
        </p:style>
        <p:txBody>
          <a:bodyPr lIns="90000" rIns="90000" tIns="91440" bIns="91440"/>
          <a:p>
            <a:pPr marL="457200" indent="-418320">
              <a:lnSpc>
                <a:spcPct val="100000"/>
              </a:lnSpc>
              <a:buClr>
                <a:srgbClr val="adadad"/>
              </a:buClr>
              <a:buFont typeface="Wingdings" charset="2"/>
              <a:buChar char=""/>
            </a:pPr>
            <a:r>
              <a:rPr b="0" lang="en-IN" sz="3000" spc="-1" strike="noStrike">
                <a:solidFill>
                  <a:srgbClr val="adadad"/>
                </a:solidFill>
                <a:uFill>
                  <a:solidFill>
                    <a:srgbClr val="ffffff"/>
                  </a:solidFill>
                </a:uFill>
                <a:latin typeface="Arial"/>
                <a:ea typeface="Arial"/>
              </a:rPr>
              <a:t>Facial Recognition through back propagation neural network.</a:t>
            </a:r>
            <a:endParaRPr b="0" lang="en-IN" sz="1800" spc="-1" strike="noStrike">
              <a:solidFill>
                <a:srgbClr val="ffffff"/>
              </a:solidFill>
              <a:uFill>
                <a:solidFill>
                  <a:srgbClr val="ffffff"/>
                </a:solidFill>
              </a:uFill>
              <a:latin typeface="Arial"/>
            </a:endParaRPr>
          </a:p>
          <a:p>
            <a:pPr marL="457200" indent="-418320">
              <a:lnSpc>
                <a:spcPct val="100000"/>
              </a:lnSpc>
              <a:buClr>
                <a:srgbClr val="adadad"/>
              </a:buClr>
              <a:buFont typeface="Wingdings" charset="2"/>
              <a:buChar char=""/>
            </a:pPr>
            <a:r>
              <a:rPr b="0" lang="en-IN" sz="3000" spc="-1" strike="noStrike">
                <a:solidFill>
                  <a:srgbClr val="adadad"/>
                </a:solidFill>
                <a:uFill>
                  <a:solidFill>
                    <a:srgbClr val="ffffff"/>
                  </a:solidFill>
                </a:uFill>
                <a:latin typeface="Arial"/>
                <a:ea typeface="Arial"/>
              </a:rPr>
              <a:t>Implementing different classifier such as Support Vector Machines (SVM).</a:t>
            </a:r>
            <a:endParaRPr b="0" lang="en-IN" sz="1800" spc="-1" strike="noStrike">
              <a:solidFill>
                <a:srgbClr val="ffffff"/>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AGENDA</a:t>
            </a:r>
            <a:endParaRPr b="0" lang="en-IN" sz="1800" spc="-1" strike="noStrike">
              <a:solidFill>
                <a:srgbClr val="ffffff"/>
              </a:solidFill>
              <a:uFill>
                <a:solidFill>
                  <a:srgbClr val="ffffff"/>
                </a:solidFill>
              </a:uFill>
              <a:latin typeface="Arial"/>
            </a:endParaRPr>
          </a:p>
        </p:txBody>
      </p:sp>
      <p:sp>
        <p:nvSpPr>
          <p:cNvPr id="7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INTRODUCTION </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HISTORY </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VIOLA JONES METHOD</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FACE DETECTION USING HAAR CASCADES METHOD</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BRIEF ABOUT OPENCV</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FACE RECOGNITION USING LOCAL BINARY PATTERN HISTOGRAM  </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ARTIFICIAL NEURAL NETWORK</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BACK PROPAGATION </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APPLICATIONS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FUTURE WORK</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1" lang="en-IN" sz="1800" spc="-1" strike="noStrike">
                <a:solidFill>
                  <a:srgbClr val="adadad"/>
                </a:solidFill>
                <a:uFill>
                  <a:solidFill>
                    <a:srgbClr val="ffffff"/>
                  </a:solidFill>
                </a:uFill>
                <a:latin typeface="Arial"/>
                <a:ea typeface="Arial"/>
              </a:rPr>
              <a:t>CONCLUSION</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444960"/>
            <a:ext cx="8519760" cy="572040"/>
          </a:xfrm>
          <a:prstGeom prst="rect">
            <a:avLst/>
          </a:prstGeom>
          <a:noFill/>
          <a:ln>
            <a:noFill/>
          </a:ln>
        </p:spPr>
        <p:style>
          <a:lnRef idx="0"/>
          <a:fillRef idx="0"/>
          <a:effectRef idx="0"/>
          <a:fontRef idx="minor"/>
        </p:style>
      </p:sp>
      <p:sp>
        <p:nvSpPr>
          <p:cNvPr id="129" name="CustomShape 2"/>
          <p:cNvSpPr/>
          <p:nvPr/>
        </p:nvSpPr>
        <p:spPr>
          <a:xfrm>
            <a:off x="311760" y="1797840"/>
            <a:ext cx="8519760" cy="2691720"/>
          </a:xfrm>
          <a:prstGeom prst="rect">
            <a:avLst/>
          </a:prstGeom>
          <a:noFill/>
          <a:ln>
            <a:noFill/>
          </a:ln>
        </p:spPr>
        <p:style>
          <a:lnRef idx="0"/>
          <a:fillRef idx="0"/>
          <a:effectRef idx="0"/>
          <a:fontRef idx="minor"/>
        </p:style>
        <p:txBody>
          <a:bodyPr lIns="90000" rIns="90000" tIns="91440" bIns="91440"/>
          <a:p>
            <a:pPr>
              <a:lnSpc>
                <a:spcPct val="100000"/>
              </a:lnSpc>
            </a:pPr>
            <a:r>
              <a:rPr b="0" lang="en-IN" sz="6000" spc="-1" strike="noStrike">
                <a:solidFill>
                  <a:srgbClr val="adadad"/>
                </a:solidFill>
                <a:uFill>
                  <a:solidFill>
                    <a:srgbClr val="ffffff"/>
                  </a:solidFill>
                </a:uFill>
                <a:latin typeface="Arial"/>
                <a:ea typeface="Arial"/>
              </a:rPr>
              <a:t>         </a:t>
            </a:r>
            <a:r>
              <a:rPr b="0" lang="en-IN" sz="6000" spc="-1" strike="noStrike">
                <a:solidFill>
                  <a:srgbClr val="adadad"/>
                </a:solidFill>
                <a:uFill>
                  <a:solidFill>
                    <a:srgbClr val="ffffff"/>
                  </a:solidFill>
                </a:uFill>
                <a:latin typeface="Arial"/>
                <a:ea typeface="Arial"/>
              </a:rPr>
              <a:t>THANK YOU            </a:t>
            </a:r>
            <a:endParaRPr b="0" lang="en-IN" sz="1800" spc="-1" strike="noStrike">
              <a:solidFill>
                <a:srgbClr val="ffffff"/>
              </a:solidFill>
              <a:uFill>
                <a:solidFill>
                  <a:srgbClr val="ffffff"/>
                </a:solidFill>
              </a:uFill>
              <a:latin typeface="Arial"/>
            </a:endParaRPr>
          </a:p>
          <a:p>
            <a:pPr>
              <a:lnSpc>
                <a:spcPct val="100000"/>
              </a:lnSpc>
            </a:pPr>
            <a:r>
              <a:rPr b="0" lang="en-IN" sz="6000" spc="-1" strike="noStrike">
                <a:solidFill>
                  <a:srgbClr val="adadad"/>
                </a:solidFill>
                <a:uFill>
                  <a:solidFill>
                    <a:srgbClr val="ffffff"/>
                  </a:solidFill>
                </a:uFill>
                <a:latin typeface="Arial"/>
                <a:ea typeface="Arial"/>
              </a:rPr>
              <a:t>          </a:t>
            </a:r>
            <a:r>
              <a:rPr b="0" lang="en-IN" sz="6000" spc="-1" strike="noStrike">
                <a:solidFill>
                  <a:srgbClr val="adadad"/>
                </a:solidFill>
                <a:uFill>
                  <a:solidFill>
                    <a:srgbClr val="ffffff"/>
                  </a:solidFill>
                </a:uFill>
                <a:latin typeface="Arial"/>
                <a:ea typeface="Arial"/>
              </a:rPr>
              <a:t>EVERYONE     </a:t>
            </a:r>
            <a:endParaRPr b="0" lang="en-IN" sz="1800" spc="-1" strike="noStrike">
              <a:solidFill>
                <a:srgbClr val="ffffff"/>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11760" y="256680"/>
            <a:ext cx="8519760" cy="58248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INTRODUCTION</a:t>
            </a:r>
            <a:endParaRPr b="0" lang="en-IN" sz="1800" spc="-1" strike="noStrike">
              <a:solidFill>
                <a:srgbClr val="ffffff"/>
              </a:solidFill>
              <a:uFill>
                <a:solidFill>
                  <a:srgbClr val="ffffff"/>
                </a:solidFill>
              </a:uFill>
              <a:latin typeface="Arial"/>
            </a:endParaRPr>
          </a:p>
        </p:txBody>
      </p:sp>
      <p:sp>
        <p:nvSpPr>
          <p:cNvPr id="78" name="CustomShape 2"/>
          <p:cNvSpPr/>
          <p:nvPr/>
        </p:nvSpPr>
        <p:spPr>
          <a:xfrm>
            <a:off x="311760" y="1002960"/>
            <a:ext cx="8519760" cy="35650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Detection and recognition of the facial images of people is an intricate problem which has garnered much attention during recent years due to its ever increasing applications in numerous fields.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Face recognition is very important for our daily life. It can be used for remote identification services for security in areas such as banking, transportation, law enforcement, and electrical industries, etc.</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Using the proper PIN gains access, but the use of the PIN is not verified. When credit and ATM cards are lost or stolen, an unauthorized user can often come up with the correct  personal codes.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Facial recognition is one of classical applications of the Artificial Neural Network</a:t>
            </a:r>
            <a:endParaRPr b="0" lang="en-IN"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HISTORY</a:t>
            </a:r>
            <a:endParaRPr b="0" lang="en-IN" sz="1800" spc="-1" strike="noStrike">
              <a:solidFill>
                <a:srgbClr val="ffffff"/>
              </a:solidFill>
              <a:uFill>
                <a:solidFill>
                  <a:srgbClr val="ffffff"/>
                </a:solidFill>
              </a:uFill>
              <a:latin typeface="Arial"/>
            </a:endParaRPr>
          </a:p>
        </p:txBody>
      </p:sp>
      <p:sp>
        <p:nvSpPr>
          <p:cNvPr id="80"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In 1960s, the first semi-automated system for facial recognition made to locate the features ( such as nose and mouth) on the photos.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In 1970s, Goldstein and Harmon used 21 specific subjective markers such as hair colours and lip thickness to automate the recognition.</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In 1988, Kirby and Sirovich used standard linear algebra technique, to the face recognition.</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In 2001 by Paul Viola and Michael Jones gave Viola-jones object detection framework as the first object detection framework to provide competitive object detection.</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The Haar classifier is a machine learning based approach first of its kind, an algorithm created by Paul Viola and Michael Jones.</a:t>
            </a:r>
            <a:endParaRPr b="0" lang="en-IN"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209880"/>
            <a:ext cx="8519760" cy="4773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VIOLA JONES METHOD</a:t>
            </a:r>
            <a:endParaRPr b="0" lang="en-IN" sz="1800" spc="-1" strike="noStrike">
              <a:solidFill>
                <a:srgbClr val="ffffff"/>
              </a:solidFill>
              <a:uFill>
                <a:solidFill>
                  <a:srgbClr val="ffffff"/>
                </a:solidFill>
              </a:uFill>
              <a:latin typeface="Arial"/>
            </a:endParaRPr>
          </a:p>
        </p:txBody>
      </p:sp>
      <p:sp>
        <p:nvSpPr>
          <p:cNvPr id="82" name="CustomShape 2"/>
          <p:cNvSpPr/>
          <p:nvPr/>
        </p:nvSpPr>
        <p:spPr>
          <a:xfrm>
            <a:off x="311760" y="874800"/>
            <a:ext cx="8519760" cy="369360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VIOLA JONES DETECTION IS THE FIRST OBJECT DETECTION FRAMEWORK TO PROVIDE COMPETITIVE OBJECT DETECTION RATES IN REAL TIME.</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METHOD HAS FOUR STAGES</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1.  HAAR FEATURE SELECTION</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2. CREATING AN INTEGRAL IMAGE</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3. ADABOOST TRAINING</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4. CASCADING CLASSIFIERS</a:t>
            </a:r>
            <a:endParaRPr b="0" lang="en-IN"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FACE DETECTION USING HAAR CASCADES</a:t>
            </a:r>
            <a:endParaRPr b="0" lang="en-IN" sz="1800" spc="-1" strike="noStrike">
              <a:solidFill>
                <a:srgbClr val="ffffff"/>
              </a:solidFill>
              <a:uFill>
                <a:solidFill>
                  <a:srgbClr val="ffffff"/>
                </a:solidFill>
              </a:uFill>
              <a:latin typeface="Arial"/>
            </a:endParaRPr>
          </a:p>
        </p:txBody>
      </p:sp>
      <p:sp>
        <p:nvSpPr>
          <p:cNvPr id="8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IT IS A MACHINE LEARNING BASED APPROACH WHERE A CASCADE FUNCTION IS TRAINED FROM A LOT OF POSITIVE AND NEGATIVE IMAGES. IT IS THEN USED TO DETECT OBJECTS IN OTHER IMAGES.</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AFTER TRAINING THE FUNCTION WE EXTRACT HAAR FEATURES SUCH AS EDGE FEATURES, LINE FEATURES, FOUR-RECTANGLE FEATURES.</a:t>
            </a:r>
            <a:endParaRPr b="0" lang="en-IN" sz="1800" spc="-1" strike="noStrike">
              <a:solidFill>
                <a:srgbClr val="ffffff"/>
              </a:solidFill>
              <a:uFill>
                <a:solidFill>
                  <a:srgbClr val="ffffff"/>
                </a:solidFill>
              </a:uFill>
              <a:latin typeface="Arial"/>
            </a:endParaRPr>
          </a:p>
        </p:txBody>
      </p:sp>
      <p:pic>
        <p:nvPicPr>
          <p:cNvPr id="85" name="Shape 87" descr=""/>
          <p:cNvPicPr/>
          <p:nvPr/>
        </p:nvPicPr>
        <p:blipFill>
          <a:blip r:embed="rId1"/>
          <a:stretch/>
        </p:blipFill>
        <p:spPr>
          <a:xfrm>
            <a:off x="3389040" y="2971800"/>
            <a:ext cx="2238480" cy="1895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HAAR CASCADES CONTD..</a:t>
            </a:r>
            <a:endParaRPr b="0" lang="en-IN" sz="1800" spc="-1" strike="noStrike">
              <a:solidFill>
                <a:srgbClr val="ffffff"/>
              </a:solidFill>
              <a:uFill>
                <a:solidFill>
                  <a:srgbClr val="ffffff"/>
                </a:solidFill>
              </a:uFill>
              <a:latin typeface="Arial"/>
            </a:endParaRPr>
          </a:p>
        </p:txBody>
      </p:sp>
      <p:sp>
        <p:nvSpPr>
          <p:cNvPr id="8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EVEN A 24*24 WINDOW RESULTS OVER 160000 FEATURES. TO EXTRACT THE MOST RELEVANT FEATURES AMONG THEM WE USE ADABOOST.</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pic>
        <p:nvPicPr>
          <p:cNvPr id="88" name="Shape 94" descr=""/>
          <p:cNvPicPr/>
          <p:nvPr/>
        </p:nvPicPr>
        <p:blipFill>
          <a:blip r:embed="rId1"/>
          <a:stretch/>
        </p:blipFill>
        <p:spPr>
          <a:xfrm>
            <a:off x="2306880" y="2309760"/>
            <a:ext cx="4121640" cy="2504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HAAR DETECTION CONTD..</a:t>
            </a:r>
            <a:endParaRPr b="0" lang="en-IN" sz="1800" spc="-1" strike="noStrike">
              <a:solidFill>
                <a:srgbClr val="ffffff"/>
              </a:solidFill>
              <a:uFill>
                <a:solidFill>
                  <a:srgbClr val="ffffff"/>
                </a:solidFill>
              </a:uFill>
              <a:latin typeface="Arial"/>
            </a:endParaRPr>
          </a:p>
        </p:txBody>
      </p:sp>
      <p:sp>
        <p:nvSpPr>
          <p:cNvPr id="90"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ADABOOST IS A TRAINING PROCESS FOR FACE DETECTION, WHICH SELECTS ONLY THOSE FEATURES KNOWN TO IMPROVE THE CLASSIFICATION (FACE/ NON-FACE)  ACCURACY OF OUR CLASSIFIER.</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NOW 24*24 WINDOW REDUCES TO GIVE AROUND 6000 FEATURES. WHICH IS IN FACT A BIG GAIN.</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INSTEAD OF APPLYING ALL THE 6000 FEATURES ON A WINDOW, GROUP THE FEATURES THE DIFFERENT STAGES OF CLASSIFIERS AND APPLY ONE BY ONE. THE WINDOW WHICH PASSES ALL STAGES IS A FACE REGION.</a:t>
            </a:r>
            <a:endParaRPr b="0" lang="en-IN" sz="18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Arial"/>
                <a:ea typeface="Arial"/>
              </a:rPr>
              <a:t>                             </a:t>
            </a:r>
            <a:r>
              <a:rPr b="0" lang="en-IN" sz="2800" spc="-1" strike="noStrike">
                <a:solidFill>
                  <a:srgbClr val="ffffff"/>
                </a:solidFill>
                <a:uFill>
                  <a:solidFill>
                    <a:srgbClr val="ffffff"/>
                  </a:solidFill>
                </a:uFill>
                <a:latin typeface="Arial"/>
                <a:ea typeface="Arial"/>
              </a:rPr>
              <a:t>OPENCV</a:t>
            </a:r>
            <a:endParaRPr b="0" lang="en-IN" sz="1800" spc="-1" strike="noStrike">
              <a:solidFill>
                <a:srgbClr val="ffffff"/>
              </a:solidFill>
              <a:uFill>
                <a:solidFill>
                  <a:srgbClr val="ffffff"/>
                </a:solidFill>
              </a:uFill>
              <a:latin typeface="Arial"/>
            </a:endParaRPr>
          </a:p>
        </p:txBody>
      </p:sp>
      <p:sp>
        <p:nvSpPr>
          <p:cNvPr id="9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OpenCV means Intel® Open Source Computer Vision Library. It is a collection of C functions and a few C++ classes that implement some popular Image Processing and Computer Vision algorithms. The OpenCV is an open source computer vision library.</a:t>
            </a:r>
            <a:endParaRPr b="0" lang="en-IN" sz="1800" spc="-1" strike="noStrike">
              <a:solidFill>
                <a:srgbClr val="ffffff"/>
              </a:solidFill>
              <a:uFill>
                <a:solidFill>
                  <a:srgbClr val="ffffff"/>
                </a:solidFill>
              </a:uFill>
              <a:latin typeface="Arial"/>
            </a:endParaRPr>
          </a:p>
          <a:p>
            <a:pPr marL="457200" indent="-342360">
              <a:lnSpc>
                <a:spcPct val="100000"/>
              </a:lnSpc>
              <a:buClr>
                <a:srgbClr val="adadad"/>
              </a:buClr>
              <a:buFont typeface="Wingdings" charset="2"/>
              <a:buChar char=""/>
            </a:pPr>
            <a:r>
              <a:rPr b="0" lang="en-IN" sz="1800" spc="-1" strike="noStrike">
                <a:solidFill>
                  <a:srgbClr val="adadad"/>
                </a:solidFill>
                <a:uFill>
                  <a:solidFill>
                    <a:srgbClr val="ffffff"/>
                  </a:solidFill>
                </a:uFill>
                <a:latin typeface="Arial"/>
                <a:ea typeface="Arial"/>
              </a:rPr>
              <a:t>The library is written in C and C++ and runs under Linux, Windows and Mac OS X. There is active development on interfaces for Python, Ruby, Matlab, and other languages.</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Features of opencv: Basic image processing, image labelling, object         </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adadad"/>
                </a:solidFill>
                <a:uFill>
                  <a:solidFill>
                    <a:srgbClr val="ffffff"/>
                  </a:solidFill>
                </a:uFill>
                <a:latin typeface="Arial"/>
                <a:ea typeface="Arial"/>
              </a:rPr>
              <a:t>                                         </a:t>
            </a:r>
            <a:r>
              <a:rPr b="0" lang="en-IN" sz="1800" spc="-1" strike="noStrike">
                <a:solidFill>
                  <a:srgbClr val="adadad"/>
                </a:solidFill>
                <a:uFill>
                  <a:solidFill>
                    <a:srgbClr val="ffffff"/>
                  </a:solidFill>
                </a:uFill>
                <a:latin typeface="Arial"/>
                <a:ea typeface="Arial"/>
              </a:rPr>
              <a:t>recognition, data manipulation.</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2017-11-27T11:22:41Z</dcterms:modified>
  <cp:revision>5</cp:revision>
  <dc:subject/>
  <dc:title/>
</cp:coreProperties>
</file>