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11.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ms-office.chartcolorstyle+xml" PartName="/ppt/charts/colors1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9.xml"/>
  <Override ContentType="application/vnd.ms-office.chartstyle+xml" PartName="/ppt/charts/style3.xml"/>
  <Override ContentType="application/vnd.ms-office.chartstyle+xml" PartName="/ppt/charts/style4.xml"/>
  <Override ContentType="application/vnd.ms-office.chartstyle+xml" PartName="/ppt/charts/style10.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12.xml"/>
  <Override ContentType="application/vnd.ms-office.chartstyle+xml" PartName="/ppt/charts/style1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ustria"/>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Yh+7wzXR57hr+gPZPER+2det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15EF62-FC8A-48B6-8DD6-B0F201D001DE}">
  <a:tblStyle styleId="{4215EF62-FC8A-48B6-8DD6-B0F201D001DE}"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E7"/>
          </a:solidFill>
        </a:fill>
      </a:tcStyle>
    </a:wholeTbl>
    <a:band1H>
      <a:tcTxStyle/>
      <a:tcStyle>
        <a:fill>
          <a:solidFill>
            <a:srgbClr val="E7CECB"/>
          </a:solidFill>
        </a:fill>
      </a:tcStyle>
    </a:band1H>
    <a:band2H>
      <a:tcTxStyle/>
    </a:band2H>
    <a:band1V>
      <a:tcTxStyle/>
      <a:tcStyle>
        <a:fill>
          <a:solidFill>
            <a:srgbClr val="E7CECB"/>
          </a:solidFill>
        </a:fill>
      </a:tcStyle>
    </a:band1V>
    <a:band2V>
      <a:tcTxStyle/>
    </a:band2V>
    <a:lastCol>
      <a:tcTxStyle b="on" i="off">
        <a:font>
          <a:latin typeface="Calisto MT"/>
          <a:ea typeface="Calisto MT"/>
          <a:cs typeface="Calisto MT"/>
        </a:font>
        <a:schemeClr val="lt1"/>
      </a:tcTxStyle>
      <a:tcStyle>
        <a:fill>
          <a:solidFill>
            <a:schemeClr val="accent1"/>
          </a:solidFill>
        </a:fill>
      </a:tcStyle>
    </a:lastCol>
    <a:firstCol>
      <a:tcTxStyle b="on" i="off">
        <a:font>
          <a:latin typeface="Calisto MT"/>
          <a:ea typeface="Calisto MT"/>
          <a:cs typeface="Calisto MT"/>
        </a:font>
        <a:schemeClr val="lt1"/>
      </a:tcTxStyle>
      <a:tcStyle>
        <a:fill>
          <a:solidFill>
            <a:schemeClr val="accent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ustri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noop%20Yadav\Downloads\Dashboard%20(1).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Anoop%20Yadav\Downloads\Dashboard%20(1).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C:\Users\Anoop%20Yadav\Downloads\Dashboard%20(1).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C:\Users\Anoop%20Yadav\Downloads\Dashboard%20(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Anoop%20Yadav\Downloads\Dashboard%20(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noop%20Yadav\Downloads\Dashboard%20(1).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Anoop%20Yadav\Downloads\Dashboard%20(1).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Anoop%20Yadav\Downloads\Dashboard%20(1).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Anoop%20Yadav\Downloads\Dashboard%20(1).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Anoop%20Yadav\Downloads\Dashboard%20(1).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Anoop%20Yadav\Downloads\Dashboard%20(1).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Anoop%20Yadav\Downloads\Dashboard%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(1).xlsx]Total sales over year!Total sales trend over year</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dirty="0"/>
              <a:t>Total</a:t>
            </a:r>
            <a:r>
              <a:rPr lang="en-US" baseline="0" dirty="0"/>
              <a:t> sales trends</a:t>
            </a:r>
            <a:endParaRPr lang="en-US"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254755447502481E-2"/>
          <c:y val="0.12918512927363532"/>
          <c:w val="0.81647767780627933"/>
          <c:h val="0.65270458604238846"/>
        </c:manualLayout>
      </c:layout>
      <c:lineChart>
        <c:grouping val="standard"/>
        <c:varyColors val="0"/>
        <c:ser>
          <c:idx val="0"/>
          <c:order val="0"/>
          <c:tx>
            <c:strRef>
              <c:f>'Total sales over year'!$Q$5:$Q$6</c:f>
              <c:strCache>
                <c:ptCount val="1"/>
                <c:pt idx="0">
                  <c:v>AC</c:v>
                </c:pt>
              </c:strCache>
            </c:strRef>
          </c:tx>
          <c:spPr>
            <a:ln w="28575" cap="rnd">
              <a:solidFill>
                <a:schemeClr val="accent1"/>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year'!$Q$7:$Q$32</c:f>
              <c:numCache>
                <c:formatCode>General</c:formatCode>
                <c:ptCount val="22"/>
                <c:pt idx="2">
                  <c:v>723.14999389648403</c:v>
                </c:pt>
                <c:pt idx="3">
                  <c:v>597.39999389648403</c:v>
                </c:pt>
                <c:pt idx="4">
                  <c:v>530.17998504638695</c:v>
                </c:pt>
                <c:pt idx="5">
                  <c:v>1351.5099716186501</c:v>
                </c:pt>
                <c:pt idx="6">
                  <c:v>2382.6400260925302</c:v>
                </c:pt>
                <c:pt idx="7">
                  <c:v>510.26999282836903</c:v>
                </c:pt>
                <c:pt idx="8">
                  <c:v>794.39997863769497</c:v>
                </c:pt>
                <c:pt idx="9">
                  <c:v>765.83000946044899</c:v>
                </c:pt>
                <c:pt idx="10">
                  <c:v>2029.22996520996</c:v>
                </c:pt>
                <c:pt idx="11">
                  <c:v>863.80000686645496</c:v>
                </c:pt>
                <c:pt idx="12">
                  <c:v>945.15996932983398</c:v>
                </c:pt>
                <c:pt idx="13">
                  <c:v>1409.5799865722699</c:v>
                </c:pt>
                <c:pt idx="14">
                  <c:v>1157.8899974823</c:v>
                </c:pt>
                <c:pt idx="15">
                  <c:v>299.21999359130899</c:v>
                </c:pt>
                <c:pt idx="16">
                  <c:v>164.669998168945</c:v>
                </c:pt>
                <c:pt idx="17">
                  <c:v>588.17000198364303</c:v>
                </c:pt>
                <c:pt idx="18">
                  <c:v>1501.4199829101599</c:v>
                </c:pt>
                <c:pt idx="19">
                  <c:v>597.260009765625</c:v>
                </c:pt>
                <c:pt idx="20">
                  <c:v>1769.9499969482399</c:v>
                </c:pt>
                <c:pt idx="21">
                  <c:v>604.52001190185501</c:v>
                </c:pt>
              </c:numCache>
            </c:numRef>
          </c:val>
          <c:smooth val="0"/>
          <c:extLst>
            <c:ext xmlns:c16="http://schemas.microsoft.com/office/drawing/2014/chart" uri="{C3380CC4-5D6E-409C-BE32-E72D297353CC}">
              <c16:uniqueId val="{00000000-A387-4CB1-9402-A0CDDCB09B9C}"/>
            </c:ext>
          </c:extLst>
        </c:ser>
        <c:ser>
          <c:idx val="1"/>
          <c:order val="1"/>
          <c:tx>
            <c:strRef>
              <c:f>'Total sales over year'!$R$5:$R$6</c:f>
              <c:strCache>
                <c:ptCount val="1"/>
                <c:pt idx="0">
                  <c:v>AL</c:v>
                </c:pt>
              </c:strCache>
            </c:strRef>
          </c:tx>
          <c:spPr>
            <a:ln w="28575" cap="rnd">
              <a:solidFill>
                <a:schemeClr val="accent2"/>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year'!$R$7:$R$32</c:f>
              <c:numCache>
                <c:formatCode>General</c:formatCode>
                <c:ptCount val="22"/>
                <c:pt idx="0">
                  <c:v>76.599998474121094</c:v>
                </c:pt>
                <c:pt idx="2">
                  <c:v>454.36001586914102</c:v>
                </c:pt>
                <c:pt idx="3">
                  <c:v>2967.86997044086</c:v>
                </c:pt>
                <c:pt idx="4">
                  <c:v>1421.50002288818</c:v>
                </c:pt>
                <c:pt idx="5">
                  <c:v>5169.9300193786603</c:v>
                </c:pt>
                <c:pt idx="6">
                  <c:v>5634.4200057983398</c:v>
                </c:pt>
                <c:pt idx="7">
                  <c:v>1276.02000808716</c:v>
                </c:pt>
                <c:pt idx="8">
                  <c:v>2855.8099899292001</c:v>
                </c:pt>
                <c:pt idx="9">
                  <c:v>9558.3200454711896</c:v>
                </c:pt>
                <c:pt idx="10">
                  <c:v>5093.7800216674796</c:v>
                </c:pt>
                <c:pt idx="11">
                  <c:v>6341.5900154113797</c:v>
                </c:pt>
                <c:pt idx="12">
                  <c:v>7441.4700164794904</c:v>
                </c:pt>
                <c:pt idx="13">
                  <c:v>2680.76003646851</c:v>
                </c:pt>
                <c:pt idx="14">
                  <c:v>6218.4200401306198</c:v>
                </c:pt>
                <c:pt idx="15">
                  <c:v>5680.8500480651901</c:v>
                </c:pt>
                <c:pt idx="16">
                  <c:v>7465.3099365234402</c:v>
                </c:pt>
                <c:pt idx="17">
                  <c:v>7006.4600586891202</c:v>
                </c:pt>
                <c:pt idx="18">
                  <c:v>4393.0999870300302</c:v>
                </c:pt>
                <c:pt idx="19">
                  <c:v>4852.9299850463904</c:v>
                </c:pt>
                <c:pt idx="20">
                  <c:v>4692.5800094604501</c:v>
                </c:pt>
                <c:pt idx="21">
                  <c:v>2913.7100067138699</c:v>
                </c:pt>
              </c:numCache>
            </c:numRef>
          </c:val>
          <c:smooth val="0"/>
          <c:extLst>
            <c:ext xmlns:c16="http://schemas.microsoft.com/office/drawing/2014/chart" uri="{C3380CC4-5D6E-409C-BE32-E72D297353CC}">
              <c16:uniqueId val="{00000001-A387-4CB1-9402-A0CDDCB09B9C}"/>
            </c:ext>
          </c:extLst>
        </c:ser>
        <c:ser>
          <c:idx val="2"/>
          <c:order val="2"/>
          <c:tx>
            <c:strRef>
              <c:f>'Total sales over year'!$S$5:$S$6</c:f>
              <c:strCache>
                <c:ptCount val="1"/>
                <c:pt idx="0">
                  <c:v>AM</c:v>
                </c:pt>
              </c:strCache>
            </c:strRef>
          </c:tx>
          <c:spPr>
            <a:ln w="28575" cap="rnd">
              <a:solidFill>
                <a:schemeClr val="accent3"/>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year'!$S$7:$S$32</c:f>
              <c:numCache>
                <c:formatCode>General</c:formatCode>
                <c:ptCount val="22"/>
                <c:pt idx="3">
                  <c:v>1122.5400047302201</c:v>
                </c:pt>
                <c:pt idx="4">
                  <c:v>793.38999938964798</c:v>
                </c:pt>
                <c:pt idx="5">
                  <c:v>1176.23000621796</c:v>
                </c:pt>
                <c:pt idx="6">
                  <c:v>1244.48999595642</c:v>
                </c:pt>
                <c:pt idx="7">
                  <c:v>204.83999633789099</c:v>
                </c:pt>
                <c:pt idx="8">
                  <c:v>951.39999389648403</c:v>
                </c:pt>
                <c:pt idx="9">
                  <c:v>1483.4100112915</c:v>
                </c:pt>
                <c:pt idx="10">
                  <c:v>1518.4399757385299</c:v>
                </c:pt>
                <c:pt idx="11">
                  <c:v>164.55999755859401</c:v>
                </c:pt>
                <c:pt idx="12">
                  <c:v>3001.00999832153</c:v>
                </c:pt>
                <c:pt idx="13">
                  <c:v>1173.6200034022299</c:v>
                </c:pt>
                <c:pt idx="14">
                  <c:v>3433.4600028991699</c:v>
                </c:pt>
                <c:pt idx="15">
                  <c:v>2486.5999679565398</c:v>
                </c:pt>
                <c:pt idx="16">
                  <c:v>1434.17002487183</c:v>
                </c:pt>
                <c:pt idx="17">
                  <c:v>893.489990234375</c:v>
                </c:pt>
                <c:pt idx="18">
                  <c:v>2192.4800415039099</c:v>
                </c:pt>
                <c:pt idx="19">
                  <c:v>1211.14000701904</c:v>
                </c:pt>
                <c:pt idx="20">
                  <c:v>2598.4099884033199</c:v>
                </c:pt>
                <c:pt idx="21">
                  <c:v>512.5</c:v>
                </c:pt>
              </c:numCache>
            </c:numRef>
          </c:val>
          <c:smooth val="0"/>
          <c:extLst>
            <c:ext xmlns:c16="http://schemas.microsoft.com/office/drawing/2014/chart" uri="{C3380CC4-5D6E-409C-BE32-E72D297353CC}">
              <c16:uniqueId val="{00000002-A387-4CB1-9402-A0CDDCB09B9C}"/>
            </c:ext>
          </c:extLst>
        </c:ser>
        <c:ser>
          <c:idx val="3"/>
          <c:order val="3"/>
          <c:tx>
            <c:strRef>
              <c:f>'Total sales over year'!$T$5:$T$6</c:f>
              <c:strCache>
                <c:ptCount val="1"/>
                <c:pt idx="0">
                  <c:v>AP</c:v>
                </c:pt>
              </c:strCache>
            </c:strRef>
          </c:tx>
          <c:spPr>
            <a:ln w="28575" cap="rnd">
              <a:solidFill>
                <a:schemeClr val="accent4"/>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year'!$T$7:$T$32</c:f>
              <c:numCache>
                <c:formatCode>General</c:formatCode>
                <c:ptCount val="22"/>
                <c:pt idx="3">
                  <c:v>707.19998168945301</c:v>
                </c:pt>
                <c:pt idx="4">
                  <c:v>412.88999176025402</c:v>
                </c:pt>
                <c:pt idx="6">
                  <c:v>1387.84997558594</c:v>
                </c:pt>
                <c:pt idx="7">
                  <c:v>369.73999786376999</c:v>
                </c:pt>
                <c:pt idx="8">
                  <c:v>292.39001464843801</c:v>
                </c:pt>
                <c:pt idx="9">
                  <c:v>384.77999877929699</c:v>
                </c:pt>
                <c:pt idx="10">
                  <c:v>499.21999359130899</c:v>
                </c:pt>
                <c:pt idx="11">
                  <c:v>1696.7400436401399</c:v>
                </c:pt>
                <c:pt idx="12">
                  <c:v>689.16999816894497</c:v>
                </c:pt>
                <c:pt idx="13">
                  <c:v>770.55999755859398</c:v>
                </c:pt>
                <c:pt idx="14">
                  <c:v>2788.73996734619</c:v>
                </c:pt>
                <c:pt idx="15">
                  <c:v>1086.3100128173801</c:v>
                </c:pt>
                <c:pt idx="16">
                  <c:v>704.54001617431595</c:v>
                </c:pt>
                <c:pt idx="17">
                  <c:v>1042.8000106811501</c:v>
                </c:pt>
                <c:pt idx="18">
                  <c:v>1189.9300079345701</c:v>
                </c:pt>
                <c:pt idx="19">
                  <c:v>247.92000579833999</c:v>
                </c:pt>
                <c:pt idx="20">
                  <c:v>1613.6300239563</c:v>
                </c:pt>
                <c:pt idx="21">
                  <c:v>257.40000915527298</c:v>
                </c:pt>
              </c:numCache>
            </c:numRef>
          </c:val>
          <c:smooth val="0"/>
          <c:extLst>
            <c:ext xmlns:c16="http://schemas.microsoft.com/office/drawing/2014/chart" uri="{C3380CC4-5D6E-409C-BE32-E72D297353CC}">
              <c16:uniqueId val="{00000003-A387-4CB1-9402-A0CDDCB09B9C}"/>
            </c:ext>
          </c:extLst>
        </c:ser>
        <c:ser>
          <c:idx val="4"/>
          <c:order val="4"/>
          <c:tx>
            <c:strRef>
              <c:f>'Total sales over year'!$U$5:$U$6</c:f>
              <c:strCache>
                <c:ptCount val="1"/>
                <c:pt idx="0">
                  <c:v>BA</c:v>
                </c:pt>
              </c:strCache>
            </c:strRef>
          </c:tx>
          <c:spPr>
            <a:ln w="28575" cap="rnd">
              <a:solidFill>
                <a:schemeClr val="accent5"/>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year'!$U$7:$U$32</c:f>
              <c:numCache>
                <c:formatCode>General</c:formatCode>
                <c:ptCount val="22"/>
                <c:pt idx="0">
                  <c:v>321.01000213623001</c:v>
                </c:pt>
                <c:pt idx="2">
                  <c:v>4325.3699989318802</c:v>
                </c:pt>
                <c:pt idx="3">
                  <c:v>8517.4699625968897</c:v>
                </c:pt>
                <c:pt idx="4">
                  <c:v>18314.249979019201</c:v>
                </c:pt>
                <c:pt idx="5">
                  <c:v>20394.340239524801</c:v>
                </c:pt>
                <c:pt idx="6">
                  <c:v>19536.110022067998</c:v>
                </c:pt>
                <c:pt idx="7">
                  <c:v>22872.919992446899</c:v>
                </c:pt>
                <c:pt idx="8">
                  <c:v>22119.8699789643</c:v>
                </c:pt>
                <c:pt idx="9">
                  <c:v>29358.410131454501</c:v>
                </c:pt>
                <c:pt idx="10">
                  <c:v>27981.909856677099</c:v>
                </c:pt>
                <c:pt idx="11">
                  <c:v>27614.200021415902</c:v>
                </c:pt>
                <c:pt idx="12">
                  <c:v>35449.549906730703</c:v>
                </c:pt>
                <c:pt idx="13">
                  <c:v>32940.430198192596</c:v>
                </c:pt>
                <c:pt idx="14">
                  <c:v>43530.000096082702</c:v>
                </c:pt>
                <c:pt idx="15">
                  <c:v>37605.640064716303</c:v>
                </c:pt>
                <c:pt idx="16">
                  <c:v>43214.859993577003</c:v>
                </c:pt>
                <c:pt idx="17">
                  <c:v>36881.740070343003</c:v>
                </c:pt>
                <c:pt idx="18">
                  <c:v>42323.569929957397</c:v>
                </c:pt>
                <c:pt idx="19">
                  <c:v>41951.130043744997</c:v>
                </c:pt>
                <c:pt idx="20">
                  <c:v>49918.369939804099</c:v>
                </c:pt>
                <c:pt idx="21">
                  <c:v>26099.4498788118</c:v>
                </c:pt>
              </c:numCache>
            </c:numRef>
          </c:val>
          <c:smooth val="0"/>
          <c:extLst>
            <c:ext xmlns:c16="http://schemas.microsoft.com/office/drawing/2014/chart" uri="{C3380CC4-5D6E-409C-BE32-E72D297353CC}">
              <c16:uniqueId val="{00000004-A387-4CB1-9402-A0CDDCB09B9C}"/>
            </c:ext>
          </c:extLst>
        </c:ser>
        <c:ser>
          <c:idx val="5"/>
          <c:order val="5"/>
          <c:tx>
            <c:strRef>
              <c:f>'Total sales over year'!$V$5:$V$6</c:f>
              <c:strCache>
                <c:ptCount val="1"/>
                <c:pt idx="0">
                  <c:v>CE</c:v>
                </c:pt>
              </c:strCache>
            </c:strRef>
          </c:tx>
          <c:spPr>
            <a:ln w="28575" cap="rnd">
              <a:solidFill>
                <a:schemeClr val="accent6"/>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year'!$V$7:$V$32</c:f>
              <c:numCache>
                <c:formatCode>General</c:formatCode>
                <c:ptCount val="22"/>
                <c:pt idx="0">
                  <c:v>1885.3800201416</c:v>
                </c:pt>
                <c:pt idx="2">
                  <c:v>1085.13000869751</c:v>
                </c:pt>
                <c:pt idx="3">
                  <c:v>2483.5299944877602</c:v>
                </c:pt>
                <c:pt idx="4">
                  <c:v>7158.8399848937997</c:v>
                </c:pt>
                <c:pt idx="5">
                  <c:v>6924.7900333404496</c:v>
                </c:pt>
                <c:pt idx="6">
                  <c:v>12655.479968071</c:v>
                </c:pt>
                <c:pt idx="7">
                  <c:v>10884.080054759999</c:v>
                </c:pt>
                <c:pt idx="8">
                  <c:v>9833.2099761962909</c:v>
                </c:pt>
                <c:pt idx="9">
                  <c:v>12957.669993400599</c:v>
                </c:pt>
                <c:pt idx="10">
                  <c:v>19287.000024795499</c:v>
                </c:pt>
                <c:pt idx="11">
                  <c:v>14338.599983215299</c:v>
                </c:pt>
                <c:pt idx="12">
                  <c:v>22128.369964599598</c:v>
                </c:pt>
                <c:pt idx="13">
                  <c:v>12640.2000021935</c:v>
                </c:pt>
                <c:pt idx="14">
                  <c:v>14757.259973525999</c:v>
                </c:pt>
                <c:pt idx="15">
                  <c:v>12669.0700340271</c:v>
                </c:pt>
                <c:pt idx="16">
                  <c:v>22201.199881792101</c:v>
                </c:pt>
                <c:pt idx="17">
                  <c:v>19887.9701075554</c:v>
                </c:pt>
                <c:pt idx="18">
                  <c:v>14495.3399734497</c:v>
                </c:pt>
                <c:pt idx="19">
                  <c:v>19726.470277369001</c:v>
                </c:pt>
                <c:pt idx="20">
                  <c:v>16582.810070991502</c:v>
                </c:pt>
                <c:pt idx="21">
                  <c:v>11881.5701065063</c:v>
                </c:pt>
              </c:numCache>
            </c:numRef>
          </c:val>
          <c:smooth val="0"/>
          <c:extLst>
            <c:ext xmlns:c16="http://schemas.microsoft.com/office/drawing/2014/chart" uri="{C3380CC4-5D6E-409C-BE32-E72D297353CC}">
              <c16:uniqueId val="{00000005-A387-4CB1-9402-A0CDDCB09B9C}"/>
            </c:ext>
          </c:extLst>
        </c:ser>
        <c:ser>
          <c:idx val="6"/>
          <c:order val="6"/>
          <c:tx>
            <c:strRef>
              <c:f>'Total sales over year'!$W$5:$W$6</c:f>
              <c:strCache>
                <c:ptCount val="1"/>
                <c:pt idx="0">
                  <c:v>DF</c:v>
                </c:pt>
              </c:strCache>
            </c:strRef>
          </c:tx>
          <c:spPr>
            <a:ln w="28575" cap="rnd">
              <a:solidFill>
                <a:schemeClr val="accent1">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year'!$W$7:$W$32</c:f>
              <c:numCache>
                <c:formatCode>General</c:formatCode>
                <c:ptCount val="22"/>
                <c:pt idx="0">
                  <c:v>1200.10998535156</c:v>
                </c:pt>
                <c:pt idx="2">
                  <c:v>2104.7499961853</c:v>
                </c:pt>
                <c:pt idx="3">
                  <c:v>10366.599899291999</c:v>
                </c:pt>
                <c:pt idx="4">
                  <c:v>7957.2899546623203</c:v>
                </c:pt>
                <c:pt idx="5">
                  <c:v>8550.67991065979</c:v>
                </c:pt>
                <c:pt idx="6">
                  <c:v>8687.2500200271606</c:v>
                </c:pt>
                <c:pt idx="7">
                  <c:v>9700.3500843048096</c:v>
                </c:pt>
                <c:pt idx="8">
                  <c:v>12837.6900596619</c:v>
                </c:pt>
                <c:pt idx="9">
                  <c:v>11396.9299688339</c:v>
                </c:pt>
                <c:pt idx="10">
                  <c:v>15362.930114746099</c:v>
                </c:pt>
                <c:pt idx="11">
                  <c:v>14731.4999639988</c:v>
                </c:pt>
                <c:pt idx="12">
                  <c:v>30196.019828796401</c:v>
                </c:pt>
                <c:pt idx="13">
                  <c:v>19766.649902105299</c:v>
                </c:pt>
                <c:pt idx="14">
                  <c:v>20381.9399642348</c:v>
                </c:pt>
                <c:pt idx="15">
                  <c:v>24650.389968872099</c:v>
                </c:pt>
                <c:pt idx="16">
                  <c:v>24405.519997298699</c:v>
                </c:pt>
                <c:pt idx="17">
                  <c:v>21467.250005245201</c:v>
                </c:pt>
                <c:pt idx="18">
                  <c:v>28836.359911203399</c:v>
                </c:pt>
                <c:pt idx="19">
                  <c:v>22880.209987640399</c:v>
                </c:pt>
                <c:pt idx="20">
                  <c:v>27244.0401113033</c:v>
                </c:pt>
                <c:pt idx="21">
                  <c:v>23421.710105896</c:v>
                </c:pt>
              </c:numCache>
            </c:numRef>
          </c:val>
          <c:smooth val="0"/>
          <c:extLst>
            <c:ext xmlns:c16="http://schemas.microsoft.com/office/drawing/2014/chart" uri="{C3380CC4-5D6E-409C-BE32-E72D297353CC}">
              <c16:uniqueId val="{00000006-A387-4CB1-9402-A0CDDCB09B9C}"/>
            </c:ext>
          </c:extLst>
        </c:ser>
        <c:ser>
          <c:idx val="7"/>
          <c:order val="7"/>
          <c:tx>
            <c:strRef>
              <c:f>'Total sales over year'!$X$5:$X$6</c:f>
              <c:strCache>
                <c:ptCount val="1"/>
                <c:pt idx="0">
                  <c:v>ES</c:v>
                </c:pt>
              </c:strCache>
            </c:strRef>
          </c:tx>
          <c:spPr>
            <a:ln w="28575" cap="rnd">
              <a:solidFill>
                <a:schemeClr val="accent2">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year'!$X$7:$X$32</c:f>
              <c:numCache>
                <c:formatCode>General</c:formatCode>
                <c:ptCount val="22"/>
                <c:pt idx="0">
                  <c:v>991.80997467041004</c:v>
                </c:pt>
                <c:pt idx="2">
                  <c:v>1010.77998542786</c:v>
                </c:pt>
                <c:pt idx="3">
                  <c:v>4592.36997318268</c:v>
                </c:pt>
                <c:pt idx="4">
                  <c:v>5934.77003097534</c:v>
                </c:pt>
                <c:pt idx="5">
                  <c:v>6381.7000093460101</c:v>
                </c:pt>
                <c:pt idx="6">
                  <c:v>14658.6800156832</c:v>
                </c:pt>
                <c:pt idx="7">
                  <c:v>12343.289983749401</c:v>
                </c:pt>
                <c:pt idx="8">
                  <c:v>8879.1700382828694</c:v>
                </c:pt>
                <c:pt idx="9">
                  <c:v>15348.579910755199</c:v>
                </c:pt>
                <c:pt idx="10">
                  <c:v>13314.1799983978</c:v>
                </c:pt>
                <c:pt idx="11">
                  <c:v>12667.549937591</c:v>
                </c:pt>
                <c:pt idx="12">
                  <c:v>28402.829951286301</c:v>
                </c:pt>
                <c:pt idx="13">
                  <c:v>14250.5600395203</c:v>
                </c:pt>
                <c:pt idx="14">
                  <c:v>23528.2199611664</c:v>
                </c:pt>
                <c:pt idx="15">
                  <c:v>20332.529949903499</c:v>
                </c:pt>
                <c:pt idx="16">
                  <c:v>20361.2999794483</c:v>
                </c:pt>
                <c:pt idx="17">
                  <c:v>19112.640033721898</c:v>
                </c:pt>
                <c:pt idx="18">
                  <c:v>22037.670000076301</c:v>
                </c:pt>
                <c:pt idx="19">
                  <c:v>20648.4602288604</c:v>
                </c:pt>
                <c:pt idx="20">
                  <c:v>33519.459828615203</c:v>
                </c:pt>
                <c:pt idx="21">
                  <c:v>19366.099960327101</c:v>
                </c:pt>
              </c:numCache>
            </c:numRef>
          </c:val>
          <c:smooth val="0"/>
          <c:extLst>
            <c:ext xmlns:c16="http://schemas.microsoft.com/office/drawing/2014/chart" uri="{C3380CC4-5D6E-409C-BE32-E72D297353CC}">
              <c16:uniqueId val="{00000007-A387-4CB1-9402-A0CDDCB09B9C}"/>
            </c:ext>
          </c:extLst>
        </c:ser>
        <c:ser>
          <c:idx val="8"/>
          <c:order val="8"/>
          <c:tx>
            <c:strRef>
              <c:f>'Total sales over year'!$Y$5:$Y$6</c:f>
              <c:strCache>
                <c:ptCount val="1"/>
                <c:pt idx="0">
                  <c:v>GO</c:v>
                </c:pt>
              </c:strCache>
            </c:strRef>
          </c:tx>
          <c:spPr>
            <a:ln w="28575" cap="rnd">
              <a:solidFill>
                <a:schemeClr val="accent3">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year'!$Y$7:$Y$32</c:f>
              <c:numCache>
                <c:formatCode>General</c:formatCode>
                <c:ptCount val="22"/>
                <c:pt idx="0">
                  <c:v>1056.12002182007</c:v>
                </c:pt>
                <c:pt idx="2">
                  <c:v>4658.29003143311</c:v>
                </c:pt>
                <c:pt idx="3">
                  <c:v>2855.5400085449201</c:v>
                </c:pt>
                <c:pt idx="4">
                  <c:v>9699.0299587249792</c:v>
                </c:pt>
                <c:pt idx="5">
                  <c:v>6346.4700279235803</c:v>
                </c:pt>
                <c:pt idx="6">
                  <c:v>18845.5500545502</c:v>
                </c:pt>
                <c:pt idx="7">
                  <c:v>10585.2199668884</c:v>
                </c:pt>
                <c:pt idx="8">
                  <c:v>10576.9699907303</c:v>
                </c:pt>
                <c:pt idx="9">
                  <c:v>15610.940036296801</c:v>
                </c:pt>
                <c:pt idx="10">
                  <c:v>15488.3099956512</c:v>
                </c:pt>
                <c:pt idx="11">
                  <c:v>19277.679886817899</c:v>
                </c:pt>
                <c:pt idx="12">
                  <c:v>24663.540057182301</c:v>
                </c:pt>
                <c:pt idx="13">
                  <c:v>18386.480070114099</c:v>
                </c:pt>
                <c:pt idx="14">
                  <c:v>19964.949970245401</c:v>
                </c:pt>
                <c:pt idx="15">
                  <c:v>21290.490041732799</c:v>
                </c:pt>
                <c:pt idx="16">
                  <c:v>22223.2700300217</c:v>
                </c:pt>
                <c:pt idx="17">
                  <c:v>22262.199982643098</c:v>
                </c:pt>
                <c:pt idx="18">
                  <c:v>27537.770229578</c:v>
                </c:pt>
                <c:pt idx="19">
                  <c:v>17381.3099784851</c:v>
                </c:pt>
                <c:pt idx="20">
                  <c:v>24379.440086364699</c:v>
                </c:pt>
                <c:pt idx="21">
                  <c:v>21204.650019645698</c:v>
                </c:pt>
              </c:numCache>
            </c:numRef>
          </c:val>
          <c:smooth val="0"/>
          <c:extLst>
            <c:ext xmlns:c16="http://schemas.microsoft.com/office/drawing/2014/chart" uri="{C3380CC4-5D6E-409C-BE32-E72D297353CC}">
              <c16:uniqueId val="{00000008-A387-4CB1-9402-A0CDDCB09B9C}"/>
            </c:ext>
          </c:extLst>
        </c:ser>
        <c:ser>
          <c:idx val="9"/>
          <c:order val="9"/>
          <c:tx>
            <c:strRef>
              <c:f>'Total sales over year'!$Z$5:$Z$6</c:f>
              <c:strCache>
                <c:ptCount val="1"/>
                <c:pt idx="0">
                  <c:v>MA</c:v>
                </c:pt>
              </c:strCache>
            </c:strRef>
          </c:tx>
          <c:spPr>
            <a:ln w="28575" cap="rnd">
              <a:solidFill>
                <a:schemeClr val="accent4">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year'!$Z$7:$Z$32</c:f>
              <c:numCache>
                <c:formatCode>General</c:formatCode>
                <c:ptCount val="22"/>
                <c:pt idx="0">
                  <c:v>998.85000228881802</c:v>
                </c:pt>
                <c:pt idx="2">
                  <c:v>716.46999359130905</c:v>
                </c:pt>
                <c:pt idx="3">
                  <c:v>1195.22999191284</c:v>
                </c:pt>
                <c:pt idx="4">
                  <c:v>2722.1399879455598</c:v>
                </c:pt>
                <c:pt idx="5">
                  <c:v>3764.0499763488801</c:v>
                </c:pt>
                <c:pt idx="6">
                  <c:v>4274.6500129699698</c:v>
                </c:pt>
                <c:pt idx="7">
                  <c:v>2224.0600128173801</c:v>
                </c:pt>
                <c:pt idx="8">
                  <c:v>7599.8999958038303</c:v>
                </c:pt>
                <c:pt idx="9">
                  <c:v>7625.9399523735001</c:v>
                </c:pt>
                <c:pt idx="10">
                  <c:v>11223.6900901794</c:v>
                </c:pt>
                <c:pt idx="11">
                  <c:v>12526.980010986301</c:v>
                </c:pt>
                <c:pt idx="12">
                  <c:v>12234.399971008301</c:v>
                </c:pt>
                <c:pt idx="13">
                  <c:v>7281.9400367736798</c:v>
                </c:pt>
                <c:pt idx="14">
                  <c:v>11090.639961242699</c:v>
                </c:pt>
                <c:pt idx="15">
                  <c:v>12463.690117836</c:v>
                </c:pt>
                <c:pt idx="16">
                  <c:v>10459.4299812317</c:v>
                </c:pt>
                <c:pt idx="17">
                  <c:v>10023.530040741</c:v>
                </c:pt>
                <c:pt idx="18">
                  <c:v>8589.5400352477991</c:v>
                </c:pt>
                <c:pt idx="19">
                  <c:v>7845.3700175285303</c:v>
                </c:pt>
                <c:pt idx="20">
                  <c:v>7746.7599830627396</c:v>
                </c:pt>
                <c:pt idx="21">
                  <c:v>5200.0300254821796</c:v>
                </c:pt>
              </c:numCache>
            </c:numRef>
          </c:val>
          <c:smooth val="0"/>
          <c:extLst>
            <c:ext xmlns:c16="http://schemas.microsoft.com/office/drawing/2014/chart" uri="{C3380CC4-5D6E-409C-BE32-E72D297353CC}">
              <c16:uniqueId val="{00000009-A387-4CB1-9402-A0CDDCB09B9C}"/>
            </c:ext>
          </c:extLst>
        </c:ser>
        <c:ser>
          <c:idx val="10"/>
          <c:order val="10"/>
          <c:tx>
            <c:strRef>
              <c:f>'Total sales over year'!$AA$5:$AA$6</c:f>
              <c:strCache>
                <c:ptCount val="1"/>
                <c:pt idx="0">
                  <c:v>MG</c:v>
                </c:pt>
              </c:strCache>
            </c:strRef>
          </c:tx>
          <c:spPr>
            <a:ln w="28575" cap="rnd">
              <a:solidFill>
                <a:schemeClr val="accent5">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year'!$AA$7:$AA$32</c:f>
              <c:numCache>
                <c:formatCode>General</c:formatCode>
                <c:ptCount val="22"/>
                <c:pt idx="0">
                  <c:v>4959.8199691772497</c:v>
                </c:pt>
                <c:pt idx="2">
                  <c:v>18070.629905641101</c:v>
                </c:pt>
                <c:pt idx="3">
                  <c:v>33918.199898660198</c:v>
                </c:pt>
                <c:pt idx="4">
                  <c:v>48493.850005894899</c:v>
                </c:pt>
                <c:pt idx="5">
                  <c:v>44909.300013899803</c:v>
                </c:pt>
                <c:pt idx="6">
                  <c:v>57394.460000256098</c:v>
                </c:pt>
                <c:pt idx="7">
                  <c:v>54352.770057558999</c:v>
                </c:pt>
                <c:pt idx="8">
                  <c:v>63485.559963345499</c:v>
                </c:pt>
                <c:pt idx="9">
                  <c:v>69008.850075611801</c:v>
                </c:pt>
                <c:pt idx="10">
                  <c:v>82843.480102896705</c:v>
                </c:pt>
                <c:pt idx="11">
                  <c:v>93049.170131385297</c:v>
                </c:pt>
                <c:pt idx="12">
                  <c:v>154131.97990785501</c:v>
                </c:pt>
                <c:pt idx="13">
                  <c:v>105468.03985094999</c:v>
                </c:pt>
                <c:pt idx="14">
                  <c:v>132693.139708489</c:v>
                </c:pt>
                <c:pt idx="15">
                  <c:v>124282.940130234</c:v>
                </c:pt>
                <c:pt idx="16">
                  <c:v>136213.79004764601</c:v>
                </c:pt>
                <c:pt idx="17">
                  <c:v>128829.910027886</c:v>
                </c:pt>
                <c:pt idx="18">
                  <c:v>119510.800251484</c:v>
                </c:pt>
                <c:pt idx="19">
                  <c:v>125358.970024347</c:v>
                </c:pt>
                <c:pt idx="20">
                  <c:v>108762.169686079</c:v>
                </c:pt>
                <c:pt idx="21">
                  <c:v>113583.870318592</c:v>
                </c:pt>
              </c:numCache>
            </c:numRef>
          </c:val>
          <c:smooth val="0"/>
          <c:extLst>
            <c:ext xmlns:c16="http://schemas.microsoft.com/office/drawing/2014/chart" uri="{C3380CC4-5D6E-409C-BE32-E72D297353CC}">
              <c16:uniqueId val="{0000000A-A387-4CB1-9402-A0CDDCB09B9C}"/>
            </c:ext>
          </c:extLst>
        </c:ser>
        <c:ser>
          <c:idx val="11"/>
          <c:order val="11"/>
          <c:tx>
            <c:strRef>
              <c:f>'Total sales over year'!$AB$5:$AB$6</c:f>
              <c:strCache>
                <c:ptCount val="1"/>
                <c:pt idx="0">
                  <c:v>MS</c:v>
                </c:pt>
              </c:strCache>
            </c:strRef>
          </c:tx>
          <c:spPr>
            <a:ln w="28575" cap="rnd">
              <a:solidFill>
                <a:schemeClr val="accent6">
                  <a:lumMod val="6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year'!$AB$7:$AB$32</c:f>
              <c:numCache>
                <c:formatCode>General</c:formatCode>
                <c:ptCount val="22"/>
                <c:pt idx="2">
                  <c:v>170.36000061035199</c:v>
                </c:pt>
                <c:pt idx="3">
                  <c:v>7927.1600532531702</c:v>
                </c:pt>
                <c:pt idx="4">
                  <c:v>6992.9001617431604</c:v>
                </c:pt>
                <c:pt idx="5">
                  <c:v>2208.4400367736798</c:v>
                </c:pt>
                <c:pt idx="6">
                  <c:v>3722.3200130462601</c:v>
                </c:pt>
                <c:pt idx="7">
                  <c:v>4442.6600627899197</c:v>
                </c:pt>
                <c:pt idx="8">
                  <c:v>4120.7899818420401</c:v>
                </c:pt>
                <c:pt idx="9">
                  <c:v>4468.6400222778302</c:v>
                </c:pt>
                <c:pt idx="10">
                  <c:v>5569.47999572754</c:v>
                </c:pt>
                <c:pt idx="11">
                  <c:v>7301.77000427246</c:v>
                </c:pt>
                <c:pt idx="12">
                  <c:v>7017.29002213478</c:v>
                </c:pt>
                <c:pt idx="13">
                  <c:v>6005.9499588012704</c:v>
                </c:pt>
                <c:pt idx="14">
                  <c:v>12029.8799285889</c:v>
                </c:pt>
                <c:pt idx="15">
                  <c:v>10129.1100254059</c:v>
                </c:pt>
                <c:pt idx="16">
                  <c:v>8588.8899860382098</c:v>
                </c:pt>
                <c:pt idx="17">
                  <c:v>7053.1400144100198</c:v>
                </c:pt>
                <c:pt idx="18">
                  <c:v>11059.7299976349</c:v>
                </c:pt>
                <c:pt idx="19">
                  <c:v>10765.7500591278</c:v>
                </c:pt>
                <c:pt idx="20">
                  <c:v>8295.3400318622607</c:v>
                </c:pt>
                <c:pt idx="21">
                  <c:v>6551.9400520324698</c:v>
                </c:pt>
              </c:numCache>
            </c:numRef>
          </c:val>
          <c:smooth val="0"/>
          <c:extLst>
            <c:ext xmlns:c16="http://schemas.microsoft.com/office/drawing/2014/chart" uri="{C3380CC4-5D6E-409C-BE32-E72D297353CC}">
              <c16:uniqueId val="{0000000B-A387-4CB1-9402-A0CDDCB09B9C}"/>
            </c:ext>
          </c:extLst>
        </c:ser>
        <c:ser>
          <c:idx val="12"/>
          <c:order val="12"/>
          <c:tx>
            <c:strRef>
              <c:f>'Total sales over year'!$AC$5:$AC$6</c:f>
              <c:strCache>
                <c:ptCount val="1"/>
                <c:pt idx="0">
                  <c:v>MT</c:v>
                </c:pt>
              </c:strCache>
            </c:strRef>
          </c:tx>
          <c:spPr>
            <a:ln w="28575" cap="rnd">
              <a:solidFill>
                <a:schemeClr val="accent1">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year'!$AC$7:$AC$32</c:f>
              <c:numCache>
                <c:formatCode>General</c:formatCode>
                <c:ptCount val="22"/>
                <c:pt idx="0">
                  <c:v>101.44000244140599</c:v>
                </c:pt>
                <c:pt idx="2">
                  <c:v>1922.78000259399</c:v>
                </c:pt>
                <c:pt idx="3">
                  <c:v>3583.3600311279301</c:v>
                </c:pt>
                <c:pt idx="4">
                  <c:v>2702.5500183105501</c:v>
                </c:pt>
                <c:pt idx="5">
                  <c:v>3991.5600461959798</c:v>
                </c:pt>
                <c:pt idx="6">
                  <c:v>7680.9300155639603</c:v>
                </c:pt>
                <c:pt idx="7">
                  <c:v>4843.9500560760498</c:v>
                </c:pt>
                <c:pt idx="8">
                  <c:v>11302.110021591199</c:v>
                </c:pt>
                <c:pt idx="9">
                  <c:v>7831.8899755477896</c:v>
                </c:pt>
                <c:pt idx="10">
                  <c:v>8167.2200050354004</c:v>
                </c:pt>
                <c:pt idx="11">
                  <c:v>12892.880077362101</c:v>
                </c:pt>
                <c:pt idx="12">
                  <c:v>13363.5500073433</c:v>
                </c:pt>
                <c:pt idx="13">
                  <c:v>10560.540012359599</c:v>
                </c:pt>
                <c:pt idx="14">
                  <c:v>12949.0799906254</c:v>
                </c:pt>
                <c:pt idx="15">
                  <c:v>9847.2799777984601</c:v>
                </c:pt>
                <c:pt idx="16">
                  <c:v>9981.3799762725794</c:v>
                </c:pt>
                <c:pt idx="17">
                  <c:v>13542.4501419067</c:v>
                </c:pt>
                <c:pt idx="18">
                  <c:v>14789.900103569</c:v>
                </c:pt>
                <c:pt idx="19">
                  <c:v>13008.550096511801</c:v>
                </c:pt>
                <c:pt idx="20">
                  <c:v>12645.6799354553</c:v>
                </c:pt>
                <c:pt idx="21">
                  <c:v>5732.6400365829504</c:v>
                </c:pt>
              </c:numCache>
            </c:numRef>
          </c:val>
          <c:smooth val="0"/>
          <c:extLst>
            <c:ext xmlns:c16="http://schemas.microsoft.com/office/drawing/2014/chart" uri="{C3380CC4-5D6E-409C-BE32-E72D297353CC}">
              <c16:uniqueId val="{0000000C-A387-4CB1-9402-A0CDDCB09B9C}"/>
            </c:ext>
          </c:extLst>
        </c:ser>
        <c:ser>
          <c:idx val="13"/>
          <c:order val="13"/>
          <c:tx>
            <c:strRef>
              <c:f>'Total sales over year'!$AD$5:$AD$6</c:f>
              <c:strCache>
                <c:ptCount val="1"/>
                <c:pt idx="0">
                  <c:v>PA</c:v>
                </c:pt>
              </c:strCache>
            </c:strRef>
          </c:tx>
          <c:spPr>
            <a:ln w="28575" cap="rnd">
              <a:solidFill>
                <a:schemeClr val="accent2">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year'!$AD$7:$AD$32</c:f>
              <c:numCache>
                <c:formatCode>General</c:formatCode>
                <c:ptCount val="22"/>
                <c:pt idx="0">
                  <c:v>1283.0900039672899</c:v>
                </c:pt>
                <c:pt idx="2">
                  <c:v>1522.92001724243</c:v>
                </c:pt>
                <c:pt idx="3">
                  <c:v>10604.6999855042</c:v>
                </c:pt>
                <c:pt idx="4">
                  <c:v>9072.7400283813495</c:v>
                </c:pt>
                <c:pt idx="5">
                  <c:v>6108.2100336551703</c:v>
                </c:pt>
                <c:pt idx="6">
                  <c:v>6570.7000064849899</c:v>
                </c:pt>
                <c:pt idx="7">
                  <c:v>6610.3500623703003</c:v>
                </c:pt>
                <c:pt idx="8">
                  <c:v>5700.97998809814</c:v>
                </c:pt>
                <c:pt idx="9">
                  <c:v>17119.099938392599</c:v>
                </c:pt>
                <c:pt idx="10">
                  <c:v>7731.7399311065701</c:v>
                </c:pt>
                <c:pt idx="11">
                  <c:v>8721.8099718093908</c:v>
                </c:pt>
                <c:pt idx="12">
                  <c:v>14372.530012130699</c:v>
                </c:pt>
                <c:pt idx="13">
                  <c:v>12382.4000492096</c:v>
                </c:pt>
                <c:pt idx="14">
                  <c:v>16737.800025939901</c:v>
                </c:pt>
                <c:pt idx="15">
                  <c:v>10947.180023193399</c:v>
                </c:pt>
                <c:pt idx="16">
                  <c:v>14787.109828949</c:v>
                </c:pt>
                <c:pt idx="17">
                  <c:v>13825.550049781799</c:v>
                </c:pt>
                <c:pt idx="18">
                  <c:v>9160.5499913692493</c:v>
                </c:pt>
                <c:pt idx="19">
                  <c:v>11950.5499596596</c:v>
                </c:pt>
                <c:pt idx="20">
                  <c:v>15851.6399202347</c:v>
                </c:pt>
                <c:pt idx="21">
                  <c:v>10965.900085449201</c:v>
                </c:pt>
              </c:numCache>
            </c:numRef>
          </c:val>
          <c:smooth val="0"/>
          <c:extLst>
            <c:ext xmlns:c16="http://schemas.microsoft.com/office/drawing/2014/chart" uri="{C3380CC4-5D6E-409C-BE32-E72D297353CC}">
              <c16:uniqueId val="{0000000D-A387-4CB1-9402-A0CDDCB09B9C}"/>
            </c:ext>
          </c:extLst>
        </c:ser>
        <c:ser>
          <c:idx val="14"/>
          <c:order val="14"/>
          <c:tx>
            <c:strRef>
              <c:f>'Total sales over year'!$AE$5:$AE$6</c:f>
              <c:strCache>
                <c:ptCount val="1"/>
                <c:pt idx="0">
                  <c:v>PB</c:v>
                </c:pt>
              </c:strCache>
            </c:strRef>
          </c:tx>
          <c:spPr>
            <a:ln w="28575" cap="rnd">
              <a:solidFill>
                <a:schemeClr val="accent3">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year'!$AE$7:$AE$32</c:f>
              <c:numCache>
                <c:formatCode>General</c:formatCode>
                <c:ptCount val="22"/>
                <c:pt idx="0">
                  <c:v>74.739997863769503</c:v>
                </c:pt>
                <c:pt idx="2">
                  <c:v>463.12998199462902</c:v>
                </c:pt>
                <c:pt idx="3">
                  <c:v>2248.3099784851102</c:v>
                </c:pt>
                <c:pt idx="4">
                  <c:v>4936.4100112915003</c:v>
                </c:pt>
                <c:pt idx="5">
                  <c:v>3562.6799945831299</c:v>
                </c:pt>
                <c:pt idx="6">
                  <c:v>3372.4900102615402</c:v>
                </c:pt>
                <c:pt idx="7">
                  <c:v>6912.9900512695303</c:v>
                </c:pt>
                <c:pt idx="8">
                  <c:v>5527.0299339294397</c:v>
                </c:pt>
                <c:pt idx="9">
                  <c:v>3053.1099853515602</c:v>
                </c:pt>
                <c:pt idx="10">
                  <c:v>6284.2699623107901</c:v>
                </c:pt>
                <c:pt idx="11">
                  <c:v>11515.490123748799</c:v>
                </c:pt>
                <c:pt idx="12">
                  <c:v>5716.2200241088904</c:v>
                </c:pt>
                <c:pt idx="13">
                  <c:v>7016.2499942779496</c:v>
                </c:pt>
                <c:pt idx="14">
                  <c:v>8022.5199890136701</c:v>
                </c:pt>
                <c:pt idx="15">
                  <c:v>6342.9200096130398</c:v>
                </c:pt>
                <c:pt idx="16">
                  <c:v>8067.22999191284</c:v>
                </c:pt>
                <c:pt idx="17">
                  <c:v>5516.3700098991403</c:v>
                </c:pt>
                <c:pt idx="18">
                  <c:v>5909.5900611877396</c:v>
                </c:pt>
                <c:pt idx="19">
                  <c:v>14221.129688262899</c:v>
                </c:pt>
                <c:pt idx="20">
                  <c:v>19940.029968261701</c:v>
                </c:pt>
                <c:pt idx="21">
                  <c:v>9131.7400856018103</c:v>
                </c:pt>
              </c:numCache>
            </c:numRef>
          </c:val>
          <c:smooth val="0"/>
          <c:extLst>
            <c:ext xmlns:c16="http://schemas.microsoft.com/office/drawing/2014/chart" uri="{C3380CC4-5D6E-409C-BE32-E72D297353CC}">
              <c16:uniqueId val="{0000000E-A387-4CB1-9402-A0CDDCB09B9C}"/>
            </c:ext>
          </c:extLst>
        </c:ser>
        <c:ser>
          <c:idx val="15"/>
          <c:order val="15"/>
          <c:tx>
            <c:strRef>
              <c:f>'Total sales over year'!$AF$5:$AF$6</c:f>
              <c:strCache>
                <c:ptCount val="1"/>
                <c:pt idx="0">
                  <c:v>PE</c:v>
                </c:pt>
              </c:strCache>
            </c:strRef>
          </c:tx>
          <c:spPr>
            <a:ln w="28575" cap="rnd">
              <a:solidFill>
                <a:schemeClr val="accent4">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year'!$AF$7:$AF$32</c:f>
              <c:numCache>
                <c:formatCode>General</c:formatCode>
                <c:ptCount val="22"/>
                <c:pt idx="0">
                  <c:v>1543.9499893188499</c:v>
                </c:pt>
                <c:pt idx="2">
                  <c:v>2151.9299850463899</c:v>
                </c:pt>
                <c:pt idx="3">
                  <c:v>3321.25999069214</c:v>
                </c:pt>
                <c:pt idx="4">
                  <c:v>6519.3799781799298</c:v>
                </c:pt>
                <c:pt idx="5">
                  <c:v>4620.23996925354</c:v>
                </c:pt>
                <c:pt idx="6">
                  <c:v>12430.7298641205</c:v>
                </c:pt>
                <c:pt idx="7">
                  <c:v>7108.0199149251002</c:v>
                </c:pt>
                <c:pt idx="8">
                  <c:v>11523.3901395798</c:v>
                </c:pt>
                <c:pt idx="9">
                  <c:v>15449.8999912739</c:v>
                </c:pt>
                <c:pt idx="10">
                  <c:v>15529.6000041962</c:v>
                </c:pt>
                <c:pt idx="11">
                  <c:v>20097.249913215601</c:v>
                </c:pt>
                <c:pt idx="12">
                  <c:v>24295.710041523002</c:v>
                </c:pt>
                <c:pt idx="13">
                  <c:v>19170.630029678301</c:v>
                </c:pt>
                <c:pt idx="14">
                  <c:v>17198.159986496001</c:v>
                </c:pt>
                <c:pt idx="15">
                  <c:v>20136.759943008401</c:v>
                </c:pt>
                <c:pt idx="16">
                  <c:v>26810.179883956898</c:v>
                </c:pt>
                <c:pt idx="17">
                  <c:v>21510.499999523199</c:v>
                </c:pt>
                <c:pt idx="18">
                  <c:v>16506.230047225999</c:v>
                </c:pt>
                <c:pt idx="19">
                  <c:v>17821.380023956299</c:v>
                </c:pt>
                <c:pt idx="20">
                  <c:v>30181.229977607702</c:v>
                </c:pt>
                <c:pt idx="21">
                  <c:v>15148.160001754801</c:v>
                </c:pt>
              </c:numCache>
            </c:numRef>
          </c:val>
          <c:smooth val="0"/>
          <c:extLst>
            <c:ext xmlns:c16="http://schemas.microsoft.com/office/drawing/2014/chart" uri="{C3380CC4-5D6E-409C-BE32-E72D297353CC}">
              <c16:uniqueId val="{0000000F-A387-4CB1-9402-A0CDDCB09B9C}"/>
            </c:ext>
          </c:extLst>
        </c:ser>
        <c:ser>
          <c:idx val="16"/>
          <c:order val="16"/>
          <c:tx>
            <c:strRef>
              <c:f>'Total sales over year'!$AG$5:$AG$6</c:f>
              <c:strCache>
                <c:ptCount val="1"/>
                <c:pt idx="0">
                  <c:v>PI</c:v>
                </c:pt>
              </c:strCache>
            </c:strRef>
          </c:tx>
          <c:spPr>
            <a:ln w="28575" cap="rnd">
              <a:solidFill>
                <a:schemeClr val="accent5">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year'!$AG$7:$AG$32</c:f>
              <c:numCache>
                <c:formatCode>General</c:formatCode>
                <c:ptCount val="22"/>
                <c:pt idx="0">
                  <c:v>246.08999633789099</c:v>
                </c:pt>
                <c:pt idx="2">
                  <c:v>1453.9800148010299</c:v>
                </c:pt>
                <c:pt idx="3">
                  <c:v>3505.0699615478502</c:v>
                </c:pt>
                <c:pt idx="4">
                  <c:v>2636.76000213623</c:v>
                </c:pt>
                <c:pt idx="5">
                  <c:v>2463.6700124740601</c:v>
                </c:pt>
                <c:pt idx="6">
                  <c:v>6689.6200170517004</c:v>
                </c:pt>
                <c:pt idx="7">
                  <c:v>2626.9599990844699</c:v>
                </c:pt>
                <c:pt idx="8">
                  <c:v>2938.7699775695801</c:v>
                </c:pt>
                <c:pt idx="9">
                  <c:v>5290.7100048065204</c:v>
                </c:pt>
                <c:pt idx="10">
                  <c:v>3574.1700038909898</c:v>
                </c:pt>
                <c:pt idx="11">
                  <c:v>4955.0400390625</c:v>
                </c:pt>
                <c:pt idx="12">
                  <c:v>3805.3899736404401</c:v>
                </c:pt>
                <c:pt idx="13">
                  <c:v>3508.4800262451199</c:v>
                </c:pt>
                <c:pt idx="14">
                  <c:v>8598.0600419044495</c:v>
                </c:pt>
                <c:pt idx="15">
                  <c:v>5704.3899841308603</c:v>
                </c:pt>
                <c:pt idx="16">
                  <c:v>8158.8300690650904</c:v>
                </c:pt>
                <c:pt idx="17">
                  <c:v>12357.3100318909</c:v>
                </c:pt>
                <c:pt idx="18">
                  <c:v>8422.9400367736798</c:v>
                </c:pt>
                <c:pt idx="19">
                  <c:v>5999.9600257873499</c:v>
                </c:pt>
                <c:pt idx="20">
                  <c:v>8471.1099452972394</c:v>
                </c:pt>
                <c:pt idx="21">
                  <c:v>3864.8600616455101</c:v>
                </c:pt>
              </c:numCache>
            </c:numRef>
          </c:val>
          <c:smooth val="0"/>
          <c:extLst>
            <c:ext xmlns:c16="http://schemas.microsoft.com/office/drawing/2014/chart" uri="{C3380CC4-5D6E-409C-BE32-E72D297353CC}">
              <c16:uniqueId val="{00000010-A387-4CB1-9402-A0CDDCB09B9C}"/>
            </c:ext>
          </c:extLst>
        </c:ser>
        <c:ser>
          <c:idx val="17"/>
          <c:order val="17"/>
          <c:tx>
            <c:strRef>
              <c:f>'Total sales over year'!$AH$5:$AH$6</c:f>
              <c:strCache>
                <c:ptCount val="1"/>
                <c:pt idx="0">
                  <c:v>PR</c:v>
                </c:pt>
              </c:strCache>
            </c:strRef>
          </c:tx>
          <c:spPr>
            <a:ln w="28575" cap="rnd">
              <a:solidFill>
                <a:schemeClr val="accent6">
                  <a:lumMod val="80000"/>
                  <a:lumOff val="2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year'!$AH$7:$AH$32</c:f>
              <c:numCache>
                <c:formatCode>General</c:formatCode>
                <c:ptCount val="22"/>
                <c:pt idx="0">
                  <c:v>2580.3500061035202</c:v>
                </c:pt>
                <c:pt idx="1">
                  <c:v>19.620000839233398</c:v>
                </c:pt>
                <c:pt idx="2">
                  <c:v>5985.0000085830698</c:v>
                </c:pt>
                <c:pt idx="3">
                  <c:v>20618.389997243899</c:v>
                </c:pt>
                <c:pt idx="4">
                  <c:v>16976.199970603</c:v>
                </c:pt>
                <c:pt idx="5">
                  <c:v>17986.939764022802</c:v>
                </c:pt>
                <c:pt idx="6">
                  <c:v>35559.010106563597</c:v>
                </c:pt>
                <c:pt idx="7">
                  <c:v>25525.020027160601</c:v>
                </c:pt>
                <c:pt idx="8">
                  <c:v>28860.710037141998</c:v>
                </c:pt>
                <c:pt idx="9">
                  <c:v>33311.699916213802</c:v>
                </c:pt>
                <c:pt idx="10">
                  <c:v>24802.029926434199</c:v>
                </c:pt>
                <c:pt idx="11">
                  <c:v>37404.600049972498</c:v>
                </c:pt>
                <c:pt idx="12">
                  <c:v>54237.960040120401</c:v>
                </c:pt>
                <c:pt idx="13">
                  <c:v>35097.709861040101</c:v>
                </c:pt>
                <c:pt idx="14">
                  <c:v>51739.5299243927</c:v>
                </c:pt>
                <c:pt idx="15">
                  <c:v>51616.749906539902</c:v>
                </c:pt>
                <c:pt idx="16">
                  <c:v>58854.150075256803</c:v>
                </c:pt>
                <c:pt idx="17">
                  <c:v>76235.200137615204</c:v>
                </c:pt>
                <c:pt idx="18">
                  <c:v>53994.090081453302</c:v>
                </c:pt>
                <c:pt idx="19">
                  <c:v>50248.060016155199</c:v>
                </c:pt>
                <c:pt idx="20">
                  <c:v>53725.490017890901</c:v>
                </c:pt>
                <c:pt idx="21">
                  <c:v>46541.040018081701</c:v>
                </c:pt>
              </c:numCache>
            </c:numRef>
          </c:val>
          <c:smooth val="0"/>
          <c:extLst>
            <c:ext xmlns:c16="http://schemas.microsoft.com/office/drawing/2014/chart" uri="{C3380CC4-5D6E-409C-BE32-E72D297353CC}">
              <c16:uniqueId val="{00000011-A387-4CB1-9402-A0CDDCB09B9C}"/>
            </c:ext>
          </c:extLst>
        </c:ser>
        <c:ser>
          <c:idx val="18"/>
          <c:order val="18"/>
          <c:tx>
            <c:strRef>
              <c:f>'Total sales over year'!$AI$5:$AI$6</c:f>
              <c:strCache>
                <c:ptCount val="1"/>
                <c:pt idx="0">
                  <c:v>RJ</c:v>
                </c:pt>
              </c:strCache>
            </c:strRef>
          </c:tx>
          <c:spPr>
            <a:ln w="28575" cap="rnd">
              <a:solidFill>
                <a:schemeClr val="accent1">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year'!$AI$7:$AI$32</c:f>
              <c:numCache>
                <c:formatCode>General</c:formatCode>
                <c:ptCount val="22"/>
                <c:pt idx="0">
                  <c:v>9403.0700652599298</c:v>
                </c:pt>
                <c:pt idx="2">
                  <c:v>14040.6700409651</c:v>
                </c:pt>
                <c:pt idx="3">
                  <c:v>35278.769886732101</c:v>
                </c:pt>
                <c:pt idx="4">
                  <c:v>61335.799725771001</c:v>
                </c:pt>
                <c:pt idx="5">
                  <c:v>63917.069751262701</c:v>
                </c:pt>
                <c:pt idx="6">
                  <c:v>81329.930087119297</c:v>
                </c:pt>
                <c:pt idx="7">
                  <c:v>61889.150235295303</c:v>
                </c:pt>
                <c:pt idx="8">
                  <c:v>87584.170006275206</c:v>
                </c:pt>
                <c:pt idx="9">
                  <c:v>88279.269842147798</c:v>
                </c:pt>
                <c:pt idx="10">
                  <c:v>106702.600112826</c:v>
                </c:pt>
                <c:pt idx="11">
                  <c:v>110577.919755593</c:v>
                </c:pt>
                <c:pt idx="12">
                  <c:v>172234.569649577</c:v>
                </c:pt>
                <c:pt idx="13">
                  <c:v>130017.199706018</c:v>
                </c:pt>
                <c:pt idx="14">
                  <c:v>137399.84943790699</c:v>
                </c:pt>
                <c:pt idx="15">
                  <c:v>130648.529749304</c:v>
                </c:pt>
                <c:pt idx="16">
                  <c:v>135228.09973493201</c:v>
                </c:pt>
                <c:pt idx="17">
                  <c:v>139672.72027051399</c:v>
                </c:pt>
                <c:pt idx="18">
                  <c:v>143369.250642061</c:v>
                </c:pt>
                <c:pt idx="19">
                  <c:v>119246.48012197</c:v>
                </c:pt>
                <c:pt idx="20">
                  <c:v>116748.540235579</c:v>
                </c:pt>
                <c:pt idx="21">
                  <c:v>111197.550229669</c:v>
                </c:pt>
              </c:numCache>
            </c:numRef>
          </c:val>
          <c:smooth val="0"/>
          <c:extLst>
            <c:ext xmlns:c16="http://schemas.microsoft.com/office/drawing/2014/chart" uri="{C3380CC4-5D6E-409C-BE32-E72D297353CC}">
              <c16:uniqueId val="{00000012-A387-4CB1-9402-A0CDDCB09B9C}"/>
            </c:ext>
          </c:extLst>
        </c:ser>
        <c:ser>
          <c:idx val="19"/>
          <c:order val="19"/>
          <c:tx>
            <c:strRef>
              <c:f>'Total sales over year'!$AJ$5:$AJ$6</c:f>
              <c:strCache>
                <c:ptCount val="1"/>
                <c:pt idx="0">
                  <c:v>RN</c:v>
                </c:pt>
              </c:strCache>
            </c:strRef>
          </c:tx>
          <c:spPr>
            <a:ln w="28575" cap="rnd">
              <a:solidFill>
                <a:schemeClr val="accent2">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year'!$AJ$7:$AJ$32</c:f>
              <c:numCache>
                <c:formatCode>General</c:formatCode>
                <c:ptCount val="22"/>
                <c:pt idx="0">
                  <c:v>881.34001922607399</c:v>
                </c:pt>
                <c:pt idx="2">
                  <c:v>1268.13000488281</c:v>
                </c:pt>
                <c:pt idx="3">
                  <c:v>648.61000823974598</c:v>
                </c:pt>
                <c:pt idx="4">
                  <c:v>2104.5999832153302</c:v>
                </c:pt>
                <c:pt idx="5">
                  <c:v>1565.2499961853</c:v>
                </c:pt>
                <c:pt idx="6">
                  <c:v>5582.8699913024902</c:v>
                </c:pt>
                <c:pt idx="7">
                  <c:v>1593.0600051879901</c:v>
                </c:pt>
                <c:pt idx="8">
                  <c:v>4178.2499694824201</c:v>
                </c:pt>
                <c:pt idx="9">
                  <c:v>3273.3500289917001</c:v>
                </c:pt>
                <c:pt idx="10">
                  <c:v>4019.8599815368698</c:v>
                </c:pt>
                <c:pt idx="11">
                  <c:v>5352.0199890136701</c:v>
                </c:pt>
                <c:pt idx="12">
                  <c:v>9740.0399866104108</c:v>
                </c:pt>
                <c:pt idx="13">
                  <c:v>4098.4999828338596</c:v>
                </c:pt>
                <c:pt idx="14">
                  <c:v>6833.55005836487</c:v>
                </c:pt>
                <c:pt idx="15">
                  <c:v>4144.5300521850604</c:v>
                </c:pt>
                <c:pt idx="16">
                  <c:v>8857.1599740982092</c:v>
                </c:pt>
                <c:pt idx="17">
                  <c:v>7518.8400306701697</c:v>
                </c:pt>
                <c:pt idx="18">
                  <c:v>4998.8599548339798</c:v>
                </c:pt>
                <c:pt idx="19">
                  <c:v>8395.9999389648401</c:v>
                </c:pt>
                <c:pt idx="20">
                  <c:v>9679.7299485206604</c:v>
                </c:pt>
                <c:pt idx="21">
                  <c:v>5993.75</c:v>
                </c:pt>
              </c:numCache>
            </c:numRef>
          </c:val>
          <c:smooth val="0"/>
          <c:extLst>
            <c:ext xmlns:c16="http://schemas.microsoft.com/office/drawing/2014/chart" uri="{C3380CC4-5D6E-409C-BE32-E72D297353CC}">
              <c16:uniqueId val="{00000013-A387-4CB1-9402-A0CDDCB09B9C}"/>
            </c:ext>
          </c:extLst>
        </c:ser>
        <c:ser>
          <c:idx val="20"/>
          <c:order val="20"/>
          <c:tx>
            <c:strRef>
              <c:f>'Total sales over year'!$AK$5:$AK$6</c:f>
              <c:strCache>
                <c:ptCount val="1"/>
                <c:pt idx="0">
                  <c:v>RO</c:v>
                </c:pt>
              </c:strCache>
            </c:strRef>
          </c:tx>
          <c:spPr>
            <a:ln w="28575" cap="rnd">
              <a:solidFill>
                <a:schemeClr val="accent3">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year'!$AK$7:$AK$32</c:f>
              <c:numCache>
                <c:formatCode>General</c:formatCode>
                <c:ptCount val="22"/>
                <c:pt idx="2">
                  <c:v>825.50997924804699</c:v>
                </c:pt>
                <c:pt idx="3">
                  <c:v>1837.87001800537</c:v>
                </c:pt>
                <c:pt idx="4">
                  <c:v>2523.6799888610799</c:v>
                </c:pt>
                <c:pt idx="5">
                  <c:v>1042.4600067138699</c:v>
                </c:pt>
                <c:pt idx="6">
                  <c:v>828.87998580932594</c:v>
                </c:pt>
                <c:pt idx="7">
                  <c:v>2311.0600118637099</c:v>
                </c:pt>
                <c:pt idx="8">
                  <c:v>1428.64001083374</c:v>
                </c:pt>
                <c:pt idx="9">
                  <c:v>2815.9700317382799</c:v>
                </c:pt>
                <c:pt idx="10">
                  <c:v>4938.2799873352096</c:v>
                </c:pt>
                <c:pt idx="11">
                  <c:v>2291.6900062560999</c:v>
                </c:pt>
                <c:pt idx="12">
                  <c:v>7057.4701271057102</c:v>
                </c:pt>
                <c:pt idx="13">
                  <c:v>2420.0599899292001</c:v>
                </c:pt>
                <c:pt idx="14">
                  <c:v>3090.1000175476102</c:v>
                </c:pt>
                <c:pt idx="15">
                  <c:v>2109.9700088500999</c:v>
                </c:pt>
                <c:pt idx="16">
                  <c:v>3305.8500165939299</c:v>
                </c:pt>
                <c:pt idx="17">
                  <c:v>4085.7198562622102</c:v>
                </c:pt>
                <c:pt idx="18">
                  <c:v>3157.5099754333501</c:v>
                </c:pt>
                <c:pt idx="19">
                  <c:v>2418.9700050353999</c:v>
                </c:pt>
                <c:pt idx="20">
                  <c:v>5249.3798789978</c:v>
                </c:pt>
                <c:pt idx="21">
                  <c:v>3236.6300449371302</c:v>
                </c:pt>
              </c:numCache>
            </c:numRef>
          </c:val>
          <c:smooth val="0"/>
          <c:extLst>
            <c:ext xmlns:c16="http://schemas.microsoft.com/office/drawing/2014/chart" uri="{C3380CC4-5D6E-409C-BE32-E72D297353CC}">
              <c16:uniqueId val="{00000014-A387-4CB1-9402-A0CDDCB09B9C}"/>
            </c:ext>
          </c:extLst>
        </c:ser>
        <c:ser>
          <c:idx val="21"/>
          <c:order val="21"/>
          <c:tx>
            <c:strRef>
              <c:f>'Total sales over year'!$AL$5:$AL$6</c:f>
              <c:strCache>
                <c:ptCount val="1"/>
                <c:pt idx="0">
                  <c:v>RR</c:v>
                </c:pt>
              </c:strCache>
            </c:strRef>
          </c:tx>
          <c:spPr>
            <a:ln w="28575" cap="rnd">
              <a:solidFill>
                <a:schemeClr val="accent4">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year'!$AL$7:$AL$32</c:f>
              <c:numCache>
                <c:formatCode>General</c:formatCode>
                <c:ptCount val="22"/>
                <c:pt idx="0">
                  <c:v>69.019996643066406</c:v>
                </c:pt>
                <c:pt idx="3">
                  <c:v>108.73999786377</c:v>
                </c:pt>
                <c:pt idx="4">
                  <c:v>330.810005187988</c:v>
                </c:pt>
                <c:pt idx="5">
                  <c:v>106.889999389648</c:v>
                </c:pt>
                <c:pt idx="6">
                  <c:v>317.970008850098</c:v>
                </c:pt>
                <c:pt idx="7">
                  <c:v>175.179996490479</c:v>
                </c:pt>
                <c:pt idx="8">
                  <c:v>225.00999450683599</c:v>
                </c:pt>
                <c:pt idx="10">
                  <c:v>65.370002746582003</c:v>
                </c:pt>
                <c:pt idx="11">
                  <c:v>525.15000915527298</c:v>
                </c:pt>
                <c:pt idx="12">
                  <c:v>151.459999084473</c:v>
                </c:pt>
                <c:pt idx="14">
                  <c:v>162.78999328613301</c:v>
                </c:pt>
                <c:pt idx="15">
                  <c:v>235.629997253418</c:v>
                </c:pt>
                <c:pt idx="16">
                  <c:v>2018.80004882813</c:v>
                </c:pt>
                <c:pt idx="17">
                  <c:v>772.01001358032204</c:v>
                </c:pt>
                <c:pt idx="18">
                  <c:v>171.69000244140599</c:v>
                </c:pt>
                <c:pt idx="19">
                  <c:v>1642.4099731445301</c:v>
                </c:pt>
                <c:pt idx="20">
                  <c:v>1960.58995819092</c:v>
                </c:pt>
              </c:numCache>
            </c:numRef>
          </c:val>
          <c:smooth val="0"/>
          <c:extLst>
            <c:ext xmlns:c16="http://schemas.microsoft.com/office/drawing/2014/chart" uri="{C3380CC4-5D6E-409C-BE32-E72D297353CC}">
              <c16:uniqueId val="{00000015-A387-4CB1-9402-A0CDDCB09B9C}"/>
            </c:ext>
          </c:extLst>
        </c:ser>
        <c:ser>
          <c:idx val="22"/>
          <c:order val="22"/>
          <c:tx>
            <c:strRef>
              <c:f>'Total sales over year'!$AM$5:$AM$6</c:f>
              <c:strCache>
                <c:ptCount val="1"/>
                <c:pt idx="0">
                  <c:v>RS</c:v>
                </c:pt>
              </c:strCache>
            </c:strRef>
          </c:tx>
          <c:spPr>
            <a:ln w="28575" cap="rnd">
              <a:solidFill>
                <a:schemeClr val="accent5">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year'!$AM$7:$AM$32</c:f>
              <c:numCache>
                <c:formatCode>General</c:formatCode>
                <c:ptCount val="22"/>
                <c:pt idx="0">
                  <c:v>2898.1099708080301</c:v>
                </c:pt>
                <c:pt idx="2">
                  <c:v>13139.939971923801</c:v>
                </c:pt>
                <c:pt idx="3">
                  <c:v>17391.450017929099</c:v>
                </c:pt>
                <c:pt idx="4">
                  <c:v>22944.029961824399</c:v>
                </c:pt>
                <c:pt idx="5">
                  <c:v>19471.360061645501</c:v>
                </c:pt>
                <c:pt idx="6">
                  <c:v>32857.270040035197</c:v>
                </c:pt>
                <c:pt idx="7">
                  <c:v>28272.139958977699</c:v>
                </c:pt>
                <c:pt idx="8">
                  <c:v>34590.890010565498</c:v>
                </c:pt>
                <c:pt idx="9">
                  <c:v>40034.830020308502</c:v>
                </c:pt>
                <c:pt idx="10">
                  <c:v>43250.480057090499</c:v>
                </c:pt>
                <c:pt idx="11">
                  <c:v>43173.060060501099</c:v>
                </c:pt>
                <c:pt idx="12">
                  <c:v>67262.739838674694</c:v>
                </c:pt>
                <c:pt idx="13">
                  <c:v>48709.289861679099</c:v>
                </c:pt>
                <c:pt idx="14">
                  <c:v>54822.369815349601</c:v>
                </c:pt>
                <c:pt idx="15">
                  <c:v>54677.460037231402</c:v>
                </c:pt>
                <c:pt idx="16">
                  <c:v>66375.410004258199</c:v>
                </c:pt>
                <c:pt idx="17">
                  <c:v>58777.579887628599</c:v>
                </c:pt>
                <c:pt idx="18">
                  <c:v>59768.959988832503</c:v>
                </c:pt>
                <c:pt idx="19">
                  <c:v>53147.640076845899</c:v>
                </c:pt>
                <c:pt idx="20">
                  <c:v>48279.669907331503</c:v>
                </c:pt>
                <c:pt idx="21">
                  <c:v>51763.720163345301</c:v>
                </c:pt>
              </c:numCache>
            </c:numRef>
          </c:val>
          <c:smooth val="0"/>
          <c:extLst>
            <c:ext xmlns:c16="http://schemas.microsoft.com/office/drawing/2014/chart" uri="{C3380CC4-5D6E-409C-BE32-E72D297353CC}">
              <c16:uniqueId val="{00000016-A387-4CB1-9402-A0CDDCB09B9C}"/>
            </c:ext>
          </c:extLst>
        </c:ser>
        <c:ser>
          <c:idx val="23"/>
          <c:order val="23"/>
          <c:tx>
            <c:strRef>
              <c:f>'Total sales over year'!$AN$5:$AN$6</c:f>
              <c:strCache>
                <c:ptCount val="1"/>
                <c:pt idx="0">
                  <c:v>SC</c:v>
                </c:pt>
              </c:strCache>
            </c:strRef>
          </c:tx>
          <c:spPr>
            <a:ln w="28575" cap="rnd">
              <a:solidFill>
                <a:schemeClr val="accent6">
                  <a:lumMod val="8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year'!$AN$7:$AN$32</c:f>
              <c:numCache>
                <c:formatCode>General</c:formatCode>
                <c:ptCount val="22"/>
                <c:pt idx="0">
                  <c:v>2654.2299537658701</c:v>
                </c:pt>
                <c:pt idx="2">
                  <c:v>5555.6100463867197</c:v>
                </c:pt>
                <c:pt idx="3">
                  <c:v>7112.4799461364701</c:v>
                </c:pt>
                <c:pt idx="4">
                  <c:v>20265.689933776899</c:v>
                </c:pt>
                <c:pt idx="5">
                  <c:v>13336.4099726677</c:v>
                </c:pt>
                <c:pt idx="6">
                  <c:v>24501.5098279417</c:v>
                </c:pt>
                <c:pt idx="7">
                  <c:v>15522.5500490665</c:v>
                </c:pt>
                <c:pt idx="8">
                  <c:v>21810.529914617498</c:v>
                </c:pt>
                <c:pt idx="9">
                  <c:v>25505.6701698303</c:v>
                </c:pt>
                <c:pt idx="10">
                  <c:v>29166.4600458145</c:v>
                </c:pt>
                <c:pt idx="11">
                  <c:v>24773.769888877901</c:v>
                </c:pt>
                <c:pt idx="12">
                  <c:v>44269.590031504602</c:v>
                </c:pt>
                <c:pt idx="13">
                  <c:v>28370.060012340498</c:v>
                </c:pt>
                <c:pt idx="14">
                  <c:v>44511.870022296898</c:v>
                </c:pt>
                <c:pt idx="15">
                  <c:v>37710.329894065901</c:v>
                </c:pt>
                <c:pt idx="16">
                  <c:v>42689.489874839797</c:v>
                </c:pt>
                <c:pt idx="17">
                  <c:v>51729.750081062302</c:v>
                </c:pt>
                <c:pt idx="18">
                  <c:v>41778.760014533997</c:v>
                </c:pt>
                <c:pt idx="19">
                  <c:v>39055.270051598498</c:v>
                </c:pt>
                <c:pt idx="20">
                  <c:v>36837.390171051004</c:v>
                </c:pt>
                <c:pt idx="21">
                  <c:v>38204.490129470803</c:v>
                </c:pt>
              </c:numCache>
            </c:numRef>
          </c:val>
          <c:smooth val="0"/>
          <c:extLst>
            <c:ext xmlns:c16="http://schemas.microsoft.com/office/drawing/2014/chart" uri="{C3380CC4-5D6E-409C-BE32-E72D297353CC}">
              <c16:uniqueId val="{00000017-A387-4CB1-9402-A0CDDCB09B9C}"/>
            </c:ext>
          </c:extLst>
        </c:ser>
        <c:ser>
          <c:idx val="24"/>
          <c:order val="24"/>
          <c:tx>
            <c:strRef>
              <c:f>'Total sales over year'!$AO$5:$AO$6</c:f>
              <c:strCache>
                <c:ptCount val="1"/>
                <c:pt idx="0">
                  <c:v>SE</c:v>
                </c:pt>
              </c:strCache>
            </c:strRef>
          </c:tx>
          <c:spPr>
            <a:ln w="28575" cap="rnd">
              <a:solidFill>
                <a:schemeClr val="accent1">
                  <a:lumMod val="60000"/>
                  <a:lumOff val="4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year'!$AO$7:$AO$32</c:f>
              <c:numCache>
                <c:formatCode>General</c:formatCode>
                <c:ptCount val="22"/>
                <c:pt idx="0">
                  <c:v>345.92000579834001</c:v>
                </c:pt>
                <c:pt idx="2">
                  <c:v>381.78000640869101</c:v>
                </c:pt>
                <c:pt idx="3">
                  <c:v>2404.9799391031302</c:v>
                </c:pt>
                <c:pt idx="4">
                  <c:v>3121.51003646851</c:v>
                </c:pt>
                <c:pt idx="5">
                  <c:v>3340.0700302124001</c:v>
                </c:pt>
                <c:pt idx="6">
                  <c:v>1059.53000259399</c:v>
                </c:pt>
                <c:pt idx="7">
                  <c:v>1619.23000335693</c:v>
                </c:pt>
                <c:pt idx="8">
                  <c:v>1773.1900100708001</c:v>
                </c:pt>
                <c:pt idx="9">
                  <c:v>4329.0400085449201</c:v>
                </c:pt>
                <c:pt idx="10">
                  <c:v>3541.48999404907</c:v>
                </c:pt>
                <c:pt idx="11">
                  <c:v>5123.2899341583297</c:v>
                </c:pt>
                <c:pt idx="12">
                  <c:v>6613.3900260925302</c:v>
                </c:pt>
                <c:pt idx="13">
                  <c:v>4051.9200172424298</c:v>
                </c:pt>
                <c:pt idx="14">
                  <c:v>3689.27003479004</c:v>
                </c:pt>
                <c:pt idx="15">
                  <c:v>5103.0999679565402</c:v>
                </c:pt>
                <c:pt idx="16">
                  <c:v>3412.52000808716</c:v>
                </c:pt>
                <c:pt idx="17">
                  <c:v>3532.9799499511701</c:v>
                </c:pt>
                <c:pt idx="18">
                  <c:v>1320.5899887085</c:v>
                </c:pt>
                <c:pt idx="19">
                  <c:v>4413.5099792480496</c:v>
                </c:pt>
                <c:pt idx="20">
                  <c:v>5511.0299911498996</c:v>
                </c:pt>
                <c:pt idx="21">
                  <c:v>5600.7899475097702</c:v>
                </c:pt>
              </c:numCache>
            </c:numRef>
          </c:val>
          <c:smooth val="0"/>
          <c:extLst>
            <c:ext xmlns:c16="http://schemas.microsoft.com/office/drawing/2014/chart" uri="{C3380CC4-5D6E-409C-BE32-E72D297353CC}">
              <c16:uniqueId val="{00000018-A387-4CB1-9402-A0CDDCB09B9C}"/>
            </c:ext>
          </c:extLst>
        </c:ser>
        <c:ser>
          <c:idx val="25"/>
          <c:order val="25"/>
          <c:tx>
            <c:strRef>
              <c:f>'Total sales over year'!$AP$5:$AP$6</c:f>
              <c:strCache>
                <c:ptCount val="1"/>
                <c:pt idx="0">
                  <c:v>SP</c:v>
                </c:pt>
              </c:strCache>
            </c:strRef>
          </c:tx>
          <c:spPr>
            <a:ln w="28575" cap="rnd">
              <a:solidFill>
                <a:schemeClr val="accent2">
                  <a:lumMod val="60000"/>
                  <a:lumOff val="4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year'!$AP$7:$AP$32</c:f>
              <c:numCache>
                <c:formatCode>General</c:formatCode>
                <c:ptCount val="22"/>
                <c:pt idx="0">
                  <c:v>13700.150034189201</c:v>
                </c:pt>
                <c:pt idx="2">
                  <c:v>44838.140085697203</c:v>
                </c:pt>
                <c:pt idx="3">
                  <c:v>84443.999910831495</c:v>
                </c:pt>
                <c:pt idx="4">
                  <c:v>147665.98978686301</c:v>
                </c:pt>
                <c:pt idx="5">
                  <c:v>138822.03973841699</c:v>
                </c:pt>
                <c:pt idx="6">
                  <c:v>195065.48006396001</c:v>
                </c:pt>
                <c:pt idx="7">
                  <c:v>191008.599855304</c:v>
                </c:pt>
                <c:pt idx="8">
                  <c:v>204486.519575924</c:v>
                </c:pt>
                <c:pt idx="9">
                  <c:v>219219.249687467</c:v>
                </c:pt>
                <c:pt idx="10">
                  <c:v>238785.05031356201</c:v>
                </c:pt>
                <c:pt idx="11">
                  <c:v>249924.08989461101</c:v>
                </c:pt>
                <c:pt idx="12">
                  <c:v>400892.89031606901</c:v>
                </c:pt>
                <c:pt idx="13">
                  <c:v>313129.20035894198</c:v>
                </c:pt>
                <c:pt idx="14">
                  <c:v>418496.080113918</c:v>
                </c:pt>
                <c:pt idx="15">
                  <c:v>350994.830275357</c:v>
                </c:pt>
                <c:pt idx="16">
                  <c:v>429115.21039079101</c:v>
                </c:pt>
                <c:pt idx="17">
                  <c:v>443437.16004794801</c:v>
                </c:pt>
                <c:pt idx="18">
                  <c:v>478505.729899881</c:v>
                </c:pt>
                <c:pt idx="19">
                  <c:v>391537.49011422298</c:v>
                </c:pt>
                <c:pt idx="20">
                  <c:v>371383.53949920298</c:v>
                </c:pt>
                <c:pt idx="21">
                  <c:v>443770.05004864902</c:v>
                </c:pt>
              </c:numCache>
            </c:numRef>
          </c:val>
          <c:smooth val="0"/>
          <c:extLst>
            <c:ext xmlns:c16="http://schemas.microsoft.com/office/drawing/2014/chart" uri="{C3380CC4-5D6E-409C-BE32-E72D297353CC}">
              <c16:uniqueId val="{00000019-A387-4CB1-9402-A0CDDCB09B9C}"/>
            </c:ext>
          </c:extLst>
        </c:ser>
        <c:ser>
          <c:idx val="26"/>
          <c:order val="26"/>
          <c:tx>
            <c:strRef>
              <c:f>'Total sales over year'!$AQ$5:$AQ$6</c:f>
              <c:strCache>
                <c:ptCount val="1"/>
                <c:pt idx="0">
                  <c:v>TO</c:v>
                </c:pt>
              </c:strCache>
            </c:strRef>
          </c:tx>
          <c:spPr>
            <a:ln w="28575" cap="rnd">
              <a:solidFill>
                <a:schemeClr val="accent3">
                  <a:lumMod val="60000"/>
                  <a:lumOff val="40000"/>
                </a:schemeClr>
              </a:solidFill>
              <a:round/>
            </a:ln>
            <a:effectLst/>
          </c:spPr>
          <c:marker>
            <c:symbol val="none"/>
          </c:marker>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year'!$AQ$7:$AQ$32</c:f>
              <c:numCache>
                <c:formatCode>General</c:formatCode>
                <c:ptCount val="22"/>
                <c:pt idx="2">
                  <c:v>676.85998535156295</c:v>
                </c:pt>
                <c:pt idx="3">
                  <c:v>939.55001831054699</c:v>
                </c:pt>
                <c:pt idx="4">
                  <c:v>802.209999084473</c:v>
                </c:pt>
                <c:pt idx="5">
                  <c:v>3439.8899993896498</c:v>
                </c:pt>
                <c:pt idx="6">
                  <c:v>2601.9099731445299</c:v>
                </c:pt>
                <c:pt idx="7">
                  <c:v>4441.1199150085404</c:v>
                </c:pt>
                <c:pt idx="8">
                  <c:v>126.580001831055</c:v>
                </c:pt>
                <c:pt idx="9">
                  <c:v>2518.5200614929199</c:v>
                </c:pt>
                <c:pt idx="10">
                  <c:v>4399.7199628353101</c:v>
                </c:pt>
                <c:pt idx="11">
                  <c:v>3238.0700298547699</c:v>
                </c:pt>
                <c:pt idx="12">
                  <c:v>3078.9200019836398</c:v>
                </c:pt>
                <c:pt idx="13">
                  <c:v>1892.1599993705699</c:v>
                </c:pt>
                <c:pt idx="14">
                  <c:v>2781.29003143311</c:v>
                </c:pt>
                <c:pt idx="15">
                  <c:v>3358.46998977661</c:v>
                </c:pt>
                <c:pt idx="16">
                  <c:v>5579.6299362182599</c:v>
                </c:pt>
                <c:pt idx="17">
                  <c:v>5370.5099334716797</c:v>
                </c:pt>
                <c:pt idx="18">
                  <c:v>3314.3299598693802</c:v>
                </c:pt>
                <c:pt idx="19">
                  <c:v>4987.03003883362</c:v>
                </c:pt>
                <c:pt idx="20">
                  <c:v>3795.0900039672902</c:v>
                </c:pt>
                <c:pt idx="21">
                  <c:v>2665.5099592208899</c:v>
                </c:pt>
              </c:numCache>
            </c:numRef>
          </c:val>
          <c:smooth val="0"/>
          <c:extLst>
            <c:ext xmlns:c16="http://schemas.microsoft.com/office/drawing/2014/chart" uri="{C3380CC4-5D6E-409C-BE32-E72D297353CC}">
              <c16:uniqueId val="{0000001A-A387-4CB1-9402-A0CDDCB09B9C}"/>
            </c:ext>
          </c:extLst>
        </c:ser>
        <c:dLbls>
          <c:showLegendKey val="0"/>
          <c:showVal val="0"/>
          <c:showCatName val="0"/>
          <c:showSerName val="0"/>
          <c:showPercent val="0"/>
          <c:showBubbleSize val="0"/>
        </c:dLbls>
        <c:smooth val="0"/>
        <c:axId val="350507534"/>
        <c:axId val="717422800"/>
      </c:lineChart>
      <c:catAx>
        <c:axId val="350507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17422800"/>
        <c:crosses val="autoZero"/>
        <c:auto val="1"/>
        <c:lblAlgn val="ctr"/>
        <c:lblOffset val="100"/>
        <c:noMultiLvlLbl val="0"/>
      </c:catAx>
      <c:valAx>
        <c:axId val="71742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50507534"/>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(1).xlsx]Average Delivery timewise!Delivery time</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Average Delivery Time</a:t>
            </a:r>
          </a:p>
        </c:rich>
      </c:tx>
      <c:layout>
        <c:manualLayout>
          <c:xMode val="edge"/>
          <c:yMode val="edge"/>
          <c:x val="0.44176516942474398"/>
          <c:y val="1.162415171270030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19841126614302"/>
          <c:y val="8.8795608653535682E-2"/>
          <c:w val="0.81449172576832196"/>
          <c:h val="0.77569012783955527"/>
        </c:manualLayout>
      </c:layout>
      <c:barChart>
        <c:barDir val="bar"/>
        <c:grouping val="stacked"/>
        <c:varyColors val="0"/>
        <c:ser>
          <c:idx val="0"/>
          <c:order val="0"/>
          <c:tx>
            <c:strRef>
              <c:f>'Average Delivery timewise'!$K$4:$K$5</c:f>
              <c:strCache>
                <c:ptCount val="1"/>
                <c:pt idx="0">
                  <c:v>AP</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timewise'!$K$6:$K$33</c:f>
              <c:numCache>
                <c:formatCode>General</c:formatCode>
                <c:ptCount val="24"/>
                <c:pt idx="4">
                  <c:v>19</c:v>
                </c:pt>
                <c:pt idx="5">
                  <c:v>10</c:v>
                </c:pt>
                <c:pt idx="7">
                  <c:v>21</c:v>
                </c:pt>
                <c:pt idx="8">
                  <c:v>31</c:v>
                </c:pt>
                <c:pt idx="9">
                  <c:v>22</c:v>
                </c:pt>
                <c:pt idx="10">
                  <c:v>17</c:v>
                </c:pt>
                <c:pt idx="11">
                  <c:v>64</c:v>
                </c:pt>
                <c:pt idx="12">
                  <c:v>21</c:v>
                </c:pt>
                <c:pt idx="13">
                  <c:v>19</c:v>
                </c:pt>
                <c:pt idx="14">
                  <c:v>27</c:v>
                </c:pt>
                <c:pt idx="15">
                  <c:v>25</c:v>
                </c:pt>
                <c:pt idx="16">
                  <c:v>28</c:v>
                </c:pt>
                <c:pt idx="18">
                  <c:v>27</c:v>
                </c:pt>
                <c:pt idx="19">
                  <c:v>27</c:v>
                </c:pt>
                <c:pt idx="20">
                  <c:v>26</c:v>
                </c:pt>
                <c:pt idx="21">
                  <c:v>17</c:v>
                </c:pt>
                <c:pt idx="22">
                  <c:v>27</c:v>
                </c:pt>
              </c:numCache>
            </c:numRef>
          </c:val>
          <c:extLst>
            <c:ext xmlns:c16="http://schemas.microsoft.com/office/drawing/2014/chart" uri="{C3380CC4-5D6E-409C-BE32-E72D297353CC}">
              <c16:uniqueId val="{00000000-5AB5-42B7-A7F8-A22BB3D21607}"/>
            </c:ext>
          </c:extLst>
        </c:ser>
        <c:ser>
          <c:idx val="1"/>
          <c:order val="1"/>
          <c:tx>
            <c:strRef>
              <c:f>'Average Delivery timewise'!$L$4:$L$5</c:f>
              <c:strCache>
                <c:ptCount val="1"/>
                <c:pt idx="0">
                  <c:v>RJ</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timewise'!$L$6:$L$33</c:f>
              <c:numCache>
                <c:formatCode>General</c:formatCode>
                <c:ptCount val="24"/>
                <c:pt idx="0">
                  <c:v>14</c:v>
                </c:pt>
                <c:pt idx="1">
                  <c:v>36</c:v>
                </c:pt>
                <c:pt idx="3">
                  <c:v>8</c:v>
                </c:pt>
                <c:pt idx="4">
                  <c:v>10</c:v>
                </c:pt>
                <c:pt idx="5">
                  <c:v>10</c:v>
                </c:pt>
                <c:pt idx="6">
                  <c:v>11</c:v>
                </c:pt>
                <c:pt idx="7">
                  <c:v>13</c:v>
                </c:pt>
                <c:pt idx="8">
                  <c:v>12</c:v>
                </c:pt>
                <c:pt idx="9">
                  <c:v>11</c:v>
                </c:pt>
                <c:pt idx="10">
                  <c:v>12</c:v>
                </c:pt>
                <c:pt idx="11">
                  <c:v>12</c:v>
                </c:pt>
                <c:pt idx="12">
                  <c:v>12</c:v>
                </c:pt>
                <c:pt idx="13">
                  <c:v>12</c:v>
                </c:pt>
                <c:pt idx="14">
                  <c:v>17</c:v>
                </c:pt>
                <c:pt idx="15">
                  <c:v>21</c:v>
                </c:pt>
                <c:pt idx="16">
                  <c:v>18</c:v>
                </c:pt>
                <c:pt idx="17">
                  <c:v>20</c:v>
                </c:pt>
                <c:pt idx="18">
                  <c:v>23</c:v>
                </c:pt>
                <c:pt idx="19">
                  <c:v>16</c:v>
                </c:pt>
                <c:pt idx="20">
                  <c:v>13</c:v>
                </c:pt>
                <c:pt idx="21">
                  <c:v>10</c:v>
                </c:pt>
                <c:pt idx="22">
                  <c:v>9</c:v>
                </c:pt>
                <c:pt idx="23">
                  <c:v>42</c:v>
                </c:pt>
              </c:numCache>
            </c:numRef>
          </c:val>
          <c:extLst>
            <c:ext xmlns:c16="http://schemas.microsoft.com/office/drawing/2014/chart" uri="{C3380CC4-5D6E-409C-BE32-E72D297353CC}">
              <c16:uniqueId val="{00000001-5AB5-42B7-A7F8-A22BB3D21607}"/>
            </c:ext>
          </c:extLst>
        </c:ser>
        <c:ser>
          <c:idx val="2"/>
          <c:order val="2"/>
          <c:tx>
            <c:strRef>
              <c:f>'Average Delivery timewise'!$M$4:$M$5</c:f>
              <c:strCache>
                <c:ptCount val="1"/>
                <c:pt idx="0">
                  <c:v>RR</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timewise'!$M$6:$M$33</c:f>
              <c:numCache>
                <c:formatCode>General</c:formatCode>
                <c:ptCount val="24"/>
                <c:pt idx="0">
                  <c:v>9</c:v>
                </c:pt>
                <c:pt idx="4">
                  <c:v>9</c:v>
                </c:pt>
                <c:pt idx="6">
                  <c:v>25</c:v>
                </c:pt>
                <c:pt idx="7">
                  <c:v>27</c:v>
                </c:pt>
                <c:pt idx="8">
                  <c:v>21</c:v>
                </c:pt>
                <c:pt idx="9">
                  <c:v>19</c:v>
                </c:pt>
                <c:pt idx="11">
                  <c:v>172</c:v>
                </c:pt>
                <c:pt idx="12">
                  <c:v>17</c:v>
                </c:pt>
                <c:pt idx="13">
                  <c:v>14</c:v>
                </c:pt>
                <c:pt idx="14">
                  <c:v>43</c:v>
                </c:pt>
                <c:pt idx="15">
                  <c:v>53</c:v>
                </c:pt>
                <c:pt idx="16">
                  <c:v>25</c:v>
                </c:pt>
                <c:pt idx="17">
                  <c:v>34</c:v>
                </c:pt>
                <c:pt idx="18">
                  <c:v>32</c:v>
                </c:pt>
                <c:pt idx="19">
                  <c:v>44</c:v>
                </c:pt>
                <c:pt idx="20">
                  <c:v>16</c:v>
                </c:pt>
                <c:pt idx="21">
                  <c:v>15</c:v>
                </c:pt>
                <c:pt idx="22">
                  <c:v>24</c:v>
                </c:pt>
              </c:numCache>
            </c:numRef>
          </c:val>
          <c:extLst>
            <c:ext xmlns:c16="http://schemas.microsoft.com/office/drawing/2014/chart" uri="{C3380CC4-5D6E-409C-BE32-E72D297353CC}">
              <c16:uniqueId val="{00000002-5AB5-42B7-A7F8-A22BB3D21607}"/>
            </c:ext>
          </c:extLst>
        </c:ser>
        <c:ser>
          <c:idx val="3"/>
          <c:order val="3"/>
          <c:tx>
            <c:strRef>
              <c:f>'Average Delivery timewise'!$N$4:$N$5</c:f>
              <c:strCache>
                <c:ptCount val="1"/>
                <c:pt idx="0">
                  <c:v>SP</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timewise'!$N$6:$N$33</c:f>
              <c:numCache>
                <c:formatCode>General</c:formatCode>
                <c:ptCount val="24"/>
                <c:pt idx="0">
                  <c:v>13</c:v>
                </c:pt>
                <c:pt idx="1">
                  <c:v>36</c:v>
                </c:pt>
                <c:pt idx="2">
                  <c:v>69</c:v>
                </c:pt>
                <c:pt idx="3">
                  <c:v>7</c:v>
                </c:pt>
                <c:pt idx="4">
                  <c:v>8</c:v>
                </c:pt>
                <c:pt idx="5">
                  <c:v>9</c:v>
                </c:pt>
                <c:pt idx="6">
                  <c:v>9</c:v>
                </c:pt>
                <c:pt idx="7">
                  <c:v>10</c:v>
                </c:pt>
                <c:pt idx="8">
                  <c:v>8</c:v>
                </c:pt>
                <c:pt idx="9">
                  <c:v>8</c:v>
                </c:pt>
                <c:pt idx="10">
                  <c:v>7</c:v>
                </c:pt>
                <c:pt idx="11">
                  <c:v>7</c:v>
                </c:pt>
                <c:pt idx="12">
                  <c:v>8</c:v>
                </c:pt>
                <c:pt idx="13">
                  <c:v>8</c:v>
                </c:pt>
                <c:pt idx="14">
                  <c:v>10</c:v>
                </c:pt>
                <c:pt idx="15">
                  <c:v>9</c:v>
                </c:pt>
                <c:pt idx="16">
                  <c:v>10</c:v>
                </c:pt>
                <c:pt idx="17">
                  <c:v>10</c:v>
                </c:pt>
                <c:pt idx="18">
                  <c:v>9</c:v>
                </c:pt>
                <c:pt idx="19">
                  <c:v>6</c:v>
                </c:pt>
                <c:pt idx="20">
                  <c:v>8</c:v>
                </c:pt>
                <c:pt idx="21">
                  <c:v>6</c:v>
                </c:pt>
                <c:pt idx="22">
                  <c:v>6</c:v>
                </c:pt>
                <c:pt idx="23">
                  <c:v>31</c:v>
                </c:pt>
              </c:numCache>
            </c:numRef>
          </c:val>
          <c:extLst>
            <c:ext xmlns:c16="http://schemas.microsoft.com/office/drawing/2014/chart" uri="{C3380CC4-5D6E-409C-BE32-E72D297353CC}">
              <c16:uniqueId val="{00000003-5AB5-42B7-A7F8-A22BB3D21607}"/>
            </c:ext>
          </c:extLst>
        </c:ser>
        <c:dLbls>
          <c:showLegendKey val="0"/>
          <c:showVal val="0"/>
          <c:showCatName val="0"/>
          <c:showSerName val="0"/>
          <c:showPercent val="0"/>
          <c:showBubbleSize val="0"/>
        </c:dLbls>
        <c:gapWidth val="150"/>
        <c:overlap val="100"/>
        <c:axId val="480332998"/>
        <c:axId val="360095412"/>
      </c:barChart>
      <c:catAx>
        <c:axId val="480332998"/>
        <c:scaling>
          <c:orientation val="minMax"/>
        </c:scaling>
        <c:delete val="0"/>
        <c:axPos val="l"/>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60095412"/>
        <c:crosses val="autoZero"/>
        <c:auto val="1"/>
        <c:lblAlgn val="ctr"/>
        <c:lblOffset val="100"/>
        <c:noMultiLvlLbl val="0"/>
      </c:catAx>
      <c:valAx>
        <c:axId val="36009541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8033299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(1).xlsx]Average Lead time!Lead time</c:name>
    <c:fmtId val="6"/>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dirty="0"/>
              <a:t>Average lead delivery time</a:t>
            </a:r>
          </a:p>
          <a:p>
            <a:pPr defTabSz="914400">
              <a:defRPr/>
            </a:pPr>
            <a:endParaRPr lang="en-US" dirty="0"/>
          </a:p>
        </c:rich>
      </c:tx>
      <c:layout>
        <c:manualLayout>
          <c:xMode val="edge"/>
          <c:yMode val="edge"/>
          <c:x val="0.32302765537048306"/>
          <c:y val="1.3498920086393088E-2"/>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888430318277236E-2"/>
          <c:y val="6.5037795995682587E-2"/>
          <c:w val="0.9015374699821227"/>
          <c:h val="0.86153275454499068"/>
        </c:manualLayout>
      </c:layout>
      <c:barChart>
        <c:barDir val="bar"/>
        <c:grouping val="stacked"/>
        <c:varyColors val="0"/>
        <c:ser>
          <c:idx val="0"/>
          <c:order val="0"/>
          <c:tx>
            <c:strRef>
              <c:f>'Average Lead time'!$I$2:$I$3</c:f>
              <c:strCache>
                <c:ptCount val="1"/>
                <c:pt idx="0">
                  <c:v>AP</c:v>
                </c:pt>
              </c:strCache>
            </c:strRef>
          </c:tx>
          <c:spPr>
            <a:solidFill>
              <a:schemeClr val="accent1"/>
            </a:solidFill>
            <a:ln>
              <a:noFill/>
            </a:ln>
            <a:effectLst/>
          </c:spPr>
          <c:invertIfNegative val="0"/>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time'!$I$4:$I$31</c:f>
              <c:numCache>
                <c:formatCode>General</c:formatCode>
                <c:ptCount val="24"/>
                <c:pt idx="4">
                  <c:v>30</c:v>
                </c:pt>
                <c:pt idx="5">
                  <c:v>26</c:v>
                </c:pt>
                <c:pt idx="7">
                  <c:v>15</c:v>
                </c:pt>
                <c:pt idx="8">
                  <c:v>0</c:v>
                </c:pt>
                <c:pt idx="9">
                  <c:v>12</c:v>
                </c:pt>
                <c:pt idx="10">
                  <c:v>20</c:v>
                </c:pt>
                <c:pt idx="11">
                  <c:v>-19</c:v>
                </c:pt>
                <c:pt idx="12">
                  <c:v>26</c:v>
                </c:pt>
                <c:pt idx="13">
                  <c:v>29</c:v>
                </c:pt>
                <c:pt idx="14">
                  <c:v>22</c:v>
                </c:pt>
                <c:pt idx="15">
                  <c:v>31</c:v>
                </c:pt>
                <c:pt idx="16">
                  <c:v>24</c:v>
                </c:pt>
                <c:pt idx="18">
                  <c:v>17</c:v>
                </c:pt>
                <c:pt idx="19">
                  <c:v>21</c:v>
                </c:pt>
                <c:pt idx="20">
                  <c:v>27</c:v>
                </c:pt>
                <c:pt idx="21">
                  <c:v>35</c:v>
                </c:pt>
                <c:pt idx="22">
                  <c:v>12</c:v>
                </c:pt>
              </c:numCache>
            </c:numRef>
          </c:val>
          <c:extLst>
            <c:ext xmlns:c16="http://schemas.microsoft.com/office/drawing/2014/chart" uri="{C3380CC4-5D6E-409C-BE32-E72D297353CC}">
              <c16:uniqueId val="{00000000-B151-474B-A6F3-0ABCC6B49048}"/>
            </c:ext>
          </c:extLst>
        </c:ser>
        <c:ser>
          <c:idx val="1"/>
          <c:order val="1"/>
          <c:tx>
            <c:strRef>
              <c:f>'Average Lead time'!$J$2:$J$3</c:f>
              <c:strCache>
                <c:ptCount val="1"/>
                <c:pt idx="0">
                  <c:v>RJ</c:v>
                </c:pt>
              </c:strCache>
            </c:strRef>
          </c:tx>
          <c:spPr>
            <a:solidFill>
              <a:schemeClr val="accent2"/>
            </a:solidFill>
            <a:ln>
              <a:noFill/>
            </a:ln>
            <a:effectLst/>
          </c:spPr>
          <c:invertIfNegative val="0"/>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time'!$J$4:$J$31</c:f>
              <c:numCache>
                <c:formatCode>General</c:formatCode>
                <c:ptCount val="24"/>
                <c:pt idx="0">
                  <c:v>40</c:v>
                </c:pt>
                <c:pt idx="1">
                  <c:v>18</c:v>
                </c:pt>
                <c:pt idx="3">
                  <c:v>30</c:v>
                </c:pt>
                <c:pt idx="4">
                  <c:v>24</c:v>
                </c:pt>
                <c:pt idx="5">
                  <c:v>14</c:v>
                </c:pt>
                <c:pt idx="6">
                  <c:v>15</c:v>
                </c:pt>
                <c:pt idx="7">
                  <c:v>12</c:v>
                </c:pt>
                <c:pt idx="8">
                  <c:v>13</c:v>
                </c:pt>
                <c:pt idx="9">
                  <c:v>12</c:v>
                </c:pt>
                <c:pt idx="10">
                  <c:v>12</c:v>
                </c:pt>
                <c:pt idx="11">
                  <c:v>10</c:v>
                </c:pt>
                <c:pt idx="12">
                  <c:v>11</c:v>
                </c:pt>
                <c:pt idx="13">
                  <c:v>9</c:v>
                </c:pt>
                <c:pt idx="14">
                  <c:v>7</c:v>
                </c:pt>
                <c:pt idx="15">
                  <c:v>7</c:v>
                </c:pt>
                <c:pt idx="16">
                  <c:v>9</c:v>
                </c:pt>
                <c:pt idx="17">
                  <c:v>5</c:v>
                </c:pt>
                <c:pt idx="18">
                  <c:v>5</c:v>
                </c:pt>
                <c:pt idx="19">
                  <c:v>13</c:v>
                </c:pt>
                <c:pt idx="20">
                  <c:v>23</c:v>
                </c:pt>
                <c:pt idx="21">
                  <c:v>19</c:v>
                </c:pt>
                <c:pt idx="22">
                  <c:v>11</c:v>
                </c:pt>
                <c:pt idx="23">
                  <c:v>-27</c:v>
                </c:pt>
              </c:numCache>
            </c:numRef>
          </c:val>
          <c:extLst>
            <c:ext xmlns:c16="http://schemas.microsoft.com/office/drawing/2014/chart" uri="{C3380CC4-5D6E-409C-BE32-E72D297353CC}">
              <c16:uniqueId val="{00000001-B151-474B-A6F3-0ABCC6B49048}"/>
            </c:ext>
          </c:extLst>
        </c:ser>
        <c:ser>
          <c:idx val="2"/>
          <c:order val="2"/>
          <c:tx>
            <c:strRef>
              <c:f>'Average Lead time'!$K$2:$K$3</c:f>
              <c:strCache>
                <c:ptCount val="1"/>
                <c:pt idx="0">
                  <c:v>RR</c:v>
                </c:pt>
              </c:strCache>
            </c:strRef>
          </c:tx>
          <c:spPr>
            <a:solidFill>
              <a:schemeClr val="accent3"/>
            </a:solidFill>
            <a:ln>
              <a:noFill/>
            </a:ln>
            <a:effectLst/>
          </c:spPr>
          <c:invertIfNegative val="0"/>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time'!$K$4:$K$31</c:f>
              <c:numCache>
                <c:formatCode>General</c:formatCode>
                <c:ptCount val="24"/>
                <c:pt idx="0">
                  <c:v>58</c:v>
                </c:pt>
                <c:pt idx="4">
                  <c:v>45</c:v>
                </c:pt>
                <c:pt idx="6">
                  <c:v>14</c:v>
                </c:pt>
                <c:pt idx="7">
                  <c:v>13</c:v>
                </c:pt>
                <c:pt idx="8">
                  <c:v>14</c:v>
                </c:pt>
                <c:pt idx="9">
                  <c:v>16</c:v>
                </c:pt>
                <c:pt idx="11">
                  <c:v>-132</c:v>
                </c:pt>
                <c:pt idx="12">
                  <c:v>33</c:v>
                </c:pt>
                <c:pt idx="13">
                  <c:v>32</c:v>
                </c:pt>
                <c:pt idx="14">
                  <c:v>11</c:v>
                </c:pt>
                <c:pt idx="15">
                  <c:v>-5</c:v>
                </c:pt>
                <c:pt idx="16">
                  <c:v>28</c:v>
                </c:pt>
                <c:pt idx="17">
                  <c:v>14</c:v>
                </c:pt>
                <c:pt idx="18">
                  <c:v>11</c:v>
                </c:pt>
                <c:pt idx="19">
                  <c:v>5</c:v>
                </c:pt>
                <c:pt idx="20">
                  <c:v>42</c:v>
                </c:pt>
                <c:pt idx="21">
                  <c:v>29</c:v>
                </c:pt>
                <c:pt idx="22">
                  <c:v>17</c:v>
                </c:pt>
              </c:numCache>
            </c:numRef>
          </c:val>
          <c:extLst>
            <c:ext xmlns:c16="http://schemas.microsoft.com/office/drawing/2014/chart" uri="{C3380CC4-5D6E-409C-BE32-E72D297353CC}">
              <c16:uniqueId val="{00000002-B151-474B-A6F3-0ABCC6B49048}"/>
            </c:ext>
          </c:extLst>
        </c:ser>
        <c:ser>
          <c:idx val="3"/>
          <c:order val="3"/>
          <c:tx>
            <c:strRef>
              <c:f>'Average Lead time'!$L$2:$L$3</c:f>
              <c:strCache>
                <c:ptCount val="1"/>
                <c:pt idx="0">
                  <c:v>SP</c:v>
                </c:pt>
              </c:strCache>
            </c:strRef>
          </c:tx>
          <c:spPr>
            <a:solidFill>
              <a:schemeClr val="accent4"/>
            </a:solidFill>
            <a:ln>
              <a:noFill/>
            </a:ln>
            <a:effectLst/>
          </c:spPr>
          <c:invertIfNegative val="0"/>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time'!$L$4:$L$31</c:f>
              <c:numCache>
                <c:formatCode>General</c:formatCode>
                <c:ptCount val="24"/>
                <c:pt idx="0">
                  <c:v>39</c:v>
                </c:pt>
                <c:pt idx="1">
                  <c:v>13</c:v>
                </c:pt>
                <c:pt idx="2">
                  <c:v>-18</c:v>
                </c:pt>
                <c:pt idx="3">
                  <c:v>29</c:v>
                </c:pt>
                <c:pt idx="4">
                  <c:v>23</c:v>
                </c:pt>
                <c:pt idx="5">
                  <c:v>13</c:v>
                </c:pt>
                <c:pt idx="6">
                  <c:v>14</c:v>
                </c:pt>
                <c:pt idx="7">
                  <c:v>10</c:v>
                </c:pt>
                <c:pt idx="8">
                  <c:v>11</c:v>
                </c:pt>
                <c:pt idx="9">
                  <c:v>11</c:v>
                </c:pt>
                <c:pt idx="10">
                  <c:v>12</c:v>
                </c:pt>
                <c:pt idx="11">
                  <c:v>10</c:v>
                </c:pt>
                <c:pt idx="12">
                  <c:v>11</c:v>
                </c:pt>
                <c:pt idx="13">
                  <c:v>9</c:v>
                </c:pt>
                <c:pt idx="14">
                  <c:v>12</c:v>
                </c:pt>
                <c:pt idx="15">
                  <c:v>12</c:v>
                </c:pt>
                <c:pt idx="16">
                  <c:v>11</c:v>
                </c:pt>
                <c:pt idx="17">
                  <c:v>8</c:v>
                </c:pt>
                <c:pt idx="18">
                  <c:v>10</c:v>
                </c:pt>
                <c:pt idx="19">
                  <c:v>10</c:v>
                </c:pt>
                <c:pt idx="20">
                  <c:v>15</c:v>
                </c:pt>
                <c:pt idx="21">
                  <c:v>10</c:v>
                </c:pt>
                <c:pt idx="22">
                  <c:v>5</c:v>
                </c:pt>
                <c:pt idx="23">
                  <c:v>-18</c:v>
                </c:pt>
              </c:numCache>
            </c:numRef>
          </c:val>
          <c:extLst>
            <c:ext xmlns:c16="http://schemas.microsoft.com/office/drawing/2014/chart" uri="{C3380CC4-5D6E-409C-BE32-E72D297353CC}">
              <c16:uniqueId val="{00000003-B151-474B-A6F3-0ABCC6B49048}"/>
            </c:ext>
          </c:extLst>
        </c:ser>
        <c:dLbls>
          <c:showLegendKey val="0"/>
          <c:showVal val="0"/>
          <c:showCatName val="0"/>
          <c:showSerName val="0"/>
          <c:showPercent val="0"/>
          <c:showBubbleSize val="0"/>
        </c:dLbls>
        <c:gapWidth val="150"/>
        <c:overlap val="100"/>
        <c:axId val="375287549"/>
        <c:axId val="745630975"/>
      </c:barChart>
      <c:catAx>
        <c:axId val="375287549"/>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45630975"/>
        <c:crosses val="autoZero"/>
        <c:auto val="1"/>
        <c:lblAlgn val="ctr"/>
        <c:lblOffset val="100"/>
        <c:noMultiLvlLbl val="0"/>
      </c:catAx>
      <c:valAx>
        <c:axId val="745630975"/>
        <c:scaling>
          <c:orientation val="minMax"/>
          <c:max val="150"/>
          <c:min val="-175"/>
        </c:scaling>
        <c:delete val="0"/>
        <c:axPos val="b"/>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75287549"/>
        <c:crosses val="autoZero"/>
        <c:crossBetween val="between"/>
        <c:majorUnit val="25"/>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(1).xlsx]Seller analysis!PivotTable18</c:name>
    <c:fmtId val="12"/>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Seller order analysis</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2451486356163941E-2"/>
          <c:y val="0.11311737753297127"/>
          <c:w val="0.86097593380872994"/>
          <c:h val="0.54990616290544225"/>
        </c:manualLayout>
      </c:layout>
      <c:barChart>
        <c:barDir val="col"/>
        <c:grouping val="clustered"/>
        <c:varyColors val="0"/>
        <c:ser>
          <c:idx val="0"/>
          <c:order val="0"/>
          <c:tx>
            <c:strRef>
              <c:f>'Seller analysis'!$M$1:$M$3</c:f>
              <c:strCache>
                <c:ptCount val="1"/>
                <c:pt idx="0">
                  <c:v>RJ - Sum of Seller_count</c:v>
                </c:pt>
              </c:strCache>
            </c:strRef>
          </c:tx>
          <c:spPr>
            <a:solidFill>
              <a:schemeClr val="accent1"/>
            </a:solidFill>
            <a:ln>
              <a:noFill/>
            </a:ln>
            <a:effectLst/>
          </c:spPr>
          <c:invertIfNegative val="0"/>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analysis'!$M$4:$M$32</c:f>
              <c:numCache>
                <c:formatCode>General</c:formatCode>
                <c:ptCount val="25"/>
                <c:pt idx="0">
                  <c:v>6</c:v>
                </c:pt>
                <c:pt idx="1">
                  <c:v>3</c:v>
                </c:pt>
                <c:pt idx="3">
                  <c:v>3</c:v>
                </c:pt>
                <c:pt idx="4">
                  <c:v>10</c:v>
                </c:pt>
                <c:pt idx="5">
                  <c:v>14</c:v>
                </c:pt>
                <c:pt idx="6">
                  <c:v>22</c:v>
                </c:pt>
                <c:pt idx="7">
                  <c:v>25</c:v>
                </c:pt>
                <c:pt idx="8">
                  <c:v>23</c:v>
                </c:pt>
                <c:pt idx="9">
                  <c:v>21</c:v>
                </c:pt>
                <c:pt idx="10">
                  <c:v>31</c:v>
                </c:pt>
                <c:pt idx="11">
                  <c:v>26</c:v>
                </c:pt>
                <c:pt idx="12">
                  <c:v>32</c:v>
                </c:pt>
                <c:pt idx="13">
                  <c:v>35</c:v>
                </c:pt>
                <c:pt idx="14">
                  <c:v>49</c:v>
                </c:pt>
                <c:pt idx="15">
                  <c:v>49</c:v>
                </c:pt>
                <c:pt idx="16">
                  <c:v>35</c:v>
                </c:pt>
                <c:pt idx="17">
                  <c:v>48</c:v>
                </c:pt>
                <c:pt idx="18">
                  <c:v>55</c:v>
                </c:pt>
                <c:pt idx="19">
                  <c:v>59</c:v>
                </c:pt>
                <c:pt idx="20">
                  <c:v>64</c:v>
                </c:pt>
                <c:pt idx="21">
                  <c:v>64</c:v>
                </c:pt>
                <c:pt idx="22">
                  <c:v>84</c:v>
                </c:pt>
                <c:pt idx="23">
                  <c:v>2</c:v>
                </c:pt>
              </c:numCache>
            </c:numRef>
          </c:val>
          <c:extLst>
            <c:ext xmlns:c16="http://schemas.microsoft.com/office/drawing/2014/chart" uri="{C3380CC4-5D6E-409C-BE32-E72D297353CC}">
              <c16:uniqueId val="{00000000-8B6C-4DFB-BB09-F4798CB3732B}"/>
            </c:ext>
          </c:extLst>
        </c:ser>
        <c:ser>
          <c:idx val="3"/>
          <c:order val="3"/>
          <c:tx>
            <c:strRef>
              <c:f>'Seller analysis'!$P$1:$P$3</c:f>
              <c:strCache>
                <c:ptCount val="1"/>
                <c:pt idx="0">
                  <c:v>RJ - Sum of Same state Seller</c:v>
                </c:pt>
              </c:strCache>
            </c:strRef>
          </c:tx>
          <c:spPr>
            <a:solidFill>
              <a:schemeClr val="accent4"/>
            </a:solidFill>
            <a:ln>
              <a:noFill/>
            </a:ln>
            <a:effectLst/>
          </c:spPr>
          <c:invertIfNegative val="0"/>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analysis'!$P$4:$P$32</c:f>
              <c:numCache>
                <c:formatCode>General</c:formatCode>
                <c:ptCount val="25"/>
                <c:pt idx="0">
                  <c:v>4</c:v>
                </c:pt>
                <c:pt idx="1">
                  <c:v>0</c:v>
                </c:pt>
                <c:pt idx="3">
                  <c:v>2</c:v>
                </c:pt>
                <c:pt idx="4">
                  <c:v>5</c:v>
                </c:pt>
                <c:pt idx="5">
                  <c:v>8</c:v>
                </c:pt>
                <c:pt idx="6">
                  <c:v>7</c:v>
                </c:pt>
                <c:pt idx="7">
                  <c:v>13</c:v>
                </c:pt>
                <c:pt idx="8">
                  <c:v>9</c:v>
                </c:pt>
                <c:pt idx="9">
                  <c:v>11</c:v>
                </c:pt>
                <c:pt idx="10">
                  <c:v>16</c:v>
                </c:pt>
                <c:pt idx="11">
                  <c:v>16</c:v>
                </c:pt>
                <c:pt idx="12">
                  <c:v>20</c:v>
                </c:pt>
                <c:pt idx="13">
                  <c:v>21</c:v>
                </c:pt>
                <c:pt idx="14">
                  <c:v>28</c:v>
                </c:pt>
                <c:pt idx="15">
                  <c:v>25</c:v>
                </c:pt>
                <c:pt idx="16">
                  <c:v>19</c:v>
                </c:pt>
                <c:pt idx="17">
                  <c:v>30</c:v>
                </c:pt>
                <c:pt idx="18">
                  <c:v>32</c:v>
                </c:pt>
                <c:pt idx="19">
                  <c:v>32</c:v>
                </c:pt>
                <c:pt idx="20">
                  <c:v>29</c:v>
                </c:pt>
                <c:pt idx="21">
                  <c:v>32</c:v>
                </c:pt>
                <c:pt idx="22">
                  <c:v>53</c:v>
                </c:pt>
                <c:pt idx="23">
                  <c:v>1</c:v>
                </c:pt>
              </c:numCache>
            </c:numRef>
          </c:val>
          <c:extLst>
            <c:ext xmlns:c16="http://schemas.microsoft.com/office/drawing/2014/chart" uri="{C3380CC4-5D6E-409C-BE32-E72D297353CC}">
              <c16:uniqueId val="{00000001-8B6C-4DFB-BB09-F4798CB3732B}"/>
            </c:ext>
          </c:extLst>
        </c:ser>
        <c:ser>
          <c:idx val="4"/>
          <c:order val="4"/>
          <c:tx>
            <c:strRef>
              <c:f>'Seller analysis'!$Q$1:$Q$3</c:f>
              <c:strCache>
                <c:ptCount val="1"/>
                <c:pt idx="0">
                  <c:v>SP - Sum of Seller_count</c:v>
                </c:pt>
              </c:strCache>
            </c:strRef>
          </c:tx>
          <c:spPr>
            <a:solidFill>
              <a:schemeClr val="accent5"/>
            </a:solidFill>
            <a:ln>
              <a:noFill/>
            </a:ln>
            <a:effectLst/>
          </c:spPr>
          <c:invertIfNegative val="0"/>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analysis'!$Q$4:$Q$32</c:f>
              <c:numCache>
                <c:formatCode>General</c:formatCode>
                <c:ptCount val="25"/>
                <c:pt idx="0">
                  <c:v>66</c:v>
                </c:pt>
                <c:pt idx="1">
                  <c:v>23</c:v>
                </c:pt>
                <c:pt idx="2">
                  <c:v>3</c:v>
                </c:pt>
                <c:pt idx="3">
                  <c:v>58</c:v>
                </c:pt>
                <c:pt idx="4">
                  <c:v>211</c:v>
                </c:pt>
                <c:pt idx="5">
                  <c:v>286</c:v>
                </c:pt>
                <c:pt idx="6">
                  <c:v>257</c:v>
                </c:pt>
                <c:pt idx="7">
                  <c:v>334</c:v>
                </c:pt>
                <c:pt idx="8">
                  <c:v>319</c:v>
                </c:pt>
                <c:pt idx="9">
                  <c:v>350</c:v>
                </c:pt>
                <c:pt idx="10">
                  <c:v>408</c:v>
                </c:pt>
                <c:pt idx="11">
                  <c:v>443</c:v>
                </c:pt>
                <c:pt idx="12">
                  <c:v>462</c:v>
                </c:pt>
                <c:pt idx="13">
                  <c:v>508</c:v>
                </c:pt>
                <c:pt idx="14">
                  <c:v>562</c:v>
                </c:pt>
                <c:pt idx="15">
                  <c:v>570</c:v>
                </c:pt>
                <c:pt idx="16">
                  <c:v>541</c:v>
                </c:pt>
                <c:pt idx="17">
                  <c:v>608</c:v>
                </c:pt>
                <c:pt idx="18">
                  <c:v>713</c:v>
                </c:pt>
                <c:pt idx="19">
                  <c:v>730</c:v>
                </c:pt>
                <c:pt idx="20">
                  <c:v>744</c:v>
                </c:pt>
                <c:pt idx="21">
                  <c:v>735</c:v>
                </c:pt>
                <c:pt idx="22">
                  <c:v>874</c:v>
                </c:pt>
                <c:pt idx="23">
                  <c:v>33</c:v>
                </c:pt>
                <c:pt idx="24">
                  <c:v>1</c:v>
                </c:pt>
              </c:numCache>
            </c:numRef>
          </c:val>
          <c:extLst>
            <c:ext xmlns:c16="http://schemas.microsoft.com/office/drawing/2014/chart" uri="{C3380CC4-5D6E-409C-BE32-E72D297353CC}">
              <c16:uniqueId val="{00000002-8B6C-4DFB-BB09-F4798CB3732B}"/>
            </c:ext>
          </c:extLst>
        </c:ser>
        <c:ser>
          <c:idx val="7"/>
          <c:order val="7"/>
          <c:tx>
            <c:strRef>
              <c:f>'Seller analysis'!$T$1:$T$3</c:f>
              <c:strCache>
                <c:ptCount val="1"/>
                <c:pt idx="0">
                  <c:v>SP - Sum of Same state Seller</c:v>
                </c:pt>
              </c:strCache>
            </c:strRef>
          </c:tx>
          <c:spPr>
            <a:solidFill>
              <a:schemeClr val="accent2">
                <a:lumMod val="60000"/>
              </a:schemeClr>
            </a:solidFill>
            <a:ln>
              <a:noFill/>
            </a:ln>
            <a:effectLst/>
          </c:spPr>
          <c:invertIfNegative val="0"/>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analysis'!$T$4:$T$32</c:f>
              <c:numCache>
                <c:formatCode>General</c:formatCode>
                <c:ptCount val="25"/>
                <c:pt idx="0">
                  <c:v>36</c:v>
                </c:pt>
                <c:pt idx="1">
                  <c:v>7</c:v>
                </c:pt>
                <c:pt idx="2">
                  <c:v>1</c:v>
                </c:pt>
                <c:pt idx="3">
                  <c:v>45</c:v>
                </c:pt>
                <c:pt idx="4">
                  <c:v>155</c:v>
                </c:pt>
                <c:pt idx="5">
                  <c:v>200</c:v>
                </c:pt>
                <c:pt idx="6">
                  <c:v>166</c:v>
                </c:pt>
                <c:pt idx="7">
                  <c:v>245</c:v>
                </c:pt>
                <c:pt idx="8">
                  <c:v>223</c:v>
                </c:pt>
                <c:pt idx="9">
                  <c:v>262</c:v>
                </c:pt>
                <c:pt idx="10">
                  <c:v>308</c:v>
                </c:pt>
                <c:pt idx="11">
                  <c:v>312</c:v>
                </c:pt>
                <c:pt idx="12">
                  <c:v>319</c:v>
                </c:pt>
                <c:pt idx="13">
                  <c:v>372</c:v>
                </c:pt>
                <c:pt idx="14">
                  <c:v>425</c:v>
                </c:pt>
                <c:pt idx="15">
                  <c:v>416</c:v>
                </c:pt>
                <c:pt idx="16">
                  <c:v>414</c:v>
                </c:pt>
                <c:pt idx="17">
                  <c:v>470</c:v>
                </c:pt>
                <c:pt idx="18">
                  <c:v>547</c:v>
                </c:pt>
                <c:pt idx="19">
                  <c:v>559</c:v>
                </c:pt>
                <c:pt idx="20">
                  <c:v>585</c:v>
                </c:pt>
                <c:pt idx="21">
                  <c:v>536</c:v>
                </c:pt>
                <c:pt idx="22">
                  <c:v>690</c:v>
                </c:pt>
                <c:pt idx="23">
                  <c:v>8</c:v>
                </c:pt>
                <c:pt idx="24">
                  <c:v>0</c:v>
                </c:pt>
              </c:numCache>
            </c:numRef>
          </c:val>
          <c:extLst>
            <c:ext xmlns:c16="http://schemas.microsoft.com/office/drawing/2014/chart" uri="{C3380CC4-5D6E-409C-BE32-E72D297353CC}">
              <c16:uniqueId val="{00000003-8B6C-4DFB-BB09-F4798CB3732B}"/>
            </c:ext>
          </c:extLst>
        </c:ser>
        <c:dLbls>
          <c:showLegendKey val="0"/>
          <c:showVal val="0"/>
          <c:showCatName val="0"/>
          <c:showSerName val="0"/>
          <c:showPercent val="0"/>
          <c:showBubbleSize val="0"/>
        </c:dLbls>
        <c:gapWidth val="150"/>
        <c:axId val="559563563"/>
        <c:axId val="166116169"/>
      </c:barChart>
      <c:lineChart>
        <c:grouping val="standard"/>
        <c:varyColors val="0"/>
        <c:ser>
          <c:idx val="1"/>
          <c:order val="1"/>
          <c:tx>
            <c:strRef>
              <c:f>'Seller analysis'!$N$1:$N$3</c:f>
              <c:strCache>
                <c:ptCount val="1"/>
                <c:pt idx="0">
                  <c:v>RJ - Sum of Orders_count</c:v>
                </c:pt>
              </c:strCache>
            </c:strRef>
          </c:tx>
          <c:spPr>
            <a:ln w="28575" cap="rnd">
              <a:solidFill>
                <a:schemeClr val="accent2"/>
              </a:solidFill>
              <a:round/>
            </a:ln>
            <a:effectLst/>
          </c:spPr>
          <c:marker>
            <c:symbol val="none"/>
          </c:marker>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analysis'!$N$4:$N$32</c:f>
              <c:numCache>
                <c:formatCode>General</c:formatCode>
                <c:ptCount val="25"/>
                <c:pt idx="0">
                  <c:v>37</c:v>
                </c:pt>
                <c:pt idx="1">
                  <c:v>6</c:v>
                </c:pt>
                <c:pt idx="3">
                  <c:v>13</c:v>
                </c:pt>
                <c:pt idx="4">
                  <c:v>98</c:v>
                </c:pt>
                <c:pt idx="5">
                  <c:v>94</c:v>
                </c:pt>
                <c:pt idx="6">
                  <c:v>94</c:v>
                </c:pt>
                <c:pt idx="7">
                  <c:v>118</c:v>
                </c:pt>
                <c:pt idx="8">
                  <c:v>111</c:v>
                </c:pt>
                <c:pt idx="9">
                  <c:v>97</c:v>
                </c:pt>
                <c:pt idx="10">
                  <c:v>109</c:v>
                </c:pt>
                <c:pt idx="11">
                  <c:v>129</c:v>
                </c:pt>
                <c:pt idx="12">
                  <c:v>190</c:v>
                </c:pt>
                <c:pt idx="13">
                  <c:v>246</c:v>
                </c:pt>
                <c:pt idx="14">
                  <c:v>428</c:v>
                </c:pt>
                <c:pt idx="15">
                  <c:v>303</c:v>
                </c:pt>
                <c:pt idx="16">
                  <c:v>312</c:v>
                </c:pt>
                <c:pt idx="17">
                  <c:v>258</c:v>
                </c:pt>
                <c:pt idx="18">
                  <c:v>408</c:v>
                </c:pt>
                <c:pt idx="19">
                  <c:v>371</c:v>
                </c:pt>
                <c:pt idx="20">
                  <c:v>450</c:v>
                </c:pt>
                <c:pt idx="21">
                  <c:v>323</c:v>
                </c:pt>
                <c:pt idx="22">
                  <c:v>492</c:v>
                </c:pt>
                <c:pt idx="23">
                  <c:v>2</c:v>
                </c:pt>
              </c:numCache>
            </c:numRef>
          </c:val>
          <c:smooth val="0"/>
          <c:extLst>
            <c:ext xmlns:c16="http://schemas.microsoft.com/office/drawing/2014/chart" uri="{C3380CC4-5D6E-409C-BE32-E72D297353CC}">
              <c16:uniqueId val="{00000004-8B6C-4DFB-BB09-F4798CB3732B}"/>
            </c:ext>
          </c:extLst>
        </c:ser>
        <c:ser>
          <c:idx val="2"/>
          <c:order val="2"/>
          <c:tx>
            <c:strRef>
              <c:f>'Seller analysis'!$O$1:$O$3</c:f>
              <c:strCache>
                <c:ptCount val="1"/>
                <c:pt idx="0">
                  <c:v>RJ - Sum of Same_state order</c:v>
                </c:pt>
              </c:strCache>
            </c:strRef>
          </c:tx>
          <c:spPr>
            <a:ln w="28575" cap="rnd">
              <a:solidFill>
                <a:schemeClr val="accent3"/>
              </a:solidFill>
              <a:round/>
            </a:ln>
            <a:effectLst/>
          </c:spPr>
          <c:marker>
            <c:symbol val="none"/>
          </c:marker>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analysis'!$O$4:$O$32</c:f>
              <c:numCache>
                <c:formatCode>General</c:formatCode>
                <c:ptCount val="25"/>
                <c:pt idx="0">
                  <c:v>15</c:v>
                </c:pt>
                <c:pt idx="1">
                  <c:v>0</c:v>
                </c:pt>
                <c:pt idx="3">
                  <c:v>5</c:v>
                </c:pt>
                <c:pt idx="4">
                  <c:v>21</c:v>
                </c:pt>
                <c:pt idx="5">
                  <c:v>25</c:v>
                </c:pt>
                <c:pt idx="6">
                  <c:v>25</c:v>
                </c:pt>
                <c:pt idx="7">
                  <c:v>30</c:v>
                </c:pt>
                <c:pt idx="8">
                  <c:v>22</c:v>
                </c:pt>
                <c:pt idx="9">
                  <c:v>20</c:v>
                </c:pt>
                <c:pt idx="10">
                  <c:v>31</c:v>
                </c:pt>
                <c:pt idx="11">
                  <c:v>48</c:v>
                </c:pt>
                <c:pt idx="12">
                  <c:v>52</c:v>
                </c:pt>
                <c:pt idx="13">
                  <c:v>54</c:v>
                </c:pt>
                <c:pt idx="14">
                  <c:v>101</c:v>
                </c:pt>
                <c:pt idx="15">
                  <c:v>58</c:v>
                </c:pt>
                <c:pt idx="16">
                  <c:v>60</c:v>
                </c:pt>
                <c:pt idx="17">
                  <c:v>79</c:v>
                </c:pt>
                <c:pt idx="18">
                  <c:v>74</c:v>
                </c:pt>
                <c:pt idx="19">
                  <c:v>81</c:v>
                </c:pt>
                <c:pt idx="20">
                  <c:v>82</c:v>
                </c:pt>
                <c:pt idx="21">
                  <c:v>70</c:v>
                </c:pt>
                <c:pt idx="22">
                  <c:v>132</c:v>
                </c:pt>
                <c:pt idx="23">
                  <c:v>1</c:v>
                </c:pt>
              </c:numCache>
            </c:numRef>
          </c:val>
          <c:smooth val="0"/>
          <c:extLst>
            <c:ext xmlns:c16="http://schemas.microsoft.com/office/drawing/2014/chart" uri="{C3380CC4-5D6E-409C-BE32-E72D297353CC}">
              <c16:uniqueId val="{00000005-8B6C-4DFB-BB09-F4798CB3732B}"/>
            </c:ext>
          </c:extLst>
        </c:ser>
        <c:ser>
          <c:idx val="5"/>
          <c:order val="5"/>
          <c:tx>
            <c:strRef>
              <c:f>'Seller analysis'!$R$1:$R$3</c:f>
              <c:strCache>
                <c:ptCount val="1"/>
                <c:pt idx="0">
                  <c:v>SP - Sum of Orders_count</c:v>
                </c:pt>
              </c:strCache>
            </c:strRef>
          </c:tx>
          <c:spPr>
            <a:ln w="28575" cap="rnd">
              <a:solidFill>
                <a:schemeClr val="accent6"/>
              </a:solidFill>
              <a:round/>
            </a:ln>
            <a:effectLst/>
          </c:spPr>
          <c:marker>
            <c:symbol val="none"/>
          </c:marker>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analysis'!$R$4:$R$32</c:f>
              <c:numCache>
                <c:formatCode>General</c:formatCode>
                <c:ptCount val="25"/>
                <c:pt idx="0">
                  <c:v>140</c:v>
                </c:pt>
                <c:pt idx="1">
                  <c:v>43</c:v>
                </c:pt>
                <c:pt idx="2">
                  <c:v>3</c:v>
                </c:pt>
                <c:pt idx="3">
                  <c:v>190</c:v>
                </c:pt>
                <c:pt idx="4">
                  <c:v>917</c:v>
                </c:pt>
                <c:pt idx="5">
                  <c:v>1824</c:v>
                </c:pt>
                <c:pt idx="6">
                  <c:v>1373</c:v>
                </c:pt>
                <c:pt idx="7">
                  <c:v>2913</c:v>
                </c:pt>
                <c:pt idx="8">
                  <c:v>2556</c:v>
                </c:pt>
                <c:pt idx="9">
                  <c:v>2917</c:v>
                </c:pt>
                <c:pt idx="10">
                  <c:v>3615</c:v>
                </c:pt>
                <c:pt idx="11">
                  <c:v>3171</c:v>
                </c:pt>
                <c:pt idx="12">
                  <c:v>3704</c:v>
                </c:pt>
                <c:pt idx="13">
                  <c:v>3920</c:v>
                </c:pt>
                <c:pt idx="14">
                  <c:v>5974</c:v>
                </c:pt>
                <c:pt idx="15">
                  <c:v>5450</c:v>
                </c:pt>
                <c:pt idx="16">
                  <c:v>4592</c:v>
                </c:pt>
                <c:pt idx="17">
                  <c:v>5694</c:v>
                </c:pt>
                <c:pt idx="18">
                  <c:v>6668</c:v>
                </c:pt>
                <c:pt idx="19">
                  <c:v>6149</c:v>
                </c:pt>
                <c:pt idx="20">
                  <c:v>5634</c:v>
                </c:pt>
                <c:pt idx="21">
                  <c:v>4559</c:v>
                </c:pt>
                <c:pt idx="22">
                  <c:v>6553</c:v>
                </c:pt>
                <c:pt idx="23">
                  <c:v>40</c:v>
                </c:pt>
                <c:pt idx="24">
                  <c:v>1</c:v>
                </c:pt>
              </c:numCache>
            </c:numRef>
          </c:val>
          <c:smooth val="0"/>
          <c:extLst>
            <c:ext xmlns:c16="http://schemas.microsoft.com/office/drawing/2014/chart" uri="{C3380CC4-5D6E-409C-BE32-E72D297353CC}">
              <c16:uniqueId val="{00000006-8B6C-4DFB-BB09-F4798CB3732B}"/>
            </c:ext>
          </c:extLst>
        </c:ser>
        <c:ser>
          <c:idx val="6"/>
          <c:order val="6"/>
          <c:tx>
            <c:strRef>
              <c:f>'Seller analysis'!$S$1:$S$3</c:f>
              <c:strCache>
                <c:ptCount val="1"/>
                <c:pt idx="0">
                  <c:v>SP - Sum of Same_state order</c:v>
                </c:pt>
              </c:strCache>
            </c:strRef>
          </c:tx>
          <c:spPr>
            <a:ln w="28575" cap="rnd">
              <a:solidFill>
                <a:schemeClr val="accent1">
                  <a:lumMod val="60000"/>
                </a:schemeClr>
              </a:solidFill>
              <a:round/>
            </a:ln>
            <a:effectLst/>
          </c:spPr>
          <c:marker>
            <c:symbol val="none"/>
          </c:marker>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analysis'!$S$4:$S$32</c:f>
              <c:numCache>
                <c:formatCode>General</c:formatCode>
                <c:ptCount val="25"/>
                <c:pt idx="0">
                  <c:v>54</c:v>
                </c:pt>
                <c:pt idx="1">
                  <c:v>14</c:v>
                </c:pt>
                <c:pt idx="2">
                  <c:v>1</c:v>
                </c:pt>
                <c:pt idx="3">
                  <c:v>105</c:v>
                </c:pt>
                <c:pt idx="4">
                  <c:v>400</c:v>
                </c:pt>
                <c:pt idx="5">
                  <c:v>770</c:v>
                </c:pt>
                <c:pt idx="6">
                  <c:v>551</c:v>
                </c:pt>
                <c:pt idx="7">
                  <c:v>1200</c:v>
                </c:pt>
                <c:pt idx="8">
                  <c:v>1083</c:v>
                </c:pt>
                <c:pt idx="9">
                  <c:v>1310</c:v>
                </c:pt>
                <c:pt idx="10">
                  <c:v>1562</c:v>
                </c:pt>
                <c:pt idx="11">
                  <c:v>1250</c:v>
                </c:pt>
                <c:pt idx="12">
                  <c:v>1522</c:v>
                </c:pt>
                <c:pt idx="13">
                  <c:v>1798</c:v>
                </c:pt>
                <c:pt idx="14">
                  <c:v>2683</c:v>
                </c:pt>
                <c:pt idx="15">
                  <c:v>2300</c:v>
                </c:pt>
                <c:pt idx="16">
                  <c:v>2115</c:v>
                </c:pt>
                <c:pt idx="17">
                  <c:v>2674</c:v>
                </c:pt>
                <c:pt idx="18">
                  <c:v>2938</c:v>
                </c:pt>
                <c:pt idx="19">
                  <c:v>2807</c:v>
                </c:pt>
                <c:pt idx="20">
                  <c:v>2708</c:v>
                </c:pt>
                <c:pt idx="21">
                  <c:v>2168</c:v>
                </c:pt>
                <c:pt idx="22">
                  <c:v>3395</c:v>
                </c:pt>
                <c:pt idx="23">
                  <c:v>12</c:v>
                </c:pt>
                <c:pt idx="24">
                  <c:v>0</c:v>
                </c:pt>
              </c:numCache>
            </c:numRef>
          </c:val>
          <c:smooth val="0"/>
          <c:extLst>
            <c:ext xmlns:c16="http://schemas.microsoft.com/office/drawing/2014/chart" uri="{C3380CC4-5D6E-409C-BE32-E72D297353CC}">
              <c16:uniqueId val="{00000007-8B6C-4DFB-BB09-F4798CB3732B}"/>
            </c:ext>
          </c:extLst>
        </c:ser>
        <c:dLbls>
          <c:showLegendKey val="0"/>
          <c:showVal val="0"/>
          <c:showCatName val="0"/>
          <c:showSerName val="0"/>
          <c:showPercent val="0"/>
          <c:showBubbleSize val="0"/>
        </c:dLbls>
        <c:marker val="1"/>
        <c:smooth val="0"/>
        <c:axId val="907301203"/>
        <c:axId val="596145057"/>
      </c:lineChart>
      <c:catAx>
        <c:axId val="559563563"/>
        <c:scaling>
          <c:orientation val="minMax"/>
        </c:scaling>
        <c:delete val="0"/>
        <c:axPos val="b"/>
        <c:title>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6116169"/>
        <c:crosses val="autoZero"/>
        <c:auto val="1"/>
        <c:lblAlgn val="ctr"/>
        <c:lblOffset val="100"/>
        <c:noMultiLvlLbl val="0"/>
      </c:catAx>
      <c:valAx>
        <c:axId val="166116169"/>
        <c:scaling>
          <c:orientation val="minMax"/>
          <c:max val="900"/>
          <c:min val="0"/>
        </c:scaling>
        <c:delete val="0"/>
        <c:axPos val="l"/>
        <c:title>
          <c:tx>
            <c:rich>
              <a:bodyPr rot="-54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r>
                  <a:rPr lang="en-US" sz="1600" dirty="0"/>
                  <a:t>Seller</a:t>
                </a:r>
                <a:r>
                  <a:rPr lang="en-US" sz="1600" baseline="0" dirty="0"/>
                  <a:t> count</a:t>
                </a:r>
                <a:endParaRPr lang="en-US" sz="1600" dirty="0"/>
              </a:p>
            </c:rich>
          </c:tx>
          <c:layout>
            <c:manualLayout>
              <c:xMode val="edge"/>
              <c:yMode val="edge"/>
              <c:x val="1.4103804975117812E-2"/>
              <c:y val="0.37061017200138402"/>
            </c:manualLayout>
          </c:layout>
          <c:overlay val="0"/>
          <c:spPr>
            <a:noFill/>
            <a:ln>
              <a:noFill/>
            </a:ln>
            <a:effectLst/>
          </c:spPr>
          <c:txPr>
            <a:bodyPr rot="-54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9563563"/>
        <c:crosses val="autoZero"/>
        <c:crossBetween val="between"/>
      </c:valAx>
      <c:catAx>
        <c:axId val="907301203"/>
        <c:scaling>
          <c:orientation val="minMax"/>
        </c:scaling>
        <c:delete val="1"/>
        <c:axPos val="b"/>
        <c:numFmt formatCode="General" sourceLinked="1"/>
        <c:majorTickMark val="none"/>
        <c:minorTickMark val="none"/>
        <c:tickLblPos val="nextTo"/>
        <c:crossAx val="596145057"/>
        <c:crosses val="autoZero"/>
        <c:auto val="1"/>
        <c:lblAlgn val="ctr"/>
        <c:lblOffset val="100"/>
        <c:noMultiLvlLbl val="0"/>
      </c:catAx>
      <c:valAx>
        <c:axId val="596145057"/>
        <c:scaling>
          <c:orientation val="minMax"/>
          <c:max val="7000"/>
        </c:scaling>
        <c:delete val="0"/>
        <c:axPos val="r"/>
        <c:title>
          <c:tx>
            <c:rich>
              <a:bodyPr rot="-54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r>
                  <a:rPr lang="en-US" sz="1400" dirty="0"/>
                  <a:t>Order</a:t>
                </a:r>
                <a:r>
                  <a:rPr lang="en-US" sz="1400" baseline="0" dirty="0"/>
                  <a:t>  count </a:t>
                </a:r>
                <a:endParaRPr lang="en-US" sz="1400" dirty="0"/>
              </a:p>
            </c:rich>
          </c:tx>
          <c:layout>
            <c:manualLayout>
              <c:xMode val="edge"/>
              <c:yMode val="edge"/>
              <c:x val="0.97051336685508294"/>
              <c:y val="0.39043845771437463"/>
            </c:manualLayout>
          </c:layout>
          <c:overlay val="0"/>
          <c:spPr>
            <a:noFill/>
            <a:ln>
              <a:noFill/>
            </a:ln>
            <a:effectLst/>
          </c:spPr>
          <c:txPr>
            <a:bodyPr rot="-54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07301203"/>
        <c:crosses val="max"/>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(1).xlsx]Orders count!Orders Count</c:name>
    <c:fmtId val="8"/>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Orders Trend</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714383094751203E-2"/>
          <c:y val="0.121164020407137"/>
          <c:w val="0.88319018404908001"/>
          <c:h val="0.55633157117867205"/>
        </c:manualLayout>
      </c:layout>
      <c:lineChart>
        <c:grouping val="standard"/>
        <c:varyColors val="0"/>
        <c:ser>
          <c:idx val="0"/>
          <c:order val="0"/>
          <c:tx>
            <c:strRef>
              <c:f>'Orders count'!$M$8:$M$9</c:f>
              <c:strCache>
                <c:ptCount val="1"/>
                <c:pt idx="0">
                  <c:v>AC</c:v>
                </c:pt>
              </c:strCache>
            </c:strRef>
          </c:tx>
          <c:spPr>
            <a:ln w="28575" cap="rnd">
              <a:solidFill>
                <a:schemeClr val="accent1"/>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count'!$M$10:$M$38</c:f>
              <c:numCache>
                <c:formatCode>General</c:formatCode>
                <c:ptCount val="25"/>
                <c:pt idx="3">
                  <c:v>2</c:v>
                </c:pt>
                <c:pt idx="4">
                  <c:v>3</c:v>
                </c:pt>
                <c:pt idx="5">
                  <c:v>2</c:v>
                </c:pt>
                <c:pt idx="6">
                  <c:v>5</c:v>
                </c:pt>
                <c:pt idx="7">
                  <c:v>8</c:v>
                </c:pt>
                <c:pt idx="8">
                  <c:v>4</c:v>
                </c:pt>
                <c:pt idx="9">
                  <c:v>5</c:v>
                </c:pt>
                <c:pt idx="10">
                  <c:v>4</c:v>
                </c:pt>
                <c:pt idx="11">
                  <c:v>5</c:v>
                </c:pt>
                <c:pt idx="12">
                  <c:v>6</c:v>
                </c:pt>
                <c:pt idx="13">
                  <c:v>5</c:v>
                </c:pt>
                <c:pt idx="14">
                  <c:v>5</c:v>
                </c:pt>
                <c:pt idx="15">
                  <c:v>6</c:v>
                </c:pt>
                <c:pt idx="16">
                  <c:v>3</c:v>
                </c:pt>
                <c:pt idx="17">
                  <c:v>2</c:v>
                </c:pt>
                <c:pt idx="18">
                  <c:v>4</c:v>
                </c:pt>
                <c:pt idx="19">
                  <c:v>2</c:v>
                </c:pt>
                <c:pt idx="20">
                  <c:v>3</c:v>
                </c:pt>
                <c:pt idx="21">
                  <c:v>4</c:v>
                </c:pt>
                <c:pt idx="22">
                  <c:v>3</c:v>
                </c:pt>
              </c:numCache>
            </c:numRef>
          </c:val>
          <c:smooth val="0"/>
          <c:extLst>
            <c:ext xmlns:c16="http://schemas.microsoft.com/office/drawing/2014/chart" uri="{C3380CC4-5D6E-409C-BE32-E72D297353CC}">
              <c16:uniqueId val="{00000000-9D8E-454A-B8EB-13DFB9ACBD37}"/>
            </c:ext>
          </c:extLst>
        </c:ser>
        <c:ser>
          <c:idx val="1"/>
          <c:order val="1"/>
          <c:tx>
            <c:strRef>
              <c:f>'Orders count'!$N$8:$N$9</c:f>
              <c:strCache>
                <c:ptCount val="1"/>
                <c:pt idx="0">
                  <c:v>AL</c:v>
                </c:pt>
              </c:strCache>
            </c:strRef>
          </c:tx>
          <c:spPr>
            <a:ln w="28575" cap="rnd">
              <a:solidFill>
                <a:schemeClr val="accent2"/>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count'!$N$10:$N$38</c:f>
              <c:numCache>
                <c:formatCode>General</c:formatCode>
                <c:ptCount val="25"/>
                <c:pt idx="1">
                  <c:v>2</c:v>
                </c:pt>
                <c:pt idx="3">
                  <c:v>2</c:v>
                </c:pt>
                <c:pt idx="4">
                  <c:v>12</c:v>
                </c:pt>
                <c:pt idx="5">
                  <c:v>10</c:v>
                </c:pt>
                <c:pt idx="6">
                  <c:v>23</c:v>
                </c:pt>
                <c:pt idx="7">
                  <c:v>27</c:v>
                </c:pt>
                <c:pt idx="8">
                  <c:v>10</c:v>
                </c:pt>
                <c:pt idx="9">
                  <c:v>17</c:v>
                </c:pt>
                <c:pt idx="10">
                  <c:v>18</c:v>
                </c:pt>
                <c:pt idx="11">
                  <c:v>20</c:v>
                </c:pt>
                <c:pt idx="12">
                  <c:v>28</c:v>
                </c:pt>
                <c:pt idx="13">
                  <c:v>26</c:v>
                </c:pt>
                <c:pt idx="14">
                  <c:v>14</c:v>
                </c:pt>
                <c:pt idx="15">
                  <c:v>37</c:v>
                </c:pt>
                <c:pt idx="16">
                  <c:v>27</c:v>
                </c:pt>
                <c:pt idx="17">
                  <c:v>30</c:v>
                </c:pt>
                <c:pt idx="18">
                  <c:v>28</c:v>
                </c:pt>
                <c:pt idx="19">
                  <c:v>19</c:v>
                </c:pt>
                <c:pt idx="20">
                  <c:v>24</c:v>
                </c:pt>
                <c:pt idx="21">
                  <c:v>23</c:v>
                </c:pt>
                <c:pt idx="22">
                  <c:v>16</c:v>
                </c:pt>
              </c:numCache>
            </c:numRef>
          </c:val>
          <c:smooth val="0"/>
          <c:extLst>
            <c:ext xmlns:c16="http://schemas.microsoft.com/office/drawing/2014/chart" uri="{C3380CC4-5D6E-409C-BE32-E72D297353CC}">
              <c16:uniqueId val="{00000001-9D8E-454A-B8EB-13DFB9ACBD37}"/>
            </c:ext>
          </c:extLst>
        </c:ser>
        <c:ser>
          <c:idx val="2"/>
          <c:order val="2"/>
          <c:tx>
            <c:strRef>
              <c:f>'Orders count'!$O$8:$O$9</c:f>
              <c:strCache>
                <c:ptCount val="1"/>
                <c:pt idx="0">
                  <c:v>AM</c:v>
                </c:pt>
              </c:strCache>
            </c:strRef>
          </c:tx>
          <c:spPr>
            <a:ln w="28575" cap="rnd">
              <a:solidFill>
                <a:schemeClr val="accent3"/>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count'!$O$10:$O$38</c:f>
              <c:numCache>
                <c:formatCode>General</c:formatCode>
                <c:ptCount val="25"/>
                <c:pt idx="4">
                  <c:v>8</c:v>
                </c:pt>
                <c:pt idx="5">
                  <c:v>5</c:v>
                </c:pt>
                <c:pt idx="6">
                  <c:v>13</c:v>
                </c:pt>
                <c:pt idx="7">
                  <c:v>10</c:v>
                </c:pt>
                <c:pt idx="8">
                  <c:v>1</c:v>
                </c:pt>
                <c:pt idx="9">
                  <c:v>5</c:v>
                </c:pt>
                <c:pt idx="10">
                  <c:v>5</c:v>
                </c:pt>
                <c:pt idx="11">
                  <c:v>9</c:v>
                </c:pt>
                <c:pt idx="12">
                  <c:v>3</c:v>
                </c:pt>
                <c:pt idx="13">
                  <c:v>10</c:v>
                </c:pt>
                <c:pt idx="14">
                  <c:v>6</c:v>
                </c:pt>
                <c:pt idx="15">
                  <c:v>12</c:v>
                </c:pt>
                <c:pt idx="16">
                  <c:v>8</c:v>
                </c:pt>
                <c:pt idx="17">
                  <c:v>9</c:v>
                </c:pt>
                <c:pt idx="18">
                  <c:v>6</c:v>
                </c:pt>
                <c:pt idx="19">
                  <c:v>9</c:v>
                </c:pt>
                <c:pt idx="20">
                  <c:v>7</c:v>
                </c:pt>
                <c:pt idx="21">
                  <c:v>18</c:v>
                </c:pt>
                <c:pt idx="22">
                  <c:v>4</c:v>
                </c:pt>
              </c:numCache>
            </c:numRef>
          </c:val>
          <c:smooth val="0"/>
          <c:extLst>
            <c:ext xmlns:c16="http://schemas.microsoft.com/office/drawing/2014/chart" uri="{C3380CC4-5D6E-409C-BE32-E72D297353CC}">
              <c16:uniqueId val="{0000001C-9D8E-454A-B8EB-13DFB9ACBD37}"/>
            </c:ext>
          </c:extLst>
        </c:ser>
        <c:ser>
          <c:idx val="3"/>
          <c:order val="3"/>
          <c:tx>
            <c:strRef>
              <c:f>'Orders count'!$P$8:$P$9</c:f>
              <c:strCache>
                <c:ptCount val="1"/>
                <c:pt idx="0">
                  <c:v>AP</c:v>
                </c:pt>
              </c:strCache>
            </c:strRef>
          </c:tx>
          <c:spPr>
            <a:ln w="28575" cap="rnd">
              <a:solidFill>
                <a:schemeClr val="accent4"/>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count'!$P$10:$P$38</c:f>
              <c:numCache>
                <c:formatCode>General</c:formatCode>
                <c:ptCount val="25"/>
                <c:pt idx="4">
                  <c:v>2</c:v>
                </c:pt>
                <c:pt idx="5">
                  <c:v>3</c:v>
                </c:pt>
                <c:pt idx="7">
                  <c:v>5</c:v>
                </c:pt>
                <c:pt idx="8">
                  <c:v>2</c:v>
                </c:pt>
                <c:pt idx="9">
                  <c:v>1</c:v>
                </c:pt>
                <c:pt idx="10">
                  <c:v>3</c:v>
                </c:pt>
                <c:pt idx="11">
                  <c:v>2</c:v>
                </c:pt>
                <c:pt idx="12">
                  <c:v>3</c:v>
                </c:pt>
                <c:pt idx="13">
                  <c:v>4</c:v>
                </c:pt>
                <c:pt idx="14">
                  <c:v>4</c:v>
                </c:pt>
                <c:pt idx="15">
                  <c:v>11</c:v>
                </c:pt>
                <c:pt idx="16">
                  <c:v>2</c:v>
                </c:pt>
                <c:pt idx="17">
                  <c:v>5</c:v>
                </c:pt>
                <c:pt idx="18">
                  <c:v>5</c:v>
                </c:pt>
                <c:pt idx="19">
                  <c:v>6</c:v>
                </c:pt>
                <c:pt idx="20">
                  <c:v>2</c:v>
                </c:pt>
                <c:pt idx="21">
                  <c:v>6</c:v>
                </c:pt>
                <c:pt idx="22">
                  <c:v>2</c:v>
                </c:pt>
              </c:numCache>
            </c:numRef>
          </c:val>
          <c:smooth val="0"/>
          <c:extLst>
            <c:ext xmlns:c16="http://schemas.microsoft.com/office/drawing/2014/chart" uri="{C3380CC4-5D6E-409C-BE32-E72D297353CC}">
              <c16:uniqueId val="{0000001D-9D8E-454A-B8EB-13DFB9ACBD37}"/>
            </c:ext>
          </c:extLst>
        </c:ser>
        <c:ser>
          <c:idx val="4"/>
          <c:order val="4"/>
          <c:tx>
            <c:strRef>
              <c:f>'Orders count'!$Q$8:$Q$9</c:f>
              <c:strCache>
                <c:ptCount val="1"/>
                <c:pt idx="0">
                  <c:v>BA</c:v>
                </c:pt>
              </c:strCache>
            </c:strRef>
          </c:tx>
          <c:spPr>
            <a:ln w="28575" cap="rnd">
              <a:solidFill>
                <a:schemeClr val="accent5"/>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count'!$Q$10:$Q$38</c:f>
              <c:numCache>
                <c:formatCode>General</c:formatCode>
                <c:ptCount val="25"/>
                <c:pt idx="1">
                  <c:v>4</c:v>
                </c:pt>
                <c:pt idx="3">
                  <c:v>25</c:v>
                </c:pt>
                <c:pt idx="4">
                  <c:v>59</c:v>
                </c:pt>
                <c:pt idx="5">
                  <c:v>91</c:v>
                </c:pt>
                <c:pt idx="6">
                  <c:v>93</c:v>
                </c:pt>
                <c:pt idx="7">
                  <c:v>127</c:v>
                </c:pt>
                <c:pt idx="8">
                  <c:v>106</c:v>
                </c:pt>
                <c:pt idx="9">
                  <c:v>155</c:v>
                </c:pt>
                <c:pt idx="10">
                  <c:v>158</c:v>
                </c:pt>
                <c:pt idx="11">
                  <c:v>170</c:v>
                </c:pt>
                <c:pt idx="12">
                  <c:v>166</c:v>
                </c:pt>
                <c:pt idx="13">
                  <c:v>250</c:v>
                </c:pt>
                <c:pt idx="14">
                  <c:v>192</c:v>
                </c:pt>
                <c:pt idx="15">
                  <c:v>239</c:v>
                </c:pt>
                <c:pt idx="16">
                  <c:v>214</c:v>
                </c:pt>
                <c:pt idx="17">
                  <c:v>249</c:v>
                </c:pt>
                <c:pt idx="18">
                  <c:v>225</c:v>
                </c:pt>
                <c:pt idx="19">
                  <c:v>241</c:v>
                </c:pt>
                <c:pt idx="20">
                  <c:v>201</c:v>
                </c:pt>
                <c:pt idx="21">
                  <c:v>250</c:v>
                </c:pt>
                <c:pt idx="22">
                  <c:v>165</c:v>
                </c:pt>
              </c:numCache>
            </c:numRef>
          </c:val>
          <c:smooth val="0"/>
          <c:extLst>
            <c:ext xmlns:c16="http://schemas.microsoft.com/office/drawing/2014/chart" uri="{C3380CC4-5D6E-409C-BE32-E72D297353CC}">
              <c16:uniqueId val="{0000001E-9D8E-454A-B8EB-13DFB9ACBD37}"/>
            </c:ext>
          </c:extLst>
        </c:ser>
        <c:ser>
          <c:idx val="5"/>
          <c:order val="5"/>
          <c:tx>
            <c:strRef>
              <c:f>'Orders count'!$R$8:$R$9</c:f>
              <c:strCache>
                <c:ptCount val="1"/>
                <c:pt idx="0">
                  <c:v>CE</c:v>
                </c:pt>
              </c:strCache>
            </c:strRef>
          </c:tx>
          <c:spPr>
            <a:ln w="28575" cap="rnd">
              <a:solidFill>
                <a:schemeClr val="accent6"/>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count'!$R$10:$R$38</c:f>
              <c:numCache>
                <c:formatCode>General</c:formatCode>
                <c:ptCount val="25"/>
                <c:pt idx="1">
                  <c:v>8</c:v>
                </c:pt>
                <c:pt idx="3">
                  <c:v>9</c:v>
                </c:pt>
                <c:pt idx="4">
                  <c:v>13</c:v>
                </c:pt>
                <c:pt idx="5">
                  <c:v>28</c:v>
                </c:pt>
                <c:pt idx="6">
                  <c:v>43</c:v>
                </c:pt>
                <c:pt idx="7">
                  <c:v>62</c:v>
                </c:pt>
                <c:pt idx="8">
                  <c:v>47</c:v>
                </c:pt>
                <c:pt idx="9">
                  <c:v>53</c:v>
                </c:pt>
                <c:pt idx="10">
                  <c:v>73</c:v>
                </c:pt>
                <c:pt idx="11">
                  <c:v>77</c:v>
                </c:pt>
                <c:pt idx="12">
                  <c:v>66</c:v>
                </c:pt>
                <c:pt idx="13">
                  <c:v>108</c:v>
                </c:pt>
                <c:pt idx="14">
                  <c:v>81</c:v>
                </c:pt>
                <c:pt idx="15">
                  <c:v>90</c:v>
                </c:pt>
                <c:pt idx="16">
                  <c:v>88</c:v>
                </c:pt>
                <c:pt idx="17">
                  <c:v>98</c:v>
                </c:pt>
                <c:pt idx="18">
                  <c:v>100</c:v>
                </c:pt>
                <c:pt idx="19">
                  <c:v>74</c:v>
                </c:pt>
                <c:pt idx="20">
                  <c:v>74</c:v>
                </c:pt>
                <c:pt idx="21">
                  <c:v>87</c:v>
                </c:pt>
                <c:pt idx="22">
                  <c:v>57</c:v>
                </c:pt>
              </c:numCache>
            </c:numRef>
          </c:val>
          <c:smooth val="0"/>
          <c:extLst>
            <c:ext xmlns:c16="http://schemas.microsoft.com/office/drawing/2014/chart" uri="{C3380CC4-5D6E-409C-BE32-E72D297353CC}">
              <c16:uniqueId val="{0000001F-9D8E-454A-B8EB-13DFB9ACBD37}"/>
            </c:ext>
          </c:extLst>
        </c:ser>
        <c:ser>
          <c:idx val="6"/>
          <c:order val="6"/>
          <c:tx>
            <c:strRef>
              <c:f>'Orders count'!$S$8:$S$9</c:f>
              <c:strCache>
                <c:ptCount val="1"/>
                <c:pt idx="0">
                  <c:v>DF</c:v>
                </c:pt>
              </c:strCache>
            </c:strRef>
          </c:tx>
          <c:spPr>
            <a:ln w="28575" cap="rnd">
              <a:solidFill>
                <a:schemeClr val="accent1">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count'!$S$10:$S$38</c:f>
              <c:numCache>
                <c:formatCode>General</c:formatCode>
                <c:ptCount val="25"/>
                <c:pt idx="1">
                  <c:v>6</c:v>
                </c:pt>
                <c:pt idx="3">
                  <c:v>13</c:v>
                </c:pt>
                <c:pt idx="4">
                  <c:v>24</c:v>
                </c:pt>
                <c:pt idx="5">
                  <c:v>57</c:v>
                </c:pt>
                <c:pt idx="6">
                  <c:v>35</c:v>
                </c:pt>
                <c:pt idx="7">
                  <c:v>64</c:v>
                </c:pt>
                <c:pt idx="8">
                  <c:v>70</c:v>
                </c:pt>
                <c:pt idx="9">
                  <c:v>77</c:v>
                </c:pt>
                <c:pt idx="10">
                  <c:v>87</c:v>
                </c:pt>
                <c:pt idx="11">
                  <c:v>97</c:v>
                </c:pt>
                <c:pt idx="12">
                  <c:v>98</c:v>
                </c:pt>
                <c:pt idx="13">
                  <c:v>168</c:v>
                </c:pt>
                <c:pt idx="14">
                  <c:v>131</c:v>
                </c:pt>
                <c:pt idx="15">
                  <c:v>138</c:v>
                </c:pt>
                <c:pt idx="16">
                  <c:v>172</c:v>
                </c:pt>
                <c:pt idx="17">
                  <c:v>150</c:v>
                </c:pt>
                <c:pt idx="18">
                  <c:v>148</c:v>
                </c:pt>
                <c:pt idx="19">
                  <c:v>144</c:v>
                </c:pt>
                <c:pt idx="20">
                  <c:v>150</c:v>
                </c:pt>
                <c:pt idx="21">
                  <c:v>166</c:v>
                </c:pt>
                <c:pt idx="22">
                  <c:v>145</c:v>
                </c:pt>
              </c:numCache>
            </c:numRef>
          </c:val>
          <c:smooth val="0"/>
          <c:extLst>
            <c:ext xmlns:c16="http://schemas.microsoft.com/office/drawing/2014/chart" uri="{C3380CC4-5D6E-409C-BE32-E72D297353CC}">
              <c16:uniqueId val="{00000020-9D8E-454A-B8EB-13DFB9ACBD37}"/>
            </c:ext>
          </c:extLst>
        </c:ser>
        <c:ser>
          <c:idx val="7"/>
          <c:order val="7"/>
          <c:tx>
            <c:strRef>
              <c:f>'Orders count'!$T$8:$T$9</c:f>
              <c:strCache>
                <c:ptCount val="1"/>
                <c:pt idx="0">
                  <c:v>ES</c:v>
                </c:pt>
              </c:strCache>
            </c:strRef>
          </c:tx>
          <c:spPr>
            <a:ln w="28575" cap="rnd">
              <a:solidFill>
                <a:schemeClr val="accent2">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count'!$T$10:$T$38</c:f>
              <c:numCache>
                <c:formatCode>General</c:formatCode>
                <c:ptCount val="25"/>
                <c:pt idx="1">
                  <c:v>4</c:v>
                </c:pt>
                <c:pt idx="3">
                  <c:v>12</c:v>
                </c:pt>
                <c:pt idx="4">
                  <c:v>34</c:v>
                </c:pt>
                <c:pt idx="5">
                  <c:v>48</c:v>
                </c:pt>
                <c:pt idx="6">
                  <c:v>46</c:v>
                </c:pt>
                <c:pt idx="7">
                  <c:v>94</c:v>
                </c:pt>
                <c:pt idx="8">
                  <c:v>80</c:v>
                </c:pt>
                <c:pt idx="9">
                  <c:v>83</c:v>
                </c:pt>
                <c:pt idx="10">
                  <c:v>95</c:v>
                </c:pt>
                <c:pt idx="11">
                  <c:v>93</c:v>
                </c:pt>
                <c:pt idx="12">
                  <c:v>100</c:v>
                </c:pt>
                <c:pt idx="13">
                  <c:v>170</c:v>
                </c:pt>
                <c:pt idx="14">
                  <c:v>113</c:v>
                </c:pt>
                <c:pt idx="15">
                  <c:v>147</c:v>
                </c:pt>
                <c:pt idx="16">
                  <c:v>152</c:v>
                </c:pt>
                <c:pt idx="17">
                  <c:v>134</c:v>
                </c:pt>
                <c:pt idx="18">
                  <c:v>142</c:v>
                </c:pt>
                <c:pt idx="19">
                  <c:v>134</c:v>
                </c:pt>
                <c:pt idx="20">
                  <c:v>124</c:v>
                </c:pt>
                <c:pt idx="21">
                  <c:v>123</c:v>
                </c:pt>
                <c:pt idx="22">
                  <c:v>105</c:v>
                </c:pt>
              </c:numCache>
            </c:numRef>
          </c:val>
          <c:smooth val="0"/>
          <c:extLst>
            <c:ext xmlns:c16="http://schemas.microsoft.com/office/drawing/2014/chart" uri="{C3380CC4-5D6E-409C-BE32-E72D297353CC}">
              <c16:uniqueId val="{00000021-9D8E-454A-B8EB-13DFB9ACBD37}"/>
            </c:ext>
          </c:extLst>
        </c:ser>
        <c:ser>
          <c:idx val="8"/>
          <c:order val="8"/>
          <c:tx>
            <c:strRef>
              <c:f>'Orders count'!$U$8:$U$9</c:f>
              <c:strCache>
                <c:ptCount val="1"/>
                <c:pt idx="0">
                  <c:v>GO</c:v>
                </c:pt>
              </c:strCache>
            </c:strRef>
          </c:tx>
          <c:spPr>
            <a:ln w="28575" cap="rnd">
              <a:solidFill>
                <a:schemeClr val="accent3">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count'!$U$10:$U$38</c:f>
              <c:numCache>
                <c:formatCode>General</c:formatCode>
                <c:ptCount val="25"/>
                <c:pt idx="1">
                  <c:v>9</c:v>
                </c:pt>
                <c:pt idx="3">
                  <c:v>18</c:v>
                </c:pt>
                <c:pt idx="4">
                  <c:v>27</c:v>
                </c:pt>
                <c:pt idx="5">
                  <c:v>53</c:v>
                </c:pt>
                <c:pt idx="6">
                  <c:v>41</c:v>
                </c:pt>
                <c:pt idx="7">
                  <c:v>87</c:v>
                </c:pt>
                <c:pt idx="8">
                  <c:v>79</c:v>
                </c:pt>
                <c:pt idx="9">
                  <c:v>77</c:v>
                </c:pt>
                <c:pt idx="10">
                  <c:v>93</c:v>
                </c:pt>
                <c:pt idx="11">
                  <c:v>88</c:v>
                </c:pt>
                <c:pt idx="12">
                  <c:v>108</c:v>
                </c:pt>
                <c:pt idx="13">
                  <c:v>157</c:v>
                </c:pt>
                <c:pt idx="14">
                  <c:v>127</c:v>
                </c:pt>
                <c:pt idx="15">
                  <c:v>146</c:v>
                </c:pt>
                <c:pt idx="16">
                  <c:v>149</c:v>
                </c:pt>
                <c:pt idx="17">
                  <c:v>146</c:v>
                </c:pt>
                <c:pt idx="18">
                  <c:v>136</c:v>
                </c:pt>
                <c:pt idx="19">
                  <c:v>139</c:v>
                </c:pt>
                <c:pt idx="20">
                  <c:v>105</c:v>
                </c:pt>
                <c:pt idx="21">
                  <c:v>115</c:v>
                </c:pt>
                <c:pt idx="22">
                  <c:v>120</c:v>
                </c:pt>
              </c:numCache>
            </c:numRef>
          </c:val>
          <c:smooth val="0"/>
          <c:extLst>
            <c:ext xmlns:c16="http://schemas.microsoft.com/office/drawing/2014/chart" uri="{C3380CC4-5D6E-409C-BE32-E72D297353CC}">
              <c16:uniqueId val="{00000022-9D8E-454A-B8EB-13DFB9ACBD37}"/>
            </c:ext>
          </c:extLst>
        </c:ser>
        <c:ser>
          <c:idx val="9"/>
          <c:order val="9"/>
          <c:tx>
            <c:strRef>
              <c:f>'Orders count'!$V$8:$V$9</c:f>
              <c:strCache>
                <c:ptCount val="1"/>
                <c:pt idx="0">
                  <c:v>MA</c:v>
                </c:pt>
              </c:strCache>
            </c:strRef>
          </c:tx>
          <c:spPr>
            <a:ln w="28575" cap="rnd">
              <a:solidFill>
                <a:schemeClr val="accent4">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count'!$V$10:$V$38</c:f>
              <c:numCache>
                <c:formatCode>General</c:formatCode>
                <c:ptCount val="25"/>
                <c:pt idx="1">
                  <c:v>4</c:v>
                </c:pt>
                <c:pt idx="3">
                  <c:v>9</c:v>
                </c:pt>
                <c:pt idx="4">
                  <c:v>11</c:v>
                </c:pt>
                <c:pt idx="5">
                  <c:v>24</c:v>
                </c:pt>
                <c:pt idx="6">
                  <c:v>27</c:v>
                </c:pt>
                <c:pt idx="7">
                  <c:v>33</c:v>
                </c:pt>
                <c:pt idx="8">
                  <c:v>17</c:v>
                </c:pt>
                <c:pt idx="9">
                  <c:v>39</c:v>
                </c:pt>
                <c:pt idx="10">
                  <c:v>40</c:v>
                </c:pt>
                <c:pt idx="11">
                  <c:v>42</c:v>
                </c:pt>
                <c:pt idx="12">
                  <c:v>48</c:v>
                </c:pt>
                <c:pt idx="13">
                  <c:v>56</c:v>
                </c:pt>
                <c:pt idx="14">
                  <c:v>41</c:v>
                </c:pt>
                <c:pt idx="15">
                  <c:v>57</c:v>
                </c:pt>
                <c:pt idx="16">
                  <c:v>56</c:v>
                </c:pt>
                <c:pt idx="17">
                  <c:v>53</c:v>
                </c:pt>
                <c:pt idx="18">
                  <c:v>46</c:v>
                </c:pt>
                <c:pt idx="19">
                  <c:v>32</c:v>
                </c:pt>
                <c:pt idx="20">
                  <c:v>42</c:v>
                </c:pt>
                <c:pt idx="21">
                  <c:v>40</c:v>
                </c:pt>
                <c:pt idx="22">
                  <c:v>30</c:v>
                </c:pt>
              </c:numCache>
            </c:numRef>
          </c:val>
          <c:smooth val="0"/>
          <c:extLst>
            <c:ext xmlns:c16="http://schemas.microsoft.com/office/drawing/2014/chart" uri="{C3380CC4-5D6E-409C-BE32-E72D297353CC}">
              <c16:uniqueId val="{00000023-9D8E-454A-B8EB-13DFB9ACBD37}"/>
            </c:ext>
          </c:extLst>
        </c:ser>
        <c:ser>
          <c:idx val="10"/>
          <c:order val="10"/>
          <c:tx>
            <c:strRef>
              <c:f>'Orders count'!$W$8:$W$9</c:f>
              <c:strCache>
                <c:ptCount val="1"/>
                <c:pt idx="0">
                  <c:v>MG</c:v>
                </c:pt>
              </c:strCache>
            </c:strRef>
          </c:tx>
          <c:spPr>
            <a:ln w="28575" cap="rnd">
              <a:solidFill>
                <a:schemeClr val="accent5">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count'!$W$10:$W$38</c:f>
              <c:numCache>
                <c:formatCode>General</c:formatCode>
                <c:ptCount val="25"/>
                <c:pt idx="1">
                  <c:v>40</c:v>
                </c:pt>
                <c:pt idx="3">
                  <c:v>108</c:v>
                </c:pt>
                <c:pt idx="4">
                  <c:v>259</c:v>
                </c:pt>
                <c:pt idx="5">
                  <c:v>358</c:v>
                </c:pt>
                <c:pt idx="6">
                  <c:v>275</c:v>
                </c:pt>
                <c:pt idx="7">
                  <c:v>428</c:v>
                </c:pt>
                <c:pt idx="8">
                  <c:v>363</c:v>
                </c:pt>
                <c:pt idx="9">
                  <c:v>453</c:v>
                </c:pt>
                <c:pt idx="10">
                  <c:v>469</c:v>
                </c:pt>
                <c:pt idx="11">
                  <c:v>507</c:v>
                </c:pt>
                <c:pt idx="12">
                  <c:v>560</c:v>
                </c:pt>
                <c:pt idx="13">
                  <c:v>943</c:v>
                </c:pt>
                <c:pt idx="14">
                  <c:v>691</c:v>
                </c:pt>
                <c:pt idx="15">
                  <c:v>863</c:v>
                </c:pt>
                <c:pt idx="16">
                  <c:v>804</c:v>
                </c:pt>
                <c:pt idx="17">
                  <c:v>879</c:v>
                </c:pt>
                <c:pt idx="18">
                  <c:v>786</c:v>
                </c:pt>
                <c:pt idx="19">
                  <c:v>762</c:v>
                </c:pt>
                <c:pt idx="20">
                  <c:v>717</c:v>
                </c:pt>
                <c:pt idx="21">
                  <c:v>658</c:v>
                </c:pt>
                <c:pt idx="22">
                  <c:v>708</c:v>
                </c:pt>
                <c:pt idx="23">
                  <c:v>4</c:v>
                </c:pt>
              </c:numCache>
            </c:numRef>
          </c:val>
          <c:smooth val="0"/>
          <c:extLst>
            <c:ext xmlns:c16="http://schemas.microsoft.com/office/drawing/2014/chart" uri="{C3380CC4-5D6E-409C-BE32-E72D297353CC}">
              <c16:uniqueId val="{00000024-9D8E-454A-B8EB-13DFB9ACBD37}"/>
            </c:ext>
          </c:extLst>
        </c:ser>
        <c:ser>
          <c:idx val="11"/>
          <c:order val="11"/>
          <c:tx>
            <c:strRef>
              <c:f>'Orders count'!$X$8:$X$9</c:f>
              <c:strCache>
                <c:ptCount val="1"/>
                <c:pt idx="0">
                  <c:v>MS</c:v>
                </c:pt>
              </c:strCache>
            </c:strRef>
          </c:tx>
          <c:spPr>
            <a:ln w="28575" cap="rnd">
              <a:solidFill>
                <a:schemeClr val="accent6">
                  <a:lumMod val="6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count'!$X$10:$X$38</c:f>
              <c:numCache>
                <c:formatCode>General</c:formatCode>
                <c:ptCount val="25"/>
                <c:pt idx="3">
                  <c:v>1</c:v>
                </c:pt>
                <c:pt idx="4">
                  <c:v>11</c:v>
                </c:pt>
                <c:pt idx="5">
                  <c:v>20</c:v>
                </c:pt>
                <c:pt idx="6">
                  <c:v>15</c:v>
                </c:pt>
                <c:pt idx="7">
                  <c:v>29</c:v>
                </c:pt>
                <c:pt idx="8">
                  <c:v>27</c:v>
                </c:pt>
                <c:pt idx="9">
                  <c:v>25</c:v>
                </c:pt>
                <c:pt idx="10">
                  <c:v>24</c:v>
                </c:pt>
                <c:pt idx="11">
                  <c:v>33</c:v>
                </c:pt>
                <c:pt idx="12">
                  <c:v>34</c:v>
                </c:pt>
                <c:pt idx="13">
                  <c:v>46</c:v>
                </c:pt>
                <c:pt idx="14">
                  <c:v>36</c:v>
                </c:pt>
                <c:pt idx="15">
                  <c:v>70</c:v>
                </c:pt>
                <c:pt idx="16">
                  <c:v>64</c:v>
                </c:pt>
                <c:pt idx="17">
                  <c:v>59</c:v>
                </c:pt>
                <c:pt idx="18">
                  <c:v>43</c:v>
                </c:pt>
                <c:pt idx="19">
                  <c:v>45</c:v>
                </c:pt>
                <c:pt idx="20">
                  <c:v>49</c:v>
                </c:pt>
                <c:pt idx="21">
                  <c:v>49</c:v>
                </c:pt>
                <c:pt idx="22">
                  <c:v>35</c:v>
                </c:pt>
              </c:numCache>
            </c:numRef>
          </c:val>
          <c:smooth val="0"/>
          <c:extLst>
            <c:ext xmlns:c16="http://schemas.microsoft.com/office/drawing/2014/chart" uri="{C3380CC4-5D6E-409C-BE32-E72D297353CC}">
              <c16:uniqueId val="{00000025-9D8E-454A-B8EB-13DFB9ACBD37}"/>
            </c:ext>
          </c:extLst>
        </c:ser>
        <c:ser>
          <c:idx val="12"/>
          <c:order val="12"/>
          <c:tx>
            <c:strRef>
              <c:f>'Orders count'!$Y$8:$Y$9</c:f>
              <c:strCache>
                <c:ptCount val="1"/>
                <c:pt idx="0">
                  <c:v>MT</c:v>
                </c:pt>
              </c:strCache>
            </c:strRef>
          </c:tx>
          <c:spPr>
            <a:ln w="28575" cap="rnd">
              <a:solidFill>
                <a:schemeClr val="accent1">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count'!$Y$10:$Y$38</c:f>
              <c:numCache>
                <c:formatCode>General</c:formatCode>
                <c:ptCount val="25"/>
                <c:pt idx="1">
                  <c:v>3</c:v>
                </c:pt>
                <c:pt idx="3">
                  <c:v>11</c:v>
                </c:pt>
                <c:pt idx="4">
                  <c:v>17</c:v>
                </c:pt>
                <c:pt idx="5">
                  <c:v>16</c:v>
                </c:pt>
                <c:pt idx="6">
                  <c:v>27</c:v>
                </c:pt>
                <c:pt idx="7">
                  <c:v>37</c:v>
                </c:pt>
                <c:pt idx="8">
                  <c:v>25</c:v>
                </c:pt>
                <c:pt idx="9">
                  <c:v>38</c:v>
                </c:pt>
                <c:pt idx="10">
                  <c:v>38</c:v>
                </c:pt>
                <c:pt idx="11">
                  <c:v>35</c:v>
                </c:pt>
                <c:pt idx="12">
                  <c:v>52</c:v>
                </c:pt>
                <c:pt idx="13">
                  <c:v>74</c:v>
                </c:pt>
                <c:pt idx="14">
                  <c:v>50</c:v>
                </c:pt>
                <c:pt idx="15">
                  <c:v>85</c:v>
                </c:pt>
                <c:pt idx="16">
                  <c:v>67</c:v>
                </c:pt>
                <c:pt idx="17">
                  <c:v>55</c:v>
                </c:pt>
                <c:pt idx="18">
                  <c:v>65</c:v>
                </c:pt>
                <c:pt idx="19">
                  <c:v>67</c:v>
                </c:pt>
                <c:pt idx="20">
                  <c:v>58</c:v>
                </c:pt>
                <c:pt idx="21">
                  <c:v>47</c:v>
                </c:pt>
                <c:pt idx="22">
                  <c:v>40</c:v>
                </c:pt>
              </c:numCache>
            </c:numRef>
          </c:val>
          <c:smooth val="0"/>
          <c:extLst>
            <c:ext xmlns:c16="http://schemas.microsoft.com/office/drawing/2014/chart" uri="{C3380CC4-5D6E-409C-BE32-E72D297353CC}">
              <c16:uniqueId val="{00000026-9D8E-454A-B8EB-13DFB9ACBD37}"/>
            </c:ext>
          </c:extLst>
        </c:ser>
        <c:ser>
          <c:idx val="13"/>
          <c:order val="13"/>
          <c:tx>
            <c:strRef>
              <c:f>'Orders count'!$Z$8:$Z$9</c:f>
              <c:strCache>
                <c:ptCount val="1"/>
                <c:pt idx="0">
                  <c:v>PA</c:v>
                </c:pt>
              </c:strCache>
            </c:strRef>
          </c:tx>
          <c:spPr>
            <a:ln w="28575" cap="rnd">
              <a:solidFill>
                <a:schemeClr val="accent2">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count'!$Z$10:$Z$38</c:f>
              <c:numCache>
                <c:formatCode>General</c:formatCode>
                <c:ptCount val="25"/>
                <c:pt idx="1">
                  <c:v>4</c:v>
                </c:pt>
                <c:pt idx="3">
                  <c:v>12</c:v>
                </c:pt>
                <c:pt idx="4">
                  <c:v>25</c:v>
                </c:pt>
                <c:pt idx="5">
                  <c:v>36</c:v>
                </c:pt>
                <c:pt idx="6">
                  <c:v>36</c:v>
                </c:pt>
                <c:pt idx="7">
                  <c:v>35</c:v>
                </c:pt>
                <c:pt idx="8">
                  <c:v>38</c:v>
                </c:pt>
                <c:pt idx="9">
                  <c:v>39</c:v>
                </c:pt>
                <c:pt idx="10">
                  <c:v>60</c:v>
                </c:pt>
                <c:pt idx="11">
                  <c:v>41</c:v>
                </c:pt>
                <c:pt idx="12">
                  <c:v>54</c:v>
                </c:pt>
                <c:pt idx="13">
                  <c:v>70</c:v>
                </c:pt>
                <c:pt idx="14">
                  <c:v>58</c:v>
                </c:pt>
                <c:pt idx="15">
                  <c:v>70</c:v>
                </c:pt>
                <c:pt idx="16">
                  <c:v>58</c:v>
                </c:pt>
                <c:pt idx="17">
                  <c:v>73</c:v>
                </c:pt>
                <c:pt idx="18">
                  <c:v>71</c:v>
                </c:pt>
                <c:pt idx="19">
                  <c:v>40</c:v>
                </c:pt>
                <c:pt idx="20">
                  <c:v>54</c:v>
                </c:pt>
                <c:pt idx="21">
                  <c:v>57</c:v>
                </c:pt>
                <c:pt idx="22">
                  <c:v>44</c:v>
                </c:pt>
              </c:numCache>
            </c:numRef>
          </c:val>
          <c:smooth val="0"/>
          <c:extLst>
            <c:ext xmlns:c16="http://schemas.microsoft.com/office/drawing/2014/chart" uri="{C3380CC4-5D6E-409C-BE32-E72D297353CC}">
              <c16:uniqueId val="{00000027-9D8E-454A-B8EB-13DFB9ACBD37}"/>
            </c:ext>
          </c:extLst>
        </c:ser>
        <c:ser>
          <c:idx val="14"/>
          <c:order val="14"/>
          <c:tx>
            <c:strRef>
              <c:f>'Orders count'!$AA$8:$AA$9</c:f>
              <c:strCache>
                <c:ptCount val="1"/>
                <c:pt idx="0">
                  <c:v>PB</c:v>
                </c:pt>
              </c:strCache>
            </c:strRef>
          </c:tx>
          <c:spPr>
            <a:ln w="28575" cap="rnd">
              <a:solidFill>
                <a:schemeClr val="accent3">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count'!$AA$10:$AA$38</c:f>
              <c:numCache>
                <c:formatCode>General</c:formatCode>
                <c:ptCount val="25"/>
                <c:pt idx="1">
                  <c:v>1</c:v>
                </c:pt>
                <c:pt idx="3">
                  <c:v>2</c:v>
                </c:pt>
                <c:pt idx="4">
                  <c:v>12</c:v>
                </c:pt>
                <c:pt idx="5">
                  <c:v>16</c:v>
                </c:pt>
                <c:pt idx="6">
                  <c:v>20</c:v>
                </c:pt>
                <c:pt idx="7">
                  <c:v>18</c:v>
                </c:pt>
                <c:pt idx="8">
                  <c:v>23</c:v>
                </c:pt>
                <c:pt idx="9">
                  <c:v>27</c:v>
                </c:pt>
                <c:pt idx="10">
                  <c:v>16</c:v>
                </c:pt>
                <c:pt idx="11">
                  <c:v>29</c:v>
                </c:pt>
                <c:pt idx="12">
                  <c:v>30</c:v>
                </c:pt>
                <c:pt idx="13">
                  <c:v>30</c:v>
                </c:pt>
                <c:pt idx="14">
                  <c:v>37</c:v>
                </c:pt>
                <c:pt idx="15">
                  <c:v>31</c:v>
                </c:pt>
                <c:pt idx="16">
                  <c:v>35</c:v>
                </c:pt>
                <c:pt idx="17">
                  <c:v>39</c:v>
                </c:pt>
                <c:pt idx="18">
                  <c:v>31</c:v>
                </c:pt>
                <c:pt idx="19">
                  <c:v>29</c:v>
                </c:pt>
                <c:pt idx="20">
                  <c:v>28</c:v>
                </c:pt>
                <c:pt idx="21">
                  <c:v>52</c:v>
                </c:pt>
                <c:pt idx="22">
                  <c:v>30</c:v>
                </c:pt>
              </c:numCache>
            </c:numRef>
          </c:val>
          <c:smooth val="0"/>
          <c:extLst>
            <c:ext xmlns:c16="http://schemas.microsoft.com/office/drawing/2014/chart" uri="{C3380CC4-5D6E-409C-BE32-E72D297353CC}">
              <c16:uniqueId val="{00000028-9D8E-454A-B8EB-13DFB9ACBD37}"/>
            </c:ext>
          </c:extLst>
        </c:ser>
        <c:ser>
          <c:idx val="15"/>
          <c:order val="15"/>
          <c:tx>
            <c:strRef>
              <c:f>'Orders count'!$AB$8:$AB$9</c:f>
              <c:strCache>
                <c:ptCount val="1"/>
                <c:pt idx="0">
                  <c:v>PE</c:v>
                </c:pt>
              </c:strCache>
            </c:strRef>
          </c:tx>
          <c:spPr>
            <a:ln w="28575" cap="rnd">
              <a:solidFill>
                <a:schemeClr val="accent4">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count'!$AB$10:$AB$38</c:f>
              <c:numCache>
                <c:formatCode>General</c:formatCode>
                <c:ptCount val="25"/>
                <c:pt idx="1">
                  <c:v>7</c:v>
                </c:pt>
                <c:pt idx="3">
                  <c:v>9</c:v>
                </c:pt>
                <c:pt idx="4">
                  <c:v>21</c:v>
                </c:pt>
                <c:pt idx="5">
                  <c:v>45</c:v>
                </c:pt>
                <c:pt idx="6">
                  <c:v>40</c:v>
                </c:pt>
                <c:pt idx="7">
                  <c:v>68</c:v>
                </c:pt>
                <c:pt idx="8">
                  <c:v>46</c:v>
                </c:pt>
                <c:pt idx="9">
                  <c:v>73</c:v>
                </c:pt>
                <c:pt idx="10">
                  <c:v>85</c:v>
                </c:pt>
                <c:pt idx="11">
                  <c:v>76</c:v>
                </c:pt>
                <c:pt idx="12">
                  <c:v>80</c:v>
                </c:pt>
                <c:pt idx="13">
                  <c:v>126</c:v>
                </c:pt>
                <c:pt idx="14">
                  <c:v>103</c:v>
                </c:pt>
                <c:pt idx="15">
                  <c:v>104</c:v>
                </c:pt>
                <c:pt idx="16">
                  <c:v>125</c:v>
                </c:pt>
                <c:pt idx="17">
                  <c:v>108</c:v>
                </c:pt>
                <c:pt idx="18">
                  <c:v>114</c:v>
                </c:pt>
                <c:pt idx="19">
                  <c:v>106</c:v>
                </c:pt>
                <c:pt idx="20">
                  <c:v>94</c:v>
                </c:pt>
                <c:pt idx="21">
                  <c:v>137</c:v>
                </c:pt>
                <c:pt idx="22">
                  <c:v>85</c:v>
                </c:pt>
              </c:numCache>
            </c:numRef>
          </c:val>
          <c:smooth val="0"/>
          <c:extLst>
            <c:ext xmlns:c16="http://schemas.microsoft.com/office/drawing/2014/chart" uri="{C3380CC4-5D6E-409C-BE32-E72D297353CC}">
              <c16:uniqueId val="{00000029-9D8E-454A-B8EB-13DFB9ACBD37}"/>
            </c:ext>
          </c:extLst>
        </c:ser>
        <c:ser>
          <c:idx val="16"/>
          <c:order val="16"/>
          <c:tx>
            <c:strRef>
              <c:f>'Orders count'!$AC$8:$AC$9</c:f>
              <c:strCache>
                <c:ptCount val="1"/>
                <c:pt idx="0">
                  <c:v>PI</c:v>
                </c:pt>
              </c:strCache>
            </c:strRef>
          </c:tx>
          <c:spPr>
            <a:ln w="28575" cap="rnd">
              <a:solidFill>
                <a:schemeClr val="accent5">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count'!$AC$10:$AC$38</c:f>
              <c:numCache>
                <c:formatCode>General</c:formatCode>
                <c:ptCount val="25"/>
                <c:pt idx="1">
                  <c:v>1</c:v>
                </c:pt>
                <c:pt idx="3">
                  <c:v>7</c:v>
                </c:pt>
                <c:pt idx="4">
                  <c:v>12</c:v>
                </c:pt>
                <c:pt idx="5">
                  <c:v>13</c:v>
                </c:pt>
                <c:pt idx="6">
                  <c:v>13</c:v>
                </c:pt>
                <c:pt idx="7">
                  <c:v>25</c:v>
                </c:pt>
                <c:pt idx="8">
                  <c:v>14</c:v>
                </c:pt>
                <c:pt idx="9">
                  <c:v>20</c:v>
                </c:pt>
                <c:pt idx="10">
                  <c:v>22</c:v>
                </c:pt>
                <c:pt idx="11">
                  <c:v>23</c:v>
                </c:pt>
                <c:pt idx="12">
                  <c:v>23</c:v>
                </c:pt>
                <c:pt idx="13">
                  <c:v>31</c:v>
                </c:pt>
                <c:pt idx="14">
                  <c:v>23</c:v>
                </c:pt>
                <c:pt idx="15">
                  <c:v>48</c:v>
                </c:pt>
                <c:pt idx="16">
                  <c:v>34</c:v>
                </c:pt>
                <c:pt idx="17">
                  <c:v>35</c:v>
                </c:pt>
                <c:pt idx="18">
                  <c:v>37</c:v>
                </c:pt>
                <c:pt idx="19">
                  <c:v>31</c:v>
                </c:pt>
                <c:pt idx="20">
                  <c:v>29</c:v>
                </c:pt>
                <c:pt idx="21">
                  <c:v>32</c:v>
                </c:pt>
                <c:pt idx="22">
                  <c:v>21</c:v>
                </c:pt>
                <c:pt idx="24">
                  <c:v>1</c:v>
                </c:pt>
              </c:numCache>
            </c:numRef>
          </c:val>
          <c:smooth val="0"/>
          <c:extLst>
            <c:ext xmlns:c16="http://schemas.microsoft.com/office/drawing/2014/chart" uri="{C3380CC4-5D6E-409C-BE32-E72D297353CC}">
              <c16:uniqueId val="{0000002A-9D8E-454A-B8EB-13DFB9ACBD37}"/>
            </c:ext>
          </c:extLst>
        </c:ser>
        <c:ser>
          <c:idx val="17"/>
          <c:order val="17"/>
          <c:tx>
            <c:strRef>
              <c:f>'Orders count'!$AD$8:$AD$9</c:f>
              <c:strCache>
                <c:ptCount val="1"/>
                <c:pt idx="0">
                  <c:v>PR</c:v>
                </c:pt>
              </c:strCache>
            </c:strRef>
          </c:tx>
          <c:spPr>
            <a:ln w="28575" cap="rnd">
              <a:solidFill>
                <a:schemeClr val="accent6">
                  <a:lumMod val="80000"/>
                  <a:lumOff val="2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count'!$AD$10:$AD$38</c:f>
              <c:numCache>
                <c:formatCode>General</c:formatCode>
                <c:ptCount val="25"/>
                <c:pt idx="1">
                  <c:v>19</c:v>
                </c:pt>
                <c:pt idx="2">
                  <c:v>1</c:v>
                </c:pt>
                <c:pt idx="3">
                  <c:v>65</c:v>
                </c:pt>
                <c:pt idx="4">
                  <c:v>118</c:v>
                </c:pt>
                <c:pt idx="5">
                  <c:v>127</c:v>
                </c:pt>
                <c:pt idx="6">
                  <c:v>114</c:v>
                </c:pt>
                <c:pt idx="7">
                  <c:v>213</c:v>
                </c:pt>
                <c:pt idx="8">
                  <c:v>170</c:v>
                </c:pt>
                <c:pt idx="9">
                  <c:v>203</c:v>
                </c:pt>
                <c:pt idx="10">
                  <c:v>223</c:v>
                </c:pt>
                <c:pt idx="11">
                  <c:v>183</c:v>
                </c:pt>
                <c:pt idx="12">
                  <c:v>206</c:v>
                </c:pt>
                <c:pt idx="13">
                  <c:v>378</c:v>
                </c:pt>
                <c:pt idx="14">
                  <c:v>270</c:v>
                </c:pt>
                <c:pt idx="15">
                  <c:v>378</c:v>
                </c:pt>
                <c:pt idx="16">
                  <c:v>342</c:v>
                </c:pt>
                <c:pt idx="17">
                  <c:v>377</c:v>
                </c:pt>
                <c:pt idx="18">
                  <c:v>386</c:v>
                </c:pt>
                <c:pt idx="19">
                  <c:v>311</c:v>
                </c:pt>
                <c:pt idx="20">
                  <c:v>308</c:v>
                </c:pt>
                <c:pt idx="21">
                  <c:v>320</c:v>
                </c:pt>
                <c:pt idx="22">
                  <c:v>333</c:v>
                </c:pt>
              </c:numCache>
            </c:numRef>
          </c:val>
          <c:smooth val="0"/>
          <c:extLst>
            <c:ext xmlns:c16="http://schemas.microsoft.com/office/drawing/2014/chart" uri="{C3380CC4-5D6E-409C-BE32-E72D297353CC}">
              <c16:uniqueId val="{0000002B-9D8E-454A-B8EB-13DFB9ACBD37}"/>
            </c:ext>
          </c:extLst>
        </c:ser>
        <c:ser>
          <c:idx val="18"/>
          <c:order val="18"/>
          <c:tx>
            <c:strRef>
              <c:f>'Orders count'!$AE$8:$AE$9</c:f>
              <c:strCache>
                <c:ptCount val="1"/>
                <c:pt idx="0">
                  <c:v>RJ</c:v>
                </c:pt>
              </c:strCache>
            </c:strRef>
          </c:tx>
          <c:spPr>
            <a:ln w="28575" cap="rnd">
              <a:solidFill>
                <a:schemeClr val="accent1">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count'!$AE$10:$AE$38</c:f>
              <c:numCache>
                <c:formatCode>General</c:formatCode>
                <c:ptCount val="25"/>
                <c:pt idx="1">
                  <c:v>56</c:v>
                </c:pt>
                <c:pt idx="3">
                  <c:v>97</c:v>
                </c:pt>
                <c:pt idx="4">
                  <c:v>254</c:v>
                </c:pt>
                <c:pt idx="5">
                  <c:v>395</c:v>
                </c:pt>
                <c:pt idx="6">
                  <c:v>338</c:v>
                </c:pt>
                <c:pt idx="7">
                  <c:v>488</c:v>
                </c:pt>
                <c:pt idx="8">
                  <c:v>412</c:v>
                </c:pt>
                <c:pt idx="9">
                  <c:v>571</c:v>
                </c:pt>
                <c:pt idx="10">
                  <c:v>562</c:v>
                </c:pt>
                <c:pt idx="11">
                  <c:v>609</c:v>
                </c:pt>
                <c:pt idx="12">
                  <c:v>668</c:v>
                </c:pt>
                <c:pt idx="13">
                  <c:v>1048</c:v>
                </c:pt>
                <c:pt idx="14">
                  <c:v>783</c:v>
                </c:pt>
                <c:pt idx="15">
                  <c:v>893</c:v>
                </c:pt>
                <c:pt idx="16">
                  <c:v>922</c:v>
                </c:pt>
                <c:pt idx="17">
                  <c:v>907</c:v>
                </c:pt>
                <c:pt idx="18">
                  <c:v>834</c:v>
                </c:pt>
                <c:pt idx="19">
                  <c:v>833</c:v>
                </c:pt>
                <c:pt idx="20">
                  <c:v>716</c:v>
                </c:pt>
                <c:pt idx="21">
                  <c:v>717</c:v>
                </c:pt>
                <c:pt idx="22">
                  <c:v>745</c:v>
                </c:pt>
                <c:pt idx="23">
                  <c:v>3</c:v>
                </c:pt>
                <c:pt idx="24">
                  <c:v>1</c:v>
                </c:pt>
              </c:numCache>
            </c:numRef>
          </c:val>
          <c:smooth val="0"/>
          <c:extLst>
            <c:ext xmlns:c16="http://schemas.microsoft.com/office/drawing/2014/chart" uri="{C3380CC4-5D6E-409C-BE32-E72D297353CC}">
              <c16:uniqueId val="{0000002C-9D8E-454A-B8EB-13DFB9ACBD37}"/>
            </c:ext>
          </c:extLst>
        </c:ser>
        <c:ser>
          <c:idx val="19"/>
          <c:order val="19"/>
          <c:tx>
            <c:strRef>
              <c:f>'Orders count'!$AF$8:$AF$9</c:f>
              <c:strCache>
                <c:ptCount val="1"/>
                <c:pt idx="0">
                  <c:v>RN</c:v>
                </c:pt>
              </c:strCache>
            </c:strRef>
          </c:tx>
          <c:spPr>
            <a:ln w="28575" cap="rnd">
              <a:solidFill>
                <a:schemeClr val="accent2">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count'!$AF$10:$AF$38</c:f>
              <c:numCache>
                <c:formatCode>General</c:formatCode>
                <c:ptCount val="25"/>
                <c:pt idx="1">
                  <c:v>4</c:v>
                </c:pt>
                <c:pt idx="3">
                  <c:v>5</c:v>
                </c:pt>
                <c:pt idx="4">
                  <c:v>8</c:v>
                </c:pt>
                <c:pt idx="5">
                  <c:v>13</c:v>
                </c:pt>
                <c:pt idx="6">
                  <c:v>10</c:v>
                </c:pt>
                <c:pt idx="7">
                  <c:v>17</c:v>
                </c:pt>
                <c:pt idx="8">
                  <c:v>13</c:v>
                </c:pt>
                <c:pt idx="9">
                  <c:v>27</c:v>
                </c:pt>
                <c:pt idx="10">
                  <c:v>20</c:v>
                </c:pt>
                <c:pt idx="11">
                  <c:v>24</c:v>
                </c:pt>
                <c:pt idx="12">
                  <c:v>23</c:v>
                </c:pt>
                <c:pt idx="13">
                  <c:v>44</c:v>
                </c:pt>
                <c:pt idx="14">
                  <c:v>30</c:v>
                </c:pt>
                <c:pt idx="15">
                  <c:v>46</c:v>
                </c:pt>
                <c:pt idx="16">
                  <c:v>23</c:v>
                </c:pt>
                <c:pt idx="17">
                  <c:v>39</c:v>
                </c:pt>
                <c:pt idx="18">
                  <c:v>32</c:v>
                </c:pt>
                <c:pt idx="19">
                  <c:v>22</c:v>
                </c:pt>
                <c:pt idx="20">
                  <c:v>36</c:v>
                </c:pt>
                <c:pt idx="21">
                  <c:v>29</c:v>
                </c:pt>
                <c:pt idx="22">
                  <c:v>20</c:v>
                </c:pt>
              </c:numCache>
            </c:numRef>
          </c:val>
          <c:smooth val="0"/>
          <c:extLst>
            <c:ext xmlns:c16="http://schemas.microsoft.com/office/drawing/2014/chart" uri="{C3380CC4-5D6E-409C-BE32-E72D297353CC}">
              <c16:uniqueId val="{0000002D-9D8E-454A-B8EB-13DFB9ACBD37}"/>
            </c:ext>
          </c:extLst>
        </c:ser>
        <c:ser>
          <c:idx val="20"/>
          <c:order val="20"/>
          <c:tx>
            <c:strRef>
              <c:f>'Orders count'!$AG$8:$AG$9</c:f>
              <c:strCache>
                <c:ptCount val="1"/>
                <c:pt idx="0">
                  <c:v>RO</c:v>
                </c:pt>
              </c:strCache>
            </c:strRef>
          </c:tx>
          <c:spPr>
            <a:ln w="28575" cap="rnd">
              <a:solidFill>
                <a:schemeClr val="accent3">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count'!$AG$10:$AG$38</c:f>
              <c:numCache>
                <c:formatCode>General</c:formatCode>
                <c:ptCount val="25"/>
                <c:pt idx="3">
                  <c:v>3</c:v>
                </c:pt>
                <c:pt idx="4">
                  <c:v>11</c:v>
                </c:pt>
                <c:pt idx="5">
                  <c:v>16</c:v>
                </c:pt>
                <c:pt idx="6">
                  <c:v>9</c:v>
                </c:pt>
                <c:pt idx="7">
                  <c:v>9</c:v>
                </c:pt>
                <c:pt idx="8">
                  <c:v>10</c:v>
                </c:pt>
                <c:pt idx="9">
                  <c:v>11</c:v>
                </c:pt>
                <c:pt idx="10">
                  <c:v>14</c:v>
                </c:pt>
                <c:pt idx="11">
                  <c:v>16</c:v>
                </c:pt>
                <c:pt idx="12">
                  <c:v>14</c:v>
                </c:pt>
                <c:pt idx="13">
                  <c:v>17</c:v>
                </c:pt>
                <c:pt idx="14">
                  <c:v>11</c:v>
                </c:pt>
                <c:pt idx="15">
                  <c:v>20</c:v>
                </c:pt>
                <c:pt idx="16">
                  <c:v>14</c:v>
                </c:pt>
                <c:pt idx="17">
                  <c:v>13</c:v>
                </c:pt>
                <c:pt idx="18">
                  <c:v>11</c:v>
                </c:pt>
                <c:pt idx="19">
                  <c:v>17</c:v>
                </c:pt>
                <c:pt idx="20">
                  <c:v>12</c:v>
                </c:pt>
                <c:pt idx="21">
                  <c:v>16</c:v>
                </c:pt>
                <c:pt idx="22">
                  <c:v>9</c:v>
                </c:pt>
              </c:numCache>
            </c:numRef>
          </c:val>
          <c:smooth val="0"/>
          <c:extLst>
            <c:ext xmlns:c16="http://schemas.microsoft.com/office/drawing/2014/chart" uri="{C3380CC4-5D6E-409C-BE32-E72D297353CC}">
              <c16:uniqueId val="{0000002E-9D8E-454A-B8EB-13DFB9ACBD37}"/>
            </c:ext>
          </c:extLst>
        </c:ser>
        <c:ser>
          <c:idx val="21"/>
          <c:order val="21"/>
          <c:tx>
            <c:strRef>
              <c:f>'Orders count'!$AH$8:$AH$9</c:f>
              <c:strCache>
                <c:ptCount val="1"/>
                <c:pt idx="0">
                  <c:v>RR</c:v>
                </c:pt>
              </c:strCache>
            </c:strRef>
          </c:tx>
          <c:spPr>
            <a:ln w="28575" cap="rnd">
              <a:solidFill>
                <a:schemeClr val="accent4">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count'!$AH$10:$AH$38</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5</c:v>
                </c:pt>
              </c:numCache>
            </c:numRef>
          </c:val>
          <c:smooth val="0"/>
          <c:extLst>
            <c:ext xmlns:c16="http://schemas.microsoft.com/office/drawing/2014/chart" uri="{C3380CC4-5D6E-409C-BE32-E72D297353CC}">
              <c16:uniqueId val="{0000002F-9D8E-454A-B8EB-13DFB9ACBD37}"/>
            </c:ext>
          </c:extLst>
        </c:ser>
        <c:ser>
          <c:idx val="22"/>
          <c:order val="22"/>
          <c:tx>
            <c:strRef>
              <c:f>'Orders count'!$AI$8:$AI$9</c:f>
              <c:strCache>
                <c:ptCount val="1"/>
                <c:pt idx="0">
                  <c:v>RS</c:v>
                </c:pt>
              </c:strCache>
            </c:strRef>
          </c:tx>
          <c:spPr>
            <a:ln w="28575" cap="rnd">
              <a:solidFill>
                <a:schemeClr val="accent5">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count'!$AI$10:$AI$38</c:f>
              <c:numCache>
                <c:formatCode>General</c:formatCode>
                <c:ptCount val="25"/>
                <c:pt idx="0">
                  <c:v>1</c:v>
                </c:pt>
                <c:pt idx="1">
                  <c:v>24</c:v>
                </c:pt>
                <c:pt idx="3">
                  <c:v>54</c:v>
                </c:pt>
                <c:pt idx="4">
                  <c:v>105</c:v>
                </c:pt>
                <c:pt idx="5">
                  <c:v>151</c:v>
                </c:pt>
                <c:pt idx="6">
                  <c:v>139</c:v>
                </c:pt>
                <c:pt idx="7">
                  <c:v>208</c:v>
                </c:pt>
                <c:pt idx="8">
                  <c:v>221</c:v>
                </c:pt>
                <c:pt idx="9">
                  <c:v>249</c:v>
                </c:pt>
                <c:pt idx="10">
                  <c:v>299</c:v>
                </c:pt>
                <c:pt idx="11">
                  <c:v>278</c:v>
                </c:pt>
                <c:pt idx="12">
                  <c:v>252</c:v>
                </c:pt>
                <c:pt idx="13">
                  <c:v>422</c:v>
                </c:pt>
                <c:pt idx="14">
                  <c:v>283</c:v>
                </c:pt>
                <c:pt idx="15">
                  <c:v>373</c:v>
                </c:pt>
                <c:pt idx="16">
                  <c:v>368</c:v>
                </c:pt>
                <c:pt idx="17">
                  <c:v>418</c:v>
                </c:pt>
                <c:pt idx="18">
                  <c:v>349</c:v>
                </c:pt>
                <c:pt idx="19">
                  <c:v>351</c:v>
                </c:pt>
                <c:pt idx="20">
                  <c:v>305</c:v>
                </c:pt>
                <c:pt idx="21">
                  <c:v>316</c:v>
                </c:pt>
                <c:pt idx="22">
                  <c:v>300</c:v>
                </c:pt>
              </c:numCache>
            </c:numRef>
          </c:val>
          <c:smooth val="0"/>
          <c:extLst>
            <c:ext xmlns:c16="http://schemas.microsoft.com/office/drawing/2014/chart" uri="{C3380CC4-5D6E-409C-BE32-E72D297353CC}">
              <c16:uniqueId val="{00000030-9D8E-454A-B8EB-13DFB9ACBD37}"/>
            </c:ext>
          </c:extLst>
        </c:ser>
        <c:ser>
          <c:idx val="23"/>
          <c:order val="23"/>
          <c:tx>
            <c:strRef>
              <c:f>'Orders count'!$AJ$8:$AJ$9</c:f>
              <c:strCache>
                <c:ptCount val="1"/>
                <c:pt idx="0">
                  <c:v>SC</c:v>
                </c:pt>
              </c:strCache>
            </c:strRef>
          </c:tx>
          <c:spPr>
            <a:ln w="28575" cap="rnd">
              <a:solidFill>
                <a:schemeClr val="accent6">
                  <a:lumMod val="8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count'!$AJ$10:$AJ$38</c:f>
              <c:numCache>
                <c:formatCode>General</c:formatCode>
                <c:ptCount val="25"/>
                <c:pt idx="1">
                  <c:v>11</c:v>
                </c:pt>
                <c:pt idx="3">
                  <c:v>31</c:v>
                </c:pt>
                <c:pt idx="4">
                  <c:v>59</c:v>
                </c:pt>
                <c:pt idx="5">
                  <c:v>110</c:v>
                </c:pt>
                <c:pt idx="6">
                  <c:v>105</c:v>
                </c:pt>
                <c:pt idx="7">
                  <c:v>152</c:v>
                </c:pt>
                <c:pt idx="8">
                  <c:v>116</c:v>
                </c:pt>
                <c:pt idx="9">
                  <c:v>158</c:v>
                </c:pt>
                <c:pt idx="10">
                  <c:v>159</c:v>
                </c:pt>
                <c:pt idx="11">
                  <c:v>156</c:v>
                </c:pt>
                <c:pt idx="12">
                  <c:v>178</c:v>
                </c:pt>
                <c:pt idx="13">
                  <c:v>303</c:v>
                </c:pt>
                <c:pt idx="14">
                  <c:v>193</c:v>
                </c:pt>
                <c:pt idx="15">
                  <c:v>314</c:v>
                </c:pt>
                <c:pt idx="16">
                  <c:v>257</c:v>
                </c:pt>
                <c:pt idx="17">
                  <c:v>252</c:v>
                </c:pt>
                <c:pt idx="18">
                  <c:v>246</c:v>
                </c:pt>
                <c:pt idx="19">
                  <c:v>227</c:v>
                </c:pt>
                <c:pt idx="20">
                  <c:v>205</c:v>
                </c:pt>
                <c:pt idx="21">
                  <c:v>198</c:v>
                </c:pt>
                <c:pt idx="22">
                  <c:v>206</c:v>
                </c:pt>
                <c:pt idx="23">
                  <c:v>1</c:v>
                </c:pt>
              </c:numCache>
            </c:numRef>
          </c:val>
          <c:smooth val="0"/>
          <c:extLst>
            <c:ext xmlns:c16="http://schemas.microsoft.com/office/drawing/2014/chart" uri="{C3380CC4-5D6E-409C-BE32-E72D297353CC}">
              <c16:uniqueId val="{00000031-9D8E-454A-B8EB-13DFB9ACBD37}"/>
            </c:ext>
          </c:extLst>
        </c:ser>
        <c:ser>
          <c:idx val="24"/>
          <c:order val="24"/>
          <c:tx>
            <c:strRef>
              <c:f>'Orders count'!$AK$8:$AK$9</c:f>
              <c:strCache>
                <c:ptCount val="1"/>
                <c:pt idx="0">
                  <c:v>SE</c:v>
                </c:pt>
              </c:strCache>
            </c:strRef>
          </c:tx>
          <c:spPr>
            <a:ln w="28575" cap="rnd">
              <a:solidFill>
                <a:schemeClr val="accent1">
                  <a:lumMod val="60000"/>
                  <a:lumOff val="4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count'!$AK$10:$AK$38</c:f>
              <c:numCache>
                <c:formatCode>General</c:formatCode>
                <c:ptCount val="25"/>
                <c:pt idx="1">
                  <c:v>3</c:v>
                </c:pt>
                <c:pt idx="3">
                  <c:v>4</c:v>
                </c:pt>
                <c:pt idx="4">
                  <c:v>12</c:v>
                </c:pt>
                <c:pt idx="5">
                  <c:v>25</c:v>
                </c:pt>
                <c:pt idx="6">
                  <c:v>13</c:v>
                </c:pt>
                <c:pt idx="7">
                  <c:v>11</c:v>
                </c:pt>
                <c:pt idx="8">
                  <c:v>9</c:v>
                </c:pt>
                <c:pt idx="9">
                  <c:v>14</c:v>
                </c:pt>
                <c:pt idx="10">
                  <c:v>20</c:v>
                </c:pt>
                <c:pt idx="11">
                  <c:v>16</c:v>
                </c:pt>
                <c:pt idx="12">
                  <c:v>22</c:v>
                </c:pt>
                <c:pt idx="13">
                  <c:v>27</c:v>
                </c:pt>
                <c:pt idx="14">
                  <c:v>20</c:v>
                </c:pt>
                <c:pt idx="15">
                  <c:v>20</c:v>
                </c:pt>
                <c:pt idx="16">
                  <c:v>15</c:v>
                </c:pt>
                <c:pt idx="17">
                  <c:v>18</c:v>
                </c:pt>
                <c:pt idx="18">
                  <c:v>14</c:v>
                </c:pt>
                <c:pt idx="19">
                  <c:v>8</c:v>
                </c:pt>
                <c:pt idx="20">
                  <c:v>28</c:v>
                </c:pt>
                <c:pt idx="21">
                  <c:v>28</c:v>
                </c:pt>
                <c:pt idx="22">
                  <c:v>23</c:v>
                </c:pt>
              </c:numCache>
            </c:numRef>
          </c:val>
          <c:smooth val="0"/>
          <c:extLst>
            <c:ext xmlns:c16="http://schemas.microsoft.com/office/drawing/2014/chart" uri="{C3380CC4-5D6E-409C-BE32-E72D297353CC}">
              <c16:uniqueId val="{00000032-9D8E-454A-B8EB-13DFB9ACBD37}"/>
            </c:ext>
          </c:extLst>
        </c:ser>
        <c:ser>
          <c:idx val="25"/>
          <c:order val="25"/>
          <c:tx>
            <c:strRef>
              <c:f>'Orders count'!$AL$8:$AL$9</c:f>
              <c:strCache>
                <c:ptCount val="1"/>
                <c:pt idx="0">
                  <c:v>SP</c:v>
                </c:pt>
              </c:strCache>
            </c:strRef>
          </c:tx>
          <c:spPr>
            <a:ln w="28575" cap="rnd">
              <a:solidFill>
                <a:schemeClr val="accent2">
                  <a:lumMod val="60000"/>
                  <a:lumOff val="4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count'!$AL$10:$AL$38</c:f>
              <c:numCache>
                <c:formatCode>General</c:formatCode>
                <c:ptCount val="25"/>
                <c:pt idx="0">
                  <c:v>2</c:v>
                </c:pt>
                <c:pt idx="1">
                  <c:v>113</c:v>
                </c:pt>
                <c:pt idx="3">
                  <c:v>299</c:v>
                </c:pt>
                <c:pt idx="4">
                  <c:v>654</c:v>
                </c:pt>
                <c:pt idx="5">
                  <c:v>1010</c:v>
                </c:pt>
                <c:pt idx="6">
                  <c:v>908</c:v>
                </c:pt>
                <c:pt idx="7">
                  <c:v>1425</c:v>
                </c:pt>
                <c:pt idx="8">
                  <c:v>1331</c:v>
                </c:pt>
                <c:pt idx="9">
                  <c:v>1604</c:v>
                </c:pt>
                <c:pt idx="10">
                  <c:v>1729</c:v>
                </c:pt>
                <c:pt idx="11">
                  <c:v>1638</c:v>
                </c:pt>
                <c:pt idx="12">
                  <c:v>1793</c:v>
                </c:pt>
                <c:pt idx="13">
                  <c:v>3012</c:v>
                </c:pt>
                <c:pt idx="14">
                  <c:v>2357</c:v>
                </c:pt>
                <c:pt idx="15">
                  <c:v>3052</c:v>
                </c:pt>
                <c:pt idx="16">
                  <c:v>2703</c:v>
                </c:pt>
                <c:pt idx="17">
                  <c:v>3037</c:v>
                </c:pt>
                <c:pt idx="18">
                  <c:v>3059</c:v>
                </c:pt>
                <c:pt idx="19">
                  <c:v>3207</c:v>
                </c:pt>
                <c:pt idx="20">
                  <c:v>2773</c:v>
                </c:pt>
                <c:pt idx="21">
                  <c:v>2777</c:v>
                </c:pt>
                <c:pt idx="22">
                  <c:v>3253</c:v>
                </c:pt>
                <c:pt idx="23">
                  <c:v>8</c:v>
                </c:pt>
                <c:pt idx="24">
                  <c:v>2</c:v>
                </c:pt>
              </c:numCache>
            </c:numRef>
          </c:val>
          <c:smooth val="0"/>
          <c:extLst>
            <c:ext xmlns:c16="http://schemas.microsoft.com/office/drawing/2014/chart" uri="{C3380CC4-5D6E-409C-BE32-E72D297353CC}">
              <c16:uniqueId val="{00000033-9D8E-454A-B8EB-13DFB9ACBD37}"/>
            </c:ext>
          </c:extLst>
        </c:ser>
        <c:ser>
          <c:idx val="26"/>
          <c:order val="26"/>
          <c:tx>
            <c:strRef>
              <c:f>'Orders count'!$AM$8:$AM$9</c:f>
              <c:strCache>
                <c:ptCount val="1"/>
                <c:pt idx="0">
                  <c:v>TO</c:v>
                </c:pt>
              </c:strCache>
            </c:strRef>
          </c:tx>
          <c:spPr>
            <a:ln w="28575" cap="rnd">
              <a:solidFill>
                <a:schemeClr val="accent3">
                  <a:lumMod val="60000"/>
                  <a:lumOff val="40000"/>
                </a:schemeClr>
              </a:solidFill>
              <a:round/>
            </a:ln>
            <a:effectLst/>
          </c:spPr>
          <c:marker>
            <c:symbol val="none"/>
          </c:marker>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count'!$AM$10:$AM$38</c:f>
              <c:numCache>
                <c:formatCode>General</c:formatCode>
                <c:ptCount val="25"/>
                <c:pt idx="3">
                  <c:v>2</c:v>
                </c:pt>
                <c:pt idx="4">
                  <c:v>7</c:v>
                </c:pt>
                <c:pt idx="5">
                  <c:v>8</c:v>
                </c:pt>
                <c:pt idx="6">
                  <c:v>14</c:v>
                </c:pt>
                <c:pt idx="7">
                  <c:v>18</c:v>
                </c:pt>
                <c:pt idx="8">
                  <c:v>8</c:v>
                </c:pt>
                <c:pt idx="9">
                  <c:v>1</c:v>
                </c:pt>
                <c:pt idx="10">
                  <c:v>15</c:v>
                </c:pt>
                <c:pt idx="11">
                  <c:v>17</c:v>
                </c:pt>
                <c:pt idx="12">
                  <c:v>13</c:v>
                </c:pt>
                <c:pt idx="13">
                  <c:v>17</c:v>
                </c:pt>
                <c:pt idx="14">
                  <c:v>14</c:v>
                </c:pt>
                <c:pt idx="15">
                  <c:v>17</c:v>
                </c:pt>
                <c:pt idx="16">
                  <c:v>21</c:v>
                </c:pt>
                <c:pt idx="17">
                  <c:v>20</c:v>
                </c:pt>
                <c:pt idx="18">
                  <c:v>19</c:v>
                </c:pt>
                <c:pt idx="19">
                  <c:v>16</c:v>
                </c:pt>
                <c:pt idx="20">
                  <c:v>18</c:v>
                </c:pt>
                <c:pt idx="21">
                  <c:v>22</c:v>
                </c:pt>
                <c:pt idx="22">
                  <c:v>13</c:v>
                </c:pt>
              </c:numCache>
            </c:numRef>
          </c:val>
          <c:smooth val="0"/>
          <c:extLst>
            <c:ext xmlns:c16="http://schemas.microsoft.com/office/drawing/2014/chart" uri="{C3380CC4-5D6E-409C-BE32-E72D297353CC}">
              <c16:uniqueId val="{00000034-9D8E-454A-B8EB-13DFB9ACBD37}"/>
            </c:ext>
          </c:extLst>
        </c:ser>
        <c:dLbls>
          <c:showLegendKey val="0"/>
          <c:showVal val="0"/>
          <c:showCatName val="0"/>
          <c:showSerName val="0"/>
          <c:showPercent val="0"/>
          <c:showBubbleSize val="0"/>
        </c:dLbls>
        <c:smooth val="0"/>
        <c:axId val="551200516"/>
        <c:axId val="820989130"/>
      </c:lineChart>
      <c:catAx>
        <c:axId val="5512005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0989130"/>
        <c:crosses val="autoZero"/>
        <c:auto val="1"/>
        <c:lblAlgn val="ctr"/>
        <c:lblOffset val="100"/>
        <c:noMultiLvlLbl val="0"/>
      </c:catAx>
      <c:valAx>
        <c:axId val="82098913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120051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(1).xlsx]Customers count!PivotTable29</c:name>
    <c:fmtId val="6"/>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Customer Acquisition trend</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'Customers count'!$J$13:$J$14</c:f>
              <c:strCache>
                <c:ptCount val="1"/>
                <c:pt idx="0">
                  <c:v>AC</c:v>
                </c:pt>
              </c:strCache>
            </c:strRef>
          </c:tx>
          <c:spPr>
            <a:ln w="28575" cap="rnd">
              <a:solidFill>
                <a:schemeClr val="accent1"/>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count'!$J$15:$J$43</c:f>
              <c:numCache>
                <c:formatCode>General</c:formatCode>
                <c:ptCount val="25"/>
                <c:pt idx="3">
                  <c:v>1</c:v>
                </c:pt>
                <c:pt idx="4">
                  <c:v>3</c:v>
                </c:pt>
                <c:pt idx="5">
                  <c:v>2</c:v>
                </c:pt>
                <c:pt idx="6">
                  <c:v>5</c:v>
                </c:pt>
                <c:pt idx="7">
                  <c:v>8</c:v>
                </c:pt>
                <c:pt idx="8">
                  <c:v>3</c:v>
                </c:pt>
                <c:pt idx="9">
                  <c:v>5</c:v>
                </c:pt>
                <c:pt idx="10">
                  <c:v>4</c:v>
                </c:pt>
                <c:pt idx="11">
                  <c:v>5</c:v>
                </c:pt>
                <c:pt idx="12">
                  <c:v>6</c:v>
                </c:pt>
                <c:pt idx="13">
                  <c:v>5</c:v>
                </c:pt>
                <c:pt idx="14">
                  <c:v>5</c:v>
                </c:pt>
                <c:pt idx="15">
                  <c:v>6</c:v>
                </c:pt>
                <c:pt idx="16">
                  <c:v>2</c:v>
                </c:pt>
                <c:pt idx="17">
                  <c:v>2</c:v>
                </c:pt>
                <c:pt idx="18">
                  <c:v>3</c:v>
                </c:pt>
                <c:pt idx="19">
                  <c:v>2</c:v>
                </c:pt>
                <c:pt idx="20">
                  <c:v>3</c:v>
                </c:pt>
                <c:pt idx="21">
                  <c:v>4</c:v>
                </c:pt>
                <c:pt idx="22">
                  <c:v>3</c:v>
                </c:pt>
              </c:numCache>
            </c:numRef>
          </c:val>
          <c:smooth val="0"/>
          <c:extLst>
            <c:ext xmlns:c16="http://schemas.microsoft.com/office/drawing/2014/chart" uri="{C3380CC4-5D6E-409C-BE32-E72D297353CC}">
              <c16:uniqueId val="{00000000-FD22-4BCD-B2EB-39DC8D7B9ED4}"/>
            </c:ext>
          </c:extLst>
        </c:ser>
        <c:ser>
          <c:idx val="1"/>
          <c:order val="1"/>
          <c:tx>
            <c:strRef>
              <c:f>'Customers count'!$K$13:$K$14</c:f>
              <c:strCache>
                <c:ptCount val="1"/>
                <c:pt idx="0">
                  <c:v>AL</c:v>
                </c:pt>
              </c:strCache>
            </c:strRef>
          </c:tx>
          <c:spPr>
            <a:ln w="28575" cap="rnd">
              <a:solidFill>
                <a:schemeClr val="accent2"/>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count'!$K$15:$K$43</c:f>
              <c:numCache>
                <c:formatCode>General</c:formatCode>
                <c:ptCount val="25"/>
                <c:pt idx="1">
                  <c:v>2</c:v>
                </c:pt>
                <c:pt idx="3">
                  <c:v>2</c:v>
                </c:pt>
                <c:pt idx="4">
                  <c:v>12</c:v>
                </c:pt>
                <c:pt idx="5">
                  <c:v>10</c:v>
                </c:pt>
                <c:pt idx="6">
                  <c:v>22</c:v>
                </c:pt>
                <c:pt idx="7">
                  <c:v>25</c:v>
                </c:pt>
                <c:pt idx="8">
                  <c:v>10</c:v>
                </c:pt>
                <c:pt idx="9">
                  <c:v>17</c:v>
                </c:pt>
                <c:pt idx="10">
                  <c:v>18</c:v>
                </c:pt>
                <c:pt idx="11">
                  <c:v>19</c:v>
                </c:pt>
                <c:pt idx="12">
                  <c:v>27</c:v>
                </c:pt>
                <c:pt idx="13">
                  <c:v>25</c:v>
                </c:pt>
                <c:pt idx="14">
                  <c:v>14</c:v>
                </c:pt>
                <c:pt idx="15">
                  <c:v>37</c:v>
                </c:pt>
                <c:pt idx="16">
                  <c:v>27</c:v>
                </c:pt>
                <c:pt idx="17">
                  <c:v>30</c:v>
                </c:pt>
                <c:pt idx="18">
                  <c:v>28</c:v>
                </c:pt>
                <c:pt idx="19">
                  <c:v>16</c:v>
                </c:pt>
                <c:pt idx="20">
                  <c:v>24</c:v>
                </c:pt>
                <c:pt idx="21">
                  <c:v>23</c:v>
                </c:pt>
                <c:pt idx="22">
                  <c:v>15</c:v>
                </c:pt>
              </c:numCache>
            </c:numRef>
          </c:val>
          <c:smooth val="0"/>
          <c:extLst>
            <c:ext xmlns:c16="http://schemas.microsoft.com/office/drawing/2014/chart" uri="{C3380CC4-5D6E-409C-BE32-E72D297353CC}">
              <c16:uniqueId val="{00000001-FD22-4BCD-B2EB-39DC8D7B9ED4}"/>
            </c:ext>
          </c:extLst>
        </c:ser>
        <c:ser>
          <c:idx val="2"/>
          <c:order val="2"/>
          <c:tx>
            <c:strRef>
              <c:f>'Customers count'!$L$13:$L$14</c:f>
              <c:strCache>
                <c:ptCount val="1"/>
                <c:pt idx="0">
                  <c:v>AM</c:v>
                </c:pt>
              </c:strCache>
            </c:strRef>
          </c:tx>
          <c:spPr>
            <a:ln w="28575" cap="rnd">
              <a:solidFill>
                <a:schemeClr val="accent3"/>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count'!$L$15:$L$43</c:f>
              <c:numCache>
                <c:formatCode>General</c:formatCode>
                <c:ptCount val="25"/>
                <c:pt idx="4">
                  <c:v>5</c:v>
                </c:pt>
                <c:pt idx="5">
                  <c:v>5</c:v>
                </c:pt>
                <c:pt idx="6">
                  <c:v>13</c:v>
                </c:pt>
                <c:pt idx="7">
                  <c:v>10</c:v>
                </c:pt>
                <c:pt idx="8">
                  <c:v>1</c:v>
                </c:pt>
                <c:pt idx="9">
                  <c:v>5</c:v>
                </c:pt>
                <c:pt idx="10">
                  <c:v>5</c:v>
                </c:pt>
                <c:pt idx="11">
                  <c:v>9</c:v>
                </c:pt>
                <c:pt idx="12">
                  <c:v>3</c:v>
                </c:pt>
                <c:pt idx="13">
                  <c:v>10</c:v>
                </c:pt>
                <c:pt idx="14">
                  <c:v>6</c:v>
                </c:pt>
                <c:pt idx="15">
                  <c:v>12</c:v>
                </c:pt>
                <c:pt idx="16">
                  <c:v>7</c:v>
                </c:pt>
                <c:pt idx="17">
                  <c:v>9</c:v>
                </c:pt>
                <c:pt idx="18">
                  <c:v>6</c:v>
                </c:pt>
                <c:pt idx="19">
                  <c:v>9</c:v>
                </c:pt>
                <c:pt idx="20">
                  <c:v>6</c:v>
                </c:pt>
                <c:pt idx="21">
                  <c:v>18</c:v>
                </c:pt>
                <c:pt idx="22">
                  <c:v>4</c:v>
                </c:pt>
              </c:numCache>
            </c:numRef>
          </c:val>
          <c:smooth val="0"/>
          <c:extLst>
            <c:ext xmlns:c16="http://schemas.microsoft.com/office/drawing/2014/chart" uri="{C3380CC4-5D6E-409C-BE32-E72D297353CC}">
              <c16:uniqueId val="{00000002-FD22-4BCD-B2EB-39DC8D7B9ED4}"/>
            </c:ext>
          </c:extLst>
        </c:ser>
        <c:ser>
          <c:idx val="3"/>
          <c:order val="3"/>
          <c:tx>
            <c:strRef>
              <c:f>'Customers count'!$M$13:$M$14</c:f>
              <c:strCache>
                <c:ptCount val="1"/>
                <c:pt idx="0">
                  <c:v>AP</c:v>
                </c:pt>
              </c:strCache>
            </c:strRef>
          </c:tx>
          <c:spPr>
            <a:ln w="28575" cap="rnd">
              <a:solidFill>
                <a:schemeClr val="accent4"/>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count'!$M$15:$M$43</c:f>
              <c:numCache>
                <c:formatCode>General</c:formatCode>
                <c:ptCount val="25"/>
                <c:pt idx="4">
                  <c:v>2</c:v>
                </c:pt>
                <c:pt idx="5">
                  <c:v>3</c:v>
                </c:pt>
                <c:pt idx="7">
                  <c:v>5</c:v>
                </c:pt>
                <c:pt idx="8">
                  <c:v>2</c:v>
                </c:pt>
                <c:pt idx="9">
                  <c:v>1</c:v>
                </c:pt>
                <c:pt idx="10">
                  <c:v>3</c:v>
                </c:pt>
                <c:pt idx="11">
                  <c:v>1</c:v>
                </c:pt>
                <c:pt idx="12">
                  <c:v>3</c:v>
                </c:pt>
                <c:pt idx="13">
                  <c:v>4</c:v>
                </c:pt>
                <c:pt idx="14">
                  <c:v>4</c:v>
                </c:pt>
                <c:pt idx="15">
                  <c:v>11</c:v>
                </c:pt>
                <c:pt idx="16">
                  <c:v>2</c:v>
                </c:pt>
                <c:pt idx="17">
                  <c:v>5</c:v>
                </c:pt>
                <c:pt idx="18">
                  <c:v>5</c:v>
                </c:pt>
                <c:pt idx="19">
                  <c:v>6</c:v>
                </c:pt>
                <c:pt idx="20">
                  <c:v>2</c:v>
                </c:pt>
                <c:pt idx="21">
                  <c:v>6</c:v>
                </c:pt>
                <c:pt idx="22">
                  <c:v>2</c:v>
                </c:pt>
              </c:numCache>
            </c:numRef>
          </c:val>
          <c:smooth val="0"/>
          <c:extLst>
            <c:ext xmlns:c16="http://schemas.microsoft.com/office/drawing/2014/chart" uri="{C3380CC4-5D6E-409C-BE32-E72D297353CC}">
              <c16:uniqueId val="{00000003-FD22-4BCD-B2EB-39DC8D7B9ED4}"/>
            </c:ext>
          </c:extLst>
        </c:ser>
        <c:ser>
          <c:idx val="4"/>
          <c:order val="4"/>
          <c:tx>
            <c:strRef>
              <c:f>'Customers count'!$N$13:$N$14</c:f>
              <c:strCache>
                <c:ptCount val="1"/>
                <c:pt idx="0">
                  <c:v>BA</c:v>
                </c:pt>
              </c:strCache>
            </c:strRef>
          </c:tx>
          <c:spPr>
            <a:ln w="28575" cap="rnd">
              <a:solidFill>
                <a:schemeClr val="accent5"/>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count'!$N$15:$N$43</c:f>
              <c:numCache>
                <c:formatCode>General</c:formatCode>
                <c:ptCount val="25"/>
                <c:pt idx="1">
                  <c:v>4</c:v>
                </c:pt>
                <c:pt idx="3">
                  <c:v>24</c:v>
                </c:pt>
                <c:pt idx="4">
                  <c:v>58</c:v>
                </c:pt>
                <c:pt idx="5">
                  <c:v>90</c:v>
                </c:pt>
                <c:pt idx="6">
                  <c:v>93</c:v>
                </c:pt>
                <c:pt idx="7">
                  <c:v>124</c:v>
                </c:pt>
                <c:pt idx="8">
                  <c:v>101</c:v>
                </c:pt>
                <c:pt idx="9">
                  <c:v>154</c:v>
                </c:pt>
                <c:pt idx="10">
                  <c:v>154</c:v>
                </c:pt>
                <c:pt idx="11">
                  <c:v>167</c:v>
                </c:pt>
                <c:pt idx="12">
                  <c:v>163</c:v>
                </c:pt>
                <c:pt idx="13">
                  <c:v>238</c:v>
                </c:pt>
                <c:pt idx="14">
                  <c:v>187</c:v>
                </c:pt>
                <c:pt idx="15">
                  <c:v>234</c:v>
                </c:pt>
                <c:pt idx="16">
                  <c:v>208</c:v>
                </c:pt>
                <c:pt idx="17">
                  <c:v>242</c:v>
                </c:pt>
                <c:pt idx="18">
                  <c:v>215</c:v>
                </c:pt>
                <c:pt idx="19">
                  <c:v>239</c:v>
                </c:pt>
                <c:pt idx="20">
                  <c:v>194</c:v>
                </c:pt>
                <c:pt idx="21">
                  <c:v>238</c:v>
                </c:pt>
                <c:pt idx="22">
                  <c:v>162</c:v>
                </c:pt>
              </c:numCache>
            </c:numRef>
          </c:val>
          <c:smooth val="0"/>
          <c:extLst>
            <c:ext xmlns:c16="http://schemas.microsoft.com/office/drawing/2014/chart" uri="{C3380CC4-5D6E-409C-BE32-E72D297353CC}">
              <c16:uniqueId val="{00000004-FD22-4BCD-B2EB-39DC8D7B9ED4}"/>
            </c:ext>
          </c:extLst>
        </c:ser>
        <c:ser>
          <c:idx val="5"/>
          <c:order val="5"/>
          <c:tx>
            <c:strRef>
              <c:f>'Customers count'!$O$13:$O$14</c:f>
              <c:strCache>
                <c:ptCount val="1"/>
                <c:pt idx="0">
                  <c:v>CE</c:v>
                </c:pt>
              </c:strCache>
            </c:strRef>
          </c:tx>
          <c:spPr>
            <a:ln w="28575" cap="rnd">
              <a:solidFill>
                <a:schemeClr val="accent6"/>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count'!$O$15:$O$43</c:f>
              <c:numCache>
                <c:formatCode>General</c:formatCode>
                <c:ptCount val="25"/>
                <c:pt idx="1">
                  <c:v>8</c:v>
                </c:pt>
                <c:pt idx="3">
                  <c:v>9</c:v>
                </c:pt>
                <c:pt idx="4">
                  <c:v>13</c:v>
                </c:pt>
                <c:pt idx="5">
                  <c:v>28</c:v>
                </c:pt>
                <c:pt idx="6">
                  <c:v>43</c:v>
                </c:pt>
                <c:pt idx="7">
                  <c:v>61</c:v>
                </c:pt>
                <c:pt idx="8">
                  <c:v>46</c:v>
                </c:pt>
                <c:pt idx="9">
                  <c:v>52</c:v>
                </c:pt>
                <c:pt idx="10">
                  <c:v>72</c:v>
                </c:pt>
                <c:pt idx="11">
                  <c:v>76</c:v>
                </c:pt>
                <c:pt idx="12">
                  <c:v>66</c:v>
                </c:pt>
                <c:pt idx="13">
                  <c:v>105</c:v>
                </c:pt>
                <c:pt idx="14">
                  <c:v>78</c:v>
                </c:pt>
                <c:pt idx="15">
                  <c:v>89</c:v>
                </c:pt>
                <c:pt idx="16">
                  <c:v>85</c:v>
                </c:pt>
                <c:pt idx="17">
                  <c:v>98</c:v>
                </c:pt>
                <c:pt idx="18">
                  <c:v>99</c:v>
                </c:pt>
                <c:pt idx="19">
                  <c:v>72</c:v>
                </c:pt>
                <c:pt idx="20">
                  <c:v>73</c:v>
                </c:pt>
                <c:pt idx="21">
                  <c:v>86</c:v>
                </c:pt>
                <c:pt idx="22">
                  <c:v>55</c:v>
                </c:pt>
              </c:numCache>
            </c:numRef>
          </c:val>
          <c:smooth val="0"/>
          <c:extLst>
            <c:ext xmlns:c16="http://schemas.microsoft.com/office/drawing/2014/chart" uri="{C3380CC4-5D6E-409C-BE32-E72D297353CC}">
              <c16:uniqueId val="{00000005-FD22-4BCD-B2EB-39DC8D7B9ED4}"/>
            </c:ext>
          </c:extLst>
        </c:ser>
        <c:ser>
          <c:idx val="6"/>
          <c:order val="6"/>
          <c:tx>
            <c:strRef>
              <c:f>'Customers count'!$P$13:$P$14</c:f>
              <c:strCache>
                <c:ptCount val="1"/>
                <c:pt idx="0">
                  <c:v>DF</c:v>
                </c:pt>
              </c:strCache>
            </c:strRef>
          </c:tx>
          <c:spPr>
            <a:ln w="28575" cap="rnd">
              <a:solidFill>
                <a:schemeClr val="accent1">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count'!$P$15:$P$43</c:f>
              <c:numCache>
                <c:formatCode>General</c:formatCode>
                <c:ptCount val="25"/>
                <c:pt idx="1">
                  <c:v>6</c:v>
                </c:pt>
                <c:pt idx="3">
                  <c:v>13</c:v>
                </c:pt>
                <c:pt idx="4">
                  <c:v>24</c:v>
                </c:pt>
                <c:pt idx="5">
                  <c:v>54</c:v>
                </c:pt>
                <c:pt idx="6">
                  <c:v>35</c:v>
                </c:pt>
                <c:pt idx="7">
                  <c:v>62</c:v>
                </c:pt>
                <c:pt idx="8">
                  <c:v>68</c:v>
                </c:pt>
                <c:pt idx="9">
                  <c:v>77</c:v>
                </c:pt>
                <c:pt idx="10">
                  <c:v>85</c:v>
                </c:pt>
                <c:pt idx="11">
                  <c:v>94</c:v>
                </c:pt>
                <c:pt idx="12">
                  <c:v>93</c:v>
                </c:pt>
                <c:pt idx="13">
                  <c:v>165</c:v>
                </c:pt>
                <c:pt idx="14">
                  <c:v>130</c:v>
                </c:pt>
                <c:pt idx="15">
                  <c:v>131</c:v>
                </c:pt>
                <c:pt idx="16">
                  <c:v>164</c:v>
                </c:pt>
                <c:pt idx="17">
                  <c:v>145</c:v>
                </c:pt>
                <c:pt idx="18">
                  <c:v>145</c:v>
                </c:pt>
                <c:pt idx="19">
                  <c:v>142</c:v>
                </c:pt>
                <c:pt idx="20">
                  <c:v>145</c:v>
                </c:pt>
                <c:pt idx="21">
                  <c:v>162</c:v>
                </c:pt>
                <c:pt idx="22">
                  <c:v>142</c:v>
                </c:pt>
              </c:numCache>
            </c:numRef>
          </c:val>
          <c:smooth val="0"/>
          <c:extLst>
            <c:ext xmlns:c16="http://schemas.microsoft.com/office/drawing/2014/chart" uri="{C3380CC4-5D6E-409C-BE32-E72D297353CC}">
              <c16:uniqueId val="{00000006-FD22-4BCD-B2EB-39DC8D7B9ED4}"/>
            </c:ext>
          </c:extLst>
        </c:ser>
        <c:ser>
          <c:idx val="7"/>
          <c:order val="7"/>
          <c:tx>
            <c:strRef>
              <c:f>'Customers count'!$Q$13:$Q$14</c:f>
              <c:strCache>
                <c:ptCount val="1"/>
                <c:pt idx="0">
                  <c:v>ES</c:v>
                </c:pt>
              </c:strCache>
            </c:strRef>
          </c:tx>
          <c:spPr>
            <a:ln w="28575" cap="rnd">
              <a:solidFill>
                <a:schemeClr val="accent2">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count'!$Q$15:$Q$43</c:f>
              <c:numCache>
                <c:formatCode>General</c:formatCode>
                <c:ptCount val="25"/>
                <c:pt idx="1">
                  <c:v>4</c:v>
                </c:pt>
                <c:pt idx="3">
                  <c:v>12</c:v>
                </c:pt>
                <c:pt idx="4">
                  <c:v>33</c:v>
                </c:pt>
                <c:pt idx="5">
                  <c:v>47</c:v>
                </c:pt>
                <c:pt idx="6">
                  <c:v>45</c:v>
                </c:pt>
                <c:pt idx="7">
                  <c:v>90</c:v>
                </c:pt>
                <c:pt idx="8">
                  <c:v>79</c:v>
                </c:pt>
                <c:pt idx="9">
                  <c:v>81</c:v>
                </c:pt>
                <c:pt idx="10">
                  <c:v>87</c:v>
                </c:pt>
                <c:pt idx="11">
                  <c:v>85</c:v>
                </c:pt>
                <c:pt idx="12">
                  <c:v>96</c:v>
                </c:pt>
                <c:pt idx="13">
                  <c:v>167</c:v>
                </c:pt>
                <c:pt idx="14">
                  <c:v>109</c:v>
                </c:pt>
                <c:pt idx="15">
                  <c:v>144</c:v>
                </c:pt>
                <c:pt idx="16">
                  <c:v>146</c:v>
                </c:pt>
                <c:pt idx="17">
                  <c:v>131</c:v>
                </c:pt>
                <c:pt idx="18">
                  <c:v>140</c:v>
                </c:pt>
                <c:pt idx="19">
                  <c:v>127</c:v>
                </c:pt>
                <c:pt idx="20">
                  <c:v>120</c:v>
                </c:pt>
                <c:pt idx="21">
                  <c:v>121</c:v>
                </c:pt>
                <c:pt idx="22">
                  <c:v>102</c:v>
                </c:pt>
              </c:numCache>
            </c:numRef>
          </c:val>
          <c:smooth val="0"/>
          <c:extLst>
            <c:ext xmlns:c16="http://schemas.microsoft.com/office/drawing/2014/chart" uri="{C3380CC4-5D6E-409C-BE32-E72D297353CC}">
              <c16:uniqueId val="{00000007-FD22-4BCD-B2EB-39DC8D7B9ED4}"/>
            </c:ext>
          </c:extLst>
        </c:ser>
        <c:ser>
          <c:idx val="8"/>
          <c:order val="8"/>
          <c:tx>
            <c:strRef>
              <c:f>'Customers count'!$R$13:$R$14</c:f>
              <c:strCache>
                <c:ptCount val="1"/>
                <c:pt idx="0">
                  <c:v>GO</c:v>
                </c:pt>
              </c:strCache>
            </c:strRef>
          </c:tx>
          <c:spPr>
            <a:ln w="28575" cap="rnd">
              <a:solidFill>
                <a:schemeClr val="accent3">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count'!$R$15:$R$43</c:f>
              <c:numCache>
                <c:formatCode>General</c:formatCode>
                <c:ptCount val="25"/>
                <c:pt idx="1">
                  <c:v>9</c:v>
                </c:pt>
                <c:pt idx="3">
                  <c:v>17</c:v>
                </c:pt>
                <c:pt idx="4">
                  <c:v>27</c:v>
                </c:pt>
                <c:pt idx="5">
                  <c:v>53</c:v>
                </c:pt>
                <c:pt idx="6">
                  <c:v>40</c:v>
                </c:pt>
                <c:pt idx="7">
                  <c:v>85</c:v>
                </c:pt>
                <c:pt idx="8">
                  <c:v>78</c:v>
                </c:pt>
                <c:pt idx="9">
                  <c:v>76</c:v>
                </c:pt>
                <c:pt idx="10">
                  <c:v>88</c:v>
                </c:pt>
                <c:pt idx="11">
                  <c:v>85</c:v>
                </c:pt>
                <c:pt idx="12">
                  <c:v>106</c:v>
                </c:pt>
                <c:pt idx="13">
                  <c:v>150</c:v>
                </c:pt>
                <c:pt idx="14">
                  <c:v>126</c:v>
                </c:pt>
                <c:pt idx="15">
                  <c:v>146</c:v>
                </c:pt>
                <c:pt idx="16">
                  <c:v>146</c:v>
                </c:pt>
                <c:pt idx="17">
                  <c:v>144</c:v>
                </c:pt>
                <c:pt idx="18">
                  <c:v>130</c:v>
                </c:pt>
                <c:pt idx="19">
                  <c:v>133</c:v>
                </c:pt>
                <c:pt idx="20">
                  <c:v>99</c:v>
                </c:pt>
                <c:pt idx="21">
                  <c:v>110</c:v>
                </c:pt>
                <c:pt idx="22">
                  <c:v>113</c:v>
                </c:pt>
              </c:numCache>
            </c:numRef>
          </c:val>
          <c:smooth val="0"/>
          <c:extLst>
            <c:ext xmlns:c16="http://schemas.microsoft.com/office/drawing/2014/chart" uri="{C3380CC4-5D6E-409C-BE32-E72D297353CC}">
              <c16:uniqueId val="{00000008-FD22-4BCD-B2EB-39DC8D7B9ED4}"/>
            </c:ext>
          </c:extLst>
        </c:ser>
        <c:ser>
          <c:idx val="9"/>
          <c:order val="9"/>
          <c:tx>
            <c:strRef>
              <c:f>'Customers count'!$S$13:$S$14</c:f>
              <c:strCache>
                <c:ptCount val="1"/>
                <c:pt idx="0">
                  <c:v>MA</c:v>
                </c:pt>
              </c:strCache>
            </c:strRef>
          </c:tx>
          <c:spPr>
            <a:ln w="28575" cap="rnd">
              <a:solidFill>
                <a:schemeClr val="accent4">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count'!$S$15:$S$43</c:f>
              <c:numCache>
                <c:formatCode>General</c:formatCode>
                <c:ptCount val="25"/>
                <c:pt idx="1">
                  <c:v>4</c:v>
                </c:pt>
                <c:pt idx="3">
                  <c:v>8</c:v>
                </c:pt>
                <c:pt idx="4">
                  <c:v>11</c:v>
                </c:pt>
                <c:pt idx="5">
                  <c:v>24</c:v>
                </c:pt>
                <c:pt idx="6">
                  <c:v>27</c:v>
                </c:pt>
                <c:pt idx="7">
                  <c:v>33</c:v>
                </c:pt>
                <c:pt idx="8">
                  <c:v>16</c:v>
                </c:pt>
                <c:pt idx="9">
                  <c:v>39</c:v>
                </c:pt>
                <c:pt idx="10">
                  <c:v>40</c:v>
                </c:pt>
                <c:pt idx="11">
                  <c:v>40</c:v>
                </c:pt>
                <c:pt idx="12">
                  <c:v>47</c:v>
                </c:pt>
                <c:pt idx="13">
                  <c:v>55</c:v>
                </c:pt>
                <c:pt idx="14">
                  <c:v>40</c:v>
                </c:pt>
                <c:pt idx="15">
                  <c:v>55</c:v>
                </c:pt>
                <c:pt idx="16">
                  <c:v>55</c:v>
                </c:pt>
                <c:pt idx="17">
                  <c:v>50</c:v>
                </c:pt>
                <c:pt idx="18">
                  <c:v>46</c:v>
                </c:pt>
                <c:pt idx="19">
                  <c:v>29</c:v>
                </c:pt>
                <c:pt idx="20">
                  <c:v>40</c:v>
                </c:pt>
                <c:pt idx="21">
                  <c:v>39</c:v>
                </c:pt>
                <c:pt idx="22">
                  <c:v>30</c:v>
                </c:pt>
              </c:numCache>
            </c:numRef>
          </c:val>
          <c:smooth val="0"/>
          <c:extLst>
            <c:ext xmlns:c16="http://schemas.microsoft.com/office/drawing/2014/chart" uri="{C3380CC4-5D6E-409C-BE32-E72D297353CC}">
              <c16:uniqueId val="{00000009-FD22-4BCD-B2EB-39DC8D7B9ED4}"/>
            </c:ext>
          </c:extLst>
        </c:ser>
        <c:ser>
          <c:idx val="10"/>
          <c:order val="10"/>
          <c:tx>
            <c:strRef>
              <c:f>'Customers count'!$T$13:$T$14</c:f>
              <c:strCache>
                <c:ptCount val="1"/>
                <c:pt idx="0">
                  <c:v>MG</c:v>
                </c:pt>
              </c:strCache>
            </c:strRef>
          </c:tx>
          <c:spPr>
            <a:ln w="28575" cap="rnd">
              <a:solidFill>
                <a:schemeClr val="accent5">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count'!$T$15:$T$43</c:f>
              <c:numCache>
                <c:formatCode>General</c:formatCode>
                <c:ptCount val="25"/>
                <c:pt idx="1">
                  <c:v>39</c:v>
                </c:pt>
                <c:pt idx="3">
                  <c:v>107</c:v>
                </c:pt>
                <c:pt idx="4">
                  <c:v>254</c:v>
                </c:pt>
                <c:pt idx="5">
                  <c:v>353</c:v>
                </c:pt>
                <c:pt idx="6">
                  <c:v>271</c:v>
                </c:pt>
                <c:pt idx="7">
                  <c:v>417</c:v>
                </c:pt>
                <c:pt idx="8">
                  <c:v>353</c:v>
                </c:pt>
                <c:pt idx="9">
                  <c:v>446</c:v>
                </c:pt>
                <c:pt idx="10">
                  <c:v>458</c:v>
                </c:pt>
                <c:pt idx="11">
                  <c:v>491</c:v>
                </c:pt>
                <c:pt idx="12">
                  <c:v>542</c:v>
                </c:pt>
                <c:pt idx="13">
                  <c:v>917</c:v>
                </c:pt>
                <c:pt idx="14">
                  <c:v>666</c:v>
                </c:pt>
                <c:pt idx="15">
                  <c:v>835</c:v>
                </c:pt>
                <c:pt idx="16">
                  <c:v>773</c:v>
                </c:pt>
                <c:pt idx="17">
                  <c:v>849</c:v>
                </c:pt>
                <c:pt idx="18">
                  <c:v>761</c:v>
                </c:pt>
                <c:pt idx="19">
                  <c:v>742</c:v>
                </c:pt>
                <c:pt idx="20">
                  <c:v>694</c:v>
                </c:pt>
                <c:pt idx="21">
                  <c:v>636</c:v>
                </c:pt>
                <c:pt idx="22">
                  <c:v>688</c:v>
                </c:pt>
              </c:numCache>
            </c:numRef>
          </c:val>
          <c:smooth val="0"/>
          <c:extLst>
            <c:ext xmlns:c16="http://schemas.microsoft.com/office/drawing/2014/chart" uri="{C3380CC4-5D6E-409C-BE32-E72D297353CC}">
              <c16:uniqueId val="{0000000A-FD22-4BCD-B2EB-39DC8D7B9ED4}"/>
            </c:ext>
          </c:extLst>
        </c:ser>
        <c:ser>
          <c:idx val="11"/>
          <c:order val="11"/>
          <c:tx>
            <c:strRef>
              <c:f>'Customers count'!$U$13:$U$14</c:f>
              <c:strCache>
                <c:ptCount val="1"/>
                <c:pt idx="0">
                  <c:v>MS</c:v>
                </c:pt>
              </c:strCache>
            </c:strRef>
          </c:tx>
          <c:spPr>
            <a:ln w="28575" cap="rnd">
              <a:solidFill>
                <a:schemeClr val="accent6">
                  <a:lumMod val="6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count'!$U$15:$U$43</c:f>
              <c:numCache>
                <c:formatCode>General</c:formatCode>
                <c:ptCount val="25"/>
                <c:pt idx="3">
                  <c:v>1</c:v>
                </c:pt>
                <c:pt idx="4">
                  <c:v>11</c:v>
                </c:pt>
                <c:pt idx="5">
                  <c:v>20</c:v>
                </c:pt>
                <c:pt idx="6">
                  <c:v>15</c:v>
                </c:pt>
                <c:pt idx="7">
                  <c:v>28</c:v>
                </c:pt>
                <c:pt idx="8">
                  <c:v>26</c:v>
                </c:pt>
                <c:pt idx="9">
                  <c:v>22</c:v>
                </c:pt>
                <c:pt idx="10">
                  <c:v>23</c:v>
                </c:pt>
                <c:pt idx="11">
                  <c:v>32</c:v>
                </c:pt>
                <c:pt idx="12">
                  <c:v>31</c:v>
                </c:pt>
                <c:pt idx="13">
                  <c:v>45</c:v>
                </c:pt>
                <c:pt idx="14">
                  <c:v>35</c:v>
                </c:pt>
                <c:pt idx="15">
                  <c:v>68</c:v>
                </c:pt>
                <c:pt idx="16">
                  <c:v>64</c:v>
                </c:pt>
                <c:pt idx="17">
                  <c:v>58</c:v>
                </c:pt>
                <c:pt idx="18">
                  <c:v>42</c:v>
                </c:pt>
                <c:pt idx="19">
                  <c:v>45</c:v>
                </c:pt>
                <c:pt idx="20">
                  <c:v>47</c:v>
                </c:pt>
                <c:pt idx="21">
                  <c:v>48</c:v>
                </c:pt>
                <c:pt idx="22">
                  <c:v>35</c:v>
                </c:pt>
              </c:numCache>
            </c:numRef>
          </c:val>
          <c:smooth val="0"/>
          <c:extLst>
            <c:ext xmlns:c16="http://schemas.microsoft.com/office/drawing/2014/chart" uri="{C3380CC4-5D6E-409C-BE32-E72D297353CC}">
              <c16:uniqueId val="{0000000B-FD22-4BCD-B2EB-39DC8D7B9ED4}"/>
            </c:ext>
          </c:extLst>
        </c:ser>
        <c:ser>
          <c:idx val="12"/>
          <c:order val="12"/>
          <c:tx>
            <c:strRef>
              <c:f>'Customers count'!$V$13:$V$14</c:f>
              <c:strCache>
                <c:ptCount val="1"/>
                <c:pt idx="0">
                  <c:v>MT</c:v>
                </c:pt>
              </c:strCache>
            </c:strRef>
          </c:tx>
          <c:spPr>
            <a:ln w="28575" cap="rnd">
              <a:solidFill>
                <a:schemeClr val="accent1">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count'!$V$15:$V$43</c:f>
              <c:numCache>
                <c:formatCode>General</c:formatCode>
                <c:ptCount val="25"/>
                <c:pt idx="1">
                  <c:v>3</c:v>
                </c:pt>
                <c:pt idx="3">
                  <c:v>11</c:v>
                </c:pt>
                <c:pt idx="4">
                  <c:v>17</c:v>
                </c:pt>
                <c:pt idx="5">
                  <c:v>16</c:v>
                </c:pt>
                <c:pt idx="6">
                  <c:v>27</c:v>
                </c:pt>
                <c:pt idx="7">
                  <c:v>37</c:v>
                </c:pt>
                <c:pt idx="8">
                  <c:v>24</c:v>
                </c:pt>
                <c:pt idx="9">
                  <c:v>35</c:v>
                </c:pt>
                <c:pt idx="10">
                  <c:v>36</c:v>
                </c:pt>
                <c:pt idx="11">
                  <c:v>33</c:v>
                </c:pt>
                <c:pt idx="12">
                  <c:v>51</c:v>
                </c:pt>
                <c:pt idx="13">
                  <c:v>73</c:v>
                </c:pt>
                <c:pt idx="14">
                  <c:v>48</c:v>
                </c:pt>
                <c:pt idx="15">
                  <c:v>83</c:v>
                </c:pt>
                <c:pt idx="16">
                  <c:v>65</c:v>
                </c:pt>
                <c:pt idx="17">
                  <c:v>53</c:v>
                </c:pt>
                <c:pt idx="18">
                  <c:v>62</c:v>
                </c:pt>
                <c:pt idx="19">
                  <c:v>63</c:v>
                </c:pt>
                <c:pt idx="20">
                  <c:v>56</c:v>
                </c:pt>
                <c:pt idx="21">
                  <c:v>46</c:v>
                </c:pt>
                <c:pt idx="22">
                  <c:v>40</c:v>
                </c:pt>
              </c:numCache>
            </c:numRef>
          </c:val>
          <c:smooth val="0"/>
          <c:extLst>
            <c:ext xmlns:c16="http://schemas.microsoft.com/office/drawing/2014/chart" uri="{C3380CC4-5D6E-409C-BE32-E72D297353CC}">
              <c16:uniqueId val="{0000000C-FD22-4BCD-B2EB-39DC8D7B9ED4}"/>
            </c:ext>
          </c:extLst>
        </c:ser>
        <c:ser>
          <c:idx val="13"/>
          <c:order val="13"/>
          <c:tx>
            <c:strRef>
              <c:f>'Customers count'!$W$13:$W$14</c:f>
              <c:strCache>
                <c:ptCount val="1"/>
                <c:pt idx="0">
                  <c:v>PA</c:v>
                </c:pt>
              </c:strCache>
            </c:strRef>
          </c:tx>
          <c:spPr>
            <a:ln w="28575" cap="rnd">
              <a:solidFill>
                <a:schemeClr val="accent2">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count'!$W$15:$W$43</c:f>
              <c:numCache>
                <c:formatCode>General</c:formatCode>
                <c:ptCount val="25"/>
                <c:pt idx="1">
                  <c:v>4</c:v>
                </c:pt>
                <c:pt idx="3">
                  <c:v>12</c:v>
                </c:pt>
                <c:pt idx="4">
                  <c:v>25</c:v>
                </c:pt>
                <c:pt idx="5">
                  <c:v>36</c:v>
                </c:pt>
                <c:pt idx="6">
                  <c:v>34</c:v>
                </c:pt>
                <c:pt idx="7">
                  <c:v>34</c:v>
                </c:pt>
                <c:pt idx="8">
                  <c:v>35</c:v>
                </c:pt>
                <c:pt idx="9">
                  <c:v>38</c:v>
                </c:pt>
                <c:pt idx="10">
                  <c:v>59</c:v>
                </c:pt>
                <c:pt idx="11">
                  <c:v>40</c:v>
                </c:pt>
                <c:pt idx="12">
                  <c:v>53</c:v>
                </c:pt>
                <c:pt idx="13">
                  <c:v>70</c:v>
                </c:pt>
                <c:pt idx="14">
                  <c:v>57</c:v>
                </c:pt>
                <c:pt idx="15">
                  <c:v>68</c:v>
                </c:pt>
                <c:pt idx="16">
                  <c:v>54</c:v>
                </c:pt>
                <c:pt idx="17">
                  <c:v>71</c:v>
                </c:pt>
                <c:pt idx="18">
                  <c:v>68</c:v>
                </c:pt>
                <c:pt idx="19">
                  <c:v>40</c:v>
                </c:pt>
                <c:pt idx="20">
                  <c:v>53</c:v>
                </c:pt>
                <c:pt idx="21">
                  <c:v>56</c:v>
                </c:pt>
                <c:pt idx="22">
                  <c:v>43</c:v>
                </c:pt>
              </c:numCache>
            </c:numRef>
          </c:val>
          <c:smooth val="0"/>
          <c:extLst>
            <c:ext xmlns:c16="http://schemas.microsoft.com/office/drawing/2014/chart" uri="{C3380CC4-5D6E-409C-BE32-E72D297353CC}">
              <c16:uniqueId val="{0000000D-FD22-4BCD-B2EB-39DC8D7B9ED4}"/>
            </c:ext>
          </c:extLst>
        </c:ser>
        <c:ser>
          <c:idx val="14"/>
          <c:order val="14"/>
          <c:tx>
            <c:strRef>
              <c:f>'Customers count'!$X$13:$X$14</c:f>
              <c:strCache>
                <c:ptCount val="1"/>
                <c:pt idx="0">
                  <c:v>PB</c:v>
                </c:pt>
              </c:strCache>
            </c:strRef>
          </c:tx>
          <c:spPr>
            <a:ln w="28575" cap="rnd">
              <a:solidFill>
                <a:schemeClr val="accent3">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count'!$X$15:$X$43</c:f>
              <c:numCache>
                <c:formatCode>General</c:formatCode>
                <c:ptCount val="25"/>
                <c:pt idx="1">
                  <c:v>1</c:v>
                </c:pt>
                <c:pt idx="3">
                  <c:v>2</c:v>
                </c:pt>
                <c:pt idx="4">
                  <c:v>12</c:v>
                </c:pt>
                <c:pt idx="5">
                  <c:v>15</c:v>
                </c:pt>
                <c:pt idx="6">
                  <c:v>20</c:v>
                </c:pt>
                <c:pt idx="7">
                  <c:v>18</c:v>
                </c:pt>
                <c:pt idx="8">
                  <c:v>23</c:v>
                </c:pt>
                <c:pt idx="9">
                  <c:v>26</c:v>
                </c:pt>
                <c:pt idx="10">
                  <c:v>14</c:v>
                </c:pt>
                <c:pt idx="11">
                  <c:v>29</c:v>
                </c:pt>
                <c:pt idx="12">
                  <c:v>29</c:v>
                </c:pt>
                <c:pt idx="13">
                  <c:v>30</c:v>
                </c:pt>
                <c:pt idx="14">
                  <c:v>35</c:v>
                </c:pt>
                <c:pt idx="15">
                  <c:v>30</c:v>
                </c:pt>
                <c:pt idx="16">
                  <c:v>35</c:v>
                </c:pt>
                <c:pt idx="17">
                  <c:v>39</c:v>
                </c:pt>
                <c:pt idx="18">
                  <c:v>29</c:v>
                </c:pt>
                <c:pt idx="19">
                  <c:v>26</c:v>
                </c:pt>
                <c:pt idx="20">
                  <c:v>27</c:v>
                </c:pt>
                <c:pt idx="21">
                  <c:v>51</c:v>
                </c:pt>
                <c:pt idx="22">
                  <c:v>28</c:v>
                </c:pt>
              </c:numCache>
            </c:numRef>
          </c:val>
          <c:smooth val="0"/>
          <c:extLst>
            <c:ext xmlns:c16="http://schemas.microsoft.com/office/drawing/2014/chart" uri="{C3380CC4-5D6E-409C-BE32-E72D297353CC}">
              <c16:uniqueId val="{0000000E-FD22-4BCD-B2EB-39DC8D7B9ED4}"/>
            </c:ext>
          </c:extLst>
        </c:ser>
        <c:ser>
          <c:idx val="15"/>
          <c:order val="15"/>
          <c:tx>
            <c:strRef>
              <c:f>'Customers count'!$Y$13:$Y$14</c:f>
              <c:strCache>
                <c:ptCount val="1"/>
                <c:pt idx="0">
                  <c:v>PE</c:v>
                </c:pt>
              </c:strCache>
            </c:strRef>
          </c:tx>
          <c:spPr>
            <a:ln w="28575" cap="rnd">
              <a:solidFill>
                <a:schemeClr val="accent4">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count'!$Y$15:$Y$43</c:f>
              <c:numCache>
                <c:formatCode>General</c:formatCode>
                <c:ptCount val="25"/>
                <c:pt idx="1">
                  <c:v>7</c:v>
                </c:pt>
                <c:pt idx="3">
                  <c:v>9</c:v>
                </c:pt>
                <c:pt idx="4">
                  <c:v>21</c:v>
                </c:pt>
                <c:pt idx="5">
                  <c:v>45</c:v>
                </c:pt>
                <c:pt idx="6">
                  <c:v>40</c:v>
                </c:pt>
                <c:pt idx="7">
                  <c:v>65</c:v>
                </c:pt>
                <c:pt idx="8">
                  <c:v>44</c:v>
                </c:pt>
                <c:pt idx="9">
                  <c:v>73</c:v>
                </c:pt>
                <c:pt idx="10">
                  <c:v>82</c:v>
                </c:pt>
                <c:pt idx="11">
                  <c:v>73</c:v>
                </c:pt>
                <c:pt idx="12">
                  <c:v>77</c:v>
                </c:pt>
                <c:pt idx="13">
                  <c:v>121</c:v>
                </c:pt>
                <c:pt idx="14">
                  <c:v>101</c:v>
                </c:pt>
                <c:pt idx="15">
                  <c:v>102</c:v>
                </c:pt>
                <c:pt idx="16">
                  <c:v>122</c:v>
                </c:pt>
                <c:pt idx="17">
                  <c:v>106</c:v>
                </c:pt>
                <c:pt idx="18">
                  <c:v>112</c:v>
                </c:pt>
                <c:pt idx="19">
                  <c:v>103</c:v>
                </c:pt>
                <c:pt idx="20">
                  <c:v>91</c:v>
                </c:pt>
                <c:pt idx="21">
                  <c:v>134</c:v>
                </c:pt>
                <c:pt idx="22">
                  <c:v>83</c:v>
                </c:pt>
              </c:numCache>
            </c:numRef>
          </c:val>
          <c:smooth val="0"/>
          <c:extLst>
            <c:ext xmlns:c16="http://schemas.microsoft.com/office/drawing/2014/chart" uri="{C3380CC4-5D6E-409C-BE32-E72D297353CC}">
              <c16:uniqueId val="{0000000F-FD22-4BCD-B2EB-39DC8D7B9ED4}"/>
            </c:ext>
          </c:extLst>
        </c:ser>
        <c:ser>
          <c:idx val="16"/>
          <c:order val="16"/>
          <c:tx>
            <c:strRef>
              <c:f>'Customers count'!$Z$13:$Z$14</c:f>
              <c:strCache>
                <c:ptCount val="1"/>
                <c:pt idx="0">
                  <c:v>PI</c:v>
                </c:pt>
              </c:strCache>
            </c:strRef>
          </c:tx>
          <c:spPr>
            <a:ln w="28575" cap="rnd">
              <a:solidFill>
                <a:schemeClr val="accent5">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count'!$Z$15:$Z$43</c:f>
              <c:numCache>
                <c:formatCode>General</c:formatCode>
                <c:ptCount val="25"/>
                <c:pt idx="1">
                  <c:v>1</c:v>
                </c:pt>
                <c:pt idx="3">
                  <c:v>7</c:v>
                </c:pt>
                <c:pt idx="4">
                  <c:v>12</c:v>
                </c:pt>
                <c:pt idx="5">
                  <c:v>13</c:v>
                </c:pt>
                <c:pt idx="6">
                  <c:v>13</c:v>
                </c:pt>
                <c:pt idx="7">
                  <c:v>25</c:v>
                </c:pt>
                <c:pt idx="8">
                  <c:v>14</c:v>
                </c:pt>
                <c:pt idx="9">
                  <c:v>20</c:v>
                </c:pt>
                <c:pt idx="10">
                  <c:v>21</c:v>
                </c:pt>
                <c:pt idx="11">
                  <c:v>22</c:v>
                </c:pt>
                <c:pt idx="12">
                  <c:v>20</c:v>
                </c:pt>
                <c:pt idx="13">
                  <c:v>31</c:v>
                </c:pt>
                <c:pt idx="14">
                  <c:v>23</c:v>
                </c:pt>
                <c:pt idx="15">
                  <c:v>45</c:v>
                </c:pt>
                <c:pt idx="16">
                  <c:v>34</c:v>
                </c:pt>
                <c:pt idx="17">
                  <c:v>35</c:v>
                </c:pt>
                <c:pt idx="18">
                  <c:v>36</c:v>
                </c:pt>
                <c:pt idx="19">
                  <c:v>31</c:v>
                </c:pt>
                <c:pt idx="20">
                  <c:v>28</c:v>
                </c:pt>
                <c:pt idx="21">
                  <c:v>32</c:v>
                </c:pt>
                <c:pt idx="22">
                  <c:v>20</c:v>
                </c:pt>
              </c:numCache>
            </c:numRef>
          </c:val>
          <c:smooth val="0"/>
          <c:extLst>
            <c:ext xmlns:c16="http://schemas.microsoft.com/office/drawing/2014/chart" uri="{C3380CC4-5D6E-409C-BE32-E72D297353CC}">
              <c16:uniqueId val="{00000010-FD22-4BCD-B2EB-39DC8D7B9ED4}"/>
            </c:ext>
          </c:extLst>
        </c:ser>
        <c:ser>
          <c:idx val="17"/>
          <c:order val="17"/>
          <c:tx>
            <c:strRef>
              <c:f>'Customers count'!$AA$13:$AA$14</c:f>
              <c:strCache>
                <c:ptCount val="1"/>
                <c:pt idx="0">
                  <c:v>PR</c:v>
                </c:pt>
              </c:strCache>
            </c:strRef>
          </c:tx>
          <c:spPr>
            <a:ln w="28575" cap="rnd">
              <a:solidFill>
                <a:schemeClr val="accent6">
                  <a:lumMod val="80000"/>
                  <a:lumOff val="2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count'!$AA$15:$AA$43</c:f>
              <c:numCache>
                <c:formatCode>General</c:formatCode>
                <c:ptCount val="25"/>
                <c:pt idx="1">
                  <c:v>19</c:v>
                </c:pt>
                <c:pt idx="2">
                  <c:v>1</c:v>
                </c:pt>
                <c:pt idx="3">
                  <c:v>50</c:v>
                </c:pt>
                <c:pt idx="4">
                  <c:v>115</c:v>
                </c:pt>
                <c:pt idx="5">
                  <c:v>127</c:v>
                </c:pt>
                <c:pt idx="6">
                  <c:v>113</c:v>
                </c:pt>
                <c:pt idx="7">
                  <c:v>206</c:v>
                </c:pt>
                <c:pt idx="8">
                  <c:v>166</c:v>
                </c:pt>
                <c:pt idx="9">
                  <c:v>195</c:v>
                </c:pt>
                <c:pt idx="10">
                  <c:v>217</c:v>
                </c:pt>
                <c:pt idx="11">
                  <c:v>175</c:v>
                </c:pt>
                <c:pt idx="12">
                  <c:v>202</c:v>
                </c:pt>
                <c:pt idx="13">
                  <c:v>370</c:v>
                </c:pt>
                <c:pt idx="14">
                  <c:v>267</c:v>
                </c:pt>
                <c:pt idx="15">
                  <c:v>367</c:v>
                </c:pt>
                <c:pt idx="16">
                  <c:v>329</c:v>
                </c:pt>
                <c:pt idx="17">
                  <c:v>367</c:v>
                </c:pt>
                <c:pt idx="18">
                  <c:v>375</c:v>
                </c:pt>
                <c:pt idx="19">
                  <c:v>300</c:v>
                </c:pt>
                <c:pt idx="20">
                  <c:v>299</c:v>
                </c:pt>
                <c:pt idx="21">
                  <c:v>310</c:v>
                </c:pt>
                <c:pt idx="22">
                  <c:v>320</c:v>
                </c:pt>
              </c:numCache>
            </c:numRef>
          </c:val>
          <c:smooth val="0"/>
          <c:extLst>
            <c:ext xmlns:c16="http://schemas.microsoft.com/office/drawing/2014/chart" uri="{C3380CC4-5D6E-409C-BE32-E72D297353CC}">
              <c16:uniqueId val="{00000011-FD22-4BCD-B2EB-39DC8D7B9ED4}"/>
            </c:ext>
          </c:extLst>
        </c:ser>
        <c:ser>
          <c:idx val="18"/>
          <c:order val="18"/>
          <c:tx>
            <c:strRef>
              <c:f>'Customers count'!$AB$13:$AB$14</c:f>
              <c:strCache>
                <c:ptCount val="1"/>
                <c:pt idx="0">
                  <c:v>RJ</c:v>
                </c:pt>
              </c:strCache>
            </c:strRef>
          </c:tx>
          <c:spPr>
            <a:ln w="28575" cap="rnd">
              <a:solidFill>
                <a:schemeClr val="accent1">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count'!$AB$15:$AB$43</c:f>
              <c:numCache>
                <c:formatCode>General</c:formatCode>
                <c:ptCount val="25"/>
                <c:pt idx="1">
                  <c:v>56</c:v>
                </c:pt>
                <c:pt idx="3">
                  <c:v>93</c:v>
                </c:pt>
                <c:pt idx="4">
                  <c:v>252</c:v>
                </c:pt>
                <c:pt idx="5">
                  <c:v>391</c:v>
                </c:pt>
                <c:pt idx="6">
                  <c:v>327</c:v>
                </c:pt>
                <c:pt idx="7">
                  <c:v>478</c:v>
                </c:pt>
                <c:pt idx="8">
                  <c:v>401</c:v>
                </c:pt>
                <c:pt idx="9">
                  <c:v>550</c:v>
                </c:pt>
                <c:pt idx="10">
                  <c:v>552</c:v>
                </c:pt>
                <c:pt idx="11">
                  <c:v>595</c:v>
                </c:pt>
                <c:pt idx="12">
                  <c:v>638</c:v>
                </c:pt>
                <c:pt idx="13">
                  <c:v>1015</c:v>
                </c:pt>
                <c:pt idx="14">
                  <c:v>755</c:v>
                </c:pt>
                <c:pt idx="15">
                  <c:v>855</c:v>
                </c:pt>
                <c:pt idx="16">
                  <c:v>888</c:v>
                </c:pt>
                <c:pt idx="17">
                  <c:v>872</c:v>
                </c:pt>
                <c:pt idx="18">
                  <c:v>805</c:v>
                </c:pt>
                <c:pt idx="19">
                  <c:v>799</c:v>
                </c:pt>
                <c:pt idx="20">
                  <c:v>690</c:v>
                </c:pt>
                <c:pt idx="21">
                  <c:v>688</c:v>
                </c:pt>
                <c:pt idx="22">
                  <c:v>714</c:v>
                </c:pt>
              </c:numCache>
            </c:numRef>
          </c:val>
          <c:smooth val="0"/>
          <c:extLst>
            <c:ext xmlns:c16="http://schemas.microsoft.com/office/drawing/2014/chart" uri="{C3380CC4-5D6E-409C-BE32-E72D297353CC}">
              <c16:uniqueId val="{00000012-FD22-4BCD-B2EB-39DC8D7B9ED4}"/>
            </c:ext>
          </c:extLst>
        </c:ser>
        <c:ser>
          <c:idx val="19"/>
          <c:order val="19"/>
          <c:tx>
            <c:strRef>
              <c:f>'Customers count'!$AC$13:$AC$14</c:f>
              <c:strCache>
                <c:ptCount val="1"/>
                <c:pt idx="0">
                  <c:v>RN</c:v>
                </c:pt>
              </c:strCache>
            </c:strRef>
          </c:tx>
          <c:spPr>
            <a:ln w="28575" cap="rnd">
              <a:solidFill>
                <a:schemeClr val="accent2">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count'!$AC$15:$AC$43</c:f>
              <c:numCache>
                <c:formatCode>General</c:formatCode>
                <c:ptCount val="25"/>
                <c:pt idx="1">
                  <c:v>4</c:v>
                </c:pt>
                <c:pt idx="3">
                  <c:v>5</c:v>
                </c:pt>
                <c:pt idx="4">
                  <c:v>8</c:v>
                </c:pt>
                <c:pt idx="5">
                  <c:v>13</c:v>
                </c:pt>
                <c:pt idx="6">
                  <c:v>10</c:v>
                </c:pt>
                <c:pt idx="7">
                  <c:v>17</c:v>
                </c:pt>
                <c:pt idx="8">
                  <c:v>13</c:v>
                </c:pt>
                <c:pt idx="9">
                  <c:v>27</c:v>
                </c:pt>
                <c:pt idx="10">
                  <c:v>20</c:v>
                </c:pt>
                <c:pt idx="11">
                  <c:v>22</c:v>
                </c:pt>
                <c:pt idx="12">
                  <c:v>22</c:v>
                </c:pt>
                <c:pt idx="13">
                  <c:v>43</c:v>
                </c:pt>
                <c:pt idx="14">
                  <c:v>29</c:v>
                </c:pt>
                <c:pt idx="15">
                  <c:v>44</c:v>
                </c:pt>
                <c:pt idx="16">
                  <c:v>22</c:v>
                </c:pt>
                <c:pt idx="17">
                  <c:v>38</c:v>
                </c:pt>
                <c:pt idx="18">
                  <c:v>31</c:v>
                </c:pt>
                <c:pt idx="19">
                  <c:v>22</c:v>
                </c:pt>
                <c:pt idx="20">
                  <c:v>36</c:v>
                </c:pt>
                <c:pt idx="21">
                  <c:v>28</c:v>
                </c:pt>
                <c:pt idx="22">
                  <c:v>20</c:v>
                </c:pt>
              </c:numCache>
            </c:numRef>
          </c:val>
          <c:smooth val="0"/>
          <c:extLst>
            <c:ext xmlns:c16="http://schemas.microsoft.com/office/drawing/2014/chart" uri="{C3380CC4-5D6E-409C-BE32-E72D297353CC}">
              <c16:uniqueId val="{00000013-FD22-4BCD-B2EB-39DC8D7B9ED4}"/>
            </c:ext>
          </c:extLst>
        </c:ser>
        <c:ser>
          <c:idx val="20"/>
          <c:order val="20"/>
          <c:tx>
            <c:strRef>
              <c:f>'Customers count'!$AD$13:$AD$14</c:f>
              <c:strCache>
                <c:ptCount val="1"/>
                <c:pt idx="0">
                  <c:v>RO</c:v>
                </c:pt>
              </c:strCache>
            </c:strRef>
          </c:tx>
          <c:spPr>
            <a:ln w="28575" cap="rnd">
              <a:solidFill>
                <a:schemeClr val="accent3">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count'!$AD$15:$AD$43</c:f>
              <c:numCache>
                <c:formatCode>General</c:formatCode>
                <c:ptCount val="25"/>
                <c:pt idx="3">
                  <c:v>3</c:v>
                </c:pt>
                <c:pt idx="4">
                  <c:v>11</c:v>
                </c:pt>
                <c:pt idx="5">
                  <c:v>15</c:v>
                </c:pt>
                <c:pt idx="6">
                  <c:v>9</c:v>
                </c:pt>
                <c:pt idx="7">
                  <c:v>9</c:v>
                </c:pt>
                <c:pt idx="8">
                  <c:v>10</c:v>
                </c:pt>
                <c:pt idx="9">
                  <c:v>11</c:v>
                </c:pt>
                <c:pt idx="10">
                  <c:v>13</c:v>
                </c:pt>
                <c:pt idx="11">
                  <c:v>13</c:v>
                </c:pt>
                <c:pt idx="12">
                  <c:v>13</c:v>
                </c:pt>
                <c:pt idx="13">
                  <c:v>16</c:v>
                </c:pt>
                <c:pt idx="14">
                  <c:v>10</c:v>
                </c:pt>
                <c:pt idx="15">
                  <c:v>18</c:v>
                </c:pt>
                <c:pt idx="16">
                  <c:v>13</c:v>
                </c:pt>
                <c:pt idx="17">
                  <c:v>12</c:v>
                </c:pt>
                <c:pt idx="18">
                  <c:v>11</c:v>
                </c:pt>
                <c:pt idx="19">
                  <c:v>15</c:v>
                </c:pt>
                <c:pt idx="20">
                  <c:v>12</c:v>
                </c:pt>
                <c:pt idx="21">
                  <c:v>16</c:v>
                </c:pt>
                <c:pt idx="22">
                  <c:v>9</c:v>
                </c:pt>
              </c:numCache>
            </c:numRef>
          </c:val>
          <c:smooth val="0"/>
          <c:extLst>
            <c:ext xmlns:c16="http://schemas.microsoft.com/office/drawing/2014/chart" uri="{C3380CC4-5D6E-409C-BE32-E72D297353CC}">
              <c16:uniqueId val="{00000014-FD22-4BCD-B2EB-39DC8D7B9ED4}"/>
            </c:ext>
          </c:extLst>
        </c:ser>
        <c:ser>
          <c:idx val="21"/>
          <c:order val="21"/>
          <c:tx>
            <c:strRef>
              <c:f>'Customers count'!$AE$13:$AE$14</c:f>
              <c:strCache>
                <c:ptCount val="1"/>
                <c:pt idx="0">
                  <c:v>RR</c:v>
                </c:pt>
              </c:strCache>
            </c:strRef>
          </c:tx>
          <c:spPr>
            <a:ln w="28575" cap="rnd">
              <a:solidFill>
                <a:schemeClr val="accent4">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count'!$AE$15:$AE$43</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4</c:v>
                </c:pt>
              </c:numCache>
            </c:numRef>
          </c:val>
          <c:smooth val="0"/>
          <c:extLst>
            <c:ext xmlns:c16="http://schemas.microsoft.com/office/drawing/2014/chart" uri="{C3380CC4-5D6E-409C-BE32-E72D297353CC}">
              <c16:uniqueId val="{00000015-FD22-4BCD-B2EB-39DC8D7B9ED4}"/>
            </c:ext>
          </c:extLst>
        </c:ser>
        <c:ser>
          <c:idx val="22"/>
          <c:order val="22"/>
          <c:tx>
            <c:strRef>
              <c:f>'Customers count'!$AF$13:$AF$14</c:f>
              <c:strCache>
                <c:ptCount val="1"/>
                <c:pt idx="0">
                  <c:v>RS</c:v>
                </c:pt>
              </c:strCache>
            </c:strRef>
          </c:tx>
          <c:spPr>
            <a:ln w="28575" cap="rnd">
              <a:solidFill>
                <a:schemeClr val="accent5">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count'!$AF$15:$AF$43</c:f>
              <c:numCache>
                <c:formatCode>General</c:formatCode>
                <c:ptCount val="25"/>
                <c:pt idx="0">
                  <c:v>1</c:v>
                </c:pt>
                <c:pt idx="1">
                  <c:v>24</c:v>
                </c:pt>
                <c:pt idx="3">
                  <c:v>52</c:v>
                </c:pt>
                <c:pt idx="4">
                  <c:v>105</c:v>
                </c:pt>
                <c:pt idx="5">
                  <c:v>148</c:v>
                </c:pt>
                <c:pt idx="6">
                  <c:v>135</c:v>
                </c:pt>
                <c:pt idx="7">
                  <c:v>203</c:v>
                </c:pt>
                <c:pt idx="8">
                  <c:v>216</c:v>
                </c:pt>
                <c:pt idx="9">
                  <c:v>238</c:v>
                </c:pt>
                <c:pt idx="10">
                  <c:v>289</c:v>
                </c:pt>
                <c:pt idx="11">
                  <c:v>269</c:v>
                </c:pt>
                <c:pt idx="12">
                  <c:v>244</c:v>
                </c:pt>
                <c:pt idx="13">
                  <c:v>412</c:v>
                </c:pt>
                <c:pt idx="14">
                  <c:v>275</c:v>
                </c:pt>
                <c:pt idx="15">
                  <c:v>365</c:v>
                </c:pt>
                <c:pt idx="16">
                  <c:v>352</c:v>
                </c:pt>
                <c:pt idx="17">
                  <c:v>401</c:v>
                </c:pt>
                <c:pt idx="18">
                  <c:v>339</c:v>
                </c:pt>
                <c:pt idx="19">
                  <c:v>337</c:v>
                </c:pt>
                <c:pt idx="20">
                  <c:v>296</c:v>
                </c:pt>
                <c:pt idx="21">
                  <c:v>306</c:v>
                </c:pt>
                <c:pt idx="22">
                  <c:v>284</c:v>
                </c:pt>
              </c:numCache>
            </c:numRef>
          </c:val>
          <c:smooth val="0"/>
          <c:extLst>
            <c:ext xmlns:c16="http://schemas.microsoft.com/office/drawing/2014/chart" uri="{C3380CC4-5D6E-409C-BE32-E72D297353CC}">
              <c16:uniqueId val="{00000016-FD22-4BCD-B2EB-39DC8D7B9ED4}"/>
            </c:ext>
          </c:extLst>
        </c:ser>
        <c:ser>
          <c:idx val="23"/>
          <c:order val="23"/>
          <c:tx>
            <c:strRef>
              <c:f>'Customers count'!$AG$13:$AG$14</c:f>
              <c:strCache>
                <c:ptCount val="1"/>
                <c:pt idx="0">
                  <c:v>SC</c:v>
                </c:pt>
              </c:strCache>
            </c:strRef>
          </c:tx>
          <c:spPr>
            <a:ln w="28575" cap="rnd">
              <a:solidFill>
                <a:schemeClr val="accent6">
                  <a:lumMod val="8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count'!$AG$15:$AG$43</c:f>
              <c:numCache>
                <c:formatCode>General</c:formatCode>
                <c:ptCount val="25"/>
                <c:pt idx="1">
                  <c:v>11</c:v>
                </c:pt>
                <c:pt idx="3">
                  <c:v>31</c:v>
                </c:pt>
                <c:pt idx="4">
                  <c:v>58</c:v>
                </c:pt>
                <c:pt idx="5">
                  <c:v>109</c:v>
                </c:pt>
                <c:pt idx="6">
                  <c:v>105</c:v>
                </c:pt>
                <c:pt idx="7">
                  <c:v>151</c:v>
                </c:pt>
                <c:pt idx="8">
                  <c:v>113</c:v>
                </c:pt>
                <c:pt idx="9">
                  <c:v>152</c:v>
                </c:pt>
                <c:pt idx="10">
                  <c:v>154</c:v>
                </c:pt>
                <c:pt idx="11">
                  <c:v>149</c:v>
                </c:pt>
                <c:pt idx="12">
                  <c:v>172</c:v>
                </c:pt>
                <c:pt idx="13">
                  <c:v>295</c:v>
                </c:pt>
                <c:pt idx="14">
                  <c:v>188</c:v>
                </c:pt>
                <c:pt idx="15">
                  <c:v>301</c:v>
                </c:pt>
                <c:pt idx="16">
                  <c:v>251</c:v>
                </c:pt>
                <c:pt idx="17">
                  <c:v>247</c:v>
                </c:pt>
                <c:pt idx="18">
                  <c:v>241</c:v>
                </c:pt>
                <c:pt idx="19">
                  <c:v>220</c:v>
                </c:pt>
                <c:pt idx="20">
                  <c:v>199</c:v>
                </c:pt>
                <c:pt idx="21">
                  <c:v>192</c:v>
                </c:pt>
                <c:pt idx="22">
                  <c:v>195</c:v>
                </c:pt>
                <c:pt idx="23">
                  <c:v>1</c:v>
                </c:pt>
              </c:numCache>
            </c:numRef>
          </c:val>
          <c:smooth val="0"/>
          <c:extLst>
            <c:ext xmlns:c16="http://schemas.microsoft.com/office/drawing/2014/chart" uri="{C3380CC4-5D6E-409C-BE32-E72D297353CC}">
              <c16:uniqueId val="{00000017-FD22-4BCD-B2EB-39DC8D7B9ED4}"/>
            </c:ext>
          </c:extLst>
        </c:ser>
        <c:ser>
          <c:idx val="24"/>
          <c:order val="24"/>
          <c:tx>
            <c:strRef>
              <c:f>'Customers count'!$AH$13:$AH$14</c:f>
              <c:strCache>
                <c:ptCount val="1"/>
                <c:pt idx="0">
                  <c:v>SE</c:v>
                </c:pt>
              </c:strCache>
            </c:strRef>
          </c:tx>
          <c:spPr>
            <a:ln w="28575" cap="rnd">
              <a:solidFill>
                <a:schemeClr val="accent1">
                  <a:lumMod val="60000"/>
                  <a:lumOff val="4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count'!$AH$15:$AH$43</c:f>
              <c:numCache>
                <c:formatCode>General</c:formatCode>
                <c:ptCount val="25"/>
                <c:pt idx="1">
                  <c:v>3</c:v>
                </c:pt>
                <c:pt idx="3">
                  <c:v>4</c:v>
                </c:pt>
                <c:pt idx="4">
                  <c:v>12</c:v>
                </c:pt>
                <c:pt idx="5">
                  <c:v>23</c:v>
                </c:pt>
                <c:pt idx="6">
                  <c:v>13</c:v>
                </c:pt>
                <c:pt idx="7">
                  <c:v>11</c:v>
                </c:pt>
                <c:pt idx="8">
                  <c:v>9</c:v>
                </c:pt>
                <c:pt idx="9">
                  <c:v>13</c:v>
                </c:pt>
                <c:pt idx="10">
                  <c:v>20</c:v>
                </c:pt>
                <c:pt idx="11">
                  <c:v>16</c:v>
                </c:pt>
                <c:pt idx="12">
                  <c:v>21</c:v>
                </c:pt>
                <c:pt idx="13">
                  <c:v>26</c:v>
                </c:pt>
                <c:pt idx="14">
                  <c:v>20</c:v>
                </c:pt>
                <c:pt idx="15">
                  <c:v>20</c:v>
                </c:pt>
                <c:pt idx="16">
                  <c:v>14</c:v>
                </c:pt>
                <c:pt idx="17">
                  <c:v>18</c:v>
                </c:pt>
                <c:pt idx="18">
                  <c:v>14</c:v>
                </c:pt>
                <c:pt idx="19">
                  <c:v>8</c:v>
                </c:pt>
                <c:pt idx="20">
                  <c:v>27</c:v>
                </c:pt>
                <c:pt idx="21">
                  <c:v>26</c:v>
                </c:pt>
                <c:pt idx="22">
                  <c:v>22</c:v>
                </c:pt>
              </c:numCache>
            </c:numRef>
          </c:val>
          <c:smooth val="0"/>
          <c:extLst>
            <c:ext xmlns:c16="http://schemas.microsoft.com/office/drawing/2014/chart" uri="{C3380CC4-5D6E-409C-BE32-E72D297353CC}">
              <c16:uniqueId val="{00000018-FD22-4BCD-B2EB-39DC8D7B9ED4}"/>
            </c:ext>
          </c:extLst>
        </c:ser>
        <c:ser>
          <c:idx val="25"/>
          <c:order val="25"/>
          <c:tx>
            <c:strRef>
              <c:f>'Customers count'!$AI$13:$AI$14</c:f>
              <c:strCache>
                <c:ptCount val="1"/>
                <c:pt idx="0">
                  <c:v>SP</c:v>
                </c:pt>
              </c:strCache>
            </c:strRef>
          </c:tx>
          <c:spPr>
            <a:ln w="28575" cap="rnd">
              <a:solidFill>
                <a:schemeClr val="accent2">
                  <a:lumMod val="60000"/>
                  <a:lumOff val="4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count'!$AI$15:$AI$43</c:f>
              <c:numCache>
                <c:formatCode>General</c:formatCode>
                <c:ptCount val="25"/>
                <c:pt idx="0">
                  <c:v>2</c:v>
                </c:pt>
                <c:pt idx="1">
                  <c:v>111</c:v>
                </c:pt>
                <c:pt idx="3">
                  <c:v>296</c:v>
                </c:pt>
                <c:pt idx="4">
                  <c:v>645</c:v>
                </c:pt>
                <c:pt idx="5">
                  <c:v>993</c:v>
                </c:pt>
                <c:pt idx="6">
                  <c:v>887</c:v>
                </c:pt>
                <c:pt idx="7">
                  <c:v>1391</c:v>
                </c:pt>
                <c:pt idx="8">
                  <c:v>1286</c:v>
                </c:pt>
                <c:pt idx="9">
                  <c:v>1557</c:v>
                </c:pt>
                <c:pt idx="10">
                  <c:v>1675</c:v>
                </c:pt>
                <c:pt idx="11">
                  <c:v>1589</c:v>
                </c:pt>
                <c:pt idx="12">
                  <c:v>1741</c:v>
                </c:pt>
                <c:pt idx="13">
                  <c:v>2923</c:v>
                </c:pt>
                <c:pt idx="14">
                  <c:v>2282</c:v>
                </c:pt>
                <c:pt idx="15">
                  <c:v>2959</c:v>
                </c:pt>
                <c:pt idx="16">
                  <c:v>2595</c:v>
                </c:pt>
                <c:pt idx="17">
                  <c:v>2939</c:v>
                </c:pt>
                <c:pt idx="18">
                  <c:v>2956</c:v>
                </c:pt>
                <c:pt idx="19">
                  <c:v>3085</c:v>
                </c:pt>
                <c:pt idx="20">
                  <c:v>2668</c:v>
                </c:pt>
                <c:pt idx="21">
                  <c:v>2694</c:v>
                </c:pt>
                <c:pt idx="22">
                  <c:v>3134</c:v>
                </c:pt>
                <c:pt idx="23">
                  <c:v>4</c:v>
                </c:pt>
                <c:pt idx="24">
                  <c:v>1</c:v>
                </c:pt>
              </c:numCache>
            </c:numRef>
          </c:val>
          <c:smooth val="0"/>
          <c:extLst>
            <c:ext xmlns:c16="http://schemas.microsoft.com/office/drawing/2014/chart" uri="{C3380CC4-5D6E-409C-BE32-E72D297353CC}">
              <c16:uniqueId val="{00000019-FD22-4BCD-B2EB-39DC8D7B9ED4}"/>
            </c:ext>
          </c:extLst>
        </c:ser>
        <c:ser>
          <c:idx val="26"/>
          <c:order val="26"/>
          <c:tx>
            <c:strRef>
              <c:f>'Customers count'!$AJ$13:$AJ$14</c:f>
              <c:strCache>
                <c:ptCount val="1"/>
                <c:pt idx="0">
                  <c:v>TO</c:v>
                </c:pt>
              </c:strCache>
            </c:strRef>
          </c:tx>
          <c:spPr>
            <a:ln w="28575" cap="rnd">
              <a:solidFill>
                <a:schemeClr val="accent3">
                  <a:lumMod val="60000"/>
                  <a:lumOff val="40000"/>
                </a:schemeClr>
              </a:solidFill>
              <a:round/>
            </a:ln>
            <a:effectLst/>
          </c:spPr>
          <c:marker>
            <c:symbol val="none"/>
          </c:marker>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count'!$AJ$15:$AJ$43</c:f>
              <c:numCache>
                <c:formatCode>General</c:formatCode>
                <c:ptCount val="25"/>
                <c:pt idx="3">
                  <c:v>2</c:v>
                </c:pt>
                <c:pt idx="4">
                  <c:v>7</c:v>
                </c:pt>
                <c:pt idx="5">
                  <c:v>7</c:v>
                </c:pt>
                <c:pt idx="6">
                  <c:v>14</c:v>
                </c:pt>
                <c:pt idx="7">
                  <c:v>18</c:v>
                </c:pt>
                <c:pt idx="8">
                  <c:v>8</c:v>
                </c:pt>
                <c:pt idx="9">
                  <c:v>1</c:v>
                </c:pt>
                <c:pt idx="10">
                  <c:v>15</c:v>
                </c:pt>
                <c:pt idx="11">
                  <c:v>16</c:v>
                </c:pt>
                <c:pt idx="12">
                  <c:v>13</c:v>
                </c:pt>
                <c:pt idx="13">
                  <c:v>16</c:v>
                </c:pt>
                <c:pt idx="14">
                  <c:v>14</c:v>
                </c:pt>
                <c:pt idx="15">
                  <c:v>17</c:v>
                </c:pt>
                <c:pt idx="16">
                  <c:v>20</c:v>
                </c:pt>
                <c:pt idx="17">
                  <c:v>19</c:v>
                </c:pt>
                <c:pt idx="18">
                  <c:v>19</c:v>
                </c:pt>
                <c:pt idx="19">
                  <c:v>14</c:v>
                </c:pt>
                <c:pt idx="20">
                  <c:v>18</c:v>
                </c:pt>
                <c:pt idx="21">
                  <c:v>22</c:v>
                </c:pt>
                <c:pt idx="22">
                  <c:v>13</c:v>
                </c:pt>
              </c:numCache>
            </c:numRef>
          </c:val>
          <c:smooth val="0"/>
          <c:extLst>
            <c:ext xmlns:c16="http://schemas.microsoft.com/office/drawing/2014/chart" uri="{C3380CC4-5D6E-409C-BE32-E72D297353CC}">
              <c16:uniqueId val="{0000001A-FD22-4BCD-B2EB-39DC8D7B9ED4}"/>
            </c:ext>
          </c:extLst>
        </c:ser>
        <c:dLbls>
          <c:showLegendKey val="0"/>
          <c:showVal val="0"/>
          <c:showCatName val="0"/>
          <c:showSerName val="0"/>
          <c:showPercent val="0"/>
          <c:showBubbleSize val="0"/>
        </c:dLbls>
        <c:smooth val="0"/>
        <c:axId val="619626925"/>
        <c:axId val="43692325"/>
      </c:lineChart>
      <c:catAx>
        <c:axId val="61962692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3692325"/>
        <c:crosses val="autoZero"/>
        <c:auto val="1"/>
        <c:lblAlgn val="ctr"/>
        <c:lblOffset val="100"/>
        <c:noMultiLvlLbl val="0"/>
      </c:catAx>
      <c:valAx>
        <c:axId val="43692325"/>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1962692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2 states  </a:t>
            </a:r>
            <a:r>
              <a:rPr lang="en-US" dirty="0"/>
              <a:t>Orders</a:t>
            </a:r>
            <a:r>
              <a:rPr lang="en-US" baseline="0" dirty="0"/>
              <a:t> trends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445300106717433E-2"/>
          <c:y val="0.14685713310993018"/>
          <c:w val="0.83722678895907243"/>
          <c:h val="0.59991378147325136"/>
        </c:manualLayout>
      </c:layout>
      <c:lineChart>
        <c:grouping val="standard"/>
        <c:varyColors val="0"/>
        <c:ser>
          <c:idx val="0"/>
          <c:order val="0"/>
          <c:tx>
            <c:strRef>
              <c:f>Sheet1!$D$3:$D$4</c:f>
              <c:strCache>
                <c:ptCount val="1"/>
                <c:pt idx="0">
                  <c:v>RJ</c:v>
                </c:pt>
              </c:strCache>
            </c:strRef>
          </c:tx>
          <c:spPr>
            <a:ln w="28575" cap="rnd">
              <a:solidFill>
                <a:schemeClr val="accent1"/>
              </a:solidFill>
              <a:round/>
            </a:ln>
            <a:effectLst/>
          </c:spPr>
          <c:marker>
            <c:symbol val="none"/>
          </c:marker>
          <c:cat>
            <c:multiLvlStrRef>
              <c:f>Sheet1!$B$5:$C$33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Sheet1!$D$5:$D$33</c:f>
              <c:numCache>
                <c:formatCode>General</c:formatCode>
                <c:ptCount val="25"/>
                <c:pt idx="1">
                  <c:v>56</c:v>
                </c:pt>
                <c:pt idx="3">
                  <c:v>97</c:v>
                </c:pt>
                <c:pt idx="4">
                  <c:v>254</c:v>
                </c:pt>
                <c:pt idx="5">
                  <c:v>395</c:v>
                </c:pt>
                <c:pt idx="6">
                  <c:v>338</c:v>
                </c:pt>
                <c:pt idx="7">
                  <c:v>488</c:v>
                </c:pt>
                <c:pt idx="8">
                  <c:v>412</c:v>
                </c:pt>
                <c:pt idx="9">
                  <c:v>571</c:v>
                </c:pt>
                <c:pt idx="10">
                  <c:v>562</c:v>
                </c:pt>
                <c:pt idx="11">
                  <c:v>609</c:v>
                </c:pt>
                <c:pt idx="12">
                  <c:v>668</c:v>
                </c:pt>
                <c:pt idx="13">
                  <c:v>1048</c:v>
                </c:pt>
                <c:pt idx="14">
                  <c:v>783</c:v>
                </c:pt>
                <c:pt idx="15">
                  <c:v>893</c:v>
                </c:pt>
                <c:pt idx="16">
                  <c:v>922</c:v>
                </c:pt>
                <c:pt idx="17">
                  <c:v>907</c:v>
                </c:pt>
                <c:pt idx="18">
                  <c:v>834</c:v>
                </c:pt>
                <c:pt idx="19">
                  <c:v>833</c:v>
                </c:pt>
                <c:pt idx="20">
                  <c:v>716</c:v>
                </c:pt>
                <c:pt idx="21">
                  <c:v>717</c:v>
                </c:pt>
                <c:pt idx="22">
                  <c:v>745</c:v>
                </c:pt>
                <c:pt idx="23">
                  <c:v>3</c:v>
                </c:pt>
                <c:pt idx="24">
                  <c:v>1</c:v>
                </c:pt>
              </c:numCache>
            </c:numRef>
          </c:val>
          <c:smooth val="0"/>
          <c:extLst>
            <c:ext xmlns:c16="http://schemas.microsoft.com/office/drawing/2014/chart" uri="{C3380CC4-5D6E-409C-BE32-E72D297353CC}">
              <c16:uniqueId val="{00000000-970A-4FBA-A6C9-AC3E376ABD54}"/>
            </c:ext>
          </c:extLst>
        </c:ser>
        <c:ser>
          <c:idx val="1"/>
          <c:order val="1"/>
          <c:tx>
            <c:strRef>
              <c:f>Sheet1!$E$3:$E$4</c:f>
              <c:strCache>
                <c:ptCount val="1"/>
                <c:pt idx="0">
                  <c:v>SP</c:v>
                </c:pt>
              </c:strCache>
            </c:strRef>
          </c:tx>
          <c:spPr>
            <a:ln w="28575" cap="rnd">
              <a:solidFill>
                <a:schemeClr val="accent2"/>
              </a:solidFill>
              <a:round/>
            </a:ln>
            <a:effectLst/>
          </c:spPr>
          <c:marker>
            <c:symbol val="none"/>
          </c:marker>
          <c:cat>
            <c:multiLvlStrRef>
              <c:f>Sheet1!$B$5:$C$33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Sheet1!$E$5:$E$33</c:f>
              <c:numCache>
                <c:formatCode>General</c:formatCode>
                <c:ptCount val="25"/>
                <c:pt idx="0">
                  <c:v>2</c:v>
                </c:pt>
                <c:pt idx="1">
                  <c:v>113</c:v>
                </c:pt>
                <c:pt idx="3">
                  <c:v>299</c:v>
                </c:pt>
                <c:pt idx="4">
                  <c:v>654</c:v>
                </c:pt>
                <c:pt idx="5">
                  <c:v>1010</c:v>
                </c:pt>
                <c:pt idx="6">
                  <c:v>908</c:v>
                </c:pt>
                <c:pt idx="7">
                  <c:v>1425</c:v>
                </c:pt>
                <c:pt idx="8">
                  <c:v>1331</c:v>
                </c:pt>
                <c:pt idx="9">
                  <c:v>1604</c:v>
                </c:pt>
                <c:pt idx="10">
                  <c:v>1729</c:v>
                </c:pt>
                <c:pt idx="11">
                  <c:v>1638</c:v>
                </c:pt>
                <c:pt idx="12">
                  <c:v>1793</c:v>
                </c:pt>
                <c:pt idx="13">
                  <c:v>3012</c:v>
                </c:pt>
                <c:pt idx="14">
                  <c:v>2357</c:v>
                </c:pt>
                <c:pt idx="15">
                  <c:v>3052</c:v>
                </c:pt>
                <c:pt idx="16">
                  <c:v>2703</c:v>
                </c:pt>
                <c:pt idx="17">
                  <c:v>3037</c:v>
                </c:pt>
                <c:pt idx="18">
                  <c:v>3059</c:v>
                </c:pt>
                <c:pt idx="19">
                  <c:v>3207</c:v>
                </c:pt>
                <c:pt idx="20">
                  <c:v>2773</c:v>
                </c:pt>
                <c:pt idx="21">
                  <c:v>2777</c:v>
                </c:pt>
                <c:pt idx="22">
                  <c:v>3253</c:v>
                </c:pt>
                <c:pt idx="23">
                  <c:v>8</c:v>
                </c:pt>
                <c:pt idx="24">
                  <c:v>2</c:v>
                </c:pt>
              </c:numCache>
            </c:numRef>
          </c:val>
          <c:smooth val="0"/>
          <c:extLst>
            <c:ext xmlns:c16="http://schemas.microsoft.com/office/drawing/2014/chart" uri="{C3380CC4-5D6E-409C-BE32-E72D297353CC}">
              <c16:uniqueId val="{00000001-970A-4FBA-A6C9-AC3E376ABD54}"/>
            </c:ext>
          </c:extLst>
        </c:ser>
        <c:dLbls>
          <c:showLegendKey val="0"/>
          <c:showVal val="0"/>
          <c:showCatName val="0"/>
          <c:showSerName val="0"/>
          <c:showPercent val="0"/>
          <c:showBubbleSize val="0"/>
        </c:dLbls>
        <c:smooth val="0"/>
        <c:axId val="1040160864"/>
        <c:axId val="1040163776"/>
      </c:lineChart>
      <c:catAx>
        <c:axId val="104016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163776"/>
        <c:crosses val="autoZero"/>
        <c:auto val="1"/>
        <c:lblAlgn val="ctr"/>
        <c:lblOffset val="100"/>
        <c:noMultiLvlLbl val="0"/>
      </c:catAx>
      <c:valAx>
        <c:axId val="104016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160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(1).xlsx]Sheet2!PivotTable2</c:name>
    <c:fmtId val="17"/>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tx1">
                    <a:lumMod val="75000"/>
                  </a:schemeClr>
                </a:solidFill>
                <a:latin typeface="+mn-lt"/>
                <a:ea typeface="+mn-ea"/>
                <a:cs typeface="+mn-cs"/>
              </a:defRPr>
            </a:pPr>
            <a:r>
              <a:rPr lang="en-US" sz="1400" b="0" i="0" baseline="0" dirty="0">
                <a:solidFill>
                  <a:schemeClr val="tx1">
                    <a:lumMod val="75000"/>
                  </a:schemeClr>
                </a:solidFill>
                <a:effectLst/>
              </a:rPr>
              <a:t>Bottom </a:t>
            </a:r>
          </a:p>
          <a:p>
            <a:pPr marL="0" marR="0" lvl="0" indent="0" algn="ctr" defTabSz="914400" rtl="0" eaLnBrk="1" fontAlgn="auto" latinLnBrk="0" hangingPunct="1">
              <a:lnSpc>
                <a:spcPct val="100000"/>
              </a:lnSpc>
              <a:spcBef>
                <a:spcPts val="0"/>
              </a:spcBef>
              <a:spcAft>
                <a:spcPts val="0"/>
              </a:spcAft>
              <a:buClrTx/>
              <a:buSzTx/>
              <a:buFontTx/>
              <a:buNone/>
              <a:tabLst/>
              <a:defRPr>
                <a:solidFill>
                  <a:schemeClr val="tx1">
                    <a:lumMod val="75000"/>
                  </a:schemeClr>
                </a:solidFill>
              </a:defRPr>
            </a:pPr>
            <a:r>
              <a:rPr lang="en-US" sz="1400" b="0" i="0" baseline="0" dirty="0">
                <a:solidFill>
                  <a:schemeClr val="tx1">
                    <a:lumMod val="75000"/>
                  </a:schemeClr>
                </a:solidFill>
                <a:effectLst/>
              </a:rPr>
              <a:t> 2 states  Orders trends </a:t>
            </a:r>
            <a:endParaRPr lang="en-US" sz="1400" dirty="0">
              <a:solidFill>
                <a:schemeClr val="tx1">
                  <a:lumMod val="75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chemeClr val="tx1">
                    <a:lumMod val="75000"/>
                  </a:schemeClr>
                </a:solidFill>
              </a:defRPr>
            </a:pPr>
            <a:endParaRPr lang="en-US" dirty="0">
              <a:solidFill>
                <a:schemeClr val="tx1">
                  <a:lumMod val="75000"/>
                </a:schemeClr>
              </a:solidFill>
            </a:endParaRPr>
          </a:p>
        </c:rich>
      </c:tx>
      <c:layout>
        <c:manualLayout>
          <c:xMode val="edge"/>
          <c:yMode val="edge"/>
          <c:x val="0.29815757468958048"/>
          <c:y val="1.264207821166024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tx1">
                  <a:lumMod val="7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889806919808232E-2"/>
          <c:y val="0.16856104282213658"/>
          <c:w val="0.82838825083170331"/>
          <c:h val="0.53101440234658204"/>
        </c:manualLayout>
      </c:layout>
      <c:lineChart>
        <c:grouping val="standard"/>
        <c:varyColors val="0"/>
        <c:ser>
          <c:idx val="0"/>
          <c:order val="0"/>
          <c:tx>
            <c:strRef>
              <c:f>Sheet2!$C$3:$C$4</c:f>
              <c:strCache>
                <c:ptCount val="1"/>
                <c:pt idx="0">
                  <c:v>AP</c:v>
                </c:pt>
              </c:strCache>
            </c:strRef>
          </c:tx>
          <c:spPr>
            <a:ln w="28575" cap="rnd">
              <a:solidFill>
                <a:schemeClr val="accent1"/>
              </a:solidFill>
              <a:round/>
            </a:ln>
            <a:effectLst/>
          </c:spPr>
          <c:marker>
            <c:symbol val="none"/>
          </c:marker>
          <c:cat>
            <c:multiLvlStrRef>
              <c:f>Sheet2!$A$5:$B$33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Sheet2!$C$5:$C$33</c:f>
              <c:numCache>
                <c:formatCode>General</c:formatCode>
                <c:ptCount val="25"/>
                <c:pt idx="4">
                  <c:v>2</c:v>
                </c:pt>
                <c:pt idx="5">
                  <c:v>3</c:v>
                </c:pt>
                <c:pt idx="7">
                  <c:v>5</c:v>
                </c:pt>
                <c:pt idx="8">
                  <c:v>2</c:v>
                </c:pt>
                <c:pt idx="9">
                  <c:v>1</c:v>
                </c:pt>
                <c:pt idx="10">
                  <c:v>3</c:v>
                </c:pt>
                <c:pt idx="11">
                  <c:v>2</c:v>
                </c:pt>
                <c:pt idx="12">
                  <c:v>3</c:v>
                </c:pt>
                <c:pt idx="13">
                  <c:v>4</c:v>
                </c:pt>
                <c:pt idx="14">
                  <c:v>4</c:v>
                </c:pt>
                <c:pt idx="15">
                  <c:v>11</c:v>
                </c:pt>
                <c:pt idx="16">
                  <c:v>2</c:v>
                </c:pt>
                <c:pt idx="17">
                  <c:v>5</c:v>
                </c:pt>
                <c:pt idx="18">
                  <c:v>5</c:v>
                </c:pt>
                <c:pt idx="19">
                  <c:v>6</c:v>
                </c:pt>
                <c:pt idx="20">
                  <c:v>2</c:v>
                </c:pt>
                <c:pt idx="21">
                  <c:v>6</c:v>
                </c:pt>
                <c:pt idx="22">
                  <c:v>2</c:v>
                </c:pt>
              </c:numCache>
            </c:numRef>
          </c:val>
          <c:smooth val="0"/>
          <c:extLst>
            <c:ext xmlns:c16="http://schemas.microsoft.com/office/drawing/2014/chart" uri="{C3380CC4-5D6E-409C-BE32-E72D297353CC}">
              <c16:uniqueId val="{00000000-3320-4FB9-AB6D-6BA480A068A2}"/>
            </c:ext>
          </c:extLst>
        </c:ser>
        <c:ser>
          <c:idx val="1"/>
          <c:order val="1"/>
          <c:tx>
            <c:strRef>
              <c:f>Sheet2!$D$3:$D$4</c:f>
              <c:strCache>
                <c:ptCount val="1"/>
                <c:pt idx="0">
                  <c:v>RR</c:v>
                </c:pt>
              </c:strCache>
            </c:strRef>
          </c:tx>
          <c:spPr>
            <a:ln w="28575" cap="rnd">
              <a:solidFill>
                <a:schemeClr val="accent2"/>
              </a:solidFill>
              <a:round/>
            </a:ln>
            <a:effectLst/>
          </c:spPr>
          <c:marker>
            <c:symbol val="none"/>
          </c:marker>
          <c:cat>
            <c:multiLvlStrRef>
              <c:f>Sheet2!$A$5:$B$33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Sheet2!$D$5:$D$33</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5</c:v>
                </c:pt>
              </c:numCache>
            </c:numRef>
          </c:val>
          <c:smooth val="0"/>
          <c:extLst>
            <c:ext xmlns:c16="http://schemas.microsoft.com/office/drawing/2014/chart" uri="{C3380CC4-5D6E-409C-BE32-E72D297353CC}">
              <c16:uniqueId val="{00000001-3320-4FB9-AB6D-6BA480A068A2}"/>
            </c:ext>
          </c:extLst>
        </c:ser>
        <c:dLbls>
          <c:showLegendKey val="0"/>
          <c:showVal val="0"/>
          <c:showCatName val="0"/>
          <c:showSerName val="0"/>
          <c:showPercent val="0"/>
          <c:showBubbleSize val="0"/>
        </c:dLbls>
        <c:smooth val="0"/>
        <c:axId val="1040192064"/>
        <c:axId val="1040173344"/>
      </c:lineChart>
      <c:catAx>
        <c:axId val="104019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173344"/>
        <c:crosses val="autoZero"/>
        <c:auto val="1"/>
        <c:lblAlgn val="ctr"/>
        <c:lblOffset val="100"/>
        <c:noMultiLvlLbl val="0"/>
      </c:catAx>
      <c:valAx>
        <c:axId val="104017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192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(1).xlsx]Sheet3!PivotTable3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2 states with Highest customer Acquisition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579918423753027E-2"/>
          <c:y val="0.18055555555555552"/>
          <c:w val="0.76719273548566747"/>
          <c:h val="0.52179826480023339"/>
        </c:manualLayout>
      </c:layout>
      <c:lineChart>
        <c:grouping val="standard"/>
        <c:varyColors val="0"/>
        <c:ser>
          <c:idx val="0"/>
          <c:order val="0"/>
          <c:tx>
            <c:strRef>
              <c:f>Sheet3!$D$2:$D$3</c:f>
              <c:strCache>
                <c:ptCount val="1"/>
                <c:pt idx="0">
                  <c:v>RJ</c:v>
                </c:pt>
              </c:strCache>
            </c:strRef>
          </c:tx>
          <c:spPr>
            <a:ln w="28575" cap="rnd">
              <a:solidFill>
                <a:schemeClr val="accent1"/>
              </a:solidFill>
              <a:round/>
            </a:ln>
            <a:effectLst/>
          </c:spPr>
          <c:marker>
            <c:symbol val="none"/>
          </c:marker>
          <c:cat>
            <c:multiLvlStrRef>
              <c:f>Sheet3!$B$4:$C$32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Sheet3!$D$4:$D$32</c:f>
              <c:numCache>
                <c:formatCode>General</c:formatCode>
                <c:ptCount val="25"/>
                <c:pt idx="1">
                  <c:v>56</c:v>
                </c:pt>
                <c:pt idx="3">
                  <c:v>93</c:v>
                </c:pt>
                <c:pt idx="4">
                  <c:v>252</c:v>
                </c:pt>
                <c:pt idx="5">
                  <c:v>391</c:v>
                </c:pt>
                <c:pt idx="6">
                  <c:v>327</c:v>
                </c:pt>
                <c:pt idx="7">
                  <c:v>478</c:v>
                </c:pt>
                <c:pt idx="8">
                  <c:v>401</c:v>
                </c:pt>
                <c:pt idx="9">
                  <c:v>550</c:v>
                </c:pt>
                <c:pt idx="10">
                  <c:v>552</c:v>
                </c:pt>
                <c:pt idx="11">
                  <c:v>595</c:v>
                </c:pt>
                <c:pt idx="12">
                  <c:v>638</c:v>
                </c:pt>
                <c:pt idx="13">
                  <c:v>1015</c:v>
                </c:pt>
                <c:pt idx="14">
                  <c:v>755</c:v>
                </c:pt>
                <c:pt idx="15">
                  <c:v>855</c:v>
                </c:pt>
                <c:pt idx="16">
                  <c:v>888</c:v>
                </c:pt>
                <c:pt idx="17">
                  <c:v>872</c:v>
                </c:pt>
                <c:pt idx="18">
                  <c:v>805</c:v>
                </c:pt>
                <c:pt idx="19">
                  <c:v>799</c:v>
                </c:pt>
                <c:pt idx="20">
                  <c:v>690</c:v>
                </c:pt>
                <c:pt idx="21">
                  <c:v>688</c:v>
                </c:pt>
                <c:pt idx="22">
                  <c:v>714</c:v>
                </c:pt>
              </c:numCache>
            </c:numRef>
          </c:val>
          <c:smooth val="0"/>
          <c:extLst>
            <c:ext xmlns:c16="http://schemas.microsoft.com/office/drawing/2014/chart" uri="{C3380CC4-5D6E-409C-BE32-E72D297353CC}">
              <c16:uniqueId val="{00000000-6D9E-4C1C-AF8F-C20FE1DF3DFB}"/>
            </c:ext>
          </c:extLst>
        </c:ser>
        <c:ser>
          <c:idx val="1"/>
          <c:order val="1"/>
          <c:tx>
            <c:strRef>
              <c:f>Sheet3!$E$2:$E$3</c:f>
              <c:strCache>
                <c:ptCount val="1"/>
                <c:pt idx="0">
                  <c:v>SP</c:v>
                </c:pt>
              </c:strCache>
            </c:strRef>
          </c:tx>
          <c:spPr>
            <a:ln w="28575" cap="rnd">
              <a:solidFill>
                <a:schemeClr val="accent2"/>
              </a:solidFill>
              <a:round/>
            </a:ln>
            <a:effectLst/>
          </c:spPr>
          <c:marker>
            <c:symbol val="none"/>
          </c:marker>
          <c:cat>
            <c:multiLvlStrRef>
              <c:f>Sheet3!$B$4:$C$32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Sheet3!$E$4:$E$32</c:f>
              <c:numCache>
                <c:formatCode>General</c:formatCode>
                <c:ptCount val="25"/>
                <c:pt idx="0">
                  <c:v>2</c:v>
                </c:pt>
                <c:pt idx="1">
                  <c:v>111</c:v>
                </c:pt>
                <c:pt idx="3">
                  <c:v>296</c:v>
                </c:pt>
                <c:pt idx="4">
                  <c:v>645</c:v>
                </c:pt>
                <c:pt idx="5">
                  <c:v>993</c:v>
                </c:pt>
                <c:pt idx="6">
                  <c:v>887</c:v>
                </c:pt>
                <c:pt idx="7">
                  <c:v>1391</c:v>
                </c:pt>
                <c:pt idx="8">
                  <c:v>1286</c:v>
                </c:pt>
                <c:pt idx="9">
                  <c:v>1557</c:v>
                </c:pt>
                <c:pt idx="10">
                  <c:v>1675</c:v>
                </c:pt>
                <c:pt idx="11">
                  <c:v>1589</c:v>
                </c:pt>
                <c:pt idx="12">
                  <c:v>1741</c:v>
                </c:pt>
                <c:pt idx="13">
                  <c:v>2923</c:v>
                </c:pt>
                <c:pt idx="14">
                  <c:v>2282</c:v>
                </c:pt>
                <c:pt idx="15">
                  <c:v>2959</c:v>
                </c:pt>
                <c:pt idx="16">
                  <c:v>2595</c:v>
                </c:pt>
                <c:pt idx="17">
                  <c:v>2939</c:v>
                </c:pt>
                <c:pt idx="18">
                  <c:v>2956</c:v>
                </c:pt>
                <c:pt idx="19">
                  <c:v>3085</c:v>
                </c:pt>
                <c:pt idx="20">
                  <c:v>2668</c:v>
                </c:pt>
                <c:pt idx="21">
                  <c:v>2694</c:v>
                </c:pt>
                <c:pt idx="22">
                  <c:v>3134</c:v>
                </c:pt>
                <c:pt idx="23">
                  <c:v>4</c:v>
                </c:pt>
                <c:pt idx="24">
                  <c:v>1</c:v>
                </c:pt>
              </c:numCache>
            </c:numRef>
          </c:val>
          <c:smooth val="0"/>
          <c:extLst>
            <c:ext xmlns:c16="http://schemas.microsoft.com/office/drawing/2014/chart" uri="{C3380CC4-5D6E-409C-BE32-E72D297353CC}">
              <c16:uniqueId val="{00000001-6D9E-4C1C-AF8F-C20FE1DF3DFB}"/>
            </c:ext>
          </c:extLst>
        </c:ser>
        <c:dLbls>
          <c:showLegendKey val="0"/>
          <c:showVal val="0"/>
          <c:showCatName val="0"/>
          <c:showSerName val="0"/>
          <c:showPercent val="0"/>
          <c:showBubbleSize val="0"/>
        </c:dLbls>
        <c:smooth val="0"/>
        <c:axId val="1040272768"/>
        <c:axId val="1040262368"/>
      </c:lineChart>
      <c:catAx>
        <c:axId val="104027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262368"/>
        <c:crosses val="autoZero"/>
        <c:auto val="1"/>
        <c:lblAlgn val="ctr"/>
        <c:lblOffset val="100"/>
        <c:noMultiLvlLbl val="0"/>
      </c:catAx>
      <c:valAx>
        <c:axId val="104026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272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(1).xlsx]Sheet4!PivotTable4</c:name>
    <c:fmtId val="10"/>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400" b="0" i="0" baseline="0" dirty="0">
                <a:effectLst/>
              </a:rPr>
              <a:t>Bottom  2 states with least  customer Acquisition</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sz="14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4912105059032566E-2"/>
          <c:y val="0.16666666666666666"/>
          <c:w val="0.81482443560534312"/>
          <c:h val="0.51253900554097409"/>
        </c:manualLayout>
      </c:layout>
      <c:lineChart>
        <c:grouping val="standard"/>
        <c:varyColors val="0"/>
        <c:ser>
          <c:idx val="0"/>
          <c:order val="0"/>
          <c:tx>
            <c:strRef>
              <c:f>Sheet4!$D$2:$D$3</c:f>
              <c:strCache>
                <c:ptCount val="1"/>
                <c:pt idx="0">
                  <c:v>AP</c:v>
                </c:pt>
              </c:strCache>
            </c:strRef>
          </c:tx>
          <c:spPr>
            <a:ln w="28575" cap="rnd">
              <a:solidFill>
                <a:schemeClr val="accent1"/>
              </a:solidFill>
              <a:round/>
            </a:ln>
            <a:effectLst/>
          </c:spPr>
          <c:marker>
            <c:symbol val="none"/>
          </c:marker>
          <c:cat>
            <c:multiLvlStrRef>
              <c:f>Sheet4!$B$4:$C$32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Sheet4!$D$4:$D$32</c:f>
              <c:numCache>
                <c:formatCode>General</c:formatCode>
                <c:ptCount val="25"/>
                <c:pt idx="4">
                  <c:v>2</c:v>
                </c:pt>
                <c:pt idx="5">
                  <c:v>3</c:v>
                </c:pt>
                <c:pt idx="7">
                  <c:v>5</c:v>
                </c:pt>
                <c:pt idx="8">
                  <c:v>2</c:v>
                </c:pt>
                <c:pt idx="9">
                  <c:v>1</c:v>
                </c:pt>
                <c:pt idx="10">
                  <c:v>3</c:v>
                </c:pt>
                <c:pt idx="11">
                  <c:v>1</c:v>
                </c:pt>
                <c:pt idx="12">
                  <c:v>3</c:v>
                </c:pt>
                <c:pt idx="13">
                  <c:v>4</c:v>
                </c:pt>
                <c:pt idx="14">
                  <c:v>4</c:v>
                </c:pt>
                <c:pt idx="15">
                  <c:v>11</c:v>
                </c:pt>
                <c:pt idx="16">
                  <c:v>2</c:v>
                </c:pt>
                <c:pt idx="17">
                  <c:v>5</c:v>
                </c:pt>
                <c:pt idx="18">
                  <c:v>5</c:v>
                </c:pt>
                <c:pt idx="19">
                  <c:v>6</c:v>
                </c:pt>
                <c:pt idx="20">
                  <c:v>2</c:v>
                </c:pt>
                <c:pt idx="21">
                  <c:v>6</c:v>
                </c:pt>
                <c:pt idx="22">
                  <c:v>2</c:v>
                </c:pt>
              </c:numCache>
            </c:numRef>
          </c:val>
          <c:smooth val="0"/>
          <c:extLst>
            <c:ext xmlns:c16="http://schemas.microsoft.com/office/drawing/2014/chart" uri="{C3380CC4-5D6E-409C-BE32-E72D297353CC}">
              <c16:uniqueId val="{00000000-CF2B-47C4-87B9-EDDB79D6F7DE}"/>
            </c:ext>
          </c:extLst>
        </c:ser>
        <c:ser>
          <c:idx val="1"/>
          <c:order val="1"/>
          <c:tx>
            <c:strRef>
              <c:f>Sheet4!$E$2:$E$3</c:f>
              <c:strCache>
                <c:ptCount val="1"/>
                <c:pt idx="0">
                  <c:v>RR</c:v>
                </c:pt>
              </c:strCache>
            </c:strRef>
          </c:tx>
          <c:spPr>
            <a:ln w="28575" cap="rnd">
              <a:solidFill>
                <a:schemeClr val="accent2"/>
              </a:solidFill>
              <a:round/>
            </a:ln>
            <a:effectLst/>
          </c:spPr>
          <c:marker>
            <c:symbol val="none"/>
          </c:marker>
          <c:cat>
            <c:multiLvlStrRef>
              <c:f>Sheet4!$B$4:$C$32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Sheet4!$E$4:$E$32</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4</c:v>
                </c:pt>
              </c:numCache>
            </c:numRef>
          </c:val>
          <c:smooth val="0"/>
          <c:extLst>
            <c:ext xmlns:c16="http://schemas.microsoft.com/office/drawing/2014/chart" uri="{C3380CC4-5D6E-409C-BE32-E72D297353CC}">
              <c16:uniqueId val="{00000001-CF2B-47C4-87B9-EDDB79D6F7DE}"/>
            </c:ext>
          </c:extLst>
        </c:ser>
        <c:dLbls>
          <c:showLegendKey val="0"/>
          <c:showVal val="0"/>
          <c:showCatName val="0"/>
          <c:showSerName val="0"/>
          <c:showPercent val="0"/>
          <c:showBubbleSize val="0"/>
        </c:dLbls>
        <c:smooth val="0"/>
        <c:axId val="1093119824"/>
        <c:axId val="1093130640"/>
      </c:lineChart>
      <c:catAx>
        <c:axId val="109311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130640"/>
        <c:crosses val="autoZero"/>
        <c:auto val="1"/>
        <c:lblAlgn val="ctr"/>
        <c:lblOffset val="100"/>
        <c:noMultiLvlLbl val="0"/>
      </c:catAx>
      <c:valAx>
        <c:axId val="109313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119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(1).xlsx]Sheet6!PivotTable6</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Bottom</a:t>
            </a:r>
            <a:r>
              <a:rPr lang="en-US" baseline="0" dirty="0"/>
              <a:t> 2 states of total sale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914260717410323E-2"/>
          <c:y val="0.16666666666666666"/>
          <c:w val="0.789345363079615"/>
          <c:h val="0.51253900554097398"/>
        </c:manualLayout>
      </c:layout>
      <c:barChart>
        <c:barDir val="col"/>
        <c:grouping val="clustered"/>
        <c:varyColors val="0"/>
        <c:ser>
          <c:idx val="0"/>
          <c:order val="0"/>
          <c:tx>
            <c:strRef>
              <c:f>Sheet6!$D$2:$D$3</c:f>
              <c:strCache>
                <c:ptCount val="1"/>
                <c:pt idx="0">
                  <c:v>AP</c:v>
                </c:pt>
              </c:strCache>
            </c:strRef>
          </c:tx>
          <c:spPr>
            <a:solidFill>
              <a:schemeClr val="accent1"/>
            </a:solidFill>
            <a:ln>
              <a:noFill/>
            </a:ln>
            <a:effectLst/>
          </c:spPr>
          <c:invertIfNegative val="0"/>
          <c:cat>
            <c:multiLvlStrRef>
              <c:f>Sheet6!$B$4:$C$29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Sheet6!$D$4:$D$29</c:f>
              <c:numCache>
                <c:formatCode>General</c:formatCode>
                <c:ptCount val="22"/>
                <c:pt idx="3">
                  <c:v>707.19998168945301</c:v>
                </c:pt>
                <c:pt idx="4">
                  <c:v>412.88999176025402</c:v>
                </c:pt>
                <c:pt idx="6">
                  <c:v>1387.84997558594</c:v>
                </c:pt>
                <c:pt idx="7">
                  <c:v>369.73999786376999</c:v>
                </c:pt>
                <c:pt idx="8">
                  <c:v>292.39001464843801</c:v>
                </c:pt>
                <c:pt idx="9">
                  <c:v>384.77999877929699</c:v>
                </c:pt>
                <c:pt idx="10">
                  <c:v>499.21999359130899</c:v>
                </c:pt>
                <c:pt idx="11">
                  <c:v>1696.7400436401399</c:v>
                </c:pt>
                <c:pt idx="12">
                  <c:v>689.16999816894497</c:v>
                </c:pt>
                <c:pt idx="13">
                  <c:v>770.55999755859398</c:v>
                </c:pt>
                <c:pt idx="14">
                  <c:v>2788.73996734619</c:v>
                </c:pt>
                <c:pt idx="15">
                  <c:v>1086.3100128173801</c:v>
                </c:pt>
                <c:pt idx="16">
                  <c:v>704.54001617431595</c:v>
                </c:pt>
                <c:pt idx="17">
                  <c:v>1042.8000106811501</c:v>
                </c:pt>
                <c:pt idx="18">
                  <c:v>1189.9300079345701</c:v>
                </c:pt>
                <c:pt idx="19">
                  <c:v>247.92000579833999</c:v>
                </c:pt>
                <c:pt idx="20">
                  <c:v>1613.6300239563</c:v>
                </c:pt>
                <c:pt idx="21">
                  <c:v>257.40000915527298</c:v>
                </c:pt>
              </c:numCache>
            </c:numRef>
          </c:val>
          <c:extLst>
            <c:ext xmlns:c16="http://schemas.microsoft.com/office/drawing/2014/chart" uri="{C3380CC4-5D6E-409C-BE32-E72D297353CC}">
              <c16:uniqueId val="{00000000-604C-49F9-81C1-BBD6EB52640C}"/>
            </c:ext>
          </c:extLst>
        </c:ser>
        <c:ser>
          <c:idx val="1"/>
          <c:order val="1"/>
          <c:tx>
            <c:strRef>
              <c:f>Sheet6!$E$2:$E$3</c:f>
              <c:strCache>
                <c:ptCount val="1"/>
                <c:pt idx="0">
                  <c:v>RR</c:v>
                </c:pt>
              </c:strCache>
            </c:strRef>
          </c:tx>
          <c:spPr>
            <a:solidFill>
              <a:schemeClr val="accent2"/>
            </a:solidFill>
            <a:ln>
              <a:noFill/>
            </a:ln>
            <a:effectLst/>
          </c:spPr>
          <c:invertIfNegative val="0"/>
          <c:cat>
            <c:multiLvlStrRef>
              <c:f>Sheet6!$B$4:$C$29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Sheet6!$E$4:$E$29</c:f>
              <c:numCache>
                <c:formatCode>General</c:formatCode>
                <c:ptCount val="22"/>
                <c:pt idx="0">
                  <c:v>69.019996643066406</c:v>
                </c:pt>
                <c:pt idx="3">
                  <c:v>108.73999786377</c:v>
                </c:pt>
                <c:pt idx="4">
                  <c:v>330.810005187988</c:v>
                </c:pt>
                <c:pt idx="5">
                  <c:v>106.889999389648</c:v>
                </c:pt>
                <c:pt idx="6">
                  <c:v>317.970008850098</c:v>
                </c:pt>
                <c:pt idx="7">
                  <c:v>175.179996490479</c:v>
                </c:pt>
                <c:pt idx="8">
                  <c:v>225.00999450683599</c:v>
                </c:pt>
                <c:pt idx="10">
                  <c:v>65.370002746582003</c:v>
                </c:pt>
                <c:pt idx="11">
                  <c:v>525.15000915527298</c:v>
                </c:pt>
                <c:pt idx="12">
                  <c:v>151.459999084473</c:v>
                </c:pt>
                <c:pt idx="14">
                  <c:v>162.78999328613301</c:v>
                </c:pt>
                <c:pt idx="15">
                  <c:v>235.629997253418</c:v>
                </c:pt>
                <c:pt idx="16">
                  <c:v>2018.80004882813</c:v>
                </c:pt>
                <c:pt idx="17">
                  <c:v>772.01001358032204</c:v>
                </c:pt>
                <c:pt idx="18">
                  <c:v>171.69000244140599</c:v>
                </c:pt>
                <c:pt idx="19">
                  <c:v>1642.4099731445301</c:v>
                </c:pt>
                <c:pt idx="20">
                  <c:v>1960.58995819092</c:v>
                </c:pt>
              </c:numCache>
            </c:numRef>
          </c:val>
          <c:extLst>
            <c:ext xmlns:c16="http://schemas.microsoft.com/office/drawing/2014/chart" uri="{C3380CC4-5D6E-409C-BE32-E72D297353CC}">
              <c16:uniqueId val="{00000001-604C-49F9-81C1-BBD6EB52640C}"/>
            </c:ext>
          </c:extLst>
        </c:ser>
        <c:dLbls>
          <c:showLegendKey val="0"/>
          <c:showVal val="0"/>
          <c:showCatName val="0"/>
          <c:showSerName val="0"/>
          <c:showPercent val="0"/>
          <c:showBubbleSize val="0"/>
        </c:dLbls>
        <c:gapWidth val="219"/>
        <c:overlap val="-27"/>
        <c:axId val="1130133424"/>
        <c:axId val="1130129680"/>
      </c:barChart>
      <c:catAx>
        <c:axId val="113013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129680"/>
        <c:crosses val="autoZero"/>
        <c:auto val="1"/>
        <c:lblAlgn val="ctr"/>
        <c:lblOffset val="100"/>
        <c:noMultiLvlLbl val="0"/>
      </c:catAx>
      <c:valAx>
        <c:axId val="113012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133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(1).xlsx]Sheet5!PivotTable5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2 state of Total sale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24759405074366"/>
          <c:y val="0.18981481481481483"/>
          <c:w val="0.76699803149606294"/>
          <c:h val="0.48939085739282578"/>
        </c:manualLayout>
      </c:layout>
      <c:barChart>
        <c:barDir val="col"/>
        <c:grouping val="clustered"/>
        <c:varyColors val="0"/>
        <c:ser>
          <c:idx val="0"/>
          <c:order val="0"/>
          <c:tx>
            <c:strRef>
              <c:f>Sheet5!$D$2:$D$3</c:f>
              <c:strCache>
                <c:ptCount val="1"/>
                <c:pt idx="0">
                  <c:v>RJ</c:v>
                </c:pt>
              </c:strCache>
            </c:strRef>
          </c:tx>
          <c:spPr>
            <a:solidFill>
              <a:schemeClr val="accent1"/>
            </a:solidFill>
            <a:ln>
              <a:noFill/>
            </a:ln>
            <a:effectLst/>
          </c:spPr>
          <c:invertIfNegative val="0"/>
          <c:cat>
            <c:multiLvlStrRef>
              <c:f>Sheet5!$B$4:$C$29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Sheet5!$D$4:$D$29</c:f>
              <c:numCache>
                <c:formatCode>General</c:formatCode>
                <c:ptCount val="22"/>
                <c:pt idx="0">
                  <c:v>9403.0700652599298</c:v>
                </c:pt>
                <c:pt idx="2">
                  <c:v>14040.6700409651</c:v>
                </c:pt>
                <c:pt idx="3">
                  <c:v>35278.769886732101</c:v>
                </c:pt>
                <c:pt idx="4">
                  <c:v>61335.799725771001</c:v>
                </c:pt>
                <c:pt idx="5">
                  <c:v>63917.069751262701</c:v>
                </c:pt>
                <c:pt idx="6">
                  <c:v>81329.930087119297</c:v>
                </c:pt>
                <c:pt idx="7">
                  <c:v>61889.150235295303</c:v>
                </c:pt>
                <c:pt idx="8">
                  <c:v>87584.170006275206</c:v>
                </c:pt>
                <c:pt idx="9">
                  <c:v>88279.269842147798</c:v>
                </c:pt>
                <c:pt idx="10">
                  <c:v>106702.600112826</c:v>
                </c:pt>
                <c:pt idx="11">
                  <c:v>110577.919755593</c:v>
                </c:pt>
                <c:pt idx="12">
                  <c:v>172234.569649577</c:v>
                </c:pt>
                <c:pt idx="13">
                  <c:v>130017.199706018</c:v>
                </c:pt>
                <c:pt idx="14">
                  <c:v>137399.84943790699</c:v>
                </c:pt>
                <c:pt idx="15">
                  <c:v>130648.529749304</c:v>
                </c:pt>
                <c:pt idx="16">
                  <c:v>135228.09973493201</c:v>
                </c:pt>
                <c:pt idx="17">
                  <c:v>139672.72027051399</c:v>
                </c:pt>
                <c:pt idx="18">
                  <c:v>143369.250642061</c:v>
                </c:pt>
                <c:pt idx="19">
                  <c:v>119246.48012197</c:v>
                </c:pt>
                <c:pt idx="20">
                  <c:v>116748.540235579</c:v>
                </c:pt>
                <c:pt idx="21">
                  <c:v>111197.550229669</c:v>
                </c:pt>
              </c:numCache>
            </c:numRef>
          </c:val>
          <c:extLst>
            <c:ext xmlns:c16="http://schemas.microsoft.com/office/drawing/2014/chart" uri="{C3380CC4-5D6E-409C-BE32-E72D297353CC}">
              <c16:uniqueId val="{00000000-1D7C-4030-8CD3-269C1BF5BF75}"/>
            </c:ext>
          </c:extLst>
        </c:ser>
        <c:ser>
          <c:idx val="1"/>
          <c:order val="1"/>
          <c:tx>
            <c:strRef>
              <c:f>Sheet5!$E$2:$E$3</c:f>
              <c:strCache>
                <c:ptCount val="1"/>
                <c:pt idx="0">
                  <c:v>SP</c:v>
                </c:pt>
              </c:strCache>
            </c:strRef>
          </c:tx>
          <c:spPr>
            <a:solidFill>
              <a:schemeClr val="accent2"/>
            </a:solidFill>
            <a:ln>
              <a:noFill/>
            </a:ln>
            <a:effectLst/>
          </c:spPr>
          <c:invertIfNegative val="0"/>
          <c:cat>
            <c:multiLvlStrRef>
              <c:f>Sheet5!$B$4:$C$29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Sheet5!$E$4:$E$29</c:f>
              <c:numCache>
                <c:formatCode>General</c:formatCode>
                <c:ptCount val="22"/>
                <c:pt idx="0">
                  <c:v>13700.150034189201</c:v>
                </c:pt>
                <c:pt idx="2">
                  <c:v>44838.140085697203</c:v>
                </c:pt>
                <c:pt idx="3">
                  <c:v>84443.999910831495</c:v>
                </c:pt>
                <c:pt idx="4">
                  <c:v>147665.98978686301</c:v>
                </c:pt>
                <c:pt idx="5">
                  <c:v>138822.03973841699</c:v>
                </c:pt>
                <c:pt idx="6">
                  <c:v>195065.48006396001</c:v>
                </c:pt>
                <c:pt idx="7">
                  <c:v>191008.599855304</c:v>
                </c:pt>
                <c:pt idx="8">
                  <c:v>204486.519575924</c:v>
                </c:pt>
                <c:pt idx="9">
                  <c:v>219219.249687467</c:v>
                </c:pt>
                <c:pt idx="10">
                  <c:v>238785.05031356201</c:v>
                </c:pt>
                <c:pt idx="11">
                  <c:v>249924.08989461101</c:v>
                </c:pt>
                <c:pt idx="12">
                  <c:v>400892.89031606901</c:v>
                </c:pt>
                <c:pt idx="13">
                  <c:v>313129.20035894198</c:v>
                </c:pt>
                <c:pt idx="14">
                  <c:v>418496.080113918</c:v>
                </c:pt>
                <c:pt idx="15">
                  <c:v>350994.830275357</c:v>
                </c:pt>
                <c:pt idx="16">
                  <c:v>429115.21039079101</c:v>
                </c:pt>
                <c:pt idx="17">
                  <c:v>443437.16004794801</c:v>
                </c:pt>
                <c:pt idx="18">
                  <c:v>478505.729899881</c:v>
                </c:pt>
                <c:pt idx="19">
                  <c:v>391537.49011422298</c:v>
                </c:pt>
                <c:pt idx="20">
                  <c:v>371383.53949920298</c:v>
                </c:pt>
                <c:pt idx="21">
                  <c:v>443770.05004864902</c:v>
                </c:pt>
              </c:numCache>
            </c:numRef>
          </c:val>
          <c:extLst>
            <c:ext xmlns:c16="http://schemas.microsoft.com/office/drawing/2014/chart" uri="{C3380CC4-5D6E-409C-BE32-E72D297353CC}">
              <c16:uniqueId val="{00000001-1D7C-4030-8CD3-269C1BF5BF75}"/>
            </c:ext>
          </c:extLst>
        </c:ser>
        <c:dLbls>
          <c:showLegendKey val="0"/>
          <c:showVal val="0"/>
          <c:showCatName val="0"/>
          <c:showSerName val="0"/>
          <c:showPercent val="0"/>
          <c:showBubbleSize val="0"/>
        </c:dLbls>
        <c:gapWidth val="219"/>
        <c:overlap val="-27"/>
        <c:axId val="1130150064"/>
        <c:axId val="1130167120"/>
      </c:barChart>
      <c:catAx>
        <c:axId val="113015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167120"/>
        <c:crosses val="autoZero"/>
        <c:auto val="1"/>
        <c:lblAlgn val="ctr"/>
        <c:lblOffset val="100"/>
        <c:noMultiLvlLbl val="0"/>
      </c:catAx>
      <c:valAx>
        <c:axId val="113016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150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3382b8e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3382b8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1"/>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1"/>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1"/>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2"/>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3"/>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3"/>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3"/>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
        <p:nvSpPr>
          <p:cNvPr id="93" name="Google Shape;93;p23"/>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4"/>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5"/>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5"/>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5"/>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5"/>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5"/>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6"/>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6"/>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6"/>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6"/>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6"/>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6"/>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6"/>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6"/>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6"/>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6"/>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6"/>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6"/>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8"/>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9" name="Google Shape;29;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35" name="Google Shape;35;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1" name="Google Shape;41;p17"/>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pic>
        <p:nvPicPr>
          <p:cNvPr descr="Slate-V2-HD-compPhotoInset.png" id="46" name="Google Shape;46;p18"/>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47" name="Google Shape;47;p18"/>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48" name="Google Shape;48;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0" name="Google Shape;50;p18"/>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1" name="Google Shape;51;p18"/>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2" name="Google Shape;52;p18"/>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3" name="Google Shape;53;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9"/>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19"/>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0"/>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0"/>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0"/>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1"/>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8.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0.xml"/><Relationship Id="rId4" Type="http://schemas.openxmlformats.org/officeDocument/2006/relationships/chart" Target="../charts/char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0700" y="581050"/>
            <a:ext cx="9440100" cy="12660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5400"/>
              <a:buFont typeface="Lustria"/>
              <a:buNone/>
            </a:pPr>
            <a:r>
              <a:rPr lang="en-US">
                <a:solidFill>
                  <a:schemeClr val="lt1"/>
                </a:solidFill>
              </a:rPr>
              <a:t>SQL Project - </a:t>
            </a:r>
            <a:r>
              <a:rPr lang="en-US"/>
              <a:t>    </a:t>
            </a:r>
            <a:endParaRPr/>
          </a:p>
        </p:txBody>
      </p:sp>
      <p:sp>
        <p:nvSpPr>
          <p:cNvPr id="145" name="Google Shape;145;p1"/>
          <p:cNvSpPr txBox="1"/>
          <p:nvPr>
            <p:ph idx="1" type="subTitle"/>
          </p:nvPr>
        </p:nvSpPr>
        <p:spPr>
          <a:xfrm>
            <a:off x="1173925" y="1847050"/>
            <a:ext cx="9440100" cy="1266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85000" lnSpcReduction="20000"/>
          </a:bodyPr>
          <a:lstStyle/>
          <a:p>
            <a:pPr indent="0" lvl="0" marL="0" rtl="0" algn="ctr">
              <a:spcBef>
                <a:spcPts val="0"/>
              </a:spcBef>
              <a:spcAft>
                <a:spcPts val="0"/>
              </a:spcAft>
              <a:buSzPct val="70000"/>
              <a:buNone/>
            </a:pPr>
            <a:r>
              <a:rPr b="0" i="0" lang="en-US" sz="1800" u="none" strike="noStrike">
                <a:solidFill>
                  <a:srgbClr val="243748"/>
                </a:solidFill>
                <a:latin typeface="Twentieth Century"/>
                <a:ea typeface="Twentieth Century"/>
                <a:cs typeface="Twentieth Century"/>
                <a:sym typeface="Twentieth Century"/>
              </a:rPr>
              <a:t> </a:t>
            </a:r>
            <a:endParaRPr b="0"/>
          </a:p>
          <a:p>
            <a:pPr indent="0" lvl="0" marL="0" rtl="0" algn="ctr">
              <a:spcBef>
                <a:spcPts val="0"/>
              </a:spcBef>
              <a:spcAft>
                <a:spcPts val="0"/>
              </a:spcAft>
              <a:buSzPct val="70000"/>
              <a:buNone/>
            </a:pPr>
            <a:r>
              <a:rPr b="0" i="0" lang="en-US" sz="5100" u="none" strike="noStrike">
                <a:latin typeface="Twentieth Century"/>
                <a:ea typeface="Twentieth Century"/>
                <a:cs typeface="Twentieth Century"/>
                <a:sym typeface="Twentieth Century"/>
              </a:rPr>
              <a:t>E-commerce Sales Analysis</a:t>
            </a:r>
            <a:endParaRPr b="0" sz="5100"/>
          </a:p>
          <a:p>
            <a:pPr indent="0" lvl="0" marL="0" rtl="0" algn="ctr">
              <a:spcBef>
                <a:spcPts val="250"/>
              </a:spcBef>
              <a:spcAft>
                <a:spcPts val="0"/>
              </a:spcAft>
              <a:buSzPct val="70000"/>
              <a:buNone/>
            </a:pPr>
            <a:br>
              <a:rPr lang="en-US"/>
            </a:br>
            <a:endParaRPr/>
          </a:p>
        </p:txBody>
      </p:sp>
      <p:sp>
        <p:nvSpPr>
          <p:cNvPr id="146" name="Google Shape;146;p1"/>
          <p:cNvSpPr txBox="1"/>
          <p:nvPr/>
        </p:nvSpPr>
        <p:spPr>
          <a:xfrm>
            <a:off x="1173925" y="3113050"/>
            <a:ext cx="8427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lt1"/>
                </a:solidFill>
                <a:latin typeface="Lustria"/>
                <a:ea typeface="Lustria"/>
                <a:cs typeface="Lustria"/>
                <a:sym typeface="Lustria"/>
              </a:rPr>
              <a:t>Business Problem - </a:t>
            </a:r>
            <a:r>
              <a:rPr lang="en-US" sz="1800">
                <a:solidFill>
                  <a:schemeClr val="lt1"/>
                </a:solidFill>
                <a:latin typeface="Twentieth Century"/>
                <a:ea typeface="Twentieth Century"/>
                <a:cs typeface="Twentieth Century"/>
                <a:sym typeface="Twentieth Century"/>
              </a:rPr>
              <a:t>A E-commerce Company, wants you to help them understand how their sales trend across different states over the years and why?.</a:t>
            </a:r>
            <a:r>
              <a:rPr lang="en-US" sz="1800">
                <a:solidFill>
                  <a:schemeClr val="dk1"/>
                </a:solidFill>
                <a:latin typeface="Twentieth Century"/>
                <a:ea typeface="Twentieth Century"/>
                <a:cs typeface="Twentieth Century"/>
                <a:sym typeface="Twentieth Century"/>
              </a:rPr>
              <a:t> </a:t>
            </a:r>
            <a:endParaRPr b="1" sz="1700">
              <a:solidFill>
                <a:schemeClr val="lt1"/>
              </a:solidFill>
              <a:latin typeface="Lustria"/>
              <a:ea typeface="Lustria"/>
              <a:cs typeface="Lustria"/>
              <a:sym typeface="Lustria"/>
            </a:endParaRPr>
          </a:p>
          <a:p>
            <a:pPr indent="0" lvl="0" marL="0" rtl="0" algn="l">
              <a:spcBef>
                <a:spcPts val="0"/>
              </a:spcBef>
              <a:spcAft>
                <a:spcPts val="0"/>
              </a:spcAft>
              <a:buNone/>
            </a:pPr>
            <a:r>
              <a:t/>
            </a:r>
            <a:endParaRPr sz="1500">
              <a:latin typeface="Lustria"/>
              <a:ea typeface="Lustria"/>
              <a:cs typeface="Lustria"/>
              <a:sym typeface="Lustria"/>
            </a:endParaRPr>
          </a:p>
          <a:p>
            <a:pPr indent="0" lvl="0" marL="0" rtl="0" algn="l">
              <a:spcBef>
                <a:spcPts val="0"/>
              </a:spcBef>
              <a:spcAft>
                <a:spcPts val="0"/>
              </a:spcAft>
              <a:buNone/>
            </a:pPr>
            <a:r>
              <a:t/>
            </a:r>
            <a:endParaRPr sz="1500">
              <a:latin typeface="Lustria"/>
              <a:ea typeface="Lustria"/>
              <a:cs typeface="Lustria"/>
              <a:sym typeface="Lustria"/>
            </a:endParaRPr>
          </a:p>
        </p:txBody>
      </p:sp>
      <p:sp>
        <p:nvSpPr>
          <p:cNvPr id="147" name="Google Shape;147;p1"/>
          <p:cNvSpPr txBox="1"/>
          <p:nvPr/>
        </p:nvSpPr>
        <p:spPr>
          <a:xfrm>
            <a:off x="1556400" y="3271500"/>
            <a:ext cx="35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ustria"/>
              <a:ea typeface="Lustria"/>
              <a:cs typeface="Lustria"/>
              <a:sym typeface="Lust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9"/>
          <p:cNvGraphicFramePr/>
          <p:nvPr/>
        </p:nvGraphicFramePr>
        <p:xfrm>
          <a:off x="392767" y="633338"/>
          <a:ext cx="3000000" cy="3000000"/>
        </p:xfrm>
        <a:graphic>
          <a:graphicData uri="http://schemas.openxmlformats.org/drawingml/2006/table">
            <a:tbl>
              <a:tblPr>
                <a:noFill/>
                <a:tableStyleId>{4215EF62-FC8A-48B6-8DD6-B0F201D001DE}</a:tableStyleId>
              </a:tblPr>
              <a:tblGrid>
                <a:gridCol w="1396650"/>
                <a:gridCol w="322300"/>
                <a:gridCol w="376025"/>
                <a:gridCol w="376025"/>
                <a:gridCol w="304400"/>
                <a:gridCol w="376025"/>
                <a:gridCol w="376025"/>
                <a:gridCol w="376025"/>
                <a:gridCol w="376025"/>
                <a:gridCol w="470025"/>
                <a:gridCol w="358125"/>
                <a:gridCol w="358125"/>
                <a:gridCol w="322300"/>
                <a:gridCol w="308875"/>
                <a:gridCol w="376025"/>
                <a:gridCol w="255150"/>
                <a:gridCol w="470025"/>
                <a:gridCol w="470025"/>
                <a:gridCol w="340200"/>
                <a:gridCol w="340200"/>
                <a:gridCol w="376025"/>
                <a:gridCol w="470025"/>
                <a:gridCol w="286500"/>
                <a:gridCol w="470025"/>
                <a:gridCol w="662500"/>
              </a:tblGrid>
              <a:tr h="194000">
                <a:tc>
                  <a:txBody>
                    <a:bodyPr/>
                    <a:lstStyle/>
                    <a:p>
                      <a:pPr indent="0" lvl="0" marL="0" marR="0" rtl="0" algn="l">
                        <a:spcBef>
                          <a:spcPts val="0"/>
                        </a:spcBef>
                        <a:spcAft>
                          <a:spcPts val="0"/>
                        </a:spcAft>
                        <a:buNone/>
                      </a:pPr>
                      <a:r>
                        <a:rPr lang="en-US" sz="900" u="none" cap="none" strike="noStrike"/>
                        <a:t>customer_state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AC</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AM</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BA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CE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DF</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ES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GO</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MA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MG</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MS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MT</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PA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PB</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PE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PI</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PR</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RJ</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RN</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RO</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RS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SC</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SE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SP</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l">
                        <a:spcBef>
                          <a:spcPts val="0"/>
                        </a:spcBef>
                        <a:spcAft>
                          <a:spcPts val="0"/>
                        </a:spcAft>
                        <a:buNone/>
                      </a:pPr>
                      <a:r>
                        <a:rPr lang="en-US" sz="900" u="none" cap="none" strike="noStrike"/>
                        <a:t>count_</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AC</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81</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MA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502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747</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PB</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343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536</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RJ</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1179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992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247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481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8197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12852</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RO</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253</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AL</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258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413</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CE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996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1336</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ES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1452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2033</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PE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1141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1652</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PR</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366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288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3111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5045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RN</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485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SE</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350</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AM</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148</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AP</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68</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BA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372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2327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3380</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DF</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153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1381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2140</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MS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472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715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MT</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643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907</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SC</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259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394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3637</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TO</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280</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GO</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155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2020</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MG</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825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563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439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7378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11635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PA</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682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975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PI</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495</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RR</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46</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RS</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285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590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207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299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3577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5466</a:t>
                      </a:r>
                      <a:endParaRPr b="0" i="0" sz="900" u="none" cap="none" strike="noStrike">
                        <a:solidFill>
                          <a:srgbClr val="000000"/>
                        </a:solidFill>
                        <a:latin typeface="Calibri"/>
                        <a:ea typeface="Calibri"/>
                        <a:cs typeface="Calibri"/>
                        <a:sym typeface="Calibri"/>
                      </a:endParaRPr>
                    </a:p>
                  </a:txBody>
                  <a:tcPr marT="7775" marB="0" marR="7775" marL="7775" anchor="ctr"/>
                </a:tc>
              </a:tr>
              <a:tr h="194000">
                <a:tc>
                  <a:txBody>
                    <a:bodyPr/>
                    <a:lstStyle/>
                    <a:p>
                      <a:pPr indent="0" lvl="0" marL="0" marR="0" rtl="0" algn="l">
                        <a:spcBef>
                          <a:spcPts val="0"/>
                        </a:spcBef>
                        <a:spcAft>
                          <a:spcPts val="0"/>
                        </a:spcAft>
                        <a:buNone/>
                      </a:pPr>
                      <a:r>
                        <a:rPr lang="en-US" sz="900" u="none" cap="none" strike="noStrike"/>
                        <a:t>SP</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141</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313</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124</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2607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32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105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2967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1369</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5</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7</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680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1338</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2</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775" marB="0" marR="7775" marL="7775" anchor="ctr"/>
                </a:tc>
                <a:tc>
                  <a:txBody>
                    <a:bodyPr/>
                    <a:lstStyle/>
                    <a:p>
                      <a:pPr indent="0" lvl="0" marL="0" marR="0" rtl="0" algn="r">
                        <a:spcBef>
                          <a:spcPts val="0"/>
                        </a:spcBef>
                        <a:spcAft>
                          <a:spcPts val="0"/>
                        </a:spcAft>
                        <a:buNone/>
                      </a:pPr>
                      <a:r>
                        <a:rPr lang="en-US" sz="900" u="none" cap="none" strike="noStrike"/>
                        <a:t>41746</a:t>
                      </a:r>
                      <a:endParaRPr b="0" i="0" sz="900" u="none" cap="none" strike="noStrike">
                        <a:solidFill>
                          <a:srgbClr val="000000"/>
                        </a:solidFill>
                        <a:latin typeface="Calibri"/>
                        <a:ea typeface="Calibri"/>
                        <a:cs typeface="Calibri"/>
                        <a:sym typeface="Calibri"/>
                      </a:endParaRPr>
                    </a:p>
                  </a:txBody>
                  <a:tcPr marT="7775" marB="0" marR="7775" marL="7775" anchor="ctr"/>
                </a:tc>
              </a:tr>
            </a:tbl>
          </a:graphicData>
        </a:graphic>
      </p:graphicFrame>
      <p:sp>
        <p:nvSpPr>
          <p:cNvPr id="209" name="Google Shape;209;p9"/>
          <p:cNvSpPr txBox="1"/>
          <p:nvPr/>
        </p:nvSpPr>
        <p:spPr>
          <a:xfrm>
            <a:off x="392767" y="159391"/>
            <a:ext cx="109659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                                                         Order distribution across states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Lustria"/>
              <a:buNone/>
            </a:pPr>
            <a:r>
              <a:rPr lang="en-US"/>
              <a:t>                                     Insights </a:t>
            </a:r>
            <a:br>
              <a:rPr lang="en-US"/>
            </a:br>
            <a:endParaRPr/>
          </a:p>
        </p:txBody>
      </p:sp>
      <p:sp>
        <p:nvSpPr>
          <p:cNvPr id="215" name="Google Shape;215;p10"/>
          <p:cNvSpPr/>
          <p:nvPr/>
        </p:nvSpPr>
        <p:spPr>
          <a:xfrm>
            <a:off x="315985" y="1526796"/>
            <a:ext cx="11560029" cy="5041784"/>
          </a:xfrm>
          <a:prstGeom prst="roundRect">
            <a:avLst>
              <a:gd fmla="val 16667" name="adj"/>
            </a:avLst>
          </a:prstGeom>
          <a:solidFill>
            <a:schemeClr val="lt1"/>
          </a:solidFill>
          <a:ln cap="rnd" cmpd="sng" w="158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Lowest performing states do not have sellers from their own states so the delivery time is increased which affects customer satisfaction. So there’s a need to increase sellers in each state.</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In recent months of 2018 lead Delivery time has gone in negative even for high-performing states which in turn causes low customer acquisition and may lead to loss of customers.</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Max undelivered orders had a credit card as payment type followed by boleto then vouchers. So they can check the system.</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Most states most ordered product is not delivered from the same state. So need to find sellers for that particular product in the same states.</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Ramiro lowest-performing state has an average reply time for a complaint of 198 hours whereas in other states it’s around 35-70 hours. Also another state AP has an overall average reply time of 104 hours whereas others have about 75-90 which is also high. Replying time to complaints as well as other reviews must be reduced.</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Most sequential are paid in vouchers with most of the customers opting for 2 sequential.</a:t>
            </a:r>
            <a:endParaRPr/>
          </a:p>
          <a:p>
            <a:pPr indent="-114300" lvl="0" marL="0" marR="0" rtl="0" algn="l">
              <a:spcBef>
                <a:spcPts val="0"/>
              </a:spcBef>
              <a:spcAft>
                <a:spcPts val="0"/>
              </a:spcAft>
              <a:buClr>
                <a:srgbClr val="000000"/>
              </a:buClr>
              <a:buSzPts val="1800"/>
              <a:buFont typeface="Lustria"/>
              <a:buAutoNum type="arabicPeriod"/>
            </a:pPr>
            <a:r>
              <a:rPr b="0" i="0" lang="en-US" sz="1800" u="none" strike="noStrike">
                <a:solidFill>
                  <a:srgbClr val="000000"/>
                </a:solidFill>
                <a:latin typeface="Calibri"/>
                <a:ea typeface="Calibri"/>
                <a:cs typeface="Calibri"/>
                <a:sym typeface="Calibri"/>
              </a:rPr>
              <a:t>Most of top-selling products have large descriptions so, tell sellers to add descriptions to their products.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
          <p:cNvPicPr preferRelativeResize="0"/>
          <p:nvPr/>
        </p:nvPicPr>
        <p:blipFill rotWithShape="1">
          <a:blip r:embed="rId3">
            <a:alphaModFix/>
          </a:blip>
          <a:srcRect b="0" l="0" r="0" t="0"/>
          <a:stretch/>
        </p:blipFill>
        <p:spPr>
          <a:xfrm>
            <a:off x="475465" y="1098958"/>
            <a:ext cx="11241069" cy="4973598"/>
          </a:xfrm>
          <a:prstGeom prst="rect">
            <a:avLst/>
          </a:prstGeom>
          <a:noFill/>
          <a:ln>
            <a:noFill/>
          </a:ln>
        </p:spPr>
      </p:pic>
      <p:sp>
        <p:nvSpPr>
          <p:cNvPr id="153" name="Google Shape;153;p2"/>
          <p:cNvSpPr txBox="1"/>
          <p:nvPr/>
        </p:nvSpPr>
        <p:spPr>
          <a:xfrm>
            <a:off x="2709644" y="604007"/>
            <a:ext cx="79443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Lustria"/>
                <a:ea typeface="Lustria"/>
                <a:cs typeface="Lustria"/>
                <a:sym typeface="Lustria"/>
              </a:rPr>
              <a:t>E-commerce Sales Analysis Schema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93382b8eba_0_0"/>
          <p:cNvPicPr preferRelativeResize="0"/>
          <p:nvPr/>
        </p:nvPicPr>
        <p:blipFill>
          <a:blip r:embed="rId3">
            <a:alphaModFix/>
          </a:blip>
          <a:stretch>
            <a:fillRect/>
          </a:stretch>
        </p:blipFill>
        <p:spPr>
          <a:xfrm>
            <a:off x="0" y="435975"/>
            <a:ext cx="12192000" cy="6356825"/>
          </a:xfrm>
          <a:prstGeom prst="rect">
            <a:avLst/>
          </a:prstGeom>
          <a:noFill/>
          <a:ln>
            <a:noFill/>
          </a:ln>
        </p:spPr>
      </p:pic>
      <p:sp>
        <p:nvSpPr>
          <p:cNvPr id="159" name="Google Shape;159;g193382b8eba_0_0"/>
          <p:cNvSpPr txBox="1"/>
          <p:nvPr/>
        </p:nvSpPr>
        <p:spPr>
          <a:xfrm>
            <a:off x="50" y="0"/>
            <a:ext cx="12192000" cy="400200"/>
          </a:xfrm>
          <a:prstGeom prst="rect">
            <a:avLst/>
          </a:prstGeom>
          <a:solidFill>
            <a:schemeClr val="lt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ustria"/>
                <a:ea typeface="Lustria"/>
                <a:cs typeface="Lustria"/>
                <a:sym typeface="Lustria"/>
              </a:rPr>
              <a:t>                                                                       </a:t>
            </a:r>
            <a:r>
              <a:rPr b="1" lang="en-US">
                <a:solidFill>
                  <a:srgbClr val="BF9000"/>
                </a:solidFill>
                <a:latin typeface="Lustria"/>
                <a:ea typeface="Lustria"/>
                <a:cs typeface="Lustria"/>
                <a:sym typeface="Lustria"/>
              </a:rPr>
              <a:t> </a:t>
            </a:r>
            <a:r>
              <a:rPr b="1" lang="en-US">
                <a:solidFill>
                  <a:schemeClr val="dk1"/>
                </a:solidFill>
                <a:latin typeface="Lustria"/>
                <a:ea typeface="Lustria"/>
                <a:cs typeface="Lustria"/>
                <a:sym typeface="Lustria"/>
              </a:rPr>
              <a:t>   E-Commerce Sales Analysis Dashboard (ScreenShot)  </a:t>
            </a:r>
            <a:r>
              <a:rPr b="1" lang="en-US">
                <a:solidFill>
                  <a:srgbClr val="BF9000"/>
                </a:solidFill>
                <a:latin typeface="Lustria"/>
                <a:ea typeface="Lustria"/>
                <a:cs typeface="Lustria"/>
                <a:sym typeface="Lustria"/>
              </a:rPr>
              <a:t> </a:t>
            </a:r>
            <a:r>
              <a:rPr lang="en-US">
                <a:latin typeface="Lustria"/>
                <a:ea typeface="Lustria"/>
                <a:cs typeface="Lustria"/>
                <a:sym typeface="Lustria"/>
              </a:rPr>
              <a:t>                                 </a:t>
            </a:r>
            <a:endParaRPr>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3"/>
          <p:cNvGraphicFramePr/>
          <p:nvPr/>
        </p:nvGraphicFramePr>
        <p:xfrm>
          <a:off x="1047324" y="167781"/>
          <a:ext cx="8943963" cy="4191806"/>
        </p:xfrm>
        <a:graphic>
          <a:graphicData uri="http://schemas.openxmlformats.org/drawingml/2006/chart">
            <c:chart r:id="rId3"/>
          </a:graphicData>
        </a:graphic>
      </p:graphicFrame>
      <p:sp>
        <p:nvSpPr>
          <p:cNvPr id="165" name="Google Shape;165;p3"/>
          <p:cNvSpPr txBox="1"/>
          <p:nvPr/>
        </p:nvSpPr>
        <p:spPr>
          <a:xfrm>
            <a:off x="1426128" y="5016617"/>
            <a:ext cx="694309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Lustria"/>
                <a:ea typeface="Lustria"/>
                <a:cs typeface="Lustria"/>
                <a:sym typeface="Lustria"/>
              </a:rPr>
              <a:t>Approach – To view trends following states over the years, we plotted the data month-wise and year-wise.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To extract the data we joined the customers table, orders, and payments table and sum the total order value and group by month, year of purchase, and customer state.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We considered only completed orders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4"/>
          <p:cNvGraphicFramePr/>
          <p:nvPr/>
        </p:nvGraphicFramePr>
        <p:xfrm>
          <a:off x="230785" y="-1"/>
          <a:ext cx="5984628" cy="3531766"/>
        </p:xfrm>
        <a:graphic>
          <a:graphicData uri="http://schemas.openxmlformats.org/drawingml/2006/chart">
            <c:chart r:id="rId3"/>
          </a:graphicData>
        </a:graphic>
      </p:graphicFrame>
      <p:graphicFrame>
        <p:nvGraphicFramePr>
          <p:cNvPr id="171" name="Google Shape;171;p4"/>
          <p:cNvGraphicFramePr/>
          <p:nvPr/>
        </p:nvGraphicFramePr>
        <p:xfrm>
          <a:off x="6207372" y="0"/>
          <a:ext cx="5984628" cy="3429000"/>
        </p:xfrm>
        <a:graphic>
          <a:graphicData uri="http://schemas.openxmlformats.org/drawingml/2006/chart">
            <c:chart r:id="rId4"/>
          </a:graphicData>
        </a:graphic>
      </p:graphicFrame>
      <p:sp>
        <p:nvSpPr>
          <p:cNvPr id="172" name="Google Shape;172;p4"/>
          <p:cNvSpPr txBox="1"/>
          <p:nvPr/>
        </p:nvSpPr>
        <p:spPr>
          <a:xfrm>
            <a:off x="-5" y="3925944"/>
            <a:ext cx="11576700" cy="1200600"/>
          </a:xfrm>
          <a:prstGeom prst="rect">
            <a:avLst/>
          </a:prstGeom>
          <a:solidFill>
            <a:schemeClr val="lt1"/>
          </a:solidFill>
          <a:ln cap="rnd" cmpd="sng" w="158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stria"/>
                <a:ea typeface="Lustria"/>
                <a:cs typeface="Lustria"/>
                <a:sym typeface="Lustria"/>
              </a:rPr>
              <a:t>Approach (for Orders Trend) – To view Orders trend over months and years, we plotted the count of total orders placed for each state.</a:t>
            </a:r>
            <a:endParaRPr/>
          </a:p>
          <a:p>
            <a:pPr indent="0" lvl="0" marL="0" marR="0" rtl="0" algn="l">
              <a:spcBef>
                <a:spcPts val="0"/>
              </a:spcBef>
              <a:spcAft>
                <a:spcPts val="0"/>
              </a:spcAft>
              <a:buNone/>
            </a:pPr>
            <a:r>
              <a:rPr lang="en-US" sz="1800">
                <a:solidFill>
                  <a:schemeClr val="dk1"/>
                </a:solidFill>
                <a:latin typeface="Lustria"/>
                <a:ea typeface="Lustria"/>
                <a:cs typeface="Lustria"/>
                <a:sym typeface="Lustria"/>
              </a:rPr>
              <a:t>To extract data we joined customers table and orders table after it we did group by month and year of purchase and customers’ state.</a:t>
            </a:r>
            <a:endParaRPr/>
          </a:p>
        </p:txBody>
      </p:sp>
      <p:sp>
        <p:nvSpPr>
          <p:cNvPr id="173" name="Google Shape;173;p4"/>
          <p:cNvSpPr txBox="1"/>
          <p:nvPr/>
        </p:nvSpPr>
        <p:spPr>
          <a:xfrm>
            <a:off x="92120" y="5227559"/>
            <a:ext cx="115767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Approach(for Customer Acquisition trend) - To view customers trend over months and years, we plotted the count of total customers who placed their first order for each state.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To extract data first we rank the order placed by customers by date of purchase and then joined this with customers table with a condition where rank was 1. After it we did group by customers -state ,month and year of purchase </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5"/>
          <p:cNvGraphicFramePr/>
          <p:nvPr/>
        </p:nvGraphicFramePr>
        <p:xfrm>
          <a:off x="0" y="0"/>
          <a:ext cx="6096000" cy="2944536"/>
        </p:xfrm>
        <a:graphic>
          <a:graphicData uri="http://schemas.openxmlformats.org/drawingml/2006/chart">
            <c:chart r:id="rId3"/>
          </a:graphicData>
        </a:graphic>
      </p:graphicFrame>
      <p:graphicFrame>
        <p:nvGraphicFramePr>
          <p:cNvPr id="179" name="Google Shape;179;p5"/>
          <p:cNvGraphicFramePr/>
          <p:nvPr/>
        </p:nvGraphicFramePr>
        <p:xfrm>
          <a:off x="6096000" y="31459"/>
          <a:ext cx="5992536" cy="3013745"/>
        </p:xfrm>
        <a:graphic>
          <a:graphicData uri="http://schemas.openxmlformats.org/drawingml/2006/chart">
            <c:chart r:id="rId4"/>
          </a:graphicData>
        </a:graphic>
      </p:graphicFrame>
      <p:graphicFrame>
        <p:nvGraphicFramePr>
          <p:cNvPr id="180" name="Google Shape;180;p5"/>
          <p:cNvGraphicFramePr/>
          <p:nvPr/>
        </p:nvGraphicFramePr>
        <p:xfrm>
          <a:off x="391792" y="3575807"/>
          <a:ext cx="5704208" cy="2743200"/>
        </p:xfrm>
        <a:graphic>
          <a:graphicData uri="http://schemas.openxmlformats.org/drawingml/2006/chart">
            <c:chart r:id="rId5"/>
          </a:graphicData>
        </a:graphic>
      </p:graphicFrame>
      <p:graphicFrame>
        <p:nvGraphicFramePr>
          <p:cNvPr id="181" name="Google Shape;181;p5"/>
          <p:cNvGraphicFramePr/>
          <p:nvPr/>
        </p:nvGraphicFramePr>
        <p:xfrm>
          <a:off x="6096000" y="3575807"/>
          <a:ext cx="6095999" cy="2743200"/>
        </p:xfrm>
        <a:graphic>
          <a:graphicData uri="http://schemas.openxmlformats.org/drawingml/2006/chart">
            <c:chart r:id="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6"/>
          <p:cNvGraphicFramePr/>
          <p:nvPr/>
        </p:nvGraphicFramePr>
        <p:xfrm>
          <a:off x="6096000" y="0"/>
          <a:ext cx="6096000" cy="2743200"/>
        </p:xfrm>
        <a:graphic>
          <a:graphicData uri="http://schemas.openxmlformats.org/drawingml/2006/chart">
            <c:chart r:id="rId3"/>
          </a:graphicData>
        </a:graphic>
      </p:graphicFrame>
      <p:graphicFrame>
        <p:nvGraphicFramePr>
          <p:cNvPr id="187" name="Google Shape;187;p6"/>
          <p:cNvGraphicFramePr/>
          <p:nvPr/>
        </p:nvGraphicFramePr>
        <p:xfrm>
          <a:off x="0" y="0"/>
          <a:ext cx="6096000" cy="2929855"/>
        </p:xfrm>
        <a:graphic>
          <a:graphicData uri="http://schemas.openxmlformats.org/drawingml/2006/chart">
            <c:chart r:id="rId4"/>
          </a:graphicData>
        </a:graphic>
      </p:graphicFrame>
      <p:sp>
        <p:nvSpPr>
          <p:cNvPr id="188" name="Google Shape;188;p6"/>
          <p:cNvSpPr txBox="1"/>
          <p:nvPr/>
        </p:nvSpPr>
        <p:spPr>
          <a:xfrm flipH="1">
            <a:off x="310392" y="3506598"/>
            <a:ext cx="1165692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After plotting all the three metrics, we shortlisted the top 2 and bottom 2 states on the following criteria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Orders- Total orders count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Customers Acquisition – Count of new customers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Total sale – Total sale Amount </a:t>
            </a:r>
            <a:endParaRPr/>
          </a:p>
        </p:txBody>
      </p:sp>
      <p:sp>
        <p:nvSpPr>
          <p:cNvPr id="189" name="Google Shape;189;p6"/>
          <p:cNvSpPr txBox="1"/>
          <p:nvPr/>
        </p:nvSpPr>
        <p:spPr>
          <a:xfrm flipH="1">
            <a:off x="461394" y="4983061"/>
            <a:ext cx="1125802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We got the following results-</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 Top 2 performing states -  SP, RJ</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Bottom 2 performing states – RR, 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7"/>
          <p:cNvGraphicFramePr/>
          <p:nvPr/>
        </p:nvGraphicFramePr>
        <p:xfrm>
          <a:off x="176475" y="0"/>
          <a:ext cx="5838300" cy="3878100"/>
        </p:xfrm>
        <a:graphic>
          <a:graphicData uri="http://schemas.openxmlformats.org/drawingml/2006/chart">
            <c:chart r:id="rId3"/>
          </a:graphicData>
        </a:graphic>
      </p:graphicFrame>
      <p:graphicFrame>
        <p:nvGraphicFramePr>
          <p:cNvPr id="195" name="Google Shape;195;p7"/>
          <p:cNvGraphicFramePr/>
          <p:nvPr/>
        </p:nvGraphicFramePr>
        <p:xfrm>
          <a:off x="6014900" y="-56575"/>
          <a:ext cx="5838600" cy="3934800"/>
        </p:xfrm>
        <a:graphic>
          <a:graphicData uri="http://schemas.openxmlformats.org/drawingml/2006/chart">
            <c:chart r:id="rId4"/>
          </a:graphicData>
        </a:graphic>
      </p:graphicFrame>
      <p:sp>
        <p:nvSpPr>
          <p:cNvPr id="196" name="Google Shape;196;p7"/>
          <p:cNvSpPr txBox="1"/>
          <p:nvPr/>
        </p:nvSpPr>
        <p:spPr>
          <a:xfrm>
            <a:off x="318925" y="3798775"/>
            <a:ext cx="110898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Average delivery time is the time between order purchase time and order delivery time, we expect that time as least as possible.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We can see here for the top 2 performing states have almost the same delivery time across months and years with </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Low average delivery time in comparison to bottom-performing states.</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
        <p:nvSpPr>
          <p:cNvPr id="197" name="Google Shape;197;p7"/>
          <p:cNvSpPr txBox="1"/>
          <p:nvPr/>
        </p:nvSpPr>
        <p:spPr>
          <a:xfrm>
            <a:off x="290825" y="5315451"/>
            <a:ext cx="116103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Average lead delivery time is a measure of how much earlier than the expected delivery time. We expect this value as higher as possible and always a positive value.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We can see here that there are no major changes in time and we can not see any trend in top-performing states. whereas </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In low performing state, that time is negative and it fluctuates a lot.</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8"/>
          <p:cNvGraphicFramePr/>
          <p:nvPr/>
        </p:nvGraphicFramePr>
        <p:xfrm>
          <a:off x="0" y="0"/>
          <a:ext cx="10972800" cy="4521666"/>
        </p:xfrm>
        <a:graphic>
          <a:graphicData uri="http://schemas.openxmlformats.org/drawingml/2006/chart">
            <c:chart r:id="rId3"/>
          </a:graphicData>
        </a:graphic>
      </p:graphicFrame>
      <p:sp>
        <p:nvSpPr>
          <p:cNvPr id="203" name="Google Shape;203;p8"/>
          <p:cNvSpPr txBox="1"/>
          <p:nvPr/>
        </p:nvSpPr>
        <p:spPr>
          <a:xfrm flipH="1">
            <a:off x="490336" y="4549676"/>
            <a:ext cx="10972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This graph shows us how many orders and sellers are in a particular state and how many orders are placed by customers from the same state.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We can see here with increasing time the total orders for sellers are increasing as well as the number of sellers also increasing.</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Among these increasing orders for the seller number of orders from the same state is also increasing. This might be because of an increasing number of sellers as well as the average delivery time remains the same and does not increase and also processing time does not fluctuate.</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2022-07-02T06:36:51Z</dcterms:created>
  <dc:creator>Anoop YADAV</dc:creator>
</cp:coreProperties>
</file>