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8.xml"/>
  <Override ContentType="application/vnd.ms-office.chartcolorstyle+xml" PartName="/ppt/charts/colors7.xml"/>
  <Override ContentType="application/vnd.ms-office.chartcolorstyle+xml" PartName="/ppt/charts/colors9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2.xml"/>
  <Override ContentType="application/vnd.openxmlformats-officedocument.themeOverride+xml" PartName="/ppt/theme/themeOverride4.xml"/>
  <Override ContentType="application/vnd.openxmlformats-officedocument.themeOverride+xml" PartName="/ppt/theme/themeOverride5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9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7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88825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i3uUSVduqRjML8K7VVKIifKkm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themeOverride" Target="../theme/themeOverride5.xml"/><Relationship Id="rId4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themeOverride" Target="../theme/themeOverride2.xml"/><Relationship Id="rId4" Type="http://schemas.openxmlformats.org/officeDocument/2006/relationships/oleObject" Target="https://d.docs.live.net/5b49b3fe093f41d2/Data%20Analytics/Projects/Masai_Capstone_Project/World_Electricity_Analysi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D:\masai\project\world%20electricity%20analysis\world_electricity_analysis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themeOverride" Target="../theme/themeOverride3.xml"/><Relationship Id="rId4" Type="http://schemas.openxmlformats.org/officeDocument/2006/relationships/oleObject" Target="file:///D:\masai\project\World_Electricity_Analysis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themeOverride" Target="../theme/themeOverride4.xml"/><Relationship Id="rId4" Type="http://schemas.openxmlformats.org/officeDocument/2006/relationships/oleObject" Target="file:///D:\masai\project\World_Electricity_Analysis.xlsx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D:\masai\project\world%20electricity%20analysis\world_electricity_analysis.xlsx" TargetMode="External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../embeddings/oleObject1.bin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[Excel-Dashboard R1.xlsx]Q1-PPT-Bottom!PivotTable1</c:name>
    <c:fmtId val="6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889136189317069E-2"/>
          <c:y val="6.7774821564845322E-2"/>
          <c:w val="0.93533830474435786"/>
          <c:h val="0.479964624270738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'Q1-PPT-Bottom'!$B$1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'Q1-PPT-Bottom'!$A$2:$A$71</c:f>
              <c:strCache>
                <c:ptCount val="69"/>
                <c:pt idx="0">
                  <c:v>Afghanistan</c:v>
                </c:pt>
                <c:pt idx="1">
                  <c:v>Africa Eastern and Southern</c:v>
                </c:pt>
                <c:pt idx="2">
                  <c:v>Africa Western and Central</c:v>
                </c:pt>
                <c:pt idx="3">
                  <c:v>American Samoa</c:v>
                </c:pt>
                <c:pt idx="4">
                  <c:v>Angola</c:v>
                </c:pt>
                <c:pt idx="5">
                  <c:v>Bangladesh</c:v>
                </c:pt>
                <c:pt idx="6">
                  <c:v>Benin</c:v>
                </c:pt>
                <c:pt idx="7">
                  <c:v>Botswana</c:v>
                </c:pt>
                <c:pt idx="8">
                  <c:v>Burkina Faso</c:v>
                </c:pt>
                <c:pt idx="9">
                  <c:v>Burundi</c:v>
                </c:pt>
                <c:pt idx="10">
                  <c:v>Cambodia</c:v>
                </c:pt>
                <c:pt idx="11">
                  <c:v>Cameroon</c:v>
                </c:pt>
                <c:pt idx="12">
                  <c:v>Central African Republic</c:v>
                </c:pt>
                <c:pt idx="13">
                  <c:v>Chad</c:v>
                </c:pt>
                <c:pt idx="14">
                  <c:v>Comoros</c:v>
                </c:pt>
                <c:pt idx="15">
                  <c:v>Congo, Dem. Rep.</c:v>
                </c:pt>
                <c:pt idx="16">
                  <c:v>Congo, Rep.</c:v>
                </c:pt>
                <c:pt idx="17">
                  <c:v>Cote d'Ivoire</c:v>
                </c:pt>
                <c:pt idx="18">
                  <c:v>Djibouti</c:v>
                </c:pt>
                <c:pt idx="19">
                  <c:v>Eritrea</c:v>
                </c:pt>
                <c:pt idx="20">
                  <c:v>Eswatini</c:v>
                </c:pt>
                <c:pt idx="21">
                  <c:v>Ethiopia</c:v>
                </c:pt>
                <c:pt idx="22">
                  <c:v>Fragile and conflict affected situations</c:v>
                </c:pt>
                <c:pt idx="23">
                  <c:v>Gambia, The</c:v>
                </c:pt>
                <c:pt idx="24">
                  <c:v>Ghana</c:v>
                </c:pt>
                <c:pt idx="25">
                  <c:v>Guinea</c:v>
                </c:pt>
                <c:pt idx="26">
                  <c:v>Guinea-Bissau</c:v>
                </c:pt>
                <c:pt idx="27">
                  <c:v>Haiti</c:v>
                </c:pt>
                <c:pt idx="28">
                  <c:v>Heavily indebted poor countries (HIPC)</c:v>
                </c:pt>
                <c:pt idx="29">
                  <c:v>IDA blend</c:v>
                </c:pt>
                <c:pt idx="30">
                  <c:v>IDA only</c:v>
                </c:pt>
                <c:pt idx="31">
                  <c:v>IDA total</c:v>
                </c:pt>
                <c:pt idx="32">
                  <c:v>Kenya</c:v>
                </c:pt>
                <c:pt idx="33">
                  <c:v>Korea, Dem. People's Rep.</c:v>
                </c:pt>
                <c:pt idx="34">
                  <c:v>Least developed countries: UN classification</c:v>
                </c:pt>
                <c:pt idx="35">
                  <c:v>Lesotho</c:v>
                </c:pt>
                <c:pt idx="36">
                  <c:v>Liberia</c:v>
                </c:pt>
                <c:pt idx="37">
                  <c:v>Low income</c:v>
                </c:pt>
                <c:pt idx="38">
                  <c:v>Madagascar</c:v>
                </c:pt>
                <c:pt idx="39">
                  <c:v>Malawi</c:v>
                </c:pt>
                <c:pt idx="40">
                  <c:v>Mali</c:v>
                </c:pt>
                <c:pt idx="41">
                  <c:v>Mauritania</c:v>
                </c:pt>
                <c:pt idx="42">
                  <c:v>Mozambique</c:v>
                </c:pt>
                <c:pt idx="43">
                  <c:v>Myanmar</c:v>
                </c:pt>
                <c:pt idx="44">
                  <c:v>Namibia</c:v>
                </c:pt>
                <c:pt idx="45">
                  <c:v>Niger</c:v>
                </c:pt>
                <c:pt idx="46">
                  <c:v>Nigeria</c:v>
                </c:pt>
                <c:pt idx="47">
                  <c:v>Not classified</c:v>
                </c:pt>
                <c:pt idx="48">
                  <c:v>Papua New Guinea</c:v>
                </c:pt>
                <c:pt idx="49">
                  <c:v>Pre-demographic dividend</c:v>
                </c:pt>
                <c:pt idx="50">
                  <c:v>Rwanda</c:v>
                </c:pt>
                <c:pt idx="51">
                  <c:v>Sao Tome and Principe</c:v>
                </c:pt>
                <c:pt idx="52">
                  <c:v>Senegal</c:v>
                </c:pt>
                <c:pt idx="53">
                  <c:v>Sierra Leone</c:v>
                </c:pt>
                <c:pt idx="54">
                  <c:v>Solomon Islands</c:v>
                </c:pt>
                <c:pt idx="55">
                  <c:v>Somalia</c:v>
                </c:pt>
                <c:pt idx="56">
                  <c:v>South Sudan</c:v>
                </c:pt>
                <c:pt idx="57">
                  <c:v>Sub-Saharan Africa</c:v>
                </c:pt>
                <c:pt idx="58">
                  <c:v>Sub-Saharan Africa (excluding high income)</c:v>
                </c:pt>
                <c:pt idx="59">
                  <c:v>Sub-Saharan Africa (IDA &amp; IBRD countries)</c:v>
                </c:pt>
                <c:pt idx="60">
                  <c:v>Sudan</c:v>
                </c:pt>
                <c:pt idx="61">
                  <c:v>Tanzania</c:v>
                </c:pt>
                <c:pt idx="62">
                  <c:v>Timor-Leste</c:v>
                </c:pt>
                <c:pt idx="63">
                  <c:v>Togo</c:v>
                </c:pt>
                <c:pt idx="64">
                  <c:v>Uganda</c:v>
                </c:pt>
                <c:pt idx="65">
                  <c:v>Vanuatu</c:v>
                </c:pt>
                <c:pt idx="66">
                  <c:v>Yemen, Rep.</c:v>
                </c:pt>
                <c:pt idx="67">
                  <c:v>Zambia</c:v>
                </c:pt>
                <c:pt idx="68">
                  <c:v>Zimbabwe</c:v>
                </c:pt>
              </c:strCache>
            </c:strRef>
          </c:cat>
          <c:val>
            <c:numRef>
              <c:f>'Q1-PPT-Bottom'!$B$2:$B$71</c:f>
              <c:numCache>
                <c:formatCode>General</c:formatCode>
                <c:ptCount val="69"/>
                <c:pt idx="0">
                  <c:v>52.4436497234163</c:v>
                </c:pt>
                <c:pt idx="1">
                  <c:v>29.202476864769299</c:v>
                </c:pt>
                <c:pt idx="2">
                  <c:v>41.821616036551298</c:v>
                </c:pt>
                <c:pt idx="3">
                  <c:v>0</c:v>
                </c:pt>
                <c:pt idx="4">
                  <c:v>33.985576357160298</c:v>
                </c:pt>
                <c:pt idx="5">
                  <c:v>58.649844941638797</c:v>
                </c:pt>
                <c:pt idx="6">
                  <c:v>30.315366744995099</c:v>
                </c:pt>
                <c:pt idx="7">
                  <c:v>48.111944289434497</c:v>
                </c:pt>
                <c:pt idx="8">
                  <c:v>13.393418493724999</c:v>
                </c:pt>
                <c:pt idx="9">
                  <c:v>6.0380332697005503</c:v>
                </c:pt>
                <c:pt idx="10">
                  <c:v>45.705216226123603</c:v>
                </c:pt>
                <c:pt idx="11">
                  <c:v>51.118281046549498</c:v>
                </c:pt>
                <c:pt idx="12">
                  <c:v>9.7880289668128597</c:v>
                </c:pt>
                <c:pt idx="13">
                  <c:v>6.66697930154346</c:v>
                </c:pt>
                <c:pt idx="14">
                  <c:v>61.690884726388099</c:v>
                </c:pt>
                <c:pt idx="15">
                  <c:v>12.647377740769199</c:v>
                </c:pt>
                <c:pt idx="16">
                  <c:v>37.825521196637801</c:v>
                </c:pt>
                <c:pt idx="17">
                  <c:v>56.578901018415202</c:v>
                </c:pt>
                <c:pt idx="18">
                  <c:v>54.231862931024502</c:v>
                </c:pt>
                <c:pt idx="19">
                  <c:v>39.049935840425</c:v>
                </c:pt>
                <c:pt idx="20">
                  <c:v>48.008891060238803</c:v>
                </c:pt>
                <c:pt idx="21">
                  <c:v>25.9436878930955</c:v>
                </c:pt>
                <c:pt idx="22">
                  <c:v>45.817316872733002</c:v>
                </c:pt>
                <c:pt idx="23">
                  <c:v>43.694701966785203</c:v>
                </c:pt>
                <c:pt idx="24">
                  <c:v>61.027161371140302</c:v>
                </c:pt>
                <c:pt idx="25">
                  <c:v>27.463440123058501</c:v>
                </c:pt>
                <c:pt idx="26">
                  <c:v>13.946852123737299</c:v>
                </c:pt>
                <c:pt idx="27">
                  <c:v>36.220284689040398</c:v>
                </c:pt>
                <c:pt idx="28">
                  <c:v>29.3905278160459</c:v>
                </c:pt>
                <c:pt idx="29">
                  <c:v>57.576002756754598</c:v>
                </c:pt>
                <c:pt idx="30">
                  <c:v>38.493062973022496</c:v>
                </c:pt>
                <c:pt idx="31">
                  <c:v>44.8971150716146</c:v>
                </c:pt>
                <c:pt idx="32">
                  <c:v>34.745450610206198</c:v>
                </c:pt>
                <c:pt idx="33">
                  <c:v>36.4351860926702</c:v>
                </c:pt>
                <c:pt idx="34">
                  <c:v>34.503822599138502</c:v>
                </c:pt>
                <c:pt idx="35">
                  <c:v>20.807157879784</c:v>
                </c:pt>
                <c:pt idx="36">
                  <c:v>11.621667114893601</c:v>
                </c:pt>
                <c:pt idx="37">
                  <c:v>26.773094358898302</c:v>
                </c:pt>
                <c:pt idx="38">
                  <c:v>19.1201050622123</c:v>
                </c:pt>
                <c:pt idx="39">
                  <c:v>8.6165415900094207</c:v>
                </c:pt>
                <c:pt idx="40">
                  <c:v>27.0074110031128</c:v>
                </c:pt>
                <c:pt idx="41">
                  <c:v>32.056230181739402</c:v>
                </c:pt>
                <c:pt idx="42">
                  <c:v>17.733005977812301</c:v>
                </c:pt>
                <c:pt idx="43">
                  <c:v>51.720822652180999</c:v>
                </c:pt>
                <c:pt idx="44">
                  <c:v>43.308180672781802</c:v>
                </c:pt>
                <c:pt idx="45">
                  <c:v>12.8062570889791</c:v>
                </c:pt>
                <c:pt idx="46">
                  <c:v>49.138250623430501</c:v>
                </c:pt>
                <c:pt idx="47">
                  <c:v>0</c:v>
                </c:pt>
                <c:pt idx="48">
                  <c:v>30.447074208940801</c:v>
                </c:pt>
                <c:pt idx="49">
                  <c:v>34.432096753801602</c:v>
                </c:pt>
                <c:pt idx="50">
                  <c:v>17.139850843520399</c:v>
                </c:pt>
                <c:pt idx="51">
                  <c:v>59.427963438488199</c:v>
                </c:pt>
                <c:pt idx="52">
                  <c:v>51.625007447742298</c:v>
                </c:pt>
                <c:pt idx="53">
                  <c:v>15.291043508620501</c:v>
                </c:pt>
                <c:pt idx="54">
                  <c:v>35.244948727744003</c:v>
                </c:pt>
                <c:pt idx="55">
                  <c:v>33.093227908724799</c:v>
                </c:pt>
                <c:pt idx="56">
                  <c:v>3.4480148665607002</c:v>
                </c:pt>
                <c:pt idx="57">
                  <c:v>34.290385019211499</c:v>
                </c:pt>
                <c:pt idx="58">
                  <c:v>34.284344809395897</c:v>
                </c:pt>
                <c:pt idx="59">
                  <c:v>34.290385019211499</c:v>
                </c:pt>
                <c:pt idx="60">
                  <c:v>36.920377912975503</c:v>
                </c:pt>
                <c:pt idx="61">
                  <c:v>18.925707362947001</c:v>
                </c:pt>
                <c:pt idx="62">
                  <c:v>50.838179270426402</c:v>
                </c:pt>
                <c:pt idx="63">
                  <c:v>34.795981180100199</c:v>
                </c:pt>
                <c:pt idx="64">
                  <c:v>18.168308848426499</c:v>
                </c:pt>
                <c:pt idx="65">
                  <c:v>40.2153511047363</c:v>
                </c:pt>
                <c:pt idx="66">
                  <c:v>58.586271558489102</c:v>
                </c:pt>
                <c:pt idx="67">
                  <c:v>26.958346503121501</c:v>
                </c:pt>
                <c:pt idx="68">
                  <c:v>37.569506327311203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5-4023-BAD8-A7B0819E3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578687"/>
        <c:axId val="956572863"/>
      </c:barChart>
      <c:catAx>
        <c:axId val="95657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72863"/>
        <c:crosses val="autoZero"/>
        <c:auto val="1"/>
        <c:lblAlgn val="ctr"/>
        <c:lblOffset val="100"/>
        <c:noMultiLvlLbl val="0"/>
      </c:catAx>
      <c:valAx>
        <c:axId val="956572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Avg_%_Acess_World</a:t>
                </a:r>
              </a:p>
            </c:rich>
          </c:tx>
          <c:layout>
            <c:manualLayout>
              <c:xMode val="edge"/>
              <c:yMode val="edge"/>
              <c:x val="8.3477281602775451E-3"/>
              <c:y val="0.2291243878020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7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[Excel-Dashboard R1.xlsx]Q1-PPT - TOP!PivotTable34</c:name>
    <c:fmtId val="4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0722137637000712E-2"/>
          <c:y val="5.0832606806693457E-2"/>
          <c:w val="0.92675295375359046"/>
          <c:h val="0.56538594210977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'Q1-PPT - TOP'!$B$21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'Q1-PPT - TOP'!$A$22:$A$92</c:f>
              <c:strCache>
                <c:ptCount val="70"/>
                <c:pt idx="0">
                  <c:v>Andorra</c:v>
                </c:pt>
                <c:pt idx="1">
                  <c:v>Australia</c:v>
                </c:pt>
                <c:pt idx="2">
                  <c:v>Austria</c:v>
                </c:pt>
                <c:pt idx="3">
                  <c:v>Bahamas, The</c:v>
                </c:pt>
                <c:pt idx="4">
                  <c:v>Bahrain</c:v>
                </c:pt>
                <c:pt idx="5">
                  <c:v>Barbados</c:v>
                </c:pt>
                <c:pt idx="6">
                  <c:v>Belarus</c:v>
                </c:pt>
                <c:pt idx="7">
                  <c:v>Belgium</c:v>
                </c:pt>
                <c:pt idx="8">
                  <c:v>Bermuda</c:v>
                </c:pt>
                <c:pt idx="9">
                  <c:v>Brunei Darussalam</c:v>
                </c:pt>
                <c:pt idx="10">
                  <c:v>Canada</c:v>
                </c:pt>
                <c:pt idx="11">
                  <c:v>Cayman Islands</c:v>
                </c:pt>
                <c:pt idx="12">
                  <c:v>Channel Islands</c:v>
                </c:pt>
                <c:pt idx="13">
                  <c:v>Croatia</c:v>
                </c:pt>
                <c:pt idx="14">
                  <c:v>Curacao</c:v>
                </c:pt>
                <c:pt idx="15">
                  <c:v>Cyprus</c:v>
                </c:pt>
                <c:pt idx="16">
                  <c:v>Czech Republic</c:v>
                </c:pt>
                <c:pt idx="17">
                  <c:v>Denmark</c:v>
                </c:pt>
                <c:pt idx="18">
                  <c:v>Estonia</c:v>
                </c:pt>
                <c:pt idx="19">
                  <c:v>Euro area</c:v>
                </c:pt>
                <c:pt idx="20">
                  <c:v>European Union</c:v>
                </c:pt>
                <c:pt idx="21">
                  <c:v>Faroe Islands</c:v>
                </c:pt>
                <c:pt idx="22">
                  <c:v>Finland</c:v>
                </c:pt>
                <c:pt idx="23">
                  <c:v>France</c:v>
                </c:pt>
                <c:pt idx="24">
                  <c:v>French Polynesia</c:v>
                </c:pt>
                <c:pt idx="25">
                  <c:v>Germany</c:v>
                </c:pt>
                <c:pt idx="26">
                  <c:v>Gibraltar</c:v>
                </c:pt>
                <c:pt idx="27">
                  <c:v>Greece</c:v>
                </c:pt>
                <c:pt idx="28">
                  <c:v>Greenland</c:v>
                </c:pt>
                <c:pt idx="29">
                  <c:v>Guam</c:v>
                </c:pt>
                <c:pt idx="30">
                  <c:v>Hong Kong SAR, China</c:v>
                </c:pt>
                <c:pt idx="31">
                  <c:v>Hungary</c:v>
                </c:pt>
                <c:pt idx="32">
                  <c:v>Iceland</c:v>
                </c:pt>
                <c:pt idx="33">
                  <c:v>Ireland</c:v>
                </c:pt>
                <c:pt idx="34">
                  <c:v>Isle of Man</c:v>
                </c:pt>
                <c:pt idx="35">
                  <c:v>Israel</c:v>
                </c:pt>
                <c:pt idx="36">
                  <c:v>Italy</c:v>
                </c:pt>
                <c:pt idx="37">
                  <c:v>Japan</c:v>
                </c:pt>
                <c:pt idx="38">
                  <c:v>Korea, Rep.</c:v>
                </c:pt>
                <c:pt idx="39">
                  <c:v>Kuwait</c:v>
                </c:pt>
                <c:pt idx="40">
                  <c:v>Latvia</c:v>
                </c:pt>
                <c:pt idx="41">
                  <c:v>Liechtenstein</c:v>
                </c:pt>
                <c:pt idx="42">
                  <c:v>Lithuania</c:v>
                </c:pt>
                <c:pt idx="43">
                  <c:v>Luxembourg</c:v>
                </c:pt>
                <c:pt idx="44">
                  <c:v>Macao SAR, China</c:v>
                </c:pt>
                <c:pt idx="45">
                  <c:v>Malta</c:v>
                </c:pt>
                <c:pt idx="46">
                  <c:v>Monaco</c:v>
                </c:pt>
                <c:pt idx="47">
                  <c:v>Netherlands</c:v>
                </c:pt>
                <c:pt idx="48">
                  <c:v>New Caledonia</c:v>
                </c:pt>
                <c:pt idx="49">
                  <c:v>New Zealand</c:v>
                </c:pt>
                <c:pt idx="50">
                  <c:v>North America</c:v>
                </c:pt>
                <c:pt idx="51">
                  <c:v>Norway</c:v>
                </c:pt>
                <c:pt idx="52">
                  <c:v>Oman</c:v>
                </c:pt>
                <c:pt idx="53">
                  <c:v>Poland</c:v>
                </c:pt>
                <c:pt idx="54">
                  <c:v>Portugal</c:v>
                </c:pt>
                <c:pt idx="55">
                  <c:v>Puerto Rico</c:v>
                </c:pt>
                <c:pt idx="56">
                  <c:v>Qatar</c:v>
                </c:pt>
                <c:pt idx="57">
                  <c:v>San Marino</c:v>
                </c:pt>
                <c:pt idx="58">
                  <c:v>Singapore</c:v>
                </c:pt>
                <c:pt idx="59">
                  <c:v>Sint Maarten (Dutch part)</c:v>
                </c:pt>
                <c:pt idx="60">
                  <c:v>Slovak Republic</c:v>
                </c:pt>
                <c:pt idx="61">
                  <c:v>Slovenia</c:v>
                </c:pt>
                <c:pt idx="62">
                  <c:v>Spain</c:v>
                </c:pt>
                <c:pt idx="63">
                  <c:v>St. Martin (French part)</c:v>
                </c:pt>
                <c:pt idx="64">
                  <c:v>Sweden</c:v>
                </c:pt>
                <c:pt idx="65">
                  <c:v>Switzerland</c:v>
                </c:pt>
                <c:pt idx="66">
                  <c:v>United Arab Emirates</c:v>
                </c:pt>
                <c:pt idx="67">
                  <c:v>United Kingdom</c:v>
                </c:pt>
                <c:pt idx="68">
                  <c:v>United States</c:v>
                </c:pt>
                <c:pt idx="69">
                  <c:v>Virgin Islands (U.S.)</c:v>
                </c:pt>
              </c:strCache>
            </c:strRef>
          </c:cat>
          <c:val>
            <c:numRef>
              <c:f>'Q1-PPT - TOP'!$B$22:$B$92</c:f>
              <c:numCache>
                <c:formatCode>General</c:formatCode>
                <c:ptCount val="70"/>
                <c:pt idx="0">
                  <c:v>95.238095238095198</c:v>
                </c:pt>
                <c:pt idx="1">
                  <c:v>95.238095238095198</c:v>
                </c:pt>
                <c:pt idx="2">
                  <c:v>95.238095238095198</c:v>
                </c:pt>
                <c:pt idx="3">
                  <c:v>95.238095238095198</c:v>
                </c:pt>
                <c:pt idx="4">
                  <c:v>95.238095238095198</c:v>
                </c:pt>
                <c:pt idx="5">
                  <c:v>95.237009320940302</c:v>
                </c:pt>
                <c:pt idx="6">
                  <c:v>95.238095238095198</c:v>
                </c:pt>
                <c:pt idx="7">
                  <c:v>95.238095238095198</c:v>
                </c:pt>
                <c:pt idx="8">
                  <c:v>95.238095238095198</c:v>
                </c:pt>
                <c:pt idx="9">
                  <c:v>95.238095238095198</c:v>
                </c:pt>
                <c:pt idx="10">
                  <c:v>95.238095238095198</c:v>
                </c:pt>
                <c:pt idx="11">
                  <c:v>95.238095238095198</c:v>
                </c:pt>
                <c:pt idx="12">
                  <c:v>95.238095238095198</c:v>
                </c:pt>
                <c:pt idx="13">
                  <c:v>95.238095238095198</c:v>
                </c:pt>
                <c:pt idx="14">
                  <c:v>95.235067821684297</c:v>
                </c:pt>
                <c:pt idx="15">
                  <c:v>95.238095238095198</c:v>
                </c:pt>
                <c:pt idx="16">
                  <c:v>95.238095238095198</c:v>
                </c:pt>
                <c:pt idx="17">
                  <c:v>95.238095238095198</c:v>
                </c:pt>
                <c:pt idx="18">
                  <c:v>95.238095238095198</c:v>
                </c:pt>
                <c:pt idx="19">
                  <c:v>95.238095238095198</c:v>
                </c:pt>
                <c:pt idx="20">
                  <c:v>95.235978626069596</c:v>
                </c:pt>
                <c:pt idx="21">
                  <c:v>95.238095238095198</c:v>
                </c:pt>
                <c:pt idx="22">
                  <c:v>95.238095238095198</c:v>
                </c:pt>
                <c:pt idx="23">
                  <c:v>95.238095238095198</c:v>
                </c:pt>
                <c:pt idx="24">
                  <c:v>95.238095238095198</c:v>
                </c:pt>
                <c:pt idx="25">
                  <c:v>95.238095238095198</c:v>
                </c:pt>
                <c:pt idx="26">
                  <c:v>95.238095238095198</c:v>
                </c:pt>
                <c:pt idx="27">
                  <c:v>95.238095238095198</c:v>
                </c:pt>
                <c:pt idx="28">
                  <c:v>95.238095238095198</c:v>
                </c:pt>
                <c:pt idx="29">
                  <c:v>95.238095238095198</c:v>
                </c:pt>
                <c:pt idx="30">
                  <c:v>95.238095238095198</c:v>
                </c:pt>
                <c:pt idx="31">
                  <c:v>95.238095238095198</c:v>
                </c:pt>
                <c:pt idx="32">
                  <c:v>95.238095238095198</c:v>
                </c:pt>
                <c:pt idx="33">
                  <c:v>95.238095238095198</c:v>
                </c:pt>
                <c:pt idx="34">
                  <c:v>95.238095238095198</c:v>
                </c:pt>
                <c:pt idx="35">
                  <c:v>95.238095238095198</c:v>
                </c:pt>
                <c:pt idx="36">
                  <c:v>95.238095238095198</c:v>
                </c:pt>
                <c:pt idx="37">
                  <c:v>95.238095238095198</c:v>
                </c:pt>
                <c:pt idx="38">
                  <c:v>95.238095238095198</c:v>
                </c:pt>
                <c:pt idx="39">
                  <c:v>95.238095238095198</c:v>
                </c:pt>
                <c:pt idx="40">
                  <c:v>95.238095238095198</c:v>
                </c:pt>
                <c:pt idx="41">
                  <c:v>95.238095238095198</c:v>
                </c:pt>
                <c:pt idx="42">
                  <c:v>95.238095238095198</c:v>
                </c:pt>
                <c:pt idx="43">
                  <c:v>95.238095238095198</c:v>
                </c:pt>
                <c:pt idx="44">
                  <c:v>95.238095238095198</c:v>
                </c:pt>
                <c:pt idx="45">
                  <c:v>95.238095238095198</c:v>
                </c:pt>
                <c:pt idx="46">
                  <c:v>95.238095238095198</c:v>
                </c:pt>
                <c:pt idx="47">
                  <c:v>95.238095238095198</c:v>
                </c:pt>
                <c:pt idx="48">
                  <c:v>95.238095238095198</c:v>
                </c:pt>
                <c:pt idx="49">
                  <c:v>95.238095238095198</c:v>
                </c:pt>
                <c:pt idx="50">
                  <c:v>95.238095238095198</c:v>
                </c:pt>
                <c:pt idx="51">
                  <c:v>95.238095238095198</c:v>
                </c:pt>
                <c:pt idx="52">
                  <c:v>95.238095238095198</c:v>
                </c:pt>
                <c:pt idx="53">
                  <c:v>95.238095238095198</c:v>
                </c:pt>
                <c:pt idx="54">
                  <c:v>95.238095238095198</c:v>
                </c:pt>
                <c:pt idx="55">
                  <c:v>95.238095238095198</c:v>
                </c:pt>
                <c:pt idx="56">
                  <c:v>95.238095238095198</c:v>
                </c:pt>
                <c:pt idx="57">
                  <c:v>95.238095238095198</c:v>
                </c:pt>
                <c:pt idx="58">
                  <c:v>95.238095238095198</c:v>
                </c:pt>
                <c:pt idx="59">
                  <c:v>95.235067821684297</c:v>
                </c:pt>
                <c:pt idx="60">
                  <c:v>95.238095238095198</c:v>
                </c:pt>
                <c:pt idx="61">
                  <c:v>95.238095238095198</c:v>
                </c:pt>
                <c:pt idx="62">
                  <c:v>95.238095238095198</c:v>
                </c:pt>
                <c:pt idx="63">
                  <c:v>95.235067821684297</c:v>
                </c:pt>
                <c:pt idx="64">
                  <c:v>95.238095238095198</c:v>
                </c:pt>
                <c:pt idx="65">
                  <c:v>95.238095238095198</c:v>
                </c:pt>
                <c:pt idx="66">
                  <c:v>95.238095238095198</c:v>
                </c:pt>
                <c:pt idx="67">
                  <c:v>95.238095238095198</c:v>
                </c:pt>
                <c:pt idx="68">
                  <c:v>95.238095238095198</c:v>
                </c:pt>
                <c:pt idx="69">
                  <c:v>95.238095238095198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D7-447B-BD5C-0C5553ED6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4020959"/>
        <c:axId val="744024703"/>
      </c:barChart>
      <c:catAx>
        <c:axId val="74402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4703"/>
        <c:crossesAt val="95"/>
        <c:auto val="1"/>
        <c:lblAlgn val="ctr"/>
        <c:lblOffset val="100"/>
        <c:noMultiLvlLbl val="0"/>
      </c:catAx>
      <c:valAx>
        <c:axId val="744024703"/>
        <c:scaling>
          <c:orientation val="minMax"/>
          <c:max val="95.240000000000009"/>
          <c:min val="95.2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Avg_%_Access_World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[World_Electricity_Analysis.xlsx]Country_to_World_access%!PivotTable9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658864611373456E-2"/>
          <c:y val="9.0570110952699706E-2"/>
          <c:w val="0.88936359262834197"/>
          <c:h val="0.67835433368110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'Country_to_World_access%'!$I$1:$I$3</c:f>
              <c:strCache>
                <c:ptCount val="1"/>
                <c:pt idx="0">
                  <c:v>2006 - Country_Access_to_Electricity_%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'Country_to_World_access%'!$H$4:$H$7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United Kingdom</c:v>
                </c:pt>
                <c:pt idx="3">
                  <c:v>United States</c:v>
                </c:pt>
              </c:strCache>
            </c:strRef>
          </c:cat>
          <c:val>
            <c:numRef>
              <c:f>'Country_to_World_access%'!$I$4:$I$7</c:f>
              <c:numCache>
                <c:formatCode>General</c:formatCode>
                <c:ptCount val="4"/>
                <c:pt idx="0">
                  <c:v>98.461051940917997</c:v>
                </c:pt>
                <c:pt idx="1">
                  <c:v>67.900001525878906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2-430F-9C85-9A5E33DCA589}"/>
            </c:ext>
          </c:extLst>
        </c:ser>
        <c:ser>
          <c:idx val="1"/>
          <c:order val="1"/>
          <c:tx>
            <c:strRef>
              <c:f>'Country_to_World_access%'!$J$1:$J$3</c:f>
              <c:strCache>
                <c:ptCount val="1"/>
                <c:pt idx="0">
                  <c:v>2006 - World_Average_Access_to_Electricity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'Country_to_World_access%'!$H$4:$H$7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United Kingdom</c:v>
                </c:pt>
                <c:pt idx="3">
                  <c:v>United States</c:v>
                </c:pt>
              </c:strCache>
            </c:strRef>
          </c:cat>
          <c:val>
            <c:numRef>
              <c:f>'Country_to_World_access%'!$J$4:$J$7</c:f>
              <c:numCache>
                <c:formatCode>General</c:formatCode>
                <c:ptCount val="4"/>
                <c:pt idx="0">
                  <c:v>76.155888463545594</c:v>
                </c:pt>
                <c:pt idx="1">
                  <c:v>76.155888463545594</c:v>
                </c:pt>
                <c:pt idx="2">
                  <c:v>76.155888463545594</c:v>
                </c:pt>
                <c:pt idx="3">
                  <c:v>76.155888463545594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2-430F-9C85-9A5E33DCA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5073504"/>
        <c:axId val="1715079328"/>
      </c:barChart>
      <c:catAx>
        <c:axId val="1715073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79328"/>
        <c:crosses val="autoZero"/>
        <c:auto val="1"/>
        <c:lblAlgn val="ctr"/>
        <c:lblOffset val="100"/>
        <c:noMultiLvlLbl val="0"/>
      </c:catAx>
      <c:valAx>
        <c:axId val="17150793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7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792105703836085E-2"/>
          <c:y val="0.85452196280951165"/>
          <c:w val="0.89919693107456888"/>
          <c:h val="0.131784449637062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data'!$I$3</c:f>
              <c:strCache>
                <c:ptCount val="1"/>
                <c:pt idx="0">
                  <c:v>cnt_of_country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'sql data'!$H$4:$H$34</c:f>
              <c:numCache>
                <c:formatCode>General</c:formatCode>
                <c:ptCount val="3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</c:numCache>
            </c:numRef>
          </c:cat>
          <c:val>
            <c:numRef>
              <c:f>'sql data'!$I$4:$I$34</c:f>
              <c:numCache>
                <c:formatCode>General</c:formatCode>
                <c:ptCount val="31"/>
                <c:pt idx="0">
                  <c:v>92</c:v>
                </c:pt>
                <c:pt idx="1">
                  <c:v>93</c:v>
                </c:pt>
                <c:pt idx="2">
                  <c:v>98</c:v>
                </c:pt>
                <c:pt idx="3">
                  <c:v>98</c:v>
                </c:pt>
                <c:pt idx="4">
                  <c:v>101</c:v>
                </c:pt>
                <c:pt idx="5">
                  <c:v>104</c:v>
                </c:pt>
                <c:pt idx="6">
                  <c:v>109</c:v>
                </c:pt>
                <c:pt idx="7">
                  <c:v>110</c:v>
                </c:pt>
                <c:pt idx="8">
                  <c:v>114</c:v>
                </c:pt>
                <c:pt idx="9">
                  <c:v>120</c:v>
                </c:pt>
                <c:pt idx="10">
                  <c:v>145</c:v>
                </c:pt>
                <c:pt idx="11">
                  <c:v>148</c:v>
                </c:pt>
                <c:pt idx="12">
                  <c:v>149</c:v>
                </c:pt>
                <c:pt idx="13">
                  <c:v>148</c:v>
                </c:pt>
                <c:pt idx="14">
                  <c:v>152</c:v>
                </c:pt>
                <c:pt idx="15">
                  <c:v>153</c:v>
                </c:pt>
                <c:pt idx="16">
                  <c:v>155</c:v>
                </c:pt>
                <c:pt idx="17">
                  <c:v>155</c:v>
                </c:pt>
                <c:pt idx="18">
                  <c:v>156</c:v>
                </c:pt>
                <c:pt idx="19">
                  <c:v>159</c:v>
                </c:pt>
                <c:pt idx="20">
                  <c:v>165</c:v>
                </c:pt>
                <c:pt idx="21">
                  <c:v>164</c:v>
                </c:pt>
                <c:pt idx="22">
                  <c:v>168</c:v>
                </c:pt>
                <c:pt idx="23">
                  <c:v>169</c:v>
                </c:pt>
                <c:pt idx="24">
                  <c:v>175</c:v>
                </c:pt>
                <c:pt idx="25">
                  <c:v>181</c:v>
                </c:pt>
                <c:pt idx="26">
                  <c:v>184</c:v>
                </c:pt>
                <c:pt idx="27">
                  <c:v>188</c:v>
                </c:pt>
                <c:pt idx="28">
                  <c:v>190</c:v>
                </c:pt>
                <c:pt idx="29">
                  <c:v>192</c:v>
                </c:pt>
                <c:pt idx="30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F-46A6-A1C4-41D056B673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2"/>
        <c:axId val="599085560"/>
        <c:axId val="599083264"/>
      </c:barChart>
      <c:catAx>
        <c:axId val="59908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083264"/>
        <c:crosses val="autoZero"/>
        <c:auto val="1"/>
        <c:lblAlgn val="ctr"/>
        <c:lblOffset val="100"/>
        <c:noMultiLvlLbl val="0"/>
      </c:catAx>
      <c:valAx>
        <c:axId val="5990832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085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[World_Electricity_Analysis.xlsx]Evolution_of_NP_Region!PivotTable23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753181184133301E-2"/>
          <c:y val="5.9526237772978961E-2"/>
          <c:w val="0.88975369178957664"/>
          <c:h val="0.697075870805539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Evolution_of_NP_Region!$F$1:$F$2</c:f>
              <c:strCache>
                <c:ptCount val="1"/>
                <c:pt idx="0">
                  <c:v>East Asia &amp; Pacific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Evolution_of_NP_Region!$F$3:$F$64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7.5476918671582198E-3</c:v>
                </c:pt>
                <c:pt idx="7">
                  <c:v>6.6528066590025598E-3</c:v>
                </c:pt>
                <c:pt idx="8">
                  <c:v>9.9382336075241502E-3</c:v>
                </c:pt>
                <c:pt idx="9">
                  <c:v>9.4515117439063802E-3</c:v>
                </c:pt>
                <c:pt idx="10">
                  <c:v>3.5040678204716902E-2</c:v>
                </c:pt>
                <c:pt idx="11">
                  <c:v>5.6468061498693503E-2</c:v>
                </c:pt>
                <c:pt idx="12">
                  <c:v>6.0314010929417003E-2</c:v>
                </c:pt>
                <c:pt idx="13">
                  <c:v>5.6372726285779801E-2</c:v>
                </c:pt>
                <c:pt idx="14">
                  <c:v>0.116506202800854</c:v>
                </c:pt>
                <c:pt idx="15">
                  <c:v>0.14351892471313499</c:v>
                </c:pt>
                <c:pt idx="16">
                  <c:v>0.181670330666207</c:v>
                </c:pt>
                <c:pt idx="17">
                  <c:v>0.16885248148763499</c:v>
                </c:pt>
                <c:pt idx="18">
                  <c:v>0.48673922306782502</c:v>
                </c:pt>
                <c:pt idx="19">
                  <c:v>0.56432254894359701</c:v>
                </c:pt>
                <c:pt idx="20">
                  <c:v>0.64223188967318101</c:v>
                </c:pt>
                <c:pt idx="21">
                  <c:v>0.60376730480709595</c:v>
                </c:pt>
                <c:pt idx="22">
                  <c:v>0.71509348379599103</c:v>
                </c:pt>
                <c:pt idx="23">
                  <c:v>0.99876733728357303</c:v>
                </c:pt>
                <c:pt idx="24">
                  <c:v>1.1563290776433199</c:v>
                </c:pt>
                <c:pt idx="25">
                  <c:v>1.42686647982211</c:v>
                </c:pt>
                <c:pt idx="26">
                  <c:v>1.8753326519115601</c:v>
                </c:pt>
                <c:pt idx="27">
                  <c:v>2.1734079928011498</c:v>
                </c:pt>
                <c:pt idx="28">
                  <c:v>1.9316602655359201</c:v>
                </c:pt>
                <c:pt idx="29">
                  <c:v>1.9889952169882299</c:v>
                </c:pt>
                <c:pt idx="30">
                  <c:v>1.9830473822516399</c:v>
                </c:pt>
                <c:pt idx="31">
                  <c:v>1.9841570467562299</c:v>
                </c:pt>
                <c:pt idx="32">
                  <c:v>1.8952698063205999</c:v>
                </c:pt>
                <c:pt idx="33">
                  <c:v>1.84080032239089</c:v>
                </c:pt>
                <c:pt idx="34">
                  <c:v>1.76927829755319</c:v>
                </c:pt>
                <c:pt idx="35">
                  <c:v>1.8218415202321201</c:v>
                </c:pt>
                <c:pt idx="36">
                  <c:v>1.82347654651951</c:v>
                </c:pt>
                <c:pt idx="37">
                  <c:v>1.8000887664588701</c:v>
                </c:pt>
                <c:pt idx="38">
                  <c:v>2.0121603914209301</c:v>
                </c:pt>
                <c:pt idx="39">
                  <c:v>2.01618881483336</c:v>
                </c:pt>
                <c:pt idx="40">
                  <c:v>1.85399640895225</c:v>
                </c:pt>
                <c:pt idx="41">
                  <c:v>1.8190107410018499</c:v>
                </c:pt>
                <c:pt idx="42">
                  <c:v>1.7475627886282401</c:v>
                </c:pt>
                <c:pt idx="43">
                  <c:v>1.6825892409762799</c:v>
                </c:pt>
                <c:pt idx="44">
                  <c:v>1.7132923023120801</c:v>
                </c:pt>
                <c:pt idx="45">
                  <c:v>1.80945090345434</c:v>
                </c:pt>
                <c:pt idx="46">
                  <c:v>1.77658825629466</c:v>
                </c:pt>
                <c:pt idx="47">
                  <c:v>1.5764413524318399</c:v>
                </c:pt>
                <c:pt idx="48">
                  <c:v>1.6059227086402299</c:v>
                </c:pt>
                <c:pt idx="49">
                  <c:v>1.6429392904848701</c:v>
                </c:pt>
                <c:pt idx="50">
                  <c:v>1.53939726223817</c:v>
                </c:pt>
                <c:pt idx="51">
                  <c:v>1.1096814677522</c:v>
                </c:pt>
                <c:pt idx="52">
                  <c:v>0.85880954845531599</c:v>
                </c:pt>
                <c:pt idx="53">
                  <c:v>0.77655451040010204</c:v>
                </c:pt>
                <c:pt idx="54">
                  <c:v>0.83762945999970295</c:v>
                </c:pt>
                <c:pt idx="55">
                  <c:v>0.83541882360303699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6-45AE-B045-51C5FEB2600C}"/>
            </c:ext>
          </c:extLst>
        </c:ser>
        <c:ser>
          <c:idx val="1"/>
          <c:order val="1"/>
          <c:tx>
            <c:strRef>
              <c:f>Evolution_of_NP_Region!$G$1:$G$2</c:f>
              <c:strCache>
                <c:ptCount val="1"/>
                <c:pt idx="0">
                  <c:v>Europe &amp; Central Asia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Evolution_of_NP_Region!$G$3:$G$64</c:f>
              <c:numCache>
                <c:formatCode>General</c:formatCode>
                <c:ptCount val="62"/>
                <c:pt idx="0">
                  <c:v>3.0989993748993701E-2</c:v>
                </c:pt>
                <c:pt idx="1">
                  <c:v>3.6137487482407998E-2</c:v>
                </c:pt>
                <c:pt idx="2">
                  <c:v>5.0656344645239201E-2</c:v>
                </c:pt>
                <c:pt idx="3">
                  <c:v>8.4470377400003599E-2</c:v>
                </c:pt>
                <c:pt idx="4">
                  <c:v>0.14793305998218501</c:v>
                </c:pt>
                <c:pt idx="5">
                  <c:v>0.22552559524774601</c:v>
                </c:pt>
                <c:pt idx="6">
                  <c:v>0.276835242286325</c:v>
                </c:pt>
                <c:pt idx="7">
                  <c:v>0.31288822560474799</c:v>
                </c:pt>
                <c:pt idx="8">
                  <c:v>0.31966930191064702</c:v>
                </c:pt>
                <c:pt idx="9">
                  <c:v>0.41408439944016501</c:v>
                </c:pt>
                <c:pt idx="10">
                  <c:v>0.46732260196887199</c:v>
                </c:pt>
                <c:pt idx="11">
                  <c:v>0.53399259494296403</c:v>
                </c:pt>
                <c:pt idx="12">
                  <c:v>0.80971104645266601</c:v>
                </c:pt>
                <c:pt idx="13">
                  <c:v>0.96754124529402796</c:v>
                </c:pt>
                <c:pt idx="14">
                  <c:v>1.22756623039986</c:v>
                </c:pt>
                <c:pt idx="15">
                  <c:v>1.8334302388388499</c:v>
                </c:pt>
                <c:pt idx="16">
                  <c:v>2.2089443535640298</c:v>
                </c:pt>
                <c:pt idx="17">
                  <c:v>2.4441349732464799</c:v>
                </c:pt>
                <c:pt idx="18">
                  <c:v>2.6111255308677399</c:v>
                </c:pt>
                <c:pt idx="19">
                  <c:v>2.9819334827620398</c:v>
                </c:pt>
                <c:pt idx="20">
                  <c:v>3.4429347700086099</c:v>
                </c:pt>
                <c:pt idx="21">
                  <c:v>4.4884961905150602</c:v>
                </c:pt>
                <c:pt idx="22">
                  <c:v>4.9207038303901403</c:v>
                </c:pt>
                <c:pt idx="23">
                  <c:v>5.6695509450188997</c:v>
                </c:pt>
                <c:pt idx="24">
                  <c:v>6.5802000062218999</c:v>
                </c:pt>
                <c:pt idx="25">
                  <c:v>7.4328088595949398</c:v>
                </c:pt>
                <c:pt idx="26">
                  <c:v>8.0661997548465099</c:v>
                </c:pt>
                <c:pt idx="27">
                  <c:v>8.1709043715020702</c:v>
                </c:pt>
                <c:pt idx="28">
                  <c:v>8.6476966759254204</c:v>
                </c:pt>
                <c:pt idx="29">
                  <c:v>8.7452659689146905</c:v>
                </c:pt>
                <c:pt idx="30">
                  <c:v>10.938416004180899</c:v>
                </c:pt>
                <c:pt idx="31">
                  <c:v>10.8787253642904</c:v>
                </c:pt>
                <c:pt idx="32">
                  <c:v>11.0839577296685</c:v>
                </c:pt>
                <c:pt idx="33">
                  <c:v>11.4501640056742</c:v>
                </c:pt>
                <c:pt idx="34">
                  <c:v>11.3761085641795</c:v>
                </c:pt>
                <c:pt idx="35">
                  <c:v>11.5178100898348</c:v>
                </c:pt>
                <c:pt idx="36">
                  <c:v>12.403513004039899</c:v>
                </c:pt>
                <c:pt idx="37">
                  <c:v>12.2295937003761</c:v>
                </c:pt>
                <c:pt idx="38">
                  <c:v>11.961345442410201</c:v>
                </c:pt>
                <c:pt idx="39">
                  <c:v>12.107607159121301</c:v>
                </c:pt>
                <c:pt idx="40">
                  <c:v>12.1434782702347</c:v>
                </c:pt>
                <c:pt idx="41">
                  <c:v>12.251253761094199</c:v>
                </c:pt>
                <c:pt idx="42">
                  <c:v>12.681819480041</c:v>
                </c:pt>
                <c:pt idx="43">
                  <c:v>12.4262531214747</c:v>
                </c:pt>
                <c:pt idx="44">
                  <c:v>12.3868978599022</c:v>
                </c:pt>
                <c:pt idx="45">
                  <c:v>12.3948971156416</c:v>
                </c:pt>
                <c:pt idx="46">
                  <c:v>12.353598697432201</c:v>
                </c:pt>
                <c:pt idx="47">
                  <c:v>11.9766364303128</c:v>
                </c:pt>
                <c:pt idx="48">
                  <c:v>12.1098783427271</c:v>
                </c:pt>
                <c:pt idx="49">
                  <c:v>12.236034541294501</c:v>
                </c:pt>
                <c:pt idx="50">
                  <c:v>10.5909817177674</c:v>
                </c:pt>
                <c:pt idx="51">
                  <c:v>10.7995692450425</c:v>
                </c:pt>
                <c:pt idx="52">
                  <c:v>10.500462564928799</c:v>
                </c:pt>
                <c:pt idx="53">
                  <c:v>10.637558797310099</c:v>
                </c:pt>
                <c:pt idx="54">
                  <c:v>10.916981162696</c:v>
                </c:pt>
                <c:pt idx="55">
                  <c:v>7.8922657925507096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6-45AE-B045-51C5FEB2600C}"/>
            </c:ext>
          </c:extLst>
        </c:ser>
        <c:ser>
          <c:idx val="2"/>
          <c:order val="2"/>
          <c:tx>
            <c:strRef>
              <c:f>Evolution_of_NP_Region!$H$1:$H$2</c:f>
              <c:strCache>
                <c:ptCount val="1"/>
                <c:pt idx="0">
                  <c:v>Latin America &amp; Caribbean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Evolution_of_NP_Region!$H$3:$H$64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8.8252833911350803E-2</c:v>
                </c:pt>
                <c:pt idx="15">
                  <c:v>0.20423464548020101</c:v>
                </c:pt>
                <c:pt idx="16">
                  <c:v>0.202667781284877</c:v>
                </c:pt>
                <c:pt idx="17">
                  <c:v>0.120248635609945</c:v>
                </c:pt>
                <c:pt idx="18">
                  <c:v>0.20623431886945501</c:v>
                </c:pt>
                <c:pt idx="19">
                  <c:v>0.17028037707010901</c:v>
                </c:pt>
                <c:pt idx="20">
                  <c:v>0.14031704266865999</c:v>
                </c:pt>
                <c:pt idx="21">
                  <c:v>0.17262961750938799</c:v>
                </c:pt>
                <c:pt idx="22">
                  <c:v>0.11162765820821099</c:v>
                </c:pt>
                <c:pt idx="23">
                  <c:v>0.18852505229768299</c:v>
                </c:pt>
                <c:pt idx="24">
                  <c:v>0.26754793524742099</c:v>
                </c:pt>
                <c:pt idx="25">
                  <c:v>0.344856270721981</c:v>
                </c:pt>
                <c:pt idx="26">
                  <c:v>0.27918167642894198</c:v>
                </c:pt>
                <c:pt idx="27">
                  <c:v>0.30718821925776302</c:v>
                </c:pt>
                <c:pt idx="28">
                  <c:v>0.27096095894064198</c:v>
                </c:pt>
                <c:pt idx="29">
                  <c:v>0.26471877027125601</c:v>
                </c:pt>
                <c:pt idx="30">
                  <c:v>0.42592927955445797</c:v>
                </c:pt>
                <c:pt idx="31">
                  <c:v>0.43758477767308601</c:v>
                </c:pt>
                <c:pt idx="32">
                  <c:v>0.38925875794319897</c:v>
                </c:pt>
                <c:pt idx="33">
                  <c:v>0.39038001178275999</c:v>
                </c:pt>
                <c:pt idx="34">
                  <c:v>0.37305505884190399</c:v>
                </c:pt>
                <c:pt idx="35">
                  <c:v>0.404844467129026</c:v>
                </c:pt>
                <c:pt idx="36">
                  <c:v>0.39363806162561699</c:v>
                </c:pt>
                <c:pt idx="37">
                  <c:v>0.43530893041974</c:v>
                </c:pt>
                <c:pt idx="38">
                  <c:v>0.38492685840243401</c:v>
                </c:pt>
                <c:pt idx="39">
                  <c:v>0.362900600546882</c:v>
                </c:pt>
                <c:pt idx="40">
                  <c:v>0.301842445418948</c:v>
                </c:pt>
                <c:pt idx="41">
                  <c:v>0.38708915029253299</c:v>
                </c:pt>
                <c:pt idx="42">
                  <c:v>0.36575746536254899</c:v>
                </c:pt>
                <c:pt idx="43">
                  <c:v>0.38889309338160899</c:v>
                </c:pt>
                <c:pt idx="44">
                  <c:v>0.35053794724600701</c:v>
                </c:pt>
                <c:pt idx="45">
                  <c:v>0.31593382358550998</c:v>
                </c:pt>
                <c:pt idx="46">
                  <c:v>0.34979674362001001</c:v>
                </c:pt>
                <c:pt idx="47">
                  <c:v>0.31956157230195498</c:v>
                </c:pt>
                <c:pt idx="48">
                  <c:v>0.30201750709897002</c:v>
                </c:pt>
                <c:pt idx="49">
                  <c:v>0.31893862996782602</c:v>
                </c:pt>
                <c:pt idx="50">
                  <c:v>0.25415079934256402</c:v>
                </c:pt>
                <c:pt idx="51">
                  <c:v>0.26654309885842498</c:v>
                </c:pt>
                <c:pt idx="52">
                  <c:v>0.24932974860781701</c:v>
                </c:pt>
                <c:pt idx="53">
                  <c:v>0.26516655513218501</c:v>
                </c:pt>
                <c:pt idx="54">
                  <c:v>0.23761800357273599</c:v>
                </c:pt>
                <c:pt idx="55">
                  <c:v>8.8591831071036201E-2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6-45AE-B045-51C5FEB2600C}"/>
            </c:ext>
          </c:extLst>
        </c:ser>
        <c:ser>
          <c:idx val="3"/>
          <c:order val="3"/>
          <c:tx>
            <c:strRef>
              <c:f>Evolution_of_NP_Region!$I$1:$I$2</c:f>
              <c:strCache>
                <c:ptCount val="1"/>
                <c:pt idx="0">
                  <c:v>Middle East &amp; North Africa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Evolution_of_NP_Region!$I$3:$I$64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6.48668976057143E-3</c:v>
                </c:pt>
                <c:pt idx="52">
                  <c:v>3.4589336031959197E-2</c:v>
                </c:pt>
                <c:pt idx="53">
                  <c:v>8.2487861315409305E-2</c:v>
                </c:pt>
                <c:pt idx="54">
                  <c:v>7.7547487758454797E-2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16-45AE-B045-51C5FEB2600C}"/>
            </c:ext>
          </c:extLst>
        </c:ser>
        <c:ser>
          <c:idx val="4"/>
          <c:order val="4"/>
          <c:tx>
            <c:strRef>
              <c:f>Evolution_of_NP_Region!$J$1:$J$2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Evolution_of_NP_Region!$J$3:$J$64</c:f>
              <c:numCache>
                <c:formatCode>General</c:formatCode>
                <c:ptCount val="62"/>
                <c:pt idx="0">
                  <c:v>2.30926002065341E-2</c:v>
                </c:pt>
                <c:pt idx="1">
                  <c:v>7.1726565559705094E-2</c:v>
                </c:pt>
                <c:pt idx="2">
                  <c:v>8.9561333258946704E-2</c:v>
                </c:pt>
                <c:pt idx="3">
                  <c:v>0.14281517018874501</c:v>
                </c:pt>
                <c:pt idx="4">
                  <c:v>0.15102626631657301</c:v>
                </c:pt>
                <c:pt idx="5">
                  <c:v>0.14563958098491001</c:v>
                </c:pt>
                <c:pt idx="6">
                  <c:v>0.19799812883138701</c:v>
                </c:pt>
                <c:pt idx="7">
                  <c:v>0.22848597913980501</c:v>
                </c:pt>
                <c:pt idx="8">
                  <c:v>0.48696966965993199</c:v>
                </c:pt>
                <c:pt idx="9">
                  <c:v>0.415457089742025</c:v>
                </c:pt>
                <c:pt idx="10">
                  <c:v>0.64375432332356797</c:v>
                </c:pt>
                <c:pt idx="11">
                  <c:v>1.4347324768702201</c:v>
                </c:pt>
                <c:pt idx="12">
                  <c:v>2.0176477432250999</c:v>
                </c:pt>
                <c:pt idx="13">
                  <c:v>3.39484039942423</c:v>
                </c:pt>
                <c:pt idx="14">
                  <c:v>3.7927327156066899</c:v>
                </c:pt>
                <c:pt idx="15">
                  <c:v>4.5537600517272896</c:v>
                </c:pt>
                <c:pt idx="16">
                  <c:v>5.1049725214640302</c:v>
                </c:pt>
                <c:pt idx="17">
                  <c:v>6.6974525451660201</c:v>
                </c:pt>
                <c:pt idx="18">
                  <c:v>7.2491359710693404</c:v>
                </c:pt>
                <c:pt idx="19">
                  <c:v>7.0945857365926104</c:v>
                </c:pt>
                <c:pt idx="20">
                  <c:v>7.0515934626261396</c:v>
                </c:pt>
                <c:pt idx="21">
                  <c:v>7.3738689422607404</c:v>
                </c:pt>
                <c:pt idx="22">
                  <c:v>7.50306097666423</c:v>
                </c:pt>
                <c:pt idx="23">
                  <c:v>8.2100677490234393</c:v>
                </c:pt>
                <c:pt idx="24">
                  <c:v>8.4995031356811506</c:v>
                </c:pt>
                <c:pt idx="25">
                  <c:v>9.5666615168253593</c:v>
                </c:pt>
                <c:pt idx="26">
                  <c:v>10.612811406453501</c:v>
                </c:pt>
                <c:pt idx="27">
                  <c:v>11.1098432540894</c:v>
                </c:pt>
                <c:pt idx="28">
                  <c:v>11.975552241007501</c:v>
                </c:pt>
                <c:pt idx="29">
                  <c:v>11.310687700907399</c:v>
                </c:pt>
                <c:pt idx="30">
                  <c:v>11.410821278889999</c:v>
                </c:pt>
                <c:pt idx="31">
                  <c:v>12.218278249104801</c:v>
                </c:pt>
                <c:pt idx="32">
                  <c:v>11.8482707341512</c:v>
                </c:pt>
                <c:pt idx="33">
                  <c:v>12.2433522542318</c:v>
                </c:pt>
                <c:pt idx="34">
                  <c:v>13.024808247884099</c:v>
                </c:pt>
                <c:pt idx="35">
                  <c:v>12.5106264750163</c:v>
                </c:pt>
                <c:pt idx="36">
                  <c:v>11.926627477010101</c:v>
                </c:pt>
                <c:pt idx="37">
                  <c:v>10.8445933659871</c:v>
                </c:pt>
                <c:pt idx="38">
                  <c:v>10.500939369201699</c:v>
                </c:pt>
                <c:pt idx="39">
                  <c:v>10.872885704040501</c:v>
                </c:pt>
                <c:pt idx="40">
                  <c:v>10.611924807230601</c:v>
                </c:pt>
                <c:pt idx="41">
                  <c:v>11.2170054117839</c:v>
                </c:pt>
                <c:pt idx="42">
                  <c:v>10.8481744130452</c:v>
                </c:pt>
                <c:pt idx="43">
                  <c:v>10.711137771606399</c:v>
                </c:pt>
                <c:pt idx="44">
                  <c:v>11.5584971110026</c:v>
                </c:pt>
                <c:pt idx="45">
                  <c:v>11.274711290995301</c:v>
                </c:pt>
                <c:pt idx="46">
                  <c:v>11.7077700297038</c:v>
                </c:pt>
                <c:pt idx="47">
                  <c:v>11.4067312876383</c:v>
                </c:pt>
                <c:pt idx="48">
                  <c:v>11.495751380920399</c:v>
                </c:pt>
                <c:pt idx="49">
                  <c:v>11.569580078125</c:v>
                </c:pt>
                <c:pt idx="50">
                  <c:v>11.426542282104499</c:v>
                </c:pt>
                <c:pt idx="51">
                  <c:v>11.230883916219099</c:v>
                </c:pt>
                <c:pt idx="52">
                  <c:v>11.219358762105299</c:v>
                </c:pt>
                <c:pt idx="53">
                  <c:v>11.5742801030477</c:v>
                </c:pt>
                <c:pt idx="54">
                  <c:v>11.783104578653999</c:v>
                </c:pt>
                <c:pt idx="55">
                  <c:v>11.623446146647099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6-45AE-B045-51C5FEB2600C}"/>
            </c:ext>
          </c:extLst>
        </c:ser>
        <c:ser>
          <c:idx val="5"/>
          <c:order val="5"/>
          <c:tx>
            <c:strRef>
              <c:f>Evolution_of_NP_Region!$K$1:$K$2</c:f>
              <c:strCache>
                <c:ptCount val="1"/>
                <c:pt idx="0">
                  <c:v>South Asia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Evolution_of_NP_Region!$K$3:$K$64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0.395760238170624</c:v>
                </c:pt>
                <c:pt idx="12">
                  <c:v>0.37252610921859702</c:v>
                </c:pt>
                <c:pt idx="13">
                  <c:v>0.86504673957824696</c:v>
                </c:pt>
                <c:pt idx="14">
                  <c:v>0.99261945486068703</c:v>
                </c:pt>
                <c:pt idx="15">
                  <c:v>1.1427531242370601</c:v>
                </c:pt>
                <c:pt idx="16">
                  <c:v>1.16399911046028</c:v>
                </c:pt>
                <c:pt idx="17">
                  <c:v>0.77089652419090304</c:v>
                </c:pt>
                <c:pt idx="18">
                  <c:v>0.54773734509944905</c:v>
                </c:pt>
                <c:pt idx="19">
                  <c:v>0.41223816573619798</c:v>
                </c:pt>
                <c:pt idx="20">
                  <c:v>0.31321189273148797</c:v>
                </c:pt>
                <c:pt idx="21">
                  <c:v>0.402101270854473</c:v>
                </c:pt>
                <c:pt idx="22">
                  <c:v>0.307969599962235</c:v>
                </c:pt>
                <c:pt idx="23">
                  <c:v>0.43640948832035098</c:v>
                </c:pt>
                <c:pt idx="24">
                  <c:v>0.48151306807994798</c:v>
                </c:pt>
                <c:pt idx="25">
                  <c:v>0.52267605066299405</c:v>
                </c:pt>
                <c:pt idx="26">
                  <c:v>0.51781554520130202</c:v>
                </c:pt>
                <c:pt idx="27">
                  <c:v>0.50226615369319905</c:v>
                </c:pt>
                <c:pt idx="28">
                  <c:v>0.39355928450822802</c:v>
                </c:pt>
                <c:pt idx="29">
                  <c:v>0.223526104353368</c:v>
                </c:pt>
                <c:pt idx="30">
                  <c:v>0.35944608598947497</c:v>
                </c:pt>
                <c:pt idx="31">
                  <c:v>0.33348414301872298</c:v>
                </c:pt>
                <c:pt idx="32">
                  <c:v>0.39839412271976499</c:v>
                </c:pt>
                <c:pt idx="33">
                  <c:v>0.30965681374073001</c:v>
                </c:pt>
                <c:pt idx="34">
                  <c:v>0.29991896450519601</c:v>
                </c:pt>
                <c:pt idx="35">
                  <c:v>0.341508269309998</c:v>
                </c:pt>
                <c:pt idx="36">
                  <c:v>0.329085923731327</c:v>
                </c:pt>
                <c:pt idx="37">
                  <c:v>0.342061877250671</c:v>
                </c:pt>
                <c:pt idx="38">
                  <c:v>0.35008878260850901</c:v>
                </c:pt>
                <c:pt idx="39">
                  <c:v>0.37926834076643001</c:v>
                </c:pt>
                <c:pt idx="40">
                  <c:v>0.73733133077621504</c:v>
                </c:pt>
                <c:pt idx="41">
                  <c:v>0.809270739555359</c:v>
                </c:pt>
                <c:pt idx="42">
                  <c:v>0.68431252241134599</c:v>
                </c:pt>
                <c:pt idx="43">
                  <c:v>0.61365953087806702</c:v>
                </c:pt>
                <c:pt idx="44">
                  <c:v>0.71888774633407604</c:v>
                </c:pt>
                <c:pt idx="45">
                  <c:v>0.63421753048896801</c:v>
                </c:pt>
                <c:pt idx="46">
                  <c:v>0.59493845701217696</c:v>
                </c:pt>
                <c:pt idx="47">
                  <c:v>0.659443378448486</c:v>
                </c:pt>
                <c:pt idx="48">
                  <c:v>0.44069872796535497</c:v>
                </c:pt>
                <c:pt idx="49">
                  <c:v>0.63331511616706804</c:v>
                </c:pt>
                <c:pt idx="50">
                  <c:v>0.78816223144531306</c:v>
                </c:pt>
                <c:pt idx="51">
                  <c:v>1.0676998496055601</c:v>
                </c:pt>
                <c:pt idx="52">
                  <c:v>0.95787978172302202</c:v>
                </c:pt>
                <c:pt idx="53">
                  <c:v>0.97058254480361905</c:v>
                </c:pt>
                <c:pt idx="54">
                  <c:v>0.94352281093597401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16-45AE-B045-51C5FEB2600C}"/>
            </c:ext>
          </c:extLst>
        </c:ser>
        <c:ser>
          <c:idx val="6"/>
          <c:order val="6"/>
          <c:tx>
            <c:strRef>
              <c:f>Evolution_of_NP_Region!$L$1:$L$2</c:f>
              <c:strCache>
                <c:ptCount val="1"/>
                <c:pt idx="0">
                  <c:v>Sub-Saharan Africa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Evolution_of_NP_Region!$L$3:$L$64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6.0454557339350401E-2</c:v>
                </c:pt>
                <c:pt idx="25">
                  <c:v>7.8318034609158801E-2</c:v>
                </c:pt>
                <c:pt idx="26">
                  <c:v>0.12522247433662401</c:v>
                </c:pt>
                <c:pt idx="27">
                  <c:v>8.53120982646942E-2</c:v>
                </c:pt>
                <c:pt idx="28">
                  <c:v>0.13947107394536301</c:v>
                </c:pt>
                <c:pt idx="29">
                  <c:v>0.14245266715685501</c:v>
                </c:pt>
                <c:pt idx="30">
                  <c:v>0.106430957714717</c:v>
                </c:pt>
                <c:pt idx="31">
                  <c:v>0.114406168460846</c:v>
                </c:pt>
                <c:pt idx="32">
                  <c:v>0.11603711048762</c:v>
                </c:pt>
                <c:pt idx="33">
                  <c:v>8.7185601393381801E-2</c:v>
                </c:pt>
                <c:pt idx="34">
                  <c:v>0.112126032511393</c:v>
                </c:pt>
                <c:pt idx="35">
                  <c:v>0.12700196107228601</c:v>
                </c:pt>
                <c:pt idx="36">
                  <c:v>0.12296612064043699</c:v>
                </c:pt>
                <c:pt idx="37">
                  <c:v>0.12682267030080199</c:v>
                </c:pt>
                <c:pt idx="38">
                  <c:v>0.13961496949195901</c:v>
                </c:pt>
                <c:pt idx="39">
                  <c:v>0.13343719641367599</c:v>
                </c:pt>
                <c:pt idx="40">
                  <c:v>0.13041069110234599</c:v>
                </c:pt>
                <c:pt idx="41">
                  <c:v>0.10727255543073</c:v>
                </c:pt>
                <c:pt idx="42">
                  <c:v>0.11429718136787401</c:v>
                </c:pt>
                <c:pt idx="43">
                  <c:v>0.11408206820488</c:v>
                </c:pt>
                <c:pt idx="44">
                  <c:v>0.11556780338287399</c:v>
                </c:pt>
                <c:pt idx="45">
                  <c:v>9.7197264432907104E-2</c:v>
                </c:pt>
                <c:pt idx="46">
                  <c:v>8.3266561230023697E-2</c:v>
                </c:pt>
                <c:pt idx="47">
                  <c:v>9.0507040421168E-2</c:v>
                </c:pt>
                <c:pt idx="48">
                  <c:v>0.106026033560435</c:v>
                </c:pt>
                <c:pt idx="49">
                  <c:v>0.108093778292338</c:v>
                </c:pt>
                <c:pt idx="50">
                  <c:v>9.8213315010070801E-2</c:v>
                </c:pt>
                <c:pt idx="51">
                  <c:v>0.10836582382520001</c:v>
                </c:pt>
                <c:pt idx="52">
                  <c:v>9.7696731487909999E-2</c:v>
                </c:pt>
                <c:pt idx="53">
                  <c:v>0.116068045298258</c:v>
                </c:pt>
                <c:pt idx="54">
                  <c:v>0.115193754434586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6-45AE-B045-51C5FEB26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2742720"/>
        <c:axId val="1642744800"/>
      </c:barChart>
      <c:catAx>
        <c:axId val="16427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44800"/>
        <c:crosses val="autoZero"/>
        <c:auto val="1"/>
        <c:lblAlgn val="ctr"/>
        <c:lblOffset val="100"/>
        <c:noMultiLvlLbl val="0"/>
      </c:catAx>
      <c:valAx>
        <c:axId val="16427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8846985576237879E-2"/>
          <c:y val="0.82420241748278267"/>
          <c:w val="0.8791625565733997"/>
          <c:h val="0.14134214505271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[World_Electricity_Analysis.xlsx]Evolution_of_NP_IG!PivotTable24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943857326276453E-2"/>
          <c:y val="6.2000505661509886E-2"/>
          <c:w val="0.92863078214677175"/>
          <c:h val="0.726032556707257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Evolution_of_NP_IG!$F$1:$F$2</c:f>
              <c:strCache>
                <c:ptCount val="1"/>
                <c:pt idx="0">
                  <c:v>High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Evolution_of_NP_IG!$F$3:$F$64</c:f>
              <c:numCache>
                <c:formatCode>General</c:formatCode>
                <c:ptCount val="62"/>
                <c:pt idx="0">
                  <c:v>2.33337179757655E-2</c:v>
                </c:pt>
                <c:pt idx="1">
                  <c:v>2.8889424633234701E-2</c:v>
                </c:pt>
                <c:pt idx="2">
                  <c:v>4.0084399865008898E-2</c:v>
                </c:pt>
                <c:pt idx="3">
                  <c:v>6.6596592497080595E-2</c:v>
                </c:pt>
                <c:pt idx="4">
                  <c:v>0.112914953473955</c:v>
                </c:pt>
                <c:pt idx="5">
                  <c:v>0.16896754084155</c:v>
                </c:pt>
                <c:pt idx="6">
                  <c:v>0.21162128797732299</c:v>
                </c:pt>
                <c:pt idx="7">
                  <c:v>0.23848911086097399</c:v>
                </c:pt>
                <c:pt idx="8">
                  <c:v>0.25461803954094597</c:v>
                </c:pt>
                <c:pt idx="9">
                  <c:v>0.32016215464100201</c:v>
                </c:pt>
                <c:pt idx="10">
                  <c:v>0.37915598722174798</c:v>
                </c:pt>
                <c:pt idx="11">
                  <c:v>0.46706357765942802</c:v>
                </c:pt>
                <c:pt idx="12">
                  <c:v>0.69059752910397898</c:v>
                </c:pt>
                <c:pt idx="13">
                  <c:v>0.85484630372375203</c:v>
                </c:pt>
                <c:pt idx="14">
                  <c:v>1.0352333042770601</c:v>
                </c:pt>
                <c:pt idx="15">
                  <c:v>1.4398796543479</c:v>
                </c:pt>
                <c:pt idx="16">
                  <c:v>1.6521896302700001</c:v>
                </c:pt>
                <c:pt idx="17">
                  <c:v>1.85368686057627</c:v>
                </c:pt>
                <c:pt idx="18">
                  <c:v>2.15544212162495</c:v>
                </c:pt>
                <c:pt idx="19">
                  <c:v>2.4502862721681602</c:v>
                </c:pt>
                <c:pt idx="20">
                  <c:v>2.8363732412457501</c:v>
                </c:pt>
                <c:pt idx="21">
                  <c:v>3.5016145542263999</c:v>
                </c:pt>
                <c:pt idx="22">
                  <c:v>3.8476030409336102</c:v>
                </c:pt>
                <c:pt idx="23">
                  <c:v>4.5191950201988202</c:v>
                </c:pt>
                <c:pt idx="24">
                  <c:v>5.2678312003612504</c:v>
                </c:pt>
                <c:pt idx="25">
                  <c:v>6.0132039546966496</c:v>
                </c:pt>
                <c:pt idx="26">
                  <c:v>6.7525442540645599</c:v>
                </c:pt>
                <c:pt idx="27">
                  <c:v>6.9881477104499901</c:v>
                </c:pt>
                <c:pt idx="28">
                  <c:v>7.1669860959053002</c:v>
                </c:pt>
                <c:pt idx="29">
                  <c:v>7.2736339986324303</c:v>
                </c:pt>
                <c:pt idx="30">
                  <c:v>8.3848911166191105</c:v>
                </c:pt>
                <c:pt idx="31">
                  <c:v>8.3819632887840303</c:v>
                </c:pt>
                <c:pt idx="32">
                  <c:v>8.43759436011314</c:v>
                </c:pt>
                <c:pt idx="33">
                  <c:v>8.5844616651534995</c:v>
                </c:pt>
                <c:pt idx="34">
                  <c:v>8.4675450444221507</c:v>
                </c:pt>
                <c:pt idx="35">
                  <c:v>8.4619469761848407</c:v>
                </c:pt>
                <c:pt idx="36">
                  <c:v>8.5646781921386701</c:v>
                </c:pt>
                <c:pt idx="37">
                  <c:v>8.5148750275373501</c:v>
                </c:pt>
                <c:pt idx="38">
                  <c:v>8.4471500515937805</c:v>
                </c:pt>
                <c:pt idx="39">
                  <c:v>8.4247693955898306</c:v>
                </c:pt>
                <c:pt idx="40">
                  <c:v>8.3134304702281892</c:v>
                </c:pt>
                <c:pt idx="41">
                  <c:v>8.39213024973869</c:v>
                </c:pt>
                <c:pt idx="42">
                  <c:v>8.5133760869503003</c:v>
                </c:pt>
                <c:pt idx="43">
                  <c:v>8.4260327577590903</c:v>
                </c:pt>
                <c:pt idx="44">
                  <c:v>8.4219727277755698</c:v>
                </c:pt>
                <c:pt idx="45">
                  <c:v>8.3585857033729596</c:v>
                </c:pt>
                <c:pt idx="46">
                  <c:v>8.3217857152223598</c:v>
                </c:pt>
                <c:pt idx="47">
                  <c:v>8.0620466500520696</c:v>
                </c:pt>
                <c:pt idx="48">
                  <c:v>8.1742514371871895</c:v>
                </c:pt>
                <c:pt idx="49">
                  <c:v>8.2379916548728893</c:v>
                </c:pt>
                <c:pt idx="50">
                  <c:v>7.1074333459138899</c:v>
                </c:pt>
                <c:pt idx="51">
                  <c:v>7.1208392858505203</c:v>
                </c:pt>
                <c:pt idx="52">
                  <c:v>6.8477151244878796</c:v>
                </c:pt>
                <c:pt idx="53">
                  <c:v>6.9450046554207798</c:v>
                </c:pt>
                <c:pt idx="54">
                  <c:v>7.0747690856456797</c:v>
                </c:pt>
                <c:pt idx="55">
                  <c:v>6.5441531360149403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3-4C9C-BDF7-87773E7F002F}"/>
            </c:ext>
          </c:extLst>
        </c:ser>
        <c:ser>
          <c:idx val="1"/>
          <c:order val="1"/>
          <c:tx>
            <c:strRef>
              <c:f>Evolution_of_NP_IG!$G$1:$G$2</c:f>
              <c:strCache>
                <c:ptCount val="1"/>
                <c:pt idx="0">
                  <c:v>Low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Evolution_of_NP_IG!$G$3:$G$64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63-4C9C-BDF7-87773E7F002F}"/>
            </c:ext>
          </c:extLst>
        </c:ser>
        <c:ser>
          <c:idx val="2"/>
          <c:order val="2"/>
          <c:tx>
            <c:strRef>
              <c:f>Evolution_of_NP_IG!$H$1:$H$2</c:f>
              <c:strCache>
                <c:ptCount val="1"/>
                <c:pt idx="0">
                  <c:v>Lower middle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Evolution_of_NP_IG!$H$3:$H$64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5.8631146395648003E-2</c:v>
                </c:pt>
                <c:pt idx="12">
                  <c:v>5.5189053217569999E-2</c:v>
                </c:pt>
                <c:pt idx="13">
                  <c:v>0.12815507253011099</c:v>
                </c:pt>
                <c:pt idx="14">
                  <c:v>0.147054734053435</c:v>
                </c:pt>
                <c:pt idx="15">
                  <c:v>0.16929675914623099</c:v>
                </c:pt>
                <c:pt idx="16">
                  <c:v>0.172444312660782</c:v>
                </c:pt>
                <c:pt idx="17">
                  <c:v>0.114206892472726</c:v>
                </c:pt>
                <c:pt idx="18">
                  <c:v>8.1146273348066497E-2</c:v>
                </c:pt>
                <c:pt idx="19">
                  <c:v>6.1072320849807203E-2</c:v>
                </c:pt>
                <c:pt idx="20">
                  <c:v>4.6401761886146302E-2</c:v>
                </c:pt>
                <c:pt idx="21">
                  <c:v>5.9570558645107102E-2</c:v>
                </c:pt>
                <c:pt idx="22">
                  <c:v>4.5625125920331001E-2</c:v>
                </c:pt>
                <c:pt idx="23">
                  <c:v>6.46532575289408E-2</c:v>
                </c:pt>
                <c:pt idx="24">
                  <c:v>7.1335269345177504E-2</c:v>
                </c:pt>
                <c:pt idx="25">
                  <c:v>7.7433488987110305E-2</c:v>
                </c:pt>
                <c:pt idx="26">
                  <c:v>7.6713414103896496E-2</c:v>
                </c:pt>
                <c:pt idx="27">
                  <c:v>7.4409800547140595E-2</c:v>
                </c:pt>
                <c:pt idx="28">
                  <c:v>5.83050791864042E-2</c:v>
                </c:pt>
                <c:pt idx="29">
                  <c:v>3.3114978422721202E-2</c:v>
                </c:pt>
                <c:pt idx="30">
                  <c:v>0.52565561069382605</c:v>
                </c:pt>
                <c:pt idx="31">
                  <c:v>0.549038706002412</c:v>
                </c:pt>
                <c:pt idx="32">
                  <c:v>0.60030107365714203</c:v>
                </c:pt>
                <c:pt idx="33">
                  <c:v>0.65246641415136797</c:v>
                </c:pt>
                <c:pt idx="34">
                  <c:v>0.67338220499180002</c:v>
                </c:pt>
                <c:pt idx="35">
                  <c:v>0.72440188019364005</c:v>
                </c:pt>
                <c:pt idx="36">
                  <c:v>0.85497285370473497</c:v>
                </c:pt>
                <c:pt idx="37">
                  <c:v>0.87787852463898797</c:v>
                </c:pt>
                <c:pt idx="38">
                  <c:v>0.85890066292550804</c:v>
                </c:pt>
                <c:pt idx="39">
                  <c:v>0.83233426124961296</c:v>
                </c:pt>
                <c:pt idx="40">
                  <c:v>0.94548641310797799</c:v>
                </c:pt>
                <c:pt idx="41">
                  <c:v>0.936160811671504</c:v>
                </c:pt>
                <c:pt idx="42">
                  <c:v>0.93346040337173997</c:v>
                </c:pt>
                <c:pt idx="43">
                  <c:v>0.92745613610303002</c:v>
                </c:pt>
                <c:pt idx="44">
                  <c:v>0.99180566823041005</c:v>
                </c:pt>
                <c:pt idx="45">
                  <c:v>0.978043489985996</c:v>
                </c:pt>
                <c:pt idx="46">
                  <c:v>0.95281193874500403</c:v>
                </c:pt>
                <c:pt idx="47">
                  <c:v>0.97093454996744799</c:v>
                </c:pt>
                <c:pt idx="48">
                  <c:v>0.92917401481557804</c:v>
                </c:pt>
                <c:pt idx="49">
                  <c:v>0.97830695134622103</c:v>
                </c:pt>
                <c:pt idx="50">
                  <c:v>0.99108582955819602</c:v>
                </c:pt>
                <c:pt idx="51">
                  <c:v>1.01798497361166</c:v>
                </c:pt>
                <c:pt idx="52">
                  <c:v>0.99684896292509895</c:v>
                </c:pt>
                <c:pt idx="53">
                  <c:v>0.97135634113241098</c:v>
                </c:pt>
                <c:pt idx="54">
                  <c:v>1.0694210286493699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63-4C9C-BDF7-87773E7F002F}"/>
            </c:ext>
          </c:extLst>
        </c:ser>
        <c:ser>
          <c:idx val="3"/>
          <c:order val="3"/>
          <c:tx>
            <c:strRef>
              <c:f>Evolution_of_NP_IG!$I$1:$I$2</c:f>
              <c:strCache>
                <c:ptCount val="1"/>
                <c:pt idx="0">
                  <c:v>Upper middle 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Evolution_of_NP_IG!$I$3:$I$64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0.14399488325472201</c:v>
                </c:pt>
                <c:pt idx="15">
                  <c:v>0.34625772193626098</c:v>
                </c:pt>
                <c:pt idx="16">
                  <c:v>0.49059942033555798</c:v>
                </c:pt>
                <c:pt idx="17">
                  <c:v>0.460281884228742</c:v>
                </c:pt>
                <c:pt idx="18">
                  <c:v>0.50793540036236795</c:v>
                </c:pt>
                <c:pt idx="19">
                  <c:v>0.48601310341446502</c:v>
                </c:pt>
                <c:pt idx="20">
                  <c:v>0.43687098997610602</c:v>
                </c:pt>
                <c:pt idx="21">
                  <c:v>0.59101955095926895</c:v>
                </c:pt>
                <c:pt idx="22">
                  <c:v>0.57867745116904901</c:v>
                </c:pt>
                <c:pt idx="23">
                  <c:v>0.68150000218991902</c:v>
                </c:pt>
                <c:pt idx="24">
                  <c:v>0.78975225267586902</c:v>
                </c:pt>
                <c:pt idx="25">
                  <c:v>0.921923533633903</c:v>
                </c:pt>
                <c:pt idx="26">
                  <c:v>0.86292772174433396</c:v>
                </c:pt>
                <c:pt idx="27">
                  <c:v>0.84450274319560403</c:v>
                </c:pt>
                <c:pt idx="28">
                  <c:v>0.99408477599973999</c:v>
                </c:pt>
                <c:pt idx="29">
                  <c:v>0.94102794097529496</c:v>
                </c:pt>
                <c:pt idx="30">
                  <c:v>1.2727766169442101</c:v>
                </c:pt>
                <c:pt idx="31">
                  <c:v>1.2475461717005101</c:v>
                </c:pt>
                <c:pt idx="32">
                  <c:v>1.2263210868393899</c:v>
                </c:pt>
                <c:pt idx="33">
                  <c:v>1.29661454287944</c:v>
                </c:pt>
                <c:pt idx="34">
                  <c:v>1.3710275851880001</c:v>
                </c:pt>
                <c:pt idx="35">
                  <c:v>1.53205868822557</c:v>
                </c:pt>
                <c:pt idx="36">
                  <c:v>2.1551359108200798</c:v>
                </c:pt>
                <c:pt idx="37">
                  <c:v>1.98083360769131</c:v>
                </c:pt>
                <c:pt idx="38">
                  <c:v>1.91161676247915</c:v>
                </c:pt>
                <c:pt idx="39">
                  <c:v>2.1335595205978102</c:v>
                </c:pt>
                <c:pt idx="40">
                  <c:v>2.10111895976243</c:v>
                </c:pt>
                <c:pt idx="41">
                  <c:v>2.1756485347394601</c:v>
                </c:pt>
                <c:pt idx="42">
                  <c:v>2.3628797398673198</c:v>
                </c:pt>
                <c:pt idx="43">
                  <c:v>2.17898832868647</c:v>
                </c:pt>
                <c:pt idx="44">
                  <c:v>2.1335742296995899</c:v>
                </c:pt>
                <c:pt idx="45">
                  <c:v>2.24416805196691</c:v>
                </c:pt>
                <c:pt idx="46">
                  <c:v>2.2892382211155402</c:v>
                </c:pt>
                <c:pt idx="47">
                  <c:v>2.0896427807984499</c:v>
                </c:pt>
                <c:pt idx="48">
                  <c:v>2.1011740962664298</c:v>
                </c:pt>
                <c:pt idx="49">
                  <c:v>2.1661117474238099</c:v>
                </c:pt>
                <c:pt idx="50">
                  <c:v>1.9462006158298899</c:v>
                </c:pt>
                <c:pt idx="51">
                  <c:v>1.8807729593029701</c:v>
                </c:pt>
                <c:pt idx="52">
                  <c:v>1.7845279861379599</c:v>
                </c:pt>
                <c:pt idx="53">
                  <c:v>1.82565406516746</c:v>
                </c:pt>
                <c:pt idx="54">
                  <c:v>1.8607812016098599</c:v>
                </c:pt>
                <c:pt idx="55">
                  <c:v>6.8904757499694796E-2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63-4C9C-BDF7-87773E7F0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2294592"/>
        <c:axId val="1572295424"/>
      </c:barChart>
      <c:catAx>
        <c:axId val="157229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95424"/>
        <c:crosses val="autoZero"/>
        <c:auto val="1"/>
        <c:lblAlgn val="ctr"/>
        <c:lblOffset val="100"/>
        <c:noMultiLvlLbl val="0"/>
      </c:catAx>
      <c:valAx>
        <c:axId val="157229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9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63867700131235"/>
          <c:y val="0.86514639399041127"/>
          <c:w val="0.64349964139521998"/>
          <c:h val="0.10855761429708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[world_electricity_analysis.xlsx]sql data!PivotTable2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  <a:cs typeface="+mn-cs"/>
              </a:defRPr>
            </a:pPr>
            <a:r>
              <a:rPr lang="en-US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Production through nuclear energy 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data'!$N$421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data'!$M$422:$M$484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'sql data'!$N$422:$N$484</c:f>
              <c:numCache>
                <c:formatCode>General</c:formatCode>
                <c:ptCount val="62"/>
                <c:pt idx="0">
                  <c:v>8.0712058431198497E-2</c:v>
                </c:pt>
                <c:pt idx="1">
                  <c:v>0.10941943982916499</c:v>
                </c:pt>
                <c:pt idx="2">
                  <c:v>0.15166187148180699</c:v>
                </c:pt>
                <c:pt idx="3">
                  <c:v>0.242189764255478</c:v>
                </c:pt>
                <c:pt idx="4">
                  <c:v>0.40197647026469602</c:v>
                </c:pt>
                <c:pt idx="5">
                  <c:v>0.57185704517178204</c:v>
                </c:pt>
                <c:pt idx="6">
                  <c:v>0.71411505376454398</c:v>
                </c:pt>
                <c:pt idx="7">
                  <c:v>0.81102394708432302</c:v>
                </c:pt>
                <c:pt idx="8">
                  <c:v>0.88378289109095898</c:v>
                </c:pt>
                <c:pt idx="9">
                  <c:v>1.09182613692246</c:v>
                </c:pt>
                <c:pt idx="10">
                  <c:v>1.2880533405114001</c:v>
                </c:pt>
                <c:pt idx="11">
                  <c:v>0.428527602176001</c:v>
                </c:pt>
                <c:pt idx="12">
                  <c:v>0.57767743622304302</c:v>
                </c:pt>
                <c:pt idx="13">
                  <c:v>0.75215128421062405</c:v>
                </c:pt>
                <c:pt idx="14">
                  <c:v>0.97283114235727997</c:v>
                </c:pt>
                <c:pt idx="15">
                  <c:v>1.3895181730750099</c:v>
                </c:pt>
                <c:pt idx="16">
                  <c:v>1.5893747122777999</c:v>
                </c:pt>
                <c:pt idx="17">
                  <c:v>1.6932372896721799</c:v>
                </c:pt>
                <c:pt idx="18">
                  <c:v>1.9246851579428901</c:v>
                </c:pt>
                <c:pt idx="19">
                  <c:v>2.0679415455749002</c:v>
                </c:pt>
                <c:pt idx="20">
                  <c:v>2.2853654922451798</c:v>
                </c:pt>
                <c:pt idx="21">
                  <c:v>2.8074945655102099</c:v>
                </c:pt>
                <c:pt idx="22">
                  <c:v>3.0175928568037702</c:v>
                </c:pt>
                <c:pt idx="23">
                  <c:v>3.51917836910639</c:v>
                </c:pt>
                <c:pt idx="24">
                  <c:v>4.1677620994547997</c:v>
                </c:pt>
                <c:pt idx="25">
                  <c:v>4.7574256503847803</c:v>
                </c:pt>
                <c:pt idx="26">
                  <c:v>5.2142701520566703</c:v>
                </c:pt>
                <c:pt idx="27">
                  <c:v>5.3324369244324901</c:v>
                </c:pt>
                <c:pt idx="28">
                  <c:v>5.5637173651699801</c:v>
                </c:pt>
                <c:pt idx="29">
                  <c:v>5.5722853515629396</c:v>
                </c:pt>
                <c:pt idx="30">
                  <c:v>6.0867564185951499</c:v>
                </c:pt>
                <c:pt idx="31">
                  <c:v>6.0753630880870002</c:v>
                </c:pt>
                <c:pt idx="32">
                  <c:v>6.08948193598125</c:v>
                </c:pt>
                <c:pt idx="33">
                  <c:v>6.1968592996398604</c:v>
                </c:pt>
                <c:pt idx="34">
                  <c:v>6.1704170549702297</c:v>
                </c:pt>
                <c:pt idx="35">
                  <c:v>6.2399881222794704</c:v>
                </c:pt>
                <c:pt idx="36">
                  <c:v>6.5555454935487498</c:v>
                </c:pt>
                <c:pt idx="37">
                  <c:v>6.4789955536963504</c:v>
                </c:pt>
                <c:pt idx="38">
                  <c:v>6.3997569185841101</c:v>
                </c:pt>
                <c:pt idx="39">
                  <c:v>6.4627091199653597</c:v>
                </c:pt>
                <c:pt idx="40">
                  <c:v>6.3395597497406202</c:v>
                </c:pt>
                <c:pt idx="41">
                  <c:v>6.4195881783962303</c:v>
                </c:pt>
                <c:pt idx="42">
                  <c:v>6.5190107171302296</c:v>
                </c:pt>
                <c:pt idx="43">
                  <c:v>6.38962029860072</c:v>
                </c:pt>
                <c:pt idx="44">
                  <c:v>6.3773352817996702</c:v>
                </c:pt>
                <c:pt idx="45">
                  <c:v>6.2922998557219598</c:v>
                </c:pt>
                <c:pt idx="46">
                  <c:v>6.2486407115652796</c:v>
                </c:pt>
                <c:pt idx="47">
                  <c:v>6.01161809901933</c:v>
                </c:pt>
                <c:pt idx="48">
                  <c:v>6.0546938575602898</c:v>
                </c:pt>
                <c:pt idx="49">
                  <c:v>6.13020435023952</c:v>
                </c:pt>
                <c:pt idx="50">
                  <c:v>5.52611874277527</c:v>
                </c:pt>
                <c:pt idx="51">
                  <c:v>5.49201740976926</c:v>
                </c:pt>
                <c:pt idx="52">
                  <c:v>5.2531259284224596</c:v>
                </c:pt>
                <c:pt idx="53">
                  <c:v>5.3021469850053098</c:v>
                </c:pt>
                <c:pt idx="54">
                  <c:v>5.4238811758577201</c:v>
                </c:pt>
                <c:pt idx="55">
                  <c:v>11.843059380680801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5-4166-99DB-0720AE954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6895824"/>
        <c:axId val="466896152"/>
      </c:barChart>
      <c:catAx>
        <c:axId val="46689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96152"/>
        <c:crosses val="autoZero"/>
        <c:auto val="1"/>
        <c:lblAlgn val="ctr"/>
        <c:lblOffset val="100"/>
        <c:noMultiLvlLbl val="0"/>
      </c:catAx>
      <c:valAx>
        <c:axId val="466896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9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[world_electricity_analysis.xlsx]sql data!PivotTable5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gradFill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pPr>
            <a:r>
              <a:rPr lang="en-US">
                <a:gradFill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Production</a:t>
            </a:r>
            <a:r>
              <a:rPr lang="en-US" baseline="0">
                <a:gradFill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 through oil sources</a:t>
            </a:r>
            <a:endParaRPr lang="en-US">
              <a:gradFill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</a:gradFill>
            </a:endParaRP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gradFill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data'!$Q$421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data'!$P$422:$P$484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'sql data'!$Q$422:$Q$484</c:f>
              <c:numCache>
                <c:formatCode>General</c:formatCode>
                <c:ptCount val="62"/>
                <c:pt idx="0">
                  <c:v>7.6859058161576597</c:v>
                </c:pt>
                <c:pt idx="1">
                  <c:v>8.8975293278694192</c:v>
                </c:pt>
                <c:pt idx="2">
                  <c:v>10.263575946291301</c:v>
                </c:pt>
                <c:pt idx="3">
                  <c:v>11.515916476647099</c:v>
                </c:pt>
                <c:pt idx="4">
                  <c:v>13.989591719706899</c:v>
                </c:pt>
                <c:pt idx="5">
                  <c:v>14.7926016449928</c:v>
                </c:pt>
                <c:pt idx="6">
                  <c:v>15.709734811898199</c:v>
                </c:pt>
                <c:pt idx="7">
                  <c:v>16.6080442219973</c:v>
                </c:pt>
                <c:pt idx="8">
                  <c:v>17.752846672665299</c:v>
                </c:pt>
                <c:pt idx="9">
                  <c:v>20.363957840017999</c:v>
                </c:pt>
                <c:pt idx="10">
                  <c:v>22.630069773644198</c:v>
                </c:pt>
                <c:pt idx="11">
                  <c:v>29.709401880116999</c:v>
                </c:pt>
                <c:pt idx="12">
                  <c:v>30.361127054669701</c:v>
                </c:pt>
                <c:pt idx="13">
                  <c:v>30.682768402055501</c:v>
                </c:pt>
                <c:pt idx="14">
                  <c:v>27.963056149301099</c:v>
                </c:pt>
                <c:pt idx="15">
                  <c:v>27.3605242118131</c:v>
                </c:pt>
                <c:pt idx="16">
                  <c:v>27.283594688022699</c:v>
                </c:pt>
                <c:pt idx="17">
                  <c:v>27.654046329616399</c:v>
                </c:pt>
                <c:pt idx="18">
                  <c:v>27.795884282341401</c:v>
                </c:pt>
                <c:pt idx="19">
                  <c:v>26.5290228839565</c:v>
                </c:pt>
                <c:pt idx="20">
                  <c:v>25.268791255108301</c:v>
                </c:pt>
                <c:pt idx="21">
                  <c:v>24.8850496854607</c:v>
                </c:pt>
                <c:pt idx="22">
                  <c:v>24.845524395433301</c:v>
                </c:pt>
                <c:pt idx="23">
                  <c:v>24.860966353613399</c:v>
                </c:pt>
                <c:pt idx="24">
                  <c:v>22.9429449217062</c:v>
                </c:pt>
                <c:pt idx="25">
                  <c:v>20.1928918204163</c:v>
                </c:pt>
                <c:pt idx="26">
                  <c:v>20.768241568112199</c:v>
                </c:pt>
                <c:pt idx="27">
                  <c:v>20.117804830906501</c:v>
                </c:pt>
                <c:pt idx="28">
                  <c:v>19.185584019690999</c:v>
                </c:pt>
                <c:pt idx="29">
                  <c:v>18.6904688935598</c:v>
                </c:pt>
                <c:pt idx="30">
                  <c:v>18.689886154477101</c:v>
                </c:pt>
                <c:pt idx="31">
                  <c:v>19.2151272828469</c:v>
                </c:pt>
                <c:pt idx="32">
                  <c:v>19.0464490797462</c:v>
                </c:pt>
                <c:pt idx="33">
                  <c:v>17.377887798791299</c:v>
                </c:pt>
                <c:pt idx="34">
                  <c:v>17.435692460590399</c:v>
                </c:pt>
                <c:pt idx="35">
                  <c:v>18.120322011544999</c:v>
                </c:pt>
                <c:pt idx="36">
                  <c:v>17.117282317962601</c:v>
                </c:pt>
                <c:pt idx="37">
                  <c:v>18.6576251224811</c:v>
                </c:pt>
                <c:pt idx="38">
                  <c:v>18.964398739296399</c:v>
                </c:pt>
                <c:pt idx="39">
                  <c:v>18.730784814449201</c:v>
                </c:pt>
                <c:pt idx="40">
                  <c:v>18.664554392751601</c:v>
                </c:pt>
                <c:pt idx="41">
                  <c:v>18.014589874476801</c:v>
                </c:pt>
                <c:pt idx="42">
                  <c:v>17.185352763754199</c:v>
                </c:pt>
                <c:pt idx="43">
                  <c:v>16.052834666319001</c:v>
                </c:pt>
                <c:pt idx="44">
                  <c:v>16.0683471967284</c:v>
                </c:pt>
                <c:pt idx="45">
                  <c:v>15.525761786788699</c:v>
                </c:pt>
                <c:pt idx="46">
                  <c:v>14.9319805620823</c:v>
                </c:pt>
                <c:pt idx="47">
                  <c:v>15.1865262427876</c:v>
                </c:pt>
                <c:pt idx="48">
                  <c:v>15.0617374370861</c:v>
                </c:pt>
                <c:pt idx="49">
                  <c:v>14.9864134616219</c:v>
                </c:pt>
                <c:pt idx="50">
                  <c:v>14.320277990627</c:v>
                </c:pt>
                <c:pt idx="51">
                  <c:v>14.332221477337299</c:v>
                </c:pt>
                <c:pt idx="52">
                  <c:v>15.188891749885901</c:v>
                </c:pt>
                <c:pt idx="53">
                  <c:v>14.3620260723266</c:v>
                </c:pt>
                <c:pt idx="54">
                  <c:v>13.913160289283701</c:v>
                </c:pt>
                <c:pt idx="55">
                  <c:v>13.9051785242553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A-4A6C-8B67-F6E704137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020280"/>
        <c:axId val="556021592"/>
      </c:barChart>
      <c:catAx>
        <c:axId val="55602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21592"/>
        <c:crosses val="autoZero"/>
        <c:auto val="1"/>
        <c:lblAlgn val="ctr"/>
        <c:lblOffset val="100"/>
        <c:noMultiLvlLbl val="0"/>
      </c:catAx>
      <c:valAx>
        <c:axId val="5560215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20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[world_electricity_analysis.xlsx]sql data!PivotTable23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6"/>
                </a:solidFill>
              </a:rPr>
              <a:t>Production through renewable sources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442092070202045E-2"/>
          <c:y val="0.13431408008339324"/>
          <c:w val="0.958813975442255"/>
          <c:h val="0.808199565877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'sql data'!$T$421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data'!$S$422:$S$484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'sql data'!$T$422:$T$484</c:f>
              <c:numCache>
                <c:formatCode>General</c:formatCode>
                <c:ptCount val="62"/>
                <c:pt idx="0">
                  <c:v>22850000000</c:v>
                </c:pt>
                <c:pt idx="1">
                  <c:v>25616999936</c:v>
                </c:pt>
                <c:pt idx="2">
                  <c:v>27982000064</c:v>
                </c:pt>
                <c:pt idx="3">
                  <c:v>31875999296</c:v>
                </c:pt>
                <c:pt idx="4">
                  <c:v>33896000768</c:v>
                </c:pt>
                <c:pt idx="5">
                  <c:v>36484000064</c:v>
                </c:pt>
                <c:pt idx="6">
                  <c:v>45566000512</c:v>
                </c:pt>
                <c:pt idx="7">
                  <c:v>48123999872</c:v>
                </c:pt>
                <c:pt idx="8">
                  <c:v>54068999360</c:v>
                </c:pt>
                <c:pt idx="9">
                  <c:v>58790000128</c:v>
                </c:pt>
                <c:pt idx="10">
                  <c:v>81024999872</c:v>
                </c:pt>
                <c:pt idx="11">
                  <c:v>106552000576</c:v>
                </c:pt>
                <c:pt idx="12">
                  <c:v>112089999296</c:v>
                </c:pt>
                <c:pt idx="13">
                  <c:v>127615000192</c:v>
                </c:pt>
                <c:pt idx="14">
                  <c:v>122224000064</c:v>
                </c:pt>
                <c:pt idx="15">
                  <c:v>137975998528</c:v>
                </c:pt>
                <c:pt idx="16">
                  <c:v>151275998720</c:v>
                </c:pt>
                <c:pt idx="17">
                  <c:v>161672001408</c:v>
                </c:pt>
                <c:pt idx="18">
                  <c:v>167270000704</c:v>
                </c:pt>
                <c:pt idx="19">
                  <c:v>193610999680</c:v>
                </c:pt>
                <c:pt idx="20">
                  <c:v>231391999680</c:v>
                </c:pt>
                <c:pt idx="21">
                  <c:v>258230000704</c:v>
                </c:pt>
                <c:pt idx="22">
                  <c:v>317291999872</c:v>
                </c:pt>
                <c:pt idx="23">
                  <c:v>357509999488</c:v>
                </c:pt>
                <c:pt idx="24">
                  <c:v>385674999232</c:v>
                </c:pt>
                <c:pt idx="25">
                  <c:v>418752001408</c:v>
                </c:pt>
                <c:pt idx="26">
                  <c:v>465377999680</c:v>
                </c:pt>
                <c:pt idx="27">
                  <c:v>491761000640</c:v>
                </c:pt>
                <c:pt idx="28">
                  <c:v>514320000896</c:v>
                </c:pt>
                <c:pt idx="29">
                  <c:v>892110005952</c:v>
                </c:pt>
                <c:pt idx="30">
                  <c:v>1079968978944</c:v>
                </c:pt>
                <c:pt idx="31">
                  <c:v>908669001920</c:v>
                </c:pt>
                <c:pt idx="32">
                  <c:v>1007918991808</c:v>
                </c:pt>
                <c:pt idx="33">
                  <c:v>1043851995840</c:v>
                </c:pt>
                <c:pt idx="34">
                  <c:v>1103155995264</c:v>
                </c:pt>
                <c:pt idx="35">
                  <c:v>1167612997312</c:v>
                </c:pt>
                <c:pt idx="36">
                  <c:v>1198142016512</c:v>
                </c:pt>
                <c:pt idx="37">
                  <c:v>1279903010176</c:v>
                </c:pt>
                <c:pt idx="38">
                  <c:v>1352715002752</c:v>
                </c:pt>
                <c:pt idx="39">
                  <c:v>1478992979584</c:v>
                </c:pt>
                <c:pt idx="40">
                  <c:v>1647446989248</c:v>
                </c:pt>
                <c:pt idx="41">
                  <c:v>1724608996480</c:v>
                </c:pt>
                <c:pt idx="42">
                  <c:v>1937742015040</c:v>
                </c:pt>
                <c:pt idx="43">
                  <c:v>2140296979968</c:v>
                </c:pt>
                <c:pt idx="44">
                  <c:v>2440951976192</c:v>
                </c:pt>
                <c:pt idx="45">
                  <c:v>2782100006208</c:v>
                </c:pt>
                <c:pt idx="46">
                  <c:v>3151636042048</c:v>
                </c:pt>
                <c:pt idx="47">
                  <c:v>3658602011264</c:v>
                </c:pt>
                <c:pt idx="48">
                  <c:v>4279428009536</c:v>
                </c:pt>
                <c:pt idx="49">
                  <c:v>5033350964928</c:v>
                </c:pt>
                <c:pt idx="50">
                  <c:v>6128684992448</c:v>
                </c:pt>
                <c:pt idx="51">
                  <c:v>7351292016000</c:v>
                </c:pt>
                <c:pt idx="52">
                  <c:v>8694897950592</c:v>
                </c:pt>
                <c:pt idx="53">
                  <c:v>10412455918400</c:v>
                </c:pt>
                <c:pt idx="54">
                  <c:v>11855235936896</c:v>
                </c:pt>
                <c:pt idx="55">
                  <c:v>13686156872320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2-45D3-862C-04E050232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424752"/>
        <c:axId val="502430984"/>
      </c:barChart>
      <c:catAx>
        <c:axId val="50242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430984"/>
        <c:crosses val="autoZero"/>
        <c:auto val="1"/>
        <c:lblAlgn val="ctr"/>
        <c:lblOffset val="100"/>
        <c:noMultiLvlLbl val="0"/>
      </c:catAx>
      <c:valAx>
        <c:axId val="502430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,,,&quot;B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42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d81b8529a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d81b85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9d81b8529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d8fe8fac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d8fe8fa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9d8fe8fac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d81b8529a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d81b852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9d81b8529a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p of World" id="16" name="Google Shape;16;p13"/>
          <p:cNvSpPr/>
          <p:nvPr/>
        </p:nvSpPr>
        <p:spPr>
          <a:xfrm>
            <a:off x="-4763" y="285750"/>
            <a:ext cx="12190413" cy="6381750"/>
          </a:xfrm>
          <a:custGeom>
            <a:rect b="b" l="l" r="r" t="t"/>
            <a:pathLst>
              <a:path extrusionOk="0" h="2010" w="3839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3"/>
          <p:cNvSpPr txBox="1"/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60856" y="2361843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55" name="Google Shape;55;p19"/>
          <p:cNvSpPr txBox="1"/>
          <p:nvPr>
            <p:ph idx="3" type="body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9"/>
          <p:cNvSpPr txBox="1"/>
          <p:nvPr>
            <p:ph idx="4" type="body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7" name="Google Shape;67;p21"/>
          <p:cNvSpPr/>
          <p:nvPr>
            <p:ph idx="2" type="pic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5.xml"/><Relationship Id="rId4" Type="http://schemas.openxmlformats.org/officeDocument/2006/relationships/hyperlink" Target="https://1drv.ms/x/s!AtJBPwn-s0lbqH23kpFpQR6hIFPo?e=hT1k4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6.xml"/><Relationship Id="rId4" Type="http://schemas.openxmlformats.org/officeDocument/2006/relationships/hyperlink" Target="https://1drv.ms/x/s!AtJBPwn-s0lbqH23kpFpQR6hIFPo?e=hT1k4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d81b8529a_0_0"/>
          <p:cNvSpPr txBox="1"/>
          <p:nvPr>
            <p:ph type="title"/>
          </p:nvPr>
        </p:nvSpPr>
        <p:spPr>
          <a:xfrm>
            <a:off x="1217625" y="274655"/>
            <a:ext cx="9753600" cy="183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</a:t>
            </a:r>
            <a:r>
              <a:rPr lang="en-US"/>
              <a:t>World_Electricity_Analysis</a:t>
            </a:r>
            <a:endParaRPr/>
          </a:p>
        </p:txBody>
      </p:sp>
      <p:sp>
        <p:nvSpPr>
          <p:cNvPr id="90" name="Google Shape;90;g19d81b8529a_0_0"/>
          <p:cNvSpPr txBox="1"/>
          <p:nvPr>
            <p:ph idx="1" type="body"/>
          </p:nvPr>
        </p:nvSpPr>
        <p:spPr>
          <a:xfrm>
            <a:off x="1217625" y="2440625"/>
            <a:ext cx="9753600" cy="37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descriptive analysis on access to electricity,production from different sources(nuclear,oil &amp; renewable energy) and distribution losses across different countries.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549796" y="72008"/>
            <a:ext cx="11017224" cy="83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RELATION ON BETWEEN DISTRIBUTION LOSSES AND PRODUCTION.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7678588" y="1484784"/>
            <a:ext cx="3960441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An insight can be drawn that dependency on oil based production can attract losses in electricity distribution. 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Exceptions like oil producing nation, pricing mechanisms, etc may stand false for above insight.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Diversifying production from costlier sources to alternatives can minimize distribution losses.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Assumptions: considered statistics after 2000.</a:t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1120"/>
            <a:ext cx="71628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549796" y="44624"/>
            <a:ext cx="11089232" cy="50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RELATION BETWEEN DISTRIBUTION LOSSES AND ACCESS.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7678588" y="1196752"/>
            <a:ext cx="3960441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insight can be drawn that inefficiency or least access to electricity can attract losses.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Countries should aim for achieving access to electricity which leads to more revenue and in turn reduce losses.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 with high access to electricity, if a country makes significant losses, pricing mechanism have to be figured out or leakage in production has to be dealt.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Assumptions: considered statistics after 2000.</a:t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9775"/>
            <a:ext cx="7373801" cy="49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d8fe8facd_0_0"/>
          <p:cNvSpPr txBox="1"/>
          <p:nvPr>
            <p:ph type="title"/>
          </p:nvPr>
        </p:nvSpPr>
        <p:spPr>
          <a:xfrm>
            <a:off x="1217625" y="274645"/>
            <a:ext cx="9753600" cy="773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Key Insights </a:t>
            </a:r>
            <a:endParaRPr/>
          </a:p>
        </p:txBody>
      </p:sp>
      <p:sp>
        <p:nvSpPr>
          <p:cNvPr id="174" name="Google Shape;174;g19d8fe8facd_0_0"/>
          <p:cNvSpPr txBox="1"/>
          <p:nvPr>
            <p:ph idx="1" type="body"/>
          </p:nvPr>
        </p:nvSpPr>
        <p:spPr>
          <a:xfrm>
            <a:off x="280325" y="1269200"/>
            <a:ext cx="11666100" cy="5368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Countries with more than 75% access to rural electricity have more than doubled to 193 countries in 2020 from 92 countries in 1990.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Production through nuclear power has been in increasing trend from the 1970s to 1990s.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North American, European &amp; Central Asian regions have been dominant in electricity production from nuclear energy throughout the evolution.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Income Group countries</a:t>
            </a: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contribute to more than 70% of production through nuclear energy.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Production through oil sources has been on a declining trend since the mid-1960s, which can be attributed to environmental concerns and awareness.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Recent years have shown a sudden spike in production through nuclear energy, which can be attributed to increased efficiency.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Production through renewable sources has seen a sharp increasing trend since the mid-1970s, which can be attributed to environmental concerns and awareness.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insight can be drawn that dependency on oil-based production can attract losses in electricity distribution.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insight can be drawn that inefficiency or the least access to electricity can attract losses.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d81b8529a_0_7"/>
          <p:cNvSpPr txBox="1"/>
          <p:nvPr>
            <p:ph type="title"/>
          </p:nvPr>
        </p:nvSpPr>
        <p:spPr>
          <a:xfrm>
            <a:off x="1217625" y="165600"/>
            <a:ext cx="9753600" cy="659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Analysis Dashboard</a:t>
            </a:r>
            <a:endParaRPr/>
          </a:p>
        </p:txBody>
      </p:sp>
      <p:sp>
        <p:nvSpPr>
          <p:cNvPr id="97" name="Google Shape;97;g19d81b8529a_0_7"/>
          <p:cNvSpPr txBox="1"/>
          <p:nvPr>
            <p:ph idx="1" type="body"/>
          </p:nvPr>
        </p:nvSpPr>
        <p:spPr>
          <a:xfrm>
            <a:off x="316675" y="1227275"/>
            <a:ext cx="11764200" cy="547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19d81b8529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0098"/>
            <a:ext cx="12188825" cy="57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217612" y="414341"/>
            <a:ext cx="9753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lang="en-US" sz="3200"/>
              <a:t>ACCESS TO ELECTRICITY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217612" y="1052736"/>
            <a:ext cx="975360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Country access post 2000s.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Country access : World Average Access.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A trend of increasing countries with electricity access to rural.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217612" y="1891761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ELECTRICITY PRODUCTION.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217612" y="3305161"/>
            <a:ext cx="9753600" cy="14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Evolution of production through nuclear power by region and Income Group.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Evolution of production across different sources.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217612" y="3933726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DISTRIBUTION LOSSES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217612" y="5267773"/>
            <a:ext cx="9753600" cy="12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between distribution losses and access.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between distribution losses and production.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3"/>
          <p:cNvGraphicFramePr/>
          <p:nvPr/>
        </p:nvGraphicFramePr>
        <p:xfrm>
          <a:off x="517526" y="3429000"/>
          <a:ext cx="11153773" cy="331236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14" name="Google Shape;114;p3"/>
          <p:cNvGraphicFramePr/>
          <p:nvPr/>
        </p:nvGraphicFramePr>
        <p:xfrm>
          <a:off x="517525" y="604652"/>
          <a:ext cx="11153774" cy="2824348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3862162" y="620198"/>
            <a:ext cx="4604785" cy="3305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to Electricity across world [Top]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622835" y="3429000"/>
            <a:ext cx="4943153" cy="3612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to Electricity across world [Bottom]</a:t>
            </a:r>
            <a:endParaRPr/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517526" y="-242170"/>
            <a:ext cx="11153773" cy="720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entury Gothic"/>
              <a:buNone/>
            </a:pPr>
            <a:br>
              <a:rPr lang="en-US" sz="2800"/>
            </a:br>
            <a:r>
              <a:rPr lang="en-US" sz="3100"/>
              <a:t>COUNTRY ACCESS POST 2000.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549795" y="44624"/>
            <a:ext cx="11089233" cy="490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COUNTRY ACCESS : WORLD AVERAGE ACCESS.</a:t>
            </a:r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549796" y="908720"/>
          <a:ext cx="6696744" cy="525658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7390556" y="2204864"/>
            <a:ext cx="4248473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A comparison overview of country’s access to world’s average access.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Overview responds to manual selection of country and years.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549796" y="44624"/>
            <a:ext cx="11089232" cy="922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A TREND OF INCREASING COUNTRIES WITH ELECTRICITY ACCESS &gt;=75% IN  RURAL AREAS.</a:t>
            </a:r>
            <a:endParaRPr/>
          </a:p>
        </p:txBody>
      </p:sp>
      <p:graphicFrame>
        <p:nvGraphicFramePr>
          <p:cNvPr id="130" name="Google Shape;130;p5"/>
          <p:cNvGraphicFramePr/>
          <p:nvPr/>
        </p:nvGraphicFramePr>
        <p:xfrm>
          <a:off x="549796" y="1340768"/>
          <a:ext cx="11089232" cy="5170586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549796" y="44624"/>
            <a:ext cx="11089232" cy="922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EVOLUTION OF PRODUCTION THROUGH NUCLEAR POWER BY REGION .</a:t>
            </a:r>
            <a:endParaRPr/>
          </a:p>
        </p:txBody>
      </p:sp>
      <p:graphicFrame>
        <p:nvGraphicFramePr>
          <p:cNvPr id="136" name="Google Shape;136;p6"/>
          <p:cNvGraphicFramePr/>
          <p:nvPr/>
        </p:nvGraphicFramePr>
        <p:xfrm>
          <a:off x="549797" y="966738"/>
          <a:ext cx="7128792" cy="534258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7669862" y="1700808"/>
            <a:ext cx="396044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Production through nuclear power has been in increasing trend from 1970s to 1990s.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North American, European &amp; Central Asian regions have been dominant in production from nuclear energy through out the evolution.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This viz is dynamic to region selection, feel free to try on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Excel</a:t>
            </a:r>
            <a:r>
              <a:rPr lang="en-US" sz="1800"/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549796" y="-387424"/>
            <a:ext cx="10945216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EVOLUTION OF PRODUCTION THROUGH NUCLEAR POWER BY INCOME GROUP.</a:t>
            </a:r>
            <a:endParaRPr sz="2800"/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549796" y="938138"/>
          <a:ext cx="7272808" cy="537118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7690476" y="1268760"/>
            <a:ext cx="3960440" cy="392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Production through nuclear power has been in increasing trend from 1970s to 1990s.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High Income Group countries contribute to more than 70% of production through nuclear energy.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Low Income group couldn’t contribute towards production through nuclear energy.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This viz is dynamic to income group selection, feel free to try on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Excel</a:t>
            </a:r>
            <a:r>
              <a:rPr lang="en-US" sz="1800"/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549796" y="116632"/>
            <a:ext cx="11089232" cy="490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EVOLUTION OF PRODUCTION ACROSS DIFFERENT SOURCES.</a:t>
            </a:r>
            <a:endParaRPr/>
          </a:p>
        </p:txBody>
      </p:sp>
      <p:graphicFrame>
        <p:nvGraphicFramePr>
          <p:cNvPr id="150" name="Google Shape;150;p8"/>
          <p:cNvGraphicFramePr/>
          <p:nvPr/>
        </p:nvGraphicFramePr>
        <p:xfrm>
          <a:off x="4222204" y="836712"/>
          <a:ext cx="3888432" cy="2952328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51" name="Google Shape;151;p8"/>
          <p:cNvGraphicFramePr/>
          <p:nvPr/>
        </p:nvGraphicFramePr>
        <p:xfrm>
          <a:off x="549796" y="836711"/>
          <a:ext cx="3672408" cy="2952329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52" name="Google Shape;152;p8"/>
          <p:cNvGraphicFramePr/>
          <p:nvPr/>
        </p:nvGraphicFramePr>
        <p:xfrm>
          <a:off x="8110636" y="836712"/>
          <a:ext cx="3528392" cy="2952328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621804" y="4293096"/>
            <a:ext cx="11017224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Production through oil sources has been in declining trend since mid-1960s, which can be attributed to environmental concern and awareness.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Recent years have shown a sudden spike in production through nuclear energy, can be attributed to increased efficiency in recent years.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Production through renewable sources has seen a sharp increasing trend from mid-1970s, can be attributed to environmental concerns and awareness.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Anoop yadav</dc:creator>
  <dcterms:created xsi:type="dcterms:W3CDTF">2022-10-24T03:34:52Z</dcterms:created>
</cp:coreProperties>
</file>