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7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1EE9-E87C-4F89-97BD-61527FA34B17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EFB2-1165-4A01-9495-1BE63ADA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D7E4C-28DA-43DC-9681-C1224F9264E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Week 3</a:t>
            </a:r>
          </a:p>
          <a:p>
            <a:r>
              <a:rPr lang="en-US" sz="2800" dirty="0" smtClean="0"/>
              <a:t>Information content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6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923817-EC56-455B-863D-242C4E96795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Downsampling</a:t>
            </a:r>
            <a:endParaRPr lang="en-US" altLang="zh-TW" dirty="0"/>
          </a:p>
        </p:txBody>
      </p:sp>
      <p:pic>
        <p:nvPicPr>
          <p:cNvPr id="70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1962150"/>
            <a:ext cx="84201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60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4:4:4 YUV (</a:t>
            </a:r>
            <a:r>
              <a:rPr lang="en-US" dirty="0" err="1"/>
              <a:t>YCbCr</a:t>
            </a:r>
            <a:r>
              <a:rPr lang="en-US" dirty="0"/>
              <a:t>) - conventional format, no </a:t>
            </a:r>
            <a:r>
              <a:rPr lang="en-US" dirty="0" err="1"/>
              <a:t>downsampling</a:t>
            </a:r>
            <a:r>
              <a:rPr lang="en-US" dirty="0"/>
              <a:t>, Y, U(</a:t>
            </a:r>
            <a:r>
              <a:rPr lang="en-US" dirty="0" err="1"/>
              <a:t>Cb</a:t>
            </a:r>
            <a:r>
              <a:rPr lang="en-US" dirty="0"/>
              <a:t>), V(Cr) components are sampled at every pixel. If each component takes 8 bits, than every pixel requires 24 bits. This format is often denoted as YUV (</a:t>
            </a:r>
            <a:r>
              <a:rPr lang="en-US" dirty="0" err="1"/>
              <a:t>YCbCr</a:t>
            </a:r>
            <a:r>
              <a:rPr lang="en-US" dirty="0"/>
              <a:t>) with the 4:4:4 descriptor omitted.</a:t>
            </a:r>
          </a:p>
          <a:p>
            <a:r>
              <a:rPr lang="en-US" dirty="0"/>
              <a:t>4:2:2 YUV (</a:t>
            </a:r>
            <a:r>
              <a:rPr lang="en-US" dirty="0" err="1"/>
              <a:t>YCbCr</a:t>
            </a:r>
            <a:r>
              <a:rPr lang="en-US" dirty="0"/>
              <a:t>) - uses the 2:1 horizontal </a:t>
            </a:r>
            <a:r>
              <a:rPr lang="en-US" dirty="0" err="1"/>
              <a:t>downsampling</a:t>
            </a:r>
            <a:r>
              <a:rPr lang="en-US" dirty="0"/>
              <a:t>. It means that the Y component is sampled at each pixel, while U(</a:t>
            </a:r>
            <a:r>
              <a:rPr lang="en-US" dirty="0" err="1"/>
              <a:t>Cb</a:t>
            </a:r>
            <a:r>
              <a:rPr lang="en-US" dirty="0"/>
              <a:t>) and V(Cr) components are sampled every 2 pixels in horizontal direction. If each component takes 8 bits, the pair of pixels requires 32 bits.</a:t>
            </a:r>
          </a:p>
          <a:p>
            <a:r>
              <a:rPr lang="en-US" dirty="0"/>
              <a:t>4:1:1 </a:t>
            </a:r>
            <a:r>
              <a:rPr lang="en-US" dirty="0" err="1"/>
              <a:t>YCbCr</a:t>
            </a:r>
            <a:r>
              <a:rPr lang="en-US" dirty="0"/>
              <a:t> - uses the 4:1 horizontal </a:t>
            </a:r>
            <a:r>
              <a:rPr lang="en-US" dirty="0" err="1"/>
              <a:t>downsampling</a:t>
            </a:r>
            <a:r>
              <a:rPr lang="en-US" dirty="0"/>
              <a:t>. It means that the Y component is sampled at each pixel, while </a:t>
            </a:r>
            <a:r>
              <a:rPr lang="en-US" dirty="0" err="1"/>
              <a:t>Cb</a:t>
            </a:r>
            <a:r>
              <a:rPr lang="en-US" dirty="0"/>
              <a:t> and Cr components are sampled every 4 pixels horizontally. If each component takes 8 bits, each four horizontal pixels require 48 bits.</a:t>
            </a:r>
          </a:p>
          <a:p>
            <a:r>
              <a:rPr lang="en-US" dirty="0"/>
              <a:t>4:2:0 YUV (</a:t>
            </a:r>
            <a:r>
              <a:rPr lang="en-US" dirty="0" err="1"/>
              <a:t>YCbCr</a:t>
            </a:r>
            <a:r>
              <a:rPr lang="en-US" dirty="0"/>
              <a:t>) - uses the 2:1 horizontal </a:t>
            </a:r>
            <a:r>
              <a:rPr lang="en-US" dirty="0" err="1"/>
              <a:t>downsampling</a:t>
            </a:r>
            <a:r>
              <a:rPr lang="en-US" dirty="0"/>
              <a:t> and the 2:1 vertical </a:t>
            </a:r>
            <a:r>
              <a:rPr lang="en-US" dirty="0" err="1"/>
              <a:t>downsampling</a:t>
            </a:r>
            <a:r>
              <a:rPr lang="en-US" dirty="0"/>
              <a:t>. Y is sampled at each pixel, U(</a:t>
            </a:r>
            <a:r>
              <a:rPr lang="en-US" dirty="0" err="1"/>
              <a:t>Cb</a:t>
            </a:r>
            <a:r>
              <a:rPr lang="en-US" dirty="0"/>
              <a:t>) and V(Cr) are sampled at every block of 2x2 pixels. If each component takes 8 bits, each four-pixel block requires 48 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3352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i="1" dirty="0" smtClean="0"/>
              <a:t>Entropy is the measure of the average uncertainty of information</a:t>
            </a:r>
          </a:p>
          <a:p>
            <a:pPr marL="0" indent="0">
              <a:buNone/>
            </a:pPr>
            <a:r>
              <a:rPr lang="en-US" sz="2400" i="1" dirty="0" smtClean="0"/>
              <a:t>or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fi-FI" i="1" dirty="0" smtClean="0"/>
              <a:t>Entropy is an average information content for the given source symbol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H </a:t>
            </a:r>
            <a:r>
              <a:rPr lang="en-US" dirty="0"/>
              <a:t>– entropy</a:t>
            </a:r>
          </a:p>
          <a:p>
            <a:r>
              <a:rPr lang="en-US" dirty="0"/>
              <a:t>P – probability</a:t>
            </a:r>
          </a:p>
          <a:p>
            <a:r>
              <a:rPr lang="en-US" dirty="0"/>
              <a:t>X – random variable with a discrete set of possible outcomes</a:t>
            </a:r>
          </a:p>
          <a:p>
            <a:pPr lvl="1"/>
            <a:r>
              <a:rPr lang="en-US" dirty="0"/>
              <a:t>(X</a:t>
            </a:r>
            <a:r>
              <a:rPr lang="en-US" baseline="-25000" dirty="0"/>
              <a:t>0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 X</a:t>
            </a:r>
            <a:r>
              <a:rPr lang="en-US" baseline="-25000" dirty="0"/>
              <a:t>n-1</a:t>
            </a:r>
            <a:r>
              <a:rPr lang="en-US" dirty="0"/>
              <a:t>) where n is the total number of possibilities</a:t>
            </a:r>
          </a:p>
        </p:txBody>
      </p:sp>
      <p:graphicFrame>
        <p:nvGraphicFramePr>
          <p:cNvPr id="36864" name="Object 0"/>
          <p:cNvGraphicFramePr>
            <a:graphicFrameLocks noChangeAspect="1"/>
          </p:cNvGraphicFramePr>
          <p:nvPr/>
        </p:nvGraphicFramePr>
        <p:xfrm>
          <a:off x="1600200" y="5334000"/>
          <a:ext cx="56578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730500" imgH="457200" progId="Equation.3">
                  <p:embed/>
                </p:oleObj>
              </mc:Choice>
              <mc:Fallback>
                <p:oleObj name="Equation" r:id="rId3" imgW="2730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0"/>
                        <a:ext cx="5657850" cy="947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911A-381F-4E38-9444-E1BAFF569186}" type="datetime1">
              <a:rPr lang="en-US" smtClean="0"/>
              <a:pPr/>
              <a:t>8/18/2015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Entropy: Two examples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Entropy is greatest when the probabilities of the outcomes are equal</a:t>
            </a:r>
          </a:p>
          <a:p>
            <a:r>
              <a:rPr lang="en-US" dirty="0"/>
              <a:t>Let’s consider our fair coin experiment again</a:t>
            </a:r>
          </a:p>
          <a:p>
            <a:r>
              <a:rPr lang="en-US" dirty="0"/>
              <a:t>The entropy H =  ½ </a:t>
            </a:r>
            <a:r>
              <a:rPr lang="en-US" dirty="0" err="1"/>
              <a:t>lg</a:t>
            </a:r>
            <a:r>
              <a:rPr lang="en-US" dirty="0"/>
              <a:t> 2 + ½ </a:t>
            </a:r>
            <a:r>
              <a:rPr lang="en-US" dirty="0" err="1"/>
              <a:t>lg</a:t>
            </a:r>
            <a:r>
              <a:rPr lang="en-US" dirty="0"/>
              <a:t> 2 = 1</a:t>
            </a:r>
          </a:p>
          <a:p>
            <a:r>
              <a:rPr lang="en-US" dirty="0"/>
              <a:t>Since each outcome has self-information of 1, the average of 2 outcomes is (1+1)/2 = 1</a:t>
            </a:r>
          </a:p>
          <a:p>
            <a:r>
              <a:rPr lang="en-US" dirty="0"/>
              <a:t>Consider a biased coin, P(H) = 0.98, P(T) = 0.02</a:t>
            </a:r>
          </a:p>
          <a:p>
            <a:r>
              <a:rPr lang="en-US" dirty="0"/>
              <a:t>H = 0.98 * </a:t>
            </a:r>
            <a:r>
              <a:rPr lang="en-US" dirty="0" err="1"/>
              <a:t>lg</a:t>
            </a:r>
            <a:r>
              <a:rPr lang="en-US" dirty="0"/>
              <a:t> 1/0.98 + 0.02 * </a:t>
            </a:r>
            <a:r>
              <a:rPr lang="en-US" dirty="0" err="1"/>
              <a:t>lg</a:t>
            </a:r>
            <a:r>
              <a:rPr lang="en-US" dirty="0"/>
              <a:t> 1/0.02 = 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	= 0.98 * 0.029 + 0.02 * 5.643 = 0.0285 + 0.1129 = 0.1414</a:t>
            </a:r>
          </a:p>
          <a:p>
            <a:endParaRPr lang="en-US" dirty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3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a function to compute entropy of a color plane and also the image as a whole assuming the distribution of intensities represent the symbol probability of the source.</a:t>
            </a:r>
          </a:p>
          <a:p>
            <a:r>
              <a:rPr lang="en-US" dirty="0" smtClean="0"/>
              <a:t>Implement down sampling if you haven’t done so in an earlier class.</a:t>
            </a:r>
          </a:p>
          <a:p>
            <a:r>
              <a:rPr lang="en-US" dirty="0" smtClean="0"/>
              <a:t>Study, record and submit the variation in </a:t>
            </a:r>
            <a:r>
              <a:rPr lang="en-US" dirty="0" smtClean="0"/>
              <a:t>compression, entropy </a:t>
            </a:r>
            <a:r>
              <a:rPr lang="en-US" dirty="0" smtClean="0"/>
              <a:t>and </a:t>
            </a:r>
            <a:r>
              <a:rPr lang="en-US" dirty="0" err="1" smtClean="0"/>
              <a:t>psnr</a:t>
            </a:r>
            <a:r>
              <a:rPr lang="en-US" dirty="0" smtClean="0"/>
              <a:t> subsequent to the different compression tools you have implemented in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4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431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Principles of multimedia</vt:lpstr>
      <vt:lpstr>Downsampling</vt:lpstr>
      <vt:lpstr>Downsampling</vt:lpstr>
      <vt:lpstr>Entropy</vt:lpstr>
      <vt:lpstr>Entropy: Two examples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iiitb</cp:lastModifiedBy>
  <cp:revision>11</cp:revision>
  <dcterms:created xsi:type="dcterms:W3CDTF">2006-08-16T00:00:00Z</dcterms:created>
  <dcterms:modified xsi:type="dcterms:W3CDTF">2015-08-18T03:59:44Z</dcterms:modified>
</cp:coreProperties>
</file>