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56D60-9302-48C4-A0E6-E58BB301F75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Hands on version of the course for students with a background in image processing and information theory.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en-US" dirty="0" smtClean="0"/>
              <a:t>YUV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YUV</a:t>
            </a:r>
            <a:r>
              <a:rPr lang="en-US" dirty="0"/>
              <a:t> is </a:t>
            </a:r>
            <a:r>
              <a:rPr lang="en-US" dirty="0" smtClean="0"/>
              <a:t>a color space that encodes </a:t>
            </a:r>
            <a:r>
              <a:rPr lang="en-US" dirty="0"/>
              <a:t>a color image or video taking human perception into </a:t>
            </a:r>
            <a:r>
              <a:rPr lang="en-US" dirty="0" smtClean="0"/>
              <a:t>account. Y is the </a:t>
            </a:r>
            <a:r>
              <a:rPr lang="en-US" dirty="0" err="1" smtClean="0"/>
              <a:t>Luma</a:t>
            </a:r>
            <a:r>
              <a:rPr lang="en-US" dirty="0" smtClean="0"/>
              <a:t> component. U &amp; V are the </a:t>
            </a:r>
            <a:r>
              <a:rPr lang="en-US" dirty="0" err="1" smtClean="0"/>
              <a:t>chroma</a:t>
            </a:r>
            <a:r>
              <a:rPr lang="en-US" dirty="0" smtClean="0"/>
              <a:t> components.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scope of the terms Y'UV, </a:t>
            </a:r>
            <a:r>
              <a:rPr lang="en-US" sz="3100" dirty="0"/>
              <a:t>YUV, </a:t>
            </a:r>
            <a:r>
              <a:rPr lang="en-US" sz="3100" dirty="0" err="1" smtClean="0"/>
              <a:t>YCbCr</a:t>
            </a:r>
            <a:r>
              <a:rPr lang="en-US" sz="3100" dirty="0" smtClean="0"/>
              <a:t>, </a:t>
            </a:r>
            <a:r>
              <a:rPr lang="en-US" sz="3100" dirty="0" err="1" smtClean="0"/>
              <a:t>YPbPr</a:t>
            </a:r>
            <a:r>
              <a:rPr lang="en-US" sz="3100" dirty="0" smtClean="0"/>
              <a:t>, </a:t>
            </a:r>
            <a:r>
              <a:rPr lang="en-US" dirty="0"/>
              <a:t>etc., is sometimes ambiguous and overlapping. Historically, the terms YUV and Y'UV were used for a specific </a:t>
            </a:r>
            <a:r>
              <a:rPr lang="en-US" i="1" dirty="0"/>
              <a:t>analog encoding</a:t>
            </a:r>
            <a:r>
              <a:rPr lang="en-US" dirty="0"/>
              <a:t> of color information in television systems, while </a:t>
            </a:r>
            <a:r>
              <a:rPr lang="en-US" dirty="0" err="1"/>
              <a:t>YCbCr</a:t>
            </a:r>
            <a:r>
              <a:rPr lang="en-US" dirty="0"/>
              <a:t> was used for </a:t>
            </a:r>
            <a:r>
              <a:rPr lang="en-US" i="1" dirty="0"/>
              <a:t>digital encoding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-- </a:t>
            </a:r>
            <a:r>
              <a:rPr lang="en-US" dirty="0" err="1" smtClean="0"/>
              <a:t>wikipedia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5587"/>
            <a:ext cx="2070100" cy="660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5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324600"/>
            <a:ext cx="2895600" cy="365125"/>
          </a:xfrm>
        </p:spPr>
        <p:txBody>
          <a:bodyPr/>
          <a:lstStyle/>
          <a:p>
            <a:r>
              <a:rPr lang="en-US" altLang="zh-TW" sz="1600" dirty="0" smtClean="0"/>
              <a:t>Week </a:t>
            </a:r>
            <a:fld id="{A09ACE29-BC9A-4AB5-B35A-7015622EA4D5}" type="slidenum">
              <a:rPr lang="en-US" altLang="zh-TW" sz="1600" smtClean="0"/>
              <a:pPr/>
              <a:t>3</a:t>
            </a:fld>
            <a:endParaRPr lang="en-US" altLang="zh-TW" sz="16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</a:t>
            </a:r>
            <a:r>
              <a:rPr lang="en-US" altLang="zh-TW" dirty="0"/>
              <a:t>Space Conversion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85800" y="1600200"/>
          <a:ext cx="74676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3632200" imgH="711200" progId="">
                  <p:embed/>
                </p:oleObj>
              </mc:Choice>
              <mc:Fallback>
                <p:oleObj name="Equation" r:id="rId4" imgW="3632200" imgH="71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467600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85800" y="3733800"/>
          <a:ext cx="67818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2857500" imgH="711200" progId="">
                  <p:embed/>
                </p:oleObj>
              </mc:Choice>
              <mc:Fallback>
                <p:oleObj name="Equation" r:id="rId6" imgW="2857500" imgH="71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6781800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133600" y="32004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(a) translate from </a:t>
            </a:r>
            <a:r>
              <a:rPr lang="en-US" altLang="zh-TW" i="1">
                <a:latin typeface="Times New Roman" pitchFamily="18" charset="0"/>
              </a:rPr>
              <a:t>RGB</a:t>
            </a:r>
            <a:r>
              <a:rPr lang="en-US" altLang="zh-TW">
                <a:latin typeface="Times New Roman" pitchFamily="18" charset="0"/>
              </a:rPr>
              <a:t> to </a:t>
            </a:r>
            <a:r>
              <a:rPr lang="en-US" altLang="zh-TW" i="1">
                <a:latin typeface="Times New Roman" pitchFamily="18" charset="0"/>
              </a:rPr>
              <a:t>YC</a:t>
            </a:r>
            <a:r>
              <a:rPr lang="en-US" altLang="zh-TW" i="1" baseline="-25000">
                <a:latin typeface="Times New Roman" pitchFamily="18" charset="0"/>
              </a:rPr>
              <a:t>b</a:t>
            </a:r>
            <a:r>
              <a:rPr lang="en-US" altLang="zh-TW" i="1">
                <a:latin typeface="Times New Roman" pitchFamily="18" charset="0"/>
              </a:rPr>
              <a:t>C</a:t>
            </a:r>
            <a:r>
              <a:rPr lang="en-US" altLang="zh-TW" i="1" baseline="-25000">
                <a:latin typeface="Times New Roman" pitchFamily="18" charset="0"/>
              </a:rPr>
              <a:t>r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33600" y="54864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(b) translate from </a:t>
            </a:r>
            <a:r>
              <a:rPr lang="en-US" altLang="zh-TW" i="1">
                <a:latin typeface="Times New Roman" pitchFamily="18" charset="0"/>
              </a:rPr>
              <a:t>YC</a:t>
            </a:r>
            <a:r>
              <a:rPr lang="en-US" altLang="zh-TW" i="1" baseline="-25000">
                <a:latin typeface="Times New Roman" pitchFamily="18" charset="0"/>
              </a:rPr>
              <a:t>b</a:t>
            </a:r>
            <a:r>
              <a:rPr lang="en-US" altLang="zh-TW" i="1">
                <a:latin typeface="Times New Roman" pitchFamily="18" charset="0"/>
              </a:rPr>
              <a:t>C</a:t>
            </a:r>
            <a:r>
              <a:rPr lang="en-US" altLang="zh-TW" i="1" baseline="-25000">
                <a:latin typeface="Times New Roman" pitchFamily="18" charset="0"/>
              </a:rPr>
              <a:t>r</a:t>
            </a:r>
            <a:r>
              <a:rPr lang="en-US" altLang="zh-TW">
                <a:latin typeface="Times New Roman" pitchFamily="18" charset="0"/>
              </a:rPr>
              <a:t> to </a:t>
            </a:r>
            <a:r>
              <a:rPr lang="en-US" altLang="zh-TW" i="1">
                <a:latin typeface="Times New Roman" pitchFamily="18" charset="0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2001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PSNR: 	Peak signal to noise ratio.</a:t>
            </a:r>
          </a:p>
          <a:p>
            <a:pPr marL="0" indent="0">
              <a:buNone/>
            </a:pPr>
            <a:r>
              <a:rPr lang="en-US" dirty="0" smtClean="0"/>
              <a:t>MSE:		Mean square error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953000" cy="29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324600"/>
            <a:ext cx="2895600" cy="365125"/>
          </a:xfrm>
        </p:spPr>
        <p:txBody>
          <a:bodyPr/>
          <a:lstStyle/>
          <a:p>
            <a:r>
              <a:rPr lang="en-US" altLang="zh-TW" sz="1600" dirty="0" smtClean="0"/>
              <a:t>Week 2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482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an RGB image to YUV and: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Revert it back to RGB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Quantize Y, U, V components differently and then revert it to RGB.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code to find PSNR between two images and: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Make two copies of an RGB image, edit one and the find the PSNR </a:t>
            </a:r>
            <a:r>
              <a:rPr lang="en-US" dirty="0" err="1" smtClean="0"/>
              <a:t>wrt</a:t>
            </a:r>
            <a:r>
              <a:rPr lang="en-US" dirty="0"/>
              <a:t> </a:t>
            </a:r>
            <a:r>
              <a:rPr lang="en-US" dirty="0" smtClean="0"/>
              <a:t>the original.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Study the impact of quantization in the YUV space on PSNR and see how this does not correlate well with the visually perceived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215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Principles of multimedia</vt:lpstr>
      <vt:lpstr>YUV</vt:lpstr>
      <vt:lpstr>Color Space Conversion</vt:lpstr>
      <vt:lpstr>PSNR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4</cp:revision>
  <dcterms:created xsi:type="dcterms:W3CDTF">2006-08-16T00:00:00Z</dcterms:created>
  <dcterms:modified xsi:type="dcterms:W3CDTF">2015-08-11T09:49:32Z</dcterms:modified>
</cp:coreProperties>
</file>