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1" r:id="rId3"/>
    <p:sldId id="278" r:id="rId4"/>
    <p:sldId id="272" r:id="rId5"/>
    <p:sldId id="277" r:id="rId6"/>
    <p:sldId id="279" r:id="rId7"/>
    <p:sldId id="270" r:id="rId8"/>
    <p:sldId id="281" r:id="rId9"/>
    <p:sldId id="282"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3D1EE9-E87C-4F89-97BD-61527FA34B17}" type="datetimeFigureOut">
              <a:rPr lang="en-US" smtClean="0"/>
              <a:t>9/21/2015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06EFB2-1165-4A01-9495-1BE63ADA56E2}" type="slidenum">
              <a:rPr lang="en-US" smtClean="0"/>
              <a:t>‹#›</a:t>
            </a:fld>
            <a:endParaRPr lang="en-US"/>
          </a:p>
        </p:txBody>
      </p:sp>
    </p:spTree>
    <p:extLst>
      <p:ext uri="{BB962C8B-B14F-4D97-AF65-F5344CB8AC3E}">
        <p14:creationId xmlns:p14="http://schemas.microsoft.com/office/powerpoint/2010/main" val="3263348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4D3EEB-1E26-4E5D-A765-31027A1D0DCC}" type="slidenum">
              <a:rPr lang="en-US" altLang="zh-TW"/>
              <a:pPr/>
              <a:t>2</a:t>
            </a:fld>
            <a:endParaRPr lang="en-US" altLang="zh-TW"/>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437DC9-9636-4289-AF85-C8C816DA3601}" type="slidenum">
              <a:rPr lang="en-US" altLang="zh-TW"/>
              <a:pPr/>
              <a:t>3</a:t>
            </a:fld>
            <a:endParaRPr lang="en-US" altLang="zh-TW"/>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437DC9-9636-4289-AF85-C8C816DA3601}" type="slidenum">
              <a:rPr lang="en-US" altLang="zh-TW"/>
              <a:pPr/>
              <a:t>4</a:t>
            </a:fld>
            <a:endParaRPr lang="en-US" altLang="zh-TW"/>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5F73D0-47CC-4EEF-8992-D94F679A4C92}" type="slidenum">
              <a:rPr lang="en-US" altLang="zh-TW"/>
              <a:pPr/>
              <a:t>5</a:t>
            </a:fld>
            <a:endParaRPr lang="en-US" altLang="zh-TW"/>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6E8EA6-DCAA-4AF0-B755-73DE3FD6C8A3}" type="slidenum">
              <a:rPr lang="en-US" altLang="zh-TW"/>
              <a:pPr/>
              <a:t>7</a:t>
            </a:fld>
            <a:endParaRPr lang="en-US" altLang="zh-TW"/>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Principles of multimedia</a:t>
            </a:r>
            <a:endParaRPr lang="en-US" dirty="0"/>
          </a:p>
        </p:txBody>
      </p:sp>
      <p:sp>
        <p:nvSpPr>
          <p:cNvPr id="3" name="Subtitle 2"/>
          <p:cNvSpPr>
            <a:spLocks noGrp="1"/>
          </p:cNvSpPr>
          <p:nvPr>
            <p:ph type="subTitle" idx="1"/>
          </p:nvPr>
        </p:nvSpPr>
        <p:spPr>
          <a:xfrm>
            <a:off x="304800" y="3124200"/>
            <a:ext cx="8610600" cy="1752600"/>
          </a:xfrm>
        </p:spPr>
        <p:txBody>
          <a:bodyPr>
            <a:normAutofit/>
          </a:bodyPr>
          <a:lstStyle/>
          <a:p>
            <a:r>
              <a:rPr lang="en-US" sz="2800" dirty="0" smtClean="0"/>
              <a:t>Week </a:t>
            </a:r>
            <a:r>
              <a:rPr lang="en-US" sz="2800" dirty="0" smtClean="0"/>
              <a:t>7</a:t>
            </a:r>
            <a:endParaRPr lang="en-US" sz="2800" dirty="0" smtClean="0"/>
          </a:p>
          <a:p>
            <a:r>
              <a:rPr lang="en-US" sz="2800" dirty="0" smtClean="0"/>
              <a:t>RLE and Huffman coding</a:t>
            </a:r>
            <a:endParaRPr lang="en-US" sz="2800" dirty="0"/>
          </a:p>
        </p:txBody>
      </p:sp>
      <p:sp>
        <p:nvSpPr>
          <p:cNvPr id="4" name="TextBox 3"/>
          <p:cNvSpPr txBox="1"/>
          <p:nvPr/>
        </p:nvSpPr>
        <p:spPr>
          <a:xfrm>
            <a:off x="2438400" y="5562600"/>
            <a:ext cx="6172200" cy="646331"/>
          </a:xfrm>
          <a:prstGeom prst="rect">
            <a:avLst/>
          </a:prstGeom>
          <a:noFill/>
        </p:spPr>
        <p:txBody>
          <a:bodyPr wrap="square" rtlCol="0">
            <a:spAutoFit/>
          </a:bodyPr>
          <a:lstStyle/>
          <a:p>
            <a:r>
              <a:rPr lang="en-US" dirty="0" smtClean="0"/>
              <a:t>Specifics &amp; Examples from the JPEG </a:t>
            </a:r>
            <a:r>
              <a:rPr lang="en-US" dirty="0" smtClean="0"/>
              <a:t>standard &amp;</a:t>
            </a:r>
          </a:p>
          <a:p>
            <a:r>
              <a:rPr lang="en-US" dirty="0"/>
              <a:t>h</a:t>
            </a:r>
            <a:r>
              <a:rPr lang="en-US" dirty="0" smtClean="0"/>
              <a:t>ttp</a:t>
            </a:r>
            <a:r>
              <a:rPr lang="en-US" dirty="0"/>
              <a:t>://users.ece.utexas.edu/~</a:t>
            </a:r>
            <a:r>
              <a:rPr lang="en-US" dirty="0" smtClean="0"/>
              <a:t>ryerraballi/MSB/pdfs/M4L1.pdf</a:t>
            </a:r>
            <a:endParaRPr lang="en-US" dirty="0"/>
          </a:p>
        </p:txBody>
      </p:sp>
    </p:spTree>
    <p:extLst>
      <p:ext uri="{BB962C8B-B14F-4D97-AF65-F5344CB8AC3E}">
        <p14:creationId xmlns:p14="http://schemas.microsoft.com/office/powerpoint/2010/main" val="3114611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pPr marL="514350" indent="-514350">
              <a:buFont typeface="+mj-lt"/>
              <a:buAutoNum type="arabicPeriod"/>
            </a:pPr>
            <a:r>
              <a:rPr lang="en-US" dirty="0" smtClean="0"/>
              <a:t>Assume the output of your quantization step results in data that can be encoded using the partial </a:t>
            </a:r>
            <a:r>
              <a:rPr lang="en-US" dirty="0"/>
              <a:t>H</a:t>
            </a:r>
            <a:r>
              <a:rPr lang="en-US" dirty="0" smtClean="0"/>
              <a:t>uffma</a:t>
            </a:r>
            <a:r>
              <a:rPr lang="en-US" dirty="0" smtClean="0"/>
              <a:t>n tables provided in this slide deck. Write code to encode and decode the block.</a:t>
            </a:r>
          </a:p>
          <a:p>
            <a:pPr marL="514350" indent="-514350">
              <a:buFont typeface="+mj-lt"/>
              <a:buAutoNum type="arabicPeriod"/>
            </a:pPr>
            <a:r>
              <a:rPr lang="en-US" dirty="0" smtClean="0"/>
              <a:t>Design Huffman codes for a source whose symbol frequency distribution is the same as the distribution of the quantized DCT coefficients you get for one or more images. Use these Huffman codes to encode your image. Note: In this exercise we will not use the RLE idea.</a:t>
            </a:r>
            <a:endParaRPr lang="en-US" dirty="0" smtClean="0"/>
          </a:p>
        </p:txBody>
      </p:sp>
    </p:spTree>
    <p:extLst>
      <p:ext uri="{BB962C8B-B14F-4D97-AF65-F5344CB8AC3E}">
        <p14:creationId xmlns:p14="http://schemas.microsoft.com/office/powerpoint/2010/main" val="372143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lide Number Placeholder 4"/>
          <p:cNvSpPr>
            <a:spLocks noGrp="1"/>
          </p:cNvSpPr>
          <p:nvPr>
            <p:ph type="sldNum" sz="quarter" idx="11"/>
          </p:nvPr>
        </p:nvSpPr>
        <p:spPr/>
        <p:txBody>
          <a:bodyPr/>
          <a:lstStyle/>
          <a:p>
            <a:fld id="{93B8127B-D95B-4A40-8391-2CAEA1154288}" type="slidenum">
              <a:rPr lang="en-US" altLang="zh-TW"/>
              <a:pPr/>
              <a:t>2</a:t>
            </a:fld>
            <a:endParaRPr lang="en-US" altLang="zh-TW"/>
          </a:p>
        </p:txBody>
      </p:sp>
      <p:sp>
        <p:nvSpPr>
          <p:cNvPr id="13314" name="Rectangle 2"/>
          <p:cNvSpPr>
            <a:spLocks noGrp="1" noChangeArrowheads="1"/>
          </p:cNvSpPr>
          <p:nvPr>
            <p:ph type="title"/>
          </p:nvPr>
        </p:nvSpPr>
        <p:spPr/>
        <p:txBody>
          <a:bodyPr/>
          <a:lstStyle/>
          <a:p>
            <a:r>
              <a:rPr lang="en-US" altLang="zh-TW" dirty="0" smtClean="0"/>
              <a:t>Difference </a:t>
            </a:r>
            <a:r>
              <a:rPr lang="en-US" altLang="zh-TW" dirty="0"/>
              <a:t>Coding</a:t>
            </a:r>
          </a:p>
        </p:txBody>
      </p:sp>
      <p:graphicFrame>
        <p:nvGraphicFramePr>
          <p:cNvPr id="13712" name="Group 400"/>
          <p:cNvGraphicFramePr>
            <a:graphicFrameLocks noGrp="1"/>
          </p:cNvGraphicFramePr>
          <p:nvPr/>
        </p:nvGraphicFramePr>
        <p:xfrm>
          <a:off x="4359275" y="3962400"/>
          <a:ext cx="1666240" cy="1371600"/>
        </p:xfrm>
        <a:graphic>
          <a:graphicData uri="http://schemas.openxmlformats.org/drawingml/2006/table">
            <a:tbl>
              <a:tblPr/>
              <a:tblGrid>
                <a:gridCol w="208280"/>
                <a:gridCol w="208280"/>
                <a:gridCol w="208280"/>
                <a:gridCol w="208280"/>
                <a:gridCol w="208280"/>
                <a:gridCol w="208280"/>
                <a:gridCol w="208280"/>
                <a:gridCol w="208280"/>
              </a:tblGrid>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629" name="Group 317"/>
          <p:cNvGraphicFramePr>
            <a:graphicFrameLocks noGrp="1"/>
          </p:cNvGraphicFramePr>
          <p:nvPr/>
        </p:nvGraphicFramePr>
        <p:xfrm>
          <a:off x="6035675" y="3962400"/>
          <a:ext cx="1666240" cy="1371600"/>
        </p:xfrm>
        <a:graphic>
          <a:graphicData uri="http://schemas.openxmlformats.org/drawingml/2006/table">
            <a:tbl>
              <a:tblPr/>
              <a:tblGrid>
                <a:gridCol w="208280"/>
                <a:gridCol w="208280"/>
                <a:gridCol w="208280"/>
                <a:gridCol w="208280"/>
                <a:gridCol w="208280"/>
                <a:gridCol w="208280"/>
                <a:gridCol w="208280"/>
                <a:gridCol w="208280"/>
              </a:tblGrid>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713" name="Text Box 401"/>
          <p:cNvSpPr txBox="1">
            <a:spLocks noChangeArrowheads="1"/>
          </p:cNvSpPr>
          <p:nvPr/>
        </p:nvSpPr>
        <p:spPr bwMode="auto">
          <a:xfrm>
            <a:off x="4191000" y="33528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TW" sz="2000">
                <a:latin typeface="Times New Roman" pitchFamily="18" charset="0"/>
              </a:rPr>
              <a:t>DC</a:t>
            </a:r>
            <a:r>
              <a:rPr lang="en-US" altLang="zh-TW" sz="2000" baseline="-25000">
                <a:latin typeface="Times New Roman" pitchFamily="18" charset="0"/>
              </a:rPr>
              <a:t>i</a:t>
            </a:r>
            <a:r>
              <a:rPr lang="en-US" altLang="zh-TW" baseline="-25000">
                <a:sym typeface="Symbol" pitchFamily="18" charset="2"/>
              </a:rPr>
              <a:t></a:t>
            </a:r>
            <a:r>
              <a:rPr lang="en-US" altLang="zh-TW" sz="2000" baseline="-25000">
                <a:latin typeface="Times New Roman" pitchFamily="18" charset="0"/>
              </a:rPr>
              <a:t>1</a:t>
            </a:r>
          </a:p>
        </p:txBody>
      </p:sp>
      <p:sp>
        <p:nvSpPr>
          <p:cNvPr id="13714" name="Text Box 402"/>
          <p:cNvSpPr txBox="1">
            <a:spLocks noChangeArrowheads="1"/>
          </p:cNvSpPr>
          <p:nvPr/>
        </p:nvSpPr>
        <p:spPr bwMode="auto">
          <a:xfrm>
            <a:off x="5883275" y="3352800"/>
            <a:ext cx="854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TW" sz="2000">
                <a:latin typeface="Times New Roman" pitchFamily="18" charset="0"/>
              </a:rPr>
              <a:t>DC</a:t>
            </a:r>
            <a:r>
              <a:rPr lang="en-US" altLang="zh-TW" sz="2000" baseline="-25000">
                <a:latin typeface="Times New Roman" pitchFamily="18" charset="0"/>
              </a:rPr>
              <a:t>i</a:t>
            </a:r>
            <a:endParaRPr lang="en-US" altLang="zh-TW" baseline="-25000">
              <a:latin typeface="Times New Roman" pitchFamily="18" charset="0"/>
            </a:endParaRPr>
          </a:p>
        </p:txBody>
      </p:sp>
      <p:graphicFrame>
        <p:nvGraphicFramePr>
          <p:cNvPr id="13715" name="Group 403"/>
          <p:cNvGraphicFramePr>
            <a:graphicFrameLocks noGrp="1"/>
          </p:cNvGraphicFramePr>
          <p:nvPr/>
        </p:nvGraphicFramePr>
        <p:xfrm>
          <a:off x="1905000" y="3962400"/>
          <a:ext cx="1666240" cy="1371600"/>
        </p:xfrm>
        <a:graphic>
          <a:graphicData uri="http://schemas.openxmlformats.org/drawingml/2006/table">
            <a:tbl>
              <a:tblPr/>
              <a:tblGrid>
                <a:gridCol w="208280"/>
                <a:gridCol w="208280"/>
                <a:gridCol w="208280"/>
                <a:gridCol w="208280"/>
                <a:gridCol w="208280"/>
                <a:gridCol w="208280"/>
                <a:gridCol w="208280"/>
                <a:gridCol w="208280"/>
              </a:tblGrid>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798" name="Text Box 486"/>
          <p:cNvSpPr txBox="1">
            <a:spLocks noChangeArrowheads="1"/>
          </p:cNvSpPr>
          <p:nvPr/>
        </p:nvSpPr>
        <p:spPr bwMode="auto">
          <a:xfrm>
            <a:off x="3657600" y="43434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t>
            </a:r>
          </a:p>
        </p:txBody>
      </p:sp>
      <p:sp>
        <p:nvSpPr>
          <p:cNvPr id="13799" name="Text Box 487"/>
          <p:cNvSpPr txBox="1">
            <a:spLocks noChangeArrowheads="1"/>
          </p:cNvSpPr>
          <p:nvPr/>
        </p:nvSpPr>
        <p:spPr bwMode="auto">
          <a:xfrm>
            <a:off x="3657600" y="32766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t>
            </a:r>
          </a:p>
        </p:txBody>
      </p:sp>
      <p:sp>
        <p:nvSpPr>
          <p:cNvPr id="13800" name="Text Box 488"/>
          <p:cNvSpPr txBox="1">
            <a:spLocks noChangeArrowheads="1"/>
          </p:cNvSpPr>
          <p:nvPr/>
        </p:nvSpPr>
        <p:spPr bwMode="auto">
          <a:xfrm>
            <a:off x="1752600" y="3352800"/>
            <a:ext cx="854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TW" sz="2000">
                <a:latin typeface="Times New Roman" pitchFamily="18" charset="0"/>
              </a:rPr>
              <a:t>DC</a:t>
            </a:r>
            <a:r>
              <a:rPr lang="en-US" altLang="zh-TW" sz="2000" baseline="-25000">
                <a:latin typeface="Times New Roman" pitchFamily="18" charset="0"/>
              </a:rPr>
              <a:t>1</a:t>
            </a:r>
            <a:endParaRPr lang="en-US" altLang="zh-TW" baseline="-25000">
              <a:latin typeface="Times New Roman" pitchFamily="18" charset="0"/>
            </a:endParaRPr>
          </a:p>
        </p:txBody>
      </p:sp>
      <p:sp>
        <p:nvSpPr>
          <p:cNvPr id="13801" name="Text Box 489"/>
          <p:cNvSpPr txBox="1">
            <a:spLocks noChangeArrowheads="1"/>
          </p:cNvSpPr>
          <p:nvPr/>
        </p:nvSpPr>
        <p:spPr bwMode="auto">
          <a:xfrm>
            <a:off x="685800" y="3352800"/>
            <a:ext cx="854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TW" sz="2000">
                <a:latin typeface="Times New Roman" pitchFamily="18" charset="0"/>
              </a:rPr>
              <a:t>DC</a:t>
            </a:r>
            <a:r>
              <a:rPr lang="en-US" altLang="zh-TW" sz="2000" baseline="-25000">
                <a:latin typeface="Times New Roman" pitchFamily="18" charset="0"/>
              </a:rPr>
              <a:t>0</a:t>
            </a:r>
            <a:endParaRPr lang="en-US" altLang="zh-TW" baseline="-25000">
              <a:latin typeface="Times New Roman" pitchFamily="18" charset="0"/>
            </a:endParaRPr>
          </a:p>
        </p:txBody>
      </p:sp>
      <p:sp>
        <p:nvSpPr>
          <p:cNvPr id="13802" name="Text Box 490"/>
          <p:cNvSpPr txBox="1">
            <a:spLocks noChangeArrowheads="1"/>
          </p:cNvSpPr>
          <p:nvPr/>
        </p:nvSpPr>
        <p:spPr bwMode="auto">
          <a:xfrm>
            <a:off x="746125" y="38496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t>0</a:t>
            </a:r>
          </a:p>
        </p:txBody>
      </p:sp>
      <p:sp>
        <p:nvSpPr>
          <p:cNvPr id="13803" name="Line 491"/>
          <p:cNvSpPr>
            <a:spLocks noChangeShapeType="1"/>
          </p:cNvSpPr>
          <p:nvPr/>
        </p:nvSpPr>
        <p:spPr bwMode="auto">
          <a:xfrm flipV="1">
            <a:off x="914400" y="3657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04" name="Line 492"/>
          <p:cNvSpPr>
            <a:spLocks noChangeShapeType="1"/>
          </p:cNvSpPr>
          <p:nvPr/>
        </p:nvSpPr>
        <p:spPr bwMode="auto">
          <a:xfrm flipV="1">
            <a:off x="1981200" y="3657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05" name="Line 493"/>
          <p:cNvSpPr>
            <a:spLocks noChangeShapeType="1"/>
          </p:cNvSpPr>
          <p:nvPr/>
        </p:nvSpPr>
        <p:spPr bwMode="auto">
          <a:xfrm flipV="1">
            <a:off x="4419600" y="3657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06" name="Line 494"/>
          <p:cNvSpPr>
            <a:spLocks noChangeShapeType="1"/>
          </p:cNvSpPr>
          <p:nvPr/>
        </p:nvSpPr>
        <p:spPr bwMode="auto">
          <a:xfrm flipV="1">
            <a:off x="6111875" y="3657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07" name="Text Box 495"/>
          <p:cNvSpPr txBox="1">
            <a:spLocks noChangeArrowheads="1"/>
          </p:cNvSpPr>
          <p:nvPr/>
        </p:nvSpPr>
        <p:spPr bwMode="auto">
          <a:xfrm>
            <a:off x="7772400" y="43434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t>
            </a:r>
          </a:p>
        </p:txBody>
      </p:sp>
      <p:sp>
        <p:nvSpPr>
          <p:cNvPr id="13808" name="Text Box 496"/>
          <p:cNvSpPr txBox="1">
            <a:spLocks noChangeArrowheads="1"/>
          </p:cNvSpPr>
          <p:nvPr/>
        </p:nvSpPr>
        <p:spPr bwMode="auto">
          <a:xfrm>
            <a:off x="7772400" y="32766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t>
            </a:r>
          </a:p>
        </p:txBody>
      </p:sp>
      <p:sp>
        <p:nvSpPr>
          <p:cNvPr id="13810" name="Text Box 498"/>
          <p:cNvSpPr txBox="1">
            <a:spLocks noChangeArrowheads="1"/>
          </p:cNvSpPr>
          <p:nvPr/>
        </p:nvSpPr>
        <p:spPr bwMode="auto">
          <a:xfrm>
            <a:off x="1371600" y="1600200"/>
            <a:ext cx="2246313"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TW" sz="2000">
                <a:latin typeface="Times New Roman" pitchFamily="18" charset="0"/>
              </a:rPr>
              <a:t>Encode :</a:t>
            </a:r>
          </a:p>
          <a:p>
            <a:r>
              <a:rPr lang="en-US" altLang="zh-TW" sz="2000">
                <a:latin typeface="Times New Roman" pitchFamily="18" charset="0"/>
              </a:rPr>
              <a:t>Diff</a:t>
            </a:r>
            <a:r>
              <a:rPr lang="en-US" altLang="zh-TW" sz="2000" baseline="-25000">
                <a:latin typeface="Times New Roman" pitchFamily="18" charset="0"/>
              </a:rPr>
              <a:t>i</a:t>
            </a:r>
            <a:r>
              <a:rPr lang="en-US" altLang="zh-TW" sz="2000">
                <a:latin typeface="Times New Roman" pitchFamily="18" charset="0"/>
              </a:rPr>
              <a:t> = DC</a:t>
            </a:r>
            <a:r>
              <a:rPr lang="en-US" altLang="zh-TW" sz="2000" baseline="-25000">
                <a:latin typeface="Times New Roman" pitchFamily="18" charset="0"/>
              </a:rPr>
              <a:t>i</a:t>
            </a:r>
            <a:r>
              <a:rPr lang="en-US" altLang="zh-TW" sz="2000">
                <a:latin typeface="Times New Roman" pitchFamily="18" charset="0"/>
              </a:rPr>
              <a:t> </a:t>
            </a:r>
            <a:r>
              <a:rPr lang="en-US" altLang="zh-TW" sz="2000">
                <a:latin typeface="Times New Roman" pitchFamily="18" charset="0"/>
                <a:sym typeface="Symbol" pitchFamily="18" charset="2"/>
              </a:rPr>
              <a:t> DC</a:t>
            </a:r>
            <a:r>
              <a:rPr lang="en-US" altLang="zh-TW" sz="2000" baseline="-25000">
                <a:latin typeface="Times New Roman" pitchFamily="18" charset="0"/>
                <a:sym typeface="Symbol" pitchFamily="18" charset="2"/>
              </a:rPr>
              <a:t>i1</a:t>
            </a:r>
            <a:r>
              <a:rPr lang="en-US" altLang="zh-TW" sz="2400"/>
              <a:t> </a:t>
            </a:r>
          </a:p>
        </p:txBody>
      </p:sp>
      <p:sp>
        <p:nvSpPr>
          <p:cNvPr id="13813" name="Rectangle 501"/>
          <p:cNvSpPr>
            <a:spLocks noChangeArrowheads="1"/>
          </p:cNvSpPr>
          <p:nvPr/>
        </p:nvSpPr>
        <p:spPr bwMode="auto">
          <a:xfrm>
            <a:off x="4267200" y="1524000"/>
            <a:ext cx="21431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latin typeface="Times New Roman" pitchFamily="18" charset="0"/>
              </a:rPr>
              <a:t>Decode :</a:t>
            </a:r>
          </a:p>
          <a:p>
            <a:r>
              <a:rPr lang="en-US" altLang="zh-TW" sz="2000">
                <a:latin typeface="Times New Roman" pitchFamily="18" charset="0"/>
              </a:rPr>
              <a:t>DC</a:t>
            </a:r>
            <a:r>
              <a:rPr lang="en-US" altLang="zh-TW" sz="2000" baseline="-25000">
                <a:latin typeface="Times New Roman" pitchFamily="18" charset="0"/>
              </a:rPr>
              <a:t>i</a:t>
            </a:r>
            <a:r>
              <a:rPr lang="en-US" altLang="zh-TW" sz="2000">
                <a:latin typeface="Times New Roman" pitchFamily="18" charset="0"/>
              </a:rPr>
              <a:t> = </a:t>
            </a:r>
            <a:r>
              <a:rPr lang="en-US" altLang="zh-TW" sz="2000">
                <a:latin typeface="Times New Roman" pitchFamily="18" charset="0"/>
                <a:sym typeface="Symbol" pitchFamily="18" charset="2"/>
              </a:rPr>
              <a:t>DC</a:t>
            </a:r>
            <a:r>
              <a:rPr lang="en-US" altLang="zh-TW" sz="2000" baseline="-25000">
                <a:latin typeface="Times New Roman" pitchFamily="18" charset="0"/>
                <a:sym typeface="Symbol" pitchFamily="18" charset="2"/>
              </a:rPr>
              <a:t>i1 </a:t>
            </a:r>
            <a:r>
              <a:rPr lang="en-US" altLang="zh-TW" sz="2000">
                <a:latin typeface="Times New Roman" pitchFamily="18" charset="0"/>
                <a:sym typeface="Symbol" pitchFamily="18" charset="2"/>
              </a:rPr>
              <a:t>+ </a:t>
            </a:r>
            <a:r>
              <a:rPr lang="en-US" altLang="zh-TW" sz="2000">
                <a:latin typeface="Times New Roman" pitchFamily="18" charset="0"/>
              </a:rPr>
              <a:t>Diff</a:t>
            </a:r>
            <a:r>
              <a:rPr lang="en-US" altLang="zh-TW" sz="2000" baseline="-25000">
                <a:latin typeface="Times New Roman" pitchFamily="18" charset="0"/>
              </a:rPr>
              <a:t>i</a:t>
            </a:r>
          </a:p>
        </p:txBody>
      </p:sp>
      <p:sp>
        <p:nvSpPr>
          <p:cNvPr id="13815" name="Rectangle 503"/>
          <p:cNvSpPr>
            <a:spLocks noChangeArrowheads="1"/>
          </p:cNvSpPr>
          <p:nvPr/>
        </p:nvSpPr>
        <p:spPr bwMode="auto">
          <a:xfrm>
            <a:off x="2819400" y="5943600"/>
            <a:ext cx="3143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TW" sz="2000">
                <a:latin typeface="Times New Roman" pitchFamily="18" charset="0"/>
                <a:cs typeface="Times New Roman" pitchFamily="18" charset="0"/>
              </a:rPr>
              <a:t>Figure 5. DCs of 8</a:t>
            </a:r>
            <a:r>
              <a:rPr lang="en-US" altLang="zh-TW" sz="2000">
                <a:latin typeface="Times New Roman" pitchFamily="18" charset="0"/>
                <a:cs typeface="Times New Roman" pitchFamily="18" charset="0"/>
                <a:sym typeface="Symbol" pitchFamily="18" charset="2"/>
              </a:rPr>
              <a:t></a:t>
            </a:r>
            <a:r>
              <a:rPr lang="en-US" altLang="zh-TW" sz="2000">
                <a:latin typeface="Times New Roman" pitchFamily="18" charset="0"/>
                <a:cs typeface="Times New Roman" pitchFamily="18" charset="0"/>
              </a:rPr>
              <a:t>8 blocks</a:t>
            </a:r>
            <a:r>
              <a:rPr lang="en-US" altLang="zh-TW" sz="2000"/>
              <a:t> </a:t>
            </a:r>
          </a:p>
        </p:txBody>
      </p:sp>
      <p:sp>
        <p:nvSpPr>
          <p:cNvPr id="13816" name="Text Box 504"/>
          <p:cNvSpPr txBox="1">
            <a:spLocks noChangeArrowheads="1"/>
          </p:cNvSpPr>
          <p:nvPr/>
        </p:nvSpPr>
        <p:spPr bwMode="auto">
          <a:xfrm>
            <a:off x="2209800" y="5335588"/>
            <a:ext cx="86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Times New Roman" pitchFamily="18" charset="0"/>
              </a:rPr>
              <a:t>block 1</a:t>
            </a:r>
          </a:p>
        </p:txBody>
      </p:sp>
      <p:sp>
        <p:nvSpPr>
          <p:cNvPr id="13817" name="Text Box 505"/>
          <p:cNvSpPr txBox="1">
            <a:spLocks noChangeArrowheads="1"/>
          </p:cNvSpPr>
          <p:nvPr/>
        </p:nvSpPr>
        <p:spPr bwMode="auto">
          <a:xfrm>
            <a:off x="4572000" y="5330825"/>
            <a:ext cx="1052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Times New Roman" pitchFamily="18" charset="0"/>
              </a:rPr>
              <a:t>block i</a:t>
            </a:r>
            <a:r>
              <a:rPr lang="en-US" altLang="zh-TW">
                <a:sym typeface="Symbol" pitchFamily="18" charset="2"/>
              </a:rPr>
              <a:t></a:t>
            </a:r>
            <a:r>
              <a:rPr lang="en-US" altLang="zh-TW">
                <a:latin typeface="Times New Roman" pitchFamily="18" charset="0"/>
              </a:rPr>
              <a:t>1</a:t>
            </a:r>
          </a:p>
        </p:txBody>
      </p:sp>
      <p:sp>
        <p:nvSpPr>
          <p:cNvPr id="13818" name="Text Box 506"/>
          <p:cNvSpPr txBox="1">
            <a:spLocks noChangeArrowheads="1"/>
          </p:cNvSpPr>
          <p:nvPr/>
        </p:nvSpPr>
        <p:spPr bwMode="auto">
          <a:xfrm>
            <a:off x="6324600" y="5335588"/>
            <a:ext cx="81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Times New Roman" pitchFamily="18" charset="0"/>
              </a:rPr>
              <a:t>block i</a:t>
            </a:r>
          </a:p>
        </p:txBody>
      </p:sp>
      <p:sp>
        <p:nvSpPr>
          <p:cNvPr id="13820" name="Line 508"/>
          <p:cNvSpPr>
            <a:spLocks noChangeShapeType="1"/>
          </p:cNvSpPr>
          <p:nvPr/>
        </p:nvSpPr>
        <p:spPr bwMode="auto">
          <a:xfrm flipV="1">
            <a:off x="1981200" y="3124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21" name="Line 509"/>
          <p:cNvSpPr>
            <a:spLocks noChangeShapeType="1"/>
          </p:cNvSpPr>
          <p:nvPr/>
        </p:nvSpPr>
        <p:spPr bwMode="auto">
          <a:xfrm flipV="1">
            <a:off x="4419600" y="3124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22" name="Line 510"/>
          <p:cNvSpPr>
            <a:spLocks noChangeShapeType="1"/>
          </p:cNvSpPr>
          <p:nvPr/>
        </p:nvSpPr>
        <p:spPr bwMode="auto">
          <a:xfrm flipV="1">
            <a:off x="6111875" y="3124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23" name="Text Box 511"/>
          <p:cNvSpPr txBox="1">
            <a:spLocks noChangeArrowheads="1"/>
          </p:cNvSpPr>
          <p:nvPr/>
        </p:nvSpPr>
        <p:spPr bwMode="auto">
          <a:xfrm>
            <a:off x="1600200" y="2667000"/>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TW" sz="2000">
                <a:latin typeface="Times New Roman" pitchFamily="18" charset="0"/>
              </a:rPr>
              <a:t>Diff</a:t>
            </a:r>
            <a:r>
              <a:rPr lang="en-US" altLang="zh-TW" sz="2000" baseline="-25000">
                <a:latin typeface="Times New Roman" pitchFamily="18" charset="0"/>
              </a:rPr>
              <a:t>1</a:t>
            </a:r>
            <a:r>
              <a:rPr lang="en-US" altLang="zh-TW" sz="2000">
                <a:latin typeface="Times New Roman" pitchFamily="18" charset="0"/>
              </a:rPr>
              <a:t>=DC</a:t>
            </a:r>
            <a:r>
              <a:rPr lang="en-US" altLang="zh-TW" sz="2000" baseline="-25000">
                <a:latin typeface="Times New Roman" pitchFamily="18" charset="0"/>
              </a:rPr>
              <a:t>1</a:t>
            </a:r>
            <a:endParaRPr lang="en-US" altLang="zh-TW" baseline="-25000">
              <a:latin typeface="Times New Roman" pitchFamily="18" charset="0"/>
            </a:endParaRPr>
          </a:p>
        </p:txBody>
      </p:sp>
      <p:sp>
        <p:nvSpPr>
          <p:cNvPr id="13824" name="Text Box 512"/>
          <p:cNvSpPr txBox="1">
            <a:spLocks noChangeArrowheads="1"/>
          </p:cNvSpPr>
          <p:nvPr/>
        </p:nvSpPr>
        <p:spPr bwMode="auto">
          <a:xfrm>
            <a:off x="4038600" y="2514600"/>
            <a:ext cx="1600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TW" sz="2000">
                <a:latin typeface="Times New Roman" pitchFamily="18" charset="0"/>
              </a:rPr>
              <a:t>Diff</a:t>
            </a:r>
            <a:r>
              <a:rPr lang="en-US" altLang="zh-TW" sz="2000" baseline="-25000">
                <a:latin typeface="Times New Roman" pitchFamily="18" charset="0"/>
              </a:rPr>
              <a:t>i</a:t>
            </a:r>
            <a:r>
              <a:rPr lang="en-US" altLang="zh-TW" baseline="-25000">
                <a:sym typeface="Symbol" pitchFamily="18" charset="2"/>
              </a:rPr>
              <a:t></a:t>
            </a:r>
            <a:r>
              <a:rPr lang="en-US" altLang="zh-TW" sz="2000" baseline="-25000">
                <a:latin typeface="Times New Roman" pitchFamily="18" charset="0"/>
              </a:rPr>
              <a:t>1</a:t>
            </a:r>
            <a:r>
              <a:rPr lang="en-US" altLang="zh-TW" sz="2000">
                <a:latin typeface="Times New Roman" pitchFamily="18" charset="0"/>
              </a:rPr>
              <a:t>=</a:t>
            </a:r>
          </a:p>
          <a:p>
            <a:r>
              <a:rPr lang="en-US" altLang="zh-TW" sz="2000">
                <a:latin typeface="Times New Roman" pitchFamily="18" charset="0"/>
              </a:rPr>
              <a:t>DC</a:t>
            </a:r>
            <a:r>
              <a:rPr lang="en-US" altLang="zh-TW" sz="2000" baseline="-25000">
                <a:latin typeface="Times New Roman" pitchFamily="18" charset="0"/>
              </a:rPr>
              <a:t>i</a:t>
            </a:r>
            <a:r>
              <a:rPr lang="en-US" altLang="zh-TW" baseline="-25000">
                <a:sym typeface="Symbol" pitchFamily="18" charset="2"/>
              </a:rPr>
              <a:t></a:t>
            </a:r>
            <a:r>
              <a:rPr lang="en-US" altLang="zh-TW" sz="2000" baseline="-25000">
                <a:latin typeface="Times New Roman" pitchFamily="18" charset="0"/>
              </a:rPr>
              <a:t>1 </a:t>
            </a:r>
            <a:r>
              <a:rPr lang="en-US" altLang="zh-TW">
                <a:sym typeface="Symbol" pitchFamily="18" charset="2"/>
              </a:rPr>
              <a:t></a:t>
            </a:r>
            <a:r>
              <a:rPr lang="en-US" altLang="zh-TW" sz="2000">
                <a:latin typeface="Times New Roman" pitchFamily="18" charset="0"/>
              </a:rPr>
              <a:t>DC</a:t>
            </a:r>
            <a:r>
              <a:rPr lang="en-US" altLang="zh-TW" sz="2000" baseline="-25000">
                <a:latin typeface="Times New Roman" pitchFamily="18" charset="0"/>
              </a:rPr>
              <a:t>i</a:t>
            </a:r>
            <a:r>
              <a:rPr lang="en-US" altLang="zh-TW" baseline="-25000">
                <a:sym typeface="Symbol" pitchFamily="18" charset="2"/>
              </a:rPr>
              <a:t></a:t>
            </a:r>
            <a:r>
              <a:rPr lang="en-US" altLang="zh-TW" sz="2000" baseline="-25000">
                <a:latin typeface="Times New Roman" pitchFamily="18" charset="0"/>
              </a:rPr>
              <a:t>2</a:t>
            </a:r>
          </a:p>
        </p:txBody>
      </p:sp>
      <p:sp>
        <p:nvSpPr>
          <p:cNvPr id="13825" name="Text Box 513"/>
          <p:cNvSpPr txBox="1">
            <a:spLocks noChangeArrowheads="1"/>
          </p:cNvSpPr>
          <p:nvPr/>
        </p:nvSpPr>
        <p:spPr bwMode="auto">
          <a:xfrm>
            <a:off x="5791200" y="2514600"/>
            <a:ext cx="1600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TW" sz="2000">
                <a:latin typeface="Times New Roman" pitchFamily="18" charset="0"/>
              </a:rPr>
              <a:t>Diff</a:t>
            </a:r>
            <a:r>
              <a:rPr lang="en-US" altLang="zh-TW" sz="2000" baseline="-25000">
                <a:latin typeface="Times New Roman" pitchFamily="18" charset="0"/>
              </a:rPr>
              <a:t>i</a:t>
            </a:r>
            <a:r>
              <a:rPr lang="en-US" altLang="zh-TW" sz="2000">
                <a:latin typeface="Times New Roman" pitchFamily="18" charset="0"/>
              </a:rPr>
              <a:t>=</a:t>
            </a:r>
          </a:p>
          <a:p>
            <a:r>
              <a:rPr lang="en-US" altLang="zh-TW" sz="2000">
                <a:latin typeface="Times New Roman" pitchFamily="18" charset="0"/>
              </a:rPr>
              <a:t>DC</a:t>
            </a:r>
            <a:r>
              <a:rPr lang="en-US" altLang="zh-TW" sz="2000" baseline="-25000">
                <a:latin typeface="Times New Roman" pitchFamily="18" charset="0"/>
              </a:rPr>
              <a:t>i </a:t>
            </a:r>
            <a:r>
              <a:rPr lang="en-US" altLang="zh-TW">
                <a:sym typeface="Symbol" pitchFamily="18" charset="2"/>
              </a:rPr>
              <a:t></a:t>
            </a:r>
            <a:r>
              <a:rPr lang="en-US" altLang="zh-TW" sz="2000">
                <a:latin typeface="Times New Roman" pitchFamily="18" charset="0"/>
              </a:rPr>
              <a:t>DC</a:t>
            </a:r>
            <a:r>
              <a:rPr lang="en-US" altLang="zh-TW" sz="2000" baseline="-25000">
                <a:latin typeface="Times New Roman" pitchFamily="18" charset="0"/>
              </a:rPr>
              <a:t>i</a:t>
            </a:r>
            <a:r>
              <a:rPr lang="en-US" altLang="zh-TW" baseline="-25000">
                <a:sym typeface="Symbol" pitchFamily="18" charset="2"/>
              </a:rPr>
              <a:t></a:t>
            </a:r>
            <a:r>
              <a:rPr lang="en-US" altLang="zh-TW" sz="2000" baseline="-25000">
                <a:latin typeface="Times New Roman" pitchFamily="18" charset="0"/>
              </a:rPr>
              <a:t>1</a:t>
            </a:r>
          </a:p>
        </p:txBody>
      </p:sp>
    </p:spTree>
    <p:extLst>
      <p:ext uri="{BB962C8B-B14F-4D97-AF65-F5344CB8AC3E}">
        <p14:creationId xmlns:p14="http://schemas.microsoft.com/office/powerpoint/2010/main" val="457277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4"/>
          <p:cNvSpPr>
            <a:spLocks noGrp="1"/>
          </p:cNvSpPr>
          <p:nvPr>
            <p:ph type="sldNum" sz="quarter" idx="11"/>
          </p:nvPr>
        </p:nvSpPr>
        <p:spPr/>
        <p:txBody>
          <a:bodyPr/>
          <a:lstStyle/>
          <a:p>
            <a:fld id="{3192031B-BC61-4598-8F94-D932FF02E405}" type="slidenum">
              <a:rPr lang="en-US" altLang="zh-TW"/>
              <a:pPr/>
              <a:t>3</a:t>
            </a:fld>
            <a:endParaRPr lang="en-US" altLang="zh-TW"/>
          </a:p>
        </p:txBody>
      </p:sp>
      <p:sp>
        <p:nvSpPr>
          <p:cNvPr id="14338" name="Rectangle 2"/>
          <p:cNvSpPr>
            <a:spLocks noGrp="1" noChangeArrowheads="1"/>
          </p:cNvSpPr>
          <p:nvPr>
            <p:ph type="title"/>
          </p:nvPr>
        </p:nvSpPr>
        <p:spPr>
          <a:xfrm>
            <a:off x="457200" y="274638"/>
            <a:ext cx="8229600" cy="563562"/>
          </a:xfrm>
        </p:spPr>
        <p:txBody>
          <a:bodyPr>
            <a:normAutofit fontScale="90000"/>
          </a:bodyPr>
          <a:lstStyle/>
          <a:p>
            <a:r>
              <a:rPr lang="en-US" altLang="zh-TW" dirty="0" smtClean="0"/>
              <a:t>Huffman </a:t>
            </a:r>
            <a:r>
              <a:rPr lang="en-US" altLang="zh-TW" dirty="0" smtClean="0"/>
              <a:t>Coding – DC coefficient</a:t>
            </a:r>
            <a:endParaRPr lang="en-US" altLang="zh-TW" dirty="0"/>
          </a:p>
        </p:txBody>
      </p:sp>
      <p:sp>
        <p:nvSpPr>
          <p:cNvPr id="2" name="TextBox 1"/>
          <p:cNvSpPr txBox="1"/>
          <p:nvPr/>
        </p:nvSpPr>
        <p:spPr>
          <a:xfrm>
            <a:off x="533400" y="1600200"/>
            <a:ext cx="83820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The DPCM value of the DC coefficient is encoded as a size, value pair.</a:t>
            </a:r>
          </a:p>
          <a:p>
            <a:pPr marL="342900" indent="-342900">
              <a:buFont typeface="Arial" panose="020B0604020202020204" pitchFamily="34" charset="0"/>
              <a:buChar char="•"/>
            </a:pPr>
            <a:r>
              <a:rPr lang="en-US" sz="2400" dirty="0" smtClean="0"/>
              <a:t>The code representing a value is a concatenation of a code corresponding to size and another corresponding to value. </a:t>
            </a:r>
          </a:p>
          <a:p>
            <a:pPr marL="342900" indent="-342900">
              <a:buFont typeface="Arial" panose="020B0604020202020204" pitchFamily="34" charset="0"/>
              <a:buChar char="•"/>
            </a:pPr>
            <a:r>
              <a:rPr lang="en-US" sz="2400" dirty="0" smtClean="0"/>
              <a:t>The tables in the next two slides show these parameters.</a:t>
            </a:r>
          </a:p>
          <a:p>
            <a:pPr marL="342900" indent="-342900">
              <a:buFont typeface="Arial" panose="020B0604020202020204" pitchFamily="34" charset="0"/>
              <a:buChar char="•"/>
            </a:pPr>
            <a:r>
              <a:rPr lang="en-US" sz="2400" dirty="0" smtClean="0"/>
              <a:t>The codes are for the </a:t>
            </a:r>
            <a:r>
              <a:rPr lang="en-US" sz="2400" dirty="0" err="1" smtClean="0"/>
              <a:t>luma</a:t>
            </a:r>
            <a:r>
              <a:rPr lang="en-US" sz="2400" dirty="0" smtClean="0"/>
              <a:t> component.</a:t>
            </a:r>
            <a:endParaRPr lang="en-US" sz="2400" dirty="0"/>
          </a:p>
          <a:p>
            <a:pPr marL="342900" indent="-34290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1233127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4"/>
          <p:cNvSpPr>
            <a:spLocks noGrp="1"/>
          </p:cNvSpPr>
          <p:nvPr>
            <p:ph type="sldNum" sz="quarter" idx="11"/>
          </p:nvPr>
        </p:nvSpPr>
        <p:spPr/>
        <p:txBody>
          <a:bodyPr/>
          <a:lstStyle/>
          <a:p>
            <a:fld id="{3192031B-BC61-4598-8F94-D932FF02E405}" type="slidenum">
              <a:rPr lang="en-US" altLang="zh-TW"/>
              <a:pPr/>
              <a:t>4</a:t>
            </a:fld>
            <a:endParaRPr lang="en-US" altLang="zh-TW"/>
          </a:p>
        </p:txBody>
      </p:sp>
      <p:sp>
        <p:nvSpPr>
          <p:cNvPr id="14338" name="Rectangle 2"/>
          <p:cNvSpPr>
            <a:spLocks noGrp="1" noChangeArrowheads="1"/>
          </p:cNvSpPr>
          <p:nvPr>
            <p:ph type="title"/>
          </p:nvPr>
        </p:nvSpPr>
        <p:spPr>
          <a:xfrm>
            <a:off x="457200" y="274638"/>
            <a:ext cx="8229600" cy="563562"/>
          </a:xfrm>
        </p:spPr>
        <p:txBody>
          <a:bodyPr>
            <a:normAutofit fontScale="90000"/>
          </a:bodyPr>
          <a:lstStyle/>
          <a:p>
            <a:r>
              <a:rPr lang="en-US" altLang="zh-TW" dirty="0" smtClean="0"/>
              <a:t>Huffman </a:t>
            </a:r>
            <a:r>
              <a:rPr lang="en-US" altLang="zh-TW" dirty="0"/>
              <a:t>Coding</a:t>
            </a:r>
          </a:p>
        </p:txBody>
      </p:sp>
      <p:graphicFrame>
        <p:nvGraphicFramePr>
          <p:cNvPr id="14566" name="Group 230"/>
          <p:cNvGraphicFramePr>
            <a:graphicFrameLocks noGrp="1"/>
          </p:cNvGraphicFramePr>
          <p:nvPr>
            <p:extLst>
              <p:ext uri="{D42A27DB-BD31-4B8C-83A1-F6EECF244321}">
                <p14:modId xmlns:p14="http://schemas.microsoft.com/office/powerpoint/2010/main" val="56044344"/>
              </p:ext>
            </p:extLst>
          </p:nvPr>
        </p:nvGraphicFramePr>
        <p:xfrm>
          <a:off x="533400" y="1066802"/>
          <a:ext cx="8229600" cy="5090709"/>
        </p:xfrm>
        <a:graphic>
          <a:graphicData uri="http://schemas.openxmlformats.org/drawingml/2006/table">
            <a:tbl>
              <a:tblPr/>
              <a:tblGrid>
                <a:gridCol w="1123950"/>
                <a:gridCol w="2686050"/>
                <a:gridCol w="4419600"/>
              </a:tblGrid>
              <a:tr h="391593">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Size</a:t>
                      </a:r>
                      <a:endParaRPr kumimoji="1" lang="en-US" altLang="zh-TW" sz="1800" b="0" i="0" u="none" strike="noStrike" cap="none" normalizeH="0" baseline="0" dirty="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Values</a:t>
                      </a:r>
                      <a:endParaRPr kumimoji="1" lang="en-US" altLang="zh-TW" sz="1800" b="0" i="0" u="none" strike="noStrike" cap="none" normalizeH="0" baseline="0" dirty="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Bits for the value</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15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Arial" charset="0"/>
                          <a:ea typeface="新細明體" pitchFamily="18" charset="-120"/>
                        </a:rPr>
                        <a:t>0</a:t>
                      </a:r>
                      <a:endParaRPr kumimoji="1" lang="en-US" altLang="zh-TW" sz="1800" b="0" i="0" u="none" strike="noStrike" cap="none" normalizeH="0" baseline="0" dirty="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Arial" charset="0"/>
                          <a:ea typeface="新細明體" pitchFamily="18" charset="-120"/>
                        </a:rPr>
                        <a:t>0</a:t>
                      </a:r>
                      <a:endParaRPr kumimoji="1" lang="en-US" altLang="zh-TW" sz="1800" b="0" i="0" u="none" strike="noStrike" cap="none" normalizeH="0" baseline="0" dirty="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Arial" charset="0"/>
                          <a:ea typeface="新細明體" pitchFamily="18" charset="-120"/>
                        </a:rPr>
                        <a:t>---</a:t>
                      </a:r>
                      <a:endParaRPr kumimoji="1" lang="en-US" altLang="zh-TW" sz="1800" b="0" i="0" u="none" strike="noStrike" cap="none" normalizeH="0" baseline="0" dirty="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1593">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-1,1</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0,1</a:t>
                      </a:r>
                      <a:endParaRPr kumimoji="1" lang="en-US" altLang="zh-TW" sz="1800" b="0" i="0" u="none" strike="noStrike" cap="none" normalizeH="0" baseline="0" dirty="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1593">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-3,-2,2,3</a:t>
                      </a:r>
                      <a:endParaRPr kumimoji="1" lang="en-US" altLang="zh-TW" sz="1800" b="0" i="0" u="none" strike="noStrike" cap="none" normalizeH="0" baseline="0" dirty="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00,01,10,11</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1593">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-7,-6,-5,-4,4,5,6,7</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000,001,010,011,100,101,110,111</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1593">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-15,...,-8,8,...,15</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0000,...,0111,1000,...,1111</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1593">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5</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-31,...,-16,16,...31</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00000,...,01111,10000,...,11111</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1593">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6</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-63,...,-32,32,...63</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000000,...,011111,100000,...,111111</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1593">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7</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-127,...,-64,64,...,127</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0000000,...,0111111,1000000,...,1111111</a:t>
                      </a:r>
                      <a:endParaRPr kumimoji="1" lang="en-US" altLang="zh-TW" sz="18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1593">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-255,..,-128,128,..,255</a:t>
                      </a:r>
                      <a:r>
                        <a:rPr kumimoji="1" lang="en-US" altLang="zh-TW" sz="1800" b="0" i="0" u="none" strike="noStrike" cap="none" normalizeH="0" baseline="0" smtClean="0">
                          <a:ln>
                            <a:noFill/>
                          </a:ln>
                          <a:solidFill>
                            <a:schemeClr val="tx1"/>
                          </a:solidFill>
                          <a:effectLst/>
                          <a:latin typeface="Arial" charset="0"/>
                          <a:ea typeface="新細明體" pitchFamily="18" charset="-12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1593">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-511,..,-256,256,..,511</a:t>
                      </a:r>
                      <a:r>
                        <a:rPr kumimoji="1" lang="en-US" altLang="zh-TW" sz="1800" b="0" i="0" u="none" strike="noStrike" cap="none" normalizeH="0" baseline="0" smtClean="0">
                          <a:ln>
                            <a:noFill/>
                          </a:ln>
                          <a:solidFill>
                            <a:schemeClr val="tx1"/>
                          </a:solidFill>
                          <a:effectLst/>
                          <a:latin typeface="Arial" charset="0"/>
                          <a:ea typeface="新細明體" pitchFamily="18" charset="-12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1593">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-1023,..,-512,512,..,1023</a:t>
                      </a:r>
                      <a:r>
                        <a:rPr kumimoji="1" lang="en-US" altLang="zh-TW" sz="1800" b="0" i="0" u="none" strike="noStrike" cap="none" normalizeH="0" baseline="0" smtClean="0">
                          <a:ln>
                            <a:noFill/>
                          </a:ln>
                          <a:solidFill>
                            <a:schemeClr val="tx1"/>
                          </a:solidFill>
                          <a:effectLst/>
                          <a:latin typeface="Arial" charset="0"/>
                          <a:ea typeface="新細明體" pitchFamily="18" charset="-12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1593">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itchFamily="18" charset="0"/>
                          <a:ea typeface="新細明體" pitchFamily="18" charset="-12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-2047,..,-1024,1024,..,2047</a:t>
                      </a:r>
                      <a:r>
                        <a:rPr kumimoji="1" lang="en-US" altLang="zh-TW" sz="1800" b="0" i="0" u="none" strike="noStrike" cap="none" normalizeH="0" baseline="0" smtClean="0">
                          <a:ln>
                            <a:noFill/>
                          </a:ln>
                          <a:solidFill>
                            <a:schemeClr val="tx1"/>
                          </a:solidFill>
                          <a:effectLst/>
                          <a:latin typeface="Arial" charset="0"/>
                          <a:ea typeface="新細明體" pitchFamily="18" charset="-12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Arial" charset="0"/>
                          <a:ea typeface="新細明體" pitchFamily="18" charset="-12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517" name="Rectangle 181"/>
          <p:cNvSpPr>
            <a:spLocks noChangeArrowheads="1"/>
          </p:cNvSpPr>
          <p:nvPr/>
        </p:nvSpPr>
        <p:spPr bwMode="auto">
          <a:xfrm>
            <a:off x="2492697" y="6157509"/>
            <a:ext cx="42310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TW" sz="2000" dirty="0" smtClean="0">
                <a:latin typeface="Times New Roman" pitchFamily="18" charset="0"/>
              </a:rPr>
              <a:t>Table 7.1. Values </a:t>
            </a:r>
            <a:r>
              <a:rPr lang="en-US" altLang="zh-TW" sz="2000" dirty="0">
                <a:latin typeface="Times New Roman" pitchFamily="18" charset="0"/>
              </a:rPr>
              <a:t>and bits for the value </a:t>
            </a:r>
          </a:p>
        </p:txBody>
      </p:sp>
    </p:spTree>
    <p:extLst>
      <p:ext uri="{BB962C8B-B14F-4D97-AF65-F5344CB8AC3E}">
        <p14:creationId xmlns:p14="http://schemas.microsoft.com/office/powerpoint/2010/main" val="4188280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4"/>
          <p:cNvSpPr>
            <a:spLocks noGrp="1"/>
          </p:cNvSpPr>
          <p:nvPr>
            <p:ph type="sldNum" sz="quarter" idx="11"/>
          </p:nvPr>
        </p:nvSpPr>
        <p:spPr/>
        <p:txBody>
          <a:bodyPr/>
          <a:lstStyle/>
          <a:p>
            <a:fld id="{EF45D13E-76F8-4E4E-8775-9808383133BA}" type="slidenum">
              <a:rPr lang="en-US" altLang="zh-TW"/>
              <a:pPr/>
              <a:t>5</a:t>
            </a:fld>
            <a:endParaRPr lang="en-US" altLang="zh-TW"/>
          </a:p>
        </p:txBody>
      </p:sp>
      <p:sp>
        <p:nvSpPr>
          <p:cNvPr id="71682" name="Rectangle 2"/>
          <p:cNvSpPr>
            <a:spLocks noGrp="1" noChangeArrowheads="1"/>
          </p:cNvSpPr>
          <p:nvPr>
            <p:ph type="title"/>
          </p:nvPr>
        </p:nvSpPr>
        <p:spPr>
          <a:xfrm>
            <a:off x="914400" y="274638"/>
            <a:ext cx="7772400" cy="792162"/>
          </a:xfrm>
        </p:spPr>
        <p:txBody>
          <a:bodyPr/>
          <a:lstStyle/>
          <a:p>
            <a:r>
              <a:rPr lang="en-US" altLang="zh-TW" dirty="0" smtClean="0"/>
              <a:t>Huffman </a:t>
            </a:r>
            <a:r>
              <a:rPr lang="en-US" altLang="zh-TW" dirty="0"/>
              <a:t>Coding</a:t>
            </a:r>
          </a:p>
        </p:txBody>
      </p:sp>
      <p:graphicFrame>
        <p:nvGraphicFramePr>
          <p:cNvPr id="71683" name="Group 3"/>
          <p:cNvGraphicFramePr>
            <a:graphicFrameLocks noGrp="1"/>
          </p:cNvGraphicFramePr>
          <p:nvPr>
            <p:extLst>
              <p:ext uri="{D42A27DB-BD31-4B8C-83A1-F6EECF244321}">
                <p14:modId xmlns:p14="http://schemas.microsoft.com/office/powerpoint/2010/main" val="952040998"/>
              </p:ext>
            </p:extLst>
          </p:nvPr>
        </p:nvGraphicFramePr>
        <p:xfrm>
          <a:off x="1143000" y="1219200"/>
          <a:ext cx="6553200" cy="4832351"/>
        </p:xfrm>
        <a:graphic>
          <a:graphicData uri="http://schemas.openxmlformats.org/drawingml/2006/table">
            <a:tbl>
              <a:tblPr/>
              <a:tblGrid>
                <a:gridCol w="1524000"/>
                <a:gridCol w="1676400"/>
                <a:gridCol w="3352800"/>
              </a:tblGrid>
              <a:tr h="371475">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Arial" charset="0"/>
                          <a:ea typeface="新細明體" pitchFamily="18" charset="-120"/>
                        </a:rPr>
                        <a:t>Size</a:t>
                      </a:r>
                      <a:endParaRPr kumimoji="1" lang="en-US" altLang="zh-TW" sz="1800" b="0" i="0" u="none" strike="noStrike" cap="none" normalizeH="0" baseline="0" dirty="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code length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code word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111110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1111110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11111110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新細明體" pitchFamily="18" charset="-120"/>
                        </a:defRPr>
                      </a:lvl1pPr>
                      <a:lvl2pPr>
                        <a:spcBef>
                          <a:spcPct val="20000"/>
                        </a:spcBef>
                        <a:defRPr kumimoji="1" sz="2400">
                          <a:solidFill>
                            <a:schemeClr val="tx1"/>
                          </a:solidFill>
                          <a:latin typeface="Arial" charset="0"/>
                          <a:ea typeface="新細明體" pitchFamily="18" charset="-120"/>
                        </a:defRPr>
                      </a:lvl2pPr>
                      <a:lvl3pPr>
                        <a:spcBef>
                          <a:spcPct val="20000"/>
                        </a:spcBef>
                        <a:defRPr kumimoji="1" sz="2000">
                          <a:solidFill>
                            <a:schemeClr val="tx1"/>
                          </a:solidFill>
                          <a:latin typeface="Arial" charset="0"/>
                          <a:ea typeface="新細明體" pitchFamily="18" charset="-120"/>
                        </a:defRPr>
                      </a:lvl3pPr>
                      <a:lvl4pPr>
                        <a:spcBef>
                          <a:spcPct val="20000"/>
                        </a:spcBef>
                        <a:defRPr kumimoji="1">
                          <a:solidFill>
                            <a:schemeClr val="tx1"/>
                          </a:solidFill>
                          <a:latin typeface="Arial" charset="0"/>
                          <a:ea typeface="新細明體" pitchFamily="18" charset="-120"/>
                        </a:defRPr>
                      </a:lvl4pPr>
                      <a:lvl5pPr>
                        <a:spcBef>
                          <a:spcPct val="20000"/>
                        </a:spcBef>
                        <a:defRPr kumimoji="1">
                          <a:solidFill>
                            <a:schemeClr val="tx1"/>
                          </a:solidFill>
                          <a:latin typeface="Arial" charset="0"/>
                          <a:ea typeface="新細明體" pitchFamily="18" charset="-120"/>
                        </a:defRPr>
                      </a:lvl5pPr>
                      <a:lvl6pPr fontAlgn="base">
                        <a:spcBef>
                          <a:spcPct val="20000"/>
                        </a:spcBef>
                        <a:spcAft>
                          <a:spcPct val="0"/>
                        </a:spcAft>
                        <a:defRPr kumimoji="1">
                          <a:solidFill>
                            <a:schemeClr val="tx1"/>
                          </a:solidFill>
                          <a:latin typeface="Arial" charset="0"/>
                          <a:ea typeface="新細明體" pitchFamily="18" charset="-120"/>
                        </a:defRPr>
                      </a:lvl6pPr>
                      <a:lvl7pPr fontAlgn="base">
                        <a:spcBef>
                          <a:spcPct val="20000"/>
                        </a:spcBef>
                        <a:spcAft>
                          <a:spcPct val="0"/>
                        </a:spcAft>
                        <a:defRPr kumimoji="1">
                          <a:solidFill>
                            <a:schemeClr val="tx1"/>
                          </a:solidFill>
                          <a:latin typeface="Arial" charset="0"/>
                          <a:ea typeface="新細明體" pitchFamily="18" charset="-120"/>
                        </a:defRPr>
                      </a:lvl7pPr>
                      <a:lvl8pPr fontAlgn="base">
                        <a:spcBef>
                          <a:spcPct val="20000"/>
                        </a:spcBef>
                        <a:spcAft>
                          <a:spcPct val="0"/>
                        </a:spcAft>
                        <a:defRPr kumimoji="1">
                          <a:solidFill>
                            <a:schemeClr val="tx1"/>
                          </a:solidFill>
                          <a:latin typeface="Arial" charset="0"/>
                          <a:ea typeface="新細明體" pitchFamily="18" charset="-120"/>
                        </a:defRPr>
                      </a:lvl8pPr>
                      <a:lvl9pPr fontAlgn="base">
                        <a:spcBef>
                          <a:spcPct val="2000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Arial" charset="0"/>
                          <a:ea typeface="新細明體" pitchFamily="18" charset="-120"/>
                        </a:rPr>
                        <a:t>111111110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741" name="Text Box 61"/>
          <p:cNvSpPr txBox="1">
            <a:spLocks noChangeArrowheads="1"/>
          </p:cNvSpPr>
          <p:nvPr/>
        </p:nvSpPr>
        <p:spPr bwMode="auto">
          <a:xfrm>
            <a:off x="1905000" y="6096000"/>
            <a:ext cx="5270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smtClean="0">
                <a:latin typeface="Times New Roman" pitchFamily="18" charset="0"/>
              </a:rPr>
              <a:t>Table 7.2. Huffman </a:t>
            </a:r>
            <a:r>
              <a:rPr lang="en-US" altLang="zh-TW" dirty="0">
                <a:latin typeface="Times New Roman" pitchFamily="18" charset="0"/>
              </a:rPr>
              <a:t>table of luminance DC </a:t>
            </a:r>
            <a:r>
              <a:rPr lang="en-US" altLang="zh-TW" dirty="0" smtClean="0">
                <a:latin typeface="Times New Roman" pitchFamily="18" charset="0"/>
              </a:rPr>
              <a:t>coefficients</a:t>
            </a:r>
            <a:endParaRPr lang="en-US" altLang="zh-TW" dirty="0">
              <a:latin typeface="Times New Roman" pitchFamily="18" charset="0"/>
            </a:endParaRPr>
          </a:p>
        </p:txBody>
      </p:sp>
    </p:spTree>
    <p:extLst>
      <p:ext uri="{BB962C8B-B14F-4D97-AF65-F5344CB8AC3E}">
        <p14:creationId xmlns:p14="http://schemas.microsoft.com/office/powerpoint/2010/main" val="638130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encoding DC coefficients.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If </a:t>
            </a:r>
            <a:r>
              <a:rPr lang="en-US" dirty="0"/>
              <a:t>a DC component is </a:t>
            </a:r>
            <a:r>
              <a:rPr lang="en-US" dirty="0" smtClean="0"/>
              <a:t>40 and </a:t>
            </a:r>
            <a:r>
              <a:rPr lang="en-US" dirty="0"/>
              <a:t>the previous </a:t>
            </a:r>
            <a:r>
              <a:rPr lang="en-US" dirty="0" smtClean="0"/>
              <a:t>DC component </a:t>
            </a:r>
            <a:r>
              <a:rPr lang="en-US" dirty="0"/>
              <a:t>is 48. </a:t>
            </a:r>
            <a:r>
              <a:rPr lang="en-US" dirty="0" smtClean="0"/>
              <a:t>The difference </a:t>
            </a:r>
            <a:r>
              <a:rPr lang="en-US" dirty="0"/>
              <a:t>is -8. </a:t>
            </a:r>
            <a:endParaRPr lang="en-US" dirty="0" smtClean="0"/>
          </a:p>
          <a:p>
            <a:pPr marL="0" indent="0">
              <a:buNone/>
            </a:pPr>
            <a:endParaRPr lang="en-US" dirty="0" smtClean="0"/>
          </a:p>
          <a:p>
            <a:pPr marL="0" indent="0">
              <a:buNone/>
            </a:pPr>
            <a:r>
              <a:rPr lang="en-US" dirty="0" smtClean="0"/>
              <a:t>It is </a:t>
            </a:r>
            <a:r>
              <a:rPr lang="en-US" dirty="0"/>
              <a:t>coded as</a:t>
            </a:r>
            <a:r>
              <a:rPr lang="en-US" dirty="0" smtClean="0"/>
              <a:t>: 101</a:t>
            </a:r>
            <a:r>
              <a:rPr lang="en-US" dirty="0" smtClean="0">
                <a:solidFill>
                  <a:srgbClr val="FF0000"/>
                </a:solidFill>
              </a:rPr>
              <a:t>0111</a:t>
            </a:r>
          </a:p>
          <a:p>
            <a:pPr marL="0" indent="0">
              <a:buNone/>
            </a:pPr>
            <a:r>
              <a:rPr lang="en-US" dirty="0" smtClean="0"/>
              <a:t>Where </a:t>
            </a:r>
            <a:r>
              <a:rPr lang="en-US" dirty="0" smtClean="0">
                <a:solidFill>
                  <a:srgbClr val="FF0000"/>
                </a:solidFill>
              </a:rPr>
              <a:t>0111 </a:t>
            </a:r>
            <a:r>
              <a:rPr lang="en-US" dirty="0" smtClean="0"/>
              <a:t>is </a:t>
            </a:r>
            <a:r>
              <a:rPr lang="en-US" dirty="0"/>
              <a:t>t</a:t>
            </a:r>
            <a:r>
              <a:rPr lang="en-US" dirty="0" smtClean="0"/>
              <a:t>he </a:t>
            </a:r>
            <a:r>
              <a:rPr lang="en-US" dirty="0"/>
              <a:t>value </a:t>
            </a:r>
            <a:r>
              <a:rPr lang="en-US" dirty="0" smtClean="0"/>
              <a:t>representing -8 in Table 7.1. The table also shows that the size is 4.</a:t>
            </a:r>
            <a:endParaRPr lang="en-US" dirty="0"/>
          </a:p>
          <a:p>
            <a:pPr marL="0" indent="0">
              <a:buNone/>
            </a:pPr>
            <a:r>
              <a:rPr lang="en-US" dirty="0" smtClean="0"/>
              <a:t>Table 7.2 shows that 101 is the code corresponding to size 4. This is the first part of the code </a:t>
            </a:r>
            <a:r>
              <a:rPr lang="en-US" u="sng" dirty="0" smtClean="0"/>
              <a:t>101</a:t>
            </a:r>
            <a:r>
              <a:rPr lang="en-US" dirty="0" smtClean="0"/>
              <a:t>0111.</a:t>
            </a:r>
            <a:endParaRPr lang="en-US" dirty="0"/>
          </a:p>
        </p:txBody>
      </p:sp>
    </p:spTree>
    <p:extLst>
      <p:ext uri="{BB962C8B-B14F-4D97-AF65-F5344CB8AC3E}">
        <p14:creationId xmlns:p14="http://schemas.microsoft.com/office/powerpoint/2010/main" val="47617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774EBE8E-A475-449A-92C9-3A82BB2BEA2B}" type="slidenum">
              <a:rPr lang="en-US" altLang="zh-TW"/>
              <a:pPr/>
              <a:t>7</a:t>
            </a:fld>
            <a:endParaRPr lang="en-US" altLang="zh-TW"/>
          </a:p>
        </p:txBody>
      </p:sp>
      <p:sp>
        <p:nvSpPr>
          <p:cNvPr id="12290" name="Rectangle 2"/>
          <p:cNvSpPr>
            <a:spLocks noGrp="1" noChangeArrowheads="1"/>
          </p:cNvSpPr>
          <p:nvPr>
            <p:ph type="title"/>
          </p:nvPr>
        </p:nvSpPr>
        <p:spPr>
          <a:xfrm>
            <a:off x="914400" y="274638"/>
            <a:ext cx="7772400" cy="792162"/>
          </a:xfrm>
        </p:spPr>
        <p:txBody>
          <a:bodyPr/>
          <a:lstStyle/>
          <a:p>
            <a:r>
              <a:rPr lang="en-US" altLang="zh-TW" dirty="0" smtClean="0"/>
              <a:t>Zero </a:t>
            </a:r>
            <a:r>
              <a:rPr lang="en-US" altLang="zh-TW" dirty="0"/>
              <a:t>Run Length Coding</a:t>
            </a:r>
          </a:p>
        </p:txBody>
      </p:sp>
      <p:sp>
        <p:nvSpPr>
          <p:cNvPr id="12295" name="Rectangle 7"/>
          <p:cNvSpPr>
            <a:spLocks noChangeArrowheads="1"/>
          </p:cNvSpPr>
          <p:nvPr/>
        </p:nvSpPr>
        <p:spPr bwMode="auto">
          <a:xfrm>
            <a:off x="685800" y="1912709"/>
            <a:ext cx="77724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l"/>
            </a:pPr>
            <a:endParaRPr lang="en-US" altLang="zh-TW" sz="2000" dirty="0" smtClean="0"/>
          </a:p>
          <a:p>
            <a:pPr>
              <a:buFont typeface="Wingdings" pitchFamily="2" charset="2"/>
              <a:buChar char="l"/>
            </a:pPr>
            <a:r>
              <a:rPr lang="en-US" altLang="zh-TW" sz="2000" dirty="0" smtClean="0"/>
              <a:t> </a:t>
            </a:r>
            <a:r>
              <a:rPr lang="en-US" altLang="zh-TW" sz="2000" dirty="0"/>
              <a:t>Example 1</a:t>
            </a:r>
          </a:p>
          <a:p>
            <a:r>
              <a:rPr lang="en-US" altLang="zh-TW" sz="2000" dirty="0" smtClean="0"/>
              <a:t>63 </a:t>
            </a:r>
            <a:r>
              <a:rPr lang="en-US" altLang="zh-TW" sz="2000" dirty="0"/>
              <a:t>AC </a:t>
            </a:r>
            <a:r>
              <a:rPr lang="en-US" altLang="zh-TW" sz="2000" dirty="0" smtClean="0"/>
              <a:t>coefficients:</a:t>
            </a:r>
            <a:endParaRPr lang="en-US" altLang="zh-TW" sz="2000" dirty="0"/>
          </a:p>
          <a:p>
            <a:r>
              <a:rPr lang="en-US" altLang="zh-TW" sz="2000" dirty="0"/>
              <a:t>57, 45, </a:t>
            </a:r>
            <a:r>
              <a:rPr lang="en-US" altLang="zh-TW" sz="2000" dirty="0">
                <a:solidFill>
                  <a:srgbClr val="0000FF"/>
                </a:solidFill>
              </a:rPr>
              <a:t>0, 0, 0, 0</a:t>
            </a:r>
            <a:r>
              <a:rPr lang="en-US" altLang="zh-TW" sz="2000" dirty="0"/>
              <a:t>, 23, </a:t>
            </a:r>
            <a:r>
              <a:rPr lang="en-US" altLang="zh-TW" sz="2000" dirty="0">
                <a:solidFill>
                  <a:srgbClr val="0000FF"/>
                </a:solidFill>
              </a:rPr>
              <a:t>0</a:t>
            </a:r>
            <a:r>
              <a:rPr lang="en-US" altLang="zh-TW" sz="2000" dirty="0"/>
              <a:t>, -30, -16, </a:t>
            </a:r>
            <a:r>
              <a:rPr lang="en-US" altLang="zh-TW" sz="2000" dirty="0">
                <a:solidFill>
                  <a:srgbClr val="0000FF"/>
                </a:solidFill>
              </a:rPr>
              <a:t>0, 0</a:t>
            </a:r>
            <a:r>
              <a:rPr lang="en-US" altLang="zh-TW" sz="2000" dirty="0"/>
              <a:t>, 1, </a:t>
            </a:r>
            <a:r>
              <a:rPr lang="en-US" altLang="zh-TW" sz="2000" dirty="0">
                <a:solidFill>
                  <a:srgbClr val="0000FF"/>
                </a:solidFill>
              </a:rPr>
              <a:t>0, 0, 0, 0, 0, 0, 0,..., 0</a:t>
            </a:r>
          </a:p>
          <a:p>
            <a:endParaRPr lang="en-US" altLang="zh-TW" sz="2000" dirty="0"/>
          </a:p>
          <a:p>
            <a:r>
              <a:rPr lang="en-US" altLang="zh-TW" sz="2000" dirty="0"/>
              <a:t>Run Length Coding :</a:t>
            </a:r>
          </a:p>
          <a:p>
            <a:r>
              <a:rPr lang="en-US" altLang="zh-TW" sz="2000" dirty="0"/>
              <a:t>(0,57) ; (0,45) ; (</a:t>
            </a:r>
            <a:r>
              <a:rPr lang="en-US" altLang="zh-TW" sz="2000" dirty="0">
                <a:solidFill>
                  <a:srgbClr val="0000FF"/>
                </a:solidFill>
              </a:rPr>
              <a:t>4</a:t>
            </a:r>
            <a:r>
              <a:rPr lang="en-US" altLang="zh-TW" sz="2000" dirty="0"/>
              <a:t>,23) ; (</a:t>
            </a:r>
            <a:r>
              <a:rPr lang="en-US" altLang="zh-TW" sz="2000" dirty="0">
                <a:solidFill>
                  <a:srgbClr val="0000FF"/>
                </a:solidFill>
              </a:rPr>
              <a:t>1</a:t>
            </a:r>
            <a:r>
              <a:rPr lang="en-US" altLang="zh-TW" sz="2000" dirty="0"/>
              <a:t>,-30) ; (0,-16) ; (</a:t>
            </a:r>
            <a:r>
              <a:rPr lang="en-US" altLang="zh-TW" sz="2000" dirty="0">
                <a:solidFill>
                  <a:srgbClr val="0000FF"/>
                </a:solidFill>
              </a:rPr>
              <a:t>2</a:t>
            </a:r>
            <a:r>
              <a:rPr lang="en-US" altLang="zh-TW" sz="2000" dirty="0"/>
              <a:t>,1) ; </a:t>
            </a:r>
            <a:r>
              <a:rPr lang="en-US" altLang="zh-TW" sz="2000" dirty="0">
                <a:solidFill>
                  <a:srgbClr val="0000FF"/>
                </a:solidFill>
              </a:rPr>
              <a:t>EOB</a:t>
            </a:r>
          </a:p>
          <a:p>
            <a:endParaRPr lang="en-US" altLang="zh-TW" sz="2000" dirty="0"/>
          </a:p>
          <a:p>
            <a:pPr>
              <a:buFont typeface="Wingdings" pitchFamily="2" charset="2"/>
              <a:buChar char="l"/>
            </a:pPr>
            <a:r>
              <a:rPr lang="en-US" altLang="zh-TW" sz="2000" dirty="0" smtClean="0"/>
              <a:t>Example </a:t>
            </a:r>
            <a:r>
              <a:rPr lang="en-US" altLang="zh-TW" sz="2000" dirty="0"/>
              <a:t>2</a:t>
            </a:r>
          </a:p>
          <a:p>
            <a:r>
              <a:rPr lang="en-US" altLang="zh-TW" sz="2000" dirty="0" smtClean="0"/>
              <a:t>63 </a:t>
            </a:r>
            <a:r>
              <a:rPr lang="en-US" altLang="zh-TW" sz="2000" dirty="0"/>
              <a:t>AC </a:t>
            </a:r>
            <a:r>
              <a:rPr lang="en-US" altLang="zh-TW" sz="2000" dirty="0" smtClean="0"/>
              <a:t>coefficients:</a:t>
            </a:r>
            <a:endParaRPr lang="en-US" altLang="zh-TW" sz="2000" dirty="0"/>
          </a:p>
          <a:p>
            <a:r>
              <a:rPr lang="en-US" altLang="zh-TW" sz="2000" dirty="0"/>
              <a:t>57, </a:t>
            </a:r>
            <a:r>
              <a:rPr lang="en-US" altLang="zh-TW" sz="2000" dirty="0">
                <a:solidFill>
                  <a:srgbClr val="0000FF"/>
                </a:solidFill>
              </a:rPr>
              <a:t>0, 0, ... , 0</a:t>
            </a:r>
            <a:r>
              <a:rPr lang="en-US" altLang="zh-TW" sz="2000" dirty="0"/>
              <a:t>, 3, 0, 0, 0, 0, 2, </a:t>
            </a:r>
            <a:r>
              <a:rPr lang="en-US" altLang="zh-TW" sz="2000" dirty="0">
                <a:solidFill>
                  <a:srgbClr val="0000FF"/>
                </a:solidFill>
              </a:rPr>
              <a:t>0, 0, ... , 0</a:t>
            </a:r>
            <a:r>
              <a:rPr lang="en-US" altLang="zh-TW" sz="2000" dirty="0"/>
              <a:t>, 895, EOB</a:t>
            </a:r>
          </a:p>
          <a:p>
            <a:endParaRPr lang="en-US" altLang="zh-TW" sz="2000" dirty="0"/>
          </a:p>
          <a:p>
            <a:endParaRPr lang="en-US" altLang="zh-TW" sz="2000" dirty="0"/>
          </a:p>
          <a:p>
            <a:r>
              <a:rPr lang="en-US" altLang="zh-TW" sz="2000" dirty="0"/>
              <a:t>Run Length Coding :</a:t>
            </a:r>
          </a:p>
          <a:p>
            <a:r>
              <a:rPr lang="en-US" altLang="zh-TW" sz="2000" dirty="0"/>
              <a:t>(0,57) ; (</a:t>
            </a:r>
            <a:r>
              <a:rPr lang="en-US" altLang="zh-TW" sz="2000" dirty="0">
                <a:solidFill>
                  <a:srgbClr val="0000FF"/>
                </a:solidFill>
              </a:rPr>
              <a:t>15</a:t>
            </a:r>
            <a:r>
              <a:rPr lang="en-US" altLang="zh-TW" sz="2000" dirty="0"/>
              <a:t>,</a:t>
            </a:r>
            <a:r>
              <a:rPr lang="en-US" altLang="zh-TW" sz="2000" dirty="0">
                <a:solidFill>
                  <a:srgbClr val="0000FF"/>
                </a:solidFill>
              </a:rPr>
              <a:t>0</a:t>
            </a:r>
            <a:r>
              <a:rPr lang="en-US" altLang="zh-TW" sz="2000" dirty="0"/>
              <a:t>) ; (</a:t>
            </a:r>
            <a:r>
              <a:rPr lang="en-US" altLang="zh-TW" sz="2000" dirty="0">
                <a:solidFill>
                  <a:srgbClr val="0000FF"/>
                </a:solidFill>
              </a:rPr>
              <a:t>2</a:t>
            </a:r>
            <a:r>
              <a:rPr lang="en-US" altLang="zh-TW" sz="2000" dirty="0"/>
              <a:t>,3) ; (4,2) ; (</a:t>
            </a:r>
            <a:r>
              <a:rPr lang="en-US" altLang="zh-TW" sz="2000" dirty="0">
                <a:solidFill>
                  <a:srgbClr val="0000FF"/>
                </a:solidFill>
              </a:rPr>
              <a:t>15</a:t>
            </a:r>
            <a:r>
              <a:rPr lang="en-US" altLang="zh-TW" sz="2000" dirty="0"/>
              <a:t>,</a:t>
            </a:r>
            <a:r>
              <a:rPr lang="en-US" altLang="zh-TW" sz="2000" dirty="0">
                <a:solidFill>
                  <a:srgbClr val="0000FF"/>
                </a:solidFill>
              </a:rPr>
              <a:t>0</a:t>
            </a:r>
            <a:r>
              <a:rPr lang="en-US" altLang="zh-TW" sz="2000" dirty="0"/>
              <a:t>) ; (</a:t>
            </a:r>
            <a:r>
              <a:rPr lang="en-US" altLang="zh-TW" sz="2000" dirty="0">
                <a:solidFill>
                  <a:srgbClr val="0000FF"/>
                </a:solidFill>
              </a:rPr>
              <a:t>15</a:t>
            </a:r>
            <a:r>
              <a:rPr lang="en-US" altLang="zh-TW" sz="2000" dirty="0"/>
              <a:t>,</a:t>
            </a:r>
            <a:r>
              <a:rPr lang="en-US" altLang="zh-TW" sz="2000" dirty="0">
                <a:solidFill>
                  <a:srgbClr val="0000FF"/>
                </a:solidFill>
              </a:rPr>
              <a:t>0</a:t>
            </a:r>
            <a:r>
              <a:rPr lang="en-US" altLang="zh-TW" sz="2000" dirty="0"/>
              <a:t>) ; (</a:t>
            </a:r>
            <a:r>
              <a:rPr lang="en-US" altLang="zh-TW" sz="2000" dirty="0">
                <a:solidFill>
                  <a:srgbClr val="0000FF"/>
                </a:solidFill>
              </a:rPr>
              <a:t>1</a:t>
            </a:r>
            <a:r>
              <a:rPr lang="en-US" altLang="zh-TW" sz="2000" dirty="0"/>
              <a:t>,895) ; (0,0) </a:t>
            </a:r>
          </a:p>
        </p:txBody>
      </p:sp>
      <p:sp>
        <p:nvSpPr>
          <p:cNvPr id="12297" name="AutoShape 9"/>
          <p:cNvSpPr>
            <a:spLocks/>
          </p:cNvSpPr>
          <p:nvPr/>
        </p:nvSpPr>
        <p:spPr bwMode="auto">
          <a:xfrm rot="5400000">
            <a:off x="5562600" y="2209800"/>
            <a:ext cx="152400" cy="2286000"/>
          </a:xfrm>
          <a:prstGeom prst="rightBrace">
            <a:avLst>
              <a:gd name="adj1" fmla="val 125000"/>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Text Box 10"/>
          <p:cNvSpPr txBox="1">
            <a:spLocks noChangeArrowheads="1"/>
          </p:cNvSpPr>
          <p:nvPr/>
        </p:nvSpPr>
        <p:spPr bwMode="auto">
          <a:xfrm>
            <a:off x="5080000" y="3352800"/>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solidFill>
                  <a:srgbClr val="0000FF"/>
                </a:solidFill>
              </a:rPr>
              <a:t>50 zeros</a:t>
            </a:r>
          </a:p>
        </p:txBody>
      </p:sp>
      <p:sp>
        <p:nvSpPr>
          <p:cNvPr id="12299" name="AutoShape 11"/>
          <p:cNvSpPr>
            <a:spLocks/>
          </p:cNvSpPr>
          <p:nvPr/>
        </p:nvSpPr>
        <p:spPr bwMode="auto">
          <a:xfrm rot="5400000">
            <a:off x="1714500" y="4914900"/>
            <a:ext cx="152400" cy="1143000"/>
          </a:xfrm>
          <a:prstGeom prst="rightBrace">
            <a:avLst>
              <a:gd name="adj1" fmla="val 62500"/>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Text Box 12"/>
          <p:cNvSpPr txBox="1">
            <a:spLocks noChangeArrowheads="1"/>
          </p:cNvSpPr>
          <p:nvPr/>
        </p:nvSpPr>
        <p:spPr bwMode="auto">
          <a:xfrm>
            <a:off x="1295400" y="5562600"/>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solidFill>
                  <a:srgbClr val="0000FF"/>
                </a:solidFill>
              </a:rPr>
              <a:t>18 zeros</a:t>
            </a:r>
          </a:p>
        </p:txBody>
      </p:sp>
      <p:sp>
        <p:nvSpPr>
          <p:cNvPr id="12301" name="AutoShape 13"/>
          <p:cNvSpPr>
            <a:spLocks/>
          </p:cNvSpPr>
          <p:nvPr/>
        </p:nvSpPr>
        <p:spPr bwMode="auto">
          <a:xfrm rot="5400000">
            <a:off x="4292600" y="4927600"/>
            <a:ext cx="152400" cy="1117600"/>
          </a:xfrm>
          <a:prstGeom prst="rightBrace">
            <a:avLst>
              <a:gd name="adj1" fmla="val 6111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2" name="Text Box 14"/>
          <p:cNvSpPr txBox="1">
            <a:spLocks noChangeArrowheads="1"/>
          </p:cNvSpPr>
          <p:nvPr/>
        </p:nvSpPr>
        <p:spPr bwMode="auto">
          <a:xfrm>
            <a:off x="3892550" y="5576888"/>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rgbClr val="0000FF"/>
                </a:solidFill>
              </a:rPr>
              <a:t>33 zeros</a:t>
            </a:r>
          </a:p>
        </p:txBody>
      </p:sp>
      <p:sp>
        <p:nvSpPr>
          <p:cNvPr id="12303" name="Oval 15"/>
          <p:cNvSpPr>
            <a:spLocks noChangeArrowheads="1"/>
          </p:cNvSpPr>
          <p:nvPr/>
        </p:nvSpPr>
        <p:spPr bwMode="auto">
          <a:xfrm>
            <a:off x="5943600" y="3733800"/>
            <a:ext cx="762000" cy="5334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4" name="Line 16"/>
          <p:cNvSpPr>
            <a:spLocks noChangeShapeType="1"/>
          </p:cNvSpPr>
          <p:nvPr/>
        </p:nvSpPr>
        <p:spPr bwMode="auto">
          <a:xfrm>
            <a:off x="6705600" y="4038600"/>
            <a:ext cx="304800" cy="76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Text Box 17"/>
          <p:cNvSpPr txBox="1">
            <a:spLocks noChangeArrowheads="1"/>
          </p:cNvSpPr>
          <p:nvPr/>
        </p:nvSpPr>
        <p:spPr bwMode="auto">
          <a:xfrm>
            <a:off x="6918325" y="4049713"/>
            <a:ext cx="704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solidFill>
                  <a:srgbClr val="FF0000"/>
                </a:solidFill>
              </a:rPr>
              <a:t>(0,0)</a:t>
            </a:r>
          </a:p>
        </p:txBody>
      </p:sp>
      <p:sp>
        <p:nvSpPr>
          <p:cNvPr id="3" name="TextBox 2"/>
          <p:cNvSpPr txBox="1"/>
          <p:nvPr/>
        </p:nvSpPr>
        <p:spPr>
          <a:xfrm>
            <a:off x="457200" y="1219200"/>
            <a:ext cx="7696200" cy="923330"/>
          </a:xfrm>
          <a:prstGeom prst="rect">
            <a:avLst/>
          </a:prstGeom>
          <a:noFill/>
        </p:spPr>
        <p:txBody>
          <a:bodyPr wrap="square" rtlCol="0">
            <a:spAutoFit/>
          </a:bodyPr>
          <a:lstStyle/>
          <a:p>
            <a:r>
              <a:rPr lang="en-US" dirty="0" smtClean="0"/>
              <a:t>The data arranged in Zig-Zag fashion is converted to pairs representing zero run length and the first non zero value. The longest run is limited to 15. See examples.</a:t>
            </a:r>
            <a:endParaRPr lang="en-US" dirty="0"/>
          </a:p>
        </p:txBody>
      </p:sp>
    </p:spTree>
    <p:extLst>
      <p:ext uri="{BB962C8B-B14F-4D97-AF65-F5344CB8AC3E}">
        <p14:creationId xmlns:p14="http://schemas.microsoft.com/office/powerpoint/2010/main" val="138013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305"/>
                                        </p:tgtEl>
                                        <p:attrNameLst>
                                          <p:attrName>style.visibility</p:attrName>
                                        </p:attrNameLst>
                                      </p:cBhvr>
                                      <p:to>
                                        <p:strVal val="visible"/>
                                      </p:to>
                                    </p:set>
                                    <p:animEffect transition="in" filter="box(in)">
                                      <p:cBhvr>
                                        <p:cTn id="7" dur="500"/>
                                        <p:tgtEl>
                                          <p:spTgt spid="1230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304"/>
                                        </p:tgtEl>
                                        <p:attrNameLst>
                                          <p:attrName>style.visibility</p:attrName>
                                        </p:attrNameLst>
                                      </p:cBhvr>
                                      <p:to>
                                        <p:strVal val="visible"/>
                                      </p:to>
                                    </p:set>
                                    <p:animEffect transition="in" filter="box(in)">
                                      <p:cBhvr>
                                        <p:cTn id="10" dur="500"/>
                                        <p:tgtEl>
                                          <p:spTgt spid="1230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2303"/>
                                        </p:tgtEl>
                                        <p:attrNameLst>
                                          <p:attrName>style.visibility</p:attrName>
                                        </p:attrNameLst>
                                      </p:cBhvr>
                                      <p:to>
                                        <p:strVal val="visible"/>
                                      </p:to>
                                    </p:set>
                                    <p:animEffect transition="in" filter="box(in)">
                                      <p:cBhvr>
                                        <p:cTn id="13" dur="500"/>
                                        <p:tgtEl>
                                          <p:spTgt spid="12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3" grpId="0" animBg="1"/>
      <p:bldP spid="12304" grpId="0" animBg="1"/>
      <p:bldP spid="1230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
            <a:ext cx="7162801" cy="5391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219200" y="5543638"/>
            <a:ext cx="7162801" cy="369332"/>
          </a:xfrm>
          <a:prstGeom prst="rect">
            <a:avLst/>
          </a:prstGeom>
          <a:noFill/>
        </p:spPr>
        <p:txBody>
          <a:bodyPr wrap="square" rtlCol="0">
            <a:spAutoFit/>
          </a:bodyPr>
          <a:lstStyle/>
          <a:p>
            <a:r>
              <a:rPr lang="en-US" dirty="0" smtClean="0"/>
              <a:t>Note: O/0 used to indicate trailing sequence of zeros. See next slide.</a:t>
            </a:r>
            <a:endParaRPr lang="en-US" dirty="0"/>
          </a:p>
        </p:txBody>
      </p:sp>
    </p:spTree>
    <p:extLst>
      <p:ext uri="{BB962C8B-B14F-4D97-AF65-F5344CB8AC3E}">
        <p14:creationId xmlns:p14="http://schemas.microsoft.com/office/powerpoint/2010/main" val="396136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4800"/>
            <a:ext cx="7467600" cy="5425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38200" y="5867400"/>
            <a:ext cx="7696200" cy="369332"/>
          </a:xfrm>
          <a:prstGeom prst="rect">
            <a:avLst/>
          </a:prstGeom>
          <a:noFill/>
        </p:spPr>
        <p:txBody>
          <a:bodyPr wrap="square" rtlCol="0">
            <a:spAutoFit/>
          </a:bodyPr>
          <a:lstStyle/>
          <a:p>
            <a:r>
              <a:rPr lang="en-US" dirty="0"/>
              <a:t>Source: http://users.ece.utexas.edu/~ryerraballi/MSB/pdfs/M4L1.pdf</a:t>
            </a:r>
          </a:p>
        </p:txBody>
      </p:sp>
    </p:spTree>
    <p:extLst>
      <p:ext uri="{BB962C8B-B14F-4D97-AF65-F5344CB8AC3E}">
        <p14:creationId xmlns:p14="http://schemas.microsoft.com/office/powerpoint/2010/main" val="162664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718</Words>
  <Application>Microsoft Office PowerPoint</Application>
  <PresentationFormat>On-screen Show (4:3)</PresentationFormat>
  <Paragraphs>157</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Principles of multimedia</vt:lpstr>
      <vt:lpstr>Difference Coding</vt:lpstr>
      <vt:lpstr>Huffman Coding – DC coefficient</vt:lpstr>
      <vt:lpstr>Huffman Coding</vt:lpstr>
      <vt:lpstr>Huffman Coding</vt:lpstr>
      <vt:lpstr>Example of encoding DC coefficients.</vt:lpstr>
      <vt:lpstr>Zero Run Length Coding</vt:lpstr>
      <vt:lpstr>PowerPoint Presentation</vt:lpstr>
      <vt:lpstr>PowerPoint Presentation</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iiitb</dc:creator>
  <cp:lastModifiedBy>iiitb</cp:lastModifiedBy>
  <cp:revision>22</cp:revision>
  <dcterms:created xsi:type="dcterms:W3CDTF">2006-08-16T00:00:00Z</dcterms:created>
  <dcterms:modified xsi:type="dcterms:W3CDTF">2015-09-21T15:04:21Z</dcterms:modified>
</cp:coreProperties>
</file>