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Raleway"/>
      <p:regular r:id="rId38"/>
      <p:bold r:id="rId39"/>
      <p:italic r:id="rId40"/>
      <p:boldItalic r:id="rId41"/>
    </p:embeddedFont>
    <p:embeddedFont>
      <p:font typeface="Overlock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Caveat"/>
      <p:regular r:id="rId50"/>
      <p:bold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Overlock Black"/>
      <p:bold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86A747-5812-439A-9CBE-CC4A9AB6B329}">
  <a:tblStyle styleId="{2086A747-5812-439A-9CBE-CC4A9AB6B3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Overlock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Overlock-italic.fntdata"/><Relationship Id="rId43" Type="http://schemas.openxmlformats.org/officeDocument/2006/relationships/font" Target="fonts/Overlock-bold.fntdata"/><Relationship Id="rId46" Type="http://schemas.openxmlformats.org/officeDocument/2006/relationships/font" Target="fonts/Roboto-regular.fntdata"/><Relationship Id="rId45" Type="http://schemas.openxmlformats.org/officeDocument/2006/relationships/font" Target="fonts/Overlo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RobotoSlab-bold.fntdata"/><Relationship Id="rId36" Type="http://schemas.openxmlformats.org/officeDocument/2006/relationships/font" Target="fonts/RobotoSlab-regular.fntdata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aveat-bold.fntdata"/><Relationship Id="rId50" Type="http://schemas.openxmlformats.org/officeDocument/2006/relationships/font" Target="fonts/Caveat-regular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57" Type="http://schemas.openxmlformats.org/officeDocument/2006/relationships/font" Target="fonts/OverlockBlack-boldItalic.fntdata"/><Relationship Id="rId12" Type="http://schemas.openxmlformats.org/officeDocument/2006/relationships/slide" Target="slides/slide5.xml"/><Relationship Id="rId56" Type="http://schemas.openxmlformats.org/officeDocument/2006/relationships/font" Target="fonts/OverlockBlack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much to pay for whom?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Cost Function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3" name="Google Shape;93;p15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94" name="Google Shape;94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6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Classical Machine Learning: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Linear Regression</a:t>
            </a:r>
            <a:endParaRPr sz="3400"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Ramesh 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Why Use Regression Analysis?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Regression Analysis estimates the relationship between two or more variables. Let’s understand this with an easy example: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Say, you want to estimate growth in sales of a company based on current economic conditions.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You have the recent company data which indicates that the growth in sales is around two and a half times the growth in the economy.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Using this insight, we can predict future sales of the company based on current &amp; past information.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729450" y="2078875"/>
            <a:ext cx="3921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There are various kinds of regression techniques available to make predictions.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These techniques are mostly driven by three metrics.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4733000" y="1301791"/>
            <a:ext cx="3795600" cy="3795600"/>
          </a:xfrm>
          <a:prstGeom prst="blockArc">
            <a:avLst>
              <a:gd fmla="val 9000000" name="adj1"/>
              <a:gd fmla="val 16200000" name="adj2"/>
              <a:gd fmla="val 4635" name="adj3"/>
            </a:avLst>
          </a:prstGeom>
          <a:gradFill>
            <a:gsLst>
              <a:gs pos="0">
                <a:srgbClr val="AAB1B7"/>
              </a:gs>
              <a:gs pos="84000">
                <a:srgbClr val="7A858E"/>
              </a:gs>
              <a:gs pos="100000">
                <a:srgbClr val="7A858E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4733000" y="1301791"/>
            <a:ext cx="3795600" cy="3795600"/>
          </a:xfrm>
          <a:prstGeom prst="blockArc">
            <a:avLst>
              <a:gd fmla="val 1800000" name="adj1"/>
              <a:gd fmla="val 9000000" name="adj2"/>
              <a:gd fmla="val 4635" name="adj3"/>
            </a:avLst>
          </a:prstGeom>
          <a:gradFill>
            <a:gsLst>
              <a:gs pos="0">
                <a:srgbClr val="BF495D"/>
              </a:gs>
              <a:gs pos="84000">
                <a:srgbClr val="93273C"/>
              </a:gs>
              <a:gs pos="100000">
                <a:srgbClr val="93273C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4733000" y="1301791"/>
            <a:ext cx="3795600" cy="3795600"/>
          </a:xfrm>
          <a:prstGeom prst="blockArc">
            <a:avLst>
              <a:gd fmla="val 16200000" name="adj1"/>
              <a:gd fmla="val 1800000" name="adj2"/>
              <a:gd fmla="val 4635" name="adj3"/>
            </a:avLst>
          </a:prstGeom>
          <a:gradFill>
            <a:gsLst>
              <a:gs pos="0">
                <a:srgbClr val="A14372"/>
              </a:gs>
              <a:gs pos="84000">
                <a:srgbClr val="782551"/>
              </a:gs>
              <a:gs pos="100000">
                <a:srgbClr val="782551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5758121" y="2326912"/>
            <a:ext cx="1745400" cy="1745400"/>
          </a:xfrm>
          <a:prstGeom prst="ellipse">
            <a:avLst/>
          </a:prstGeom>
          <a:gradFill>
            <a:gsLst>
              <a:gs pos="0">
                <a:srgbClr val="5D3146"/>
              </a:gs>
              <a:gs pos="84000">
                <a:srgbClr val="400E29"/>
              </a:gs>
              <a:gs pos="100000">
                <a:srgbClr val="400E29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6013722" y="2582513"/>
            <a:ext cx="12342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Regression</a:t>
            </a:r>
            <a:endParaRPr b="0" i="0" sz="2000" u="none" cap="none" strike="noStrike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5825789" y="485580"/>
            <a:ext cx="1610100" cy="1720500"/>
          </a:xfrm>
          <a:prstGeom prst="ellipse">
            <a:avLst/>
          </a:prstGeom>
          <a:gradFill>
            <a:gsLst>
              <a:gs pos="0">
                <a:srgbClr val="A14372"/>
              </a:gs>
              <a:gs pos="84000">
                <a:srgbClr val="782551"/>
              </a:gs>
              <a:gs pos="100000">
                <a:srgbClr val="782551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6061570" y="737525"/>
            <a:ext cx="11385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No. of Independent Variables</a:t>
            </a:r>
            <a:endParaRPr b="0" i="0" sz="1500" u="none" cap="none" strike="noStrike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7431239" y="3266300"/>
            <a:ext cx="1610100" cy="1720500"/>
          </a:xfrm>
          <a:prstGeom prst="ellipse">
            <a:avLst/>
          </a:prstGeom>
          <a:gradFill>
            <a:gsLst>
              <a:gs pos="0">
                <a:srgbClr val="BF495D"/>
              </a:gs>
              <a:gs pos="84000">
                <a:srgbClr val="93273C"/>
              </a:gs>
              <a:gs pos="100000">
                <a:srgbClr val="93273C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7667020" y="3518245"/>
            <a:ext cx="11385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Type of Dependent Variables</a:t>
            </a:r>
            <a:endParaRPr b="0" i="0" sz="1500" u="none" cap="none" strike="noStrike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4220339" y="3266300"/>
            <a:ext cx="1610100" cy="1720500"/>
          </a:xfrm>
          <a:prstGeom prst="ellipse">
            <a:avLst/>
          </a:prstGeom>
          <a:gradFill>
            <a:gsLst>
              <a:gs pos="0">
                <a:srgbClr val="AAB1B7"/>
              </a:gs>
              <a:gs pos="84000">
                <a:srgbClr val="7A858E"/>
              </a:gs>
              <a:gs pos="100000">
                <a:srgbClr val="7A858E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4456120" y="3518245"/>
            <a:ext cx="11385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Shape of the Regression Line</a:t>
            </a:r>
            <a:endParaRPr b="0" i="0" sz="1500" u="none" cap="none" strike="noStrike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A linear regression refers to a regression model that is completely made up of linear variables.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224" name="Google Shape;224;p36"/>
          <p:cNvCxnSpPr>
            <a:stCxn id="225" idx="2"/>
            <a:endCxn id="226" idx="0"/>
          </p:cNvCxnSpPr>
          <p:nvPr/>
        </p:nvCxnSpPr>
        <p:spPr>
          <a:xfrm flipH="1" rot="-5400000">
            <a:off x="5393277" y="2645235"/>
            <a:ext cx="744900" cy="1978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7" name="Google Shape;227;p36"/>
          <p:cNvCxnSpPr>
            <a:stCxn id="228" idx="0"/>
            <a:endCxn id="225" idx="2"/>
          </p:cNvCxnSpPr>
          <p:nvPr/>
        </p:nvCxnSpPr>
        <p:spPr>
          <a:xfrm rot="-5400000">
            <a:off x="3415155" y="2645326"/>
            <a:ext cx="744900" cy="1978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5" name="Google Shape;225;p36"/>
          <p:cNvSpPr txBox="1"/>
          <p:nvPr/>
        </p:nvSpPr>
        <p:spPr>
          <a:xfrm>
            <a:off x="3917277" y="2503785"/>
            <a:ext cx="171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0" i="0" sz="1000" u="none" cap="none" strike="noStrike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1939155" y="4006876"/>
            <a:ext cx="171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Simple Linear Regression</a:t>
            </a:r>
            <a:endParaRPr b="0" i="0" sz="1000" u="none" cap="none" strike="noStrike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5895400" y="4006876"/>
            <a:ext cx="171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Multi-variate Linear Regression</a:t>
            </a:r>
            <a:endParaRPr b="0" i="0" sz="1000" u="none" cap="none" strike="noStrike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Single Variable Linear Regression is a technique used to model the relationship between a </a:t>
            </a:r>
            <a:r>
              <a:rPr lang="en" u="sng">
                <a:latin typeface="Overlock"/>
                <a:ea typeface="Overlock"/>
                <a:cs typeface="Overlock"/>
                <a:sym typeface="Overlock"/>
              </a:rPr>
              <a:t>single input independent variable (feature variable)</a:t>
            </a:r>
            <a:r>
              <a:rPr lang="en">
                <a:latin typeface="Overlock"/>
                <a:ea typeface="Overlock"/>
                <a:cs typeface="Overlock"/>
                <a:sym typeface="Overlock"/>
              </a:rPr>
              <a:t> and an </a:t>
            </a:r>
            <a:r>
              <a:rPr lang="en" u="sng">
                <a:latin typeface="Overlock"/>
                <a:ea typeface="Overlock"/>
                <a:cs typeface="Overlock"/>
                <a:sym typeface="Overlock"/>
              </a:rPr>
              <a:t>output dependent variable</a:t>
            </a:r>
            <a:r>
              <a:rPr lang="en">
                <a:latin typeface="Overlock"/>
                <a:ea typeface="Overlock"/>
                <a:cs typeface="Overlock"/>
                <a:sym typeface="Overlock"/>
              </a:rPr>
              <a:t> using a linear model i.e., a line.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900">
                <a:latin typeface="Overlock"/>
                <a:ea typeface="Overlock"/>
                <a:cs typeface="Overlock"/>
                <a:sym typeface="Overlock"/>
              </a:rPr>
              <a:t>𝑦 = 𝑚𝑥 + 𝑐	</a:t>
            </a:r>
            <a:r>
              <a:rPr lang="en" sz="1500">
                <a:latin typeface="Overlock"/>
                <a:ea typeface="Overlock"/>
                <a:cs typeface="Overlock"/>
                <a:sym typeface="Overlock"/>
              </a:rPr>
              <a:t>		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where, </a:t>
            </a:r>
            <a:r>
              <a:rPr i="1" lang="en" sz="1200">
                <a:latin typeface="Overlock"/>
                <a:ea typeface="Overlock"/>
                <a:cs typeface="Overlock"/>
                <a:sym typeface="Overlock"/>
              </a:rPr>
              <a:t>y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 is the dependent variable</a:t>
            </a: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				                       	</a:t>
            </a:r>
            <a:r>
              <a:rPr i="1" lang="en" sz="1200">
                <a:latin typeface="Overlock"/>
                <a:ea typeface="Overlock"/>
                <a:cs typeface="Overlock"/>
                <a:sym typeface="Overlock"/>
              </a:rPr>
              <a:t>x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 is the independent variable</a:t>
            </a: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					             </a:t>
            </a:r>
            <a:r>
              <a:rPr i="1" lang="en" sz="1200">
                <a:latin typeface="Overlock"/>
                <a:ea typeface="Overlock"/>
                <a:cs typeface="Overlock"/>
                <a:sym typeface="Overlock"/>
              </a:rPr>
              <a:t>c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 is the intercept </a:t>
            </a: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					   	</a:t>
            </a:r>
            <a:r>
              <a:rPr i="1" lang="en" sz="1200">
                <a:latin typeface="Overlock"/>
                <a:ea typeface="Overlock"/>
                <a:cs typeface="Overlock"/>
                <a:sym typeface="Overlock"/>
              </a:rPr>
              <a:t>m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 is the slope</a:t>
            </a:r>
            <a:endParaRPr sz="1200"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difference between simple linear regression and multiple linear regression is: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multiple linear regression has (&gt;1) independent variables, whereas simple linear regression has only 1 independent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more general case is Multi Variable Linear Regression where a model is created for the relationship between multiple independent input variables (feature variables) and an output dependent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model remains linear in that the output is a linear combination of the input variables.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𝑦= 𝑎₁ 𝑥₁+𝑎₂ 𝑥₂+𝑎₃ 𝑥₃ + …. + aₙ 𝑥ₙ + 𝑏          		where, 𝑎ₙ are the coefficients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				             				𝑥ₙ are the variables and </a:t>
            </a:r>
            <a:r>
              <a:rPr i="1" lang="en">
                <a:latin typeface="Overlock"/>
                <a:ea typeface="Overlock"/>
                <a:cs typeface="Overlock"/>
                <a:sym typeface="Overlock"/>
              </a:rPr>
              <a:t>b</a:t>
            </a:r>
            <a:r>
              <a:rPr lang="en">
                <a:latin typeface="Overlock"/>
                <a:ea typeface="Overlock"/>
                <a:cs typeface="Overlock"/>
                <a:sym typeface="Overlock"/>
              </a:rPr>
              <a:t> is the bias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 - Steps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Build the Model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Estimate the Cost (Loss) Function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Obtain the best fit line. (How?) - Use Least Squares Method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Model Development and Improvement (Gradient Descent)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Model Validation and Diagnostics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Building the Model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Study the problem and the data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Correlate them and plan for the cost function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Estimate the Cost Function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Includes calculating the necessary variables and their coefficients. (Like Lalitha did for the 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Party</a:t>
            </a:r>
            <a:r>
              <a:rPr lang="en">
                <a:latin typeface="Overlock"/>
                <a:ea typeface="Overlock"/>
                <a:cs typeface="Overlock"/>
                <a:sym typeface="Overlock"/>
              </a:rPr>
              <a:t>)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612" y="2507350"/>
            <a:ext cx="3520775" cy="24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Lalitha moved to a new city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 is need of new friends.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So, she plans for a party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236" y="1252413"/>
            <a:ext cx="2699850" cy="36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87900" y="1489825"/>
            <a:ext cx="7324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three supermarkets nearby: A-Mart, B-Mart and C-Mart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she needs to buy groceries for the party.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She went to all three supermarkets individually and noted prices for the required groceries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00" y="3003524"/>
            <a:ext cx="2060975" cy="20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623" y="3173350"/>
            <a:ext cx="1400675" cy="14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7900" y="1870649"/>
            <a:ext cx="1339677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.vas3k.ru/7w1.jpg"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000" y="853900"/>
            <a:ext cx="5706000" cy="41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2839911" y="3046301"/>
            <a:ext cx="1432800" cy="1419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A-Mart has discount on sugar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B-Mart has discount on vegetables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C-Mart has discount on rice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Each supermarket has their own prices for the items</a:t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422122">
            <a:off x="6882700" y="774600"/>
            <a:ext cx="2004674" cy="20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89593">
            <a:off x="5807060" y="2527878"/>
            <a:ext cx="2880110" cy="21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87900" y="1489825"/>
            <a:ext cx="84753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 deduced an equation like: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latin typeface="Caveat"/>
                <a:ea typeface="Caveat"/>
                <a:cs typeface="Caveat"/>
                <a:sym typeface="Caveat"/>
              </a:rPr>
              <a:t>Party = 5(Sugar) + 10(Veggies) + 10(Rice)</a:t>
            </a:r>
            <a:endParaRPr sz="2100">
              <a:latin typeface="Caveat"/>
              <a:ea typeface="Caveat"/>
              <a:cs typeface="Caveat"/>
              <a:sym typeface="Caveat"/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5 and 10 being their weights in Kg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she decides what to buy where, that has minimum value for the Cost Function 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Party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Lalitha just did is optimization or Gradient Descent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She made the final price to descend to the least value.</a:t>
            </a:r>
            <a:endParaRPr/>
          </a:p>
        </p:txBody>
      </p:sp>
      <p:pic>
        <p:nvPicPr>
          <p:cNvPr id="296" name="Google Shape;2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0927" y="839375"/>
            <a:ext cx="1766675" cy="41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Goodness of Fit</a:t>
            </a:r>
            <a:endParaRPr/>
          </a:p>
        </p:txBody>
      </p: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900" y="1071999"/>
            <a:ext cx="3719075" cy="3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/>
        </p:nvSpPr>
        <p:spPr>
          <a:xfrm>
            <a:off x="729450" y="2043300"/>
            <a:ext cx="45093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verlock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Overlock"/>
                <a:ea typeface="Overlock"/>
                <a:cs typeface="Overlock"/>
                <a:sym typeface="Overlock"/>
              </a:rPr>
              <a:t>Least Squares Method calculates the best-fit line for the observed data by minimizing the sum of the squares of the vertical deviations from each data point to the line.</a:t>
            </a:r>
            <a:endParaRPr b="0" i="0" sz="1300" u="none" cap="none" strike="noStrike">
              <a:solidFill>
                <a:srgbClr val="666666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verlock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Overlock"/>
                <a:ea typeface="Overlock"/>
                <a:cs typeface="Overlock"/>
                <a:sym typeface="Overlock"/>
              </a:rPr>
              <a:t>Because the deviations are first squared, when added, there is no cancelling out between positive and negative values.</a:t>
            </a:r>
            <a:endParaRPr b="0" i="0" sz="1300" u="none" cap="none" strike="noStrike">
              <a:solidFill>
                <a:srgbClr val="666666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666666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666666"/>
                </a:solidFill>
                <a:latin typeface="Overlock"/>
                <a:ea typeface="Overlock"/>
                <a:cs typeface="Overlock"/>
                <a:sym typeface="Overlock"/>
              </a:rPr>
              <a:t>						</a:t>
            </a:r>
            <a:endParaRPr b="0" i="1" sz="1300" u="none" cap="none" strike="noStrike">
              <a:solidFill>
                <a:srgbClr val="666666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5175" y="3581400"/>
            <a:ext cx="2381969" cy="7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8550" y="4348600"/>
            <a:ext cx="1795700" cy="4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Goodness of Fit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4033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model fits the data well if the differences between the observed values and the model's predicted values are small and unbiased.</a:t>
            </a:r>
            <a:endParaRPr/>
          </a:p>
        </p:txBody>
      </p:sp>
      <p:pic>
        <p:nvPicPr>
          <p:cNvPr id="312" name="Google Shape;3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2125" y="1943100"/>
            <a:ext cx="3135232" cy="29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 txBox="1"/>
          <p:nvPr/>
        </p:nvSpPr>
        <p:spPr>
          <a:xfrm>
            <a:off x="7836700" y="2501550"/>
            <a:ext cx="1548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This should be minimum.</a:t>
            </a:r>
            <a:endParaRPr b="0" i="0" sz="11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314" name="Google Shape;314;p48"/>
          <p:cNvCxnSpPr>
            <a:stCxn id="313" idx="1"/>
          </p:cNvCxnSpPr>
          <p:nvPr/>
        </p:nvCxnSpPr>
        <p:spPr>
          <a:xfrm rot="10800000">
            <a:off x="7044100" y="2716050"/>
            <a:ext cx="792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Model Development and Improvement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729450" y="2078875"/>
            <a:ext cx="4263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need a better way to figure out how well we’ve fit the data than staring at the graph.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A common measure is the </a:t>
            </a:r>
            <a:r>
              <a:rPr i="1" lang="en"/>
              <a:t>coefficient of determination</a:t>
            </a:r>
            <a:r>
              <a:rPr lang="en"/>
              <a:t> (or </a:t>
            </a:r>
            <a:r>
              <a:rPr i="1" lang="en"/>
              <a:t>R-squared</a:t>
            </a:r>
            <a:r>
              <a:rPr lang="en"/>
              <a:t>), which measures the fraction of the total variation in the dependent variable that is captured by the model</a:t>
            </a:r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975" y="1861400"/>
            <a:ext cx="4044033" cy="26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What is R-Squared?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729450" y="2078875"/>
            <a:ext cx="80838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R-squared is a statistical measure of how close the data are to the fitted regression line.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It is also known as the coefficient of determination, or the coefficient of multiple determination for multiple regression.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It represents the proportion of the variance for a dependent variable that's explained by an independent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Correlation explains the strength of the relationship between an independent and dependent variable, R-squared explains to what extent the variance of one variable explains the variance of the second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sum of squared errors must be at least 0, which means that the R-squared can be at most 1.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higher the number, the better our model fits the data.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R-Squared</a:t>
            </a:r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475" y="1853850"/>
            <a:ext cx="59436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Other Performance Metrics</a:t>
            </a:r>
            <a:endParaRPr/>
          </a:p>
        </p:txBody>
      </p:sp>
      <p:graphicFrame>
        <p:nvGraphicFramePr>
          <p:cNvPr id="339" name="Google Shape;339;p52"/>
          <p:cNvGraphicFramePr/>
          <p:nvPr/>
        </p:nvGraphicFramePr>
        <p:xfrm>
          <a:off x="962525" y="227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{2086A747-5812-439A-9CBE-CC4A9AB6B329}</a:tableStyleId>
              </a:tblPr>
              <a:tblGrid>
                <a:gridCol w="2531650"/>
                <a:gridCol w="2531650"/>
                <a:gridCol w="2531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 Black"/>
                          <a:ea typeface="Overlock Black"/>
                          <a:cs typeface="Overlock Black"/>
                          <a:sym typeface="Overlock Black"/>
                        </a:rPr>
                        <a:t>Performance Statistic</a:t>
                      </a:r>
                      <a:endParaRPr sz="1400" u="none" cap="none" strike="noStrike">
                        <a:latin typeface="Overlock Black"/>
                        <a:ea typeface="Overlock Black"/>
                        <a:cs typeface="Overlock Black"/>
                        <a:sym typeface="Overlock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 Black"/>
                          <a:ea typeface="Overlock Black"/>
                          <a:cs typeface="Overlock Black"/>
                          <a:sym typeface="Overlock Black"/>
                        </a:rPr>
                        <a:t>Usage Condition</a:t>
                      </a:r>
                      <a:endParaRPr sz="1400" u="none" cap="none" strike="noStrike">
                        <a:latin typeface="Overlock Black"/>
                        <a:ea typeface="Overlock Black"/>
                        <a:cs typeface="Overlock Black"/>
                        <a:sym typeface="Overlock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 Black"/>
                          <a:ea typeface="Overlock Black"/>
                          <a:cs typeface="Overlock Black"/>
                          <a:sym typeface="Overlock Black"/>
                        </a:rPr>
                        <a:t>What it should be?</a:t>
                      </a:r>
                      <a:endParaRPr sz="1400" u="none" cap="none" strike="noStrike">
                        <a:latin typeface="Overlock Black"/>
                        <a:ea typeface="Overlock Black"/>
                        <a:cs typeface="Overlock Black"/>
                        <a:sym typeface="Overlock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R - Squared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Any Regression Model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Closer to 1, better the model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Mean Absolute Deviation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Continuous Data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Should be as less as possible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Median Absolute Deviation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When Errors are skewed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Should be as less as possible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Root Mean Square Errors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To magnify errors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Should be as less as possible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i="1" lang="en"/>
              <a:t>Draw a line through these dots. Yep, that's linear regression</a:t>
            </a:r>
            <a:r>
              <a:rPr lang="en"/>
              <a:t>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Today this is used for: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Stock price forecasts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Demand and sales volume analysis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Medical diagnosis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○"/>
            </a:pPr>
            <a:r>
              <a:rPr lang="en"/>
              <a:t>Any number-time correlations</a:t>
            </a:r>
            <a:endParaRPr/>
          </a:p>
        </p:txBody>
      </p:sp>
      <p:pic>
        <p:nvPicPr>
          <p:cNvPr descr="https://i.vas3k.ru/7qy.jpg"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6825" y="1908601"/>
            <a:ext cx="2601650" cy="26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is basically classification where we forecast a number.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 are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 price by its mileage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traffic by time of the day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demand volume by growth of the company etc.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Regression is perfect when something depends on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729450" y="2078875"/>
            <a:ext cx="5292000" cy="26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Everyone who works with finance and analysis loves regression.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It's even built-in to Excel.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it's super smooth inside — the machine simply tries to draw a line that indicates average correlation.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Though, unlike a person with a pen and a whiteboard, machine does so with mathematical accuracy, calculating the average interval to every dot.</a:t>
            </a:r>
            <a:endParaRPr/>
          </a:p>
        </p:txBody>
      </p:sp>
      <p:pic>
        <p:nvPicPr>
          <p:cNvPr descr="Image result for regression in excel"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1122" y="1800851"/>
            <a:ext cx="3031500" cy="2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pic>
        <p:nvPicPr>
          <p:cNvPr descr="https://i.vas3k.ru/7w5.jpg"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501" y="1853850"/>
            <a:ext cx="5386200" cy="30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6591700" y="2286450"/>
            <a:ext cx="22302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lock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When the line is straight — it's a linear regression</a:t>
            </a:r>
            <a:endParaRPr b="0" i="0" sz="14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Overlock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When it's curved – polynomial regression</a:t>
            </a:r>
            <a:endParaRPr b="0" i="0" sz="14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Linear and Polynomial are two major types of regression.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other ones are more exotic.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Logistic regression is a black sheep in the flock.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Don't let it trick you, as it's a classification method, not regression.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descr="Image result for black sheep"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5350" y="2052543"/>
            <a:ext cx="3298650" cy="1856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ack sheep transparent background" id="182" name="Google Shape;1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723" y="208452"/>
            <a:ext cx="1420276" cy="15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Regression predicts a continuous target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It allows you to estimate a value, such as housing prices or human lifespan, based on input data.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Here, target variable means the unknown variable we care about predicting, and continuous means there aren’t gaps (discontinuities) in the value that can take 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A person’s weight and height are continuous values.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Discrete variables, on the other hand, can only take on a finite number of values — for example, the number of kids somebody has is a discrete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This technique is used for forecasting, time series modelling and finding the causal effect relationship between the variables.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For example, relationship between rash driving and number of road accidents by a driver is best studied through regression.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Regression analysis is an important tool for modelling and analyzing data.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Here, we fit a curve / line to the data points, in such a manner that the differences between the distances of data points from the curve or line is minimized.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