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3F9E-1698-49A7-B19F-5890F3DA3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1B5A7B-4F7F-4F3C-97FE-C66950A2F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786062-DD2C-4488-A124-C8B43258D27B}"/>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5" name="Footer Placeholder 4">
            <a:extLst>
              <a:ext uri="{FF2B5EF4-FFF2-40B4-BE49-F238E27FC236}">
                <a16:creationId xmlns:a16="http://schemas.microsoft.com/office/drawing/2014/main" id="{215C1420-B61D-4DF1-984D-D600EB44F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E0900-FF93-474A-97A9-0A7DF50D7FD7}"/>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66897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A0A3-3F5B-4430-AB76-BA95356798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4C21E5-CB11-486C-9789-F150AC614D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9CDE9-4D8A-45D5-84C9-8A4ED5CD136F}"/>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5" name="Footer Placeholder 4">
            <a:extLst>
              <a:ext uri="{FF2B5EF4-FFF2-40B4-BE49-F238E27FC236}">
                <a16:creationId xmlns:a16="http://schemas.microsoft.com/office/drawing/2014/main" id="{9C1098EF-4311-40FA-BD64-E8D780D52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1C72F-8EC9-41A7-9425-10E146919042}"/>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16052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9DBAA-F2F8-4395-8437-2E2D072D10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270A9-A0A7-469F-AFF0-94E727105A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B76F4-898D-4D47-9222-32926C8041D3}"/>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5" name="Footer Placeholder 4">
            <a:extLst>
              <a:ext uri="{FF2B5EF4-FFF2-40B4-BE49-F238E27FC236}">
                <a16:creationId xmlns:a16="http://schemas.microsoft.com/office/drawing/2014/main" id="{1A9B4E97-D24E-4E1D-8A89-7DFABBF34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22ECC-4424-4F6A-820E-4E031D67CA0B}"/>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29019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0F81-47EA-4AE7-8E3E-8C81E5E80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CD8D2-2D90-4FD8-B83B-28C0C296A9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46465-EDA2-428E-9750-31B8BE59DCA4}"/>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5" name="Footer Placeholder 4">
            <a:extLst>
              <a:ext uri="{FF2B5EF4-FFF2-40B4-BE49-F238E27FC236}">
                <a16:creationId xmlns:a16="http://schemas.microsoft.com/office/drawing/2014/main" id="{8B4C149B-80E1-4755-AE37-7A3D5A448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80433-F3CE-4FEF-880C-115FD4A1BA43}"/>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2972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DECE-76EC-47A2-8F07-B0D61943F7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43C32-74ED-4B09-901D-82B592D84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C78DC0-6AE9-4256-80BD-DC776B7A31DC}"/>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5" name="Footer Placeholder 4">
            <a:extLst>
              <a:ext uri="{FF2B5EF4-FFF2-40B4-BE49-F238E27FC236}">
                <a16:creationId xmlns:a16="http://schemas.microsoft.com/office/drawing/2014/main" id="{919C6828-7172-45D6-97BC-2CCD11515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3C221-7B1D-42C5-A457-22A004B15C3F}"/>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52011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2711-0152-4ADD-93E7-146E35A7E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C10F0-4572-479B-917E-59C9FDFC9B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9207A-ACFC-4D9F-9A0B-ED2BA4BCE7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68CA7-1EFA-4637-A9B9-8F57563ECA2E}"/>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6" name="Footer Placeholder 5">
            <a:extLst>
              <a:ext uri="{FF2B5EF4-FFF2-40B4-BE49-F238E27FC236}">
                <a16:creationId xmlns:a16="http://schemas.microsoft.com/office/drawing/2014/main" id="{B1B04EA6-822D-466A-966F-34AB60DD6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F1D9F-781D-43D1-9DB3-C5749F69A700}"/>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324012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E276-A5D6-4EA6-A184-D74926F9A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AC4AD-8907-43C0-98D1-AB3DCB64D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0C0D5C-2A8E-41D4-B81C-903B3316AE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0F40DA-91EF-4331-B624-C5C79A9C7F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02AD35-30E7-4074-9FA7-053757F112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205C0F-B212-423D-BE63-015D4D79F94F}"/>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8" name="Footer Placeholder 7">
            <a:extLst>
              <a:ext uri="{FF2B5EF4-FFF2-40B4-BE49-F238E27FC236}">
                <a16:creationId xmlns:a16="http://schemas.microsoft.com/office/drawing/2014/main" id="{D9B13D3B-FBE6-40BF-9A46-F9749A37D5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CE23E-B388-409E-9F45-92BF2754F01F}"/>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30687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097E-19CD-44F6-B64E-DA9921176D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853547-16DB-4ED2-8EF1-A5AE7AA67EAF}"/>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4" name="Footer Placeholder 3">
            <a:extLst>
              <a:ext uri="{FF2B5EF4-FFF2-40B4-BE49-F238E27FC236}">
                <a16:creationId xmlns:a16="http://schemas.microsoft.com/office/drawing/2014/main" id="{2BF63A97-F7C7-4DE0-8BA7-C21B8B417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9E3C1-22BD-481C-B91B-EBDEF9CEEAEF}"/>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81873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82CC9-4224-4014-8B07-F8CBAD815475}"/>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3" name="Footer Placeholder 2">
            <a:extLst>
              <a:ext uri="{FF2B5EF4-FFF2-40B4-BE49-F238E27FC236}">
                <a16:creationId xmlns:a16="http://schemas.microsoft.com/office/drawing/2014/main" id="{4B6AB94C-A8A4-44F8-ADB1-9C78CF917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B0AC8-3B7D-4376-AC7D-3A6E33AEBF36}"/>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55641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90CA-C3F7-438A-9538-033FC0F1F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7F2523-AE69-4135-B51D-CE36447A2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EEFBF1-3A55-4A46-8D0C-87ACC48FB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7B342-4544-4E4B-8158-6B88F911F951}"/>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6" name="Footer Placeholder 5">
            <a:extLst>
              <a:ext uri="{FF2B5EF4-FFF2-40B4-BE49-F238E27FC236}">
                <a16:creationId xmlns:a16="http://schemas.microsoft.com/office/drawing/2014/main" id="{D13B0B58-FC2E-40E8-8C91-8896EE605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D72B3-2C98-4B36-978A-EC0967820BFD}"/>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78571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587E-8F2E-4A31-ACE2-76920B6E7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717A96-1A59-42B6-BAC8-10FD5C5444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32AEB-62EC-4B34-A4A3-44FAECB88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654B8C-F770-40DB-8F67-25F43CF6B46A}"/>
              </a:ext>
            </a:extLst>
          </p:cNvPr>
          <p:cNvSpPr>
            <a:spLocks noGrp="1"/>
          </p:cNvSpPr>
          <p:nvPr>
            <p:ph type="dt" sz="half" idx="10"/>
          </p:nvPr>
        </p:nvSpPr>
        <p:spPr/>
        <p:txBody>
          <a:bodyPr/>
          <a:lstStyle/>
          <a:p>
            <a:fld id="{116C350B-F08C-4901-A62A-83A8A4B0F15A}" type="datetimeFigureOut">
              <a:rPr lang="en-US" smtClean="0"/>
              <a:t>3/10/2019</a:t>
            </a:fld>
            <a:endParaRPr lang="en-US"/>
          </a:p>
        </p:txBody>
      </p:sp>
      <p:sp>
        <p:nvSpPr>
          <p:cNvPr id="6" name="Footer Placeholder 5">
            <a:extLst>
              <a:ext uri="{FF2B5EF4-FFF2-40B4-BE49-F238E27FC236}">
                <a16:creationId xmlns:a16="http://schemas.microsoft.com/office/drawing/2014/main" id="{B71AE1B9-1C59-4A03-8219-1B45C0CF7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40CC6-1792-4608-9FD8-274AABB5A8E7}"/>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826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8A033-D937-47A9-89C6-5AFA3113E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59732D-06B6-4E62-9DAD-C4AA183FD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2E760-01FA-4668-9CC8-8AF49FE98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C350B-F08C-4901-A62A-83A8A4B0F15A}" type="datetimeFigureOut">
              <a:rPr lang="en-US" smtClean="0"/>
              <a:t>3/10/2019</a:t>
            </a:fld>
            <a:endParaRPr lang="en-US"/>
          </a:p>
        </p:txBody>
      </p:sp>
      <p:sp>
        <p:nvSpPr>
          <p:cNvPr id="5" name="Footer Placeholder 4">
            <a:extLst>
              <a:ext uri="{FF2B5EF4-FFF2-40B4-BE49-F238E27FC236}">
                <a16:creationId xmlns:a16="http://schemas.microsoft.com/office/drawing/2014/main" id="{D7724BC4-002A-44C8-9F69-40B167DED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C24C6-C497-4E5A-BA31-F88BE4F30D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3EE-D02A-4CCB-BC18-3E7074E5CAE0}" type="slidenum">
              <a:rPr lang="en-US" smtClean="0"/>
              <a:t>‹#›</a:t>
            </a:fld>
            <a:endParaRPr lang="en-US"/>
          </a:p>
        </p:txBody>
      </p:sp>
    </p:spTree>
    <p:extLst>
      <p:ext uri="{BB962C8B-B14F-4D97-AF65-F5344CB8AC3E}">
        <p14:creationId xmlns:p14="http://schemas.microsoft.com/office/powerpoint/2010/main" val="205707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1F30-311B-44D9-B480-7183C2C1AA63}"/>
              </a:ext>
            </a:extLst>
          </p:cNvPr>
          <p:cNvSpPr>
            <a:spLocks noGrp="1"/>
          </p:cNvSpPr>
          <p:nvPr>
            <p:ph type="ctrTitle"/>
          </p:nvPr>
        </p:nvSpPr>
        <p:spPr/>
        <p:txBody>
          <a:bodyPr/>
          <a:lstStyle/>
          <a:p>
            <a:r>
              <a:rPr lang="en-US" dirty="0"/>
              <a:t>Statistics Basics</a:t>
            </a:r>
          </a:p>
        </p:txBody>
      </p:sp>
      <p:sp>
        <p:nvSpPr>
          <p:cNvPr id="3" name="Subtitle 2">
            <a:extLst>
              <a:ext uri="{FF2B5EF4-FFF2-40B4-BE49-F238E27FC236}">
                <a16:creationId xmlns:a16="http://schemas.microsoft.com/office/drawing/2014/main" id="{4EEE5205-9C7F-4800-9D84-0AA8CDF5B3FB}"/>
              </a:ext>
            </a:extLst>
          </p:cNvPr>
          <p:cNvSpPr>
            <a:spLocks noGrp="1"/>
          </p:cNvSpPr>
          <p:nvPr>
            <p:ph type="subTitle" idx="1"/>
          </p:nvPr>
        </p:nvSpPr>
        <p:spPr>
          <a:xfrm>
            <a:off x="8724900" y="5116513"/>
            <a:ext cx="1676400" cy="465137"/>
          </a:xfrm>
        </p:spPr>
        <p:txBody>
          <a:bodyPr>
            <a:normAutofit fontScale="70000" lnSpcReduction="20000"/>
          </a:bodyPr>
          <a:lstStyle/>
          <a:p>
            <a:r>
              <a:rPr lang="en-US" dirty="0"/>
              <a:t>R Programming</a:t>
            </a:r>
          </a:p>
        </p:txBody>
      </p:sp>
    </p:spTree>
    <p:extLst>
      <p:ext uri="{BB962C8B-B14F-4D97-AF65-F5344CB8AC3E}">
        <p14:creationId xmlns:p14="http://schemas.microsoft.com/office/powerpoint/2010/main" val="275416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E7FF-492B-43B3-B6C4-845B7392FD72}"/>
              </a:ext>
            </a:extLst>
          </p:cNvPr>
          <p:cNvSpPr>
            <a:spLocks noGrp="1"/>
          </p:cNvSpPr>
          <p:nvPr>
            <p:ph type="title"/>
          </p:nvPr>
        </p:nvSpPr>
        <p:spPr/>
        <p:txBody>
          <a:bodyPr/>
          <a:lstStyle/>
          <a:p>
            <a:pPr algn="ctr"/>
            <a:r>
              <a:rPr lang="en-US" dirty="0"/>
              <a:t>Mean</a:t>
            </a:r>
          </a:p>
        </p:txBody>
      </p:sp>
      <p:sp>
        <p:nvSpPr>
          <p:cNvPr id="3" name="Content Placeholder 2">
            <a:extLst>
              <a:ext uri="{FF2B5EF4-FFF2-40B4-BE49-F238E27FC236}">
                <a16:creationId xmlns:a16="http://schemas.microsoft.com/office/drawing/2014/main" id="{A464C4DB-FD11-4108-85A7-BDE6989189E0}"/>
              </a:ext>
            </a:extLst>
          </p:cNvPr>
          <p:cNvSpPr>
            <a:spLocks noGrp="1"/>
          </p:cNvSpPr>
          <p:nvPr>
            <p:ph idx="1"/>
          </p:nvPr>
        </p:nvSpPr>
        <p:spPr/>
        <p:txBody>
          <a:bodyPr>
            <a:normAutofit lnSpcReduction="10000"/>
          </a:bodyPr>
          <a:lstStyle/>
          <a:p>
            <a:pPr marL="0" indent="0">
              <a:buNone/>
            </a:pPr>
            <a:r>
              <a:rPr lang="en-US" dirty="0"/>
              <a:t>The </a:t>
            </a:r>
            <a:r>
              <a:rPr lang="en-US" i="1" dirty="0"/>
              <a:t>sample mean</a:t>
            </a:r>
            <a:r>
              <a:rPr lang="en-US" dirty="0"/>
              <a:t> is the average and is computed as the sum of all the observed outcomes  from the sample divided by the total number of events.  We use x as the symbol for the sample mean.  </a:t>
            </a:r>
          </a:p>
          <a:p>
            <a:pPr marL="0" indent="0">
              <a:buNone/>
            </a:pPr>
            <a:r>
              <a:rPr lang="en-US" dirty="0"/>
              <a:t>In math terms,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n is the sample size and the x correspond to the observed valued.</a:t>
            </a:r>
          </a:p>
        </p:txBody>
      </p:sp>
      <p:pic>
        <p:nvPicPr>
          <p:cNvPr id="7" name="Picture 6">
            <a:extLst>
              <a:ext uri="{FF2B5EF4-FFF2-40B4-BE49-F238E27FC236}">
                <a16:creationId xmlns:a16="http://schemas.microsoft.com/office/drawing/2014/main" id="{5D188F48-0E37-476A-9FFC-431A16DD2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12" y="3429000"/>
            <a:ext cx="1862138" cy="1219453"/>
          </a:xfrm>
          <a:prstGeom prst="rect">
            <a:avLst/>
          </a:prstGeom>
        </p:spPr>
      </p:pic>
    </p:spTree>
    <p:extLst>
      <p:ext uri="{BB962C8B-B14F-4D97-AF65-F5344CB8AC3E}">
        <p14:creationId xmlns:p14="http://schemas.microsoft.com/office/powerpoint/2010/main" val="38622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2751-F8CE-425C-8C22-2F501F7B0FC7}"/>
              </a:ext>
            </a:extLst>
          </p:cNvPr>
          <p:cNvSpPr>
            <a:spLocks noGrp="1"/>
          </p:cNvSpPr>
          <p:nvPr>
            <p:ph type="title"/>
          </p:nvPr>
        </p:nvSpPr>
        <p:spPr/>
        <p:txBody>
          <a:bodyPr/>
          <a:lstStyle/>
          <a:p>
            <a:pPr algn="ctr"/>
            <a:r>
              <a:rPr lang="en-US" dirty="0"/>
              <a:t>Median</a:t>
            </a:r>
          </a:p>
        </p:txBody>
      </p:sp>
      <p:sp>
        <p:nvSpPr>
          <p:cNvPr id="3" name="Content Placeholder 2">
            <a:extLst>
              <a:ext uri="{FF2B5EF4-FFF2-40B4-BE49-F238E27FC236}">
                <a16:creationId xmlns:a16="http://schemas.microsoft.com/office/drawing/2014/main" id="{5F14EB07-E3B4-44F1-A40F-C50F5BE8E6C7}"/>
              </a:ext>
            </a:extLst>
          </p:cNvPr>
          <p:cNvSpPr>
            <a:spLocks noGrp="1"/>
          </p:cNvSpPr>
          <p:nvPr>
            <p:ph idx="1"/>
          </p:nvPr>
        </p:nvSpPr>
        <p:spPr/>
        <p:txBody>
          <a:bodyPr/>
          <a:lstStyle/>
          <a:p>
            <a:pPr marL="0" indent="0">
              <a:buNone/>
            </a:pPr>
            <a:r>
              <a:rPr lang="en-US" dirty="0"/>
              <a:t>One problem with using the mean, is that it often does not depict the typical outcome.  If there is one outcome that is very far from the rest of the data, then the mean will be strongly affected by this outcome.  Such an outcome is called and </a:t>
            </a:r>
            <a:r>
              <a:rPr lang="en-US" i="1" dirty="0"/>
              <a:t>outlier</a:t>
            </a:r>
            <a:r>
              <a:rPr lang="en-US" dirty="0"/>
              <a:t>.  An alternative measure is the median.  The </a:t>
            </a:r>
            <a:r>
              <a:rPr lang="en-US" i="1" dirty="0"/>
              <a:t>median</a:t>
            </a:r>
            <a:r>
              <a:rPr lang="en-US" dirty="0"/>
              <a:t> is the middle score.  If we have an even number of events we take the average of the two middles.  The median is better for describing the typical value.  It is often used for income and home prices.</a:t>
            </a:r>
          </a:p>
          <a:p>
            <a:pPr marL="0" indent="0">
              <a:buNone/>
            </a:pPr>
            <a:r>
              <a:rPr lang="en-US" dirty="0"/>
              <a:t>The mean is influenced by outliers while the median is robust.</a:t>
            </a:r>
          </a:p>
        </p:txBody>
      </p:sp>
    </p:spTree>
    <p:extLst>
      <p:ext uri="{BB962C8B-B14F-4D97-AF65-F5344CB8AC3E}">
        <p14:creationId xmlns:p14="http://schemas.microsoft.com/office/powerpoint/2010/main" val="169366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DA72-012F-4BC5-B40F-30E8EBAFE492}"/>
              </a:ext>
            </a:extLst>
          </p:cNvPr>
          <p:cNvSpPr>
            <a:spLocks noGrp="1"/>
          </p:cNvSpPr>
          <p:nvPr>
            <p:ph type="title"/>
          </p:nvPr>
        </p:nvSpPr>
        <p:spPr/>
        <p:txBody>
          <a:bodyPr/>
          <a:lstStyle/>
          <a:p>
            <a:pPr algn="ctr"/>
            <a:r>
              <a:rPr lang="en-US" dirty="0"/>
              <a:t>Mode</a:t>
            </a:r>
          </a:p>
        </p:txBody>
      </p:sp>
      <p:sp>
        <p:nvSpPr>
          <p:cNvPr id="3" name="Content Placeholder 2">
            <a:extLst>
              <a:ext uri="{FF2B5EF4-FFF2-40B4-BE49-F238E27FC236}">
                <a16:creationId xmlns:a16="http://schemas.microsoft.com/office/drawing/2014/main" id="{8B3C2EB0-E68A-4D34-8D4C-DD021A1D9458}"/>
              </a:ext>
            </a:extLst>
          </p:cNvPr>
          <p:cNvSpPr>
            <a:spLocks noGrp="1"/>
          </p:cNvSpPr>
          <p:nvPr>
            <p:ph idx="1"/>
          </p:nvPr>
        </p:nvSpPr>
        <p:spPr/>
        <p:txBody>
          <a:bodyPr/>
          <a:lstStyle/>
          <a:p>
            <a:pPr marL="0" indent="0">
              <a:buNone/>
            </a:pPr>
            <a:r>
              <a:rPr lang="en-US" dirty="0"/>
              <a:t>The mode identifies the most common value or values in the data set. Depending on the data, there might be one or more modes, or no mode at all.</a:t>
            </a:r>
          </a:p>
          <a:p>
            <a:pPr marL="0" indent="0">
              <a:buNone/>
            </a:pPr>
            <a:r>
              <a:rPr lang="en-US" dirty="0"/>
              <a:t>Suppose data is - 20, 22, 23, 24, 25, 25, 36</a:t>
            </a:r>
          </a:p>
          <a:p>
            <a:pPr marL="0" indent="0">
              <a:buNone/>
            </a:pPr>
            <a:r>
              <a:rPr lang="en-US" dirty="0"/>
              <a:t>- the mode is the value 25</a:t>
            </a:r>
          </a:p>
        </p:txBody>
      </p:sp>
    </p:spTree>
    <p:extLst>
      <p:ext uri="{BB962C8B-B14F-4D97-AF65-F5344CB8AC3E}">
        <p14:creationId xmlns:p14="http://schemas.microsoft.com/office/powerpoint/2010/main" val="196390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AB0E-FF23-4A8B-B45E-384220C0DC66}"/>
              </a:ext>
            </a:extLst>
          </p:cNvPr>
          <p:cNvSpPr>
            <a:spLocks noGrp="1"/>
          </p:cNvSpPr>
          <p:nvPr>
            <p:ph type="title"/>
          </p:nvPr>
        </p:nvSpPr>
        <p:spPr/>
        <p:txBody>
          <a:bodyPr/>
          <a:lstStyle/>
          <a:p>
            <a:pPr algn="ctr"/>
            <a:r>
              <a:rPr lang="en-US" dirty="0"/>
              <a:t>Range</a:t>
            </a:r>
          </a:p>
        </p:txBody>
      </p:sp>
      <p:sp>
        <p:nvSpPr>
          <p:cNvPr id="3" name="Content Placeholder 2">
            <a:extLst>
              <a:ext uri="{FF2B5EF4-FFF2-40B4-BE49-F238E27FC236}">
                <a16:creationId xmlns:a16="http://schemas.microsoft.com/office/drawing/2014/main" id="{9F722B02-6655-44D1-84DC-AD5D6480C6EF}"/>
              </a:ext>
            </a:extLst>
          </p:cNvPr>
          <p:cNvSpPr>
            <a:spLocks noGrp="1"/>
          </p:cNvSpPr>
          <p:nvPr>
            <p:ph idx="1"/>
          </p:nvPr>
        </p:nvSpPr>
        <p:spPr/>
        <p:txBody>
          <a:bodyPr>
            <a:normAutofit/>
          </a:bodyPr>
          <a:lstStyle/>
          <a:p>
            <a:pPr marL="0" indent="0">
              <a:buNone/>
            </a:pPr>
            <a:r>
              <a:rPr lang="en-US" dirty="0"/>
              <a:t>Range shows the mathematical distance between the lowest and highest values in the data set. Range measures the variability of the data set. A wide range indicates greater variability in the data, or perhaps a single outlier far from the rest of the data. Outliers may skew, or shift, the mean value enough to impact data analysis.</a:t>
            </a:r>
          </a:p>
          <a:p>
            <a:pPr marL="0" indent="0">
              <a:buNone/>
            </a:pPr>
            <a:r>
              <a:rPr lang="en-US" dirty="0"/>
              <a:t>Suppose data is - 20, 22, 23, 24, 25, 25, 36</a:t>
            </a:r>
          </a:p>
          <a:p>
            <a:pPr marL="0" indent="0">
              <a:buNone/>
            </a:pPr>
            <a:r>
              <a:rPr lang="en-US" dirty="0"/>
              <a:t>	- Range =&gt; 36-20=16</a:t>
            </a:r>
          </a:p>
          <a:p>
            <a:pPr marL="0" indent="0">
              <a:buNone/>
            </a:pPr>
            <a:r>
              <a:rPr lang="en-US" dirty="0"/>
              <a:t>The high data value of 36 exceeds the previous value, 25, by 11. This value seems extreme, given the other values in the set. The value of 36 might be an outlier data point.</a:t>
            </a:r>
          </a:p>
        </p:txBody>
      </p:sp>
    </p:spTree>
    <p:extLst>
      <p:ext uri="{BB962C8B-B14F-4D97-AF65-F5344CB8AC3E}">
        <p14:creationId xmlns:p14="http://schemas.microsoft.com/office/powerpoint/2010/main" val="91538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DataScience\Python\Day-3-Statistics\12-PercentileInDataDistribution.PNG">
            <a:extLst>
              <a:ext uri="{FF2B5EF4-FFF2-40B4-BE49-F238E27FC236}">
                <a16:creationId xmlns:a16="http://schemas.microsoft.com/office/drawing/2014/main" id="{2B5F81C0-5E81-4465-8FBD-65C4FD0BB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046" y="333375"/>
            <a:ext cx="10073616"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6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F4B2-26D4-45D2-BAE0-C11C7A60FEFB}"/>
              </a:ext>
            </a:extLst>
          </p:cNvPr>
          <p:cNvSpPr>
            <a:spLocks noGrp="1"/>
          </p:cNvSpPr>
          <p:nvPr>
            <p:ph type="title"/>
          </p:nvPr>
        </p:nvSpPr>
        <p:spPr/>
        <p:txBody>
          <a:bodyPr/>
          <a:lstStyle/>
          <a:p>
            <a:pPr algn="ctr"/>
            <a:r>
              <a:rPr lang="en-US" dirty="0"/>
              <a:t>Variance and Standard Deviation</a:t>
            </a:r>
          </a:p>
        </p:txBody>
      </p:sp>
      <p:sp>
        <p:nvSpPr>
          <p:cNvPr id="3" name="Content Placeholder 2">
            <a:extLst>
              <a:ext uri="{FF2B5EF4-FFF2-40B4-BE49-F238E27FC236}">
                <a16:creationId xmlns:a16="http://schemas.microsoft.com/office/drawing/2014/main" id="{B767A688-25DE-4123-BA3E-5BFCE2866CD6}"/>
              </a:ext>
            </a:extLst>
          </p:cNvPr>
          <p:cNvSpPr>
            <a:spLocks noGrp="1"/>
          </p:cNvSpPr>
          <p:nvPr>
            <p:ph idx="1"/>
          </p:nvPr>
        </p:nvSpPr>
        <p:spPr>
          <a:xfrm>
            <a:off x="838199" y="1825625"/>
            <a:ext cx="10353675" cy="4351338"/>
          </a:xfrm>
        </p:spPr>
        <p:txBody>
          <a:bodyPr>
            <a:normAutofit lnSpcReduction="10000"/>
          </a:bodyPr>
          <a:lstStyle/>
          <a:p>
            <a:pPr marL="0" indent="0">
              <a:buNone/>
            </a:pPr>
            <a:r>
              <a:rPr lang="en-US" dirty="0"/>
              <a:t>Standard deviation is a measure of </a:t>
            </a:r>
            <a:r>
              <a:rPr lang="en-US" dirty="0" err="1"/>
              <a:t>dispersement</a:t>
            </a:r>
            <a:r>
              <a:rPr lang="en-US" dirty="0"/>
              <a:t> in statistics. “</a:t>
            </a:r>
            <a:r>
              <a:rPr lang="en-US" dirty="0" err="1"/>
              <a:t>Dispersement</a:t>
            </a:r>
            <a:r>
              <a:rPr lang="en-US" dirty="0"/>
              <a:t>” tells you how much your data is spread out. Specifically, it shows you how much your data is spread out around the mean or average. Its symbol is </a:t>
            </a:r>
            <a:r>
              <a:rPr lang="en-US" b="1" dirty="0"/>
              <a:t>σ</a:t>
            </a:r>
            <a:r>
              <a:rPr lang="en-US" dirty="0"/>
              <a:t> (the </a:t>
            </a:r>
            <a:r>
              <a:rPr lang="en-US" dirty="0" err="1"/>
              <a:t>greek</a:t>
            </a:r>
            <a:r>
              <a:rPr lang="en-US" dirty="0"/>
              <a:t> letter sigma)</a:t>
            </a:r>
          </a:p>
          <a:p>
            <a:pPr marL="0" indent="0">
              <a:buNone/>
            </a:pPr>
            <a:r>
              <a:rPr lang="en-US" dirty="0"/>
              <a:t>The formula is easy: it is the</a:t>
            </a:r>
            <a:r>
              <a:rPr lang="en-US" b="1" dirty="0"/>
              <a:t> square root</a:t>
            </a:r>
            <a:r>
              <a:rPr lang="en-US" dirty="0"/>
              <a:t> of the </a:t>
            </a:r>
            <a:r>
              <a:rPr lang="en-US" b="1" dirty="0"/>
              <a:t>Variance. </a:t>
            </a:r>
            <a:endParaRPr lang="en-US" dirty="0"/>
          </a:p>
          <a:p>
            <a:pPr marL="0" indent="0">
              <a:buNone/>
            </a:pPr>
            <a:r>
              <a:rPr lang="en-US" b="1" dirty="0"/>
              <a:t>Variance</a:t>
            </a:r>
          </a:p>
          <a:p>
            <a:pPr marL="0" indent="0">
              <a:buNone/>
            </a:pPr>
            <a:r>
              <a:rPr lang="en-US" dirty="0"/>
              <a:t>The variance, s</a:t>
            </a:r>
            <a:r>
              <a:rPr lang="en-US" baseline="30000" dirty="0"/>
              <a:t>2</a:t>
            </a:r>
            <a:r>
              <a:rPr lang="en-US" dirty="0"/>
              <a:t>, is used to calculate how varied a sample is. A sample is a select number of items taken from a population.</a:t>
            </a:r>
          </a:p>
          <a:p>
            <a:r>
              <a:rPr lang="en-US" dirty="0"/>
              <a:t>The variance is mathematically defined as </a:t>
            </a:r>
            <a:r>
              <a:rPr lang="en-US" b="1" dirty="0"/>
              <a:t>the average of the squared differences from the mean</a:t>
            </a:r>
            <a:endParaRPr lang="en-US" dirty="0"/>
          </a:p>
        </p:txBody>
      </p:sp>
    </p:spTree>
    <p:extLst>
      <p:ext uri="{BB962C8B-B14F-4D97-AF65-F5344CB8AC3E}">
        <p14:creationId xmlns:p14="http://schemas.microsoft.com/office/powerpoint/2010/main" val="195864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231D-E583-4667-95E5-F5C149A89374}"/>
              </a:ext>
            </a:extLst>
          </p:cNvPr>
          <p:cNvSpPr>
            <a:spLocks noGrp="1"/>
          </p:cNvSpPr>
          <p:nvPr>
            <p:ph type="title"/>
          </p:nvPr>
        </p:nvSpPr>
        <p:spPr/>
        <p:txBody>
          <a:bodyPr/>
          <a:lstStyle/>
          <a:p>
            <a:pPr algn="ctr"/>
            <a:r>
              <a:rPr lang="en-US" dirty="0"/>
              <a:t>Formulas</a:t>
            </a:r>
          </a:p>
        </p:txBody>
      </p:sp>
      <p:sp>
        <p:nvSpPr>
          <p:cNvPr id="3" name="Content Placeholder 2">
            <a:extLst>
              <a:ext uri="{FF2B5EF4-FFF2-40B4-BE49-F238E27FC236}">
                <a16:creationId xmlns:a16="http://schemas.microsoft.com/office/drawing/2014/main" id="{B028465C-3AFD-4135-8BE4-4EE6982BF1DE}"/>
              </a:ext>
            </a:extLst>
          </p:cNvPr>
          <p:cNvSpPr>
            <a:spLocks noGrp="1"/>
          </p:cNvSpPr>
          <p:nvPr>
            <p:ph idx="1"/>
          </p:nvPr>
        </p:nvSpPr>
        <p:spPr/>
        <p:txBody>
          <a:bodyPr>
            <a:normAutofit fontScale="85000" lnSpcReduction="20000"/>
          </a:bodyPr>
          <a:lstStyle/>
          <a:p>
            <a:pPr marL="0" indent="0">
              <a:buNone/>
            </a:pPr>
            <a:r>
              <a:rPr lang="en-US" b="1" dirty="0"/>
              <a:t>Variance and Standard Deviation: Step by Step</a:t>
            </a:r>
            <a:endParaRPr lang="en-US" dirty="0"/>
          </a:p>
          <a:p>
            <a:r>
              <a:rPr lang="en-US" dirty="0"/>
              <a:t>Calculate the mean, x. </a:t>
            </a:r>
            <a:br>
              <a:rPr lang="en-US" dirty="0"/>
            </a:br>
            <a:endParaRPr lang="en-US" dirty="0"/>
          </a:p>
          <a:p>
            <a:r>
              <a:rPr lang="en-US" dirty="0"/>
              <a:t>Write a table that subtracts the mean from each observed value.</a:t>
            </a:r>
            <a:br>
              <a:rPr lang="en-US" dirty="0"/>
            </a:br>
            <a:endParaRPr lang="en-US" dirty="0"/>
          </a:p>
          <a:p>
            <a:r>
              <a:rPr lang="en-US" dirty="0"/>
              <a:t>Square each of the differences.</a:t>
            </a:r>
            <a:br>
              <a:rPr lang="en-US" dirty="0"/>
            </a:br>
            <a:endParaRPr lang="en-US" dirty="0"/>
          </a:p>
          <a:p>
            <a:r>
              <a:rPr lang="en-US" dirty="0"/>
              <a:t>Add this column.</a:t>
            </a:r>
            <a:br>
              <a:rPr lang="en-US" dirty="0"/>
            </a:br>
            <a:endParaRPr lang="en-US" dirty="0"/>
          </a:p>
          <a:p>
            <a:r>
              <a:rPr lang="en-US" dirty="0"/>
              <a:t>Divide by n -1 where n is the number of items in the sample  This is the </a:t>
            </a:r>
            <a:r>
              <a:rPr lang="en-US" i="1" dirty="0"/>
              <a:t>variance</a:t>
            </a:r>
            <a:r>
              <a:rPr lang="en-US" dirty="0"/>
              <a:t>.</a:t>
            </a:r>
            <a:br>
              <a:rPr lang="en-US" dirty="0"/>
            </a:br>
            <a:endParaRPr lang="en-US" dirty="0"/>
          </a:p>
          <a:p>
            <a:r>
              <a:rPr lang="en-US" dirty="0"/>
              <a:t>To get the </a:t>
            </a:r>
            <a:r>
              <a:rPr lang="en-US" i="1" dirty="0"/>
              <a:t>standard deviation</a:t>
            </a:r>
            <a:r>
              <a:rPr lang="en-US" dirty="0"/>
              <a:t> we take the square root of the variance.  </a:t>
            </a:r>
          </a:p>
          <a:p>
            <a:pPr marL="0" indent="0">
              <a:buNone/>
            </a:pPr>
            <a:endParaRPr lang="en-US" dirty="0"/>
          </a:p>
        </p:txBody>
      </p:sp>
    </p:spTree>
    <p:extLst>
      <p:ext uri="{BB962C8B-B14F-4D97-AF65-F5344CB8AC3E}">
        <p14:creationId xmlns:p14="http://schemas.microsoft.com/office/powerpoint/2010/main" val="203886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2E0FE-5472-4DA7-800D-2CB7775AE68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Formulas</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6" name="Picture 4" descr="sample standard deviation">
            <a:extLst>
              <a:ext uri="{FF2B5EF4-FFF2-40B4-BE49-F238E27FC236}">
                <a16:creationId xmlns:a16="http://schemas.microsoft.com/office/drawing/2014/main" id="{774D97DD-57A8-4CB9-99FF-370A0D6D4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476" y="2922822"/>
            <a:ext cx="3599974" cy="269650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74" name="Picture 2" descr="https://www.statisticshowto.datasciencecentral.com/wp-content/uploads/2009/08/usual.png">
            <a:extLst>
              <a:ext uri="{FF2B5EF4-FFF2-40B4-BE49-F238E27FC236}">
                <a16:creationId xmlns:a16="http://schemas.microsoft.com/office/drawing/2014/main" id="{9440C360-DFB2-49C4-9103-4B8F54317C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05672" y="3307631"/>
            <a:ext cx="3942852" cy="13405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477370-CFC3-4D81-A34D-CDB5F1D7B2C5}"/>
              </a:ext>
            </a:extLst>
          </p:cNvPr>
          <p:cNvSpPr txBox="1"/>
          <p:nvPr/>
        </p:nvSpPr>
        <p:spPr>
          <a:xfrm>
            <a:off x="1533525" y="5357718"/>
            <a:ext cx="2981907" cy="523220"/>
          </a:xfrm>
          <a:prstGeom prst="rect">
            <a:avLst/>
          </a:prstGeom>
          <a:noFill/>
        </p:spPr>
        <p:txBody>
          <a:bodyPr wrap="none" rtlCol="0">
            <a:spAutoFit/>
          </a:bodyPr>
          <a:lstStyle/>
          <a:p>
            <a:r>
              <a:rPr lang="en-US" sz="2800" dirty="0"/>
              <a:t>Standard Deviation</a:t>
            </a:r>
          </a:p>
        </p:txBody>
      </p:sp>
      <p:sp>
        <p:nvSpPr>
          <p:cNvPr id="10" name="TextBox 9">
            <a:extLst>
              <a:ext uri="{FF2B5EF4-FFF2-40B4-BE49-F238E27FC236}">
                <a16:creationId xmlns:a16="http://schemas.microsoft.com/office/drawing/2014/main" id="{8FAA293E-1BC2-4B90-B8DB-491BA5CE647D}"/>
              </a:ext>
            </a:extLst>
          </p:cNvPr>
          <p:cNvSpPr txBox="1"/>
          <p:nvPr/>
        </p:nvSpPr>
        <p:spPr>
          <a:xfrm>
            <a:off x="8729404" y="5394566"/>
            <a:ext cx="1438214" cy="523220"/>
          </a:xfrm>
          <a:prstGeom prst="rect">
            <a:avLst/>
          </a:prstGeom>
          <a:noFill/>
        </p:spPr>
        <p:txBody>
          <a:bodyPr wrap="none" rtlCol="0">
            <a:spAutoFit/>
          </a:bodyPr>
          <a:lstStyle/>
          <a:p>
            <a:r>
              <a:rPr lang="en-US" sz="2800" dirty="0"/>
              <a:t>Variance</a:t>
            </a:r>
          </a:p>
        </p:txBody>
      </p:sp>
    </p:spTree>
    <p:extLst>
      <p:ext uri="{BB962C8B-B14F-4D97-AF65-F5344CB8AC3E}">
        <p14:creationId xmlns:p14="http://schemas.microsoft.com/office/powerpoint/2010/main" val="143490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223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Statistics Basics</vt:lpstr>
      <vt:lpstr>Mean</vt:lpstr>
      <vt:lpstr>Median</vt:lpstr>
      <vt:lpstr>Mode</vt:lpstr>
      <vt:lpstr>Range</vt:lpstr>
      <vt:lpstr>PowerPoint Presentation</vt:lpstr>
      <vt:lpstr>Variance and Standard Deviation</vt:lpstr>
      <vt:lpstr>Formulas</vt:lpstr>
      <vt:lpstr>Formulas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Basics</dc:title>
  <dc:creator>asus</dc:creator>
  <cp:lastModifiedBy>Anoop Diddigi Kulkarni (UST, IND)</cp:lastModifiedBy>
  <cp:revision>3</cp:revision>
  <dcterms:created xsi:type="dcterms:W3CDTF">2018-12-06T04:42:02Z</dcterms:created>
  <dcterms:modified xsi:type="dcterms:W3CDTF">2019-03-10T07:48:32Z</dcterms:modified>
</cp:coreProperties>
</file>