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48"/>
  </p:notesMasterIdLst>
  <p:handoutMasterIdLst>
    <p:handoutMasterId r:id="rId49"/>
  </p:handoutMasterIdLst>
  <p:sldIdLst>
    <p:sldId id="566" r:id="rId2"/>
    <p:sldId id="567" r:id="rId3"/>
    <p:sldId id="397" r:id="rId4"/>
    <p:sldId id="299" r:id="rId5"/>
    <p:sldId id="505" r:id="rId6"/>
    <p:sldId id="518" r:id="rId7"/>
    <p:sldId id="517" r:id="rId8"/>
    <p:sldId id="519" r:id="rId9"/>
    <p:sldId id="506" r:id="rId10"/>
    <p:sldId id="528" r:id="rId11"/>
    <p:sldId id="521" r:id="rId12"/>
    <p:sldId id="522" r:id="rId13"/>
    <p:sldId id="508" r:id="rId14"/>
    <p:sldId id="526" r:id="rId15"/>
    <p:sldId id="525" r:id="rId16"/>
    <p:sldId id="527" r:id="rId17"/>
    <p:sldId id="529" r:id="rId18"/>
    <p:sldId id="509" r:id="rId19"/>
    <p:sldId id="543" r:id="rId20"/>
    <p:sldId id="534" r:id="rId21"/>
    <p:sldId id="535" r:id="rId22"/>
    <p:sldId id="544" r:id="rId23"/>
    <p:sldId id="536" r:id="rId24"/>
    <p:sldId id="510" r:id="rId25"/>
    <p:sldId id="559" r:id="rId26"/>
    <p:sldId id="541" r:id="rId27"/>
    <p:sldId id="545" r:id="rId28"/>
    <p:sldId id="530" r:id="rId29"/>
    <p:sldId id="546" r:id="rId30"/>
    <p:sldId id="547" r:id="rId31"/>
    <p:sldId id="548" r:id="rId32"/>
    <p:sldId id="549" r:id="rId33"/>
    <p:sldId id="550" r:id="rId34"/>
    <p:sldId id="555" r:id="rId35"/>
    <p:sldId id="511" r:id="rId36"/>
    <p:sldId id="560" r:id="rId37"/>
    <p:sldId id="556" r:id="rId38"/>
    <p:sldId id="557" r:id="rId39"/>
    <p:sldId id="558" r:id="rId40"/>
    <p:sldId id="561" r:id="rId41"/>
    <p:sldId id="562" r:id="rId42"/>
    <p:sldId id="563" r:id="rId43"/>
    <p:sldId id="564" r:id="rId44"/>
    <p:sldId id="565" r:id="rId45"/>
    <p:sldId id="569" r:id="rId46"/>
    <p:sldId id="568" r:id="rId47"/>
  </p:sldIdLst>
  <p:sldSz cx="9144000" cy="5143500" type="screen16x9"/>
  <p:notesSz cx="6858000" cy="9144000"/>
  <p:defaultTextStyle>
    <a:defPPr>
      <a:defRPr lang="en-US"/>
    </a:defPPr>
    <a:lvl1pPr algn="l" rtl="0" fontAlgn="base">
      <a:spcBef>
        <a:spcPct val="0"/>
      </a:spcBef>
      <a:spcAft>
        <a:spcPct val="0"/>
      </a:spcAft>
      <a:defRPr sz="2200" kern="1200">
        <a:solidFill>
          <a:schemeClr val="tx1"/>
        </a:solidFill>
        <a:latin typeface="Arial" charset="0"/>
        <a:ea typeface="ＭＳ Ｐゴシック" charset="0"/>
        <a:cs typeface="ＭＳ Ｐゴシック" charset="0"/>
      </a:defRPr>
    </a:lvl1pPr>
    <a:lvl2pPr marL="407797" indent="-160544" algn="l" rtl="0" fontAlgn="base">
      <a:spcBef>
        <a:spcPct val="0"/>
      </a:spcBef>
      <a:spcAft>
        <a:spcPct val="0"/>
      </a:spcAft>
      <a:defRPr sz="2200" kern="1200">
        <a:solidFill>
          <a:schemeClr val="tx1"/>
        </a:solidFill>
        <a:latin typeface="Arial" charset="0"/>
        <a:ea typeface="ＭＳ Ｐゴシック" charset="0"/>
        <a:cs typeface="ＭＳ Ｐゴシック" charset="0"/>
      </a:defRPr>
    </a:lvl2pPr>
    <a:lvl3pPr marL="815594" indent="-321086" algn="l" rtl="0" fontAlgn="base">
      <a:spcBef>
        <a:spcPct val="0"/>
      </a:spcBef>
      <a:spcAft>
        <a:spcPct val="0"/>
      </a:spcAft>
      <a:defRPr sz="2200" kern="1200">
        <a:solidFill>
          <a:schemeClr val="tx1"/>
        </a:solidFill>
        <a:latin typeface="Arial" charset="0"/>
        <a:ea typeface="ＭＳ Ｐゴシック" charset="0"/>
        <a:cs typeface="ＭＳ Ｐゴシック" charset="0"/>
      </a:defRPr>
    </a:lvl3pPr>
    <a:lvl4pPr marL="1224250" indent="-482488" algn="l" rtl="0" fontAlgn="base">
      <a:spcBef>
        <a:spcPct val="0"/>
      </a:spcBef>
      <a:spcAft>
        <a:spcPct val="0"/>
      </a:spcAft>
      <a:defRPr sz="2200" kern="1200">
        <a:solidFill>
          <a:schemeClr val="tx1"/>
        </a:solidFill>
        <a:latin typeface="Arial" charset="0"/>
        <a:ea typeface="ＭＳ Ｐゴシック" charset="0"/>
        <a:cs typeface="ＭＳ Ｐゴシック" charset="0"/>
      </a:defRPr>
    </a:lvl4pPr>
    <a:lvl5pPr marL="1632047" indent="-643032" algn="l" rtl="0" fontAlgn="base">
      <a:spcBef>
        <a:spcPct val="0"/>
      </a:spcBef>
      <a:spcAft>
        <a:spcPct val="0"/>
      </a:spcAft>
      <a:defRPr sz="2200" kern="1200">
        <a:solidFill>
          <a:schemeClr val="tx1"/>
        </a:solidFill>
        <a:latin typeface="Arial" charset="0"/>
        <a:ea typeface="ＭＳ Ｐゴシック" charset="0"/>
        <a:cs typeface="ＭＳ Ｐゴシック" charset="0"/>
      </a:defRPr>
    </a:lvl5pPr>
    <a:lvl6pPr marL="1236269" algn="l" defTabSz="247254" rtl="0" eaLnBrk="1" latinLnBrk="0" hangingPunct="1">
      <a:defRPr sz="2200" kern="1200">
        <a:solidFill>
          <a:schemeClr val="tx1"/>
        </a:solidFill>
        <a:latin typeface="Arial" charset="0"/>
        <a:ea typeface="ＭＳ Ｐゴシック" charset="0"/>
        <a:cs typeface="ＭＳ Ｐゴシック" charset="0"/>
      </a:defRPr>
    </a:lvl6pPr>
    <a:lvl7pPr marL="1483523" algn="l" defTabSz="247254" rtl="0" eaLnBrk="1" latinLnBrk="0" hangingPunct="1">
      <a:defRPr sz="2200" kern="1200">
        <a:solidFill>
          <a:schemeClr val="tx1"/>
        </a:solidFill>
        <a:latin typeface="Arial" charset="0"/>
        <a:ea typeface="ＭＳ Ｐゴシック" charset="0"/>
        <a:cs typeface="ＭＳ Ｐゴシック" charset="0"/>
      </a:defRPr>
    </a:lvl7pPr>
    <a:lvl8pPr marL="1730776" algn="l" defTabSz="247254" rtl="0" eaLnBrk="1" latinLnBrk="0" hangingPunct="1">
      <a:defRPr sz="2200" kern="1200">
        <a:solidFill>
          <a:schemeClr val="tx1"/>
        </a:solidFill>
        <a:latin typeface="Arial" charset="0"/>
        <a:ea typeface="ＭＳ Ｐゴシック" charset="0"/>
        <a:cs typeface="ＭＳ Ｐゴシック" charset="0"/>
      </a:defRPr>
    </a:lvl8pPr>
    <a:lvl9pPr marL="1978030" algn="l" defTabSz="247254" rtl="0" eaLnBrk="1" latinLnBrk="0" hangingPunct="1">
      <a:defRPr sz="22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C55"/>
    <a:srgbClr val="0096D6"/>
    <a:srgbClr val="66CCFF"/>
    <a:srgbClr val="B270C5"/>
    <a:srgbClr val="66A8EF"/>
    <a:srgbClr val="5B93CE"/>
    <a:srgbClr val="74B9FF"/>
    <a:srgbClr val="FFAB7B"/>
    <a:srgbClr val="FFE058"/>
    <a:srgbClr val="5B5A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68" autoAdjust="0"/>
    <p:restoredTop sz="86076" autoAdjust="0"/>
  </p:normalViewPr>
  <p:slideViewPr>
    <p:cSldViewPr>
      <p:cViewPr varScale="1">
        <p:scale>
          <a:sx n="121" d="100"/>
          <a:sy n="121" d="100"/>
        </p:scale>
        <p:origin x="-392" y="-104"/>
      </p:cViewPr>
      <p:guideLst>
        <p:guide orient="horz" pos="1620"/>
        <p:guide pos="2880"/>
      </p:guideLst>
    </p:cSldViewPr>
  </p:slideViewPr>
  <p:notesTextViewPr>
    <p:cViewPr>
      <p:scale>
        <a:sx n="100" d="100"/>
        <a:sy n="100" d="100"/>
      </p:scale>
      <p:origin x="0" y="0"/>
    </p:cViewPr>
  </p:notesTextViewPr>
  <p:sorterViewPr>
    <p:cViewPr>
      <p:scale>
        <a:sx n="125" d="100"/>
        <a:sy n="125" d="100"/>
      </p:scale>
      <p:origin x="0" y="1088"/>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Times New Roman" charset="0"/>
                <a:cs typeface="+mn-cs"/>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Times New Roman" charset="0"/>
                <a:cs typeface="+mn-cs"/>
              </a:defRPr>
            </a:lvl1pPr>
          </a:lstStyle>
          <a:p>
            <a:pPr>
              <a:defRPr/>
            </a:pPr>
            <a:fld id="{12868E68-BDA5-7A4B-AD68-EB513AB858CE}" type="datetimeFigureOut">
              <a:rPr lang="en-US"/>
              <a:pPr>
                <a:defRPr/>
              </a:pPr>
              <a:t>12/7/14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Times New Roman" charset="0"/>
                <a:cs typeface="+mn-cs"/>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Times New Roman" charset="0"/>
                <a:cs typeface="+mn-cs"/>
              </a:defRPr>
            </a:lvl1pPr>
          </a:lstStyle>
          <a:p>
            <a:pPr>
              <a:defRPr/>
            </a:pPr>
            <a:fld id="{44277D06-48D0-CA46-906A-DDE54A1FDF3D}" type="slidenum">
              <a:rPr lang="en-US"/>
              <a:pPr>
                <a:defRPr/>
              </a:pPr>
              <a:t>‹#›</a:t>
            </a:fld>
            <a:endParaRPr lang="en-US"/>
          </a:p>
        </p:txBody>
      </p:sp>
    </p:spTree>
    <p:extLst>
      <p:ext uri="{BB962C8B-B14F-4D97-AF65-F5344CB8AC3E}">
        <p14:creationId xmlns:p14="http://schemas.microsoft.com/office/powerpoint/2010/main" val="664234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mn-cs"/>
              </a:defRPr>
            </a:lvl1pPr>
          </a:lstStyle>
          <a:p>
            <a:pPr>
              <a:defRPr/>
            </a:pPr>
            <a:fld id="{49EFB707-C2EB-1249-8B45-4C3229CA2942}" type="datetimeFigureOut">
              <a:rPr lang="en-US"/>
              <a:pPr>
                <a:defRPr/>
              </a:pPr>
              <a:t>12/7/14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mn-cs"/>
              </a:defRPr>
            </a:lvl1pPr>
          </a:lstStyle>
          <a:p>
            <a:pPr>
              <a:defRPr/>
            </a:pPr>
            <a:fld id="{EE70ADDC-18D6-EF44-BE1E-8FF5E1022699}" type="slidenum">
              <a:rPr lang="en-US"/>
              <a:pPr>
                <a:defRPr/>
              </a:pPr>
              <a:t>‹#›</a:t>
            </a:fld>
            <a:endParaRPr lang="en-US"/>
          </a:p>
        </p:txBody>
      </p:sp>
    </p:spTree>
    <p:extLst>
      <p:ext uri="{BB962C8B-B14F-4D97-AF65-F5344CB8AC3E}">
        <p14:creationId xmlns:p14="http://schemas.microsoft.com/office/powerpoint/2010/main" val="1823653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ＭＳ Ｐゴシック" charset="0"/>
        <a:cs typeface="ＭＳ Ｐゴシック" charset="0"/>
      </a:defRPr>
    </a:lvl1pPr>
    <a:lvl2pPr marL="407797" algn="l" rtl="0" eaLnBrk="0" fontAlgn="base" hangingPunct="0">
      <a:spcBef>
        <a:spcPct val="30000"/>
      </a:spcBef>
      <a:spcAft>
        <a:spcPct val="0"/>
      </a:spcAft>
      <a:defRPr sz="1100" kern="1200">
        <a:solidFill>
          <a:schemeClr val="tx1"/>
        </a:solidFill>
        <a:latin typeface="+mn-lt"/>
        <a:ea typeface="ＭＳ Ｐゴシック" charset="0"/>
        <a:cs typeface="+mn-cs"/>
      </a:defRPr>
    </a:lvl2pPr>
    <a:lvl3pPr marL="815594" algn="l" rtl="0" eaLnBrk="0" fontAlgn="base" hangingPunct="0">
      <a:spcBef>
        <a:spcPct val="30000"/>
      </a:spcBef>
      <a:spcAft>
        <a:spcPct val="0"/>
      </a:spcAft>
      <a:defRPr sz="1100" kern="1200">
        <a:solidFill>
          <a:schemeClr val="tx1"/>
        </a:solidFill>
        <a:latin typeface="+mn-lt"/>
        <a:ea typeface="ＭＳ Ｐゴシック" charset="0"/>
        <a:cs typeface="+mn-cs"/>
      </a:defRPr>
    </a:lvl3pPr>
    <a:lvl4pPr marL="1224250" algn="l" rtl="0" eaLnBrk="0" fontAlgn="base" hangingPunct="0">
      <a:spcBef>
        <a:spcPct val="30000"/>
      </a:spcBef>
      <a:spcAft>
        <a:spcPct val="0"/>
      </a:spcAft>
      <a:defRPr sz="1100" kern="1200">
        <a:solidFill>
          <a:schemeClr val="tx1"/>
        </a:solidFill>
        <a:latin typeface="+mn-lt"/>
        <a:ea typeface="ＭＳ Ｐゴシック" charset="0"/>
        <a:cs typeface="+mn-cs"/>
      </a:defRPr>
    </a:lvl4pPr>
    <a:lvl5pPr marL="1632047" algn="l" rtl="0" eaLnBrk="0" fontAlgn="base" hangingPunct="0">
      <a:spcBef>
        <a:spcPct val="30000"/>
      </a:spcBef>
      <a:spcAft>
        <a:spcPct val="0"/>
      </a:spcAft>
      <a:defRPr sz="1100" kern="1200">
        <a:solidFill>
          <a:schemeClr val="tx1"/>
        </a:solidFill>
        <a:latin typeface="+mn-lt"/>
        <a:ea typeface="ＭＳ Ｐゴシック" charset="0"/>
        <a:cs typeface="+mn-cs"/>
      </a:defRPr>
    </a:lvl5pPr>
    <a:lvl6pPr marL="2040709" algn="l" defTabSz="816284" rtl="0" eaLnBrk="1" latinLnBrk="0" hangingPunct="1">
      <a:defRPr sz="1100" kern="1200">
        <a:solidFill>
          <a:schemeClr val="tx1"/>
        </a:solidFill>
        <a:latin typeface="+mn-lt"/>
        <a:ea typeface="+mn-ea"/>
        <a:cs typeface="+mn-cs"/>
      </a:defRPr>
    </a:lvl6pPr>
    <a:lvl7pPr marL="2448851" algn="l" defTabSz="816284" rtl="0" eaLnBrk="1" latinLnBrk="0" hangingPunct="1">
      <a:defRPr sz="1100" kern="1200">
        <a:solidFill>
          <a:schemeClr val="tx1"/>
        </a:solidFill>
        <a:latin typeface="+mn-lt"/>
        <a:ea typeface="+mn-ea"/>
        <a:cs typeface="+mn-cs"/>
      </a:defRPr>
    </a:lvl7pPr>
    <a:lvl8pPr marL="2856992" algn="l" defTabSz="816284" rtl="0" eaLnBrk="1" latinLnBrk="0" hangingPunct="1">
      <a:defRPr sz="1100" kern="1200">
        <a:solidFill>
          <a:schemeClr val="tx1"/>
        </a:solidFill>
        <a:latin typeface="+mn-lt"/>
        <a:ea typeface="+mn-ea"/>
        <a:cs typeface="+mn-cs"/>
      </a:defRPr>
    </a:lvl8pPr>
    <a:lvl9pPr marL="3265134" algn="l" defTabSz="81628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ea typeface="ＭＳ Ｐゴシック" charset="0"/>
                <a:cs typeface="ＭＳ Ｐゴシック" charset="0"/>
              </a:defRPr>
            </a:lvl1pPr>
            <a:lvl2pPr marL="742950" indent="-285750" eaLnBrk="0" hangingPunct="0">
              <a:defRPr sz="4000">
                <a:solidFill>
                  <a:schemeClr val="tx1"/>
                </a:solidFill>
                <a:latin typeface="Arial" charset="0"/>
                <a:ea typeface="ＭＳ Ｐゴシック" charset="0"/>
              </a:defRPr>
            </a:lvl2pPr>
            <a:lvl3pPr marL="1143000" indent="-228600" eaLnBrk="0" hangingPunct="0">
              <a:defRPr sz="4000">
                <a:solidFill>
                  <a:schemeClr val="tx1"/>
                </a:solidFill>
                <a:latin typeface="Arial" charset="0"/>
                <a:ea typeface="ＭＳ Ｐゴシック" charset="0"/>
              </a:defRPr>
            </a:lvl3pPr>
            <a:lvl4pPr marL="1600200" indent="-228600" eaLnBrk="0" hangingPunct="0">
              <a:defRPr sz="4000">
                <a:solidFill>
                  <a:schemeClr val="tx1"/>
                </a:solidFill>
                <a:latin typeface="Arial" charset="0"/>
                <a:ea typeface="ＭＳ Ｐゴシック" charset="0"/>
              </a:defRPr>
            </a:lvl4pPr>
            <a:lvl5pPr marL="2057400" indent="-228600" eaLnBrk="0" hangingPunct="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eaLnBrk="1" hangingPunct="1"/>
            <a:fld id="{DA2DD0DF-89BD-7D4A-9A34-CB657C763FF6}" type="slidenum">
              <a:rPr lang="en-US" sz="1200">
                <a:latin typeface="Calibri" charset="0"/>
              </a:rPr>
              <a:pPr eaLnBrk="1" hangingPunct="1"/>
              <a:t>3</a:t>
            </a:fld>
            <a:endParaRPr lang="en-US" sz="1200" dirty="0">
              <a:latin typeface="Calibri" charset="0"/>
            </a:endParaRPr>
          </a:p>
        </p:txBody>
      </p:sp>
    </p:spTree>
    <p:extLst>
      <p:ext uri="{BB962C8B-B14F-4D97-AF65-F5344CB8AC3E}">
        <p14:creationId xmlns:p14="http://schemas.microsoft.com/office/powerpoint/2010/main" val="41682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100" kern="1200" dirty="0" smtClean="0">
                <a:solidFill>
                  <a:schemeClr val="tx1"/>
                </a:solidFill>
                <a:effectLst/>
                <a:latin typeface="+mn-lt"/>
                <a:ea typeface="ＭＳ Ｐゴシック" charset="0"/>
                <a:cs typeface="ＭＳ Ｐゴシック" charset="0"/>
              </a:rPr>
              <a:t>enabling “ipv6 multicast-routing” does enable PIM on all interfaces w/ an IPv6 address (</a:t>
            </a:r>
            <a:r>
              <a:rPr lang="en-US" sz="1100" kern="1200" dirty="0" err="1" smtClean="0">
                <a:solidFill>
                  <a:schemeClr val="tx1"/>
                </a:solidFill>
                <a:effectLst/>
                <a:latin typeface="+mn-lt"/>
                <a:ea typeface="ＭＳ Ｐゴシック" charset="0"/>
                <a:cs typeface="ＭＳ Ｐゴシック" charset="0"/>
              </a:rPr>
              <a:t>i.e</a:t>
            </a:r>
            <a:r>
              <a:rPr lang="en-US" sz="1100" kern="1200" dirty="0" smtClean="0">
                <a:solidFill>
                  <a:schemeClr val="tx1"/>
                </a:solidFill>
                <a:effectLst/>
                <a:latin typeface="+mn-lt"/>
                <a:ea typeface="ＭＳ Ｐゴシック" charset="0"/>
                <a:cs typeface="ＭＳ Ｐゴシック" charset="0"/>
              </a:rPr>
              <a:t> you don’t have to explicitly configure it on every interface like you did w/ IPv4)</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12</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As discussed in other</a:t>
            </a:r>
            <a:r>
              <a:rPr lang="en-US" baseline="0" dirty="0" smtClean="0"/>
              <a:t> lesson 4 and other lessons, the ipv6 unicast-routing makes the router an “IPv6 router”. This enables IPv6 routing and the sending of ICMPv6 Router Advertisement messages.</a:t>
            </a: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13</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As discussed in other</a:t>
            </a:r>
            <a:r>
              <a:rPr lang="en-US" baseline="0" dirty="0" smtClean="0"/>
              <a:t> lesson 4 and other lessons, the ipv6 unicast-routing makes the router an “IPv6 router”. This enables IPv6 routing and </a:t>
            </a:r>
            <a:r>
              <a:rPr lang="en-US" baseline="0" smtClean="0"/>
              <a:t>the sending of ICMPv6 </a:t>
            </a:r>
            <a:r>
              <a:rPr lang="en-US" baseline="0" dirty="0" smtClean="0"/>
              <a:t>Router Advertisement messages.</a:t>
            </a: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14</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All-IPv6</a:t>
            </a:r>
            <a:r>
              <a:rPr lang="en-US" baseline="0" dirty="0" smtClean="0"/>
              <a:t> devices – This interface joined this group when configured a GUA address or used the ipv6 enable command on the interface.</a:t>
            </a:r>
          </a:p>
          <a:p>
            <a:r>
              <a:rPr lang="en-US" baseline="0" dirty="0" smtClean="0"/>
              <a:t>All ipv6 routers – when ipv6 unicast-routing command was enabled.</a:t>
            </a:r>
          </a:p>
          <a:p>
            <a:r>
              <a:rPr lang="en-US" baseline="0" dirty="0" smtClean="0"/>
              <a:t>OSPFv3 groups – when OSPFv3 was enabled on this interface (later)</a:t>
            </a:r>
          </a:p>
          <a:p>
            <a:r>
              <a:rPr lang="en-US" baseline="0" dirty="0" smtClean="0"/>
              <a:t>Solicited-node – coming next</a:t>
            </a: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15</a:t>
            </a:fld>
            <a:endParaRPr lang="en-US"/>
          </a:p>
        </p:txBody>
      </p:sp>
    </p:spTree>
    <p:extLst>
      <p:ext uri="{BB962C8B-B14F-4D97-AF65-F5344CB8AC3E}">
        <p14:creationId xmlns:p14="http://schemas.microsoft.com/office/powerpoint/2010/main" val="2586883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ea typeface="ＭＳ Ｐゴシック" charset="0"/>
                <a:cs typeface="ＭＳ Ｐゴシック" charset="0"/>
              </a:defRPr>
            </a:lvl1pPr>
            <a:lvl2pPr marL="742950" indent="-285750" eaLnBrk="0" hangingPunct="0">
              <a:defRPr sz="4000">
                <a:solidFill>
                  <a:schemeClr val="tx1"/>
                </a:solidFill>
                <a:latin typeface="Arial" charset="0"/>
                <a:ea typeface="ＭＳ Ｐゴシック" charset="0"/>
              </a:defRPr>
            </a:lvl2pPr>
            <a:lvl3pPr marL="1143000" indent="-228600" eaLnBrk="0" hangingPunct="0">
              <a:defRPr sz="4000">
                <a:solidFill>
                  <a:schemeClr val="tx1"/>
                </a:solidFill>
                <a:latin typeface="Arial" charset="0"/>
                <a:ea typeface="ＭＳ Ｐゴシック" charset="0"/>
              </a:defRPr>
            </a:lvl3pPr>
            <a:lvl4pPr marL="1600200" indent="-228600" eaLnBrk="0" hangingPunct="0">
              <a:defRPr sz="4000">
                <a:solidFill>
                  <a:schemeClr val="tx1"/>
                </a:solidFill>
                <a:latin typeface="Arial" charset="0"/>
                <a:ea typeface="ＭＳ Ｐゴシック" charset="0"/>
              </a:defRPr>
            </a:lvl4pPr>
            <a:lvl5pPr marL="2057400" indent="-228600" eaLnBrk="0" hangingPunct="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eaLnBrk="1" hangingPunct="1"/>
            <a:fld id="{DA2DD0DF-89BD-7D4A-9A34-CB657C763FF6}" type="slidenum">
              <a:rPr lang="en-US" sz="1200">
                <a:latin typeface="Calibri" charset="0"/>
              </a:rPr>
              <a:pPr eaLnBrk="1" hangingPunct="1"/>
              <a:t>16</a:t>
            </a:fld>
            <a:endParaRPr lang="en-US" sz="1200" dirty="0">
              <a:latin typeface="Calibri" charset="0"/>
            </a:endParaRPr>
          </a:p>
        </p:txBody>
      </p:sp>
    </p:spTree>
    <p:extLst>
      <p:ext uri="{BB962C8B-B14F-4D97-AF65-F5344CB8AC3E}">
        <p14:creationId xmlns:p14="http://schemas.microsoft.com/office/powerpoint/2010/main" val="4168288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17</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18</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19</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21</a:t>
            </a:fld>
            <a:endParaRPr lang="en-US"/>
          </a:p>
        </p:txBody>
      </p:sp>
    </p:spTree>
    <p:extLst>
      <p:ext uri="{BB962C8B-B14F-4D97-AF65-F5344CB8AC3E}">
        <p14:creationId xmlns:p14="http://schemas.microsoft.com/office/powerpoint/2010/main" val="3635556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ea typeface="ＭＳ Ｐゴシック" charset="0"/>
                <a:cs typeface="ＭＳ Ｐゴシック" charset="0"/>
              </a:defRPr>
            </a:lvl1pPr>
            <a:lvl2pPr marL="742950" indent="-285750" eaLnBrk="0" hangingPunct="0">
              <a:defRPr sz="4000">
                <a:solidFill>
                  <a:schemeClr val="tx1"/>
                </a:solidFill>
                <a:latin typeface="Arial" charset="0"/>
                <a:ea typeface="ＭＳ Ｐゴシック" charset="0"/>
              </a:defRPr>
            </a:lvl2pPr>
            <a:lvl3pPr marL="1143000" indent="-228600" eaLnBrk="0" hangingPunct="0">
              <a:defRPr sz="4000">
                <a:solidFill>
                  <a:schemeClr val="tx1"/>
                </a:solidFill>
                <a:latin typeface="Arial" charset="0"/>
                <a:ea typeface="ＭＳ Ｐゴシック" charset="0"/>
              </a:defRPr>
            </a:lvl3pPr>
            <a:lvl4pPr marL="1600200" indent="-228600" eaLnBrk="0" hangingPunct="0">
              <a:defRPr sz="4000">
                <a:solidFill>
                  <a:schemeClr val="tx1"/>
                </a:solidFill>
                <a:latin typeface="Arial" charset="0"/>
                <a:ea typeface="ＭＳ Ｐゴシック" charset="0"/>
              </a:defRPr>
            </a:lvl4pPr>
            <a:lvl5pPr marL="2057400" indent="-228600" eaLnBrk="0" hangingPunct="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eaLnBrk="1" hangingPunct="1"/>
            <a:fld id="{DA2DD0DF-89BD-7D4A-9A34-CB657C763FF6}" type="slidenum">
              <a:rPr lang="en-US" sz="1200">
                <a:latin typeface="Calibri" charset="0"/>
              </a:rPr>
              <a:pPr eaLnBrk="1" hangingPunct="1"/>
              <a:t>22</a:t>
            </a:fld>
            <a:endParaRPr lang="en-US" sz="1200" dirty="0">
              <a:latin typeface="Calibri" charset="0"/>
            </a:endParaRPr>
          </a:p>
        </p:txBody>
      </p:sp>
    </p:spTree>
    <p:extLst>
      <p:ext uri="{BB962C8B-B14F-4D97-AF65-F5344CB8AC3E}">
        <p14:creationId xmlns:p14="http://schemas.microsoft.com/office/powerpoint/2010/main" val="41682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4</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100" b="1" i="1" dirty="0" smtClean="0">
                <a:solidFill>
                  <a:srgbClr val="010000"/>
                </a:solidFill>
              </a:rPr>
              <a:t>However</a:t>
            </a:r>
            <a:r>
              <a:rPr lang="en-US" sz="1100" dirty="0" smtClean="0">
                <a:solidFill>
                  <a:srgbClr val="010000"/>
                </a:solidFill>
              </a:rPr>
              <a:t>, Solicited Node Multicasts are </a:t>
            </a:r>
            <a:r>
              <a:rPr lang="en-US" sz="1100" b="1" i="1" dirty="0" smtClean="0">
                <a:solidFill>
                  <a:srgbClr val="010000"/>
                </a:solidFill>
              </a:rPr>
              <a:t>forwarded out all ports </a:t>
            </a:r>
            <a:r>
              <a:rPr lang="en-US" sz="1100" dirty="0" smtClean="0">
                <a:solidFill>
                  <a:srgbClr val="010000"/>
                </a:solidFill>
              </a:rPr>
              <a:t>because of the potentially huge forwarding tables needed to to store these addresses. (For now.) But wait….</a:t>
            </a:r>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24</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when is the </a:t>
            </a:r>
            <a:r>
              <a:rPr lang="en-US" baseline="0" dirty="0" err="1" smtClean="0"/>
              <a:t>solicted</a:t>
            </a:r>
            <a:r>
              <a:rPr lang="en-US" baseline="0" dirty="0" smtClean="0"/>
              <a:t> node multicast and its </a:t>
            </a:r>
            <a:r>
              <a:rPr lang="en-US" baseline="0" dirty="0" err="1" smtClean="0"/>
              <a:t>associatated</a:t>
            </a:r>
            <a:r>
              <a:rPr lang="en-US" baseline="0" dirty="0" smtClean="0"/>
              <a:t> </a:t>
            </a:r>
            <a:r>
              <a:rPr lang="en-US" baseline="0" dirty="0" err="1" smtClean="0"/>
              <a:t>ethernet</a:t>
            </a:r>
            <a:r>
              <a:rPr lang="en-US" baseline="0" dirty="0" smtClean="0"/>
              <a:t> MAC used? Coming soon!</a:t>
            </a: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25</a:t>
            </a:fld>
            <a:endParaRPr lang="en-US"/>
          </a:p>
        </p:txBody>
      </p:sp>
    </p:spTree>
    <p:extLst>
      <p:ext uri="{BB962C8B-B14F-4D97-AF65-F5344CB8AC3E}">
        <p14:creationId xmlns:p14="http://schemas.microsoft.com/office/powerpoint/2010/main" val="2215251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ea typeface="ＭＳ Ｐゴシック" charset="0"/>
                <a:cs typeface="ＭＳ Ｐゴシック" charset="0"/>
              </a:defRPr>
            </a:lvl1pPr>
            <a:lvl2pPr marL="742950" indent="-285750" eaLnBrk="0" hangingPunct="0">
              <a:defRPr sz="4000">
                <a:solidFill>
                  <a:schemeClr val="tx1"/>
                </a:solidFill>
                <a:latin typeface="Arial" charset="0"/>
                <a:ea typeface="ＭＳ Ｐゴシック" charset="0"/>
              </a:defRPr>
            </a:lvl2pPr>
            <a:lvl3pPr marL="1143000" indent="-228600" eaLnBrk="0" hangingPunct="0">
              <a:defRPr sz="4000">
                <a:solidFill>
                  <a:schemeClr val="tx1"/>
                </a:solidFill>
                <a:latin typeface="Arial" charset="0"/>
                <a:ea typeface="ＭＳ Ｐゴシック" charset="0"/>
              </a:defRPr>
            </a:lvl3pPr>
            <a:lvl4pPr marL="1600200" indent="-228600" eaLnBrk="0" hangingPunct="0">
              <a:defRPr sz="4000">
                <a:solidFill>
                  <a:schemeClr val="tx1"/>
                </a:solidFill>
                <a:latin typeface="Arial" charset="0"/>
                <a:ea typeface="ＭＳ Ｐゴシック" charset="0"/>
              </a:defRPr>
            </a:lvl4pPr>
            <a:lvl5pPr marL="2057400" indent="-228600" eaLnBrk="0" hangingPunct="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eaLnBrk="1" hangingPunct="1"/>
            <a:fld id="{DA2DD0DF-89BD-7D4A-9A34-CB657C763FF6}" type="slidenum">
              <a:rPr lang="en-US" sz="1200">
                <a:latin typeface="Calibri" charset="0"/>
              </a:rPr>
              <a:pPr eaLnBrk="1" hangingPunct="1"/>
              <a:t>27</a:t>
            </a:fld>
            <a:endParaRPr lang="en-US" sz="1200" dirty="0">
              <a:latin typeface="Calibri" charset="0"/>
            </a:endParaRPr>
          </a:p>
        </p:txBody>
      </p:sp>
    </p:spTree>
    <p:extLst>
      <p:ext uri="{BB962C8B-B14F-4D97-AF65-F5344CB8AC3E}">
        <p14:creationId xmlns:p14="http://schemas.microsoft.com/office/powerpoint/2010/main" val="4168288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defRPr/>
            </a:pPr>
            <a:r>
              <a:rPr lang="en-US" b="1" dirty="0" smtClean="0">
                <a:solidFill>
                  <a:srgbClr val="010000"/>
                </a:solidFill>
                <a:latin typeface="Arial"/>
                <a:cs typeface="Arial"/>
              </a:rPr>
              <a:t>ARP Requests: Layer 2 broadcasts:</a:t>
            </a:r>
          </a:p>
          <a:p>
            <a:pPr marL="342811" indent="-342811">
              <a:buFont typeface="Arial"/>
              <a:buChar char="•"/>
              <a:defRPr/>
            </a:pPr>
            <a:r>
              <a:rPr lang="en-US" dirty="0" smtClean="0">
                <a:solidFill>
                  <a:srgbClr val="FF0000"/>
                </a:solidFill>
                <a:latin typeface="Arial"/>
                <a:cs typeface="Arial"/>
              </a:rPr>
              <a:t>Ethernet broadcasts </a:t>
            </a:r>
            <a:r>
              <a:rPr lang="en-US" dirty="0" smtClean="0">
                <a:solidFill>
                  <a:srgbClr val="010000"/>
                </a:solidFill>
                <a:latin typeface="Arial"/>
                <a:cs typeface="Arial"/>
              </a:rPr>
              <a:t>are sent to all devices.</a:t>
            </a:r>
          </a:p>
          <a:p>
            <a:pPr marL="342811" indent="-342811">
              <a:buFont typeface="Arial"/>
              <a:buChar char="•"/>
              <a:defRPr/>
            </a:pPr>
            <a:r>
              <a:rPr lang="en-US" dirty="0" smtClean="0">
                <a:solidFill>
                  <a:srgbClr val="010000"/>
                </a:solidFill>
                <a:latin typeface="Arial"/>
                <a:cs typeface="Arial"/>
              </a:rPr>
              <a:t>Flood the entire broadcast domain (subnet/VLAN).</a:t>
            </a:r>
          </a:p>
          <a:p>
            <a:pPr marL="342811" indent="-342811">
              <a:buFont typeface="Arial"/>
              <a:buChar char="•"/>
              <a:defRPr/>
            </a:pPr>
            <a:r>
              <a:rPr lang="en-US" dirty="0" smtClean="0">
                <a:solidFill>
                  <a:srgbClr val="010000"/>
                </a:solidFill>
                <a:latin typeface="Arial"/>
                <a:cs typeface="Arial"/>
              </a:rPr>
              <a:t>Ethernet NIC must process the frame.</a:t>
            </a:r>
          </a:p>
          <a:p>
            <a:pPr marL="342811" indent="-342811">
              <a:buFont typeface="Arial"/>
              <a:buChar char="•"/>
              <a:defRPr/>
            </a:pPr>
            <a:r>
              <a:rPr lang="en-US" dirty="0" smtClean="0">
                <a:solidFill>
                  <a:srgbClr val="010000"/>
                </a:solidFill>
                <a:latin typeface="Arial"/>
                <a:cs typeface="Arial"/>
              </a:rPr>
              <a:t>Any filtering is done by a higher layer protocol such as ARP.</a:t>
            </a:r>
          </a:p>
          <a:p>
            <a:pPr marL="0" indent="0">
              <a:buFont typeface="Arial"/>
              <a:buNone/>
              <a:defRPr/>
            </a:pPr>
            <a:endParaRPr lang="en-US" dirty="0" smtClean="0">
              <a:solidFill>
                <a:srgbClr val="010000"/>
              </a:solidFill>
              <a:latin typeface="Arial"/>
              <a:cs typeface="Arial"/>
            </a:endParaRPr>
          </a:p>
          <a:p>
            <a:pPr marL="0" indent="0">
              <a:spcBef>
                <a:spcPct val="20000"/>
              </a:spcBef>
              <a:buNone/>
              <a:defRPr/>
            </a:pPr>
            <a:r>
              <a:rPr lang="en-US" b="1" dirty="0" smtClean="0">
                <a:solidFill>
                  <a:srgbClr val="010000"/>
                </a:solidFill>
              </a:rPr>
              <a:t>Solicited Node Multicasts: Layer 2 and Layer 3 multicasts:</a:t>
            </a:r>
          </a:p>
          <a:p>
            <a:pPr marL="342811" indent="-342811">
              <a:spcBef>
                <a:spcPct val="20000"/>
              </a:spcBef>
              <a:buFont typeface="Arial"/>
              <a:buChar char="•"/>
              <a:defRPr/>
            </a:pPr>
            <a:r>
              <a:rPr lang="en-US" dirty="0" smtClean="0">
                <a:solidFill>
                  <a:srgbClr val="010000"/>
                </a:solidFill>
              </a:rPr>
              <a:t>Although </a:t>
            </a:r>
            <a:r>
              <a:rPr lang="en-US" dirty="0" smtClean="0">
                <a:solidFill>
                  <a:srgbClr val="0000FF"/>
                </a:solidFill>
              </a:rPr>
              <a:t>solicited node multicasts </a:t>
            </a:r>
            <a:r>
              <a:rPr lang="en-US" dirty="0" smtClean="0">
                <a:solidFill>
                  <a:srgbClr val="010000"/>
                </a:solidFill>
              </a:rPr>
              <a:t>are forwarded out all ports by the switch, ….</a:t>
            </a:r>
          </a:p>
          <a:p>
            <a:pPr marL="342811" indent="-342811">
              <a:spcBef>
                <a:spcPct val="20000"/>
              </a:spcBef>
              <a:buFont typeface="Arial"/>
              <a:buChar char="•"/>
              <a:defRPr/>
            </a:pPr>
            <a:r>
              <a:rPr lang="en-US" dirty="0" smtClean="0">
                <a:solidFill>
                  <a:srgbClr val="FF0000"/>
                </a:solidFill>
              </a:rPr>
              <a:t>Layer 2 multicast </a:t>
            </a:r>
            <a:r>
              <a:rPr lang="en-US" dirty="0" smtClean="0">
                <a:solidFill>
                  <a:srgbClr val="010000"/>
                </a:solidFill>
              </a:rPr>
              <a:t>allows frames to be filtered by the NIC and not have send data to an upper layer protocol for inspection.</a:t>
            </a:r>
          </a:p>
          <a:p>
            <a:pPr marL="0" indent="0">
              <a:buFont typeface="Arial"/>
              <a:buNone/>
              <a:defRPr/>
            </a:pPr>
            <a:endParaRPr lang="en-US" dirty="0" smtClean="0">
              <a:solidFill>
                <a:srgbClr val="010000"/>
              </a:solidFill>
              <a:latin typeface="Arial"/>
              <a:cs typeface="Arial"/>
            </a:endParaRPr>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29</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goes into</a:t>
            </a:r>
            <a:r>
              <a:rPr lang="en-US" baseline="0" dirty="0" smtClean="0"/>
              <a:t> the neighbor cache (ARP Cache) for PC1</a:t>
            </a: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32</a:t>
            </a:fld>
            <a:endParaRPr lang="en-US"/>
          </a:p>
        </p:txBody>
      </p:sp>
    </p:spTree>
    <p:extLst>
      <p:ext uri="{BB962C8B-B14F-4D97-AF65-F5344CB8AC3E}">
        <p14:creationId xmlns:p14="http://schemas.microsoft.com/office/powerpoint/2010/main" val="924231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ea typeface="ＭＳ Ｐゴシック" charset="0"/>
                <a:cs typeface="ＭＳ Ｐゴシック" charset="0"/>
              </a:defRPr>
            </a:lvl1pPr>
            <a:lvl2pPr marL="742950" indent="-285750" eaLnBrk="0" hangingPunct="0">
              <a:defRPr sz="4000">
                <a:solidFill>
                  <a:schemeClr val="tx1"/>
                </a:solidFill>
                <a:latin typeface="Arial" charset="0"/>
                <a:ea typeface="ＭＳ Ｐゴシック" charset="0"/>
              </a:defRPr>
            </a:lvl2pPr>
            <a:lvl3pPr marL="1143000" indent="-228600" eaLnBrk="0" hangingPunct="0">
              <a:defRPr sz="4000">
                <a:solidFill>
                  <a:schemeClr val="tx1"/>
                </a:solidFill>
                <a:latin typeface="Arial" charset="0"/>
                <a:ea typeface="ＭＳ Ｐゴシック" charset="0"/>
              </a:defRPr>
            </a:lvl3pPr>
            <a:lvl4pPr marL="1600200" indent="-228600" eaLnBrk="0" hangingPunct="0">
              <a:defRPr sz="4000">
                <a:solidFill>
                  <a:schemeClr val="tx1"/>
                </a:solidFill>
                <a:latin typeface="Arial" charset="0"/>
                <a:ea typeface="ＭＳ Ｐゴシック" charset="0"/>
              </a:defRPr>
            </a:lvl4pPr>
            <a:lvl5pPr marL="2057400" indent="-228600" eaLnBrk="0" hangingPunct="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eaLnBrk="1" hangingPunct="1"/>
            <a:fld id="{DA2DD0DF-89BD-7D4A-9A34-CB657C763FF6}" type="slidenum">
              <a:rPr lang="en-US" sz="1200">
                <a:latin typeface="Calibri" charset="0"/>
              </a:rPr>
              <a:pPr eaLnBrk="1" hangingPunct="1"/>
              <a:t>33</a:t>
            </a:fld>
            <a:endParaRPr lang="en-US" sz="1200" dirty="0">
              <a:latin typeface="Calibri" charset="0"/>
            </a:endParaRPr>
          </a:p>
        </p:txBody>
      </p:sp>
    </p:spTree>
    <p:extLst>
      <p:ext uri="{BB962C8B-B14F-4D97-AF65-F5344CB8AC3E}">
        <p14:creationId xmlns:p14="http://schemas.microsoft.com/office/powerpoint/2010/main" val="4168288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34</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smtClean="0"/>
          </a:p>
          <a:p>
            <a:pPr marL="0" indent="0">
              <a:buFont typeface="Arial" pitchFamily="34" charset="0"/>
              <a:buNone/>
            </a:pPr>
            <a:r>
              <a:rPr lang="en-US" dirty="0" smtClean="0"/>
              <a:t>Source address (IPv6 and</a:t>
            </a:r>
            <a:r>
              <a:rPr lang="en-US" baseline="0" dirty="0" smtClean="0"/>
              <a:t> Ethernet) are always unicast</a:t>
            </a: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35</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010000"/>
                </a:solidFill>
              </a:rPr>
              <a:t>RFC 7042 Historical note: It was the custom during IPv6 design to use "3” for unknown or example values, and 3333 Coyote Hill Road, Palo Alto, California, is the address of PARC (Palo Alto Research Center, formerly "Xerox PARC”).  Ethernet was initially developed at Xerox PARC.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solidFill>
                <a:srgbClr val="01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010000"/>
                </a:solidFill>
              </a:rPr>
              <a:t>GUI, mouse, ALTO, Ethernet,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solidFill>
                <a:srgbClr val="01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010000"/>
                </a:solidFill>
              </a:rPr>
              <a:t>Computer</a:t>
            </a:r>
            <a:r>
              <a:rPr lang="en-US" baseline="0" dirty="0" smtClean="0">
                <a:solidFill>
                  <a:srgbClr val="010000"/>
                </a:solidFill>
              </a:rPr>
              <a:t> History Museum – ever in the San Jose, </a:t>
            </a:r>
            <a:r>
              <a:rPr lang="en-US" baseline="0" dirty="0" err="1" smtClean="0">
                <a:solidFill>
                  <a:srgbClr val="010000"/>
                </a:solidFill>
              </a:rPr>
              <a:t>Ca</a:t>
            </a:r>
            <a:r>
              <a:rPr lang="en-US" baseline="0" dirty="0" smtClean="0">
                <a:solidFill>
                  <a:srgbClr val="010000"/>
                </a:solidFill>
              </a:rPr>
              <a:t> area a must place to visit. Really!</a:t>
            </a:r>
            <a:endParaRPr lang="en-US" dirty="0" smtClean="0">
              <a:solidFill>
                <a:srgbClr val="010000"/>
              </a:solidFill>
            </a:endParaRPr>
          </a:p>
          <a:p>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36</a:t>
            </a:fld>
            <a:endParaRPr lang="en-US"/>
          </a:p>
        </p:txBody>
      </p:sp>
    </p:spTree>
    <p:extLst>
      <p:ext uri="{BB962C8B-B14F-4D97-AF65-F5344CB8AC3E}">
        <p14:creationId xmlns:p14="http://schemas.microsoft.com/office/powerpoint/2010/main" val="4261383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37</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5</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38</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ea typeface="ＭＳ Ｐゴシック" charset="0"/>
                <a:cs typeface="ＭＳ Ｐゴシック" charset="0"/>
              </a:defRPr>
            </a:lvl1pPr>
            <a:lvl2pPr marL="742950" indent="-285750" eaLnBrk="0" hangingPunct="0">
              <a:defRPr sz="4000">
                <a:solidFill>
                  <a:schemeClr val="tx1"/>
                </a:solidFill>
                <a:latin typeface="Arial" charset="0"/>
                <a:ea typeface="ＭＳ Ｐゴシック" charset="0"/>
              </a:defRPr>
            </a:lvl2pPr>
            <a:lvl3pPr marL="1143000" indent="-228600" eaLnBrk="0" hangingPunct="0">
              <a:defRPr sz="4000">
                <a:solidFill>
                  <a:schemeClr val="tx1"/>
                </a:solidFill>
                <a:latin typeface="Arial" charset="0"/>
                <a:ea typeface="ＭＳ Ｐゴシック" charset="0"/>
              </a:defRPr>
            </a:lvl3pPr>
            <a:lvl4pPr marL="1600200" indent="-228600" eaLnBrk="0" hangingPunct="0">
              <a:defRPr sz="4000">
                <a:solidFill>
                  <a:schemeClr val="tx1"/>
                </a:solidFill>
                <a:latin typeface="Arial" charset="0"/>
                <a:ea typeface="ＭＳ Ｐゴシック" charset="0"/>
              </a:defRPr>
            </a:lvl4pPr>
            <a:lvl5pPr marL="2057400" indent="-228600" eaLnBrk="0" hangingPunct="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eaLnBrk="1" hangingPunct="1"/>
            <a:fld id="{DA2DD0DF-89BD-7D4A-9A34-CB657C763FF6}" type="slidenum">
              <a:rPr lang="en-US" sz="1200">
                <a:latin typeface="Calibri" charset="0"/>
              </a:rPr>
              <a:pPr eaLnBrk="1" hangingPunct="1"/>
              <a:t>40</a:t>
            </a:fld>
            <a:endParaRPr lang="en-US" sz="1200" dirty="0">
              <a:latin typeface="Calibri" charset="0"/>
            </a:endParaRPr>
          </a:p>
        </p:txBody>
      </p:sp>
    </p:spTree>
    <p:extLst>
      <p:ext uri="{BB962C8B-B14F-4D97-AF65-F5344CB8AC3E}">
        <p14:creationId xmlns:p14="http://schemas.microsoft.com/office/powerpoint/2010/main" val="41682884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Multicast addresses using RFC 3306 Unicast-Prefix-based IPv6 Multicast Addresses</a:t>
            </a: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41</a:t>
            </a:fld>
            <a:endParaRPr lang="en-US"/>
          </a:p>
        </p:txBody>
      </p:sp>
    </p:spTree>
    <p:extLst>
      <p:ext uri="{BB962C8B-B14F-4D97-AF65-F5344CB8AC3E}">
        <p14:creationId xmlns:p14="http://schemas.microsoft.com/office/powerpoint/2010/main" val="3181340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a:t>
            </a:r>
            <a:r>
              <a:rPr lang="en-US" dirty="0" err="1" smtClean="0"/>
              <a:t>www.cisco.com</a:t>
            </a:r>
            <a:r>
              <a:rPr lang="en-US" dirty="0" smtClean="0"/>
              <a:t>/c/en/us/td/docs/switches/</a:t>
            </a:r>
            <a:r>
              <a:rPr lang="en-US" dirty="0" err="1" smtClean="0"/>
              <a:t>lan</a:t>
            </a:r>
            <a:r>
              <a:rPr lang="en-US" dirty="0" smtClean="0"/>
              <a:t>/catalyst6500/</a:t>
            </a:r>
            <a:r>
              <a:rPr lang="en-US" dirty="0" err="1" smtClean="0"/>
              <a:t>ios</a:t>
            </a:r>
            <a:r>
              <a:rPr lang="en-US" dirty="0" smtClean="0"/>
              <a:t>/12-2SX/configuration/guide/book/</a:t>
            </a:r>
            <a:r>
              <a:rPr lang="en-US" dirty="0" err="1" smtClean="0"/>
              <a:t>snoopmld.html</a:t>
            </a:r>
            <a:endParaRPr lang="en-US" dirty="0" smtClean="0"/>
          </a:p>
          <a:p>
            <a:endParaRPr lang="en-US" dirty="0" smtClean="0"/>
          </a:p>
          <a:p>
            <a:endParaRPr lang="en-US" dirty="0" smtClean="0"/>
          </a:p>
          <a:p>
            <a:r>
              <a:rPr lang="en-US" dirty="0" smtClean="0"/>
              <a:t>ipv6 </a:t>
            </a:r>
            <a:r>
              <a:rPr lang="en-US" dirty="0" err="1" smtClean="0"/>
              <a:t>mld</a:t>
            </a:r>
            <a:r>
              <a:rPr lang="en-US" dirty="0" smtClean="0"/>
              <a:t> snooping</a:t>
            </a:r>
          </a:p>
          <a:p>
            <a:r>
              <a:rPr lang="en-US" dirty="0" smtClean="0"/>
              <a:t>Globally enable MLD snooping on the switch.</a:t>
            </a:r>
          </a:p>
          <a:p>
            <a:endParaRPr lang="en-US" dirty="0" smtClean="0"/>
          </a:p>
          <a:p>
            <a:r>
              <a:rPr lang="en-US" dirty="0" smtClean="0"/>
              <a:t>Router# interface </a:t>
            </a:r>
            <a:r>
              <a:rPr lang="en-US" dirty="0" err="1" smtClean="0"/>
              <a:t>vlan</a:t>
            </a:r>
            <a:r>
              <a:rPr lang="en-US" dirty="0" smtClean="0"/>
              <a:t> 200 </a:t>
            </a:r>
          </a:p>
          <a:p>
            <a:r>
              <a:rPr lang="en-US" dirty="0" smtClean="0"/>
              <a:t> Router(</a:t>
            </a:r>
            <a:r>
              <a:rPr lang="en-US" dirty="0" err="1" smtClean="0"/>
              <a:t>config</a:t>
            </a:r>
            <a:r>
              <a:rPr lang="en-US" dirty="0" smtClean="0"/>
              <a:t>-if)# ipv6 address 2001:0DB8:0:1::/64 eui-64 </a:t>
            </a:r>
          </a:p>
          <a:p>
            <a:r>
              <a:rPr lang="en-US" dirty="0" smtClean="0"/>
              <a:t> Router(</a:t>
            </a:r>
            <a:r>
              <a:rPr lang="en-US" dirty="0" err="1" smtClean="0"/>
              <a:t>config</a:t>
            </a:r>
            <a:r>
              <a:rPr lang="en-US" dirty="0" smtClean="0"/>
              <a:t>-if)# ipv6 </a:t>
            </a:r>
            <a:r>
              <a:rPr lang="en-US" dirty="0" err="1" smtClean="0"/>
              <a:t>mld</a:t>
            </a:r>
            <a:r>
              <a:rPr lang="en-US" dirty="0" smtClean="0"/>
              <a:t> snooping </a:t>
            </a:r>
            <a:r>
              <a:rPr lang="en-US" dirty="0" err="1" smtClean="0"/>
              <a:t>querier</a:t>
            </a:r>
            <a:r>
              <a:rPr lang="en-US" dirty="0" smtClean="0"/>
              <a:t> </a:t>
            </a:r>
          </a:p>
          <a:p>
            <a:r>
              <a:rPr lang="en-US" dirty="0" smtClean="0"/>
              <a:t> Router(</a:t>
            </a:r>
            <a:r>
              <a:rPr lang="en-US" dirty="0" err="1" smtClean="0"/>
              <a:t>config</a:t>
            </a:r>
            <a:r>
              <a:rPr lang="en-US" dirty="0" smtClean="0"/>
              <a:t>-if)# end </a:t>
            </a:r>
          </a:p>
          <a:p>
            <a:endParaRPr lang="en-US" dirty="0" smtClean="0"/>
          </a:p>
          <a:p>
            <a:r>
              <a:rPr lang="en-US" dirty="0" smtClean="0"/>
              <a:t>This example shows how to enable MLD snooping on VLAN 25 and verify the configuration:</a:t>
            </a:r>
          </a:p>
          <a:p>
            <a:r>
              <a:rPr lang="en-US" dirty="0" smtClean="0"/>
              <a:t> Router# interface </a:t>
            </a:r>
            <a:r>
              <a:rPr lang="en-US" dirty="0" err="1" smtClean="0"/>
              <a:t>vlan</a:t>
            </a:r>
            <a:r>
              <a:rPr lang="en-US" dirty="0" smtClean="0"/>
              <a:t> 25 </a:t>
            </a:r>
          </a:p>
          <a:p>
            <a:r>
              <a:rPr lang="en-US" dirty="0" smtClean="0"/>
              <a:t> Router(</a:t>
            </a:r>
            <a:r>
              <a:rPr lang="en-US" dirty="0" err="1" smtClean="0"/>
              <a:t>config</a:t>
            </a:r>
            <a:r>
              <a:rPr lang="en-US" dirty="0" smtClean="0"/>
              <a:t>-if)# ipv6 </a:t>
            </a:r>
            <a:r>
              <a:rPr lang="en-US" dirty="0" err="1" smtClean="0"/>
              <a:t>mld</a:t>
            </a:r>
            <a:r>
              <a:rPr lang="en-US" dirty="0" smtClean="0"/>
              <a:t> snooping </a:t>
            </a:r>
          </a:p>
          <a:p>
            <a:endParaRPr lang="en-US" dirty="0" smtClean="0"/>
          </a:p>
          <a:p>
            <a:r>
              <a:rPr lang="en-US" dirty="0" smtClean="0"/>
              <a:t>This example shows how to enable MLD snooping globally and verify the configuration:</a:t>
            </a:r>
          </a:p>
          <a:p>
            <a:r>
              <a:rPr lang="en-US" dirty="0" smtClean="0"/>
              <a:t> Router(</a:t>
            </a:r>
            <a:r>
              <a:rPr lang="en-US" dirty="0" err="1" smtClean="0"/>
              <a:t>config</a:t>
            </a:r>
            <a:r>
              <a:rPr lang="en-US" dirty="0" smtClean="0"/>
              <a:t>)# ipv6 </a:t>
            </a:r>
            <a:r>
              <a:rPr lang="en-US" dirty="0" err="1" smtClean="0"/>
              <a:t>mld</a:t>
            </a:r>
            <a:r>
              <a:rPr lang="en-US" dirty="0" smtClean="0"/>
              <a:t> snooping </a:t>
            </a:r>
          </a:p>
          <a:p>
            <a:r>
              <a:rPr lang="en-US" dirty="0" smtClean="0"/>
              <a:t> Router(</a:t>
            </a:r>
            <a:r>
              <a:rPr lang="en-US" dirty="0" err="1" smtClean="0"/>
              <a:t>config</a:t>
            </a:r>
            <a:r>
              <a:rPr lang="en-US" dirty="0" smtClean="0"/>
              <a:t>)# end </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43</a:t>
            </a:fld>
            <a:endParaRPr lang="en-US"/>
          </a:p>
        </p:txBody>
      </p:sp>
    </p:spTree>
    <p:extLst>
      <p:ext uri="{BB962C8B-B14F-4D97-AF65-F5344CB8AC3E}">
        <p14:creationId xmlns:p14="http://schemas.microsoft.com/office/powerpoint/2010/main" val="3449409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http://www.txv6tf.org/</a:t>
            </a:r>
            <a:r>
              <a:rPr lang="en-US" dirty="0" err="1" smtClean="0"/>
              <a:t>wp</a:t>
            </a:r>
            <a:r>
              <a:rPr lang="en-US" dirty="0" smtClean="0"/>
              <a:t>-content/uploads/2013/07/Martin-IPv6-Multicast-TM-v3.pdf</a:t>
            </a:r>
          </a:p>
          <a:p>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44</a:t>
            </a:fld>
            <a:endParaRPr lang="en-US"/>
          </a:p>
        </p:txBody>
      </p:sp>
    </p:spTree>
    <p:extLst>
      <p:ext uri="{BB962C8B-B14F-4D97-AF65-F5344CB8AC3E}">
        <p14:creationId xmlns:p14="http://schemas.microsoft.com/office/powerpoint/2010/main" val="3449409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baseline="0" dirty="0" smtClean="0">
                <a:solidFill>
                  <a:schemeClr val="tx1"/>
                </a:solidFill>
                <a:latin typeface="+mn-lt"/>
                <a:ea typeface="ＭＳ Ｐゴシック" charset="0"/>
                <a:cs typeface="ＭＳ Ｐゴシック" charset="0"/>
              </a:rPr>
              <a:t>Multicast is a</a:t>
            </a:r>
          </a:p>
          <a:p>
            <a:r>
              <a:rPr lang="en-US" sz="1100" b="0" i="0" u="none" strike="noStrike" kern="1200" baseline="0" dirty="0" smtClean="0">
                <a:solidFill>
                  <a:schemeClr val="tx1"/>
                </a:solidFill>
                <a:latin typeface="+mn-lt"/>
                <a:ea typeface="ＭＳ Ｐゴシック" charset="0"/>
                <a:cs typeface="ＭＳ Ｐゴシック" charset="0"/>
              </a:rPr>
              <a:t>technique used for a device to send a single packet to multiple destinations simultaneously</a:t>
            </a:r>
          </a:p>
          <a:p>
            <a:r>
              <a:rPr lang="en-US" sz="1100" b="0" i="0" u="none" strike="noStrike" kern="1200" baseline="0" dirty="0" smtClean="0">
                <a:solidFill>
                  <a:schemeClr val="tx1"/>
                </a:solidFill>
                <a:latin typeface="+mn-lt"/>
                <a:ea typeface="ＭＳ Ｐゴシック" charset="0"/>
                <a:cs typeface="ＭＳ Ｐゴシック" charset="0"/>
              </a:rPr>
              <a:t>(one-to-many) in contrast to a unicast address, which sends a single packet to a single</a:t>
            </a:r>
          </a:p>
          <a:p>
            <a:r>
              <a:rPr lang="en-US" sz="1100" b="0" i="0" u="none" strike="noStrike" kern="1200" baseline="0" dirty="0" smtClean="0">
                <a:solidFill>
                  <a:schemeClr val="tx1"/>
                </a:solidFill>
                <a:latin typeface="+mn-lt"/>
                <a:ea typeface="ＭＳ Ｐゴシック" charset="0"/>
                <a:cs typeface="ＭＳ Ｐゴシック" charset="0"/>
              </a:rPr>
              <a:t>destination (one-to-one). Multiple destinations can actually be multiple interfaces on the</a:t>
            </a:r>
          </a:p>
          <a:p>
            <a:r>
              <a:rPr lang="en-US" sz="1100" b="0" i="0" u="none" strike="noStrike" kern="1200" baseline="0" dirty="0" smtClean="0">
                <a:solidFill>
                  <a:schemeClr val="tx1"/>
                </a:solidFill>
                <a:latin typeface="+mn-lt"/>
                <a:ea typeface="ＭＳ Ｐゴシック" charset="0"/>
                <a:cs typeface="ＭＳ Ｐゴシック" charset="0"/>
              </a:rPr>
              <a:t>same device but they are typically different devices.</a:t>
            </a:r>
          </a:p>
          <a:p>
            <a:r>
              <a:rPr lang="en-US" sz="1100" b="0" i="0" u="none" strike="noStrike" kern="1200" baseline="0" dirty="0" smtClean="0">
                <a:solidFill>
                  <a:schemeClr val="tx1"/>
                </a:solidFill>
                <a:latin typeface="+mn-lt"/>
                <a:ea typeface="ＭＳ Ｐゴシック" charset="0"/>
                <a:cs typeface="ＭＳ Ｐゴシック" charset="0"/>
              </a:rPr>
              <a:t>An IPv6 multicast address defines a group of devices known as a multicast group. It is</a:t>
            </a:r>
          </a:p>
          <a:p>
            <a:r>
              <a:rPr lang="en-US" sz="1100" b="0" i="0" u="none" strike="noStrike" kern="1200" baseline="0" dirty="0" smtClean="0">
                <a:solidFill>
                  <a:schemeClr val="tx1"/>
                </a:solidFill>
                <a:latin typeface="+mn-lt"/>
                <a:ea typeface="ＭＳ Ｐゴシック" charset="0"/>
                <a:cs typeface="ＭＳ Ｐゴシック" charset="0"/>
              </a:rPr>
              <a:t>the IPv4 equivalent of 224.0.0.0/4. A packet sent to a multicast group always has a unicast</a:t>
            </a:r>
          </a:p>
          <a:p>
            <a:r>
              <a:rPr lang="en-US" sz="1100" b="0" i="0" u="none" strike="noStrike" kern="1200" baseline="0" dirty="0" smtClean="0">
                <a:solidFill>
                  <a:schemeClr val="tx1"/>
                </a:solidFill>
                <a:latin typeface="+mn-lt"/>
                <a:ea typeface="ＭＳ Ｐゴシック" charset="0"/>
                <a:cs typeface="ＭＳ Ｐゴシック" charset="0"/>
              </a:rPr>
              <a:t>source address. A multicast address can never be the source address. Unlike IPv4, there is</a:t>
            </a:r>
          </a:p>
          <a:p>
            <a:r>
              <a:rPr lang="en-US" sz="1100" b="0" i="0" u="none" strike="noStrike" kern="1200" baseline="0" dirty="0" smtClean="0">
                <a:solidFill>
                  <a:schemeClr val="tx1"/>
                </a:solidFill>
                <a:latin typeface="+mn-lt"/>
                <a:ea typeface="ＭＳ Ｐゴシック" charset="0"/>
                <a:cs typeface="ＭＳ Ｐゴシック" charset="0"/>
              </a:rPr>
              <a:t>no broadcast address in IPv6.</a:t>
            </a: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6</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More in lesson 4</a:t>
            </a: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7</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baseline="0" dirty="0" smtClean="0">
                <a:solidFill>
                  <a:schemeClr val="tx1"/>
                </a:solidFill>
                <a:latin typeface="+mn-lt"/>
                <a:ea typeface="ＭＳ Ｐゴシック" charset="0"/>
                <a:cs typeface="ＭＳ Ｐゴシック" charset="0"/>
              </a:rPr>
              <a:t>RFC 4007, IPv6 Scoped Address Architecture, specifies the characteristics, expected</a:t>
            </a:r>
          </a:p>
          <a:p>
            <a:r>
              <a:rPr lang="en-US" sz="1100" b="0" i="0" u="none" strike="noStrike" kern="1200" baseline="0" dirty="0" smtClean="0">
                <a:solidFill>
                  <a:schemeClr val="tx1"/>
                </a:solidFill>
                <a:latin typeface="+mn-lt"/>
                <a:ea typeface="ＭＳ Ｐゴシック" charset="0"/>
                <a:cs typeface="ＭＳ Ｐゴシック" charset="0"/>
              </a:rPr>
              <a:t>behavior, and usage of IPv6 addresses of different scopes. A more graphical representation</a:t>
            </a:r>
          </a:p>
          <a:p>
            <a:r>
              <a:rPr lang="en-US" sz="1100" b="0" i="0" u="none" strike="noStrike" kern="1200" baseline="0" dirty="0" smtClean="0">
                <a:solidFill>
                  <a:schemeClr val="tx1"/>
                </a:solidFill>
                <a:latin typeface="+mn-lt"/>
                <a:ea typeface="ＭＳ Ｐゴシック" charset="0"/>
                <a:cs typeface="ＭＳ Ｐゴシック" charset="0"/>
              </a:rPr>
              <a:t>of these scopes is illustrated in Figure 4-33. The Scope field allows devices to define</a:t>
            </a:r>
          </a:p>
          <a:p>
            <a:r>
              <a:rPr lang="en-US" sz="1100" b="0" i="0" u="none" strike="noStrike" kern="1200" baseline="0" dirty="0" smtClean="0">
                <a:solidFill>
                  <a:schemeClr val="tx1"/>
                </a:solidFill>
                <a:latin typeface="+mn-lt"/>
                <a:ea typeface="ＭＳ Ｐゴシック" charset="0"/>
                <a:cs typeface="ＭＳ Ｐゴシック" charset="0"/>
              </a:rPr>
              <a:t>the range of the multicast packet and allows routers to immediately determine how</a:t>
            </a:r>
          </a:p>
          <a:p>
            <a:r>
              <a:rPr lang="en-US" sz="1100" b="0" i="0" u="none" strike="noStrike" kern="1200" baseline="0" dirty="0" smtClean="0">
                <a:solidFill>
                  <a:schemeClr val="tx1"/>
                </a:solidFill>
                <a:latin typeface="+mn-lt"/>
                <a:ea typeface="ＭＳ Ｐゴシック" charset="0"/>
                <a:cs typeface="ＭＳ Ｐゴシック" charset="0"/>
              </a:rPr>
              <a:t>broadly to propagate it. This improves efficiency by eliminating traffic from being sent</a:t>
            </a:r>
          </a:p>
          <a:p>
            <a:r>
              <a:rPr lang="en-US" sz="1100" b="0" i="0" u="none" strike="noStrike" kern="1200" baseline="0" dirty="0" smtClean="0">
                <a:solidFill>
                  <a:schemeClr val="tx1"/>
                </a:solidFill>
                <a:latin typeface="+mn-lt"/>
                <a:ea typeface="ＭＳ Ｐゴシック" charset="0"/>
                <a:cs typeface="ＭＳ Ｐゴシック" charset="0"/>
              </a:rPr>
              <a:t>outside the intended area.</a:t>
            </a: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8</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Note:</a:t>
            </a:r>
            <a:r>
              <a:rPr lang="en-US" baseline="0" dirty="0" smtClean="0"/>
              <a:t> At the time of this recording there is a draft RFC with some proposed changes to these flag but it mostly additional features.</a:t>
            </a: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9</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10</a:t>
            </a:fld>
            <a:endParaRPr lang="en-US"/>
          </a:p>
        </p:txBody>
      </p:sp>
    </p:spTree>
    <p:extLst>
      <p:ext uri="{BB962C8B-B14F-4D97-AF65-F5344CB8AC3E}">
        <p14:creationId xmlns:p14="http://schemas.microsoft.com/office/powerpoint/2010/main" val="3807617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All</a:t>
            </a:r>
            <a:r>
              <a:rPr lang="en-US" baseline="0" dirty="0" smtClean="0"/>
              <a:t>-devices – Any device enabled for IPv6, which in the case of windows, MAC and most newer operating systems is the case. The device will give itself a link-local unicast address.</a:t>
            </a:r>
          </a:p>
          <a:p>
            <a:pPr marL="0" indent="0">
              <a:buFont typeface="Arial" pitchFamily="34" charset="0"/>
              <a:buNone/>
            </a:pPr>
            <a:endParaRPr lang="en-US" baseline="0" dirty="0" smtClean="0"/>
          </a:p>
          <a:p>
            <a:pPr marL="0" indent="0">
              <a:buFont typeface="Arial" pitchFamily="34" charset="0"/>
              <a:buNone/>
            </a:pPr>
            <a:r>
              <a:rPr lang="en-US" baseline="0" dirty="0" smtClean="0"/>
              <a:t>All-routers – router configured with the ipv6 unicast-routing command</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Notice:</a:t>
            </a:r>
          </a:p>
          <a:p>
            <a:pPr marL="0" indent="0">
              <a:buFont typeface="Arial" pitchFamily="34" charset="0"/>
              <a:buNone/>
            </a:pPr>
            <a:r>
              <a:rPr lang="en-US" dirty="0" smtClean="0"/>
              <a:t>Prefix</a:t>
            </a:r>
            <a:r>
              <a:rPr lang="en-US" baseline="0" dirty="0" smtClean="0"/>
              <a:t> = FF</a:t>
            </a:r>
          </a:p>
          <a:p>
            <a:pPr marL="0" indent="0">
              <a:buFont typeface="Arial" pitchFamily="34" charset="0"/>
              <a:buNone/>
            </a:pPr>
            <a:r>
              <a:rPr lang="en-US" baseline="0" dirty="0" smtClean="0"/>
              <a:t>Flag = 0 (because it is an assigned multicast address)</a:t>
            </a:r>
          </a:p>
          <a:p>
            <a:pPr marL="0" indent="0">
              <a:buFont typeface="Arial" pitchFamily="34" charset="0"/>
              <a:buNone/>
            </a:pPr>
            <a:r>
              <a:rPr lang="en-US" baseline="0" dirty="0" smtClean="0"/>
              <a:t>Scope = 2 (This means link-local scope. Similar to a packet with a link-local unicast address, routers will not forward this multicast packets onto other links or networks. Don’t get these confused with link-local unicast, these are multicast – for one or more devices. Scope is next)</a:t>
            </a:r>
          </a:p>
          <a:p>
            <a:pPr marL="0" indent="0">
              <a:buFont typeface="Arial" pitchFamily="34" charset="0"/>
              <a:buNone/>
            </a:pPr>
            <a:endParaRPr lang="en-US" baseline="0" dirty="0" smtClean="0"/>
          </a:p>
          <a:p>
            <a:pPr marL="0" indent="0">
              <a:buFont typeface="Arial" pitchFamily="34" charset="0"/>
              <a:buNone/>
            </a:pPr>
            <a:r>
              <a:rPr lang="en-US" baseline="0" dirty="0" smtClean="0"/>
              <a:t>If you are familiar with assigned IPv4 multicast addresses, notice that the lower-order or right most value is similar to that for IPv4. For example, the IPv6 multicast address for all OSPF routers is FF02::5, whereas the equivalent IPv4 multicast address is 224.0.0.5.</a:t>
            </a:r>
          </a:p>
          <a:p>
            <a:pPr marL="0" indent="0">
              <a:buFont typeface="Arial" pitchFamily="34" charset="0"/>
              <a:buNone/>
            </a:pPr>
            <a:endParaRPr lang="en-US" baseline="0"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EE70ADDC-18D6-EF44-BE1E-8FF5E1022699}" type="slidenum">
              <a:rPr lang="en-US" smtClean="0"/>
              <a:pPr>
                <a:defRPr/>
              </a:pPr>
              <a:t>11</a:t>
            </a:fld>
            <a:endParaRPr lang="en-US"/>
          </a:p>
        </p:txBody>
      </p:sp>
    </p:spTree>
    <p:extLst>
      <p:ext uri="{BB962C8B-B14F-4D97-AF65-F5344CB8AC3E}">
        <p14:creationId xmlns:p14="http://schemas.microsoft.com/office/powerpoint/2010/main" val="380761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bwMode="auto">
          <a:xfrm>
            <a:off x="3124197" y="4683728"/>
            <a:ext cx="2895615" cy="357690"/>
          </a:xfrm>
          <a:prstGeom prst="rect">
            <a:avLst/>
          </a:prstGeom>
          <a:ln>
            <a:miter lim="800000"/>
            <a:headEnd/>
            <a:tailEnd/>
          </a:ln>
        </p:spPr>
        <p:txBody>
          <a:bodyPr vert="horz" wrap="square" lIns="81628" tIns="40814" rIns="81628" bIns="40814" numCol="1" anchor="t" anchorCtr="0" compatLnSpc="1">
            <a:prstTxWarp prst="textNoShape">
              <a:avLst/>
            </a:prstTxWarp>
          </a:bodyPr>
          <a:lstStyle>
            <a:lvl1pPr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273658553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8"/>
          <p:cNvSpPr>
            <a:spLocks noChangeArrowheads="1"/>
          </p:cNvSpPr>
          <p:nvPr/>
        </p:nvSpPr>
        <p:spPr bwMode="auto">
          <a:xfrm>
            <a:off x="0" y="0"/>
            <a:ext cx="9144000" cy="469337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49451" tIns="24725" rIns="49451" bIns="24725"/>
          <a:lstStyle/>
          <a:p>
            <a:endParaRPr lang="en-US"/>
          </a:p>
        </p:txBody>
      </p:sp>
      <p:pic>
        <p:nvPicPr>
          <p:cNvPr id="3" name="Picture 18" descr="RickGraziani-CabrilloColle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8155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7982460" y="4723890"/>
            <a:ext cx="171875" cy="338554"/>
          </a:xfrm>
          <a:prstGeom prst="rect">
            <a:avLst/>
          </a:prstGeom>
          <a:noFill/>
        </p:spPr>
        <p:txBody>
          <a:bodyPr wrap="square" rtlCol="0">
            <a:spAutoFit/>
          </a:bodyPr>
          <a:lstStyle/>
          <a:p>
            <a:r>
              <a:rPr lang="en-US" sz="1600" dirty="0" smtClean="0"/>
              <a:t>©</a:t>
            </a:r>
            <a:endParaRPr lang="en-US" sz="1600" dirty="0"/>
          </a:p>
        </p:txBody>
      </p:sp>
    </p:spTree>
    <p:extLst>
      <p:ext uri="{BB962C8B-B14F-4D97-AF65-F5344CB8AC3E}">
        <p14:creationId xmlns:p14="http://schemas.microsoft.com/office/powerpoint/2010/main" val="298313625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Rectangle 8"/>
          <p:cNvSpPr>
            <a:spLocks noChangeArrowheads="1"/>
          </p:cNvSpPr>
          <p:nvPr/>
        </p:nvSpPr>
        <p:spPr bwMode="auto">
          <a:xfrm>
            <a:off x="0" y="0"/>
            <a:ext cx="9144000" cy="469337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49451" tIns="24725" rIns="49451" bIns="24725"/>
          <a:lstStyle/>
          <a:p>
            <a:endParaRPr lang="en-US"/>
          </a:p>
        </p:txBody>
      </p:sp>
      <p:sp>
        <p:nvSpPr>
          <p:cNvPr id="3" name="TextBox 2"/>
          <p:cNvSpPr txBox="1"/>
          <p:nvPr userDrawn="1"/>
        </p:nvSpPr>
        <p:spPr>
          <a:xfrm>
            <a:off x="304799" y="133350"/>
            <a:ext cx="8534401" cy="523220"/>
          </a:xfrm>
          <a:prstGeom prst="rect">
            <a:avLst/>
          </a:prstGeom>
          <a:noFill/>
        </p:spPr>
        <p:txBody>
          <a:bodyPr wrap="square" rtlCol="0">
            <a:spAutoFit/>
          </a:bodyPr>
          <a:lstStyle/>
          <a:p>
            <a:pPr algn="ctr"/>
            <a:r>
              <a:rPr lang="en-US" sz="2800" b="1" dirty="0" smtClean="0"/>
              <a:t>Bulleted list slide with header</a:t>
            </a:r>
            <a:endParaRPr lang="en-US" sz="2800" b="1" dirty="0"/>
          </a:p>
        </p:txBody>
      </p:sp>
      <p:sp>
        <p:nvSpPr>
          <p:cNvPr id="5" name="TextBox 4"/>
          <p:cNvSpPr txBox="1"/>
          <p:nvPr userDrawn="1"/>
        </p:nvSpPr>
        <p:spPr>
          <a:xfrm>
            <a:off x="304800" y="971550"/>
            <a:ext cx="8534400" cy="2462213"/>
          </a:xfrm>
          <a:prstGeom prst="rect">
            <a:avLst/>
          </a:prstGeom>
          <a:noFill/>
        </p:spPr>
        <p:txBody>
          <a:bodyPr wrap="square" rtlCol="0">
            <a:spAutoFit/>
          </a:bodyPr>
          <a:lstStyle/>
          <a:p>
            <a:pPr marL="342900" indent="-342900">
              <a:buFont typeface="Arial" pitchFamily="34" charset="0"/>
              <a:buChar char="•"/>
            </a:pPr>
            <a:r>
              <a:rPr lang="en-US" dirty="0" smtClean="0"/>
              <a:t>Point 1</a:t>
            </a:r>
          </a:p>
          <a:p>
            <a:pPr marL="342900" indent="-342900">
              <a:buFont typeface="Arial" pitchFamily="34" charset="0"/>
              <a:buChar char="•"/>
            </a:pPr>
            <a:r>
              <a:rPr lang="en-US" dirty="0" smtClean="0"/>
              <a:t>Point 2</a:t>
            </a:r>
          </a:p>
          <a:p>
            <a:pPr marL="342900" indent="-342900">
              <a:buFont typeface="Arial" pitchFamily="34" charset="0"/>
              <a:buChar char="•"/>
            </a:pPr>
            <a:r>
              <a:rPr lang="en-US" dirty="0" smtClean="0"/>
              <a:t>Point 3</a:t>
            </a:r>
          </a:p>
          <a:p>
            <a:pPr marL="750697" lvl="1" indent="-342900">
              <a:buFont typeface="Arial" pitchFamily="34" charset="0"/>
              <a:buChar char="•"/>
            </a:pPr>
            <a:r>
              <a:rPr lang="en-US" dirty="0" smtClean="0"/>
              <a:t>Sub point 3.1</a:t>
            </a:r>
          </a:p>
          <a:p>
            <a:pPr marL="750697" lvl="1" indent="-342900">
              <a:buFont typeface="Arial" pitchFamily="34" charset="0"/>
              <a:buChar char="•"/>
            </a:pPr>
            <a:r>
              <a:rPr lang="en-US" dirty="0" smtClean="0"/>
              <a:t>Sub point 3.2</a:t>
            </a:r>
          </a:p>
          <a:p>
            <a:pPr marL="1158494" lvl="2" indent="-342900">
              <a:buFont typeface="Arial" pitchFamily="34" charset="0"/>
              <a:buChar char="•"/>
            </a:pPr>
            <a:r>
              <a:rPr lang="en-US" dirty="0" smtClean="0"/>
              <a:t>Sub </a:t>
            </a:r>
            <a:r>
              <a:rPr lang="en-US" dirty="0" err="1" smtClean="0"/>
              <a:t>sub</a:t>
            </a:r>
            <a:r>
              <a:rPr lang="en-US" dirty="0" smtClean="0"/>
              <a:t> point 3.2.1</a:t>
            </a:r>
          </a:p>
          <a:p>
            <a:pPr marL="1158494" lvl="2" indent="-342900">
              <a:buFont typeface="Arial" pitchFamily="34" charset="0"/>
              <a:buChar char="•"/>
            </a:pPr>
            <a:r>
              <a:rPr lang="en-US" dirty="0" smtClean="0"/>
              <a:t>Sub </a:t>
            </a:r>
            <a:r>
              <a:rPr lang="en-US" dirty="0" err="1" smtClean="0"/>
              <a:t>sub</a:t>
            </a:r>
            <a:r>
              <a:rPr lang="en-US" dirty="0" smtClean="0"/>
              <a:t> point 3.2.2</a:t>
            </a:r>
          </a:p>
        </p:txBody>
      </p:sp>
    </p:spTree>
    <p:extLst>
      <p:ext uri="{BB962C8B-B14F-4D97-AF65-F5344CB8AC3E}">
        <p14:creationId xmlns:p14="http://schemas.microsoft.com/office/powerpoint/2010/main" val="3913291531"/>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
    <p:spTree>
      <p:nvGrpSpPr>
        <p:cNvPr id="1" name=""/>
        <p:cNvGrpSpPr/>
        <p:nvPr/>
      </p:nvGrpSpPr>
      <p:grpSpPr>
        <a:xfrm>
          <a:off x="0" y="0"/>
          <a:ext cx="0" cy="0"/>
          <a:chOff x="0" y="0"/>
          <a:chExt cx="0" cy="0"/>
        </a:xfrm>
      </p:grpSpPr>
      <p:sp>
        <p:nvSpPr>
          <p:cNvPr id="4" name="Rectangle 8"/>
          <p:cNvSpPr>
            <a:spLocks noChangeArrowheads="1"/>
          </p:cNvSpPr>
          <p:nvPr/>
        </p:nvSpPr>
        <p:spPr bwMode="auto">
          <a:xfrm>
            <a:off x="0" y="0"/>
            <a:ext cx="9144000" cy="469337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49451" tIns="24725" rIns="49451" bIns="24725"/>
          <a:lstStyle/>
          <a:p>
            <a:endParaRPr lang="en-US"/>
          </a:p>
        </p:txBody>
      </p:sp>
      <p:sp>
        <p:nvSpPr>
          <p:cNvPr id="3" name="TextBox 2"/>
          <p:cNvSpPr txBox="1"/>
          <p:nvPr userDrawn="1"/>
        </p:nvSpPr>
        <p:spPr>
          <a:xfrm>
            <a:off x="304799" y="133350"/>
            <a:ext cx="8534401" cy="523220"/>
          </a:xfrm>
          <a:prstGeom prst="rect">
            <a:avLst/>
          </a:prstGeom>
          <a:noFill/>
        </p:spPr>
        <p:txBody>
          <a:bodyPr wrap="square" rtlCol="0">
            <a:spAutoFit/>
          </a:bodyPr>
          <a:lstStyle/>
          <a:p>
            <a:pPr algn="ctr"/>
            <a:r>
              <a:rPr lang="en-US" sz="2800" b="1" dirty="0" smtClean="0"/>
              <a:t>Graphics</a:t>
            </a:r>
            <a:r>
              <a:rPr lang="en-US" sz="2800" b="1" baseline="0" dirty="0" smtClean="0"/>
              <a:t> slide </a:t>
            </a:r>
            <a:r>
              <a:rPr lang="en-US" sz="2800" b="1" dirty="0" smtClean="0"/>
              <a:t>with header</a:t>
            </a:r>
            <a:endParaRPr lang="en-US" sz="2800" b="1" dirty="0"/>
          </a:p>
        </p:txBody>
      </p:sp>
    </p:spTree>
    <p:extLst>
      <p:ext uri="{BB962C8B-B14F-4D97-AF65-F5344CB8AC3E}">
        <p14:creationId xmlns:p14="http://schemas.microsoft.com/office/powerpoint/2010/main" val="233666239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2" y="324161"/>
            <a:ext cx="8588861" cy="628650"/>
          </a:xfrm>
          <a:prstGeom prst="rect">
            <a:avLst/>
          </a:prstGeom>
        </p:spPr>
        <p:txBody>
          <a:bodyPr lIns="68589" tIns="34295" rIns="68589" bIns="34295"/>
          <a:lstStyle/>
          <a:p>
            <a:r>
              <a:rPr lang="en-US" smtClean="0"/>
              <a:t>Click to edit Master title style</a:t>
            </a:r>
            <a:endParaRPr lang="en-US"/>
          </a:p>
        </p:txBody>
      </p:sp>
      <p:sp>
        <p:nvSpPr>
          <p:cNvPr id="3" name="Content Placeholder 2"/>
          <p:cNvSpPr>
            <a:spLocks noGrp="1"/>
          </p:cNvSpPr>
          <p:nvPr>
            <p:ph idx="1"/>
          </p:nvPr>
        </p:nvSpPr>
        <p:spPr>
          <a:xfrm>
            <a:off x="229702" y="1004810"/>
            <a:ext cx="8551441" cy="3724275"/>
          </a:xfrm>
          <a:prstGeom prst="rect">
            <a:avLst/>
          </a:prstGeom>
        </p:spPr>
        <p:txBody>
          <a:bodyPr lIns="68589" tIns="34295" rIns="68589" bIns="3429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840993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1" descr="RickGraziani"/>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3" r:id="rId4"/>
    <p:sldLayoutId id="2147483734" r:id="rId5"/>
  </p:sldLayoutIdLst>
  <p:timing>
    <p:tnLst>
      <p:par>
        <p:cTn xmlns:p14="http://schemas.microsoft.com/office/powerpoint/2010/main" id="1" dur="indefinite" restart="never" nodeType="tmRoot"/>
      </p:par>
    </p:tnLst>
  </p:timing>
  <p:txStyles>
    <p:titleStyle>
      <a:lvl1pPr algn="ctr" rtl="0" eaLnBrk="1" fontAlgn="base" hangingPunct="1">
        <a:spcBef>
          <a:spcPct val="0"/>
        </a:spcBef>
        <a:spcAft>
          <a:spcPct val="0"/>
        </a:spcAft>
        <a:defRPr sz="3200">
          <a:solidFill>
            <a:schemeClr val="tx2"/>
          </a:solidFill>
          <a:latin typeface="+mj-lt"/>
          <a:ea typeface="+mj-ea"/>
          <a:cs typeface="+mj-cs"/>
        </a:defRPr>
      </a:lvl1pPr>
      <a:lvl2pPr algn="ctr" rtl="0" eaLnBrk="1" fontAlgn="base" hangingPunct="1">
        <a:spcBef>
          <a:spcPct val="0"/>
        </a:spcBef>
        <a:spcAft>
          <a:spcPct val="0"/>
        </a:spcAft>
        <a:defRPr sz="3200">
          <a:solidFill>
            <a:schemeClr val="tx2"/>
          </a:solidFill>
          <a:latin typeface="Arial Black" pitchFamily="34" charset="0"/>
          <a:ea typeface="ＭＳ Ｐゴシック" charset="0"/>
          <a:cs typeface="ＭＳ Ｐゴシック" charset="0"/>
        </a:defRPr>
      </a:lvl2pPr>
      <a:lvl3pPr algn="ctr" rtl="0" eaLnBrk="1" fontAlgn="base" hangingPunct="1">
        <a:spcBef>
          <a:spcPct val="0"/>
        </a:spcBef>
        <a:spcAft>
          <a:spcPct val="0"/>
        </a:spcAft>
        <a:defRPr sz="3200">
          <a:solidFill>
            <a:schemeClr val="tx2"/>
          </a:solidFill>
          <a:latin typeface="Arial Black" pitchFamily="34" charset="0"/>
          <a:ea typeface="ＭＳ Ｐゴシック" charset="0"/>
          <a:cs typeface="ＭＳ Ｐゴシック" charset="0"/>
        </a:defRPr>
      </a:lvl3pPr>
      <a:lvl4pPr algn="ctr" rtl="0" eaLnBrk="1" fontAlgn="base" hangingPunct="1">
        <a:spcBef>
          <a:spcPct val="0"/>
        </a:spcBef>
        <a:spcAft>
          <a:spcPct val="0"/>
        </a:spcAft>
        <a:defRPr sz="3200">
          <a:solidFill>
            <a:schemeClr val="tx2"/>
          </a:solidFill>
          <a:latin typeface="Arial Black" pitchFamily="34" charset="0"/>
          <a:ea typeface="ＭＳ Ｐゴシック" charset="0"/>
          <a:cs typeface="ＭＳ Ｐゴシック" charset="0"/>
        </a:defRPr>
      </a:lvl4pPr>
      <a:lvl5pPr algn="ctr" rtl="0" eaLnBrk="1" fontAlgn="base" hangingPunct="1">
        <a:spcBef>
          <a:spcPct val="0"/>
        </a:spcBef>
        <a:spcAft>
          <a:spcPct val="0"/>
        </a:spcAft>
        <a:defRPr sz="3200">
          <a:solidFill>
            <a:schemeClr val="tx2"/>
          </a:solidFill>
          <a:latin typeface="Arial Black" pitchFamily="34" charset="0"/>
          <a:ea typeface="ＭＳ Ｐゴシック" charset="0"/>
          <a:cs typeface="ＭＳ Ｐゴシック" charset="0"/>
        </a:defRPr>
      </a:lvl5pPr>
      <a:lvl6pPr marL="408142" algn="ctr" rtl="0" eaLnBrk="1" fontAlgn="base" hangingPunct="1">
        <a:spcBef>
          <a:spcPct val="0"/>
        </a:spcBef>
        <a:spcAft>
          <a:spcPct val="0"/>
        </a:spcAft>
        <a:defRPr sz="3200">
          <a:solidFill>
            <a:schemeClr val="tx2"/>
          </a:solidFill>
          <a:latin typeface="Arial Black" pitchFamily="34" charset="0"/>
        </a:defRPr>
      </a:lvl6pPr>
      <a:lvl7pPr marL="816284" algn="ctr" rtl="0" eaLnBrk="1" fontAlgn="base" hangingPunct="1">
        <a:spcBef>
          <a:spcPct val="0"/>
        </a:spcBef>
        <a:spcAft>
          <a:spcPct val="0"/>
        </a:spcAft>
        <a:defRPr sz="3200">
          <a:solidFill>
            <a:schemeClr val="tx2"/>
          </a:solidFill>
          <a:latin typeface="Arial Black" pitchFamily="34" charset="0"/>
        </a:defRPr>
      </a:lvl7pPr>
      <a:lvl8pPr marL="1224425" algn="ctr" rtl="0" eaLnBrk="1" fontAlgn="base" hangingPunct="1">
        <a:spcBef>
          <a:spcPct val="0"/>
        </a:spcBef>
        <a:spcAft>
          <a:spcPct val="0"/>
        </a:spcAft>
        <a:defRPr sz="3200">
          <a:solidFill>
            <a:schemeClr val="tx2"/>
          </a:solidFill>
          <a:latin typeface="Arial Black" pitchFamily="34" charset="0"/>
        </a:defRPr>
      </a:lvl8pPr>
      <a:lvl9pPr marL="1632567" algn="ctr" rtl="0" eaLnBrk="1" fontAlgn="base" hangingPunct="1">
        <a:spcBef>
          <a:spcPct val="0"/>
        </a:spcBef>
        <a:spcAft>
          <a:spcPct val="0"/>
        </a:spcAft>
        <a:defRPr sz="3200">
          <a:solidFill>
            <a:schemeClr val="tx2"/>
          </a:solidFill>
          <a:latin typeface="Arial Black" pitchFamily="34" charset="0"/>
        </a:defRPr>
      </a:lvl9pPr>
    </p:titleStyle>
    <p:bodyStyle>
      <a:lvl1pPr marL="543443" indent="-543443" algn="l" rtl="0" eaLnBrk="1" fontAlgn="base" hangingPunct="1">
        <a:spcBef>
          <a:spcPct val="20000"/>
        </a:spcBef>
        <a:spcAft>
          <a:spcPct val="0"/>
        </a:spcAft>
        <a:buFont typeface="Wingdings" charset="0"/>
        <a:buChar char="§"/>
        <a:defRPr sz="1800">
          <a:solidFill>
            <a:schemeClr val="tx1"/>
          </a:solidFill>
          <a:latin typeface="+mn-lt"/>
          <a:ea typeface="+mn-ea"/>
          <a:cs typeface="+mn-cs"/>
        </a:defRPr>
      </a:lvl1pPr>
      <a:lvl2pPr marL="884276" indent="-475620" algn="l" rtl="0" eaLnBrk="1" fontAlgn="base" hangingPunct="1">
        <a:spcBef>
          <a:spcPct val="20000"/>
        </a:spcBef>
        <a:spcAft>
          <a:spcPct val="0"/>
        </a:spcAft>
        <a:buChar char="–"/>
        <a:defRPr sz="1800">
          <a:solidFill>
            <a:schemeClr val="tx1"/>
          </a:solidFill>
          <a:latin typeface="+mn-lt"/>
          <a:ea typeface="+mn-ea"/>
        </a:defRPr>
      </a:lvl2pPr>
      <a:lvl3pPr marL="1224250" indent="-407797" algn="l" rtl="0" eaLnBrk="1" fontAlgn="base" hangingPunct="1">
        <a:spcBef>
          <a:spcPct val="20000"/>
        </a:spcBef>
        <a:spcAft>
          <a:spcPct val="0"/>
        </a:spcAft>
        <a:buChar char="•"/>
        <a:defRPr sz="1800">
          <a:solidFill>
            <a:schemeClr val="tx1"/>
          </a:solidFill>
          <a:latin typeface="+mn-lt"/>
          <a:ea typeface="+mn-ea"/>
        </a:defRPr>
      </a:lvl3pPr>
      <a:lvl4pPr marL="1564223" indent="-339974" algn="l" rtl="0" eaLnBrk="1" fontAlgn="base" hangingPunct="1">
        <a:spcBef>
          <a:spcPct val="20000"/>
        </a:spcBef>
        <a:spcAft>
          <a:spcPct val="0"/>
        </a:spcAft>
        <a:buChar char="–"/>
        <a:defRPr sz="1800">
          <a:solidFill>
            <a:schemeClr val="tx1"/>
          </a:solidFill>
          <a:latin typeface="+mn-lt"/>
          <a:ea typeface="+mn-ea"/>
        </a:defRPr>
      </a:lvl4pPr>
      <a:lvl5pPr marL="1972021" indent="-339974" algn="l" rtl="0" eaLnBrk="1" fontAlgn="base" hangingPunct="1">
        <a:spcBef>
          <a:spcPct val="20000"/>
        </a:spcBef>
        <a:spcAft>
          <a:spcPct val="0"/>
        </a:spcAft>
        <a:buChar char="»"/>
        <a:defRPr sz="1800">
          <a:solidFill>
            <a:schemeClr val="tx1"/>
          </a:solidFill>
          <a:latin typeface="+mn-lt"/>
          <a:ea typeface="+mn-ea"/>
        </a:defRPr>
      </a:lvl5pPr>
      <a:lvl6pPr marL="2380827" indent="-340118" algn="l" rtl="0" eaLnBrk="1" fontAlgn="base" hangingPunct="1">
        <a:spcBef>
          <a:spcPct val="20000"/>
        </a:spcBef>
        <a:spcAft>
          <a:spcPct val="0"/>
        </a:spcAft>
        <a:buChar char="»"/>
        <a:defRPr sz="1800">
          <a:solidFill>
            <a:schemeClr val="tx1"/>
          </a:solidFill>
          <a:latin typeface="+mn-lt"/>
        </a:defRPr>
      </a:lvl6pPr>
      <a:lvl7pPr marL="2788969" indent="-340118" algn="l" rtl="0" eaLnBrk="1" fontAlgn="base" hangingPunct="1">
        <a:spcBef>
          <a:spcPct val="20000"/>
        </a:spcBef>
        <a:spcAft>
          <a:spcPct val="0"/>
        </a:spcAft>
        <a:buChar char="»"/>
        <a:defRPr sz="1800">
          <a:solidFill>
            <a:schemeClr val="tx1"/>
          </a:solidFill>
          <a:latin typeface="+mn-lt"/>
        </a:defRPr>
      </a:lvl7pPr>
      <a:lvl8pPr marL="3197111" indent="-340118" algn="l" rtl="0" eaLnBrk="1" fontAlgn="base" hangingPunct="1">
        <a:spcBef>
          <a:spcPct val="20000"/>
        </a:spcBef>
        <a:spcAft>
          <a:spcPct val="0"/>
        </a:spcAft>
        <a:buChar char="»"/>
        <a:defRPr sz="1800">
          <a:solidFill>
            <a:schemeClr val="tx1"/>
          </a:solidFill>
          <a:latin typeface="+mn-lt"/>
        </a:defRPr>
      </a:lvl8pPr>
      <a:lvl9pPr marL="3605252" indent="-340118" algn="l"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247254" rtl="0" eaLnBrk="1" latinLnBrk="0" hangingPunct="1">
        <a:defRPr sz="1000" kern="1200">
          <a:solidFill>
            <a:schemeClr val="tx1"/>
          </a:solidFill>
          <a:latin typeface="+mn-lt"/>
          <a:ea typeface="+mn-ea"/>
          <a:cs typeface="+mn-cs"/>
        </a:defRPr>
      </a:lvl1pPr>
      <a:lvl2pPr marL="247254" algn="l" defTabSz="247254" rtl="0" eaLnBrk="1" latinLnBrk="0" hangingPunct="1">
        <a:defRPr sz="1000" kern="1200">
          <a:solidFill>
            <a:schemeClr val="tx1"/>
          </a:solidFill>
          <a:latin typeface="+mn-lt"/>
          <a:ea typeface="+mn-ea"/>
          <a:cs typeface="+mn-cs"/>
        </a:defRPr>
      </a:lvl2pPr>
      <a:lvl3pPr marL="494508" algn="l" defTabSz="247254" rtl="0" eaLnBrk="1" latinLnBrk="0" hangingPunct="1">
        <a:defRPr sz="1000" kern="1200">
          <a:solidFill>
            <a:schemeClr val="tx1"/>
          </a:solidFill>
          <a:latin typeface="+mn-lt"/>
          <a:ea typeface="+mn-ea"/>
          <a:cs typeface="+mn-cs"/>
        </a:defRPr>
      </a:lvl3pPr>
      <a:lvl4pPr marL="741761" algn="l" defTabSz="247254" rtl="0" eaLnBrk="1" latinLnBrk="0" hangingPunct="1">
        <a:defRPr sz="1000" kern="1200">
          <a:solidFill>
            <a:schemeClr val="tx1"/>
          </a:solidFill>
          <a:latin typeface="+mn-lt"/>
          <a:ea typeface="+mn-ea"/>
          <a:cs typeface="+mn-cs"/>
        </a:defRPr>
      </a:lvl4pPr>
      <a:lvl5pPr marL="989015" algn="l" defTabSz="247254" rtl="0" eaLnBrk="1" latinLnBrk="0" hangingPunct="1">
        <a:defRPr sz="1000" kern="1200">
          <a:solidFill>
            <a:schemeClr val="tx1"/>
          </a:solidFill>
          <a:latin typeface="+mn-lt"/>
          <a:ea typeface="+mn-ea"/>
          <a:cs typeface="+mn-cs"/>
        </a:defRPr>
      </a:lvl5pPr>
      <a:lvl6pPr marL="1236269" algn="l" defTabSz="247254" rtl="0" eaLnBrk="1" latinLnBrk="0" hangingPunct="1">
        <a:defRPr sz="1000" kern="1200">
          <a:solidFill>
            <a:schemeClr val="tx1"/>
          </a:solidFill>
          <a:latin typeface="+mn-lt"/>
          <a:ea typeface="+mn-ea"/>
          <a:cs typeface="+mn-cs"/>
        </a:defRPr>
      </a:lvl6pPr>
      <a:lvl7pPr marL="1483523" algn="l" defTabSz="247254" rtl="0" eaLnBrk="1" latinLnBrk="0" hangingPunct="1">
        <a:defRPr sz="1000" kern="1200">
          <a:solidFill>
            <a:schemeClr val="tx1"/>
          </a:solidFill>
          <a:latin typeface="+mn-lt"/>
          <a:ea typeface="+mn-ea"/>
          <a:cs typeface="+mn-cs"/>
        </a:defRPr>
      </a:lvl7pPr>
      <a:lvl8pPr marL="1730776" algn="l" defTabSz="247254" rtl="0" eaLnBrk="1" latinLnBrk="0" hangingPunct="1">
        <a:defRPr sz="1000" kern="1200">
          <a:solidFill>
            <a:schemeClr val="tx1"/>
          </a:solidFill>
          <a:latin typeface="+mn-lt"/>
          <a:ea typeface="+mn-ea"/>
          <a:cs typeface="+mn-cs"/>
        </a:defRPr>
      </a:lvl8pPr>
      <a:lvl9pPr marL="1978030" algn="l" defTabSz="247254"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3.wmf"/><Relationship Id="rId5" Type="http://schemas.openxmlformats.org/officeDocument/2006/relationships/image" Target="../media/image12.w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3.wmf"/><Relationship Id="rId5" Type="http://schemas.openxmlformats.org/officeDocument/2006/relationships/image" Target="../media/image12.w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3.wmf"/><Relationship Id="rId5"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image" Target="../media/image11.wmf"/></Relationships>
</file>

<file path=ppt/slides/_rels/slide43.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2.wmf"/><Relationship Id="rId5" Type="http://schemas.openxmlformats.org/officeDocument/2006/relationships/image" Target="../media/image11.wmf"/><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2.wmf"/><Relationship Id="rId5" Type="http://schemas.openxmlformats.org/officeDocument/2006/relationships/image" Target="../media/image11.wmf"/><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914400" y="1854868"/>
            <a:ext cx="8001000" cy="3257550"/>
          </a:xfrm>
          <a:prstGeom prst="rect">
            <a:avLst/>
          </a:prstGeom>
        </p:spPr>
        <p:txBody>
          <a:bodyPr anchor="t"/>
          <a:lstStyle>
            <a:lvl1pPr algn="ctr" rtl="0" eaLnBrk="1" fontAlgn="base" hangingPunct="1">
              <a:spcBef>
                <a:spcPct val="0"/>
              </a:spcBef>
              <a:spcAft>
                <a:spcPct val="0"/>
              </a:spcAft>
              <a:defRPr sz="3200">
                <a:solidFill>
                  <a:schemeClr val="tx2"/>
                </a:solidFill>
                <a:latin typeface="+mj-lt"/>
                <a:ea typeface="+mj-ea"/>
                <a:cs typeface="+mj-cs"/>
              </a:defRPr>
            </a:lvl1pPr>
            <a:lvl2pPr algn="ctr" rtl="0" eaLnBrk="1" fontAlgn="base" hangingPunct="1">
              <a:spcBef>
                <a:spcPct val="0"/>
              </a:spcBef>
              <a:spcAft>
                <a:spcPct val="0"/>
              </a:spcAft>
              <a:defRPr sz="3200">
                <a:solidFill>
                  <a:schemeClr val="tx2"/>
                </a:solidFill>
                <a:latin typeface="Arial Black" pitchFamily="34" charset="0"/>
                <a:ea typeface="ＭＳ Ｐゴシック" charset="0"/>
                <a:cs typeface="ＭＳ Ｐゴシック" charset="0"/>
              </a:defRPr>
            </a:lvl2pPr>
            <a:lvl3pPr algn="ctr" rtl="0" eaLnBrk="1" fontAlgn="base" hangingPunct="1">
              <a:spcBef>
                <a:spcPct val="0"/>
              </a:spcBef>
              <a:spcAft>
                <a:spcPct val="0"/>
              </a:spcAft>
              <a:defRPr sz="3200">
                <a:solidFill>
                  <a:schemeClr val="tx2"/>
                </a:solidFill>
                <a:latin typeface="Arial Black" pitchFamily="34" charset="0"/>
                <a:ea typeface="ＭＳ Ｐゴシック" charset="0"/>
                <a:cs typeface="ＭＳ Ｐゴシック" charset="0"/>
              </a:defRPr>
            </a:lvl3pPr>
            <a:lvl4pPr algn="ctr" rtl="0" eaLnBrk="1" fontAlgn="base" hangingPunct="1">
              <a:spcBef>
                <a:spcPct val="0"/>
              </a:spcBef>
              <a:spcAft>
                <a:spcPct val="0"/>
              </a:spcAft>
              <a:defRPr sz="3200">
                <a:solidFill>
                  <a:schemeClr val="tx2"/>
                </a:solidFill>
                <a:latin typeface="Arial Black" pitchFamily="34" charset="0"/>
                <a:ea typeface="ＭＳ Ｐゴシック" charset="0"/>
                <a:cs typeface="ＭＳ Ｐゴシック" charset="0"/>
              </a:defRPr>
            </a:lvl4pPr>
            <a:lvl5pPr algn="ctr" rtl="0" eaLnBrk="1" fontAlgn="base" hangingPunct="1">
              <a:spcBef>
                <a:spcPct val="0"/>
              </a:spcBef>
              <a:spcAft>
                <a:spcPct val="0"/>
              </a:spcAft>
              <a:defRPr sz="3200">
                <a:solidFill>
                  <a:schemeClr val="tx2"/>
                </a:solidFill>
                <a:latin typeface="Arial Black" pitchFamily="34" charset="0"/>
                <a:ea typeface="ＭＳ Ｐゴシック" charset="0"/>
                <a:cs typeface="ＭＳ Ｐゴシック" charset="0"/>
              </a:defRPr>
            </a:lvl5pPr>
            <a:lvl6pPr marL="408142" algn="ctr" rtl="0" eaLnBrk="1" fontAlgn="base" hangingPunct="1">
              <a:spcBef>
                <a:spcPct val="0"/>
              </a:spcBef>
              <a:spcAft>
                <a:spcPct val="0"/>
              </a:spcAft>
              <a:defRPr sz="3200">
                <a:solidFill>
                  <a:schemeClr val="tx2"/>
                </a:solidFill>
                <a:latin typeface="Arial Black" pitchFamily="34" charset="0"/>
              </a:defRPr>
            </a:lvl6pPr>
            <a:lvl7pPr marL="816284" algn="ctr" rtl="0" eaLnBrk="1" fontAlgn="base" hangingPunct="1">
              <a:spcBef>
                <a:spcPct val="0"/>
              </a:spcBef>
              <a:spcAft>
                <a:spcPct val="0"/>
              </a:spcAft>
              <a:defRPr sz="3200">
                <a:solidFill>
                  <a:schemeClr val="tx2"/>
                </a:solidFill>
                <a:latin typeface="Arial Black" pitchFamily="34" charset="0"/>
              </a:defRPr>
            </a:lvl7pPr>
            <a:lvl8pPr marL="1224425" algn="ctr" rtl="0" eaLnBrk="1" fontAlgn="base" hangingPunct="1">
              <a:spcBef>
                <a:spcPct val="0"/>
              </a:spcBef>
              <a:spcAft>
                <a:spcPct val="0"/>
              </a:spcAft>
              <a:defRPr sz="3200">
                <a:solidFill>
                  <a:schemeClr val="tx2"/>
                </a:solidFill>
                <a:latin typeface="Arial Black" pitchFamily="34" charset="0"/>
              </a:defRPr>
            </a:lvl8pPr>
            <a:lvl9pPr marL="1632567" algn="ctr" rtl="0" eaLnBrk="1" fontAlgn="base" hangingPunct="1">
              <a:spcBef>
                <a:spcPct val="0"/>
              </a:spcBef>
              <a:spcAft>
                <a:spcPct val="0"/>
              </a:spcAft>
              <a:defRPr sz="3200">
                <a:solidFill>
                  <a:schemeClr val="tx2"/>
                </a:solidFill>
                <a:latin typeface="Arial Black" pitchFamily="34" charset="0"/>
              </a:defRPr>
            </a:lvl9pPr>
          </a:lstStyle>
          <a:p>
            <a:pPr algn="l">
              <a:lnSpc>
                <a:spcPct val="90000"/>
              </a:lnSpc>
            </a:pPr>
            <a:r>
              <a:rPr lang="en-US" sz="3600" b="1" kern="0" dirty="0">
                <a:solidFill>
                  <a:srgbClr val="000000"/>
                </a:solidFill>
                <a:latin typeface="Arial"/>
                <a:cs typeface="Arial"/>
              </a:rPr>
              <a:t>6</a:t>
            </a:r>
            <a:r>
              <a:rPr lang="en-US" sz="3600" b="1" kern="0" dirty="0" smtClean="0">
                <a:solidFill>
                  <a:srgbClr val="000000"/>
                </a:solidFill>
                <a:latin typeface="Arial"/>
                <a:cs typeface="Arial"/>
              </a:rPr>
              <a:t>: </a:t>
            </a:r>
            <a:r>
              <a:rPr lang="en-US" sz="3600" b="1" kern="0" dirty="0">
                <a:solidFill>
                  <a:srgbClr val="000000"/>
                </a:solidFill>
                <a:latin typeface="Arial"/>
                <a:cs typeface="Arial"/>
              </a:rPr>
              <a:t>IPv6 </a:t>
            </a:r>
            <a:r>
              <a:rPr lang="en-US" sz="3600" b="1" kern="0" dirty="0" smtClean="0">
                <a:solidFill>
                  <a:srgbClr val="000000"/>
                </a:solidFill>
                <a:latin typeface="Arial"/>
                <a:cs typeface="Arial"/>
              </a:rPr>
              <a:t>Multicast Addresses</a:t>
            </a:r>
            <a:endParaRPr lang="en-US" sz="4000" b="1" kern="0" dirty="0" smtClean="0">
              <a:solidFill>
                <a:srgbClr val="000000"/>
              </a:solidFill>
              <a:latin typeface="Arial"/>
              <a:cs typeface="Arial"/>
            </a:endParaRPr>
          </a:p>
          <a:p>
            <a:pPr algn="l">
              <a:lnSpc>
                <a:spcPct val="90000"/>
              </a:lnSpc>
            </a:pPr>
            <a:r>
              <a:rPr lang="en-US" sz="4000" b="1" kern="0" dirty="0">
                <a:solidFill>
                  <a:srgbClr val="000000"/>
                </a:solidFill>
                <a:latin typeface="Arial"/>
                <a:cs typeface="Arial"/>
              </a:rPr>
              <a:t> </a:t>
            </a:r>
            <a:r>
              <a:rPr lang="en-US" sz="4000" b="1" kern="0" dirty="0" smtClean="0">
                <a:solidFill>
                  <a:srgbClr val="000000"/>
                </a:solidFill>
                <a:latin typeface="Arial"/>
                <a:cs typeface="Arial"/>
              </a:rPr>
              <a:t>    	  </a:t>
            </a:r>
            <a:r>
              <a:rPr lang="en-US" b="1" kern="0" dirty="0" smtClean="0">
                <a:solidFill>
                  <a:srgbClr val="000000"/>
                </a:solidFill>
                <a:latin typeface="Arial"/>
                <a:cs typeface="Arial"/>
              </a:rPr>
              <a:t> </a:t>
            </a:r>
          </a:p>
          <a:p>
            <a:pPr lvl="4" algn="l">
              <a:lnSpc>
                <a:spcPct val="90000"/>
              </a:lnSpc>
            </a:pPr>
            <a:r>
              <a:rPr lang="en-US" sz="2400" kern="0" dirty="0" smtClean="0">
                <a:solidFill>
                  <a:srgbClr val="000000"/>
                </a:solidFill>
                <a:latin typeface="Arial"/>
                <a:cs typeface="Arial"/>
              </a:rPr>
              <a:t>Rick Graziani</a:t>
            </a:r>
          </a:p>
          <a:p>
            <a:pPr lvl="4" algn="l">
              <a:lnSpc>
                <a:spcPct val="90000"/>
              </a:lnSpc>
            </a:pPr>
            <a:r>
              <a:rPr lang="en-US" sz="2400" kern="0" dirty="0" smtClean="0">
                <a:solidFill>
                  <a:srgbClr val="000000"/>
                </a:solidFill>
                <a:latin typeface="Arial"/>
                <a:cs typeface="Arial"/>
              </a:rPr>
              <a:t>Cabrillo College</a:t>
            </a:r>
          </a:p>
          <a:p>
            <a:pPr lvl="4" algn="l">
              <a:lnSpc>
                <a:spcPct val="90000"/>
              </a:lnSpc>
            </a:pPr>
            <a:endParaRPr lang="en-US" sz="2400" kern="0" dirty="0" smtClean="0">
              <a:solidFill>
                <a:srgbClr val="000000"/>
              </a:solidFill>
              <a:latin typeface="Arial"/>
              <a:cs typeface="Arial"/>
            </a:endParaRPr>
          </a:p>
          <a:p>
            <a:pPr lvl="4" algn="l">
              <a:lnSpc>
                <a:spcPct val="90000"/>
              </a:lnSpc>
            </a:pPr>
            <a:r>
              <a:rPr lang="en-US" sz="2400" kern="0" dirty="0" err="1" smtClean="0">
                <a:solidFill>
                  <a:srgbClr val="000000"/>
                </a:solidFill>
                <a:latin typeface="Arial"/>
                <a:cs typeface="Arial"/>
              </a:rPr>
              <a:t>Rick.Graziani@cabrillo.edu</a:t>
            </a:r>
            <a:endParaRPr lang="en-US" sz="2400" kern="0" dirty="0" smtClean="0">
              <a:solidFill>
                <a:srgbClr val="000000"/>
              </a:solidFill>
              <a:latin typeface="Arial"/>
              <a:cs typeface="Arial"/>
            </a:endParaRPr>
          </a:p>
        </p:txBody>
      </p:sp>
    </p:spTree>
    <p:extLst>
      <p:ext uri="{BB962C8B-B14F-4D97-AF65-F5344CB8AC3E}">
        <p14:creationId xmlns:p14="http://schemas.microsoft.com/office/powerpoint/2010/main" val="7034062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715000" cy="954107"/>
          </a:xfrm>
          <a:prstGeom prst="rect">
            <a:avLst/>
          </a:prstGeom>
          <a:noFill/>
        </p:spPr>
        <p:txBody>
          <a:bodyPr wrap="square" rtlCol="0">
            <a:spAutoFit/>
          </a:bodyPr>
          <a:lstStyle/>
          <a:p>
            <a:pPr algn="ctr"/>
            <a:r>
              <a:rPr lang="en-US" sz="2800" b="1" dirty="0" smtClean="0">
                <a:solidFill>
                  <a:srgbClr val="0096D6"/>
                </a:solidFill>
              </a:rPr>
              <a:t>Assigned IPv6 Multicast Addresses</a:t>
            </a:r>
            <a:endParaRPr lang="en-US" sz="2800" b="1" dirty="0">
              <a:solidFill>
                <a:srgbClr val="0096D6"/>
              </a:solidFill>
            </a:endParaRPr>
          </a:p>
        </p:txBody>
      </p:sp>
      <p:sp>
        <p:nvSpPr>
          <p:cNvPr id="5" name="Rectangle 4"/>
          <p:cNvSpPr/>
          <p:nvPr/>
        </p:nvSpPr>
        <p:spPr>
          <a:xfrm>
            <a:off x="999985" y="895350"/>
            <a:ext cx="3701563" cy="390800"/>
          </a:xfrm>
          <a:prstGeom prst="rect">
            <a:avLst/>
          </a:prstGeom>
          <a:solidFill>
            <a:schemeClr val="accent6">
              <a:lumMod val="75000"/>
            </a:schemeClr>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IPv6 Addresses</a:t>
            </a:r>
            <a:endParaRPr lang="en-US" dirty="0">
              <a:latin typeface="Arial" pitchFamily="34" charset="0"/>
              <a:cs typeface="Arial" pitchFamily="34" charset="0"/>
            </a:endParaRPr>
          </a:p>
        </p:txBody>
      </p:sp>
      <p:cxnSp>
        <p:nvCxnSpPr>
          <p:cNvPr id="29" name="Straight Connector 28"/>
          <p:cNvCxnSpPr/>
          <p:nvPr/>
        </p:nvCxnSpPr>
        <p:spPr>
          <a:xfrm rot="16200000" flipH="1">
            <a:off x="2608549" y="1540045"/>
            <a:ext cx="512926" cy="51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a:off x="2773904" y="2292557"/>
            <a:ext cx="201001"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830259" y="2392057"/>
            <a:ext cx="2127155" cy="11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16200000" flipH="1">
            <a:off x="1709532" y="2499038"/>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16200000" flipH="1">
            <a:off x="3836687" y="2499038"/>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186048" y="2954644"/>
            <a:ext cx="1325653" cy="307712"/>
          </a:xfrm>
          <a:prstGeom prst="rect">
            <a:avLst/>
          </a:prstGeom>
          <a:noFill/>
        </p:spPr>
        <p:txBody>
          <a:bodyPr wrap="square" lIns="91376" tIns="45688" rIns="91376" bIns="45688" rtlCol="0">
            <a:spAutoFit/>
          </a:bodyPr>
          <a:lstStyle/>
          <a:p>
            <a:pPr algn="ctr"/>
            <a:r>
              <a:rPr lang="en-US" sz="1400" b="1" dirty="0">
                <a:latin typeface="Arial" pitchFamily="34" charset="0"/>
                <a:cs typeface="Arial" pitchFamily="34" charset="0"/>
              </a:rPr>
              <a:t>FF00::/8</a:t>
            </a:r>
          </a:p>
        </p:txBody>
      </p:sp>
      <p:sp>
        <p:nvSpPr>
          <p:cNvPr id="45" name="TextBox 44"/>
          <p:cNvSpPr txBox="1"/>
          <p:nvPr/>
        </p:nvSpPr>
        <p:spPr>
          <a:xfrm>
            <a:off x="2808638" y="2954644"/>
            <a:ext cx="2286000" cy="307712"/>
          </a:xfrm>
          <a:prstGeom prst="rect">
            <a:avLst/>
          </a:prstGeom>
          <a:noFill/>
        </p:spPr>
        <p:txBody>
          <a:bodyPr wrap="square" lIns="91376" tIns="45688" rIns="91376" bIns="45688" rtlCol="0">
            <a:spAutoFit/>
          </a:bodyPr>
          <a:lstStyle/>
          <a:p>
            <a:pPr algn="ctr"/>
            <a:r>
              <a:rPr lang="en-US" sz="1400" b="1" dirty="0">
                <a:solidFill>
                  <a:srgbClr val="000000"/>
                </a:solidFill>
                <a:latin typeface="Arial" pitchFamily="34" charset="0"/>
                <a:cs typeface="Arial" pitchFamily="34" charset="0"/>
              </a:rPr>
              <a:t>FF02::1:FF00:</a:t>
            </a:r>
            <a:r>
              <a:rPr lang="en-US" sz="1400" b="1" dirty="0" smtClean="0">
                <a:solidFill>
                  <a:srgbClr val="000000"/>
                </a:solidFill>
                <a:latin typeface="Arial" pitchFamily="34" charset="0"/>
                <a:cs typeface="Arial" pitchFamily="34" charset="0"/>
              </a:rPr>
              <a:t>0000/</a:t>
            </a:r>
            <a:r>
              <a:rPr lang="en-US" sz="1400" b="1" dirty="0">
                <a:solidFill>
                  <a:srgbClr val="000000"/>
                </a:solidFill>
                <a:latin typeface="Arial" pitchFamily="34" charset="0"/>
                <a:cs typeface="Arial" pitchFamily="34" charset="0"/>
              </a:rPr>
              <a:t>104</a:t>
            </a:r>
          </a:p>
        </p:txBody>
      </p:sp>
      <p:sp>
        <p:nvSpPr>
          <p:cNvPr id="55" name="Rectangle 54"/>
          <p:cNvSpPr/>
          <p:nvPr/>
        </p:nvSpPr>
        <p:spPr>
          <a:xfrm>
            <a:off x="1643248" y="1811644"/>
            <a:ext cx="2438400"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Multicast</a:t>
            </a:r>
            <a:endParaRPr lang="en-US" dirty="0">
              <a:latin typeface="Arial" pitchFamily="34" charset="0"/>
              <a:cs typeface="Arial" pitchFamily="34" charset="0"/>
            </a:endParaRPr>
          </a:p>
        </p:txBody>
      </p:sp>
      <p:sp>
        <p:nvSpPr>
          <p:cNvPr id="58" name="Rectangle 57"/>
          <p:cNvSpPr/>
          <p:nvPr/>
        </p:nvSpPr>
        <p:spPr>
          <a:xfrm>
            <a:off x="838200" y="2573644"/>
            <a:ext cx="1981200"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Assigned</a:t>
            </a:r>
            <a:endParaRPr lang="en-US" dirty="0">
              <a:latin typeface="Arial" pitchFamily="34" charset="0"/>
              <a:cs typeface="Arial" pitchFamily="34" charset="0"/>
            </a:endParaRPr>
          </a:p>
        </p:txBody>
      </p:sp>
      <p:sp>
        <p:nvSpPr>
          <p:cNvPr id="59" name="Rectangle 58"/>
          <p:cNvSpPr/>
          <p:nvPr/>
        </p:nvSpPr>
        <p:spPr>
          <a:xfrm>
            <a:off x="2970934" y="2573644"/>
            <a:ext cx="2045772"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Solicited-Node</a:t>
            </a:r>
            <a:endParaRPr lang="en-US" dirty="0">
              <a:latin typeface="Arial" pitchFamily="34" charset="0"/>
              <a:cs typeface="Arial" pitchFamily="34" charset="0"/>
            </a:endParaRPr>
          </a:p>
        </p:txBody>
      </p:sp>
      <p:sp>
        <p:nvSpPr>
          <p:cNvPr id="15" name="Content Placeholder 4"/>
          <p:cNvSpPr txBox="1">
            <a:spLocks/>
          </p:cNvSpPr>
          <p:nvPr/>
        </p:nvSpPr>
        <p:spPr>
          <a:xfrm>
            <a:off x="381000" y="3333750"/>
            <a:ext cx="8314254" cy="1447800"/>
          </a:xfrm>
          <a:prstGeom prst="rect">
            <a:avLst/>
          </a:prstGeom>
        </p:spPr>
        <p:txBody>
          <a:bodyPr vert="horz" lIns="91408" tIns="45704" rIns="91408" bIns="45704" rtlCol="0">
            <a:normAutofit fontScale="85000" lnSpcReduction="10000"/>
          </a:bodyPr>
          <a:lstStyle/>
          <a:p>
            <a:pPr marL="342781" indent="-342781" defTabSz="457048">
              <a:spcBef>
                <a:spcPct val="20000"/>
              </a:spcBef>
              <a:buFont typeface="Arial"/>
              <a:buChar char="•"/>
              <a:defRPr/>
            </a:pPr>
            <a:r>
              <a:rPr lang="en-US" sz="2000" dirty="0" smtClean="0">
                <a:solidFill>
                  <a:srgbClr val="010000"/>
                </a:solidFill>
                <a:latin typeface="Arial"/>
                <a:cs typeface="Arial"/>
              </a:rPr>
              <a:t>RFC </a:t>
            </a:r>
            <a:r>
              <a:rPr lang="en-US" sz="2000" dirty="0">
                <a:solidFill>
                  <a:srgbClr val="010000"/>
                </a:solidFill>
                <a:latin typeface="Arial"/>
                <a:cs typeface="Arial"/>
              </a:rPr>
              <a:t>2375, IPv6 Multicast Address Assignments, defines the initial assignment of </a:t>
            </a:r>
            <a:r>
              <a:rPr lang="en-US" sz="2000" dirty="0" smtClean="0">
                <a:solidFill>
                  <a:srgbClr val="010000"/>
                </a:solidFill>
                <a:latin typeface="Arial"/>
                <a:cs typeface="Arial"/>
              </a:rPr>
              <a:t>IPv6 multicast </a:t>
            </a:r>
            <a:r>
              <a:rPr lang="en-US" sz="2000" dirty="0">
                <a:solidFill>
                  <a:srgbClr val="010000"/>
                </a:solidFill>
                <a:latin typeface="Arial"/>
                <a:cs typeface="Arial"/>
              </a:rPr>
              <a:t>addresses that have permanently assigned Global </a:t>
            </a:r>
            <a:r>
              <a:rPr lang="en-US" sz="2000" dirty="0" smtClean="0">
                <a:solidFill>
                  <a:srgbClr val="010000"/>
                </a:solidFill>
                <a:latin typeface="Arial"/>
                <a:cs typeface="Arial"/>
              </a:rPr>
              <a:t>IDs.</a:t>
            </a:r>
          </a:p>
          <a:p>
            <a:pPr marL="342781" indent="-342781" defTabSz="457048">
              <a:spcBef>
                <a:spcPct val="20000"/>
              </a:spcBef>
              <a:buFont typeface="Arial"/>
              <a:buChar char="•"/>
              <a:defRPr/>
            </a:pPr>
            <a:r>
              <a:rPr lang="en-US" sz="2000" dirty="0" smtClean="0">
                <a:solidFill>
                  <a:srgbClr val="010000"/>
                </a:solidFill>
                <a:latin typeface="Arial"/>
                <a:cs typeface="Arial"/>
              </a:rPr>
              <a:t>Reference for assigned multicast addresses:</a:t>
            </a:r>
          </a:p>
          <a:p>
            <a:pPr marL="750697" lvl="1" indent="-342900" defTabSz="457048">
              <a:spcBef>
                <a:spcPct val="20000"/>
              </a:spcBef>
              <a:buFont typeface="Arial"/>
              <a:buChar char="•"/>
              <a:defRPr/>
            </a:pPr>
            <a:r>
              <a:rPr lang="en-US" sz="2000" dirty="0" smtClean="0">
                <a:solidFill>
                  <a:srgbClr val="010000"/>
                </a:solidFill>
                <a:latin typeface="Arial"/>
                <a:cs typeface="Arial"/>
              </a:rPr>
              <a:t>(IANA) IPv6 </a:t>
            </a:r>
            <a:r>
              <a:rPr lang="en-US" sz="2000" dirty="0">
                <a:solidFill>
                  <a:srgbClr val="010000"/>
                </a:solidFill>
                <a:latin typeface="Arial"/>
                <a:cs typeface="Arial"/>
              </a:rPr>
              <a:t>Multicast Address Space </a:t>
            </a:r>
            <a:r>
              <a:rPr lang="en-US" sz="2000" dirty="0" smtClean="0">
                <a:solidFill>
                  <a:srgbClr val="010000"/>
                </a:solidFill>
                <a:latin typeface="Arial"/>
                <a:cs typeface="Arial"/>
              </a:rPr>
              <a:t>Registry - http</a:t>
            </a:r>
            <a:r>
              <a:rPr lang="en-US" sz="2000" dirty="0">
                <a:solidFill>
                  <a:srgbClr val="010000"/>
                </a:solidFill>
                <a:latin typeface="Arial"/>
                <a:cs typeface="Arial"/>
              </a:rPr>
              <a:t>://</a:t>
            </a:r>
            <a:r>
              <a:rPr lang="en-US" sz="2000" dirty="0" err="1">
                <a:solidFill>
                  <a:srgbClr val="010000"/>
                </a:solidFill>
                <a:latin typeface="Arial"/>
                <a:cs typeface="Arial"/>
              </a:rPr>
              <a:t>www.iana.org</a:t>
            </a:r>
            <a:r>
              <a:rPr lang="en-US" sz="2000" dirty="0">
                <a:solidFill>
                  <a:srgbClr val="010000"/>
                </a:solidFill>
                <a:latin typeface="Arial"/>
                <a:cs typeface="Arial"/>
              </a:rPr>
              <a:t>/assignments/ipv6-multicast-addresses/ipv6-multicast-addresses.xhtml</a:t>
            </a:r>
          </a:p>
        </p:txBody>
      </p:sp>
      <p:sp>
        <p:nvSpPr>
          <p:cNvPr id="18"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9"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pic>
        <p:nvPicPr>
          <p:cNvPr id="3" name="Picture 2"/>
          <p:cNvPicPr>
            <a:picLocks noChangeAspect="1"/>
          </p:cNvPicPr>
          <p:nvPr/>
        </p:nvPicPr>
        <p:blipFill>
          <a:blip r:embed="rId3"/>
          <a:stretch>
            <a:fillRect/>
          </a:stretch>
        </p:blipFill>
        <p:spPr>
          <a:xfrm>
            <a:off x="5724487" y="0"/>
            <a:ext cx="3419513" cy="2876550"/>
          </a:xfrm>
          <a:prstGeom prst="rect">
            <a:avLst/>
          </a:prstGeom>
          <a:ln>
            <a:solidFill>
              <a:schemeClr val="tx1"/>
            </a:solidFill>
          </a:ln>
        </p:spPr>
      </p:pic>
    </p:spTree>
    <p:extLst>
      <p:ext uri="{BB962C8B-B14F-4D97-AF65-F5344CB8AC3E}">
        <p14:creationId xmlns:p14="http://schemas.microsoft.com/office/powerpoint/2010/main" val="22154899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58"/>
                                        </p:tgtEl>
                                      </p:cBhvr>
                                    </p:animEffect>
                                    <p:animScale>
                                      <p:cBhvr>
                                        <p:cTn id="7" dur="250" autoRev="1" fill="hold"/>
                                        <p:tgtEl>
                                          <p:spTgt spid="58"/>
                                        </p:tgtEl>
                                      </p:cBhvr>
                                      <p:by x="105000" y="105000"/>
                                    </p:animScale>
                                  </p:childTnLst>
                                </p:cTn>
                              </p:par>
                              <p:par>
                                <p:cTn id="8" presetID="3" presetClass="entr" presetSubtype="10" fill="hold"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blinds(horizontal)">
                                      <p:cBhvr>
                                        <p:cTn id="10" dur="5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blinds(horizontal)">
                                      <p:cBhvr>
                                        <p:cTn id="15" dur="500"/>
                                        <p:tgtEl>
                                          <p:spTgt spid="1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
                                            <p:txEl>
                                              <p:pRg st="2" end="2"/>
                                            </p:txEl>
                                          </p:spTgt>
                                        </p:tgtEl>
                                        <p:attrNameLst>
                                          <p:attrName>style.visibility</p:attrName>
                                        </p:attrNameLst>
                                      </p:cBhvr>
                                      <p:to>
                                        <p:strVal val="visible"/>
                                      </p:to>
                                    </p:set>
                                    <p:animEffect transition="in" filter="blinds(horizontal)">
                                      <p:cBhvr>
                                        <p:cTn id="18" dur="500"/>
                                        <p:tgtEl>
                                          <p:spTgt spid="1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9144000" cy="523220"/>
          </a:xfrm>
          <a:prstGeom prst="rect">
            <a:avLst/>
          </a:prstGeom>
          <a:noFill/>
        </p:spPr>
        <p:txBody>
          <a:bodyPr wrap="square" rtlCol="0">
            <a:spAutoFit/>
          </a:bodyPr>
          <a:lstStyle/>
          <a:p>
            <a:pPr algn="ctr"/>
            <a:r>
              <a:rPr lang="en-US" sz="2800" b="1" dirty="0" smtClean="0">
                <a:solidFill>
                  <a:srgbClr val="0096D6"/>
                </a:solidFill>
              </a:rPr>
              <a:t>Assigned Multicast Addresses with Link-local Scope</a:t>
            </a:r>
            <a:endParaRPr lang="en-US" sz="2800" b="1" dirty="0">
              <a:solidFill>
                <a:srgbClr val="0096D6"/>
              </a:solidFill>
            </a:endParaRPr>
          </a:p>
        </p:txBody>
      </p:sp>
      <p:pic>
        <p:nvPicPr>
          <p:cNvPr id="3" name="Picture 2"/>
          <p:cNvPicPr>
            <a:picLocks noChangeAspect="1"/>
          </p:cNvPicPr>
          <p:nvPr/>
        </p:nvPicPr>
        <p:blipFill>
          <a:blip r:embed="rId3"/>
          <a:stretch>
            <a:fillRect/>
          </a:stretch>
        </p:blipFill>
        <p:spPr>
          <a:xfrm>
            <a:off x="2895600" y="590550"/>
            <a:ext cx="6050431" cy="577850"/>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836355959"/>
              </p:ext>
            </p:extLst>
          </p:nvPr>
        </p:nvGraphicFramePr>
        <p:xfrm>
          <a:off x="152400" y="1332230"/>
          <a:ext cx="8763000" cy="3535679"/>
        </p:xfrm>
        <a:graphic>
          <a:graphicData uri="http://schemas.openxmlformats.org/drawingml/2006/table">
            <a:tbl>
              <a:tblPr firstRow="1" bandRow="1">
                <a:tableStyleId>{08FB837D-C827-4EFA-A057-4D05807E0F7C}</a:tableStyleId>
              </a:tblPr>
              <a:tblGrid>
                <a:gridCol w="892528"/>
                <a:gridCol w="730250"/>
                <a:gridCol w="811389"/>
                <a:gridCol w="2596444"/>
                <a:gridCol w="1674989"/>
                <a:gridCol w="2057400"/>
              </a:tblGrid>
              <a:tr h="370840">
                <a:tc>
                  <a:txBody>
                    <a:bodyPr/>
                    <a:lstStyle/>
                    <a:p>
                      <a:r>
                        <a:rPr lang="en-US" sz="1400" dirty="0" smtClean="0">
                          <a:latin typeface="Arial"/>
                          <a:cs typeface="Arial"/>
                        </a:rPr>
                        <a:t>Prefix</a:t>
                      </a:r>
                      <a:endParaRPr lang="en-US" sz="1400" dirty="0">
                        <a:latin typeface="Arial"/>
                        <a:cs typeface="Arial"/>
                      </a:endParaRPr>
                    </a:p>
                  </a:txBody>
                  <a:tcPr/>
                </a:tc>
                <a:tc>
                  <a:txBody>
                    <a:bodyPr/>
                    <a:lstStyle/>
                    <a:p>
                      <a:r>
                        <a:rPr lang="en-US" sz="1400" b="1" dirty="0" smtClean="0">
                          <a:latin typeface="Arial"/>
                          <a:cs typeface="Arial"/>
                        </a:rPr>
                        <a:t>Flag</a:t>
                      </a:r>
                      <a:endParaRPr lang="en-US" sz="1400" b="1" dirty="0">
                        <a:latin typeface="Arial"/>
                        <a:cs typeface="Arial"/>
                      </a:endParaRPr>
                    </a:p>
                  </a:txBody>
                  <a:tcPr/>
                </a:tc>
                <a:tc>
                  <a:txBody>
                    <a:bodyPr/>
                    <a:lstStyle/>
                    <a:p>
                      <a:r>
                        <a:rPr lang="en-US" sz="1400" dirty="0" smtClean="0">
                          <a:latin typeface="Arial"/>
                          <a:cs typeface="Arial"/>
                        </a:rPr>
                        <a:t>Scope</a:t>
                      </a:r>
                      <a:endParaRPr lang="en-US" sz="1400" dirty="0">
                        <a:latin typeface="Arial"/>
                        <a:cs typeface="Arial"/>
                      </a:endParaRPr>
                    </a:p>
                  </a:txBody>
                  <a:tcPr/>
                </a:tc>
                <a:tc>
                  <a:txBody>
                    <a:bodyPr/>
                    <a:lstStyle/>
                    <a:p>
                      <a:r>
                        <a:rPr lang="en-US" sz="1400" dirty="0" smtClean="0">
                          <a:latin typeface="Arial"/>
                          <a:cs typeface="Arial"/>
                        </a:rPr>
                        <a:t>Predefined</a:t>
                      </a:r>
                      <a:r>
                        <a:rPr lang="en-US" sz="1400" baseline="0" dirty="0" smtClean="0">
                          <a:latin typeface="Arial"/>
                          <a:cs typeface="Arial"/>
                        </a:rPr>
                        <a:t> Group ID</a:t>
                      </a:r>
                      <a:endParaRPr lang="en-US" sz="1400" dirty="0">
                        <a:latin typeface="Arial"/>
                        <a:cs typeface="Arial"/>
                      </a:endParaRPr>
                    </a:p>
                  </a:txBody>
                  <a:tcPr/>
                </a:tc>
                <a:tc>
                  <a:txBody>
                    <a:bodyPr/>
                    <a:lstStyle/>
                    <a:p>
                      <a:r>
                        <a:rPr lang="en-US" sz="1400" dirty="0" smtClean="0">
                          <a:latin typeface="Arial"/>
                          <a:cs typeface="Arial"/>
                        </a:rPr>
                        <a:t>Compressed Format</a:t>
                      </a:r>
                      <a:endParaRPr lang="en-US" sz="1400" dirty="0">
                        <a:latin typeface="Arial"/>
                        <a:cs typeface="Arial"/>
                      </a:endParaRPr>
                    </a:p>
                  </a:txBody>
                  <a:tcPr/>
                </a:tc>
                <a:tc>
                  <a:txBody>
                    <a:bodyPr/>
                    <a:lstStyle/>
                    <a:p>
                      <a:r>
                        <a:rPr lang="en-US" sz="1400" dirty="0" smtClean="0">
                          <a:latin typeface="Arial"/>
                          <a:cs typeface="Arial"/>
                        </a:rPr>
                        <a:t>Description</a:t>
                      </a:r>
                    </a:p>
                    <a:p>
                      <a:pPr marL="0" marR="0" indent="0" algn="l" defTabSz="247254" rtl="0" eaLnBrk="1" fontAlgn="auto" latinLnBrk="0" hangingPunct="1">
                        <a:lnSpc>
                          <a:spcPct val="100000"/>
                        </a:lnSpc>
                        <a:spcBef>
                          <a:spcPts val="0"/>
                        </a:spcBef>
                        <a:spcAft>
                          <a:spcPts val="0"/>
                        </a:spcAft>
                        <a:buClrTx/>
                        <a:buSzTx/>
                        <a:buFontTx/>
                        <a:buNone/>
                        <a:tabLst/>
                        <a:defRPr/>
                      </a:pPr>
                      <a:r>
                        <a:rPr lang="en-US" sz="1400" dirty="0" smtClean="0">
                          <a:latin typeface="Arial"/>
                          <a:cs typeface="Arial"/>
                        </a:rPr>
                        <a:t>(IPv6</a:t>
                      </a:r>
                      <a:r>
                        <a:rPr lang="en-US" sz="1400" baseline="0" dirty="0" smtClean="0">
                          <a:latin typeface="Arial"/>
                          <a:cs typeface="Arial"/>
                        </a:rPr>
                        <a:t> assumed)</a:t>
                      </a:r>
                      <a:endParaRPr lang="en-US" sz="1400" dirty="0" smtClean="0">
                        <a:latin typeface="Arial"/>
                        <a:cs typeface="Arial"/>
                      </a:endParaRPr>
                    </a:p>
                  </a:txBody>
                  <a:tcPr/>
                </a:tc>
              </a:tr>
              <a:tr h="370840">
                <a:tc>
                  <a:txBody>
                    <a:bodyPr/>
                    <a:lstStyle/>
                    <a:p>
                      <a:r>
                        <a:rPr lang="en-US" sz="2000" dirty="0" smtClean="0">
                          <a:latin typeface="Courier"/>
                          <a:cs typeface="Courier"/>
                        </a:rPr>
                        <a:t>FF</a:t>
                      </a:r>
                      <a:endParaRPr lang="en-US" sz="2000" dirty="0">
                        <a:latin typeface="Courier"/>
                        <a:cs typeface="Courier"/>
                      </a:endParaRPr>
                    </a:p>
                  </a:txBody>
                  <a:tcPr/>
                </a:tc>
                <a:tc>
                  <a:txBody>
                    <a:bodyPr/>
                    <a:lstStyle/>
                    <a:p>
                      <a:r>
                        <a:rPr lang="en-US" sz="2000" b="1" dirty="0" smtClean="0">
                          <a:latin typeface="Courier"/>
                          <a:cs typeface="Courier"/>
                        </a:rPr>
                        <a:t>0</a:t>
                      </a:r>
                      <a:endParaRPr lang="en-US" sz="2000" b="1" dirty="0">
                        <a:latin typeface="Courier"/>
                        <a:cs typeface="Courier"/>
                      </a:endParaRPr>
                    </a:p>
                  </a:txBody>
                  <a:tcPr/>
                </a:tc>
                <a:tc>
                  <a:txBody>
                    <a:bodyPr/>
                    <a:lstStyle/>
                    <a:p>
                      <a:r>
                        <a:rPr lang="en-US" sz="2000" dirty="0" smtClean="0">
                          <a:latin typeface="Courier"/>
                          <a:cs typeface="Courier"/>
                        </a:rPr>
                        <a:t>2</a:t>
                      </a:r>
                      <a:endParaRPr lang="en-US" sz="2000" dirty="0">
                        <a:latin typeface="Courier"/>
                        <a:cs typeface="Courier"/>
                      </a:endParaRPr>
                    </a:p>
                  </a:txBody>
                  <a:tcPr/>
                </a:tc>
                <a:tc>
                  <a:txBody>
                    <a:bodyPr/>
                    <a:lstStyle/>
                    <a:p>
                      <a:r>
                        <a:rPr lang="en-US" sz="2000" dirty="0" smtClean="0">
                          <a:latin typeface="Courier"/>
                          <a:cs typeface="Courier"/>
                        </a:rPr>
                        <a:t>0:0:0:0:0:0:1</a:t>
                      </a:r>
                      <a:endParaRPr lang="en-US" sz="2000" dirty="0">
                        <a:latin typeface="Courier"/>
                        <a:cs typeface="Courier"/>
                      </a:endParaRPr>
                    </a:p>
                  </a:txBody>
                  <a:tcPr/>
                </a:tc>
                <a:tc>
                  <a:txBody>
                    <a:bodyPr/>
                    <a:lstStyle/>
                    <a:p>
                      <a:r>
                        <a:rPr lang="en-US" sz="2000" dirty="0" smtClean="0">
                          <a:latin typeface="Courier"/>
                          <a:cs typeface="Courier"/>
                        </a:rPr>
                        <a:t>FF02::1</a:t>
                      </a:r>
                      <a:endParaRPr lang="en-US" sz="2000" dirty="0">
                        <a:latin typeface="Courier"/>
                        <a:cs typeface="Courier"/>
                      </a:endParaRPr>
                    </a:p>
                  </a:txBody>
                  <a:tcPr/>
                </a:tc>
                <a:tc>
                  <a:txBody>
                    <a:bodyPr/>
                    <a:lstStyle/>
                    <a:p>
                      <a:r>
                        <a:rPr lang="en-US" sz="1800" dirty="0" smtClean="0">
                          <a:latin typeface="Courier"/>
                          <a:cs typeface="Courier"/>
                        </a:rPr>
                        <a:t>All-devices</a:t>
                      </a:r>
                      <a:endParaRPr lang="en-US" sz="1800" dirty="0">
                        <a:latin typeface="Courier"/>
                        <a:cs typeface="Courier"/>
                      </a:endParaRPr>
                    </a:p>
                  </a:txBody>
                  <a:tcPr/>
                </a:tc>
              </a:tr>
              <a:tr h="370840">
                <a:tc>
                  <a:txBody>
                    <a:bodyPr/>
                    <a:lstStyle/>
                    <a:p>
                      <a:r>
                        <a:rPr lang="en-US" sz="2000" dirty="0" smtClean="0">
                          <a:latin typeface="Courier"/>
                          <a:cs typeface="Courier"/>
                        </a:rPr>
                        <a:t>FF</a:t>
                      </a:r>
                      <a:endParaRPr lang="en-US" sz="2000" dirty="0">
                        <a:latin typeface="Courier"/>
                        <a:cs typeface="Courier"/>
                      </a:endParaRPr>
                    </a:p>
                  </a:txBody>
                  <a:tcPr/>
                </a:tc>
                <a:tc>
                  <a:txBody>
                    <a:bodyPr/>
                    <a:lstStyle/>
                    <a:p>
                      <a:r>
                        <a:rPr lang="en-US" sz="2000" b="1" dirty="0" smtClean="0">
                          <a:latin typeface="Courier"/>
                          <a:cs typeface="Courier"/>
                        </a:rPr>
                        <a:t>0</a:t>
                      </a:r>
                      <a:endParaRPr lang="en-US" sz="2000" b="1" dirty="0">
                        <a:latin typeface="Courier"/>
                        <a:cs typeface="Courier"/>
                      </a:endParaRPr>
                    </a:p>
                  </a:txBody>
                  <a:tcPr/>
                </a:tc>
                <a:tc>
                  <a:txBody>
                    <a:bodyPr/>
                    <a:lstStyle/>
                    <a:p>
                      <a:r>
                        <a:rPr lang="en-US" sz="2000" dirty="0" smtClean="0">
                          <a:latin typeface="Courier"/>
                          <a:cs typeface="Courier"/>
                        </a:rPr>
                        <a:t>2</a:t>
                      </a:r>
                      <a:endParaRPr lang="en-US" sz="2000" dirty="0">
                        <a:latin typeface="Courier"/>
                        <a:cs typeface="Courier"/>
                      </a:endParaRP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0:0:0:0:0:0:2</a:t>
                      </a: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FF02::2</a:t>
                      </a:r>
                    </a:p>
                  </a:txBody>
                  <a:tcPr/>
                </a:tc>
                <a:tc>
                  <a:txBody>
                    <a:bodyPr/>
                    <a:lstStyle/>
                    <a:p>
                      <a:r>
                        <a:rPr lang="en-US" sz="1800" dirty="0" smtClean="0">
                          <a:latin typeface="Courier"/>
                          <a:cs typeface="Courier"/>
                        </a:rPr>
                        <a:t>All-routers</a:t>
                      </a:r>
                      <a:endParaRPr lang="en-US" sz="1800" dirty="0">
                        <a:latin typeface="Courier"/>
                        <a:cs typeface="Courier"/>
                      </a:endParaRPr>
                    </a:p>
                  </a:txBody>
                  <a:tcPr/>
                </a:tc>
              </a:tr>
              <a:tr h="370840">
                <a:tc>
                  <a:txBody>
                    <a:bodyPr/>
                    <a:lstStyle/>
                    <a:p>
                      <a:r>
                        <a:rPr lang="en-US" sz="2000" dirty="0" smtClean="0">
                          <a:latin typeface="Courier"/>
                          <a:cs typeface="Courier"/>
                        </a:rPr>
                        <a:t>FF</a:t>
                      </a:r>
                      <a:endParaRPr lang="en-US" sz="2000" dirty="0">
                        <a:latin typeface="Courier"/>
                        <a:cs typeface="Courier"/>
                      </a:endParaRPr>
                    </a:p>
                  </a:txBody>
                  <a:tcPr/>
                </a:tc>
                <a:tc>
                  <a:txBody>
                    <a:bodyPr/>
                    <a:lstStyle/>
                    <a:p>
                      <a:r>
                        <a:rPr lang="en-US" sz="2000" b="1" dirty="0" smtClean="0">
                          <a:latin typeface="Courier"/>
                          <a:cs typeface="Courier"/>
                        </a:rPr>
                        <a:t>0</a:t>
                      </a:r>
                      <a:endParaRPr lang="en-US" sz="2000" b="1" dirty="0">
                        <a:latin typeface="Courier"/>
                        <a:cs typeface="Courier"/>
                      </a:endParaRPr>
                    </a:p>
                  </a:txBody>
                  <a:tcPr/>
                </a:tc>
                <a:tc>
                  <a:txBody>
                    <a:bodyPr/>
                    <a:lstStyle/>
                    <a:p>
                      <a:r>
                        <a:rPr lang="en-US" sz="2000" dirty="0" smtClean="0">
                          <a:latin typeface="Courier"/>
                          <a:cs typeface="Courier"/>
                        </a:rPr>
                        <a:t>2</a:t>
                      </a:r>
                      <a:endParaRPr lang="en-US" sz="2000" dirty="0">
                        <a:latin typeface="Courier"/>
                        <a:cs typeface="Courier"/>
                      </a:endParaRP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0:0:0:0:0:0:5</a:t>
                      </a: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FF02::5</a:t>
                      </a:r>
                    </a:p>
                  </a:txBody>
                  <a:tcPr/>
                </a:tc>
                <a:tc>
                  <a:txBody>
                    <a:bodyPr/>
                    <a:lstStyle/>
                    <a:p>
                      <a:r>
                        <a:rPr lang="en-US" sz="1800" dirty="0" smtClean="0">
                          <a:latin typeface="Courier"/>
                          <a:cs typeface="Courier"/>
                        </a:rPr>
                        <a:t>OSPF routers</a:t>
                      </a:r>
                      <a:endParaRPr lang="en-US" sz="1800" dirty="0">
                        <a:latin typeface="Courier"/>
                        <a:cs typeface="Courier"/>
                      </a:endParaRPr>
                    </a:p>
                  </a:txBody>
                  <a:tcPr/>
                </a:tc>
              </a:tr>
              <a:tr h="370840">
                <a:tc>
                  <a:txBody>
                    <a:bodyPr/>
                    <a:lstStyle/>
                    <a:p>
                      <a:r>
                        <a:rPr lang="en-US" sz="2000" dirty="0" smtClean="0">
                          <a:latin typeface="Courier"/>
                          <a:cs typeface="Courier"/>
                        </a:rPr>
                        <a:t>FF</a:t>
                      </a:r>
                      <a:endParaRPr lang="en-US" sz="2000" dirty="0">
                        <a:latin typeface="Courier"/>
                        <a:cs typeface="Courier"/>
                      </a:endParaRPr>
                    </a:p>
                  </a:txBody>
                  <a:tcPr/>
                </a:tc>
                <a:tc>
                  <a:txBody>
                    <a:bodyPr/>
                    <a:lstStyle/>
                    <a:p>
                      <a:r>
                        <a:rPr lang="en-US" sz="2000" b="1" dirty="0" smtClean="0">
                          <a:latin typeface="Courier"/>
                          <a:cs typeface="Courier"/>
                        </a:rPr>
                        <a:t>0</a:t>
                      </a:r>
                      <a:endParaRPr lang="en-US" sz="2000" b="1" dirty="0">
                        <a:latin typeface="Courier"/>
                        <a:cs typeface="Courier"/>
                      </a:endParaRPr>
                    </a:p>
                  </a:txBody>
                  <a:tcPr/>
                </a:tc>
                <a:tc>
                  <a:txBody>
                    <a:bodyPr/>
                    <a:lstStyle/>
                    <a:p>
                      <a:r>
                        <a:rPr lang="en-US" sz="2000" dirty="0" smtClean="0">
                          <a:latin typeface="Courier"/>
                          <a:cs typeface="Courier"/>
                        </a:rPr>
                        <a:t>2</a:t>
                      </a:r>
                      <a:endParaRPr lang="en-US" sz="2000" dirty="0">
                        <a:latin typeface="Courier"/>
                        <a:cs typeface="Courier"/>
                      </a:endParaRP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0:0:0:0:0:0:6</a:t>
                      </a: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FF02::6</a:t>
                      </a:r>
                    </a:p>
                  </a:txBody>
                  <a:tcPr/>
                </a:tc>
                <a:tc>
                  <a:txBody>
                    <a:bodyPr/>
                    <a:lstStyle/>
                    <a:p>
                      <a:r>
                        <a:rPr lang="en-US" sz="1800" dirty="0" smtClean="0">
                          <a:latin typeface="Courier"/>
                          <a:cs typeface="Courier"/>
                        </a:rPr>
                        <a:t>OSPF</a:t>
                      </a:r>
                      <a:r>
                        <a:rPr lang="en-US" sz="1800" baseline="0" dirty="0" smtClean="0">
                          <a:latin typeface="Courier"/>
                          <a:cs typeface="Courier"/>
                        </a:rPr>
                        <a:t> DRs</a:t>
                      </a:r>
                      <a:endParaRPr lang="en-US" sz="1800" dirty="0">
                        <a:latin typeface="Courier"/>
                        <a:cs typeface="Courier"/>
                      </a:endParaRPr>
                    </a:p>
                  </a:txBody>
                  <a:tcPr/>
                </a:tc>
              </a:tr>
              <a:tr h="370840">
                <a:tc>
                  <a:txBody>
                    <a:bodyPr/>
                    <a:lstStyle/>
                    <a:p>
                      <a:r>
                        <a:rPr lang="en-US" sz="2000" dirty="0" smtClean="0">
                          <a:latin typeface="Courier"/>
                          <a:cs typeface="Courier"/>
                        </a:rPr>
                        <a:t>FF</a:t>
                      </a:r>
                      <a:endParaRPr lang="en-US" sz="2000" dirty="0">
                        <a:latin typeface="Courier"/>
                        <a:cs typeface="Courier"/>
                      </a:endParaRPr>
                    </a:p>
                  </a:txBody>
                  <a:tcPr/>
                </a:tc>
                <a:tc>
                  <a:txBody>
                    <a:bodyPr/>
                    <a:lstStyle/>
                    <a:p>
                      <a:r>
                        <a:rPr lang="en-US" sz="2000" b="1" dirty="0" smtClean="0">
                          <a:latin typeface="Courier"/>
                          <a:cs typeface="Courier"/>
                        </a:rPr>
                        <a:t>0</a:t>
                      </a:r>
                      <a:endParaRPr lang="en-US" sz="2000" b="1" dirty="0">
                        <a:latin typeface="Courier"/>
                        <a:cs typeface="Courier"/>
                      </a:endParaRPr>
                    </a:p>
                  </a:txBody>
                  <a:tcPr/>
                </a:tc>
                <a:tc>
                  <a:txBody>
                    <a:bodyPr/>
                    <a:lstStyle/>
                    <a:p>
                      <a:r>
                        <a:rPr lang="en-US" sz="2000" dirty="0" smtClean="0">
                          <a:latin typeface="Courier"/>
                          <a:cs typeface="Courier"/>
                        </a:rPr>
                        <a:t>2</a:t>
                      </a:r>
                      <a:endParaRPr lang="en-US" sz="2000" dirty="0">
                        <a:latin typeface="Courier"/>
                        <a:cs typeface="Courier"/>
                      </a:endParaRP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0:0:0:0:0:0:9</a:t>
                      </a: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FF02::9</a:t>
                      </a:r>
                    </a:p>
                  </a:txBody>
                  <a:tcPr/>
                </a:tc>
                <a:tc>
                  <a:txBody>
                    <a:bodyPr/>
                    <a:lstStyle/>
                    <a:p>
                      <a:r>
                        <a:rPr lang="en-US" sz="1800" dirty="0" smtClean="0">
                          <a:latin typeface="Courier"/>
                          <a:cs typeface="Courier"/>
                        </a:rPr>
                        <a:t>RIP routers</a:t>
                      </a:r>
                      <a:endParaRPr lang="en-US" sz="1800" dirty="0">
                        <a:latin typeface="Courier"/>
                        <a:cs typeface="Courier"/>
                      </a:endParaRPr>
                    </a:p>
                  </a:txBody>
                  <a:tcPr/>
                </a:tc>
              </a:tr>
              <a:tr h="370840">
                <a:tc>
                  <a:txBody>
                    <a:bodyPr/>
                    <a:lstStyle/>
                    <a:p>
                      <a:r>
                        <a:rPr lang="en-US" sz="2000" dirty="0" smtClean="0">
                          <a:latin typeface="Courier"/>
                          <a:cs typeface="Courier"/>
                        </a:rPr>
                        <a:t>FF</a:t>
                      </a:r>
                      <a:endParaRPr lang="en-US" sz="2000" dirty="0">
                        <a:latin typeface="Courier"/>
                        <a:cs typeface="Courier"/>
                      </a:endParaRPr>
                    </a:p>
                  </a:txBody>
                  <a:tcPr/>
                </a:tc>
                <a:tc>
                  <a:txBody>
                    <a:bodyPr/>
                    <a:lstStyle/>
                    <a:p>
                      <a:r>
                        <a:rPr lang="en-US" sz="2000" b="1" dirty="0" smtClean="0">
                          <a:latin typeface="Courier"/>
                          <a:cs typeface="Courier"/>
                        </a:rPr>
                        <a:t>0</a:t>
                      </a:r>
                      <a:endParaRPr lang="en-US" sz="2000" b="1" dirty="0">
                        <a:latin typeface="Courier"/>
                        <a:cs typeface="Courier"/>
                      </a:endParaRPr>
                    </a:p>
                  </a:txBody>
                  <a:tcPr/>
                </a:tc>
                <a:tc>
                  <a:txBody>
                    <a:bodyPr/>
                    <a:lstStyle/>
                    <a:p>
                      <a:r>
                        <a:rPr lang="en-US" sz="2000" dirty="0" smtClean="0">
                          <a:latin typeface="Courier"/>
                          <a:cs typeface="Courier"/>
                        </a:rPr>
                        <a:t>2</a:t>
                      </a:r>
                      <a:endParaRPr lang="en-US" sz="2000" dirty="0">
                        <a:latin typeface="Courier"/>
                        <a:cs typeface="Courier"/>
                      </a:endParaRP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0:0:0:0:0:0:A</a:t>
                      </a: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FF02::A</a:t>
                      </a:r>
                    </a:p>
                  </a:txBody>
                  <a:tcPr/>
                </a:tc>
                <a:tc>
                  <a:txBody>
                    <a:bodyPr/>
                    <a:lstStyle/>
                    <a:p>
                      <a:r>
                        <a:rPr lang="en-US" sz="1800" dirty="0" smtClean="0">
                          <a:latin typeface="Courier"/>
                          <a:cs typeface="Courier"/>
                        </a:rPr>
                        <a:t>EIGRP routers</a:t>
                      </a:r>
                      <a:endParaRPr lang="en-US" sz="1800" dirty="0">
                        <a:latin typeface="Courier"/>
                        <a:cs typeface="Courier"/>
                      </a:endParaRPr>
                    </a:p>
                  </a:txBody>
                  <a:tcPr/>
                </a:tc>
              </a:tr>
              <a:tr h="370840">
                <a:tc>
                  <a:txBody>
                    <a:bodyPr/>
                    <a:lstStyle/>
                    <a:p>
                      <a:r>
                        <a:rPr lang="en-US" sz="2000" dirty="0" smtClean="0">
                          <a:latin typeface="Courier"/>
                          <a:cs typeface="Courier"/>
                        </a:rPr>
                        <a:t>FF</a:t>
                      </a:r>
                      <a:endParaRPr lang="en-US" sz="2000" dirty="0">
                        <a:latin typeface="Courier"/>
                        <a:cs typeface="Courier"/>
                      </a:endParaRPr>
                    </a:p>
                  </a:txBody>
                  <a:tcPr/>
                </a:tc>
                <a:tc>
                  <a:txBody>
                    <a:bodyPr/>
                    <a:lstStyle/>
                    <a:p>
                      <a:r>
                        <a:rPr lang="en-US" sz="2000" b="1" dirty="0" smtClean="0">
                          <a:latin typeface="Courier"/>
                          <a:cs typeface="Courier"/>
                        </a:rPr>
                        <a:t>0</a:t>
                      </a:r>
                      <a:endParaRPr lang="en-US" sz="2000" b="1" dirty="0">
                        <a:latin typeface="Courier"/>
                        <a:cs typeface="Courier"/>
                      </a:endParaRPr>
                    </a:p>
                  </a:txBody>
                  <a:tcPr/>
                </a:tc>
                <a:tc>
                  <a:txBody>
                    <a:bodyPr/>
                    <a:lstStyle/>
                    <a:p>
                      <a:r>
                        <a:rPr lang="en-US" sz="2000" dirty="0" smtClean="0">
                          <a:latin typeface="Courier"/>
                          <a:cs typeface="Courier"/>
                        </a:rPr>
                        <a:t>2</a:t>
                      </a:r>
                      <a:endParaRPr lang="en-US" sz="2000" dirty="0">
                        <a:latin typeface="Courier"/>
                        <a:cs typeface="Courier"/>
                      </a:endParaRP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0:0:0:0:0:1:2</a:t>
                      </a: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FF02::1:2</a:t>
                      </a:r>
                    </a:p>
                  </a:txBody>
                  <a:tcPr/>
                </a:tc>
                <a:tc>
                  <a:txBody>
                    <a:bodyPr/>
                    <a:lstStyle/>
                    <a:p>
                      <a:r>
                        <a:rPr lang="en-US" sz="1800" dirty="0" smtClean="0">
                          <a:latin typeface="Courier"/>
                          <a:cs typeface="Courier"/>
                        </a:rPr>
                        <a:t>DHCP</a:t>
                      </a:r>
                      <a:r>
                        <a:rPr lang="en-US" sz="1800" baseline="0" dirty="0" smtClean="0">
                          <a:latin typeface="Courier"/>
                          <a:cs typeface="Courier"/>
                        </a:rPr>
                        <a:t> servers/relay agents</a:t>
                      </a:r>
                      <a:endParaRPr lang="en-US" sz="1800" dirty="0">
                        <a:latin typeface="Courier"/>
                        <a:cs typeface="Courier"/>
                      </a:endParaRPr>
                    </a:p>
                  </a:txBody>
                  <a:tcPr/>
                </a:tc>
              </a:tr>
            </a:tbl>
          </a:graphicData>
        </a:graphic>
      </p:graphicFrame>
      <p:sp>
        <p:nvSpPr>
          <p:cNvPr id="18" name="TextBox 17"/>
          <p:cNvSpPr txBox="1"/>
          <p:nvPr/>
        </p:nvSpPr>
        <p:spPr>
          <a:xfrm>
            <a:off x="0" y="514350"/>
            <a:ext cx="3048000" cy="634020"/>
          </a:xfrm>
          <a:prstGeom prst="rect">
            <a:avLst/>
          </a:prstGeom>
          <a:noFill/>
        </p:spPr>
        <p:txBody>
          <a:bodyPr wrap="square" rtlCol="0">
            <a:spAutoFit/>
          </a:bodyPr>
          <a:lstStyle/>
          <a:p>
            <a:pPr>
              <a:spcBef>
                <a:spcPct val="20000"/>
              </a:spcBef>
              <a:defRPr/>
            </a:pPr>
            <a:r>
              <a:rPr lang="en-US" sz="1600" b="1" dirty="0" smtClean="0"/>
              <a:t>Flag = 0, </a:t>
            </a:r>
            <a:r>
              <a:rPr lang="en-US" sz="1600" b="1" dirty="0" smtClean="0">
                <a:solidFill>
                  <a:srgbClr val="010000"/>
                </a:solidFill>
                <a:latin typeface="Arial"/>
                <a:cs typeface="Arial"/>
              </a:rPr>
              <a:t>Assigned multicast</a:t>
            </a:r>
          </a:p>
          <a:p>
            <a:pPr>
              <a:spcBef>
                <a:spcPct val="20000"/>
              </a:spcBef>
              <a:defRPr/>
            </a:pPr>
            <a:r>
              <a:rPr lang="en-US" sz="1600" b="1" dirty="0" smtClean="0">
                <a:solidFill>
                  <a:srgbClr val="010000"/>
                </a:solidFill>
                <a:latin typeface="Arial"/>
                <a:cs typeface="Arial"/>
              </a:rPr>
              <a:t>Scope = 2, Link-local scope</a:t>
            </a:r>
          </a:p>
        </p:txBody>
      </p:sp>
      <p:sp>
        <p:nvSpPr>
          <p:cNvPr id="19" name="Rectangle 18"/>
          <p:cNvSpPr/>
          <p:nvPr/>
        </p:nvSpPr>
        <p:spPr bwMode="auto">
          <a:xfrm>
            <a:off x="76200" y="2266949"/>
            <a:ext cx="8915400" cy="3559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0" name="Rectangle 19"/>
          <p:cNvSpPr/>
          <p:nvPr/>
        </p:nvSpPr>
        <p:spPr bwMode="auto">
          <a:xfrm>
            <a:off x="76200" y="2619222"/>
            <a:ext cx="8915400" cy="43097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1" name="Rectangle 20"/>
          <p:cNvSpPr/>
          <p:nvPr/>
        </p:nvSpPr>
        <p:spPr bwMode="auto">
          <a:xfrm>
            <a:off x="76200" y="3047694"/>
            <a:ext cx="8915400" cy="4384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2" name="Rectangle 21"/>
          <p:cNvSpPr/>
          <p:nvPr/>
        </p:nvSpPr>
        <p:spPr bwMode="auto">
          <a:xfrm>
            <a:off x="76200" y="3409950"/>
            <a:ext cx="8915400" cy="4384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3" name="Rectangle 22"/>
          <p:cNvSpPr/>
          <p:nvPr/>
        </p:nvSpPr>
        <p:spPr bwMode="auto">
          <a:xfrm>
            <a:off x="76200" y="3790950"/>
            <a:ext cx="8915400" cy="4384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4" name="Rectangle 23"/>
          <p:cNvSpPr/>
          <p:nvPr/>
        </p:nvSpPr>
        <p:spPr bwMode="auto">
          <a:xfrm>
            <a:off x="76200" y="4171950"/>
            <a:ext cx="8915400" cy="762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5" name="Rectangle 24"/>
          <p:cNvSpPr/>
          <p:nvPr/>
        </p:nvSpPr>
        <p:spPr bwMode="auto">
          <a:xfrm>
            <a:off x="1752600" y="1809750"/>
            <a:ext cx="838200" cy="457200"/>
          </a:xfrm>
          <a:prstGeom prst="rect">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16"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7"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41866951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6" presetClass="emph" presetSubtype="0" repeatCount="2000" fill="hold" grpId="1" nodeType="afterEffect">
                                  <p:stCondLst>
                                    <p:cond delay="0"/>
                                  </p:stCondLst>
                                  <p:childTnLst>
                                    <p:animEffect transition="out" filter="fade">
                                      <p:cBhvr>
                                        <p:cTn id="11" dur="500" tmFilter="0, 0; .2, .5; .8, .5; 1, 0"/>
                                        <p:tgtEl>
                                          <p:spTgt spid="25"/>
                                        </p:tgtEl>
                                      </p:cBhvr>
                                    </p:animEffect>
                                    <p:animScale>
                                      <p:cBhvr>
                                        <p:cTn id="12" dur="250" autoRev="1" fill="hold"/>
                                        <p:tgtEl>
                                          <p:spTgt spid="2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par>
                                <p:cTn id="18" presetID="3" presetClass="exit" presetSubtype="10" fill="hold" grpId="2" nodeType="withEffect">
                                  <p:stCondLst>
                                    <p:cond delay="0"/>
                                  </p:stCondLst>
                                  <p:childTnLst>
                                    <p:animEffect transition="out" filter="blinds(horizontal)">
                                      <p:cBhvr>
                                        <p:cTn id="19" dur="500"/>
                                        <p:tgtEl>
                                          <p:spTgt spid="25"/>
                                        </p:tgtEl>
                                      </p:cBhvr>
                                    </p:animEffect>
                                    <p:set>
                                      <p:cBhvr>
                                        <p:cTn id="20" dur="1" fill="hold">
                                          <p:stCondLst>
                                            <p:cond delay="499"/>
                                          </p:stCondLst>
                                        </p:cTn>
                                        <p:tgtEl>
                                          <p:spTgt spid="2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0" nodeType="clickEffect">
                                  <p:stCondLst>
                                    <p:cond delay="0"/>
                                  </p:stCondLst>
                                  <p:childTnLst>
                                    <p:animEffect transition="out" filter="blinds(horizontal)">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0" nodeType="clickEffect">
                                  <p:stCondLst>
                                    <p:cond delay="0"/>
                                  </p:stCondLst>
                                  <p:childTnLst>
                                    <p:animEffect transition="out" filter="blinds(horizontal)">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0" nodeType="clickEffect">
                                  <p:stCondLst>
                                    <p:cond delay="0"/>
                                  </p:stCondLst>
                                  <p:childTnLst>
                                    <p:animEffect transition="out" filter="blinds(horizontal)">
                                      <p:cBhvr>
                                        <p:cTn id="34" dur="500"/>
                                        <p:tgtEl>
                                          <p:spTgt spid="22"/>
                                        </p:tgtEl>
                                      </p:cBhvr>
                                    </p:animEffect>
                                    <p:set>
                                      <p:cBhvr>
                                        <p:cTn id="35" dur="1" fill="hold">
                                          <p:stCondLst>
                                            <p:cond delay="499"/>
                                          </p:stCondLst>
                                        </p:cTn>
                                        <p:tgtEl>
                                          <p:spTgt spid="2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0" nodeType="clickEffect">
                                  <p:stCondLst>
                                    <p:cond delay="0"/>
                                  </p:stCondLst>
                                  <p:childTnLst>
                                    <p:animEffect transition="out" filter="blinds(horizontal)">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0" nodeType="clickEffect">
                                  <p:stCondLst>
                                    <p:cond delay="0"/>
                                  </p:stCondLst>
                                  <p:childTnLst>
                                    <p:animEffect transition="out" filter="blinds(horizontal)">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par>
                                <p:cTn id="46" presetID="3" presetClass="entr" presetSubtype="1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5" grpId="1" animBg="1"/>
      <p:bldP spid="25" grpId="2"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9144000" cy="523220"/>
          </a:xfrm>
          <a:prstGeom prst="rect">
            <a:avLst/>
          </a:prstGeom>
          <a:noFill/>
        </p:spPr>
        <p:txBody>
          <a:bodyPr wrap="square" rtlCol="0">
            <a:spAutoFit/>
          </a:bodyPr>
          <a:lstStyle/>
          <a:p>
            <a:pPr algn="ctr"/>
            <a:r>
              <a:rPr lang="en-US" sz="2800" b="1" dirty="0" smtClean="0">
                <a:solidFill>
                  <a:srgbClr val="0096D6"/>
                </a:solidFill>
              </a:rPr>
              <a:t>Assigned Multicast Addresses with Site-local Scope</a:t>
            </a:r>
            <a:endParaRPr lang="en-US" sz="2800" b="1" dirty="0">
              <a:solidFill>
                <a:srgbClr val="0096D6"/>
              </a:solidFill>
            </a:endParaRPr>
          </a:p>
        </p:txBody>
      </p:sp>
      <p:pic>
        <p:nvPicPr>
          <p:cNvPr id="3" name="Picture 2"/>
          <p:cNvPicPr>
            <a:picLocks noChangeAspect="1"/>
          </p:cNvPicPr>
          <p:nvPr/>
        </p:nvPicPr>
        <p:blipFill>
          <a:blip r:embed="rId3"/>
          <a:stretch>
            <a:fillRect/>
          </a:stretch>
        </p:blipFill>
        <p:spPr>
          <a:xfrm>
            <a:off x="2895600" y="590550"/>
            <a:ext cx="6050431" cy="577850"/>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4183513556"/>
              </p:ext>
            </p:extLst>
          </p:nvPr>
        </p:nvGraphicFramePr>
        <p:xfrm>
          <a:off x="152400" y="1332230"/>
          <a:ext cx="8763000" cy="1554479"/>
        </p:xfrm>
        <a:graphic>
          <a:graphicData uri="http://schemas.openxmlformats.org/drawingml/2006/table">
            <a:tbl>
              <a:tblPr firstRow="1" bandRow="1">
                <a:tableStyleId>{08FB837D-C827-4EFA-A057-4D05807E0F7C}</a:tableStyleId>
              </a:tblPr>
              <a:tblGrid>
                <a:gridCol w="892528"/>
                <a:gridCol w="730250"/>
                <a:gridCol w="811389"/>
                <a:gridCol w="2596444"/>
                <a:gridCol w="1674989"/>
                <a:gridCol w="2057400"/>
              </a:tblGrid>
              <a:tr h="370840">
                <a:tc>
                  <a:txBody>
                    <a:bodyPr/>
                    <a:lstStyle/>
                    <a:p>
                      <a:r>
                        <a:rPr lang="en-US" sz="1400" dirty="0" smtClean="0">
                          <a:latin typeface="Arial"/>
                          <a:cs typeface="Arial"/>
                        </a:rPr>
                        <a:t>Prefix</a:t>
                      </a:r>
                      <a:endParaRPr lang="en-US" sz="1400" dirty="0">
                        <a:latin typeface="Arial"/>
                        <a:cs typeface="Arial"/>
                      </a:endParaRPr>
                    </a:p>
                  </a:txBody>
                  <a:tcPr/>
                </a:tc>
                <a:tc>
                  <a:txBody>
                    <a:bodyPr/>
                    <a:lstStyle/>
                    <a:p>
                      <a:r>
                        <a:rPr lang="en-US" sz="1400" b="1" dirty="0" smtClean="0">
                          <a:latin typeface="Arial"/>
                          <a:cs typeface="Arial"/>
                        </a:rPr>
                        <a:t>Flag</a:t>
                      </a:r>
                      <a:endParaRPr lang="en-US" sz="1400" b="1" dirty="0">
                        <a:latin typeface="Arial"/>
                        <a:cs typeface="Arial"/>
                      </a:endParaRPr>
                    </a:p>
                  </a:txBody>
                  <a:tcPr/>
                </a:tc>
                <a:tc>
                  <a:txBody>
                    <a:bodyPr/>
                    <a:lstStyle/>
                    <a:p>
                      <a:r>
                        <a:rPr lang="en-US" sz="1400" dirty="0" smtClean="0">
                          <a:latin typeface="Arial"/>
                          <a:cs typeface="Arial"/>
                        </a:rPr>
                        <a:t>Scope</a:t>
                      </a:r>
                      <a:endParaRPr lang="en-US" sz="1400" dirty="0">
                        <a:latin typeface="Arial"/>
                        <a:cs typeface="Arial"/>
                      </a:endParaRPr>
                    </a:p>
                  </a:txBody>
                  <a:tcPr/>
                </a:tc>
                <a:tc>
                  <a:txBody>
                    <a:bodyPr/>
                    <a:lstStyle/>
                    <a:p>
                      <a:r>
                        <a:rPr lang="en-US" sz="1400" dirty="0" smtClean="0">
                          <a:latin typeface="Arial"/>
                          <a:cs typeface="Arial"/>
                        </a:rPr>
                        <a:t>Predefined</a:t>
                      </a:r>
                      <a:r>
                        <a:rPr lang="en-US" sz="1400" baseline="0" dirty="0" smtClean="0">
                          <a:latin typeface="Arial"/>
                          <a:cs typeface="Arial"/>
                        </a:rPr>
                        <a:t> Group ID</a:t>
                      </a:r>
                      <a:endParaRPr lang="en-US" sz="1400" dirty="0">
                        <a:latin typeface="Arial"/>
                        <a:cs typeface="Arial"/>
                      </a:endParaRPr>
                    </a:p>
                  </a:txBody>
                  <a:tcPr/>
                </a:tc>
                <a:tc>
                  <a:txBody>
                    <a:bodyPr/>
                    <a:lstStyle/>
                    <a:p>
                      <a:r>
                        <a:rPr lang="en-US" sz="1400" dirty="0" smtClean="0">
                          <a:latin typeface="Arial"/>
                          <a:cs typeface="Arial"/>
                        </a:rPr>
                        <a:t>Compressed Format</a:t>
                      </a:r>
                      <a:endParaRPr lang="en-US" sz="1400" dirty="0">
                        <a:latin typeface="Arial"/>
                        <a:cs typeface="Arial"/>
                      </a:endParaRPr>
                    </a:p>
                  </a:txBody>
                  <a:tcPr/>
                </a:tc>
                <a:tc>
                  <a:txBody>
                    <a:bodyPr/>
                    <a:lstStyle/>
                    <a:p>
                      <a:r>
                        <a:rPr lang="en-US" sz="1400" dirty="0" smtClean="0">
                          <a:latin typeface="Arial"/>
                          <a:cs typeface="Arial"/>
                        </a:rPr>
                        <a:t>Description </a:t>
                      </a:r>
                    </a:p>
                    <a:p>
                      <a:r>
                        <a:rPr lang="en-US" sz="1400" dirty="0" smtClean="0">
                          <a:latin typeface="Arial"/>
                          <a:cs typeface="Arial"/>
                        </a:rPr>
                        <a:t>(IPv6</a:t>
                      </a:r>
                      <a:r>
                        <a:rPr lang="en-US" sz="1400" baseline="0" dirty="0" smtClean="0">
                          <a:latin typeface="Arial"/>
                          <a:cs typeface="Arial"/>
                        </a:rPr>
                        <a:t> assumed)</a:t>
                      </a:r>
                      <a:endParaRPr lang="en-US" sz="1400" dirty="0">
                        <a:latin typeface="Arial"/>
                        <a:cs typeface="Arial"/>
                      </a:endParaRPr>
                    </a:p>
                  </a:txBody>
                  <a:tcPr/>
                </a:tc>
              </a:tr>
              <a:tr h="370840">
                <a:tc>
                  <a:txBody>
                    <a:bodyPr/>
                    <a:lstStyle/>
                    <a:p>
                      <a:r>
                        <a:rPr lang="en-US" sz="2000" dirty="0" smtClean="0">
                          <a:latin typeface="Courier"/>
                          <a:cs typeface="Courier"/>
                        </a:rPr>
                        <a:t>FF</a:t>
                      </a:r>
                      <a:endParaRPr lang="en-US" sz="2000" dirty="0">
                        <a:latin typeface="Courier"/>
                        <a:cs typeface="Courier"/>
                      </a:endParaRPr>
                    </a:p>
                  </a:txBody>
                  <a:tcPr/>
                </a:tc>
                <a:tc>
                  <a:txBody>
                    <a:bodyPr/>
                    <a:lstStyle/>
                    <a:p>
                      <a:r>
                        <a:rPr lang="en-US" sz="2000" b="1" dirty="0" smtClean="0">
                          <a:latin typeface="Courier"/>
                          <a:cs typeface="Courier"/>
                        </a:rPr>
                        <a:t>0</a:t>
                      </a:r>
                      <a:endParaRPr lang="en-US" sz="2000" b="1" dirty="0">
                        <a:latin typeface="Courier"/>
                        <a:cs typeface="Courier"/>
                      </a:endParaRPr>
                    </a:p>
                  </a:txBody>
                  <a:tcPr/>
                </a:tc>
                <a:tc>
                  <a:txBody>
                    <a:bodyPr/>
                    <a:lstStyle/>
                    <a:p>
                      <a:r>
                        <a:rPr lang="en-US" sz="2000" dirty="0" smtClean="0">
                          <a:latin typeface="Courier"/>
                          <a:cs typeface="Courier"/>
                        </a:rPr>
                        <a:t>5</a:t>
                      </a:r>
                      <a:endParaRPr lang="en-US" sz="2000" dirty="0">
                        <a:latin typeface="Courier"/>
                        <a:cs typeface="Courier"/>
                      </a:endParaRPr>
                    </a:p>
                  </a:txBody>
                  <a:tcPr/>
                </a:tc>
                <a:tc>
                  <a:txBody>
                    <a:bodyPr/>
                    <a:lstStyle/>
                    <a:p>
                      <a:r>
                        <a:rPr lang="en-US" sz="2000" dirty="0" smtClean="0">
                          <a:latin typeface="Courier"/>
                          <a:cs typeface="Courier"/>
                        </a:rPr>
                        <a:t>0:0:0:0:0:0:2</a:t>
                      </a:r>
                      <a:endParaRPr lang="en-US" sz="2000" dirty="0">
                        <a:latin typeface="Courier"/>
                        <a:cs typeface="Courier"/>
                      </a:endParaRPr>
                    </a:p>
                  </a:txBody>
                  <a:tcPr/>
                </a:tc>
                <a:tc>
                  <a:txBody>
                    <a:bodyPr/>
                    <a:lstStyle/>
                    <a:p>
                      <a:r>
                        <a:rPr lang="en-US" sz="2000" dirty="0" smtClean="0">
                          <a:latin typeface="Courier"/>
                          <a:cs typeface="Courier"/>
                        </a:rPr>
                        <a:t>FF05::2</a:t>
                      </a:r>
                      <a:endParaRPr lang="en-US" sz="2000" dirty="0">
                        <a:latin typeface="Courier"/>
                        <a:cs typeface="Courier"/>
                      </a:endParaRPr>
                    </a:p>
                  </a:txBody>
                  <a:tcPr/>
                </a:tc>
                <a:tc>
                  <a:txBody>
                    <a:bodyPr/>
                    <a:lstStyle/>
                    <a:p>
                      <a:r>
                        <a:rPr lang="en-US" sz="1800" dirty="0" smtClean="0">
                          <a:latin typeface="Courier"/>
                          <a:cs typeface="Courier"/>
                        </a:rPr>
                        <a:t>All-routers</a:t>
                      </a:r>
                      <a:endParaRPr lang="en-US" sz="1800" dirty="0">
                        <a:latin typeface="Courier"/>
                        <a:cs typeface="Courier"/>
                      </a:endParaRPr>
                    </a:p>
                  </a:txBody>
                  <a:tcPr/>
                </a:tc>
              </a:tr>
              <a:tr h="370840">
                <a:tc>
                  <a:txBody>
                    <a:bodyPr/>
                    <a:lstStyle/>
                    <a:p>
                      <a:r>
                        <a:rPr lang="en-US" sz="2000" dirty="0" smtClean="0">
                          <a:latin typeface="Courier"/>
                          <a:cs typeface="Courier"/>
                        </a:rPr>
                        <a:t>FF</a:t>
                      </a:r>
                      <a:endParaRPr lang="en-US" sz="2000" dirty="0">
                        <a:latin typeface="Courier"/>
                        <a:cs typeface="Courier"/>
                      </a:endParaRPr>
                    </a:p>
                  </a:txBody>
                  <a:tcPr/>
                </a:tc>
                <a:tc>
                  <a:txBody>
                    <a:bodyPr/>
                    <a:lstStyle/>
                    <a:p>
                      <a:r>
                        <a:rPr lang="en-US" sz="2000" b="1" dirty="0" smtClean="0">
                          <a:latin typeface="Courier"/>
                          <a:cs typeface="Courier"/>
                        </a:rPr>
                        <a:t>0</a:t>
                      </a:r>
                      <a:endParaRPr lang="en-US" sz="2000" b="1" dirty="0">
                        <a:latin typeface="Courier"/>
                        <a:cs typeface="Courier"/>
                      </a:endParaRPr>
                    </a:p>
                  </a:txBody>
                  <a:tcPr/>
                </a:tc>
                <a:tc>
                  <a:txBody>
                    <a:bodyPr/>
                    <a:lstStyle/>
                    <a:p>
                      <a:r>
                        <a:rPr lang="en-US" sz="2000" dirty="0" smtClean="0">
                          <a:latin typeface="Courier"/>
                          <a:cs typeface="Courier"/>
                        </a:rPr>
                        <a:t>5</a:t>
                      </a:r>
                      <a:endParaRPr lang="en-US" sz="2000" dirty="0">
                        <a:latin typeface="Courier"/>
                        <a:cs typeface="Courier"/>
                      </a:endParaRP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0:0:0:0:0:1:3</a:t>
                      </a:r>
                    </a:p>
                  </a:txBody>
                  <a:tcPr/>
                </a:tc>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FF05::1:3</a:t>
                      </a:r>
                    </a:p>
                  </a:txBody>
                  <a:tcPr/>
                </a:tc>
                <a:tc>
                  <a:txBody>
                    <a:bodyPr/>
                    <a:lstStyle/>
                    <a:p>
                      <a:r>
                        <a:rPr lang="en-US" sz="1800" dirty="0" smtClean="0">
                          <a:latin typeface="Courier"/>
                          <a:cs typeface="Courier"/>
                        </a:rPr>
                        <a:t>All</a:t>
                      </a:r>
                      <a:r>
                        <a:rPr lang="en-US" sz="1800" baseline="0" dirty="0" smtClean="0">
                          <a:latin typeface="Courier"/>
                          <a:cs typeface="Courier"/>
                        </a:rPr>
                        <a:t> DHCP servers</a:t>
                      </a:r>
                      <a:endParaRPr lang="en-US" sz="1800" dirty="0">
                        <a:latin typeface="Courier"/>
                        <a:cs typeface="Courier"/>
                      </a:endParaRPr>
                    </a:p>
                  </a:txBody>
                  <a:tcPr/>
                </a:tc>
              </a:tr>
            </a:tbl>
          </a:graphicData>
        </a:graphic>
      </p:graphicFrame>
      <p:sp>
        <p:nvSpPr>
          <p:cNvPr id="25" name="Rectangle 24"/>
          <p:cNvSpPr/>
          <p:nvPr/>
        </p:nvSpPr>
        <p:spPr bwMode="auto">
          <a:xfrm>
            <a:off x="1752600" y="1809750"/>
            <a:ext cx="838200" cy="1066800"/>
          </a:xfrm>
          <a:prstGeom prst="rect">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13" name="Content Placeholder 4"/>
          <p:cNvSpPr txBox="1">
            <a:spLocks/>
          </p:cNvSpPr>
          <p:nvPr/>
        </p:nvSpPr>
        <p:spPr>
          <a:xfrm>
            <a:off x="152400" y="2952750"/>
            <a:ext cx="8686800" cy="1828800"/>
          </a:xfrm>
          <a:prstGeom prst="rect">
            <a:avLst/>
          </a:prstGeom>
        </p:spPr>
        <p:txBody>
          <a:bodyPr vert="horz" lIns="91408" tIns="45704" rIns="91408" bIns="45704" rtlCol="0">
            <a:normAutofit/>
          </a:bodyPr>
          <a:lstStyle/>
          <a:p>
            <a:pPr marL="342781" indent="-342781" defTabSz="457048">
              <a:spcBef>
                <a:spcPct val="20000"/>
              </a:spcBef>
              <a:buFont typeface="Arial"/>
              <a:buChar char="•"/>
              <a:defRPr/>
            </a:pPr>
            <a:r>
              <a:rPr lang="en-US" sz="2000" dirty="0" smtClean="0">
                <a:solidFill>
                  <a:srgbClr val="010000"/>
                </a:solidFill>
                <a:latin typeface="Arial"/>
                <a:cs typeface="Arial"/>
              </a:rPr>
              <a:t>Used to communicate within a “site”, possibly routed within the site.</a:t>
            </a:r>
          </a:p>
          <a:p>
            <a:pPr marL="342781" indent="-342781" defTabSz="457048">
              <a:spcBef>
                <a:spcPct val="20000"/>
              </a:spcBef>
              <a:buFont typeface="Arial"/>
              <a:buChar char="•"/>
              <a:defRPr/>
            </a:pPr>
            <a:r>
              <a:rPr lang="en-US" sz="2000" dirty="0" smtClean="0">
                <a:solidFill>
                  <a:srgbClr val="010000"/>
                </a:solidFill>
                <a:latin typeface="Arial"/>
                <a:cs typeface="Arial"/>
              </a:rPr>
              <a:t>Must have IPv6 multicast routing enabled:</a:t>
            </a:r>
          </a:p>
          <a:p>
            <a:pPr defTabSz="457048">
              <a:spcBef>
                <a:spcPct val="20000"/>
              </a:spcBef>
              <a:defRPr/>
            </a:pPr>
            <a:r>
              <a:rPr lang="en-US" sz="2000" dirty="0" smtClean="0">
                <a:solidFill>
                  <a:srgbClr val="010000"/>
                </a:solidFill>
                <a:latin typeface="Arial"/>
                <a:cs typeface="Arial"/>
              </a:rPr>
              <a:t>               </a:t>
            </a:r>
            <a:r>
              <a:rPr lang="en-US" sz="2000" dirty="0" smtClean="0">
                <a:solidFill>
                  <a:srgbClr val="010000"/>
                </a:solidFill>
                <a:latin typeface="Courier"/>
                <a:cs typeface="Courier"/>
              </a:rPr>
              <a:t>Router(</a:t>
            </a:r>
            <a:r>
              <a:rPr lang="en-US" sz="2000" dirty="0" err="1">
                <a:solidFill>
                  <a:srgbClr val="010000"/>
                </a:solidFill>
                <a:latin typeface="Courier"/>
                <a:cs typeface="Courier"/>
              </a:rPr>
              <a:t>config</a:t>
            </a:r>
            <a:r>
              <a:rPr lang="en-US" sz="2000" dirty="0">
                <a:solidFill>
                  <a:srgbClr val="010000"/>
                </a:solidFill>
                <a:latin typeface="Courier"/>
                <a:cs typeface="Courier"/>
              </a:rPr>
              <a:t>)</a:t>
            </a:r>
            <a:r>
              <a:rPr lang="en-US" sz="2000" dirty="0" smtClean="0">
                <a:solidFill>
                  <a:srgbClr val="010000"/>
                </a:solidFill>
                <a:latin typeface="Courier"/>
                <a:cs typeface="Courier"/>
              </a:rPr>
              <a:t># </a:t>
            </a:r>
            <a:r>
              <a:rPr lang="en-US" sz="2000" b="1" dirty="0" smtClean="0">
                <a:solidFill>
                  <a:srgbClr val="010000"/>
                </a:solidFill>
                <a:latin typeface="Courier"/>
                <a:cs typeface="Courier"/>
              </a:rPr>
              <a:t>ipv6 </a:t>
            </a:r>
            <a:r>
              <a:rPr lang="en-US" sz="2000" b="1" dirty="0">
                <a:solidFill>
                  <a:srgbClr val="010000"/>
                </a:solidFill>
                <a:latin typeface="Courier"/>
                <a:cs typeface="Courier"/>
              </a:rPr>
              <a:t>multicast-</a:t>
            </a:r>
            <a:r>
              <a:rPr lang="en-US" sz="2000" b="1" dirty="0" smtClean="0">
                <a:solidFill>
                  <a:srgbClr val="010000"/>
                </a:solidFill>
                <a:latin typeface="Courier"/>
                <a:cs typeface="Courier"/>
              </a:rPr>
              <a:t>routing</a:t>
            </a:r>
          </a:p>
          <a:p>
            <a:pPr marL="342781" indent="-342781" defTabSz="457048">
              <a:spcBef>
                <a:spcPct val="20000"/>
              </a:spcBef>
              <a:buFont typeface="Arial"/>
              <a:buChar char="•"/>
              <a:defRPr/>
            </a:pPr>
            <a:r>
              <a:rPr lang="en-US" sz="2000" i="1" dirty="0" smtClean="0">
                <a:solidFill>
                  <a:srgbClr val="010000"/>
                </a:solidFill>
                <a:latin typeface="Arial"/>
                <a:cs typeface="Arial"/>
              </a:rPr>
              <a:t>DHCPv6, relay agents and DHCPv6 multicast addresses are included in Lesson 8.</a:t>
            </a:r>
            <a:endParaRPr lang="en-US" sz="2000" i="1" dirty="0">
              <a:solidFill>
                <a:srgbClr val="010000"/>
              </a:solidFill>
              <a:latin typeface="Arial"/>
              <a:cs typeface="Arial"/>
            </a:endParaRPr>
          </a:p>
        </p:txBody>
      </p:sp>
      <p:sp>
        <p:nvSpPr>
          <p:cNvPr id="10"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1"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2" name="TextBox 11"/>
          <p:cNvSpPr txBox="1"/>
          <p:nvPr/>
        </p:nvSpPr>
        <p:spPr>
          <a:xfrm>
            <a:off x="0" y="514350"/>
            <a:ext cx="3048000" cy="634020"/>
          </a:xfrm>
          <a:prstGeom prst="rect">
            <a:avLst/>
          </a:prstGeom>
          <a:noFill/>
        </p:spPr>
        <p:txBody>
          <a:bodyPr wrap="square" rtlCol="0">
            <a:spAutoFit/>
          </a:bodyPr>
          <a:lstStyle/>
          <a:p>
            <a:pPr>
              <a:spcBef>
                <a:spcPct val="20000"/>
              </a:spcBef>
              <a:defRPr/>
            </a:pPr>
            <a:r>
              <a:rPr lang="en-US" sz="1600" b="1" dirty="0" smtClean="0"/>
              <a:t>Flag = 0, </a:t>
            </a:r>
            <a:r>
              <a:rPr lang="en-US" sz="1600" b="1" dirty="0" smtClean="0">
                <a:solidFill>
                  <a:srgbClr val="010000"/>
                </a:solidFill>
                <a:latin typeface="Arial"/>
                <a:cs typeface="Arial"/>
              </a:rPr>
              <a:t>Assigned multicast</a:t>
            </a:r>
          </a:p>
          <a:p>
            <a:pPr>
              <a:spcBef>
                <a:spcPct val="20000"/>
              </a:spcBef>
              <a:defRPr/>
            </a:pPr>
            <a:r>
              <a:rPr lang="en-US" sz="1600" b="1" dirty="0" smtClean="0">
                <a:solidFill>
                  <a:srgbClr val="010000"/>
                </a:solidFill>
                <a:latin typeface="Arial"/>
                <a:cs typeface="Arial"/>
              </a:rPr>
              <a:t>Scope = 5, Site-local scope</a:t>
            </a:r>
          </a:p>
        </p:txBody>
      </p:sp>
    </p:spTree>
    <p:extLst>
      <p:ext uri="{BB962C8B-B14F-4D97-AF65-F5344CB8AC3E}">
        <p14:creationId xmlns:p14="http://schemas.microsoft.com/office/powerpoint/2010/main" val="37590358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6" presetClass="emph" presetSubtype="0" repeatCount="2000" fill="hold" grpId="1" nodeType="afterEffect">
                                  <p:stCondLst>
                                    <p:cond delay="0"/>
                                  </p:stCondLst>
                                  <p:childTnLst>
                                    <p:animEffect transition="out" filter="fade">
                                      <p:cBhvr>
                                        <p:cTn id="11" dur="500" tmFilter="0, 0; .2, .5; .8, .5; 1, 0"/>
                                        <p:tgtEl>
                                          <p:spTgt spid="25"/>
                                        </p:tgtEl>
                                      </p:cBhvr>
                                    </p:animEffect>
                                    <p:animScale>
                                      <p:cBhvr>
                                        <p:cTn id="12" dur="250" autoRev="1" fill="hold"/>
                                        <p:tgtEl>
                                          <p:spTgt spid="2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blinds(horizontal)">
                                      <p:cBhvr>
                                        <p:cTn id="17" dur="500"/>
                                        <p:tgtEl>
                                          <p:spTgt spid="13">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animEffect transition="in" filter="blinds(horizontal)">
                                      <p:cBhvr>
                                        <p:cTn id="20" dur="500"/>
                                        <p:tgtEl>
                                          <p:spTgt spid="1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blinds(horizontal)">
                                      <p:cBhvr>
                                        <p:cTn id="25" dur="500"/>
                                        <p:tgtEl>
                                          <p:spTgt spid="13">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9144000" cy="523220"/>
          </a:xfrm>
          <a:prstGeom prst="rect">
            <a:avLst/>
          </a:prstGeom>
          <a:noFill/>
        </p:spPr>
        <p:txBody>
          <a:bodyPr wrap="square" rtlCol="0">
            <a:spAutoFit/>
          </a:bodyPr>
          <a:lstStyle/>
          <a:p>
            <a:pPr algn="ctr"/>
            <a:r>
              <a:rPr lang="en-US" sz="2800" b="1" dirty="0" smtClean="0">
                <a:solidFill>
                  <a:srgbClr val="0096D6"/>
                </a:solidFill>
              </a:rPr>
              <a:t>“All IPv6 Devices” Assigned Multicast Address</a:t>
            </a:r>
            <a:endParaRPr lang="en-US" sz="2800" b="1" dirty="0">
              <a:solidFill>
                <a:srgbClr val="0096D6"/>
              </a:solidFill>
            </a:endParaRPr>
          </a:p>
        </p:txBody>
      </p:sp>
      <p:sp>
        <p:nvSpPr>
          <p:cNvPr id="14" name="Content Placeholder 4"/>
          <p:cNvSpPr txBox="1">
            <a:spLocks/>
          </p:cNvSpPr>
          <p:nvPr/>
        </p:nvSpPr>
        <p:spPr>
          <a:xfrm>
            <a:off x="228600" y="1885950"/>
            <a:ext cx="4419600" cy="2895600"/>
          </a:xfrm>
          <a:prstGeom prst="rect">
            <a:avLst/>
          </a:prstGeom>
        </p:spPr>
        <p:txBody>
          <a:bodyPr vert="horz" lIns="91408" tIns="45704" rIns="91408" bIns="45704" rtlCol="0">
            <a:normAutofit lnSpcReduction="10000"/>
          </a:bodyPr>
          <a:lstStyle/>
          <a:p>
            <a:pPr marL="342900" indent="-342900">
              <a:buFont typeface="Arial"/>
              <a:buChar char="•"/>
            </a:pPr>
            <a:r>
              <a:rPr lang="en-US" sz="2000" b="1" dirty="0"/>
              <a:t>FF02::1 – All IPv6 </a:t>
            </a:r>
            <a:r>
              <a:rPr lang="en-US" sz="2000" b="1" dirty="0" smtClean="0"/>
              <a:t>Devices</a:t>
            </a:r>
            <a:endParaRPr lang="en-US" sz="2000" b="1" dirty="0"/>
          </a:p>
          <a:p>
            <a:pPr marL="342900" indent="-342900">
              <a:buFont typeface="Arial"/>
              <a:buChar char="•"/>
            </a:pPr>
            <a:r>
              <a:rPr lang="en-US" sz="2000" dirty="0"/>
              <a:t>All IPv6 devices, including the router, belong to this group.</a:t>
            </a:r>
          </a:p>
          <a:p>
            <a:pPr marL="342900" indent="-342900">
              <a:buFont typeface="Arial"/>
              <a:buChar char="•"/>
            </a:pPr>
            <a:r>
              <a:rPr lang="en-US" sz="2000" dirty="0"/>
              <a:t>Every IPv6 device will listen and process packets to this address. </a:t>
            </a:r>
            <a:endParaRPr lang="en-US" sz="2000" dirty="0" smtClean="0"/>
          </a:p>
          <a:p>
            <a:pPr marL="342900" indent="-342900">
              <a:buFont typeface="Arial"/>
              <a:buChar char="•"/>
            </a:pPr>
            <a:r>
              <a:rPr lang="en-US" sz="2000" dirty="0" smtClean="0"/>
              <a:t>Isn’t this the same as a broadcast?</a:t>
            </a:r>
          </a:p>
          <a:p>
            <a:pPr marL="342900" indent="-342900">
              <a:buFont typeface="Arial"/>
              <a:buChar char="•"/>
            </a:pPr>
            <a:r>
              <a:rPr lang="en-US" sz="2000" smtClean="0"/>
              <a:t>No, </a:t>
            </a:r>
            <a:r>
              <a:rPr lang="en-US" sz="2000" dirty="0" smtClean="0"/>
              <a:t>because it maps to a Layer 2 MAC address which is more efficient… coming soon!</a:t>
            </a:r>
            <a:endParaRPr lang="en-US" sz="2000" dirty="0"/>
          </a:p>
        </p:txBody>
      </p:sp>
      <p:sp>
        <p:nvSpPr>
          <p:cNvPr id="4" name="Rectangle 3"/>
          <p:cNvSpPr/>
          <p:nvPr/>
        </p:nvSpPr>
        <p:spPr>
          <a:xfrm>
            <a:off x="457200" y="767774"/>
            <a:ext cx="16764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b="1" dirty="0" smtClean="0">
                <a:latin typeface="Arial" pitchFamily="34" charset="0"/>
                <a:cs typeface="Arial" pitchFamily="34" charset="0"/>
              </a:rPr>
              <a:t>FF02::1</a:t>
            </a:r>
            <a:endParaRPr lang="en-US" b="1" dirty="0">
              <a:latin typeface="Arial" pitchFamily="34" charset="0"/>
              <a:cs typeface="Arial" pitchFamily="34" charset="0"/>
            </a:endParaRPr>
          </a:p>
        </p:txBody>
      </p:sp>
      <p:sp>
        <p:nvSpPr>
          <p:cNvPr id="5" name="Rectangle 4"/>
          <p:cNvSpPr/>
          <p:nvPr/>
        </p:nvSpPr>
        <p:spPr>
          <a:xfrm>
            <a:off x="2133600" y="767774"/>
            <a:ext cx="1676400" cy="425256"/>
          </a:xfrm>
          <a:prstGeom prst="rect">
            <a:avLst/>
          </a:prstGeom>
          <a:solidFill>
            <a:srgbClr val="6B6BC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2000" b="1" dirty="0" smtClean="0">
                <a:latin typeface="Arial" pitchFamily="34" charset="0"/>
                <a:cs typeface="Arial" pitchFamily="34" charset="0"/>
              </a:rPr>
              <a:t>FE80::1</a:t>
            </a:r>
            <a:endParaRPr lang="en-US" sz="2000" b="1" dirty="0">
              <a:latin typeface="Arial" pitchFamily="34" charset="0"/>
              <a:cs typeface="Arial" pitchFamily="34" charset="0"/>
            </a:endParaRPr>
          </a:p>
        </p:txBody>
      </p:sp>
      <p:sp>
        <p:nvSpPr>
          <p:cNvPr id="6" name="Rectangle 5"/>
          <p:cNvSpPr/>
          <p:nvPr/>
        </p:nvSpPr>
        <p:spPr>
          <a:xfrm>
            <a:off x="3810000" y="767774"/>
            <a:ext cx="3733800" cy="425256"/>
          </a:xfrm>
          <a:prstGeom prst="rect">
            <a:avLst/>
          </a:prstGeom>
          <a:solidFill>
            <a:srgbClr val="6B6BC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2000" b="1" dirty="0" smtClean="0">
                <a:latin typeface="Arial" pitchFamily="34" charset="0"/>
                <a:cs typeface="Arial" pitchFamily="34" charset="0"/>
              </a:rPr>
              <a:t>Rest of IPv6 Packet</a:t>
            </a:r>
            <a:endParaRPr lang="en-US" sz="2000" b="1" dirty="0">
              <a:latin typeface="Arial" pitchFamily="34" charset="0"/>
              <a:cs typeface="Arial" pitchFamily="34" charset="0"/>
            </a:endParaRPr>
          </a:p>
        </p:txBody>
      </p:sp>
      <p:sp>
        <p:nvSpPr>
          <p:cNvPr id="7" name="TextBox 6"/>
          <p:cNvSpPr txBox="1"/>
          <p:nvPr/>
        </p:nvSpPr>
        <p:spPr>
          <a:xfrm>
            <a:off x="533400" y="1224974"/>
            <a:ext cx="1477187" cy="584776"/>
          </a:xfrm>
          <a:prstGeom prst="rect">
            <a:avLst/>
          </a:prstGeom>
          <a:noFill/>
        </p:spPr>
        <p:txBody>
          <a:bodyPr wrap="none" rtlCol="0">
            <a:spAutoFit/>
          </a:bodyPr>
          <a:lstStyle/>
          <a:p>
            <a:r>
              <a:rPr lang="en-US" sz="1600" b="1" dirty="0" smtClean="0"/>
              <a:t>Destination</a:t>
            </a:r>
          </a:p>
          <a:p>
            <a:r>
              <a:rPr lang="en-US" sz="1600" b="1" dirty="0" smtClean="0"/>
              <a:t>IPv6 Address</a:t>
            </a:r>
            <a:endParaRPr lang="en-US" sz="1600" b="1" dirty="0"/>
          </a:p>
        </p:txBody>
      </p:sp>
      <p:sp>
        <p:nvSpPr>
          <p:cNvPr id="8" name="TextBox 7"/>
          <p:cNvSpPr txBox="1"/>
          <p:nvPr/>
        </p:nvSpPr>
        <p:spPr>
          <a:xfrm>
            <a:off x="2362200" y="1224974"/>
            <a:ext cx="1477187" cy="584776"/>
          </a:xfrm>
          <a:prstGeom prst="rect">
            <a:avLst/>
          </a:prstGeom>
          <a:noFill/>
        </p:spPr>
        <p:txBody>
          <a:bodyPr wrap="none" rtlCol="0">
            <a:spAutoFit/>
          </a:bodyPr>
          <a:lstStyle/>
          <a:p>
            <a:r>
              <a:rPr lang="en-US" sz="1600" b="1" dirty="0" smtClean="0"/>
              <a:t>Source</a:t>
            </a:r>
          </a:p>
          <a:p>
            <a:r>
              <a:rPr lang="en-US" sz="1600" b="1" dirty="0" smtClean="0"/>
              <a:t>IPv6 Address</a:t>
            </a:r>
            <a:endParaRPr lang="en-US" sz="1600" b="1" dirty="0"/>
          </a:p>
        </p:txBody>
      </p:sp>
      <p:sp>
        <p:nvSpPr>
          <p:cNvPr id="9" name="Line 6"/>
          <p:cNvSpPr>
            <a:spLocks noChangeShapeType="1"/>
          </p:cNvSpPr>
          <p:nvPr/>
        </p:nvSpPr>
        <p:spPr bwMode="auto">
          <a:xfrm>
            <a:off x="6878327" y="2320587"/>
            <a:ext cx="0" cy="766904"/>
          </a:xfrm>
          <a:prstGeom prst="line">
            <a:avLst/>
          </a:prstGeom>
          <a:noFill/>
          <a:ln w="38100">
            <a:solidFill>
              <a:schemeClr val="tx1"/>
            </a:solidFill>
            <a:round/>
            <a:headEnd/>
            <a:tailEnd/>
          </a:ln>
        </p:spPr>
        <p:txBody>
          <a:bodyPr lIns="68559" tIns="34280" rIns="68559" bIns="34280">
            <a:prstTxWarp prst="textNoShape">
              <a:avLst/>
            </a:prstTxWarp>
          </a:bodyPr>
          <a:lstStyle/>
          <a:p>
            <a:endParaRPr lang="en-US"/>
          </a:p>
        </p:txBody>
      </p:sp>
      <p:sp>
        <p:nvSpPr>
          <p:cNvPr id="10" name="Line 7"/>
          <p:cNvSpPr>
            <a:spLocks noChangeShapeType="1"/>
          </p:cNvSpPr>
          <p:nvPr/>
        </p:nvSpPr>
        <p:spPr bwMode="auto">
          <a:xfrm flipH="1">
            <a:off x="5339278" y="3391051"/>
            <a:ext cx="1078429" cy="437063"/>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pic>
        <p:nvPicPr>
          <p:cNvPr id="11" name="Picture 10"/>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89450" y="1831498"/>
            <a:ext cx="778082" cy="489090"/>
          </a:xfrm>
          <a:prstGeom prst="rect">
            <a:avLst/>
          </a:prstGeom>
          <a:noFill/>
          <a:ln w="9525">
            <a:noFill/>
            <a:miter lim="800000"/>
            <a:headEnd/>
            <a:tailEnd/>
          </a:ln>
        </p:spPr>
      </p:pic>
      <p:pic>
        <p:nvPicPr>
          <p:cNvPr id="12" name="Picture 57"/>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00800" y="2964807"/>
            <a:ext cx="996982" cy="42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3" name="Line 7"/>
          <p:cNvSpPr>
            <a:spLocks noChangeShapeType="1"/>
          </p:cNvSpPr>
          <p:nvPr/>
        </p:nvSpPr>
        <p:spPr bwMode="auto">
          <a:xfrm flipH="1">
            <a:off x="6878327" y="3391050"/>
            <a:ext cx="0" cy="533846"/>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sp>
        <p:nvSpPr>
          <p:cNvPr id="15" name="Line 7"/>
          <p:cNvSpPr>
            <a:spLocks noChangeShapeType="1"/>
          </p:cNvSpPr>
          <p:nvPr/>
        </p:nvSpPr>
        <p:spPr bwMode="auto">
          <a:xfrm flipH="1" flipV="1">
            <a:off x="7267531" y="3307310"/>
            <a:ext cx="1078428" cy="520804"/>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pic>
        <p:nvPicPr>
          <p:cNvPr id="16" name="Picture 34"/>
          <p:cNvPicPr>
            <a:picLocks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924086" y="3828114"/>
            <a:ext cx="803128" cy="724836"/>
          </a:xfrm>
          <a:prstGeom prst="rect">
            <a:avLst/>
          </a:prstGeom>
          <a:noFill/>
          <a:ln w="9525">
            <a:noFill/>
            <a:miter lim="800000"/>
            <a:headEnd/>
            <a:tailEnd/>
          </a:ln>
          <a:effectLst/>
        </p:spPr>
      </p:pic>
      <p:pic>
        <p:nvPicPr>
          <p:cNvPr id="17" name="Picture 34"/>
          <p:cNvPicPr>
            <a:picLocks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594653" y="3828114"/>
            <a:ext cx="803128" cy="724836"/>
          </a:xfrm>
          <a:prstGeom prst="rect">
            <a:avLst/>
          </a:prstGeom>
          <a:noFill/>
          <a:ln w="9525">
            <a:noFill/>
            <a:miter lim="800000"/>
            <a:headEnd/>
            <a:tailEnd/>
          </a:ln>
          <a:effectLst/>
        </p:spPr>
      </p:pic>
      <p:pic>
        <p:nvPicPr>
          <p:cNvPr id="18" name="Picture 34"/>
          <p:cNvPicPr>
            <a:picLocks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79335" y="3828114"/>
            <a:ext cx="803128" cy="724836"/>
          </a:xfrm>
          <a:prstGeom prst="rect">
            <a:avLst/>
          </a:prstGeom>
          <a:noFill/>
          <a:ln w="9525">
            <a:noFill/>
            <a:miter lim="800000"/>
            <a:headEnd/>
            <a:tailEnd/>
          </a:ln>
          <a:effectLst/>
        </p:spPr>
      </p:pic>
      <p:cxnSp>
        <p:nvCxnSpPr>
          <p:cNvPr id="19" name="Straight Arrow Connector 18"/>
          <p:cNvCxnSpPr/>
          <p:nvPr/>
        </p:nvCxnSpPr>
        <p:spPr>
          <a:xfrm>
            <a:off x="6710812" y="2320588"/>
            <a:ext cx="0" cy="526150"/>
          </a:xfrm>
          <a:prstGeom prst="straightConnector1">
            <a:avLst/>
          </a:prstGeom>
          <a:ln w="57150" cmpd="sng">
            <a:solidFill>
              <a:srgbClr val="0096D6"/>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5422198" y="3307310"/>
            <a:ext cx="817476" cy="346816"/>
          </a:xfrm>
          <a:prstGeom prst="straightConnector1">
            <a:avLst/>
          </a:prstGeom>
          <a:ln w="57150" cmpd="sng">
            <a:solidFill>
              <a:srgbClr val="0096D6"/>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720444" y="3367887"/>
            <a:ext cx="0" cy="526150"/>
          </a:xfrm>
          <a:prstGeom prst="straightConnector1">
            <a:avLst/>
          </a:prstGeom>
          <a:ln w="57150" cmpd="sng">
            <a:solidFill>
              <a:srgbClr val="0096D6"/>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30268" y="3286375"/>
            <a:ext cx="649067" cy="346816"/>
          </a:xfrm>
          <a:prstGeom prst="straightConnector1">
            <a:avLst/>
          </a:prstGeom>
          <a:ln w="57150" cmpd="sng">
            <a:solidFill>
              <a:srgbClr val="0096D6"/>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715263" y="2266950"/>
            <a:ext cx="1810700" cy="623258"/>
          </a:xfrm>
          <a:prstGeom prst="rect">
            <a:avLst/>
          </a:prstGeom>
          <a:noFill/>
        </p:spPr>
        <p:txBody>
          <a:bodyPr wrap="square" lIns="68589" tIns="34295" rIns="68589" bIns="34295" rtlCol="0">
            <a:spAutoFit/>
          </a:bodyPr>
          <a:lstStyle/>
          <a:p>
            <a:r>
              <a:rPr lang="en-US" sz="1800" b="1" dirty="0" smtClean="0">
                <a:solidFill>
                  <a:schemeClr val="tx1">
                    <a:lumMod val="75000"/>
                  </a:schemeClr>
                </a:solidFill>
                <a:latin typeface="Arial"/>
                <a:cs typeface="Arial"/>
              </a:rPr>
              <a:t>ICMPv6 Router Advertisement</a:t>
            </a:r>
            <a:endParaRPr lang="en-US" sz="1800" b="1" dirty="0">
              <a:solidFill>
                <a:schemeClr val="tx1">
                  <a:lumMod val="75000"/>
                </a:schemeClr>
              </a:solidFill>
              <a:latin typeface="Arial"/>
              <a:cs typeface="Arial"/>
            </a:endParaRPr>
          </a:p>
        </p:txBody>
      </p:sp>
      <p:sp>
        <p:nvSpPr>
          <p:cNvPr id="24" name="Content Placeholder 4"/>
          <p:cNvSpPr txBox="1">
            <a:spLocks/>
          </p:cNvSpPr>
          <p:nvPr/>
        </p:nvSpPr>
        <p:spPr>
          <a:xfrm>
            <a:off x="4724400" y="1504950"/>
            <a:ext cx="4114800" cy="304800"/>
          </a:xfrm>
          <a:prstGeom prst="rect">
            <a:avLst/>
          </a:prstGeom>
          <a:ln>
            <a:solidFill>
              <a:srgbClr val="010000"/>
            </a:solidFill>
          </a:ln>
        </p:spPr>
        <p:txBody>
          <a:bodyPr vert="horz" lIns="121845" tIns="60923" rIns="121845" bIns="60923" rtlCol="0">
            <a:normAutofit fontScale="55000" lnSpcReduction="20000"/>
          </a:bodyPr>
          <a:lstStyle/>
          <a:p>
            <a:pPr marL="456921" indent="-456921">
              <a:spcBef>
                <a:spcPct val="20000"/>
              </a:spcBef>
              <a:defRPr/>
            </a:pPr>
            <a:r>
              <a:rPr lang="en-US" sz="2600" dirty="0" smtClean="0">
                <a:solidFill>
                  <a:srgbClr val="010000"/>
                </a:solidFill>
                <a:latin typeface="Courier"/>
                <a:cs typeface="Courier"/>
              </a:rPr>
              <a:t>Router(</a:t>
            </a:r>
            <a:r>
              <a:rPr lang="en-US" sz="2600" dirty="0" err="1" smtClean="0">
                <a:solidFill>
                  <a:srgbClr val="010000"/>
                </a:solidFill>
                <a:latin typeface="Courier"/>
                <a:cs typeface="Courier"/>
              </a:rPr>
              <a:t>config</a:t>
            </a:r>
            <a:r>
              <a:rPr lang="en-US" sz="2600" dirty="0" smtClean="0">
                <a:solidFill>
                  <a:srgbClr val="010000"/>
                </a:solidFill>
                <a:latin typeface="Courier"/>
                <a:cs typeface="Courier"/>
              </a:rPr>
              <a:t>)# </a:t>
            </a:r>
            <a:r>
              <a:rPr lang="en-US" sz="2600" b="1" dirty="0" smtClean="0">
                <a:solidFill>
                  <a:srgbClr val="010000"/>
                </a:solidFill>
                <a:latin typeface="Courier"/>
                <a:cs typeface="Courier"/>
              </a:rPr>
              <a:t>ipv6 unicast-routing</a:t>
            </a:r>
            <a:endParaRPr lang="en-US" sz="2600" dirty="0">
              <a:latin typeface="Courier"/>
              <a:cs typeface="Courier"/>
            </a:endParaRPr>
          </a:p>
          <a:p>
            <a:pPr marL="456921" indent="-456921" defTabSz="609240">
              <a:spcBef>
                <a:spcPct val="20000"/>
              </a:spcBef>
              <a:defRPr/>
            </a:pPr>
            <a:endParaRPr lang="en-US" dirty="0">
              <a:latin typeface="Courier"/>
              <a:cs typeface="Courier"/>
            </a:endParaRPr>
          </a:p>
          <a:p>
            <a:pPr marL="456921" indent="-456921" defTabSz="609240">
              <a:spcBef>
                <a:spcPct val="20000"/>
              </a:spcBef>
              <a:defRPr/>
            </a:pPr>
            <a:endParaRPr lang="en-US" dirty="0">
              <a:latin typeface="Courier"/>
              <a:cs typeface="Courier"/>
            </a:endParaRPr>
          </a:p>
        </p:txBody>
      </p:sp>
      <p:sp>
        <p:nvSpPr>
          <p:cNvPr id="25" name="TextBox 24"/>
          <p:cNvSpPr txBox="1"/>
          <p:nvPr/>
        </p:nvSpPr>
        <p:spPr>
          <a:xfrm>
            <a:off x="457200" y="438150"/>
            <a:ext cx="4343400" cy="346259"/>
          </a:xfrm>
          <a:prstGeom prst="rect">
            <a:avLst/>
          </a:prstGeom>
          <a:noFill/>
        </p:spPr>
        <p:txBody>
          <a:bodyPr wrap="square" lIns="68589" tIns="34295" rIns="68589" bIns="34295" rtlCol="0">
            <a:spAutoFit/>
          </a:bodyPr>
          <a:lstStyle/>
          <a:p>
            <a:r>
              <a:rPr lang="en-US" sz="1800" b="1" dirty="0" smtClean="0">
                <a:solidFill>
                  <a:schemeClr val="tx1">
                    <a:lumMod val="75000"/>
                  </a:schemeClr>
                </a:solidFill>
                <a:latin typeface="Arial"/>
                <a:cs typeface="Arial"/>
              </a:rPr>
              <a:t>ICMPv6 Router Advertisement</a:t>
            </a:r>
            <a:endParaRPr lang="en-US" sz="1800" b="1" dirty="0">
              <a:solidFill>
                <a:schemeClr val="tx1">
                  <a:lumMod val="75000"/>
                </a:schemeClr>
              </a:solidFill>
              <a:latin typeface="Arial"/>
              <a:cs typeface="Arial"/>
            </a:endParaRPr>
          </a:p>
        </p:txBody>
      </p:sp>
      <p:sp>
        <p:nvSpPr>
          <p:cNvPr id="28"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9"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39411245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grpId="0" nodeType="click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repeatCount="3000" fill="hold" grpId="0" nodeType="clickEffect">
                                  <p:stCondLst>
                                    <p:cond delay="0"/>
                                  </p:stCondLst>
                                  <p:childTnLst>
                                    <p:animEffect transition="out" filter="fade">
                                      <p:cBhvr>
                                        <p:cTn id="11" dur="500" tmFilter="0, 0; .2, .5; .8, .5; 1, 0"/>
                                        <p:tgtEl>
                                          <p:spTgt spid="24"/>
                                        </p:tgtEl>
                                      </p:cBhvr>
                                    </p:animEffect>
                                    <p:animScale>
                                      <p:cBhvr>
                                        <p:cTn id="12" dur="250" autoRev="1" fill="hold"/>
                                        <p:tgtEl>
                                          <p:spTgt spid="24"/>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repeatCount="3000" fill="hold" grpId="0" nodeType="clickEffect">
                                  <p:stCondLst>
                                    <p:cond delay="0"/>
                                  </p:stCondLst>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par>
                                <p:cTn id="18" presetID="26" presetClass="emph" presetSubtype="0" repeatCount="3000" fill="hold" grpId="0" nodeType="withEffect">
                                  <p:stCondLst>
                                    <p:cond delay="0"/>
                                  </p:stCondLst>
                                  <p:childTnLst>
                                    <p:animEffect transition="out" filter="fade">
                                      <p:cBhvr>
                                        <p:cTn id="19" dur="500" tmFilter="0, 0; .2, .5; .8, .5; 1, 0"/>
                                        <p:tgtEl>
                                          <p:spTgt spid="7"/>
                                        </p:tgtEl>
                                      </p:cBhvr>
                                    </p:animEffect>
                                    <p:animScale>
                                      <p:cBhvr>
                                        <p:cTn id="20" dur="250" autoRev="1" fill="hold"/>
                                        <p:tgtEl>
                                          <p:spTgt spid="7"/>
                                        </p:tgtEl>
                                      </p:cBhvr>
                                      <p:by x="105000" y="105000"/>
                                    </p:animScale>
                                  </p:childTnLst>
                                </p:cTn>
                              </p:par>
                              <p:par>
                                <p:cTn id="21" presetID="3" presetClass="entr" presetSubtype="10" fill="hold" nodeType="with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blinds(horizontal)">
                                      <p:cBhvr>
                                        <p:cTn id="23" dur="500"/>
                                        <p:tgtEl>
                                          <p:spTgt spid="1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4">
                                            <p:txEl>
                                              <p:pRg st="1" end="1"/>
                                            </p:txEl>
                                          </p:spTgt>
                                        </p:tgtEl>
                                        <p:attrNameLst>
                                          <p:attrName>style.visibility</p:attrName>
                                        </p:attrNameLst>
                                      </p:cBhvr>
                                      <p:to>
                                        <p:strVal val="visible"/>
                                      </p:to>
                                    </p:set>
                                    <p:animEffect transition="in" filter="blinds(horizontal)">
                                      <p:cBhvr>
                                        <p:cTn id="28" dur="500"/>
                                        <p:tgtEl>
                                          <p:spTgt spid="1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4">
                                            <p:txEl>
                                              <p:pRg st="2" end="2"/>
                                            </p:txEl>
                                          </p:spTgt>
                                        </p:tgtEl>
                                        <p:attrNameLst>
                                          <p:attrName>style.visibility</p:attrName>
                                        </p:attrNameLst>
                                      </p:cBhvr>
                                      <p:to>
                                        <p:strVal val="visible"/>
                                      </p:to>
                                    </p:set>
                                    <p:animEffect transition="in" filter="blinds(horizontal)">
                                      <p:cBhvr>
                                        <p:cTn id="33" dur="500"/>
                                        <p:tgtEl>
                                          <p:spTgt spid="14">
                                            <p:txEl>
                                              <p:pRg st="2" end="2"/>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par>
                                <p:cTn id="37" presetID="3" presetClass="entr" presetSubtype="1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par>
                                <p:cTn id="40" presetID="3" presetClass="entr" presetSubtype="1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
                                            <p:txEl>
                                              <p:pRg st="3" end="3"/>
                                            </p:txEl>
                                          </p:spTgt>
                                        </p:tgtEl>
                                        <p:attrNameLst>
                                          <p:attrName>style.visibility</p:attrName>
                                        </p:attrNameLst>
                                      </p:cBhvr>
                                      <p:to>
                                        <p:strVal val="visible"/>
                                      </p:to>
                                    </p:set>
                                    <p:animEffect transition="in" filter="blinds(horizontal)">
                                      <p:cBhvr>
                                        <p:cTn id="47" dur="500"/>
                                        <p:tgtEl>
                                          <p:spTgt spid="1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4">
                                            <p:txEl>
                                              <p:pRg st="4" end="4"/>
                                            </p:txEl>
                                          </p:spTgt>
                                        </p:tgtEl>
                                        <p:attrNameLst>
                                          <p:attrName>style.visibility</p:attrName>
                                        </p:attrNameLst>
                                      </p:cBhvr>
                                      <p:to>
                                        <p:strVal val="visible"/>
                                      </p:to>
                                    </p:set>
                                    <p:animEffect transition="in" filter="blinds(horizontal)">
                                      <p:cBhvr>
                                        <p:cTn id="52" dur="500"/>
                                        <p:tgtEl>
                                          <p:spTgt spid="14">
                                            <p:txEl>
                                              <p:pRg st="4" end="4"/>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linds(horizontal)">
                                      <p:cBhvr>
                                        <p:cTn id="5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24" grpId="0" animBg="1"/>
      <p:bldP spid="25" grpId="0"/>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9144000" cy="523220"/>
          </a:xfrm>
          <a:prstGeom prst="rect">
            <a:avLst/>
          </a:prstGeom>
          <a:noFill/>
        </p:spPr>
        <p:txBody>
          <a:bodyPr wrap="square" rtlCol="0">
            <a:spAutoFit/>
          </a:bodyPr>
          <a:lstStyle/>
          <a:p>
            <a:pPr algn="ctr"/>
            <a:r>
              <a:rPr lang="en-US" sz="2800" b="1" dirty="0" smtClean="0">
                <a:solidFill>
                  <a:srgbClr val="0096D6"/>
                </a:solidFill>
              </a:rPr>
              <a:t>“All IPv6 Routers” Assigned Multicast Address</a:t>
            </a:r>
            <a:endParaRPr lang="en-US" sz="2800" b="1" dirty="0">
              <a:solidFill>
                <a:srgbClr val="0096D6"/>
              </a:solidFill>
            </a:endParaRPr>
          </a:p>
        </p:txBody>
      </p:sp>
      <p:sp>
        <p:nvSpPr>
          <p:cNvPr id="14" name="Content Placeholder 4"/>
          <p:cNvSpPr txBox="1">
            <a:spLocks/>
          </p:cNvSpPr>
          <p:nvPr/>
        </p:nvSpPr>
        <p:spPr>
          <a:xfrm>
            <a:off x="228600" y="2038350"/>
            <a:ext cx="3962400" cy="2590800"/>
          </a:xfrm>
          <a:prstGeom prst="rect">
            <a:avLst/>
          </a:prstGeom>
        </p:spPr>
        <p:txBody>
          <a:bodyPr vert="horz" lIns="91408" tIns="45704" rIns="91408" bIns="45704" rtlCol="0">
            <a:normAutofit/>
          </a:bodyPr>
          <a:lstStyle/>
          <a:p>
            <a:pPr marL="342900" indent="-342900">
              <a:buFont typeface="Arial"/>
              <a:buChar char="•"/>
            </a:pPr>
            <a:r>
              <a:rPr lang="en-US" sz="2000" b="1" dirty="0"/>
              <a:t>FF02::2 – All IPv6 Routers</a:t>
            </a:r>
          </a:p>
          <a:p>
            <a:pPr marL="342900" indent="-342900">
              <a:buFont typeface="Arial"/>
              <a:buChar char="•"/>
            </a:pPr>
            <a:r>
              <a:rPr lang="en-US" sz="2000" dirty="0"/>
              <a:t>All IPv6 routers belong to this </a:t>
            </a:r>
            <a:r>
              <a:rPr lang="en-US" sz="2000" dirty="0" smtClean="0"/>
              <a:t>group. (Process these packets.) </a:t>
            </a:r>
            <a:endParaRPr lang="en-US" sz="2000" dirty="0"/>
          </a:p>
          <a:p>
            <a:pPr marL="342900" indent="-342900">
              <a:buFont typeface="Arial"/>
              <a:buChar char="•"/>
            </a:pPr>
            <a:r>
              <a:rPr lang="en-US" sz="2000" dirty="0"/>
              <a:t>Used </a:t>
            </a:r>
            <a:r>
              <a:rPr lang="en-US" sz="2000" dirty="0" smtClean="0"/>
              <a:t>by devices to </a:t>
            </a:r>
            <a:r>
              <a:rPr lang="en-US" sz="2000" dirty="0"/>
              <a:t>communicate with an IPv6 </a:t>
            </a:r>
            <a:r>
              <a:rPr lang="en-US" sz="2000" dirty="0" smtClean="0"/>
              <a:t>Router.</a:t>
            </a:r>
            <a:endParaRPr lang="en-US" sz="2000" dirty="0"/>
          </a:p>
        </p:txBody>
      </p:sp>
      <p:sp>
        <p:nvSpPr>
          <p:cNvPr id="4" name="Rectangle 3"/>
          <p:cNvSpPr/>
          <p:nvPr/>
        </p:nvSpPr>
        <p:spPr>
          <a:xfrm>
            <a:off x="457200" y="774894"/>
            <a:ext cx="16764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b="1" dirty="0" smtClean="0">
                <a:latin typeface="Arial" pitchFamily="34" charset="0"/>
                <a:cs typeface="Arial" pitchFamily="34" charset="0"/>
              </a:rPr>
              <a:t>FF02::2</a:t>
            </a:r>
            <a:endParaRPr lang="en-US" b="1" dirty="0">
              <a:latin typeface="Arial" pitchFamily="34" charset="0"/>
              <a:cs typeface="Arial" pitchFamily="34" charset="0"/>
            </a:endParaRPr>
          </a:p>
        </p:txBody>
      </p:sp>
      <p:sp>
        <p:nvSpPr>
          <p:cNvPr id="5" name="Rectangle 4"/>
          <p:cNvSpPr/>
          <p:nvPr/>
        </p:nvSpPr>
        <p:spPr>
          <a:xfrm>
            <a:off x="2133600" y="774894"/>
            <a:ext cx="1676400" cy="425256"/>
          </a:xfrm>
          <a:prstGeom prst="rect">
            <a:avLst/>
          </a:prstGeom>
          <a:solidFill>
            <a:srgbClr val="6B6BC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400" b="1" dirty="0" smtClean="0">
                <a:latin typeface="Arial" pitchFamily="34" charset="0"/>
                <a:cs typeface="Arial" pitchFamily="34" charset="0"/>
              </a:rPr>
              <a:t>FE80::12:3456: 7890:ABCD</a:t>
            </a:r>
            <a:endParaRPr lang="en-US" sz="1400" b="1" dirty="0">
              <a:latin typeface="Arial" pitchFamily="34" charset="0"/>
              <a:cs typeface="Arial" pitchFamily="34" charset="0"/>
            </a:endParaRPr>
          </a:p>
        </p:txBody>
      </p:sp>
      <p:sp>
        <p:nvSpPr>
          <p:cNvPr id="6" name="Rectangle 5"/>
          <p:cNvSpPr/>
          <p:nvPr/>
        </p:nvSpPr>
        <p:spPr>
          <a:xfrm>
            <a:off x="3810000" y="774894"/>
            <a:ext cx="3733800" cy="425256"/>
          </a:xfrm>
          <a:prstGeom prst="rect">
            <a:avLst/>
          </a:prstGeom>
          <a:solidFill>
            <a:srgbClr val="6B6BC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2000" b="1" dirty="0" smtClean="0">
                <a:latin typeface="Arial" pitchFamily="34" charset="0"/>
                <a:cs typeface="Arial" pitchFamily="34" charset="0"/>
              </a:rPr>
              <a:t>Rest of IPv6 Packet</a:t>
            </a:r>
            <a:endParaRPr lang="en-US" sz="2000" b="1" dirty="0">
              <a:latin typeface="Arial" pitchFamily="34" charset="0"/>
              <a:cs typeface="Arial" pitchFamily="34" charset="0"/>
            </a:endParaRPr>
          </a:p>
        </p:txBody>
      </p:sp>
      <p:sp>
        <p:nvSpPr>
          <p:cNvPr id="7" name="TextBox 6"/>
          <p:cNvSpPr txBox="1"/>
          <p:nvPr/>
        </p:nvSpPr>
        <p:spPr>
          <a:xfrm>
            <a:off x="533400" y="1148774"/>
            <a:ext cx="1477187" cy="584776"/>
          </a:xfrm>
          <a:prstGeom prst="rect">
            <a:avLst/>
          </a:prstGeom>
          <a:noFill/>
        </p:spPr>
        <p:txBody>
          <a:bodyPr wrap="none" rtlCol="0">
            <a:spAutoFit/>
          </a:bodyPr>
          <a:lstStyle/>
          <a:p>
            <a:r>
              <a:rPr lang="en-US" sz="1600" b="1" dirty="0" smtClean="0"/>
              <a:t>Destination</a:t>
            </a:r>
          </a:p>
          <a:p>
            <a:r>
              <a:rPr lang="en-US" sz="1600" b="1" dirty="0" smtClean="0"/>
              <a:t>IPv6 Address</a:t>
            </a:r>
            <a:endParaRPr lang="en-US" sz="1600" b="1" dirty="0"/>
          </a:p>
        </p:txBody>
      </p:sp>
      <p:sp>
        <p:nvSpPr>
          <p:cNvPr id="8" name="TextBox 7"/>
          <p:cNvSpPr txBox="1"/>
          <p:nvPr/>
        </p:nvSpPr>
        <p:spPr>
          <a:xfrm>
            <a:off x="2362200" y="1148774"/>
            <a:ext cx="1477187" cy="584776"/>
          </a:xfrm>
          <a:prstGeom prst="rect">
            <a:avLst/>
          </a:prstGeom>
          <a:noFill/>
        </p:spPr>
        <p:txBody>
          <a:bodyPr wrap="none" rtlCol="0">
            <a:spAutoFit/>
          </a:bodyPr>
          <a:lstStyle/>
          <a:p>
            <a:r>
              <a:rPr lang="en-US" sz="1600" b="1" dirty="0" smtClean="0"/>
              <a:t>Source</a:t>
            </a:r>
          </a:p>
          <a:p>
            <a:r>
              <a:rPr lang="en-US" sz="1600" b="1" dirty="0" smtClean="0"/>
              <a:t>IPv6 Address</a:t>
            </a:r>
            <a:endParaRPr lang="en-US" sz="1600" b="1" dirty="0"/>
          </a:p>
        </p:txBody>
      </p:sp>
      <p:sp>
        <p:nvSpPr>
          <p:cNvPr id="9" name="Line 6"/>
          <p:cNvSpPr>
            <a:spLocks noChangeShapeType="1"/>
          </p:cNvSpPr>
          <p:nvPr/>
        </p:nvSpPr>
        <p:spPr bwMode="auto">
          <a:xfrm>
            <a:off x="6878327" y="2244387"/>
            <a:ext cx="0" cy="766904"/>
          </a:xfrm>
          <a:prstGeom prst="line">
            <a:avLst/>
          </a:prstGeom>
          <a:noFill/>
          <a:ln w="38100">
            <a:solidFill>
              <a:schemeClr val="tx1"/>
            </a:solidFill>
            <a:round/>
            <a:headEnd/>
            <a:tailEnd/>
          </a:ln>
        </p:spPr>
        <p:txBody>
          <a:bodyPr lIns="68559" tIns="34280" rIns="68559" bIns="34280">
            <a:prstTxWarp prst="textNoShape">
              <a:avLst/>
            </a:prstTxWarp>
          </a:bodyPr>
          <a:lstStyle/>
          <a:p>
            <a:endParaRPr lang="en-US"/>
          </a:p>
        </p:txBody>
      </p:sp>
      <p:sp>
        <p:nvSpPr>
          <p:cNvPr id="10" name="Line 7"/>
          <p:cNvSpPr>
            <a:spLocks noChangeShapeType="1"/>
          </p:cNvSpPr>
          <p:nvPr/>
        </p:nvSpPr>
        <p:spPr bwMode="auto">
          <a:xfrm flipH="1">
            <a:off x="5339278" y="3314851"/>
            <a:ext cx="1078429" cy="437063"/>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pic>
        <p:nvPicPr>
          <p:cNvPr id="11" name="Picture 10"/>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89450" y="1755298"/>
            <a:ext cx="778082" cy="489090"/>
          </a:xfrm>
          <a:prstGeom prst="rect">
            <a:avLst/>
          </a:prstGeom>
          <a:noFill/>
          <a:ln w="9525">
            <a:noFill/>
            <a:miter lim="800000"/>
            <a:headEnd/>
            <a:tailEnd/>
          </a:ln>
        </p:spPr>
      </p:pic>
      <p:pic>
        <p:nvPicPr>
          <p:cNvPr id="12" name="Picture 57"/>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00800" y="2888607"/>
            <a:ext cx="996982" cy="42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3" name="Line 7"/>
          <p:cNvSpPr>
            <a:spLocks noChangeShapeType="1"/>
          </p:cNvSpPr>
          <p:nvPr/>
        </p:nvSpPr>
        <p:spPr bwMode="auto">
          <a:xfrm flipH="1">
            <a:off x="6878327" y="3314850"/>
            <a:ext cx="0" cy="533846"/>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sp>
        <p:nvSpPr>
          <p:cNvPr id="15" name="Line 7"/>
          <p:cNvSpPr>
            <a:spLocks noChangeShapeType="1"/>
          </p:cNvSpPr>
          <p:nvPr/>
        </p:nvSpPr>
        <p:spPr bwMode="auto">
          <a:xfrm flipH="1" flipV="1">
            <a:off x="7267531" y="3231110"/>
            <a:ext cx="1078428" cy="520804"/>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pic>
        <p:nvPicPr>
          <p:cNvPr id="16" name="Picture 34"/>
          <p:cNvPicPr>
            <a:picLocks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924086" y="3751914"/>
            <a:ext cx="803128" cy="724836"/>
          </a:xfrm>
          <a:prstGeom prst="rect">
            <a:avLst/>
          </a:prstGeom>
          <a:noFill/>
          <a:ln w="9525">
            <a:noFill/>
            <a:miter lim="800000"/>
            <a:headEnd/>
            <a:tailEnd/>
          </a:ln>
          <a:effectLst/>
        </p:spPr>
      </p:pic>
      <p:pic>
        <p:nvPicPr>
          <p:cNvPr id="17" name="Picture 34"/>
          <p:cNvPicPr>
            <a:picLocks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594653" y="3751914"/>
            <a:ext cx="803128" cy="724836"/>
          </a:xfrm>
          <a:prstGeom prst="rect">
            <a:avLst/>
          </a:prstGeom>
          <a:noFill/>
          <a:ln w="9525">
            <a:noFill/>
            <a:miter lim="800000"/>
            <a:headEnd/>
            <a:tailEnd/>
          </a:ln>
          <a:effectLst/>
        </p:spPr>
      </p:pic>
      <p:pic>
        <p:nvPicPr>
          <p:cNvPr id="18" name="Picture 34"/>
          <p:cNvPicPr>
            <a:picLocks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79335" y="3751914"/>
            <a:ext cx="803128" cy="724836"/>
          </a:xfrm>
          <a:prstGeom prst="rect">
            <a:avLst/>
          </a:prstGeom>
          <a:noFill/>
          <a:ln w="9525">
            <a:noFill/>
            <a:miter lim="800000"/>
            <a:headEnd/>
            <a:tailEnd/>
          </a:ln>
          <a:effectLst/>
        </p:spPr>
      </p:pic>
      <p:cxnSp>
        <p:nvCxnSpPr>
          <p:cNvPr id="19" name="Straight Arrow Connector 18"/>
          <p:cNvCxnSpPr/>
          <p:nvPr/>
        </p:nvCxnSpPr>
        <p:spPr>
          <a:xfrm flipV="1">
            <a:off x="5410200" y="3257550"/>
            <a:ext cx="838200" cy="312050"/>
          </a:xfrm>
          <a:prstGeom prst="straightConnector1">
            <a:avLst/>
          </a:prstGeom>
          <a:ln w="57150" cmpd="sng">
            <a:solidFill>
              <a:srgbClr val="0096D6"/>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6705600" y="2266950"/>
            <a:ext cx="0" cy="567584"/>
          </a:xfrm>
          <a:prstGeom prst="straightConnector1">
            <a:avLst/>
          </a:prstGeom>
          <a:ln w="57150" cmpd="sng">
            <a:solidFill>
              <a:srgbClr val="0096D6"/>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715263" y="2190750"/>
            <a:ext cx="1810700" cy="623258"/>
          </a:xfrm>
          <a:prstGeom prst="rect">
            <a:avLst/>
          </a:prstGeom>
          <a:noFill/>
        </p:spPr>
        <p:txBody>
          <a:bodyPr wrap="square" lIns="68589" tIns="34295" rIns="68589" bIns="34295" rtlCol="0">
            <a:spAutoFit/>
          </a:bodyPr>
          <a:lstStyle/>
          <a:p>
            <a:r>
              <a:rPr lang="en-US" sz="1800" b="1" dirty="0" smtClean="0">
                <a:solidFill>
                  <a:schemeClr val="tx1">
                    <a:lumMod val="75000"/>
                  </a:schemeClr>
                </a:solidFill>
                <a:latin typeface="Arial"/>
                <a:cs typeface="Arial"/>
              </a:rPr>
              <a:t>ICMPv6 Router Solicitation</a:t>
            </a:r>
            <a:endParaRPr lang="en-US" sz="1800" b="1" dirty="0">
              <a:solidFill>
                <a:schemeClr val="tx1">
                  <a:lumMod val="75000"/>
                </a:schemeClr>
              </a:solidFill>
              <a:latin typeface="Arial"/>
              <a:cs typeface="Arial"/>
            </a:endParaRPr>
          </a:p>
        </p:txBody>
      </p:sp>
      <p:sp>
        <p:nvSpPr>
          <p:cNvPr id="24" name="Content Placeholder 4"/>
          <p:cNvSpPr txBox="1">
            <a:spLocks/>
          </p:cNvSpPr>
          <p:nvPr/>
        </p:nvSpPr>
        <p:spPr>
          <a:xfrm>
            <a:off x="4724400" y="1428750"/>
            <a:ext cx="4114800" cy="304800"/>
          </a:xfrm>
          <a:prstGeom prst="rect">
            <a:avLst/>
          </a:prstGeom>
          <a:ln>
            <a:solidFill>
              <a:srgbClr val="010000"/>
            </a:solidFill>
          </a:ln>
        </p:spPr>
        <p:txBody>
          <a:bodyPr vert="horz" lIns="121845" tIns="60923" rIns="121845" bIns="60923" rtlCol="0">
            <a:normAutofit fontScale="55000" lnSpcReduction="20000"/>
          </a:bodyPr>
          <a:lstStyle/>
          <a:p>
            <a:pPr marL="456921" indent="-456921">
              <a:spcBef>
                <a:spcPct val="20000"/>
              </a:spcBef>
              <a:defRPr/>
            </a:pPr>
            <a:r>
              <a:rPr lang="en-US" sz="2600" dirty="0" smtClean="0">
                <a:solidFill>
                  <a:srgbClr val="010000"/>
                </a:solidFill>
                <a:latin typeface="Courier"/>
                <a:cs typeface="Courier"/>
              </a:rPr>
              <a:t>Router(</a:t>
            </a:r>
            <a:r>
              <a:rPr lang="en-US" sz="2600" dirty="0" err="1" smtClean="0">
                <a:solidFill>
                  <a:srgbClr val="010000"/>
                </a:solidFill>
                <a:latin typeface="Courier"/>
                <a:cs typeface="Courier"/>
              </a:rPr>
              <a:t>config</a:t>
            </a:r>
            <a:r>
              <a:rPr lang="en-US" sz="2600" dirty="0" smtClean="0">
                <a:solidFill>
                  <a:srgbClr val="010000"/>
                </a:solidFill>
                <a:latin typeface="Courier"/>
                <a:cs typeface="Courier"/>
              </a:rPr>
              <a:t>)# </a:t>
            </a:r>
            <a:r>
              <a:rPr lang="en-US" sz="2600" b="1" dirty="0" smtClean="0">
                <a:solidFill>
                  <a:srgbClr val="010000"/>
                </a:solidFill>
                <a:latin typeface="Courier"/>
                <a:cs typeface="Courier"/>
              </a:rPr>
              <a:t>ipv6 unicast-routing</a:t>
            </a:r>
            <a:endParaRPr lang="en-US" sz="2600" dirty="0">
              <a:latin typeface="Courier"/>
              <a:cs typeface="Courier"/>
            </a:endParaRPr>
          </a:p>
          <a:p>
            <a:pPr marL="456921" indent="-456921" defTabSz="609240">
              <a:spcBef>
                <a:spcPct val="20000"/>
              </a:spcBef>
              <a:defRPr/>
            </a:pPr>
            <a:endParaRPr lang="en-US" dirty="0">
              <a:latin typeface="Courier"/>
              <a:cs typeface="Courier"/>
            </a:endParaRPr>
          </a:p>
          <a:p>
            <a:pPr marL="456921" indent="-456921" defTabSz="609240">
              <a:spcBef>
                <a:spcPct val="20000"/>
              </a:spcBef>
              <a:defRPr/>
            </a:pPr>
            <a:endParaRPr lang="en-US" dirty="0">
              <a:latin typeface="Courier"/>
              <a:cs typeface="Courier"/>
            </a:endParaRPr>
          </a:p>
        </p:txBody>
      </p:sp>
      <p:sp>
        <p:nvSpPr>
          <p:cNvPr id="26" name="TextBox 25"/>
          <p:cNvSpPr txBox="1"/>
          <p:nvPr/>
        </p:nvSpPr>
        <p:spPr>
          <a:xfrm>
            <a:off x="457200" y="445270"/>
            <a:ext cx="3352800" cy="346259"/>
          </a:xfrm>
          <a:prstGeom prst="rect">
            <a:avLst/>
          </a:prstGeom>
          <a:noFill/>
        </p:spPr>
        <p:txBody>
          <a:bodyPr wrap="square" lIns="68589" tIns="34295" rIns="68589" bIns="34295" rtlCol="0">
            <a:spAutoFit/>
          </a:bodyPr>
          <a:lstStyle/>
          <a:p>
            <a:r>
              <a:rPr lang="en-US" sz="1800" b="1" dirty="0" smtClean="0">
                <a:solidFill>
                  <a:schemeClr val="tx1">
                    <a:lumMod val="75000"/>
                  </a:schemeClr>
                </a:solidFill>
                <a:latin typeface="Arial"/>
                <a:cs typeface="Arial"/>
              </a:rPr>
              <a:t>ICMPv6 Router Solicitation</a:t>
            </a:r>
            <a:endParaRPr lang="en-US" sz="1800" b="1" dirty="0">
              <a:solidFill>
                <a:schemeClr val="tx1">
                  <a:lumMod val="75000"/>
                </a:schemeClr>
              </a:solidFill>
              <a:latin typeface="Arial"/>
              <a:cs typeface="Arial"/>
            </a:endParaRPr>
          </a:p>
        </p:txBody>
      </p:sp>
      <p:sp>
        <p:nvSpPr>
          <p:cNvPr id="28"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9"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42914517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grpId="0" nodeType="clickEffect">
                                  <p:stCondLst>
                                    <p:cond delay="0"/>
                                  </p:stCondLst>
                                  <p:childTnLst>
                                    <p:animEffect transition="out" filter="fade">
                                      <p:cBhvr>
                                        <p:cTn id="6" dur="500" tmFilter="0, 0; .2, .5; .8, .5; 1, 0"/>
                                        <p:tgtEl>
                                          <p:spTgt spid="26"/>
                                        </p:tgtEl>
                                      </p:cBhvr>
                                    </p:animEffect>
                                    <p:animScale>
                                      <p:cBhvr>
                                        <p:cTn id="7" dur="250" autoRev="1" fill="hold"/>
                                        <p:tgtEl>
                                          <p:spTgt spid="2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repeatCount="3000" fill="hold" grpId="0" nodeType="click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par>
                                <p:cTn id="13" presetID="26" presetClass="emph" presetSubtype="0" repeatCount="3000" fill="hold" grpId="0" nodeType="withEffect">
                                  <p:stCondLst>
                                    <p:cond delay="0"/>
                                  </p:stCondLst>
                                  <p:childTnLst>
                                    <p:animEffect transition="out" filter="fade">
                                      <p:cBhvr>
                                        <p:cTn id="14" dur="500" tmFilter="0, 0; .2, .5; .8, .5; 1, 0"/>
                                        <p:tgtEl>
                                          <p:spTgt spid="7"/>
                                        </p:tgtEl>
                                      </p:cBhvr>
                                    </p:animEffect>
                                    <p:animScale>
                                      <p:cBhvr>
                                        <p:cTn id="15" dur="250" autoRev="1" fill="hold"/>
                                        <p:tgtEl>
                                          <p:spTgt spid="7"/>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6" presetClass="emph" presetSubtype="0" repeatCount="3000" fill="hold" nodeType="clickEffect">
                                  <p:stCondLst>
                                    <p:cond delay="0"/>
                                  </p:stCondLst>
                                  <p:childTnLst>
                                    <p:animEffect transition="out" filter="fade">
                                      <p:cBhvr>
                                        <p:cTn id="19" dur="500" tmFilter="0, 0; .2, .5; .8, .5; 1, 0"/>
                                        <p:tgtEl>
                                          <p:spTgt spid="14">
                                            <p:txEl>
                                              <p:pRg st="0" end="0"/>
                                            </p:txEl>
                                          </p:spTgt>
                                        </p:tgtEl>
                                      </p:cBhvr>
                                    </p:animEffect>
                                    <p:animScale>
                                      <p:cBhvr>
                                        <p:cTn id="20" dur="250" autoRev="1" fill="hold"/>
                                        <p:tgtEl>
                                          <p:spTgt spid="14">
                                            <p:txEl>
                                              <p:pRg st="0" end="0"/>
                                            </p:txEl>
                                          </p:spTgt>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animEffect transition="in" filter="blinds(horizontal)">
                                      <p:cBhvr>
                                        <p:cTn id="25" dur="500"/>
                                        <p:tgtEl>
                                          <p:spTgt spid="14">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7" presetClass="emph" presetSubtype="0" repeatCount="4000" fill="remove" grpId="0" nodeType="clickEffect">
                                  <p:stCondLst>
                                    <p:cond delay="0"/>
                                  </p:stCondLst>
                                  <p:childTnLst>
                                    <p:animClr clrSpc="rgb" dir="cw">
                                      <p:cBhvr override="childStyle">
                                        <p:cTn id="32" dur="250" autoRev="1" fill="remove"/>
                                        <p:tgtEl>
                                          <p:spTgt spid="24"/>
                                        </p:tgtEl>
                                        <p:attrNameLst>
                                          <p:attrName>style.color</p:attrName>
                                        </p:attrNameLst>
                                      </p:cBhvr>
                                      <p:to>
                                        <a:schemeClr val="bg1"/>
                                      </p:to>
                                    </p:animClr>
                                    <p:animClr clrSpc="rgb" dir="cw">
                                      <p:cBhvr>
                                        <p:cTn id="33" dur="250" autoRev="1" fill="remove"/>
                                        <p:tgtEl>
                                          <p:spTgt spid="24"/>
                                        </p:tgtEl>
                                        <p:attrNameLst>
                                          <p:attrName>fillcolor</p:attrName>
                                        </p:attrNameLst>
                                      </p:cBhvr>
                                      <p:to>
                                        <a:schemeClr val="bg1"/>
                                      </p:to>
                                    </p:animClr>
                                    <p:set>
                                      <p:cBhvr>
                                        <p:cTn id="34" dur="250" autoRev="1" fill="remove"/>
                                        <p:tgtEl>
                                          <p:spTgt spid="24"/>
                                        </p:tgtEl>
                                        <p:attrNameLst>
                                          <p:attrName>fill.type</p:attrName>
                                        </p:attrNameLst>
                                      </p:cBhvr>
                                      <p:to>
                                        <p:strVal val="solid"/>
                                      </p:to>
                                    </p:set>
                                    <p:set>
                                      <p:cBhvr>
                                        <p:cTn id="35" dur="250" autoRev="1" fill="remove"/>
                                        <p:tgtEl>
                                          <p:spTgt spid="24"/>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4">
                                            <p:txEl>
                                              <p:pRg st="2" end="2"/>
                                            </p:txEl>
                                          </p:spTgt>
                                        </p:tgtEl>
                                        <p:attrNameLst>
                                          <p:attrName>style.visibility</p:attrName>
                                        </p:attrNameLst>
                                      </p:cBhvr>
                                      <p:to>
                                        <p:strVal val="visible"/>
                                      </p:to>
                                    </p:set>
                                    <p:animEffect transition="in" filter="blinds(horizontal)">
                                      <p:cBhvr>
                                        <p:cTn id="40" dur="500"/>
                                        <p:tgtEl>
                                          <p:spTgt spid="14">
                                            <p:txEl>
                                              <p:pRg st="2" end="2"/>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linds(horizontal)">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24" grpId="0" animBg="1"/>
      <p:bldP spid="26" grpId="0"/>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4"/>
          <p:cNvSpPr txBox="1">
            <a:spLocks/>
          </p:cNvSpPr>
          <p:nvPr/>
        </p:nvSpPr>
        <p:spPr>
          <a:xfrm>
            <a:off x="2" y="438150"/>
            <a:ext cx="9143999" cy="3810000"/>
          </a:xfrm>
          <a:prstGeom prst="rect">
            <a:avLst/>
          </a:prstGeom>
          <a:ln>
            <a:solidFill>
              <a:srgbClr val="010000"/>
            </a:solidFill>
          </a:ln>
        </p:spPr>
        <p:txBody>
          <a:bodyPr vert="horz" lIns="91416" tIns="45708" rIns="91416" bIns="45708" rtlCol="0">
            <a:noAutofit/>
          </a:bodyPr>
          <a:lstStyle/>
          <a:p>
            <a:pPr marL="342811" indent="-342811">
              <a:spcBef>
                <a:spcPct val="20000"/>
              </a:spcBef>
              <a:defRPr/>
            </a:pPr>
            <a:r>
              <a:rPr lang="en-US" sz="1600" dirty="0" smtClean="0">
                <a:solidFill>
                  <a:srgbClr val="010000"/>
                </a:solidFill>
                <a:latin typeface="Courier New" pitchFamily="49" charset="0"/>
                <a:cs typeface="Courier New" pitchFamily="49" charset="0"/>
              </a:rPr>
              <a:t>Router# </a:t>
            </a:r>
            <a:r>
              <a:rPr lang="en-US" sz="1600" b="1" dirty="0">
                <a:solidFill>
                  <a:srgbClr val="010000"/>
                </a:solidFill>
                <a:latin typeface="Courier New" pitchFamily="49" charset="0"/>
                <a:cs typeface="Courier New" pitchFamily="49" charset="0"/>
              </a:rPr>
              <a:t>show ipv6 interface </a:t>
            </a:r>
            <a:r>
              <a:rPr lang="en-US" sz="1600" b="1" dirty="0" err="1">
                <a:solidFill>
                  <a:srgbClr val="010000"/>
                </a:solidFill>
                <a:latin typeface="Courier New" pitchFamily="49" charset="0"/>
                <a:cs typeface="Courier New" pitchFamily="49" charset="0"/>
              </a:rPr>
              <a:t>gigabitethernet</a:t>
            </a:r>
            <a:r>
              <a:rPr lang="en-US" sz="1600" b="1" dirty="0">
                <a:solidFill>
                  <a:srgbClr val="010000"/>
                </a:solidFill>
                <a:latin typeface="Courier New" pitchFamily="49" charset="0"/>
                <a:cs typeface="Courier New" pitchFamily="49" charset="0"/>
              </a:rPr>
              <a:t> 0/0</a:t>
            </a:r>
          </a:p>
          <a:p>
            <a:pPr marL="342811" indent="-342811">
              <a:spcBef>
                <a:spcPct val="20000"/>
              </a:spcBef>
              <a:defRPr/>
            </a:pPr>
            <a:r>
              <a:rPr lang="en-US" sz="1600" dirty="0" smtClean="0">
                <a:solidFill>
                  <a:srgbClr val="010000"/>
                </a:solidFill>
                <a:latin typeface="Courier New" pitchFamily="49" charset="0"/>
                <a:cs typeface="Courier New" pitchFamily="49" charset="0"/>
              </a:rPr>
              <a:t>GibabitEthernet0</a:t>
            </a:r>
            <a:r>
              <a:rPr lang="en-US" sz="1600" dirty="0">
                <a:solidFill>
                  <a:srgbClr val="010000"/>
                </a:solidFill>
                <a:latin typeface="Courier New" pitchFamily="49" charset="0"/>
                <a:cs typeface="Courier New" pitchFamily="49" charset="0"/>
              </a:rPr>
              <a:t>/0 is up, line protocol is up</a:t>
            </a:r>
          </a:p>
          <a:p>
            <a:pPr marL="342811" indent="-342811">
              <a:spcBef>
                <a:spcPct val="20000"/>
              </a:spcBef>
              <a:defRPr/>
            </a:pPr>
            <a:r>
              <a:rPr lang="en-US" sz="1600" dirty="0">
                <a:solidFill>
                  <a:srgbClr val="010000"/>
                </a:solidFill>
                <a:latin typeface="Courier New" pitchFamily="49" charset="0"/>
                <a:cs typeface="Courier New" pitchFamily="49" charset="0"/>
              </a:rPr>
              <a:t>  IPv6 is enabled, link-local address is FE80:</a:t>
            </a:r>
            <a:r>
              <a:rPr lang="en-US" sz="1600" dirty="0" smtClean="0">
                <a:solidFill>
                  <a:srgbClr val="010000"/>
                </a:solidFill>
                <a:latin typeface="Courier New" pitchFamily="49" charset="0"/>
                <a:cs typeface="Courier New" pitchFamily="49" charset="0"/>
              </a:rPr>
              <a:t>:1</a:t>
            </a:r>
            <a:endParaRPr lang="en-US" sz="1600" dirty="0">
              <a:solidFill>
                <a:srgbClr val="010000"/>
              </a:solidFill>
              <a:latin typeface="Courier New" pitchFamily="49" charset="0"/>
              <a:cs typeface="Courier New" pitchFamily="49" charset="0"/>
            </a:endParaRPr>
          </a:p>
          <a:p>
            <a:pPr marL="342811" indent="-342811">
              <a:spcBef>
                <a:spcPct val="20000"/>
              </a:spcBef>
              <a:defRPr/>
            </a:pPr>
            <a:r>
              <a:rPr lang="en-US" sz="1600" dirty="0">
                <a:solidFill>
                  <a:srgbClr val="010000"/>
                </a:solidFill>
                <a:latin typeface="Courier New" pitchFamily="49" charset="0"/>
                <a:cs typeface="Courier New" pitchFamily="49" charset="0"/>
              </a:rPr>
              <a:t>  Global </a:t>
            </a:r>
            <a:r>
              <a:rPr lang="en-US" sz="1600" dirty="0" err="1">
                <a:solidFill>
                  <a:srgbClr val="010000"/>
                </a:solidFill>
                <a:latin typeface="Courier New" pitchFamily="49" charset="0"/>
                <a:cs typeface="Courier New" pitchFamily="49" charset="0"/>
              </a:rPr>
              <a:t>unicast</a:t>
            </a:r>
            <a:r>
              <a:rPr lang="en-US" sz="1600" dirty="0">
                <a:solidFill>
                  <a:srgbClr val="010000"/>
                </a:solidFill>
                <a:latin typeface="Courier New" pitchFamily="49" charset="0"/>
                <a:cs typeface="Courier New" pitchFamily="49" charset="0"/>
              </a:rPr>
              <a:t> </a:t>
            </a:r>
            <a:r>
              <a:rPr lang="en-US" sz="1600" dirty="0" err="1">
                <a:solidFill>
                  <a:srgbClr val="010000"/>
                </a:solidFill>
                <a:latin typeface="Courier New" pitchFamily="49" charset="0"/>
                <a:cs typeface="Courier New" pitchFamily="49" charset="0"/>
              </a:rPr>
              <a:t>address(es</a:t>
            </a:r>
            <a:r>
              <a:rPr lang="en-US" sz="1600" dirty="0">
                <a:solidFill>
                  <a:srgbClr val="010000"/>
                </a:solidFill>
                <a:latin typeface="Courier New" pitchFamily="49" charset="0"/>
                <a:cs typeface="Courier New" pitchFamily="49" charset="0"/>
              </a:rPr>
              <a:t>):</a:t>
            </a:r>
          </a:p>
          <a:p>
            <a:pPr marL="342811" indent="-342811">
              <a:spcBef>
                <a:spcPct val="20000"/>
              </a:spcBef>
              <a:defRPr/>
            </a:pPr>
            <a:r>
              <a:rPr lang="en-US" sz="1600" dirty="0">
                <a:solidFill>
                  <a:srgbClr val="010000"/>
                </a:solidFill>
                <a:latin typeface="Courier New" pitchFamily="49" charset="0"/>
                <a:cs typeface="Courier New" pitchFamily="49" charset="0"/>
              </a:rPr>
              <a:t>    2001:DB8</a:t>
            </a:r>
            <a:r>
              <a:rPr lang="en-US" sz="1600" dirty="0" smtClean="0">
                <a:solidFill>
                  <a:srgbClr val="010000"/>
                </a:solidFill>
                <a:latin typeface="Courier New" pitchFamily="49" charset="0"/>
                <a:cs typeface="Courier New" pitchFamily="49" charset="0"/>
              </a:rPr>
              <a:t>:CAFE:</a:t>
            </a:r>
            <a:r>
              <a:rPr lang="en-US" sz="1600" dirty="0">
                <a:solidFill>
                  <a:srgbClr val="010000"/>
                </a:solidFill>
                <a:latin typeface="Courier New" pitchFamily="49" charset="0"/>
                <a:cs typeface="Courier New" pitchFamily="49" charset="0"/>
              </a:rPr>
              <a:t>1::1, subnet is 2001:DB8</a:t>
            </a:r>
            <a:r>
              <a:rPr lang="en-US" sz="1600" dirty="0" smtClean="0">
                <a:solidFill>
                  <a:srgbClr val="010000"/>
                </a:solidFill>
                <a:latin typeface="Courier New" pitchFamily="49" charset="0"/>
                <a:cs typeface="Courier New" pitchFamily="49" charset="0"/>
              </a:rPr>
              <a:t>:CAFE:</a:t>
            </a:r>
            <a:r>
              <a:rPr lang="en-US" sz="1600" dirty="0">
                <a:solidFill>
                  <a:srgbClr val="010000"/>
                </a:solidFill>
                <a:latin typeface="Courier New" pitchFamily="49" charset="0"/>
                <a:cs typeface="Courier New" pitchFamily="49" charset="0"/>
              </a:rPr>
              <a:t>1::/64</a:t>
            </a:r>
          </a:p>
          <a:p>
            <a:pPr marL="342811" indent="-342811">
              <a:spcBef>
                <a:spcPct val="20000"/>
              </a:spcBef>
              <a:defRPr/>
            </a:pPr>
            <a:r>
              <a:rPr lang="en-US" sz="1600" dirty="0">
                <a:solidFill>
                  <a:srgbClr val="010000"/>
                </a:solidFill>
                <a:latin typeface="Courier New" pitchFamily="49" charset="0"/>
                <a:cs typeface="Courier New" pitchFamily="49" charset="0"/>
              </a:rPr>
              <a:t>  Joined group </a:t>
            </a:r>
            <a:r>
              <a:rPr lang="en-US" sz="1600" dirty="0" err="1">
                <a:solidFill>
                  <a:srgbClr val="010000"/>
                </a:solidFill>
                <a:latin typeface="Courier New" pitchFamily="49" charset="0"/>
                <a:cs typeface="Courier New" pitchFamily="49" charset="0"/>
              </a:rPr>
              <a:t>address(es</a:t>
            </a:r>
            <a:r>
              <a:rPr lang="en-US" sz="1600" dirty="0">
                <a:solidFill>
                  <a:srgbClr val="010000"/>
                </a:solidFill>
                <a:latin typeface="Courier New" pitchFamily="49" charset="0"/>
                <a:cs typeface="Courier New" pitchFamily="49" charset="0"/>
              </a:rPr>
              <a:t>):</a:t>
            </a:r>
          </a:p>
          <a:p>
            <a:pPr marL="342811" indent="-342811">
              <a:spcBef>
                <a:spcPct val="20000"/>
              </a:spcBef>
              <a:defRPr/>
            </a:pPr>
            <a:r>
              <a:rPr lang="en-US" sz="1600" dirty="0">
                <a:solidFill>
                  <a:srgbClr val="010000"/>
                </a:solidFill>
                <a:latin typeface="Courier New" pitchFamily="49" charset="0"/>
                <a:cs typeface="Courier New" pitchFamily="49" charset="0"/>
              </a:rPr>
              <a:t>    </a:t>
            </a:r>
            <a:r>
              <a:rPr lang="en-US" sz="1600" b="1" dirty="0">
                <a:solidFill>
                  <a:srgbClr val="010000"/>
                </a:solidFill>
                <a:latin typeface="Courier New" pitchFamily="49" charset="0"/>
                <a:cs typeface="Courier New" pitchFamily="49" charset="0"/>
              </a:rPr>
              <a:t>FF02::1</a:t>
            </a:r>
          </a:p>
          <a:p>
            <a:pPr marL="342811" indent="-342811">
              <a:spcBef>
                <a:spcPct val="20000"/>
              </a:spcBef>
              <a:defRPr/>
            </a:pPr>
            <a:r>
              <a:rPr lang="en-US" sz="1600" b="1" dirty="0">
                <a:solidFill>
                  <a:srgbClr val="010000"/>
                </a:solidFill>
                <a:latin typeface="Courier New" pitchFamily="49" charset="0"/>
                <a:cs typeface="Courier New" pitchFamily="49" charset="0"/>
              </a:rPr>
              <a:t>    FF02::2</a:t>
            </a:r>
          </a:p>
          <a:p>
            <a:pPr marL="342811" indent="-342811">
              <a:spcBef>
                <a:spcPct val="20000"/>
              </a:spcBef>
              <a:defRPr/>
            </a:pPr>
            <a:r>
              <a:rPr lang="en-US" sz="1600" b="1" dirty="0">
                <a:solidFill>
                  <a:srgbClr val="010000"/>
                </a:solidFill>
                <a:latin typeface="Courier New" pitchFamily="49" charset="0"/>
                <a:cs typeface="Courier New" pitchFamily="49" charset="0"/>
              </a:rPr>
              <a:t>    FF02::5</a:t>
            </a:r>
          </a:p>
          <a:p>
            <a:pPr marL="342811" indent="-342811">
              <a:spcBef>
                <a:spcPct val="20000"/>
              </a:spcBef>
              <a:defRPr/>
            </a:pPr>
            <a:r>
              <a:rPr lang="en-US" sz="1600" b="1" dirty="0">
                <a:solidFill>
                  <a:srgbClr val="010000"/>
                </a:solidFill>
                <a:latin typeface="Courier New" pitchFamily="49" charset="0"/>
                <a:cs typeface="Courier New" pitchFamily="49" charset="0"/>
              </a:rPr>
              <a:t>    FF02::6</a:t>
            </a:r>
          </a:p>
          <a:p>
            <a:pPr marL="342811" indent="-342811">
              <a:spcBef>
                <a:spcPct val="20000"/>
              </a:spcBef>
              <a:defRPr/>
            </a:pPr>
            <a:r>
              <a:rPr lang="en-US" sz="1600" b="1" dirty="0">
                <a:solidFill>
                  <a:srgbClr val="010000"/>
                </a:solidFill>
                <a:latin typeface="Courier New" pitchFamily="49" charset="0"/>
                <a:cs typeface="Courier New" pitchFamily="49" charset="0"/>
              </a:rPr>
              <a:t>    FF02::1:FF00:1</a:t>
            </a:r>
          </a:p>
          <a:p>
            <a:pPr marL="342811" indent="-342811">
              <a:spcBef>
                <a:spcPct val="20000"/>
              </a:spcBef>
              <a:defRPr/>
            </a:pPr>
            <a:r>
              <a:rPr lang="en-US" sz="1600" dirty="0" smtClean="0">
                <a:solidFill>
                  <a:srgbClr val="010000"/>
                </a:solidFill>
                <a:latin typeface="Courier New" pitchFamily="49" charset="0"/>
                <a:cs typeface="Courier New" pitchFamily="49" charset="0"/>
              </a:rPr>
              <a:t>&lt;</a:t>
            </a:r>
            <a:r>
              <a:rPr lang="en-US" sz="1600" dirty="0">
                <a:solidFill>
                  <a:srgbClr val="010000"/>
                </a:solidFill>
                <a:latin typeface="Courier New" pitchFamily="49" charset="0"/>
                <a:cs typeface="Courier New" pitchFamily="49" charset="0"/>
              </a:rPr>
              <a:t>output omitted for brevity&gt;</a:t>
            </a:r>
          </a:p>
        </p:txBody>
      </p:sp>
      <p:sp>
        <p:nvSpPr>
          <p:cNvPr id="10" name="TextBox 9"/>
          <p:cNvSpPr txBox="1"/>
          <p:nvPr/>
        </p:nvSpPr>
        <p:spPr>
          <a:xfrm>
            <a:off x="3962400" y="2190750"/>
            <a:ext cx="2685302" cy="338530"/>
          </a:xfrm>
          <a:prstGeom prst="rect">
            <a:avLst/>
          </a:prstGeom>
          <a:noFill/>
        </p:spPr>
        <p:txBody>
          <a:bodyPr wrap="none" lIns="91416" tIns="45708" rIns="91416" bIns="45708" rtlCol="0">
            <a:spAutoFit/>
          </a:bodyPr>
          <a:lstStyle/>
          <a:p>
            <a:r>
              <a:rPr lang="en-US" sz="1600" dirty="0"/>
              <a:t>All-IPv6 devices on this link</a:t>
            </a:r>
          </a:p>
        </p:txBody>
      </p:sp>
      <p:cxnSp>
        <p:nvCxnSpPr>
          <p:cNvPr id="15" name="Straight Arrow Connector 14"/>
          <p:cNvCxnSpPr/>
          <p:nvPr/>
        </p:nvCxnSpPr>
        <p:spPr>
          <a:xfrm rot="10800000" flipV="1">
            <a:off x="1595314" y="2369418"/>
            <a:ext cx="2083184" cy="1"/>
          </a:xfrm>
          <a:prstGeom prst="straightConnector1">
            <a:avLst/>
          </a:prstGeom>
          <a:ln>
            <a:solidFill>
              <a:srgbClr val="0096D6"/>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962400" y="2495550"/>
            <a:ext cx="4609807" cy="338530"/>
          </a:xfrm>
          <a:prstGeom prst="rect">
            <a:avLst/>
          </a:prstGeom>
          <a:noFill/>
        </p:spPr>
        <p:txBody>
          <a:bodyPr wrap="none" lIns="91416" tIns="45708" rIns="91416" bIns="45708" rtlCol="0">
            <a:spAutoFit/>
          </a:bodyPr>
          <a:lstStyle/>
          <a:p>
            <a:r>
              <a:rPr lang="en-US" sz="1600" dirty="0"/>
              <a:t>All-IPv6 routers on this link: IPv6 routing enabled  </a:t>
            </a:r>
          </a:p>
        </p:txBody>
      </p:sp>
      <p:cxnSp>
        <p:nvCxnSpPr>
          <p:cNvPr id="18" name="Straight Arrow Connector 17"/>
          <p:cNvCxnSpPr/>
          <p:nvPr/>
        </p:nvCxnSpPr>
        <p:spPr>
          <a:xfrm rot="10800000" flipV="1">
            <a:off x="1600200" y="2647950"/>
            <a:ext cx="2083184" cy="2104"/>
          </a:xfrm>
          <a:prstGeom prst="straightConnector1">
            <a:avLst/>
          </a:prstGeom>
          <a:ln>
            <a:solidFill>
              <a:srgbClr val="0096D6"/>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2393822" y="3517980"/>
            <a:ext cx="1242251" cy="442"/>
          </a:xfrm>
          <a:prstGeom prst="straightConnector1">
            <a:avLst/>
          </a:prstGeom>
          <a:ln>
            <a:solidFill>
              <a:srgbClr val="0096D6"/>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962400" y="3376196"/>
            <a:ext cx="4139468" cy="338554"/>
          </a:xfrm>
          <a:prstGeom prst="rect">
            <a:avLst/>
          </a:prstGeom>
          <a:noFill/>
        </p:spPr>
        <p:txBody>
          <a:bodyPr wrap="square" lIns="91416" tIns="45708" rIns="91416" bIns="45708" rtlCol="0">
            <a:spAutoFit/>
          </a:bodyPr>
          <a:lstStyle/>
          <a:p>
            <a:r>
              <a:rPr lang="en-US" sz="1600" dirty="0"/>
              <a:t>Solicited-node multicast addresses</a:t>
            </a:r>
          </a:p>
        </p:txBody>
      </p:sp>
      <p:sp>
        <p:nvSpPr>
          <p:cNvPr id="27" name="TextBox 26"/>
          <p:cNvSpPr txBox="1"/>
          <p:nvPr/>
        </p:nvSpPr>
        <p:spPr>
          <a:xfrm>
            <a:off x="3886200" y="1885950"/>
            <a:ext cx="3968330" cy="369308"/>
          </a:xfrm>
          <a:prstGeom prst="rect">
            <a:avLst/>
          </a:prstGeom>
          <a:noFill/>
        </p:spPr>
        <p:txBody>
          <a:bodyPr wrap="none" lIns="91416" tIns="45708" rIns="91416" bIns="45708" rtlCol="0">
            <a:spAutoFit/>
          </a:bodyPr>
          <a:lstStyle/>
          <a:p>
            <a:r>
              <a:rPr lang="en-US" sz="1800" b="1" dirty="0" smtClean="0">
                <a:solidFill>
                  <a:srgbClr val="0096D6"/>
                </a:solidFill>
              </a:rPr>
              <a:t>Member of these Multicast Groups</a:t>
            </a:r>
            <a:endParaRPr lang="en-US" sz="1800" b="1" dirty="0">
              <a:solidFill>
                <a:srgbClr val="0096D6"/>
              </a:solidFill>
            </a:endParaRPr>
          </a:p>
        </p:txBody>
      </p:sp>
      <p:sp>
        <p:nvSpPr>
          <p:cNvPr id="16" name="Content Placeholder 4"/>
          <p:cNvSpPr txBox="1">
            <a:spLocks/>
          </p:cNvSpPr>
          <p:nvPr/>
        </p:nvSpPr>
        <p:spPr>
          <a:xfrm>
            <a:off x="228600" y="4184441"/>
            <a:ext cx="8633788" cy="734149"/>
          </a:xfrm>
          <a:prstGeom prst="rect">
            <a:avLst/>
          </a:prstGeom>
        </p:spPr>
        <p:txBody>
          <a:bodyPr vert="horz" lIns="91416" tIns="45708" rIns="91416" bIns="45708" rtlCol="0">
            <a:noAutofit/>
          </a:bodyPr>
          <a:lstStyle/>
          <a:p>
            <a:pPr marL="342811" indent="-342811">
              <a:spcBef>
                <a:spcPct val="20000"/>
              </a:spcBef>
              <a:buFont typeface="Arial"/>
              <a:buChar char="•"/>
              <a:defRPr/>
            </a:pPr>
            <a:r>
              <a:rPr lang="en-US" sz="1600" dirty="0">
                <a:solidFill>
                  <a:srgbClr val="010000"/>
                </a:solidFill>
              </a:rPr>
              <a:t>FF02 – “2” means link-local scope</a:t>
            </a:r>
          </a:p>
          <a:p>
            <a:pPr marL="342811" indent="-342811">
              <a:spcBef>
                <a:spcPct val="20000"/>
              </a:spcBef>
              <a:buFont typeface="Arial"/>
              <a:buChar char="•"/>
              <a:defRPr/>
            </a:pPr>
            <a:r>
              <a:rPr lang="en-US" sz="1600" b="1" i="1" dirty="0">
                <a:solidFill>
                  <a:srgbClr val="010000"/>
                </a:solidFill>
              </a:rPr>
              <a:t>What is </a:t>
            </a:r>
            <a:r>
              <a:rPr lang="en-US" sz="1600" b="1" i="1" dirty="0" smtClean="0">
                <a:solidFill>
                  <a:srgbClr val="010000"/>
                </a:solidFill>
              </a:rPr>
              <a:t>a </a:t>
            </a:r>
            <a:r>
              <a:rPr lang="en-US" sz="1600" b="1" i="1" dirty="0">
                <a:solidFill>
                  <a:srgbClr val="010000"/>
                </a:solidFill>
              </a:rPr>
              <a:t>s</a:t>
            </a:r>
            <a:r>
              <a:rPr lang="en-US" sz="1600" b="1" i="1" dirty="0" smtClean="0">
                <a:solidFill>
                  <a:srgbClr val="010000"/>
                </a:solidFill>
              </a:rPr>
              <a:t>olicited node multicast address?</a:t>
            </a:r>
            <a:endParaRPr lang="en-US" sz="1600" b="1" i="1" dirty="0">
              <a:solidFill>
                <a:srgbClr val="010000"/>
              </a:solidFill>
            </a:endParaRPr>
          </a:p>
        </p:txBody>
      </p:sp>
      <p:sp>
        <p:nvSpPr>
          <p:cNvPr id="22" name="TextBox 21"/>
          <p:cNvSpPr txBox="1"/>
          <p:nvPr/>
        </p:nvSpPr>
        <p:spPr>
          <a:xfrm>
            <a:off x="3962400" y="2800350"/>
            <a:ext cx="4600963" cy="338530"/>
          </a:xfrm>
          <a:prstGeom prst="rect">
            <a:avLst/>
          </a:prstGeom>
          <a:noFill/>
        </p:spPr>
        <p:txBody>
          <a:bodyPr wrap="none" lIns="91416" tIns="45708" rIns="91416" bIns="45708" rtlCol="0">
            <a:spAutoFit/>
          </a:bodyPr>
          <a:lstStyle/>
          <a:p>
            <a:r>
              <a:rPr lang="en-US" sz="1600" i="1" dirty="0"/>
              <a:t>OSPFv3 All OSPF Routers (similar to 224.0.0.5)</a:t>
            </a:r>
          </a:p>
        </p:txBody>
      </p:sp>
      <p:cxnSp>
        <p:nvCxnSpPr>
          <p:cNvPr id="24" name="Straight Arrow Connector 23"/>
          <p:cNvCxnSpPr/>
          <p:nvPr/>
        </p:nvCxnSpPr>
        <p:spPr>
          <a:xfrm rot="10800000" flipV="1">
            <a:off x="1594477" y="2965235"/>
            <a:ext cx="2083184" cy="1"/>
          </a:xfrm>
          <a:prstGeom prst="straightConnector1">
            <a:avLst/>
          </a:prstGeom>
          <a:ln>
            <a:solidFill>
              <a:srgbClr val="0096D6"/>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962400" y="3105150"/>
            <a:ext cx="4342379" cy="338530"/>
          </a:xfrm>
          <a:prstGeom prst="rect">
            <a:avLst/>
          </a:prstGeom>
          <a:noFill/>
        </p:spPr>
        <p:txBody>
          <a:bodyPr wrap="none" lIns="91416" tIns="45708" rIns="91416" bIns="45708" rtlCol="0">
            <a:spAutoFit/>
          </a:bodyPr>
          <a:lstStyle/>
          <a:p>
            <a:r>
              <a:rPr lang="en-US" sz="1600" i="1" dirty="0"/>
              <a:t>OSPFv3 All DR Routers (similar to 224.0.0.6)</a:t>
            </a:r>
          </a:p>
        </p:txBody>
      </p:sp>
      <p:cxnSp>
        <p:nvCxnSpPr>
          <p:cNvPr id="30" name="Straight Arrow Connector 29"/>
          <p:cNvCxnSpPr/>
          <p:nvPr/>
        </p:nvCxnSpPr>
        <p:spPr>
          <a:xfrm rot="10800000" flipV="1">
            <a:off x="1600200" y="3257550"/>
            <a:ext cx="2083184" cy="2104"/>
          </a:xfrm>
          <a:prstGeom prst="straightConnector1">
            <a:avLst/>
          </a:prstGeom>
          <a:ln>
            <a:solidFill>
              <a:srgbClr val="0096D6"/>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0" y="-19050"/>
            <a:ext cx="9144000" cy="523220"/>
          </a:xfrm>
          <a:prstGeom prst="rect">
            <a:avLst/>
          </a:prstGeom>
          <a:noFill/>
        </p:spPr>
        <p:txBody>
          <a:bodyPr wrap="square" rtlCol="0">
            <a:spAutoFit/>
          </a:bodyPr>
          <a:lstStyle/>
          <a:p>
            <a:pPr algn="ctr"/>
            <a:r>
              <a:rPr lang="en-US" sz="2800" b="1" dirty="0" smtClean="0">
                <a:solidFill>
                  <a:srgbClr val="0096D6"/>
                </a:solidFill>
              </a:rPr>
              <a:t>Verifying IPv6 Multicast Addresses on the Router</a:t>
            </a:r>
            <a:endParaRPr lang="en-US" sz="2800" b="1" dirty="0">
              <a:solidFill>
                <a:srgbClr val="0096D6"/>
              </a:solidFill>
            </a:endParaRPr>
          </a:p>
        </p:txBody>
      </p:sp>
      <p:sp>
        <p:nvSpPr>
          <p:cNvPr id="25"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8"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25603137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linds(horizontal)">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linds(horizontal)">
                                      <p:cBhvr>
                                        <p:cTn id="36" dur="500"/>
                                        <p:tgtEl>
                                          <p:spTgt spid="29"/>
                                        </p:tgtEl>
                                      </p:cBhvr>
                                    </p:animEffect>
                                  </p:childTnLst>
                                </p:cTn>
                              </p:par>
                              <p:par>
                                <p:cTn id="37" presetID="3" presetClass="entr" presetSubtype="1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blinds(horizontal)">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
                                            <p:txEl>
                                              <p:pRg st="1" end="1"/>
                                            </p:txEl>
                                          </p:spTgt>
                                        </p:tgtEl>
                                        <p:attrNameLst>
                                          <p:attrName>style.visibility</p:attrName>
                                        </p:attrNameLst>
                                      </p:cBhvr>
                                      <p:to>
                                        <p:strVal val="visible"/>
                                      </p:to>
                                    </p:set>
                                    <p:animEffect transition="in" filter="blinds(horizontal)">
                                      <p:cBhvr>
                                        <p:cTn id="52" dur="500"/>
                                        <p:tgtEl>
                                          <p:spTgt spid="16">
                                            <p:txEl>
                                              <p:pRg st="1" end="1"/>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23" grpId="0"/>
      <p:bldP spid="27" grpId="0"/>
      <p:bldP spid="16" grpId="0" build="p"/>
      <p:bldP spid="22" grpId="0"/>
      <p:bldP spid="29" grpId="0"/>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ctrTitle" idx="4294967295"/>
          </p:nvPr>
        </p:nvSpPr>
        <p:spPr>
          <a:xfrm>
            <a:off x="457200" y="1885950"/>
            <a:ext cx="8306529" cy="1752600"/>
          </a:xfrm>
          <a:prstGeom prst="rect">
            <a:avLst/>
          </a:prstGeom>
        </p:spPr>
        <p:txBody>
          <a:bodyPr anchor="t"/>
          <a:lstStyle/>
          <a:p>
            <a:pPr>
              <a:lnSpc>
                <a:spcPct val="90000"/>
              </a:lnSpc>
            </a:pPr>
            <a:r>
              <a:rPr lang="en-US" b="1" dirty="0" smtClean="0">
                <a:solidFill>
                  <a:srgbClr val="808080"/>
                </a:solidFill>
                <a:latin typeface="Arial"/>
                <a:cs typeface="Arial"/>
              </a:rPr>
              <a:t>6.2: Introducing IPv6 Solicited-Node Multicast Addresses</a:t>
            </a:r>
            <a:endParaRPr lang="en-US" b="1" dirty="0">
              <a:solidFill>
                <a:srgbClr val="808080"/>
              </a:solidFill>
              <a:latin typeface="Arial"/>
              <a:cs typeface="Arial"/>
            </a:endParaRPr>
          </a:p>
        </p:txBody>
      </p:sp>
    </p:spTree>
    <p:extLst>
      <p:ext uri="{BB962C8B-B14F-4D97-AF65-F5344CB8AC3E}">
        <p14:creationId xmlns:p14="http://schemas.microsoft.com/office/powerpoint/2010/main" val="272820831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9050"/>
            <a:ext cx="7467600" cy="523220"/>
          </a:xfrm>
          <a:prstGeom prst="rect">
            <a:avLst/>
          </a:prstGeom>
          <a:noFill/>
        </p:spPr>
        <p:txBody>
          <a:bodyPr wrap="square" rtlCol="0">
            <a:spAutoFit/>
          </a:bodyPr>
          <a:lstStyle/>
          <a:p>
            <a:pPr algn="ctr"/>
            <a:r>
              <a:rPr lang="en-US" sz="2800" b="1" dirty="0" smtClean="0">
                <a:solidFill>
                  <a:srgbClr val="0096D6"/>
                </a:solidFill>
              </a:rPr>
              <a:t>Solicited-Node IPv6 Multicast Addresses</a:t>
            </a:r>
            <a:endParaRPr lang="en-US" sz="2800" b="1" dirty="0">
              <a:solidFill>
                <a:srgbClr val="0096D6"/>
              </a:solidFill>
            </a:endParaRPr>
          </a:p>
        </p:txBody>
      </p:sp>
      <p:sp>
        <p:nvSpPr>
          <p:cNvPr id="5" name="Rectangle 4"/>
          <p:cNvSpPr/>
          <p:nvPr/>
        </p:nvSpPr>
        <p:spPr>
          <a:xfrm>
            <a:off x="923785" y="514350"/>
            <a:ext cx="3701563" cy="390800"/>
          </a:xfrm>
          <a:prstGeom prst="rect">
            <a:avLst/>
          </a:prstGeom>
          <a:solidFill>
            <a:schemeClr val="accent6">
              <a:lumMod val="75000"/>
            </a:schemeClr>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IPv6 Addresses</a:t>
            </a:r>
            <a:endParaRPr lang="en-US" dirty="0">
              <a:latin typeface="Arial" pitchFamily="34" charset="0"/>
              <a:cs typeface="Arial" pitchFamily="34" charset="0"/>
            </a:endParaRPr>
          </a:p>
        </p:txBody>
      </p:sp>
      <p:cxnSp>
        <p:nvCxnSpPr>
          <p:cNvPr id="29" name="Straight Connector 28"/>
          <p:cNvCxnSpPr/>
          <p:nvPr/>
        </p:nvCxnSpPr>
        <p:spPr>
          <a:xfrm rot="16200000" flipH="1">
            <a:off x="2532349" y="1159045"/>
            <a:ext cx="512926" cy="51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a:off x="2697704" y="1911557"/>
            <a:ext cx="201001"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54059" y="2011057"/>
            <a:ext cx="2127155" cy="11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16200000" flipH="1">
            <a:off x="1633332" y="2118038"/>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16200000" flipH="1">
            <a:off x="3760487" y="2118038"/>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109848" y="2573644"/>
            <a:ext cx="1325653" cy="307712"/>
          </a:xfrm>
          <a:prstGeom prst="rect">
            <a:avLst/>
          </a:prstGeom>
          <a:noFill/>
        </p:spPr>
        <p:txBody>
          <a:bodyPr wrap="square" lIns="91376" tIns="45688" rIns="91376" bIns="45688" rtlCol="0">
            <a:spAutoFit/>
          </a:bodyPr>
          <a:lstStyle/>
          <a:p>
            <a:pPr algn="ctr"/>
            <a:r>
              <a:rPr lang="en-US" sz="1400" b="1" dirty="0">
                <a:latin typeface="Arial" pitchFamily="34" charset="0"/>
                <a:cs typeface="Arial" pitchFamily="34" charset="0"/>
              </a:rPr>
              <a:t>FF00::/8</a:t>
            </a:r>
          </a:p>
        </p:txBody>
      </p:sp>
      <p:sp>
        <p:nvSpPr>
          <p:cNvPr id="45" name="TextBox 44"/>
          <p:cNvSpPr txBox="1"/>
          <p:nvPr/>
        </p:nvSpPr>
        <p:spPr>
          <a:xfrm>
            <a:off x="2732438" y="2573644"/>
            <a:ext cx="2286000" cy="307712"/>
          </a:xfrm>
          <a:prstGeom prst="rect">
            <a:avLst/>
          </a:prstGeom>
          <a:noFill/>
        </p:spPr>
        <p:txBody>
          <a:bodyPr wrap="square" lIns="91376" tIns="45688" rIns="91376" bIns="45688" rtlCol="0">
            <a:spAutoFit/>
          </a:bodyPr>
          <a:lstStyle/>
          <a:p>
            <a:pPr algn="ctr"/>
            <a:r>
              <a:rPr lang="en-US" sz="1400" b="1" dirty="0">
                <a:solidFill>
                  <a:srgbClr val="000000"/>
                </a:solidFill>
                <a:latin typeface="Arial" pitchFamily="34" charset="0"/>
                <a:cs typeface="Arial" pitchFamily="34" charset="0"/>
              </a:rPr>
              <a:t>FF02::1:FF00:</a:t>
            </a:r>
            <a:r>
              <a:rPr lang="en-US" sz="1400" b="1" dirty="0" smtClean="0">
                <a:solidFill>
                  <a:srgbClr val="000000"/>
                </a:solidFill>
                <a:latin typeface="Arial" pitchFamily="34" charset="0"/>
                <a:cs typeface="Arial" pitchFamily="34" charset="0"/>
              </a:rPr>
              <a:t>0000/</a:t>
            </a:r>
            <a:r>
              <a:rPr lang="en-US" sz="1400" b="1" dirty="0">
                <a:solidFill>
                  <a:srgbClr val="000000"/>
                </a:solidFill>
                <a:latin typeface="Arial" pitchFamily="34" charset="0"/>
                <a:cs typeface="Arial" pitchFamily="34" charset="0"/>
              </a:rPr>
              <a:t>104</a:t>
            </a:r>
          </a:p>
        </p:txBody>
      </p:sp>
      <p:sp>
        <p:nvSpPr>
          <p:cNvPr id="55" name="Rectangle 54"/>
          <p:cNvSpPr/>
          <p:nvPr/>
        </p:nvSpPr>
        <p:spPr>
          <a:xfrm>
            <a:off x="1567048" y="1430644"/>
            <a:ext cx="2438400"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Multicast</a:t>
            </a:r>
            <a:endParaRPr lang="en-US" dirty="0">
              <a:latin typeface="Arial" pitchFamily="34" charset="0"/>
              <a:cs typeface="Arial" pitchFamily="34" charset="0"/>
            </a:endParaRPr>
          </a:p>
        </p:txBody>
      </p:sp>
      <p:sp>
        <p:nvSpPr>
          <p:cNvPr id="58" name="Rectangle 57"/>
          <p:cNvSpPr/>
          <p:nvPr/>
        </p:nvSpPr>
        <p:spPr>
          <a:xfrm>
            <a:off x="762000" y="2192644"/>
            <a:ext cx="1981200"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Assigned</a:t>
            </a:r>
            <a:endParaRPr lang="en-US" dirty="0">
              <a:latin typeface="Arial" pitchFamily="34" charset="0"/>
              <a:cs typeface="Arial" pitchFamily="34" charset="0"/>
            </a:endParaRPr>
          </a:p>
        </p:txBody>
      </p:sp>
      <p:sp>
        <p:nvSpPr>
          <p:cNvPr id="59" name="Rectangle 58"/>
          <p:cNvSpPr/>
          <p:nvPr/>
        </p:nvSpPr>
        <p:spPr>
          <a:xfrm>
            <a:off x="2894734" y="2192644"/>
            <a:ext cx="2045772"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Solicited-Node</a:t>
            </a:r>
            <a:endParaRPr lang="en-US" dirty="0">
              <a:latin typeface="Arial" pitchFamily="34" charset="0"/>
              <a:cs typeface="Arial" pitchFamily="34" charset="0"/>
            </a:endParaRPr>
          </a:p>
        </p:txBody>
      </p:sp>
      <p:sp>
        <p:nvSpPr>
          <p:cNvPr id="15" name="Content Placeholder 4"/>
          <p:cNvSpPr txBox="1">
            <a:spLocks/>
          </p:cNvSpPr>
          <p:nvPr/>
        </p:nvSpPr>
        <p:spPr>
          <a:xfrm>
            <a:off x="457200" y="3028950"/>
            <a:ext cx="8314254" cy="1295400"/>
          </a:xfrm>
          <a:prstGeom prst="rect">
            <a:avLst/>
          </a:prstGeom>
        </p:spPr>
        <p:txBody>
          <a:bodyPr vert="horz" lIns="91408" tIns="45704" rIns="91408" bIns="45704" rtlCol="0">
            <a:normAutofit/>
          </a:bodyPr>
          <a:lstStyle/>
          <a:p>
            <a:pPr marL="342781" indent="-342781" defTabSz="457048">
              <a:spcBef>
                <a:spcPct val="20000"/>
              </a:spcBef>
              <a:buFont typeface="Arial"/>
              <a:buChar char="•"/>
              <a:defRPr/>
            </a:pPr>
            <a:r>
              <a:rPr lang="en-US" sz="2000" dirty="0" smtClean="0">
                <a:solidFill>
                  <a:srgbClr val="010000"/>
                </a:solidFill>
                <a:latin typeface="Arial"/>
                <a:cs typeface="Arial"/>
              </a:rPr>
              <a:t>In addition to every </a:t>
            </a:r>
            <a:r>
              <a:rPr lang="en-US" sz="2000" dirty="0">
                <a:solidFill>
                  <a:srgbClr val="010000"/>
                </a:solidFill>
                <a:latin typeface="Arial"/>
                <a:cs typeface="Arial"/>
              </a:rPr>
              <a:t>unicast address assigned to an interface, a device will also </a:t>
            </a:r>
            <a:r>
              <a:rPr lang="en-US" sz="2000" dirty="0" smtClean="0">
                <a:solidFill>
                  <a:srgbClr val="010000"/>
                </a:solidFill>
                <a:latin typeface="Arial"/>
                <a:cs typeface="Arial"/>
              </a:rPr>
              <a:t>have a </a:t>
            </a:r>
            <a:r>
              <a:rPr lang="en-US" sz="2000" dirty="0">
                <a:solidFill>
                  <a:srgbClr val="010000"/>
                </a:solidFill>
                <a:latin typeface="Arial"/>
                <a:cs typeface="Arial"/>
              </a:rPr>
              <a:t>special multicast address known as a solicited-node multicast </a:t>
            </a:r>
            <a:r>
              <a:rPr lang="en-US" sz="2000" dirty="0" smtClean="0">
                <a:solidFill>
                  <a:srgbClr val="010000"/>
                </a:solidFill>
                <a:latin typeface="Arial"/>
                <a:cs typeface="Arial"/>
              </a:rPr>
              <a:t>address.</a:t>
            </a:r>
            <a:endParaRPr lang="en-US" sz="2000" dirty="0">
              <a:solidFill>
                <a:srgbClr val="010000"/>
              </a:solidFill>
              <a:latin typeface="Arial"/>
              <a:cs typeface="Arial"/>
            </a:endParaRPr>
          </a:p>
        </p:txBody>
      </p:sp>
      <p:sp>
        <p:nvSpPr>
          <p:cNvPr id="16" name="Rectangle 15"/>
          <p:cNvSpPr/>
          <p:nvPr/>
        </p:nvSpPr>
        <p:spPr>
          <a:xfrm>
            <a:off x="5724385" y="2190750"/>
            <a:ext cx="3048000" cy="390800"/>
          </a:xfrm>
          <a:prstGeom prst="rect">
            <a:avLst/>
          </a:prstGeom>
          <a:solidFill>
            <a:schemeClr val="accent6">
              <a:lumMod val="60000"/>
              <a:lumOff val="40000"/>
            </a:schemeClr>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800" dirty="0" smtClean="0">
                <a:latin typeface="Arial" pitchFamily="34" charset="0"/>
                <a:cs typeface="Arial" pitchFamily="34" charset="0"/>
              </a:rPr>
              <a:t>Unicast: GUA, Link-Local,…</a:t>
            </a:r>
            <a:endParaRPr lang="en-US" sz="1800" dirty="0">
              <a:latin typeface="Arial" pitchFamily="34" charset="0"/>
              <a:cs typeface="Arial" pitchFamily="34" charset="0"/>
            </a:endParaRPr>
          </a:p>
        </p:txBody>
      </p:sp>
      <p:sp>
        <p:nvSpPr>
          <p:cNvPr id="17" name="Left Arrow 16"/>
          <p:cNvSpPr/>
          <p:nvPr/>
        </p:nvSpPr>
        <p:spPr bwMode="auto">
          <a:xfrm>
            <a:off x="4962385" y="2114550"/>
            <a:ext cx="762000" cy="533400"/>
          </a:xfrm>
          <a:prstGeom prst="leftArrow">
            <a:avLst/>
          </a:prstGeom>
          <a:solidFill>
            <a:schemeClr val="accent6">
              <a:lumMod val="60000"/>
              <a:lumOff val="40000"/>
              <a:alpha val="6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dirty="0" smtClean="0">
              <a:ln>
                <a:noFill/>
              </a:ln>
              <a:solidFill>
                <a:schemeClr val="tx2"/>
              </a:solidFill>
              <a:effectLst/>
              <a:latin typeface="Arial" charset="0"/>
            </a:endParaRPr>
          </a:p>
        </p:txBody>
      </p:sp>
      <p:sp>
        <p:nvSpPr>
          <p:cNvPr id="20"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1"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19730827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par>
                          <p:cTn id="12" fill="hold">
                            <p:stCondLst>
                              <p:cond delay="1000"/>
                            </p:stCondLst>
                            <p:childTnLst>
                              <p:par>
                                <p:cTn id="13" presetID="27" presetClass="emph" presetSubtype="0" repeatCount="3000" fill="remove" grpId="0" nodeType="afterEffect">
                                  <p:stCondLst>
                                    <p:cond delay="0"/>
                                  </p:stCondLst>
                                  <p:childTnLst>
                                    <p:animClr clrSpc="rgb" dir="cw">
                                      <p:cBhvr override="childStyle">
                                        <p:cTn id="14" dur="250" autoRev="1" fill="remove"/>
                                        <p:tgtEl>
                                          <p:spTgt spid="59"/>
                                        </p:tgtEl>
                                        <p:attrNameLst>
                                          <p:attrName>style.color</p:attrName>
                                        </p:attrNameLst>
                                      </p:cBhvr>
                                      <p:to>
                                        <a:schemeClr val="bg1"/>
                                      </p:to>
                                    </p:animClr>
                                    <p:animClr clrSpc="rgb" dir="cw">
                                      <p:cBhvr>
                                        <p:cTn id="15" dur="250" autoRev="1" fill="remove"/>
                                        <p:tgtEl>
                                          <p:spTgt spid="59"/>
                                        </p:tgtEl>
                                        <p:attrNameLst>
                                          <p:attrName>fillcolor</p:attrName>
                                        </p:attrNameLst>
                                      </p:cBhvr>
                                      <p:to>
                                        <a:schemeClr val="bg1"/>
                                      </p:to>
                                    </p:animClr>
                                    <p:set>
                                      <p:cBhvr>
                                        <p:cTn id="16" dur="250" autoRev="1" fill="remove"/>
                                        <p:tgtEl>
                                          <p:spTgt spid="59"/>
                                        </p:tgtEl>
                                        <p:attrNameLst>
                                          <p:attrName>fill.type</p:attrName>
                                        </p:attrNameLst>
                                      </p:cBhvr>
                                      <p:to>
                                        <p:strVal val="solid"/>
                                      </p:to>
                                    </p:set>
                                    <p:set>
                                      <p:cBhvr>
                                        <p:cTn id="17" dur="250" autoRev="1" fill="remove"/>
                                        <p:tgtEl>
                                          <p:spTgt spid="59"/>
                                        </p:tgtEl>
                                        <p:attrNameLst>
                                          <p:attrName>fill.on</p:attrName>
                                        </p:attrNameLst>
                                      </p:cBhvr>
                                      <p:to>
                                        <p:strVal val="true"/>
                                      </p:to>
                                    </p:set>
                                  </p:childTnLst>
                                </p:cTn>
                              </p:par>
                              <p:par>
                                <p:cTn id="18" presetID="3" presetClass="entr" presetSubtype="1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16" grpId="0" animBg="1"/>
      <p:bldP spid="17"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4"/>
          <p:cNvSpPr txBox="1">
            <a:spLocks/>
          </p:cNvSpPr>
          <p:nvPr/>
        </p:nvSpPr>
        <p:spPr>
          <a:xfrm>
            <a:off x="457200" y="1588692"/>
            <a:ext cx="8610600" cy="3124200"/>
          </a:xfrm>
          <a:prstGeom prst="rect">
            <a:avLst/>
          </a:prstGeom>
        </p:spPr>
        <p:txBody>
          <a:bodyPr vert="horz" lIns="91408" tIns="45704" rIns="91408" bIns="45704" rtlCol="0">
            <a:noAutofit/>
          </a:bodyPr>
          <a:lstStyle/>
          <a:p>
            <a:pPr marL="0" indent="0">
              <a:buNone/>
              <a:defRPr/>
            </a:pPr>
            <a:r>
              <a:rPr lang="en-US" sz="1800" b="1" dirty="0">
                <a:solidFill>
                  <a:srgbClr val="010000"/>
                </a:solidFill>
              </a:rPr>
              <a:t>What is a solicited node multicast address?</a:t>
            </a:r>
          </a:p>
          <a:p>
            <a:pPr marL="342811" indent="-342811">
              <a:buFont typeface="Arial"/>
              <a:buChar char="•"/>
              <a:defRPr/>
            </a:pPr>
            <a:r>
              <a:rPr lang="en-US" sz="1800" dirty="0">
                <a:solidFill>
                  <a:srgbClr val="010000"/>
                </a:solidFill>
              </a:rPr>
              <a:t>A </a:t>
            </a:r>
            <a:r>
              <a:rPr lang="en-US" sz="1800" dirty="0" smtClean="0">
                <a:solidFill>
                  <a:srgbClr val="010000"/>
                </a:solidFill>
              </a:rPr>
              <a:t>Layer </a:t>
            </a:r>
            <a:r>
              <a:rPr lang="en-US" sz="1800" dirty="0">
                <a:solidFill>
                  <a:srgbClr val="010000"/>
                </a:solidFill>
              </a:rPr>
              <a:t>3 multicast address with link-local scope  “FF02”  (within the subnet/VLAN).</a:t>
            </a:r>
          </a:p>
          <a:p>
            <a:pPr marL="342811" indent="-342811">
              <a:buFont typeface="Arial"/>
              <a:buChar char="•"/>
              <a:defRPr/>
            </a:pPr>
            <a:r>
              <a:rPr lang="en-US" sz="1800" dirty="0">
                <a:solidFill>
                  <a:srgbClr val="010000"/>
                </a:solidFill>
              </a:rPr>
              <a:t>There is a solicited node multicast address for every IPv6 unicast (or </a:t>
            </a:r>
            <a:r>
              <a:rPr lang="en-US" sz="1800" dirty="0" err="1">
                <a:solidFill>
                  <a:srgbClr val="010000"/>
                </a:solidFill>
              </a:rPr>
              <a:t>anycast</a:t>
            </a:r>
            <a:r>
              <a:rPr lang="en-US" sz="1800" dirty="0">
                <a:solidFill>
                  <a:srgbClr val="010000"/>
                </a:solidFill>
              </a:rPr>
              <a:t>) address including:</a:t>
            </a:r>
          </a:p>
          <a:p>
            <a:pPr marL="603321" lvl="2" indent="-342811">
              <a:buFont typeface="Arial"/>
              <a:buChar char="•"/>
              <a:defRPr/>
            </a:pPr>
            <a:r>
              <a:rPr lang="en-US" sz="1800" dirty="0">
                <a:solidFill>
                  <a:srgbClr val="010000"/>
                </a:solidFill>
              </a:rPr>
              <a:t>Global Unicast Address (GUA)</a:t>
            </a:r>
          </a:p>
          <a:p>
            <a:pPr marL="603321" lvl="2" indent="-342811">
              <a:buFont typeface="Arial"/>
              <a:buChar char="•"/>
              <a:defRPr/>
            </a:pPr>
            <a:r>
              <a:rPr lang="en-US" sz="1800" dirty="0">
                <a:solidFill>
                  <a:srgbClr val="010000"/>
                </a:solidFill>
              </a:rPr>
              <a:t>Link-local Address</a:t>
            </a:r>
          </a:p>
          <a:p>
            <a:pPr marL="342811" indent="-342811">
              <a:buFont typeface="Arial"/>
              <a:buChar char="•"/>
              <a:defRPr/>
            </a:pPr>
            <a:r>
              <a:rPr lang="en-US" sz="1800" dirty="0">
                <a:solidFill>
                  <a:srgbClr val="010000"/>
                </a:solidFill>
              </a:rPr>
              <a:t>Used in </a:t>
            </a:r>
            <a:r>
              <a:rPr lang="en-US" sz="1800" dirty="0" smtClean="0">
                <a:solidFill>
                  <a:srgbClr val="010000"/>
                </a:solidFill>
              </a:rPr>
              <a:t>ICMPv6 Neighbor Discovery messages </a:t>
            </a:r>
            <a:r>
              <a:rPr lang="en-US" sz="1800" dirty="0">
                <a:solidFill>
                  <a:srgbClr val="010000"/>
                </a:solidFill>
              </a:rPr>
              <a:t>during:</a:t>
            </a:r>
          </a:p>
          <a:p>
            <a:pPr marL="603321" lvl="2" indent="-342811">
              <a:buFont typeface="Arial"/>
              <a:buChar char="•"/>
              <a:defRPr/>
            </a:pPr>
            <a:r>
              <a:rPr lang="en-US" sz="1800" b="1" dirty="0">
                <a:solidFill>
                  <a:srgbClr val="010000"/>
                </a:solidFill>
              </a:rPr>
              <a:t>Address Resolution </a:t>
            </a:r>
            <a:r>
              <a:rPr lang="en-US" sz="1800" dirty="0" smtClean="0">
                <a:solidFill>
                  <a:srgbClr val="010000"/>
                </a:solidFill>
              </a:rPr>
              <a:t>– Similar to ARP </a:t>
            </a:r>
            <a:r>
              <a:rPr lang="en-US" sz="1800" dirty="0">
                <a:solidFill>
                  <a:srgbClr val="010000"/>
                </a:solidFill>
              </a:rPr>
              <a:t>for </a:t>
            </a:r>
            <a:r>
              <a:rPr lang="en-US" sz="1800" dirty="0" smtClean="0">
                <a:solidFill>
                  <a:srgbClr val="010000"/>
                </a:solidFill>
              </a:rPr>
              <a:t>IPv4</a:t>
            </a:r>
            <a:endParaRPr lang="en-US" sz="1800" dirty="0">
              <a:solidFill>
                <a:srgbClr val="010000"/>
              </a:solidFill>
            </a:endParaRPr>
          </a:p>
          <a:p>
            <a:pPr marL="603321" lvl="2" indent="-342811">
              <a:buFont typeface="Arial"/>
              <a:buChar char="•"/>
              <a:defRPr/>
            </a:pPr>
            <a:r>
              <a:rPr lang="en-US" sz="1800" b="1" dirty="0">
                <a:solidFill>
                  <a:srgbClr val="010000"/>
                </a:solidFill>
              </a:rPr>
              <a:t>Duplicate Address Detection (DAD</a:t>
            </a:r>
            <a:r>
              <a:rPr lang="en-US" sz="1800" b="1" dirty="0" smtClean="0">
                <a:solidFill>
                  <a:srgbClr val="010000"/>
                </a:solidFill>
              </a:rPr>
              <a:t>) </a:t>
            </a:r>
            <a:r>
              <a:rPr lang="en-US" sz="1800" dirty="0" smtClean="0">
                <a:solidFill>
                  <a:srgbClr val="010000"/>
                </a:solidFill>
              </a:rPr>
              <a:t>– Similar to gratuitous ARP for IPv4</a:t>
            </a:r>
            <a:endParaRPr lang="en-US" sz="1800" dirty="0">
              <a:solidFill>
                <a:srgbClr val="010000"/>
              </a:solidFill>
            </a:endParaRPr>
          </a:p>
        </p:txBody>
      </p:sp>
      <p:sp>
        <p:nvSpPr>
          <p:cNvPr id="4" name="TextBox 3"/>
          <p:cNvSpPr txBox="1"/>
          <p:nvPr/>
        </p:nvSpPr>
        <p:spPr>
          <a:xfrm>
            <a:off x="0" y="0"/>
            <a:ext cx="6400800" cy="523220"/>
          </a:xfrm>
          <a:prstGeom prst="rect">
            <a:avLst/>
          </a:prstGeom>
          <a:noFill/>
        </p:spPr>
        <p:txBody>
          <a:bodyPr wrap="square" rtlCol="0">
            <a:spAutoFit/>
          </a:bodyPr>
          <a:lstStyle/>
          <a:p>
            <a:pPr algn="ctr"/>
            <a:r>
              <a:rPr lang="en-US" sz="2800" b="1" dirty="0" smtClean="0">
                <a:solidFill>
                  <a:srgbClr val="0096D6"/>
                </a:solidFill>
              </a:rPr>
              <a:t>Solicited-Node Multicast Addresses</a:t>
            </a:r>
            <a:endParaRPr lang="en-US" sz="2800" b="1" dirty="0">
              <a:solidFill>
                <a:srgbClr val="0096D6"/>
              </a:solidFill>
            </a:endParaRPr>
          </a:p>
        </p:txBody>
      </p:sp>
      <p:sp>
        <p:nvSpPr>
          <p:cNvPr id="9" name="Line 6"/>
          <p:cNvSpPr>
            <a:spLocks noChangeShapeType="1"/>
          </p:cNvSpPr>
          <p:nvPr/>
        </p:nvSpPr>
        <p:spPr bwMode="auto">
          <a:xfrm>
            <a:off x="1219200" y="1352550"/>
            <a:ext cx="813074" cy="0"/>
          </a:xfrm>
          <a:prstGeom prst="line">
            <a:avLst/>
          </a:prstGeom>
          <a:noFill/>
          <a:ln w="38100">
            <a:solidFill>
              <a:schemeClr val="tx1"/>
            </a:solidFill>
            <a:round/>
            <a:headEnd/>
            <a:tailEnd/>
          </a:ln>
        </p:spPr>
        <p:txBody>
          <a:bodyPr lIns="91416" tIns="45708" rIns="91416" bIns="45708">
            <a:prstTxWarp prst="textNoShape">
              <a:avLst/>
            </a:prstTxWarp>
          </a:bodyPr>
          <a:lstStyle/>
          <a:p>
            <a:endParaRPr lang="en-US"/>
          </a:p>
        </p:txBody>
      </p:sp>
      <p:pic>
        <p:nvPicPr>
          <p:cNvPr id="10" name="Picture 34"/>
          <p:cNvPicPr>
            <a:picLocks noChangeArrowheads="1"/>
          </p:cNvPicPr>
          <p:nvPr/>
        </p:nvPicPr>
        <p:blipFill>
          <a:blip r:embed="rId3"/>
          <a:srcRect/>
          <a:stretch>
            <a:fillRect/>
          </a:stretch>
        </p:blipFill>
        <p:spPr bwMode="auto">
          <a:xfrm>
            <a:off x="381000" y="819150"/>
            <a:ext cx="897765" cy="724836"/>
          </a:xfrm>
          <a:prstGeom prst="rect">
            <a:avLst/>
          </a:prstGeom>
          <a:noFill/>
          <a:ln w="9525">
            <a:noFill/>
            <a:miter lim="800000"/>
            <a:headEnd/>
            <a:tailEnd/>
          </a:ln>
          <a:effectLst/>
        </p:spPr>
      </p:pic>
      <p:graphicFrame>
        <p:nvGraphicFramePr>
          <p:cNvPr id="11" name="Table 10"/>
          <p:cNvGraphicFramePr>
            <a:graphicFrameLocks noGrp="1"/>
          </p:cNvGraphicFramePr>
          <p:nvPr>
            <p:extLst>
              <p:ext uri="{D42A27DB-BD31-4B8C-83A1-F6EECF244321}">
                <p14:modId xmlns:p14="http://schemas.microsoft.com/office/powerpoint/2010/main" val="3874832032"/>
              </p:ext>
            </p:extLst>
          </p:nvPr>
        </p:nvGraphicFramePr>
        <p:xfrm>
          <a:off x="1600200" y="750611"/>
          <a:ext cx="7381485" cy="857250"/>
        </p:xfrm>
        <a:graphic>
          <a:graphicData uri="http://schemas.openxmlformats.org/drawingml/2006/table">
            <a:tbl>
              <a:tblPr firstRow="1" bandRow="1">
                <a:tableStyleId>{21E4AEA4-8DFA-4A89-87EB-49C32662AFE0}</a:tableStyleId>
              </a:tblPr>
              <a:tblGrid>
                <a:gridCol w="2460495"/>
                <a:gridCol w="2460495"/>
                <a:gridCol w="2460495"/>
              </a:tblGrid>
              <a:tr h="285750">
                <a:tc>
                  <a:txBody>
                    <a:bodyPr/>
                    <a:lstStyle/>
                    <a:p>
                      <a:endParaRPr lang="en-US" sz="1400" dirty="0"/>
                    </a:p>
                  </a:txBody>
                  <a:tcPr marL="68598" marR="68598" marT="34290" marB="34290"/>
                </a:tc>
                <a:tc>
                  <a:txBody>
                    <a:bodyPr/>
                    <a:lstStyle/>
                    <a:p>
                      <a:r>
                        <a:rPr lang="en-US" sz="1400" dirty="0" smtClean="0">
                          <a:latin typeface="Arial"/>
                          <a:cs typeface="Arial"/>
                        </a:rPr>
                        <a:t>Unicast Addresses</a:t>
                      </a:r>
                      <a:endParaRPr lang="en-US" sz="1400" dirty="0">
                        <a:latin typeface="Arial"/>
                        <a:cs typeface="Arial"/>
                      </a:endParaRPr>
                    </a:p>
                  </a:txBody>
                  <a:tcPr marL="68598" marR="68598" marT="34290" marB="34290"/>
                </a:tc>
                <a:tc>
                  <a:txBody>
                    <a:bodyPr/>
                    <a:lstStyle/>
                    <a:p>
                      <a:r>
                        <a:rPr lang="en-US" sz="1400" dirty="0" smtClean="0">
                          <a:latin typeface="Arial"/>
                          <a:cs typeface="Arial"/>
                        </a:rPr>
                        <a:t>Solicited Node Multicast</a:t>
                      </a:r>
                      <a:endParaRPr lang="en-US" sz="1400" dirty="0">
                        <a:latin typeface="Arial"/>
                        <a:cs typeface="Arial"/>
                      </a:endParaRPr>
                    </a:p>
                  </a:txBody>
                  <a:tcPr marL="68598" marR="68598" marT="34290" marB="34290"/>
                </a:tc>
              </a:tr>
              <a:tr h="285750">
                <a:tc>
                  <a:txBody>
                    <a:bodyPr/>
                    <a:lstStyle/>
                    <a:p>
                      <a:r>
                        <a:rPr lang="en-US" sz="1400" b="1" dirty="0" smtClean="0">
                          <a:latin typeface="Arial"/>
                          <a:cs typeface="Arial"/>
                        </a:rPr>
                        <a:t>Global</a:t>
                      </a:r>
                      <a:r>
                        <a:rPr lang="en-US" sz="1400" b="1" baseline="0" dirty="0" smtClean="0">
                          <a:latin typeface="Arial"/>
                          <a:cs typeface="Arial"/>
                        </a:rPr>
                        <a:t> Unicast</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2001:DB8:CAFE:1::200</a:t>
                      </a:r>
                      <a:endParaRPr lang="en-US" sz="1400" b="1" dirty="0">
                        <a:latin typeface="Arial"/>
                        <a:cs typeface="Arial"/>
                      </a:endParaRPr>
                    </a:p>
                  </a:txBody>
                  <a:tcPr marL="68598" marR="68598" marT="34290" marB="34290"/>
                </a:tc>
                <a:tc>
                  <a:txBody>
                    <a:bodyPr/>
                    <a:lstStyle/>
                    <a:p>
                      <a:r>
                        <a:rPr lang="en-US" sz="1400" b="1" dirty="0" smtClean="0">
                          <a:latin typeface="Arial"/>
                          <a:cs typeface="Arial"/>
                        </a:rPr>
                        <a:t>FF02::1:FF00:200</a:t>
                      </a:r>
                      <a:endParaRPr lang="en-US" sz="1400" b="1" dirty="0">
                        <a:latin typeface="Arial"/>
                        <a:cs typeface="Arial"/>
                      </a:endParaRPr>
                    </a:p>
                  </a:txBody>
                  <a:tcPr marL="68598" marR="68598" marT="34290" marB="34290"/>
                </a:tc>
              </a:tr>
              <a:tr h="285750">
                <a:tc>
                  <a:txBody>
                    <a:bodyPr/>
                    <a:lstStyle/>
                    <a:p>
                      <a:r>
                        <a:rPr lang="en-US" sz="1400" b="1" dirty="0" smtClean="0">
                          <a:latin typeface="Arial"/>
                          <a:cs typeface="Arial"/>
                        </a:rPr>
                        <a:t>Link-local</a:t>
                      </a:r>
                      <a:r>
                        <a:rPr lang="en-US" sz="1400" b="1" baseline="0" dirty="0" smtClean="0">
                          <a:latin typeface="Arial"/>
                          <a:cs typeface="Arial"/>
                        </a:rPr>
                        <a:t> unicast</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FE80::1111:2222:3333:4444</a:t>
                      </a:r>
                      <a:endParaRPr lang="en-US" sz="1400" b="1" dirty="0">
                        <a:latin typeface="Arial"/>
                        <a:cs typeface="Arial"/>
                      </a:endParaRPr>
                    </a:p>
                  </a:txBody>
                  <a:tcPr marL="68598" marR="68598" marT="34290" marB="34290"/>
                </a:tc>
                <a:tc>
                  <a:txBody>
                    <a:bodyPr/>
                    <a:lstStyle/>
                    <a:p>
                      <a:r>
                        <a:rPr lang="en-US" sz="1400" b="1" dirty="0" smtClean="0">
                          <a:latin typeface="Arial"/>
                          <a:cs typeface="Arial"/>
                        </a:rPr>
                        <a:t>FF02::1:FF33:4444</a:t>
                      </a:r>
                      <a:endParaRPr lang="en-US" sz="1400" b="1" dirty="0">
                        <a:latin typeface="Arial"/>
                        <a:cs typeface="Arial"/>
                      </a:endParaRPr>
                    </a:p>
                  </a:txBody>
                  <a:tcPr marL="68598" marR="68598" marT="34290" marB="34290"/>
                </a:tc>
              </a:tr>
            </a:tbl>
          </a:graphicData>
        </a:graphic>
      </p:graphicFrame>
      <p:sp>
        <p:nvSpPr>
          <p:cNvPr id="12" name="Curved Left Arrow 11"/>
          <p:cNvSpPr/>
          <p:nvPr/>
        </p:nvSpPr>
        <p:spPr>
          <a:xfrm rot="16200000">
            <a:off x="5889327" y="-799427"/>
            <a:ext cx="541061" cy="2559015"/>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15" name="Rectangle 14"/>
          <p:cNvSpPr/>
          <p:nvPr/>
        </p:nvSpPr>
        <p:spPr>
          <a:xfrm>
            <a:off x="6553200" y="1047750"/>
            <a:ext cx="2442106" cy="238932"/>
          </a:xfrm>
          <a:prstGeom prst="rect">
            <a:avLst/>
          </a:prstGeom>
          <a:solidFill>
            <a:schemeClr val="tx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16" name="Rectangle 15"/>
          <p:cNvSpPr/>
          <p:nvPr/>
        </p:nvSpPr>
        <p:spPr>
          <a:xfrm>
            <a:off x="6553200" y="1352550"/>
            <a:ext cx="2442106" cy="238932"/>
          </a:xfrm>
          <a:prstGeom prst="rect">
            <a:avLst/>
          </a:prstGeom>
          <a:solidFill>
            <a:schemeClr val="tx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17" name="TextBox 16"/>
          <p:cNvSpPr txBox="1"/>
          <p:nvPr/>
        </p:nvSpPr>
        <p:spPr>
          <a:xfrm>
            <a:off x="491523" y="906793"/>
            <a:ext cx="583814" cy="338554"/>
          </a:xfrm>
          <a:prstGeom prst="rect">
            <a:avLst/>
          </a:prstGeom>
          <a:noFill/>
        </p:spPr>
        <p:txBody>
          <a:bodyPr wrap="none" rtlCol="0">
            <a:spAutoFit/>
          </a:bodyPr>
          <a:lstStyle/>
          <a:p>
            <a:r>
              <a:rPr lang="en-US" sz="1600" dirty="0" smtClean="0"/>
              <a:t>PC2</a:t>
            </a:r>
            <a:endParaRPr lang="en-US" sz="1600" dirty="0"/>
          </a:p>
        </p:txBody>
      </p:sp>
      <p:sp>
        <p:nvSpPr>
          <p:cNvPr id="19"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0"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39411245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linds(horizontal)">
                                      <p:cBhvr>
                                        <p:cTn id="12" dur="500"/>
                                        <p:tgtEl>
                                          <p:spTgt spid="14">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0" nodeType="clickEffect">
                                  <p:stCondLst>
                                    <p:cond delay="0"/>
                                  </p:stCondLst>
                                  <p:childTnLst>
                                    <p:animEffect transition="out" filter="blinds(horizontal)">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3" presetClass="entr" presetSubtype="10" fill="hold"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Effect transition="in" filter="blinds(horizontal)">
                                      <p:cBhvr>
                                        <p:cTn id="23" dur="500"/>
                                        <p:tgtEl>
                                          <p:spTgt spid="1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0" nodeType="clickEffect">
                                  <p:stCondLst>
                                    <p:cond delay="0"/>
                                  </p:stCondLst>
                                  <p:childTnLst>
                                    <p:animEffect transition="out" filter="blinds(horizontal)">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3" presetClass="entr" presetSubtype="10" fill="hold" nodeType="with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Effect transition="in" filter="blinds(horizontal)">
                                      <p:cBhvr>
                                        <p:cTn id="31" dur="500"/>
                                        <p:tgtEl>
                                          <p:spTgt spid="1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4">
                                            <p:txEl>
                                              <p:pRg st="5" end="5"/>
                                            </p:txEl>
                                          </p:spTgt>
                                        </p:tgtEl>
                                        <p:attrNameLst>
                                          <p:attrName>style.visibility</p:attrName>
                                        </p:attrNameLst>
                                      </p:cBhvr>
                                      <p:to>
                                        <p:strVal val="visible"/>
                                      </p:to>
                                    </p:set>
                                    <p:animEffect transition="in" filter="blinds(horizontal)">
                                      <p:cBhvr>
                                        <p:cTn id="36" dur="500"/>
                                        <p:tgtEl>
                                          <p:spTgt spid="1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4">
                                            <p:txEl>
                                              <p:pRg st="6" end="6"/>
                                            </p:txEl>
                                          </p:spTgt>
                                        </p:tgtEl>
                                        <p:attrNameLst>
                                          <p:attrName>style.visibility</p:attrName>
                                        </p:attrNameLst>
                                      </p:cBhvr>
                                      <p:to>
                                        <p:strVal val="visible"/>
                                      </p:to>
                                    </p:set>
                                    <p:animEffect transition="in" filter="blinds(horizontal)">
                                      <p:cBhvr>
                                        <p:cTn id="41" dur="500"/>
                                        <p:tgtEl>
                                          <p:spTgt spid="1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xEl>
                                              <p:pRg st="7" end="7"/>
                                            </p:txEl>
                                          </p:spTgt>
                                        </p:tgtEl>
                                        <p:attrNameLst>
                                          <p:attrName>style.visibility</p:attrName>
                                        </p:attrNameLst>
                                      </p:cBhvr>
                                      <p:to>
                                        <p:strVal val="visible"/>
                                      </p:to>
                                    </p:set>
                                    <p:animEffect transition="in" filter="blinds(horizontal)">
                                      <p:cBhvr>
                                        <p:cTn id="46" dur="500"/>
                                        <p:tgtEl>
                                          <p:spTgt spid="14">
                                            <p:txEl>
                                              <p:pRg st="7" end="7"/>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6"/>
          <p:cNvSpPr>
            <a:spLocks noChangeShapeType="1"/>
          </p:cNvSpPr>
          <p:nvPr/>
        </p:nvSpPr>
        <p:spPr bwMode="auto">
          <a:xfrm>
            <a:off x="1219200" y="1352550"/>
            <a:ext cx="813074" cy="0"/>
          </a:xfrm>
          <a:prstGeom prst="line">
            <a:avLst/>
          </a:prstGeom>
          <a:noFill/>
          <a:ln w="38100">
            <a:solidFill>
              <a:schemeClr val="tx1"/>
            </a:solidFill>
            <a:round/>
            <a:headEnd/>
            <a:tailEnd/>
          </a:ln>
        </p:spPr>
        <p:txBody>
          <a:bodyPr lIns="91416" tIns="45708" rIns="91416" bIns="45708">
            <a:prstTxWarp prst="textNoShape">
              <a:avLst/>
            </a:prstTxWarp>
          </a:bodyPr>
          <a:lstStyle/>
          <a:p>
            <a:endParaRPr lang="en-US"/>
          </a:p>
        </p:txBody>
      </p:sp>
      <p:pic>
        <p:nvPicPr>
          <p:cNvPr id="9" name="Picture 34"/>
          <p:cNvPicPr>
            <a:picLocks noChangeArrowheads="1"/>
          </p:cNvPicPr>
          <p:nvPr/>
        </p:nvPicPr>
        <p:blipFill>
          <a:blip r:embed="rId3"/>
          <a:srcRect/>
          <a:stretch>
            <a:fillRect/>
          </a:stretch>
        </p:blipFill>
        <p:spPr bwMode="auto">
          <a:xfrm>
            <a:off x="381000" y="819150"/>
            <a:ext cx="897765" cy="724836"/>
          </a:xfrm>
          <a:prstGeom prst="rect">
            <a:avLst/>
          </a:prstGeom>
          <a:noFill/>
          <a:ln w="9525">
            <a:noFill/>
            <a:miter lim="800000"/>
            <a:headEnd/>
            <a:tailEnd/>
          </a:ln>
          <a:effectLst/>
        </p:spPr>
      </p:pic>
      <p:sp>
        <p:nvSpPr>
          <p:cNvPr id="14" name="Content Placeholder 4"/>
          <p:cNvSpPr txBox="1">
            <a:spLocks/>
          </p:cNvSpPr>
          <p:nvPr/>
        </p:nvSpPr>
        <p:spPr>
          <a:xfrm>
            <a:off x="304800" y="1962150"/>
            <a:ext cx="8686800" cy="2590800"/>
          </a:xfrm>
          <a:prstGeom prst="rect">
            <a:avLst/>
          </a:prstGeom>
        </p:spPr>
        <p:txBody>
          <a:bodyPr vert="horz" lIns="91408" tIns="45704" rIns="91408" bIns="45704" rtlCol="0">
            <a:normAutofit fontScale="92500"/>
          </a:bodyPr>
          <a:lstStyle/>
          <a:p>
            <a:pPr marL="0" indent="0">
              <a:buNone/>
              <a:defRPr/>
            </a:pPr>
            <a:r>
              <a:rPr lang="en-US" b="1" dirty="0">
                <a:solidFill>
                  <a:srgbClr val="010000"/>
                </a:solidFill>
              </a:rPr>
              <a:t>How is created?</a:t>
            </a:r>
          </a:p>
          <a:p>
            <a:pPr marL="468911" lvl="1" indent="-342811">
              <a:buFont typeface="Arial"/>
              <a:buChar char="•"/>
              <a:defRPr/>
            </a:pPr>
            <a:r>
              <a:rPr lang="en-US" dirty="0">
                <a:solidFill>
                  <a:srgbClr val="010000"/>
                </a:solidFill>
              </a:rPr>
              <a:t>There is a direct relationship between the unicast/</a:t>
            </a:r>
            <a:r>
              <a:rPr lang="en-US" dirty="0" err="1">
                <a:solidFill>
                  <a:srgbClr val="010000"/>
                </a:solidFill>
              </a:rPr>
              <a:t>anycast</a:t>
            </a:r>
            <a:r>
              <a:rPr lang="en-US" dirty="0">
                <a:solidFill>
                  <a:srgbClr val="010000"/>
                </a:solidFill>
              </a:rPr>
              <a:t> address </a:t>
            </a:r>
            <a:r>
              <a:rPr lang="en-US" dirty="0" smtClean="0">
                <a:solidFill>
                  <a:srgbClr val="010000"/>
                </a:solidFill>
              </a:rPr>
              <a:t>and its </a:t>
            </a:r>
            <a:r>
              <a:rPr lang="en-US" dirty="0">
                <a:solidFill>
                  <a:srgbClr val="010000"/>
                </a:solidFill>
              </a:rPr>
              <a:t>solicited node multicast address.</a:t>
            </a:r>
          </a:p>
          <a:p>
            <a:pPr marL="468911" lvl="1" indent="-342811">
              <a:buFont typeface="Arial"/>
              <a:buChar char="•"/>
              <a:defRPr/>
            </a:pPr>
            <a:r>
              <a:rPr lang="en-US" dirty="0">
                <a:solidFill>
                  <a:srgbClr val="010000"/>
                </a:solidFill>
              </a:rPr>
              <a:t>The solicited node multicast address formed by:</a:t>
            </a:r>
          </a:p>
          <a:p>
            <a:pPr marL="1011977" lvl="3" indent="-342811">
              <a:buFont typeface="Arial"/>
              <a:buChar char="•"/>
              <a:defRPr/>
            </a:pPr>
            <a:r>
              <a:rPr lang="en-US" dirty="0">
                <a:solidFill>
                  <a:srgbClr val="010000"/>
                </a:solidFill>
              </a:rPr>
              <a:t>Prefix </a:t>
            </a:r>
            <a:r>
              <a:rPr lang="en-US" b="1" dirty="0">
                <a:solidFill>
                  <a:srgbClr val="0096D6"/>
                </a:solidFill>
              </a:rPr>
              <a:t>FF02:0:0:0:0:1:FF00::/104 </a:t>
            </a:r>
            <a:r>
              <a:rPr lang="en-US" dirty="0">
                <a:solidFill>
                  <a:srgbClr val="010000"/>
                </a:solidFill>
              </a:rPr>
              <a:t>(</a:t>
            </a:r>
            <a:r>
              <a:rPr lang="en-US" b="1" dirty="0">
                <a:solidFill>
                  <a:srgbClr val="0096D6"/>
                </a:solidFill>
              </a:rPr>
              <a:t>FF02::1:FF</a:t>
            </a:r>
            <a:r>
              <a:rPr lang="en-US" dirty="0">
                <a:solidFill>
                  <a:srgbClr val="FF4C55"/>
                </a:solidFill>
              </a:rPr>
              <a:t>xx:xxxx</a:t>
            </a:r>
            <a:r>
              <a:rPr lang="en-US" dirty="0">
                <a:solidFill>
                  <a:srgbClr val="010000"/>
                </a:solidFill>
              </a:rPr>
              <a:t>)</a:t>
            </a:r>
          </a:p>
          <a:p>
            <a:pPr marL="1011977" lvl="3" indent="-342811">
              <a:buFont typeface="Arial"/>
              <a:buChar char="•"/>
              <a:defRPr/>
            </a:pPr>
            <a:r>
              <a:rPr lang="en-US" dirty="0">
                <a:solidFill>
                  <a:srgbClr val="010000"/>
                </a:solidFill>
              </a:rPr>
              <a:t>Append the </a:t>
            </a:r>
            <a:r>
              <a:rPr lang="en-US" dirty="0">
                <a:solidFill>
                  <a:srgbClr val="FF0000"/>
                </a:solidFill>
              </a:rPr>
              <a:t>low-order 24 bits </a:t>
            </a:r>
            <a:r>
              <a:rPr lang="en-US" dirty="0">
                <a:solidFill>
                  <a:srgbClr val="010000"/>
                </a:solidFill>
              </a:rPr>
              <a:t>of the address (unicast or </a:t>
            </a:r>
            <a:r>
              <a:rPr lang="en-US" dirty="0" err="1" smtClean="0">
                <a:solidFill>
                  <a:srgbClr val="010000"/>
                </a:solidFill>
              </a:rPr>
              <a:t>anycast</a:t>
            </a:r>
            <a:r>
              <a:rPr lang="en-US" dirty="0" smtClean="0">
                <a:solidFill>
                  <a:srgbClr val="010000"/>
                </a:solidFill>
              </a:rPr>
              <a:t>)</a:t>
            </a:r>
            <a:endParaRPr lang="en-US" dirty="0">
              <a:solidFill>
                <a:srgbClr val="010000"/>
              </a:solidFill>
            </a:endParaRPr>
          </a:p>
          <a:p>
            <a:pPr marL="1011977" lvl="3" indent="-342811">
              <a:buFont typeface="Arial"/>
              <a:buChar char="•"/>
              <a:defRPr/>
            </a:pPr>
            <a:r>
              <a:rPr lang="en-US" dirty="0">
                <a:solidFill>
                  <a:srgbClr val="010000"/>
                </a:solidFill>
              </a:rPr>
              <a:t>Like other multicast addresses, solicited node multicast addresses are also mapped to an Ethernet MAC </a:t>
            </a:r>
            <a:r>
              <a:rPr lang="en-US" dirty="0" smtClean="0">
                <a:solidFill>
                  <a:srgbClr val="010000"/>
                </a:solidFill>
              </a:rPr>
              <a:t>address (coming)</a:t>
            </a:r>
            <a:endParaRPr lang="en-US" dirty="0">
              <a:solidFill>
                <a:srgbClr val="01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512350282"/>
              </p:ext>
            </p:extLst>
          </p:nvPr>
        </p:nvGraphicFramePr>
        <p:xfrm>
          <a:off x="1533915" y="838522"/>
          <a:ext cx="7381485" cy="857250"/>
        </p:xfrm>
        <a:graphic>
          <a:graphicData uri="http://schemas.openxmlformats.org/drawingml/2006/table">
            <a:tbl>
              <a:tblPr firstRow="1" bandRow="1">
                <a:tableStyleId>{9DCAF9ED-07DC-4A11-8D7F-57B35C25682E}</a:tableStyleId>
              </a:tblPr>
              <a:tblGrid>
                <a:gridCol w="2460495"/>
                <a:gridCol w="2460495"/>
                <a:gridCol w="2460495"/>
              </a:tblGrid>
              <a:tr h="285750">
                <a:tc>
                  <a:txBody>
                    <a:bodyPr/>
                    <a:lstStyle/>
                    <a:p>
                      <a:endParaRPr lang="en-US" sz="1400" dirty="0">
                        <a:latin typeface="Arial"/>
                        <a:cs typeface="Arial"/>
                      </a:endParaRPr>
                    </a:p>
                  </a:txBody>
                  <a:tcPr marL="68598" marR="68598" marT="34290" marB="34290"/>
                </a:tc>
                <a:tc>
                  <a:txBody>
                    <a:bodyPr/>
                    <a:lstStyle/>
                    <a:p>
                      <a:r>
                        <a:rPr lang="en-US" sz="1400" dirty="0" smtClean="0">
                          <a:latin typeface="Arial"/>
                          <a:cs typeface="Arial"/>
                        </a:rPr>
                        <a:t>Unicast Addresses</a:t>
                      </a:r>
                      <a:endParaRPr lang="en-US" sz="1400" dirty="0">
                        <a:latin typeface="Arial"/>
                        <a:cs typeface="Arial"/>
                      </a:endParaRPr>
                    </a:p>
                  </a:txBody>
                  <a:tcPr marL="68598" marR="68598" marT="34290" marB="34290"/>
                </a:tc>
                <a:tc>
                  <a:txBody>
                    <a:bodyPr/>
                    <a:lstStyle/>
                    <a:p>
                      <a:r>
                        <a:rPr lang="en-US" sz="1400" dirty="0" smtClean="0">
                          <a:latin typeface="Arial"/>
                          <a:cs typeface="Arial"/>
                        </a:rPr>
                        <a:t>Solicited Node Multicast</a:t>
                      </a:r>
                      <a:endParaRPr lang="en-US" sz="1400" dirty="0">
                        <a:latin typeface="Arial"/>
                        <a:cs typeface="Arial"/>
                      </a:endParaRPr>
                    </a:p>
                  </a:txBody>
                  <a:tcPr marL="68598" marR="68598" marT="34290" marB="34290"/>
                </a:tc>
              </a:tr>
              <a:tr h="285750">
                <a:tc>
                  <a:txBody>
                    <a:bodyPr/>
                    <a:lstStyle/>
                    <a:p>
                      <a:r>
                        <a:rPr lang="en-US" sz="1400" b="1" dirty="0" smtClean="0">
                          <a:latin typeface="Arial"/>
                          <a:cs typeface="Arial"/>
                        </a:rPr>
                        <a:t>Global</a:t>
                      </a:r>
                      <a:r>
                        <a:rPr lang="en-US" sz="1400" b="1" baseline="0" dirty="0" smtClean="0">
                          <a:latin typeface="Arial"/>
                          <a:cs typeface="Arial"/>
                        </a:rPr>
                        <a:t> Unicast</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2001:DB8:CAFE:1</a:t>
                      </a:r>
                      <a:r>
                        <a:rPr lang="en-US" sz="1400" b="1" dirty="0" smtClean="0">
                          <a:solidFill>
                            <a:srgbClr val="FF4C55"/>
                          </a:solidFill>
                          <a:latin typeface="Arial"/>
                          <a:cs typeface="Arial"/>
                        </a:rPr>
                        <a:t>::200</a:t>
                      </a:r>
                      <a:endParaRPr lang="en-US" sz="1400" b="1" dirty="0">
                        <a:solidFill>
                          <a:srgbClr val="FF4C55"/>
                        </a:solidFill>
                        <a:latin typeface="Arial"/>
                        <a:cs typeface="Arial"/>
                      </a:endParaRPr>
                    </a:p>
                  </a:txBody>
                  <a:tcPr marL="68598" marR="68598" marT="34290" marB="34290"/>
                </a:tc>
                <a:tc>
                  <a:txBody>
                    <a:bodyPr/>
                    <a:lstStyle/>
                    <a:p>
                      <a:r>
                        <a:rPr lang="en-US" sz="1400" b="1" dirty="0" smtClean="0">
                          <a:solidFill>
                            <a:srgbClr val="0096D6"/>
                          </a:solidFill>
                          <a:latin typeface="Arial"/>
                          <a:cs typeface="Arial"/>
                        </a:rPr>
                        <a:t>FF02::1:FF</a:t>
                      </a:r>
                      <a:r>
                        <a:rPr lang="en-US" sz="1400" b="1" dirty="0" smtClean="0">
                          <a:solidFill>
                            <a:srgbClr val="FF4C55"/>
                          </a:solidFill>
                          <a:latin typeface="Arial"/>
                          <a:cs typeface="Arial"/>
                        </a:rPr>
                        <a:t>00:200</a:t>
                      </a:r>
                      <a:endParaRPr lang="en-US" sz="1400" b="1" dirty="0">
                        <a:solidFill>
                          <a:srgbClr val="FF4C55"/>
                        </a:solidFill>
                        <a:latin typeface="Arial"/>
                        <a:cs typeface="Arial"/>
                      </a:endParaRPr>
                    </a:p>
                  </a:txBody>
                  <a:tcPr marL="68598" marR="68598" marT="34290" marB="34290"/>
                </a:tc>
              </a:tr>
              <a:tr h="285750">
                <a:tc>
                  <a:txBody>
                    <a:bodyPr/>
                    <a:lstStyle/>
                    <a:p>
                      <a:r>
                        <a:rPr lang="en-US" sz="1400" b="1" dirty="0" smtClean="0">
                          <a:latin typeface="Arial"/>
                          <a:cs typeface="Arial"/>
                        </a:rPr>
                        <a:t>Link-local</a:t>
                      </a:r>
                      <a:r>
                        <a:rPr lang="en-US" sz="1400" b="1" baseline="0" dirty="0" smtClean="0">
                          <a:latin typeface="Arial"/>
                          <a:cs typeface="Arial"/>
                        </a:rPr>
                        <a:t> unicast</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FE80::1111:2222:33</a:t>
                      </a:r>
                      <a:r>
                        <a:rPr lang="en-US" sz="1400" b="1" dirty="0" smtClean="0">
                          <a:solidFill>
                            <a:srgbClr val="FF4C55"/>
                          </a:solidFill>
                          <a:latin typeface="Arial"/>
                          <a:cs typeface="Arial"/>
                        </a:rPr>
                        <a:t>33:4444</a:t>
                      </a:r>
                      <a:endParaRPr lang="en-US" sz="1400" b="1" dirty="0">
                        <a:solidFill>
                          <a:srgbClr val="FF4C55"/>
                        </a:solidFill>
                        <a:latin typeface="Arial"/>
                        <a:cs typeface="Arial"/>
                      </a:endParaRPr>
                    </a:p>
                  </a:txBody>
                  <a:tcPr marL="68598" marR="68598" marT="34290" marB="34290"/>
                </a:tc>
                <a:tc>
                  <a:txBody>
                    <a:bodyPr/>
                    <a:lstStyle/>
                    <a:p>
                      <a:r>
                        <a:rPr lang="en-US" sz="1400" b="1" dirty="0" smtClean="0">
                          <a:solidFill>
                            <a:srgbClr val="0096D6"/>
                          </a:solidFill>
                          <a:latin typeface="Arial"/>
                          <a:cs typeface="Arial"/>
                        </a:rPr>
                        <a:t>FF02::1:FF</a:t>
                      </a:r>
                      <a:r>
                        <a:rPr lang="en-US" sz="1400" b="1" dirty="0" smtClean="0">
                          <a:solidFill>
                            <a:srgbClr val="FF4C55"/>
                          </a:solidFill>
                          <a:latin typeface="Arial"/>
                          <a:cs typeface="Arial"/>
                        </a:rPr>
                        <a:t>33:4444</a:t>
                      </a:r>
                      <a:endParaRPr lang="en-US" sz="1400" b="1" dirty="0">
                        <a:solidFill>
                          <a:srgbClr val="FF4C55"/>
                        </a:solidFill>
                        <a:latin typeface="Arial"/>
                        <a:cs typeface="Arial"/>
                      </a:endParaRPr>
                    </a:p>
                  </a:txBody>
                  <a:tcPr marL="68598" marR="68598" marT="34290" marB="34290"/>
                </a:tc>
              </a:tr>
            </a:tbl>
          </a:graphicData>
        </a:graphic>
      </p:graphicFrame>
      <p:sp>
        <p:nvSpPr>
          <p:cNvPr id="5" name="Curved Left Arrow 4"/>
          <p:cNvSpPr/>
          <p:nvPr/>
        </p:nvSpPr>
        <p:spPr>
          <a:xfrm rot="16200000">
            <a:off x="6604536" y="-465590"/>
            <a:ext cx="512353" cy="2095865"/>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6" name="Rectangle 5"/>
          <p:cNvSpPr/>
          <p:nvPr/>
        </p:nvSpPr>
        <p:spPr>
          <a:xfrm>
            <a:off x="7410395" y="1146836"/>
            <a:ext cx="1493564" cy="519752"/>
          </a:xfrm>
          <a:prstGeom prst="rect">
            <a:avLst/>
          </a:prstGeom>
          <a:solidFill>
            <a:schemeClr val="tx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7" name="Rectangle 6"/>
          <p:cNvSpPr/>
          <p:nvPr/>
        </p:nvSpPr>
        <p:spPr>
          <a:xfrm>
            <a:off x="6442677" y="1146836"/>
            <a:ext cx="975997" cy="519752"/>
          </a:xfrm>
          <a:prstGeom prst="rect">
            <a:avLst/>
          </a:prstGeom>
          <a:solidFill>
            <a:schemeClr val="tx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10" name="TextBox 9"/>
          <p:cNvSpPr txBox="1"/>
          <p:nvPr/>
        </p:nvSpPr>
        <p:spPr>
          <a:xfrm>
            <a:off x="0" y="0"/>
            <a:ext cx="6400800" cy="523220"/>
          </a:xfrm>
          <a:prstGeom prst="rect">
            <a:avLst/>
          </a:prstGeom>
          <a:noFill/>
        </p:spPr>
        <p:txBody>
          <a:bodyPr wrap="square" rtlCol="0">
            <a:spAutoFit/>
          </a:bodyPr>
          <a:lstStyle/>
          <a:p>
            <a:pPr algn="ctr"/>
            <a:r>
              <a:rPr lang="en-US" sz="2800" b="1" dirty="0" smtClean="0">
                <a:solidFill>
                  <a:srgbClr val="0096D6"/>
                </a:solidFill>
              </a:rPr>
              <a:t>Solicited-Node Multicast Addresses</a:t>
            </a:r>
            <a:endParaRPr lang="en-US" sz="2800" b="1" dirty="0">
              <a:solidFill>
                <a:srgbClr val="0096D6"/>
              </a:solidFill>
            </a:endParaRPr>
          </a:p>
        </p:txBody>
      </p:sp>
      <p:sp>
        <p:nvSpPr>
          <p:cNvPr id="3" name="TextBox 2"/>
          <p:cNvSpPr txBox="1"/>
          <p:nvPr/>
        </p:nvSpPr>
        <p:spPr>
          <a:xfrm>
            <a:off x="491523" y="906793"/>
            <a:ext cx="583814" cy="338554"/>
          </a:xfrm>
          <a:prstGeom prst="rect">
            <a:avLst/>
          </a:prstGeom>
          <a:noFill/>
        </p:spPr>
        <p:txBody>
          <a:bodyPr wrap="none" rtlCol="0">
            <a:spAutoFit/>
          </a:bodyPr>
          <a:lstStyle/>
          <a:p>
            <a:r>
              <a:rPr lang="en-US" sz="1600" dirty="0" smtClean="0"/>
              <a:t>PC2</a:t>
            </a:r>
            <a:endParaRPr lang="en-US" sz="1600" dirty="0"/>
          </a:p>
        </p:txBody>
      </p:sp>
      <p:sp>
        <p:nvSpPr>
          <p:cNvPr id="13"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5"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35667132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linds(horizontal)">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blinds(horizontal)">
                                      <p:cBhvr>
                                        <p:cTn id="17" dur="500"/>
                                        <p:tgtEl>
                                          <p:spTgt spid="14">
                                            <p:txEl>
                                              <p:pRg st="3" end="3"/>
                                            </p:txEl>
                                          </p:spTgt>
                                        </p:tgtEl>
                                      </p:cBhvr>
                                    </p:animEffect>
                                  </p:childTnLst>
                                </p:cTn>
                              </p:par>
                              <p:par>
                                <p:cTn id="18" presetID="3" presetClass="exit" presetSubtype="10" fill="hold" grpId="0" nodeType="withEffect">
                                  <p:stCondLst>
                                    <p:cond delay="0"/>
                                  </p:stCondLst>
                                  <p:childTnLst>
                                    <p:animEffect transition="out" filter="blinds(horizontal)">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par>
                                <p:cTn id="26" presetID="3" presetClass="exit" presetSubtype="10" fill="hold" grpId="0" nodeType="withEffect">
                                  <p:stCondLst>
                                    <p:cond delay="0"/>
                                  </p:stCondLst>
                                  <p:childTnLst>
                                    <p:animEffect transition="out" filter="blinds(horizontal)">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3" presetClass="entr" presetSubtype="10" fill="hold" nodeType="with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Effect transition="in" filter="blinds(horizontal)">
                                      <p:cBhvr>
                                        <p:cTn id="31" dur="500"/>
                                        <p:tgtEl>
                                          <p:spTgt spid="1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4">
                                            <p:txEl>
                                              <p:pRg st="5" end="5"/>
                                            </p:txEl>
                                          </p:spTgt>
                                        </p:tgtEl>
                                        <p:attrNameLst>
                                          <p:attrName>style.visibility</p:attrName>
                                        </p:attrNameLst>
                                      </p:cBhvr>
                                      <p:to>
                                        <p:strVal val="visible"/>
                                      </p:to>
                                    </p:set>
                                    <p:animEffect transition="in" filter="blinds(horizontal)">
                                      <p:cBhvr>
                                        <p:cTn id="36" dur="500"/>
                                        <p:tgtEl>
                                          <p:spTgt spid="14">
                                            <p:txEl>
                                              <p:pRg st="5" end="5"/>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3350"/>
            <a:ext cx="8839200" cy="369332"/>
          </a:xfrm>
          <a:prstGeom prst="rect">
            <a:avLst/>
          </a:prstGeom>
          <a:noFill/>
        </p:spPr>
        <p:txBody>
          <a:bodyPr wrap="square" rtlCol="0">
            <a:spAutoFit/>
          </a:bodyPr>
          <a:lstStyle/>
          <a:p>
            <a:r>
              <a:rPr lang="en-US" sz="1800" b="1" dirty="0" smtClean="0"/>
              <a:t>For more information please check out my Cisco Press book and video series:</a:t>
            </a:r>
            <a:endParaRPr lang="en-US" sz="1800" dirty="0" smtClean="0"/>
          </a:p>
        </p:txBody>
      </p:sp>
      <p:pic>
        <p:nvPicPr>
          <p:cNvPr id="3" name="Picture 2"/>
          <p:cNvPicPr>
            <a:picLocks noChangeAspect="1"/>
          </p:cNvPicPr>
          <p:nvPr/>
        </p:nvPicPr>
        <p:blipFill>
          <a:blip r:embed="rId2"/>
          <a:stretch>
            <a:fillRect/>
          </a:stretch>
        </p:blipFill>
        <p:spPr>
          <a:xfrm>
            <a:off x="762000" y="703243"/>
            <a:ext cx="2299069" cy="2841649"/>
          </a:xfrm>
          <a:prstGeom prst="rect">
            <a:avLst/>
          </a:prstGeom>
        </p:spPr>
      </p:pic>
      <p:sp>
        <p:nvSpPr>
          <p:cNvPr id="4" name="TextBox 3"/>
          <p:cNvSpPr txBox="1"/>
          <p:nvPr/>
        </p:nvSpPr>
        <p:spPr>
          <a:xfrm>
            <a:off x="685800" y="3598843"/>
            <a:ext cx="4114800" cy="954107"/>
          </a:xfrm>
          <a:prstGeom prst="rect">
            <a:avLst/>
          </a:prstGeom>
          <a:noFill/>
        </p:spPr>
        <p:txBody>
          <a:bodyPr wrap="square" rtlCol="0">
            <a:spAutoFit/>
          </a:bodyPr>
          <a:lstStyle/>
          <a:p>
            <a:r>
              <a:rPr lang="en-US" sz="1400" b="1" dirty="0"/>
              <a:t>IPv6 Fundamentals: A Straightforward Approach to Understanding </a:t>
            </a:r>
            <a:r>
              <a:rPr lang="en-US" sz="1400" b="1" dirty="0" smtClean="0"/>
              <a:t>IPv6</a:t>
            </a:r>
          </a:p>
          <a:p>
            <a:pPr marL="342900" indent="-342900">
              <a:buFont typeface="Arial" pitchFamily="34" charset="0"/>
              <a:buChar char="•"/>
            </a:pPr>
            <a:r>
              <a:rPr lang="en-US" sz="1400" dirty="0" smtClean="0"/>
              <a:t>By Rick Graziani</a:t>
            </a:r>
          </a:p>
          <a:p>
            <a:pPr marL="342900" indent="-342900">
              <a:buFont typeface="Arial" pitchFamily="34" charset="0"/>
              <a:buChar char="•"/>
            </a:pPr>
            <a:r>
              <a:rPr lang="en-US" sz="1400" dirty="0"/>
              <a:t>ISBN-10: 1-58714-313-5</a:t>
            </a:r>
            <a:endParaRPr lang="en-US" sz="1400" dirty="0" smtClean="0"/>
          </a:p>
        </p:txBody>
      </p:sp>
      <p:pic>
        <p:nvPicPr>
          <p:cNvPr id="5" name="Picture 4"/>
          <p:cNvPicPr>
            <a:picLocks noChangeAspect="1"/>
          </p:cNvPicPr>
          <p:nvPr/>
        </p:nvPicPr>
        <p:blipFill>
          <a:blip r:embed="rId3"/>
          <a:stretch>
            <a:fillRect/>
          </a:stretch>
        </p:blipFill>
        <p:spPr>
          <a:xfrm>
            <a:off x="4800600" y="627043"/>
            <a:ext cx="2349500" cy="2819400"/>
          </a:xfrm>
          <a:prstGeom prst="rect">
            <a:avLst/>
          </a:prstGeom>
        </p:spPr>
      </p:pic>
      <p:sp>
        <p:nvSpPr>
          <p:cNvPr id="6" name="TextBox 5"/>
          <p:cNvSpPr txBox="1"/>
          <p:nvPr/>
        </p:nvSpPr>
        <p:spPr>
          <a:xfrm>
            <a:off x="4800600" y="3598843"/>
            <a:ext cx="4343400" cy="954107"/>
          </a:xfrm>
          <a:prstGeom prst="rect">
            <a:avLst/>
          </a:prstGeom>
          <a:noFill/>
        </p:spPr>
        <p:txBody>
          <a:bodyPr wrap="square" rtlCol="0">
            <a:spAutoFit/>
          </a:bodyPr>
          <a:lstStyle/>
          <a:p>
            <a:r>
              <a:rPr lang="en-US" sz="1400" b="1" dirty="0"/>
              <a:t>IPv6 </a:t>
            </a:r>
            <a:r>
              <a:rPr lang="en-US" sz="1400" b="1" dirty="0" smtClean="0"/>
              <a:t>Fundamentals </a:t>
            </a:r>
            <a:r>
              <a:rPr lang="en-US" sz="1400" b="1" dirty="0" err="1" smtClean="0"/>
              <a:t>LiveLessons</a:t>
            </a:r>
            <a:r>
              <a:rPr lang="en-US" sz="1400" b="1" dirty="0" smtClean="0"/>
              <a:t>: </a:t>
            </a:r>
            <a:r>
              <a:rPr lang="en-US" sz="1400" b="1" dirty="0"/>
              <a:t>A Straightforward Approach to Understanding </a:t>
            </a:r>
            <a:r>
              <a:rPr lang="en-US" sz="1400" b="1" dirty="0" smtClean="0"/>
              <a:t>IPv6</a:t>
            </a:r>
          </a:p>
          <a:p>
            <a:pPr marL="342900" indent="-342900">
              <a:buFont typeface="Arial" pitchFamily="34" charset="0"/>
              <a:buChar char="•"/>
            </a:pPr>
            <a:r>
              <a:rPr lang="en-US" sz="1400" dirty="0" smtClean="0"/>
              <a:t>By Rick Graziani</a:t>
            </a:r>
          </a:p>
          <a:p>
            <a:pPr marL="342900" indent="-342900">
              <a:buFont typeface="Arial" pitchFamily="34" charset="0"/>
              <a:buChar char="•"/>
            </a:pPr>
            <a:r>
              <a:rPr lang="en-US" sz="1400" dirty="0" smtClean="0"/>
              <a:t>ISBN</a:t>
            </a:r>
            <a:r>
              <a:rPr lang="en-US" sz="1400" dirty="0"/>
              <a:t>-10: 1-58720-457-6</a:t>
            </a:r>
            <a:endParaRPr lang="en-US" sz="1400" dirty="0" smtClean="0"/>
          </a:p>
        </p:txBody>
      </p:sp>
    </p:spTree>
    <p:extLst>
      <p:ext uri="{BB962C8B-B14F-4D97-AF65-F5344CB8AC3E}">
        <p14:creationId xmlns:p14="http://schemas.microsoft.com/office/powerpoint/2010/main" val="1933636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2521" y="2239595"/>
            <a:ext cx="803261" cy="425256"/>
          </a:xfrm>
          <a:prstGeom prst="rect">
            <a:avLst/>
          </a:prstGeom>
          <a:solidFill>
            <a:srgbClr val="66CC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solidFill>
                <a:srgbClr val="66CCFF"/>
              </a:solidFill>
            </a:endParaRPr>
          </a:p>
        </p:txBody>
      </p:sp>
      <p:sp>
        <p:nvSpPr>
          <p:cNvPr id="11" name="TextBox 10"/>
          <p:cNvSpPr txBox="1"/>
          <p:nvPr/>
        </p:nvSpPr>
        <p:spPr>
          <a:xfrm flipH="1">
            <a:off x="3962400" y="903467"/>
            <a:ext cx="1465447" cy="338554"/>
          </a:xfrm>
          <a:prstGeom prst="rect">
            <a:avLst/>
          </a:prstGeom>
          <a:noFill/>
        </p:spPr>
        <p:txBody>
          <a:bodyPr wrap="square" lIns="91416" tIns="45708" rIns="91416" bIns="45708" rtlCol="0">
            <a:spAutoFit/>
          </a:bodyPr>
          <a:lstStyle/>
          <a:p>
            <a:pPr algn="ctr"/>
            <a:r>
              <a:rPr lang="en-US" sz="1600" dirty="0"/>
              <a:t>Interface ID</a:t>
            </a:r>
          </a:p>
        </p:txBody>
      </p:sp>
      <p:sp>
        <p:nvSpPr>
          <p:cNvPr id="42" name="TextBox 41"/>
          <p:cNvSpPr txBox="1"/>
          <p:nvPr/>
        </p:nvSpPr>
        <p:spPr>
          <a:xfrm>
            <a:off x="472521" y="2313234"/>
            <a:ext cx="803260" cy="338554"/>
          </a:xfrm>
          <a:prstGeom prst="rect">
            <a:avLst/>
          </a:prstGeom>
          <a:noFill/>
        </p:spPr>
        <p:txBody>
          <a:bodyPr wrap="square" lIns="91416" tIns="45708" rIns="91416" bIns="45708" rtlCol="0">
            <a:spAutoFit/>
          </a:bodyPr>
          <a:lstStyle/>
          <a:p>
            <a:pPr algn="ctr"/>
            <a:r>
              <a:rPr lang="en-US" sz="1600" b="1" dirty="0"/>
              <a:t>FF02</a:t>
            </a:r>
          </a:p>
        </p:txBody>
      </p:sp>
      <p:sp>
        <p:nvSpPr>
          <p:cNvPr id="25" name="Rectangle 24"/>
          <p:cNvSpPr/>
          <p:nvPr/>
        </p:nvSpPr>
        <p:spPr>
          <a:xfrm>
            <a:off x="1275785" y="2239595"/>
            <a:ext cx="803261" cy="425256"/>
          </a:xfrm>
          <a:prstGeom prst="rect">
            <a:avLst/>
          </a:prstGeom>
          <a:solidFill>
            <a:srgbClr val="66CC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26" name="Rectangle 25"/>
          <p:cNvSpPr/>
          <p:nvPr/>
        </p:nvSpPr>
        <p:spPr>
          <a:xfrm>
            <a:off x="2079044" y="2239595"/>
            <a:ext cx="803261" cy="425256"/>
          </a:xfrm>
          <a:prstGeom prst="rect">
            <a:avLst/>
          </a:prstGeom>
          <a:solidFill>
            <a:srgbClr val="66CC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28" name="Rectangle 27"/>
          <p:cNvSpPr/>
          <p:nvPr/>
        </p:nvSpPr>
        <p:spPr>
          <a:xfrm>
            <a:off x="2882305" y="2239595"/>
            <a:ext cx="803261" cy="425256"/>
          </a:xfrm>
          <a:prstGeom prst="rect">
            <a:avLst/>
          </a:prstGeom>
          <a:solidFill>
            <a:srgbClr val="66CC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29" name="Rectangle 28"/>
          <p:cNvSpPr/>
          <p:nvPr/>
        </p:nvSpPr>
        <p:spPr>
          <a:xfrm>
            <a:off x="3685567" y="2239595"/>
            <a:ext cx="803261" cy="425256"/>
          </a:xfrm>
          <a:prstGeom prst="rect">
            <a:avLst/>
          </a:prstGeom>
          <a:solidFill>
            <a:srgbClr val="66CC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30" name="Rectangle 29"/>
          <p:cNvSpPr/>
          <p:nvPr/>
        </p:nvSpPr>
        <p:spPr>
          <a:xfrm>
            <a:off x="4488829" y="2239595"/>
            <a:ext cx="803261" cy="425256"/>
          </a:xfrm>
          <a:prstGeom prst="rect">
            <a:avLst/>
          </a:prstGeom>
          <a:solidFill>
            <a:srgbClr val="66CC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33" name="TextBox 32"/>
          <p:cNvSpPr txBox="1"/>
          <p:nvPr/>
        </p:nvSpPr>
        <p:spPr>
          <a:xfrm>
            <a:off x="1304722" y="2313234"/>
            <a:ext cx="774325" cy="338554"/>
          </a:xfrm>
          <a:prstGeom prst="rect">
            <a:avLst/>
          </a:prstGeom>
          <a:noFill/>
        </p:spPr>
        <p:txBody>
          <a:bodyPr wrap="square" lIns="91416" tIns="45708" rIns="91416" bIns="45708" rtlCol="0">
            <a:spAutoFit/>
          </a:bodyPr>
          <a:lstStyle/>
          <a:p>
            <a:pPr algn="ctr"/>
            <a:r>
              <a:rPr lang="en-US" sz="1600" b="1" dirty="0"/>
              <a:t>0000</a:t>
            </a:r>
          </a:p>
        </p:txBody>
      </p:sp>
      <p:sp>
        <p:nvSpPr>
          <p:cNvPr id="36" name="TextBox 35"/>
          <p:cNvSpPr txBox="1"/>
          <p:nvPr/>
        </p:nvSpPr>
        <p:spPr>
          <a:xfrm>
            <a:off x="2079043" y="2313234"/>
            <a:ext cx="774325" cy="338554"/>
          </a:xfrm>
          <a:prstGeom prst="rect">
            <a:avLst/>
          </a:prstGeom>
          <a:noFill/>
        </p:spPr>
        <p:txBody>
          <a:bodyPr wrap="square" lIns="91416" tIns="45708" rIns="91416" bIns="45708" rtlCol="0">
            <a:spAutoFit/>
          </a:bodyPr>
          <a:lstStyle/>
          <a:p>
            <a:pPr algn="ctr"/>
            <a:r>
              <a:rPr lang="en-US" sz="1600" b="1" dirty="0"/>
              <a:t>0000</a:t>
            </a:r>
          </a:p>
        </p:txBody>
      </p:sp>
      <p:sp>
        <p:nvSpPr>
          <p:cNvPr id="39" name="TextBox 38"/>
          <p:cNvSpPr txBox="1"/>
          <p:nvPr/>
        </p:nvSpPr>
        <p:spPr>
          <a:xfrm>
            <a:off x="2911240" y="2313234"/>
            <a:ext cx="774325" cy="338554"/>
          </a:xfrm>
          <a:prstGeom prst="rect">
            <a:avLst/>
          </a:prstGeom>
          <a:noFill/>
        </p:spPr>
        <p:txBody>
          <a:bodyPr wrap="square" lIns="91416" tIns="45708" rIns="91416" bIns="45708" rtlCol="0">
            <a:spAutoFit/>
          </a:bodyPr>
          <a:lstStyle/>
          <a:p>
            <a:pPr algn="ctr"/>
            <a:r>
              <a:rPr lang="en-US" sz="1600" b="1" dirty="0"/>
              <a:t>0000</a:t>
            </a:r>
          </a:p>
        </p:txBody>
      </p:sp>
      <p:sp>
        <p:nvSpPr>
          <p:cNvPr id="43" name="TextBox 42"/>
          <p:cNvSpPr txBox="1"/>
          <p:nvPr/>
        </p:nvSpPr>
        <p:spPr>
          <a:xfrm>
            <a:off x="3685569" y="2313234"/>
            <a:ext cx="774325" cy="338554"/>
          </a:xfrm>
          <a:prstGeom prst="rect">
            <a:avLst/>
          </a:prstGeom>
          <a:noFill/>
        </p:spPr>
        <p:txBody>
          <a:bodyPr wrap="square" lIns="91416" tIns="45708" rIns="91416" bIns="45708" rtlCol="0">
            <a:spAutoFit/>
          </a:bodyPr>
          <a:lstStyle/>
          <a:p>
            <a:pPr algn="ctr"/>
            <a:r>
              <a:rPr lang="en-US" sz="1600" b="1" dirty="0"/>
              <a:t>0000</a:t>
            </a:r>
          </a:p>
        </p:txBody>
      </p:sp>
      <p:sp>
        <p:nvSpPr>
          <p:cNvPr id="44" name="TextBox 43"/>
          <p:cNvSpPr txBox="1"/>
          <p:nvPr/>
        </p:nvSpPr>
        <p:spPr>
          <a:xfrm>
            <a:off x="4488828" y="2313234"/>
            <a:ext cx="774325" cy="338554"/>
          </a:xfrm>
          <a:prstGeom prst="rect">
            <a:avLst/>
          </a:prstGeom>
          <a:noFill/>
          <a:effectLst/>
        </p:spPr>
        <p:txBody>
          <a:bodyPr wrap="square" lIns="91416" tIns="45708" rIns="91416" bIns="45708" rtlCol="0">
            <a:spAutoFit/>
          </a:bodyPr>
          <a:lstStyle/>
          <a:p>
            <a:pPr algn="ctr"/>
            <a:r>
              <a:rPr lang="en-US" sz="1600" b="1" dirty="0"/>
              <a:t>0001</a:t>
            </a:r>
          </a:p>
        </p:txBody>
      </p:sp>
      <p:sp>
        <p:nvSpPr>
          <p:cNvPr id="46" name="Rectangle 45"/>
          <p:cNvSpPr/>
          <p:nvPr/>
        </p:nvSpPr>
        <p:spPr>
          <a:xfrm>
            <a:off x="5292086" y="2239595"/>
            <a:ext cx="429956" cy="425256"/>
          </a:xfrm>
          <a:prstGeom prst="rect">
            <a:avLst/>
          </a:prstGeom>
          <a:solidFill>
            <a:srgbClr val="66CC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47" name="TextBox 46"/>
          <p:cNvSpPr txBox="1"/>
          <p:nvPr/>
        </p:nvSpPr>
        <p:spPr>
          <a:xfrm>
            <a:off x="5292088" y="2313234"/>
            <a:ext cx="429956" cy="338554"/>
          </a:xfrm>
          <a:prstGeom prst="rect">
            <a:avLst/>
          </a:prstGeom>
          <a:noFill/>
        </p:spPr>
        <p:txBody>
          <a:bodyPr wrap="square" lIns="91416" tIns="45708" rIns="91416" bIns="45708" rtlCol="0">
            <a:spAutoFit/>
          </a:bodyPr>
          <a:lstStyle/>
          <a:p>
            <a:pPr algn="ctr"/>
            <a:r>
              <a:rPr lang="en-US" sz="1600" b="1" dirty="0">
                <a:solidFill>
                  <a:srgbClr val="0000FF"/>
                </a:solidFill>
              </a:rPr>
              <a:t>FF</a:t>
            </a:r>
          </a:p>
        </p:txBody>
      </p:sp>
      <p:sp>
        <p:nvSpPr>
          <p:cNvPr id="48" name="Rectangle 47"/>
          <p:cNvSpPr/>
          <p:nvPr/>
        </p:nvSpPr>
        <p:spPr>
          <a:xfrm>
            <a:off x="5722042" y="2239595"/>
            <a:ext cx="1176566" cy="425256"/>
          </a:xfrm>
          <a:prstGeom prst="rect">
            <a:avLst/>
          </a:prstGeom>
          <a:solidFill>
            <a:srgbClr val="66CCFF">
              <a:alpha val="20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52" name="Rectangle 51"/>
          <p:cNvSpPr/>
          <p:nvPr/>
        </p:nvSpPr>
        <p:spPr>
          <a:xfrm>
            <a:off x="3656628" y="1246312"/>
            <a:ext cx="3213044" cy="425256"/>
          </a:xfrm>
          <a:prstGeom prst="rect">
            <a:avLst/>
          </a:prstGeom>
          <a:solidFill>
            <a:srgbClr val="9C9CD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57" name="Rectangle 56"/>
          <p:cNvSpPr/>
          <p:nvPr/>
        </p:nvSpPr>
        <p:spPr>
          <a:xfrm>
            <a:off x="443584" y="1246312"/>
            <a:ext cx="3213044" cy="425256"/>
          </a:xfrm>
          <a:prstGeom prst="rect">
            <a:avLst/>
          </a:prstGeom>
          <a:solidFill>
            <a:schemeClr val="accent6">
              <a:lumMod val="40000"/>
              <a:lumOff val="6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cxnSp>
        <p:nvCxnSpPr>
          <p:cNvPr id="59" name="Straight Connector 58"/>
          <p:cNvCxnSpPr/>
          <p:nvPr/>
        </p:nvCxnSpPr>
        <p:spPr>
          <a:xfrm rot="5400000">
            <a:off x="2669675" y="1458741"/>
            <a:ext cx="425256"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flipH="1">
            <a:off x="381000" y="903467"/>
            <a:ext cx="2342920" cy="338554"/>
          </a:xfrm>
          <a:prstGeom prst="rect">
            <a:avLst/>
          </a:prstGeom>
          <a:noFill/>
        </p:spPr>
        <p:txBody>
          <a:bodyPr wrap="square" lIns="91416" tIns="45708" rIns="91416" bIns="45708" rtlCol="0">
            <a:spAutoFit/>
          </a:bodyPr>
          <a:lstStyle/>
          <a:p>
            <a:pPr algn="ctr"/>
            <a:r>
              <a:rPr lang="en-US" sz="1600" dirty="0"/>
              <a:t>Global Routing Prefix</a:t>
            </a:r>
          </a:p>
        </p:txBody>
      </p:sp>
      <p:cxnSp>
        <p:nvCxnSpPr>
          <p:cNvPr id="66" name="Straight Connector 65"/>
          <p:cNvCxnSpPr/>
          <p:nvPr/>
        </p:nvCxnSpPr>
        <p:spPr>
          <a:xfrm rot="5400000">
            <a:off x="5225698" y="1743054"/>
            <a:ext cx="992688" cy="1588"/>
          </a:xfrm>
          <a:prstGeom prst="line">
            <a:avLst/>
          </a:prstGeom>
          <a:ln>
            <a:solidFill>
              <a:srgbClr val="000000"/>
            </a:solidFill>
            <a:prstDash val="sysDot"/>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endCxn id="48" idx="0"/>
          </p:cNvCxnSpPr>
          <p:nvPr/>
        </p:nvCxnSpPr>
        <p:spPr>
          <a:xfrm rot="5400000">
            <a:off x="6026616" y="1955682"/>
            <a:ext cx="567431"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5693114" y="1140068"/>
            <a:ext cx="1176565" cy="1191"/>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5923892" y="934709"/>
            <a:ext cx="715015" cy="265441"/>
          </a:xfrm>
          <a:prstGeom prst="rect">
            <a:avLst/>
          </a:prstGeom>
          <a:solidFill>
            <a:schemeClr val="bg1"/>
          </a:solidFill>
        </p:spPr>
        <p:txBody>
          <a:bodyPr wrap="square" lIns="91416" tIns="45708" rIns="91416" bIns="45708" rtlCol="0">
            <a:spAutoFit/>
          </a:bodyPr>
          <a:lstStyle/>
          <a:p>
            <a:r>
              <a:rPr lang="en-US" sz="1100" dirty="0"/>
              <a:t>24 bits</a:t>
            </a:r>
          </a:p>
        </p:txBody>
      </p:sp>
      <p:sp>
        <p:nvSpPr>
          <p:cNvPr id="74" name="TextBox 73"/>
          <p:cNvSpPr txBox="1"/>
          <p:nvPr/>
        </p:nvSpPr>
        <p:spPr>
          <a:xfrm flipH="1">
            <a:off x="533400" y="590550"/>
            <a:ext cx="3565275" cy="338542"/>
          </a:xfrm>
          <a:prstGeom prst="rect">
            <a:avLst/>
          </a:prstGeom>
          <a:noFill/>
        </p:spPr>
        <p:txBody>
          <a:bodyPr wrap="square" lIns="91416" tIns="45708" rIns="91416" bIns="45708" rtlCol="0">
            <a:spAutoFit/>
          </a:bodyPr>
          <a:lstStyle/>
          <a:p>
            <a:r>
              <a:rPr lang="en-US" sz="1600" b="1" dirty="0" smtClean="0">
                <a:solidFill>
                  <a:srgbClr val="000000"/>
                </a:solidFill>
              </a:rPr>
              <a:t>PC2’s </a:t>
            </a:r>
            <a:r>
              <a:rPr lang="en-US" sz="1600" b="1" dirty="0">
                <a:solidFill>
                  <a:srgbClr val="000000"/>
                </a:solidFill>
              </a:rPr>
              <a:t>Global Unicast Address</a:t>
            </a:r>
          </a:p>
        </p:txBody>
      </p:sp>
      <p:sp>
        <p:nvSpPr>
          <p:cNvPr id="75" name="TextBox 74"/>
          <p:cNvSpPr txBox="1"/>
          <p:nvPr/>
        </p:nvSpPr>
        <p:spPr>
          <a:xfrm flipH="1">
            <a:off x="381000" y="1885950"/>
            <a:ext cx="4819567" cy="338554"/>
          </a:xfrm>
          <a:prstGeom prst="rect">
            <a:avLst/>
          </a:prstGeom>
          <a:noFill/>
        </p:spPr>
        <p:txBody>
          <a:bodyPr wrap="square" lIns="91416" tIns="45708" rIns="91416" bIns="45708" rtlCol="0">
            <a:spAutoFit/>
          </a:bodyPr>
          <a:lstStyle/>
          <a:p>
            <a:r>
              <a:rPr lang="en-US" sz="1600" b="1" dirty="0" smtClean="0"/>
              <a:t>PC2’s </a:t>
            </a:r>
            <a:r>
              <a:rPr lang="en-US" sz="1600" b="1" dirty="0"/>
              <a:t>IPv6 Solicited-Node Multicast Address</a:t>
            </a:r>
          </a:p>
        </p:txBody>
      </p:sp>
      <p:sp>
        <p:nvSpPr>
          <p:cNvPr id="76" name="Rectangle 75"/>
          <p:cNvSpPr/>
          <p:nvPr/>
        </p:nvSpPr>
        <p:spPr>
          <a:xfrm>
            <a:off x="5748144" y="1246313"/>
            <a:ext cx="1117900" cy="410739"/>
          </a:xfrm>
          <a:prstGeom prst="rect">
            <a:avLst/>
          </a:prstGeom>
          <a:solidFill>
            <a:schemeClr val="accent1">
              <a:alpha val="20000"/>
            </a:schemeClr>
          </a:solidFill>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77" name="TextBox 76"/>
          <p:cNvSpPr txBox="1"/>
          <p:nvPr/>
        </p:nvSpPr>
        <p:spPr>
          <a:xfrm>
            <a:off x="6035434" y="1765725"/>
            <a:ext cx="1182587" cy="307752"/>
          </a:xfrm>
          <a:prstGeom prst="rect">
            <a:avLst/>
          </a:prstGeom>
          <a:solidFill>
            <a:schemeClr val="bg1"/>
          </a:solidFill>
        </p:spPr>
        <p:txBody>
          <a:bodyPr wrap="none" lIns="91416" tIns="45708" rIns="91416" bIns="45708" rtlCol="0">
            <a:spAutoFit/>
          </a:bodyPr>
          <a:lstStyle/>
          <a:p>
            <a:r>
              <a:rPr lang="en-US" sz="1400" dirty="0" smtClean="0"/>
              <a:t>Copy 24 bits</a:t>
            </a:r>
            <a:endParaRPr lang="en-US" sz="1400" dirty="0"/>
          </a:p>
        </p:txBody>
      </p:sp>
      <p:sp>
        <p:nvSpPr>
          <p:cNvPr id="81" name="TextBox 80"/>
          <p:cNvSpPr txBox="1"/>
          <p:nvPr/>
        </p:nvSpPr>
        <p:spPr>
          <a:xfrm>
            <a:off x="621888" y="4023362"/>
            <a:ext cx="7150641" cy="784806"/>
          </a:xfrm>
          <a:prstGeom prst="rect">
            <a:avLst/>
          </a:prstGeom>
          <a:noFill/>
        </p:spPr>
        <p:txBody>
          <a:bodyPr wrap="square" lIns="91416" tIns="45708" rIns="91416" bIns="45708" rtlCol="0">
            <a:spAutoFit/>
          </a:bodyPr>
          <a:lstStyle/>
          <a:p>
            <a:r>
              <a:rPr lang="en-US" sz="1500" dirty="0" smtClean="0">
                <a:solidFill>
                  <a:srgbClr val="000000"/>
                </a:solidFill>
              </a:rPr>
              <a:t>PC2’s </a:t>
            </a:r>
            <a:r>
              <a:rPr lang="en-US" sz="1500" dirty="0">
                <a:solidFill>
                  <a:srgbClr val="000000"/>
                </a:solidFill>
              </a:rPr>
              <a:t>IPv6 global unicast address:                </a:t>
            </a:r>
            <a:r>
              <a:rPr lang="en-US" sz="1500" dirty="0" smtClean="0">
                <a:solidFill>
                  <a:srgbClr val="000000"/>
                </a:solidFill>
              </a:rPr>
              <a:t>    </a:t>
            </a:r>
            <a:r>
              <a:rPr lang="en-US" sz="1500" b="1" dirty="0" smtClean="0">
                <a:solidFill>
                  <a:srgbClr val="000000"/>
                </a:solidFill>
              </a:rPr>
              <a:t>2001</a:t>
            </a:r>
            <a:r>
              <a:rPr lang="en-US" sz="1500" b="1" dirty="0">
                <a:solidFill>
                  <a:srgbClr val="000000"/>
                </a:solidFill>
              </a:rPr>
              <a:t>:DB8:CAFE:1</a:t>
            </a:r>
            <a:r>
              <a:rPr lang="en-US" sz="1500" b="1" dirty="0">
                <a:solidFill>
                  <a:srgbClr val="FF0000"/>
                </a:solidFill>
              </a:rPr>
              <a:t>::200</a:t>
            </a:r>
          </a:p>
          <a:p>
            <a:r>
              <a:rPr lang="en-US" sz="1500" dirty="0" smtClean="0">
                <a:solidFill>
                  <a:srgbClr val="000000"/>
                </a:solidFill>
              </a:rPr>
              <a:t>PC2’s </a:t>
            </a:r>
            <a:r>
              <a:rPr lang="en-US" sz="1500" dirty="0">
                <a:solidFill>
                  <a:srgbClr val="000000"/>
                </a:solidFill>
              </a:rPr>
              <a:t>IPv6 solicited-node multicast address</a:t>
            </a:r>
            <a:r>
              <a:rPr lang="en-US" sz="1500" dirty="0" smtClean="0">
                <a:solidFill>
                  <a:srgbClr val="000000"/>
                </a:solidFill>
              </a:rPr>
              <a:t>:     </a:t>
            </a:r>
            <a:r>
              <a:rPr lang="en-US" sz="1500" b="1" dirty="0" smtClean="0">
                <a:solidFill>
                  <a:srgbClr val="000000"/>
                </a:solidFill>
              </a:rPr>
              <a:t>FF02</a:t>
            </a:r>
            <a:r>
              <a:rPr lang="en-US" sz="1500" b="1" dirty="0">
                <a:solidFill>
                  <a:srgbClr val="000000"/>
                </a:solidFill>
              </a:rPr>
              <a:t>::1:FF</a:t>
            </a:r>
            <a:r>
              <a:rPr lang="en-US" sz="1500" b="1" dirty="0">
                <a:solidFill>
                  <a:srgbClr val="FF0000"/>
                </a:solidFill>
              </a:rPr>
              <a:t>00:200</a:t>
            </a:r>
          </a:p>
          <a:p>
            <a:r>
              <a:rPr lang="en-US" sz="1500" dirty="0" smtClean="0">
                <a:solidFill>
                  <a:srgbClr val="010000"/>
                </a:solidFill>
              </a:rPr>
              <a:t>PC2’s </a:t>
            </a:r>
            <a:r>
              <a:rPr lang="en-US" sz="1500" dirty="0">
                <a:solidFill>
                  <a:srgbClr val="010000"/>
                </a:solidFill>
              </a:rPr>
              <a:t>mapped Ethernet multicast address :   </a:t>
            </a:r>
            <a:r>
              <a:rPr lang="en-US" sz="1500" dirty="0" smtClean="0">
                <a:solidFill>
                  <a:srgbClr val="010000"/>
                </a:solidFill>
              </a:rPr>
              <a:t>   </a:t>
            </a:r>
            <a:r>
              <a:rPr lang="en-US" sz="1500" b="1" dirty="0" smtClean="0">
                <a:solidFill>
                  <a:srgbClr val="010000"/>
                </a:solidFill>
              </a:rPr>
              <a:t>33</a:t>
            </a:r>
            <a:r>
              <a:rPr lang="en-US" sz="1500" b="1" dirty="0">
                <a:solidFill>
                  <a:srgbClr val="010000"/>
                </a:solidFill>
              </a:rPr>
              <a:t>-33-</a:t>
            </a:r>
            <a:r>
              <a:rPr lang="en-US" sz="1500" b="1" dirty="0">
                <a:solidFill>
                  <a:srgbClr val="0000FF"/>
                </a:solidFill>
              </a:rPr>
              <a:t>FF-</a:t>
            </a:r>
            <a:r>
              <a:rPr lang="en-US" sz="1500" b="1" dirty="0">
                <a:solidFill>
                  <a:srgbClr val="FF0000"/>
                </a:solidFill>
              </a:rPr>
              <a:t>00-02-00</a:t>
            </a:r>
          </a:p>
        </p:txBody>
      </p:sp>
      <p:sp>
        <p:nvSpPr>
          <p:cNvPr id="40" name="TextBox 39"/>
          <p:cNvSpPr txBox="1"/>
          <p:nvPr/>
        </p:nvSpPr>
        <p:spPr>
          <a:xfrm flipH="1">
            <a:off x="2743200" y="903467"/>
            <a:ext cx="1100935" cy="338530"/>
          </a:xfrm>
          <a:prstGeom prst="rect">
            <a:avLst/>
          </a:prstGeom>
          <a:noFill/>
        </p:spPr>
        <p:txBody>
          <a:bodyPr wrap="square" lIns="91416" tIns="45708" rIns="91416" bIns="45708" rtlCol="0">
            <a:spAutoFit/>
          </a:bodyPr>
          <a:lstStyle/>
          <a:p>
            <a:pPr algn="ctr"/>
            <a:r>
              <a:rPr lang="en-US" sz="1600" dirty="0"/>
              <a:t>Subnet ID</a:t>
            </a:r>
          </a:p>
        </p:txBody>
      </p:sp>
      <p:sp>
        <p:nvSpPr>
          <p:cNvPr id="41" name="TextBox 40"/>
          <p:cNvSpPr txBox="1"/>
          <p:nvPr/>
        </p:nvSpPr>
        <p:spPr>
          <a:xfrm>
            <a:off x="444381" y="1349457"/>
            <a:ext cx="2437131" cy="338554"/>
          </a:xfrm>
          <a:prstGeom prst="rect">
            <a:avLst/>
          </a:prstGeom>
          <a:noFill/>
          <a:effectLst/>
        </p:spPr>
        <p:txBody>
          <a:bodyPr wrap="square" lIns="91416" tIns="45708" rIns="91416" bIns="45708" rtlCol="0">
            <a:spAutoFit/>
          </a:bodyPr>
          <a:lstStyle/>
          <a:p>
            <a:pPr algn="ctr"/>
            <a:r>
              <a:rPr lang="en-US" sz="1600" b="1" dirty="0"/>
              <a:t>2001:0DB8:CAFE</a:t>
            </a:r>
          </a:p>
        </p:txBody>
      </p:sp>
      <p:sp>
        <p:nvSpPr>
          <p:cNvPr id="45" name="TextBox 44"/>
          <p:cNvSpPr txBox="1"/>
          <p:nvPr/>
        </p:nvSpPr>
        <p:spPr>
          <a:xfrm>
            <a:off x="2854163" y="1349457"/>
            <a:ext cx="803260" cy="338554"/>
          </a:xfrm>
          <a:prstGeom prst="rect">
            <a:avLst/>
          </a:prstGeom>
          <a:noFill/>
        </p:spPr>
        <p:txBody>
          <a:bodyPr wrap="square" lIns="91416" tIns="45708" rIns="91416" bIns="45708" rtlCol="0">
            <a:spAutoFit/>
          </a:bodyPr>
          <a:lstStyle/>
          <a:p>
            <a:pPr algn="ctr"/>
            <a:r>
              <a:rPr lang="en-US" sz="1600" b="1" dirty="0"/>
              <a:t>0001</a:t>
            </a:r>
          </a:p>
        </p:txBody>
      </p:sp>
      <p:sp>
        <p:nvSpPr>
          <p:cNvPr id="49" name="TextBox 48"/>
          <p:cNvSpPr txBox="1"/>
          <p:nvPr/>
        </p:nvSpPr>
        <p:spPr>
          <a:xfrm>
            <a:off x="3685564" y="1349457"/>
            <a:ext cx="2035684" cy="338554"/>
          </a:xfrm>
          <a:prstGeom prst="rect">
            <a:avLst/>
          </a:prstGeom>
          <a:noFill/>
        </p:spPr>
        <p:txBody>
          <a:bodyPr wrap="square" lIns="91416" tIns="45708" rIns="91416" bIns="45708" rtlCol="0">
            <a:spAutoFit/>
          </a:bodyPr>
          <a:lstStyle/>
          <a:p>
            <a:pPr algn="ctr"/>
            <a:r>
              <a:rPr lang="en-US" sz="1600" b="1" dirty="0"/>
              <a:t>0000:0000:00</a:t>
            </a:r>
          </a:p>
        </p:txBody>
      </p:sp>
      <p:sp>
        <p:nvSpPr>
          <p:cNvPr id="50" name="TextBox 49"/>
          <p:cNvSpPr txBox="1"/>
          <p:nvPr/>
        </p:nvSpPr>
        <p:spPr>
          <a:xfrm>
            <a:off x="5748150" y="1349457"/>
            <a:ext cx="1121529" cy="338554"/>
          </a:xfrm>
          <a:prstGeom prst="rect">
            <a:avLst/>
          </a:prstGeom>
          <a:noFill/>
        </p:spPr>
        <p:txBody>
          <a:bodyPr wrap="square" lIns="91416" tIns="45708" rIns="91416" bIns="45708" rtlCol="0">
            <a:spAutoFit/>
          </a:bodyPr>
          <a:lstStyle/>
          <a:p>
            <a:pPr algn="ctr"/>
            <a:r>
              <a:rPr lang="en-US" sz="1600" b="1" dirty="0">
                <a:solidFill>
                  <a:srgbClr val="FF0000"/>
                </a:solidFill>
              </a:rPr>
              <a:t>00:0200</a:t>
            </a:r>
          </a:p>
        </p:txBody>
      </p:sp>
      <p:sp>
        <p:nvSpPr>
          <p:cNvPr id="55" name="TextBox 54"/>
          <p:cNvSpPr txBox="1"/>
          <p:nvPr/>
        </p:nvSpPr>
        <p:spPr>
          <a:xfrm>
            <a:off x="5721254" y="2313234"/>
            <a:ext cx="1121529" cy="338554"/>
          </a:xfrm>
          <a:prstGeom prst="rect">
            <a:avLst/>
          </a:prstGeom>
          <a:noFill/>
        </p:spPr>
        <p:txBody>
          <a:bodyPr wrap="square" lIns="91416" tIns="45708" rIns="91416" bIns="45708" rtlCol="0">
            <a:spAutoFit/>
          </a:bodyPr>
          <a:lstStyle/>
          <a:p>
            <a:pPr algn="ctr"/>
            <a:r>
              <a:rPr lang="en-US" sz="1600" b="1" dirty="0">
                <a:solidFill>
                  <a:srgbClr val="FF0000"/>
                </a:solidFill>
              </a:rPr>
              <a:t>00:0200</a:t>
            </a:r>
          </a:p>
        </p:txBody>
      </p:sp>
      <p:sp>
        <p:nvSpPr>
          <p:cNvPr id="56" name="Rectangle 55"/>
          <p:cNvSpPr/>
          <p:nvPr/>
        </p:nvSpPr>
        <p:spPr>
          <a:xfrm>
            <a:off x="5263156" y="3208454"/>
            <a:ext cx="1607317" cy="425256"/>
          </a:xfrm>
          <a:prstGeom prst="rect">
            <a:avLst/>
          </a:prstGeom>
          <a:solidFill>
            <a:schemeClr val="accent1">
              <a:alpha val="2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58" name="TextBox 57"/>
          <p:cNvSpPr txBox="1"/>
          <p:nvPr/>
        </p:nvSpPr>
        <p:spPr>
          <a:xfrm>
            <a:off x="5504924" y="3282093"/>
            <a:ext cx="1309714" cy="338554"/>
          </a:xfrm>
          <a:prstGeom prst="rect">
            <a:avLst/>
          </a:prstGeom>
          <a:noFill/>
        </p:spPr>
        <p:txBody>
          <a:bodyPr wrap="square" lIns="91416" tIns="45708" rIns="91416" bIns="45708" rtlCol="0">
            <a:spAutoFit/>
          </a:bodyPr>
          <a:lstStyle/>
          <a:p>
            <a:pPr algn="ctr"/>
            <a:r>
              <a:rPr lang="en-US" sz="1600" b="1" dirty="0">
                <a:solidFill>
                  <a:srgbClr val="0000FF"/>
                </a:solidFill>
              </a:rPr>
              <a:t>FF-</a:t>
            </a:r>
            <a:r>
              <a:rPr lang="en-US" sz="1600" b="1" dirty="0">
                <a:solidFill>
                  <a:srgbClr val="FF0000"/>
                </a:solidFill>
              </a:rPr>
              <a:t>00-02-00</a:t>
            </a:r>
          </a:p>
        </p:txBody>
      </p:sp>
      <p:cxnSp>
        <p:nvCxnSpPr>
          <p:cNvPr id="73" name="Straight Arrow Connector 72"/>
          <p:cNvCxnSpPr/>
          <p:nvPr/>
        </p:nvCxnSpPr>
        <p:spPr>
          <a:xfrm rot="16200000" flipH="1">
            <a:off x="5986290" y="3094183"/>
            <a:ext cx="228553"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6172200" y="2876550"/>
            <a:ext cx="1220964" cy="307752"/>
          </a:xfrm>
          <a:prstGeom prst="rect">
            <a:avLst/>
          </a:prstGeom>
          <a:solidFill>
            <a:schemeClr val="bg1"/>
          </a:solidFill>
        </p:spPr>
        <p:txBody>
          <a:bodyPr wrap="square" lIns="91416" tIns="45708" rIns="91416" bIns="45708" rtlCol="0">
            <a:spAutoFit/>
          </a:bodyPr>
          <a:lstStyle/>
          <a:p>
            <a:r>
              <a:rPr lang="en-US" sz="1400" dirty="0" smtClean="0"/>
              <a:t>Copy 32 bits</a:t>
            </a:r>
            <a:endParaRPr lang="en-US" sz="1400" dirty="0"/>
          </a:p>
        </p:txBody>
      </p:sp>
      <p:sp>
        <p:nvSpPr>
          <p:cNvPr id="82" name="Rectangle 81"/>
          <p:cNvSpPr/>
          <p:nvPr/>
        </p:nvSpPr>
        <p:spPr>
          <a:xfrm>
            <a:off x="4484770" y="3208105"/>
            <a:ext cx="774752" cy="425256"/>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83" name="TextBox 82"/>
          <p:cNvSpPr txBox="1"/>
          <p:nvPr/>
        </p:nvSpPr>
        <p:spPr>
          <a:xfrm>
            <a:off x="4488828" y="3294126"/>
            <a:ext cx="774325" cy="338554"/>
          </a:xfrm>
          <a:prstGeom prst="rect">
            <a:avLst/>
          </a:prstGeom>
          <a:noFill/>
        </p:spPr>
        <p:txBody>
          <a:bodyPr wrap="square" lIns="91416" tIns="45708" rIns="91416" bIns="45708" rtlCol="0">
            <a:spAutoFit/>
          </a:bodyPr>
          <a:lstStyle/>
          <a:p>
            <a:pPr algn="ctr"/>
            <a:r>
              <a:rPr lang="en-US" sz="1600" b="1" dirty="0"/>
              <a:t>33-33</a:t>
            </a:r>
          </a:p>
        </p:txBody>
      </p:sp>
      <p:sp>
        <p:nvSpPr>
          <p:cNvPr id="84" name="TextBox 83"/>
          <p:cNvSpPr txBox="1"/>
          <p:nvPr/>
        </p:nvSpPr>
        <p:spPr>
          <a:xfrm flipH="1">
            <a:off x="510448" y="2866678"/>
            <a:ext cx="3630796" cy="830831"/>
          </a:xfrm>
          <a:prstGeom prst="rect">
            <a:avLst/>
          </a:prstGeom>
          <a:noFill/>
        </p:spPr>
        <p:txBody>
          <a:bodyPr wrap="square" lIns="91416" tIns="45708" rIns="91416" bIns="45708" rtlCol="0">
            <a:spAutoFit/>
          </a:bodyPr>
          <a:lstStyle/>
          <a:p>
            <a:r>
              <a:rPr lang="en-US" sz="1600" b="1" dirty="0"/>
              <a:t>Solicited-node Multicast address mapped to Ethernet destination MAC address</a:t>
            </a:r>
          </a:p>
        </p:txBody>
      </p:sp>
      <p:sp>
        <p:nvSpPr>
          <p:cNvPr id="88" name="Right Brace 87"/>
          <p:cNvSpPr/>
          <p:nvPr/>
        </p:nvSpPr>
        <p:spPr>
          <a:xfrm rot="5400000">
            <a:off x="5972746" y="2008620"/>
            <a:ext cx="267136" cy="1628452"/>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lIns="91416" tIns="45708" rIns="91416" bIns="45708" rtlCol="0" anchor="ctr"/>
          <a:lstStyle/>
          <a:p>
            <a:pPr algn="ctr"/>
            <a:endParaRPr lang="en-US"/>
          </a:p>
        </p:txBody>
      </p:sp>
      <p:sp>
        <p:nvSpPr>
          <p:cNvPr id="2" name="Curved Left Arrow 1"/>
          <p:cNvSpPr/>
          <p:nvPr/>
        </p:nvSpPr>
        <p:spPr>
          <a:xfrm>
            <a:off x="6898608" y="1349461"/>
            <a:ext cx="563017" cy="1177175"/>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rgbClr val="FF0000"/>
              </a:solidFill>
            </a:endParaRPr>
          </a:p>
        </p:txBody>
      </p:sp>
      <p:sp>
        <p:nvSpPr>
          <p:cNvPr id="54" name="Curved Left Arrow 53"/>
          <p:cNvSpPr/>
          <p:nvPr/>
        </p:nvSpPr>
        <p:spPr>
          <a:xfrm>
            <a:off x="6896936" y="2526632"/>
            <a:ext cx="563017" cy="1080948"/>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61" name="Curved Left Arrow 60"/>
          <p:cNvSpPr/>
          <p:nvPr/>
        </p:nvSpPr>
        <p:spPr>
          <a:xfrm>
            <a:off x="6895467" y="1267163"/>
            <a:ext cx="851988" cy="2401590"/>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3" name="TextBox 2"/>
          <p:cNvSpPr txBox="1"/>
          <p:nvPr/>
        </p:nvSpPr>
        <p:spPr>
          <a:xfrm>
            <a:off x="7951030" y="2104938"/>
            <a:ext cx="1172915" cy="761740"/>
          </a:xfrm>
          <a:prstGeom prst="rect">
            <a:avLst/>
          </a:prstGeom>
          <a:noFill/>
        </p:spPr>
        <p:txBody>
          <a:bodyPr wrap="square" lIns="68580" tIns="34291" rIns="68580" bIns="34291" rtlCol="0">
            <a:spAutoFit/>
          </a:bodyPr>
          <a:lstStyle/>
          <a:p>
            <a:r>
              <a:rPr lang="en-US" sz="1500" dirty="0"/>
              <a:t>Ability to filter at the NIC</a:t>
            </a:r>
          </a:p>
        </p:txBody>
      </p:sp>
      <p:sp>
        <p:nvSpPr>
          <p:cNvPr id="4" name="TextBox 3"/>
          <p:cNvSpPr txBox="1"/>
          <p:nvPr/>
        </p:nvSpPr>
        <p:spPr>
          <a:xfrm>
            <a:off x="4075724" y="2971967"/>
            <a:ext cx="1276236" cy="288539"/>
          </a:xfrm>
          <a:prstGeom prst="rect">
            <a:avLst/>
          </a:prstGeom>
          <a:noFill/>
        </p:spPr>
        <p:txBody>
          <a:bodyPr wrap="none" lIns="68580" tIns="34291" rIns="68580" bIns="34291" rtlCol="0">
            <a:spAutoFit/>
          </a:bodyPr>
          <a:lstStyle/>
          <a:p>
            <a:r>
              <a:rPr lang="en-US" sz="1400" dirty="0"/>
              <a:t>IPv6 Multicast</a:t>
            </a:r>
          </a:p>
        </p:txBody>
      </p:sp>
      <p:sp>
        <p:nvSpPr>
          <p:cNvPr id="5" name="TextBox 4"/>
          <p:cNvSpPr txBox="1"/>
          <p:nvPr/>
        </p:nvSpPr>
        <p:spPr>
          <a:xfrm>
            <a:off x="7634836" y="2952750"/>
            <a:ext cx="1509164" cy="1361921"/>
          </a:xfrm>
          <a:prstGeom prst="rect">
            <a:avLst/>
          </a:prstGeom>
          <a:noFill/>
        </p:spPr>
        <p:txBody>
          <a:bodyPr wrap="square" lIns="68589" tIns="34295" rIns="68589" bIns="34295" rtlCol="0">
            <a:spAutoFit/>
          </a:bodyPr>
          <a:lstStyle/>
          <a:p>
            <a:r>
              <a:rPr lang="en-US" sz="1400" dirty="0">
                <a:solidFill>
                  <a:srgbClr val="FF0000"/>
                </a:solidFill>
              </a:rPr>
              <a:t>Low-order 32 bits </a:t>
            </a:r>
            <a:r>
              <a:rPr lang="en-US" sz="1400" dirty="0">
                <a:solidFill>
                  <a:srgbClr val="010000"/>
                </a:solidFill>
              </a:rPr>
              <a:t>of IPv6 multicast address mapped to </a:t>
            </a:r>
            <a:r>
              <a:rPr lang="en-US" sz="1400" dirty="0">
                <a:solidFill>
                  <a:srgbClr val="FF0000"/>
                </a:solidFill>
              </a:rPr>
              <a:t>low-order 32 bits </a:t>
            </a:r>
            <a:r>
              <a:rPr lang="en-US" sz="1400" dirty="0">
                <a:solidFill>
                  <a:srgbClr val="010000"/>
                </a:solidFill>
              </a:rPr>
              <a:t>of MAC address. </a:t>
            </a:r>
          </a:p>
        </p:txBody>
      </p:sp>
      <p:sp>
        <p:nvSpPr>
          <p:cNvPr id="64" name="TextBox 63"/>
          <p:cNvSpPr txBox="1"/>
          <p:nvPr/>
        </p:nvSpPr>
        <p:spPr>
          <a:xfrm>
            <a:off x="2133600" y="2647950"/>
            <a:ext cx="715015" cy="261586"/>
          </a:xfrm>
          <a:prstGeom prst="rect">
            <a:avLst/>
          </a:prstGeom>
          <a:noFill/>
        </p:spPr>
        <p:txBody>
          <a:bodyPr wrap="square" lIns="91416" tIns="45708" rIns="91416" bIns="45708" rtlCol="0">
            <a:spAutoFit/>
          </a:bodyPr>
          <a:lstStyle/>
          <a:p>
            <a:r>
              <a:rPr lang="en-US" sz="1100" dirty="0" smtClean="0"/>
              <a:t>104 </a:t>
            </a:r>
            <a:r>
              <a:rPr lang="en-US" sz="1100" dirty="0"/>
              <a:t>bits</a:t>
            </a:r>
          </a:p>
        </p:txBody>
      </p:sp>
      <p:sp>
        <p:nvSpPr>
          <p:cNvPr id="65" name="TextBox 64"/>
          <p:cNvSpPr txBox="1"/>
          <p:nvPr/>
        </p:nvSpPr>
        <p:spPr>
          <a:xfrm>
            <a:off x="-76200" y="0"/>
            <a:ext cx="9220200" cy="523220"/>
          </a:xfrm>
          <a:prstGeom prst="rect">
            <a:avLst/>
          </a:prstGeom>
          <a:noFill/>
        </p:spPr>
        <p:txBody>
          <a:bodyPr wrap="square" rtlCol="0">
            <a:spAutoFit/>
          </a:bodyPr>
          <a:lstStyle/>
          <a:p>
            <a:pPr algn="ctr"/>
            <a:r>
              <a:rPr lang="en-US" sz="2800" b="1" dirty="0" smtClean="0">
                <a:solidFill>
                  <a:srgbClr val="0096D6"/>
                </a:solidFill>
              </a:rPr>
              <a:t>How Solicited-Node Multicast </a:t>
            </a:r>
            <a:r>
              <a:rPr lang="en-US" sz="2800" b="1" smtClean="0">
                <a:solidFill>
                  <a:srgbClr val="0096D6"/>
                </a:solidFill>
              </a:rPr>
              <a:t>Addresses Are </a:t>
            </a:r>
            <a:r>
              <a:rPr lang="en-US" sz="2800" b="1" dirty="0" smtClean="0">
                <a:solidFill>
                  <a:srgbClr val="0096D6"/>
                </a:solidFill>
              </a:rPr>
              <a:t>Created</a:t>
            </a:r>
            <a:endParaRPr lang="en-US" sz="2800" b="1" dirty="0">
              <a:solidFill>
                <a:srgbClr val="0096D6"/>
              </a:solidFill>
            </a:endParaRPr>
          </a:p>
        </p:txBody>
      </p:sp>
      <p:sp>
        <p:nvSpPr>
          <p:cNvPr id="62"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63"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41721037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blinds(horizontal)">
                                      <p:cBhvr>
                                        <p:cTn id="7" dur="500"/>
                                        <p:tgtEl>
                                          <p:spTgt spid="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blinds(horizontal)">
                                      <p:cBhvr>
                                        <p:cTn id="15" dur="500"/>
                                        <p:tgtEl>
                                          <p:spTgt spid="4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linds(horizontal)">
                                      <p:cBhvr>
                                        <p:cTn id="21" dur="500"/>
                                        <p:tgtEl>
                                          <p:spTgt spid="4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blinds(horizontal)">
                                      <p:cBhvr>
                                        <p:cTn id="24" dur="500"/>
                                        <p:tgtEl>
                                          <p:spTgt spid="4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blinds(horizontal)">
                                      <p:cBhvr>
                                        <p:cTn id="27" dur="500"/>
                                        <p:tgtEl>
                                          <p:spTgt spid="4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linds(horizontal)">
                                      <p:cBhvr>
                                        <p:cTn id="30" dur="500"/>
                                        <p:tgtEl>
                                          <p:spTgt spid="2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blinds(horizontal)">
                                      <p:cBhvr>
                                        <p:cTn id="36" dur="500"/>
                                        <p:tgtEl>
                                          <p:spTgt spid="2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linds(horizontal)">
                                      <p:cBhvr>
                                        <p:cTn id="39" dur="500"/>
                                        <p:tgtEl>
                                          <p:spTgt spid="3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blinds(horizontal)">
                                      <p:cBhvr>
                                        <p:cTn id="45" dur="500"/>
                                        <p:tgtEl>
                                          <p:spTgt spid="7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blinds(horizontal)">
                                      <p:cBhvr>
                                        <p:cTn id="48" dur="500"/>
                                        <p:tgtEl>
                                          <p:spTgt spid="4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linds(horizontal)">
                                      <p:cBhvr>
                                        <p:cTn id="51" dur="500"/>
                                        <p:tgtEl>
                                          <p:spTgt spid="3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blinds(horizontal)">
                                      <p:cBhvr>
                                        <p:cTn id="54" dur="500"/>
                                        <p:tgtEl>
                                          <p:spTgt spid="3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blinds(horizontal)">
                                      <p:cBhvr>
                                        <p:cTn id="62" dur="500"/>
                                        <p:tgtEl>
                                          <p:spTgt spid="71"/>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blinds(horizontal)">
                                      <p:cBhvr>
                                        <p:cTn id="65" dur="500"/>
                                        <p:tgtEl>
                                          <p:spTgt spid="72"/>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blinds(horizontal)">
                                      <p:cBhvr>
                                        <p:cTn id="70" dur="500"/>
                                        <p:tgtEl>
                                          <p:spTgt spid="66"/>
                                        </p:tgtEl>
                                      </p:cBhvr>
                                    </p:animEffect>
                                  </p:childTnLst>
                                </p:cTn>
                              </p:par>
                              <p:par>
                                <p:cTn id="71" presetID="3" presetClass="entr" presetSubtype="10" fill="hold" nodeType="with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blinds(horizontal)">
                                      <p:cBhvr>
                                        <p:cTn id="73" dur="500"/>
                                        <p:tgtEl>
                                          <p:spTgt spid="69"/>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blinds(horizontal)">
                                      <p:cBhvr>
                                        <p:cTn id="76" dur="500"/>
                                        <p:tgtEl>
                                          <p:spTgt spid="77"/>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blinds(horizontal)">
                                      <p:cBhvr>
                                        <p:cTn id="79" dur="500"/>
                                        <p:tgtEl>
                                          <p:spTgt spid="48"/>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blinds(horizontal)">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84"/>
                                        </p:tgtEl>
                                        <p:attrNameLst>
                                          <p:attrName>style.visibility</p:attrName>
                                        </p:attrNameLst>
                                      </p:cBhvr>
                                      <p:to>
                                        <p:strVal val="visible"/>
                                      </p:to>
                                    </p:set>
                                    <p:animEffect transition="in" filter="blinds(horizontal)">
                                      <p:cBhvr>
                                        <p:cTn id="87" dur="500"/>
                                        <p:tgtEl>
                                          <p:spTgt spid="84"/>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81">
                                            <p:txEl>
                                              <p:pRg st="2" end="2"/>
                                            </p:txEl>
                                          </p:spTgt>
                                        </p:tgtEl>
                                        <p:attrNameLst>
                                          <p:attrName>style.visibility</p:attrName>
                                        </p:attrNameLst>
                                      </p:cBhvr>
                                      <p:to>
                                        <p:strVal val="visible"/>
                                      </p:to>
                                    </p:set>
                                    <p:animEffect transition="in" filter="blinds(horizontal)">
                                      <p:cBhvr>
                                        <p:cTn id="90" dur="500"/>
                                        <p:tgtEl>
                                          <p:spTgt spid="81">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83"/>
                                        </p:tgtEl>
                                        <p:attrNameLst>
                                          <p:attrName>style.visibility</p:attrName>
                                        </p:attrNameLst>
                                      </p:cBhvr>
                                      <p:to>
                                        <p:strVal val="visible"/>
                                      </p:to>
                                    </p:set>
                                    <p:animEffect transition="in" filter="blinds(horizontal)">
                                      <p:cBhvr>
                                        <p:cTn id="95" dur="500"/>
                                        <p:tgtEl>
                                          <p:spTgt spid="83"/>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82"/>
                                        </p:tgtEl>
                                        <p:attrNameLst>
                                          <p:attrName>style.visibility</p:attrName>
                                        </p:attrNameLst>
                                      </p:cBhvr>
                                      <p:to>
                                        <p:strVal val="visible"/>
                                      </p:to>
                                    </p:set>
                                    <p:animEffect transition="in" filter="blinds(horizontal)">
                                      <p:cBhvr>
                                        <p:cTn id="98" dur="500"/>
                                        <p:tgtEl>
                                          <p:spTgt spid="82"/>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4"/>
                                        </p:tgtEl>
                                        <p:attrNameLst>
                                          <p:attrName>style.visibility</p:attrName>
                                        </p:attrNameLst>
                                      </p:cBhvr>
                                      <p:to>
                                        <p:strVal val="visible"/>
                                      </p:to>
                                    </p:set>
                                    <p:animEffect transition="in" filter="blinds(horizontal)">
                                      <p:cBhvr>
                                        <p:cTn id="101" dur="500"/>
                                        <p:tgtEl>
                                          <p:spTgt spid="4"/>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73"/>
                                        </p:tgtEl>
                                        <p:attrNameLst>
                                          <p:attrName>style.visibility</p:attrName>
                                        </p:attrNameLst>
                                      </p:cBhvr>
                                      <p:to>
                                        <p:strVal val="visible"/>
                                      </p:to>
                                    </p:set>
                                    <p:animEffect transition="in" filter="blinds(horizontal)">
                                      <p:cBhvr>
                                        <p:cTn id="106" dur="500"/>
                                        <p:tgtEl>
                                          <p:spTgt spid="7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88"/>
                                        </p:tgtEl>
                                        <p:attrNameLst>
                                          <p:attrName>style.visibility</p:attrName>
                                        </p:attrNameLst>
                                      </p:cBhvr>
                                      <p:to>
                                        <p:strVal val="visible"/>
                                      </p:to>
                                    </p:set>
                                    <p:animEffect transition="in" filter="blinds(horizontal)">
                                      <p:cBhvr>
                                        <p:cTn id="109" dur="500"/>
                                        <p:tgtEl>
                                          <p:spTgt spid="88"/>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58"/>
                                        </p:tgtEl>
                                        <p:attrNameLst>
                                          <p:attrName>style.visibility</p:attrName>
                                        </p:attrNameLst>
                                      </p:cBhvr>
                                      <p:to>
                                        <p:strVal val="visible"/>
                                      </p:to>
                                    </p:set>
                                    <p:animEffect transition="in" filter="blinds(horizontal)">
                                      <p:cBhvr>
                                        <p:cTn id="112" dur="500"/>
                                        <p:tgtEl>
                                          <p:spTgt spid="58"/>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78"/>
                                        </p:tgtEl>
                                        <p:attrNameLst>
                                          <p:attrName>style.visibility</p:attrName>
                                        </p:attrNameLst>
                                      </p:cBhvr>
                                      <p:to>
                                        <p:strVal val="visible"/>
                                      </p:to>
                                    </p:set>
                                    <p:animEffect transition="in" filter="blinds(horizontal)">
                                      <p:cBhvr>
                                        <p:cTn id="115" dur="500"/>
                                        <p:tgtEl>
                                          <p:spTgt spid="78"/>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blinds(horizontal)">
                                      <p:cBhvr>
                                        <p:cTn id="118" dur="500"/>
                                        <p:tgtEl>
                                          <p:spTgt spid="56"/>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2"/>
                                        </p:tgtEl>
                                        <p:attrNameLst>
                                          <p:attrName>style.visibility</p:attrName>
                                        </p:attrNameLst>
                                      </p:cBhvr>
                                      <p:to>
                                        <p:strVal val="visible"/>
                                      </p:to>
                                    </p:set>
                                    <p:animEffect transition="in" filter="blinds(horizontal)">
                                      <p:cBhvr>
                                        <p:cTn id="123" dur="500"/>
                                        <p:tgtEl>
                                          <p:spTgt spid="2"/>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54"/>
                                        </p:tgtEl>
                                        <p:attrNameLst>
                                          <p:attrName>style.visibility</p:attrName>
                                        </p:attrNameLst>
                                      </p:cBhvr>
                                      <p:to>
                                        <p:strVal val="visible"/>
                                      </p:to>
                                    </p:set>
                                    <p:animEffect transition="in" filter="blinds(horizontal)">
                                      <p:cBhvr>
                                        <p:cTn id="128" dur="500"/>
                                        <p:tgtEl>
                                          <p:spTgt spid="54"/>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5"/>
                                        </p:tgtEl>
                                        <p:attrNameLst>
                                          <p:attrName>style.visibility</p:attrName>
                                        </p:attrNameLst>
                                      </p:cBhvr>
                                      <p:to>
                                        <p:strVal val="visible"/>
                                      </p:to>
                                    </p:set>
                                    <p:animEffect transition="in" filter="blinds(horizontal)">
                                      <p:cBhvr>
                                        <p:cTn id="131" dur="500"/>
                                        <p:tgtEl>
                                          <p:spTgt spid="5"/>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61"/>
                                        </p:tgtEl>
                                        <p:attrNameLst>
                                          <p:attrName>style.visibility</p:attrName>
                                        </p:attrNameLst>
                                      </p:cBhvr>
                                      <p:to>
                                        <p:strVal val="visible"/>
                                      </p:to>
                                    </p:set>
                                    <p:animEffect transition="in" filter="blinds(horizontal)">
                                      <p:cBhvr>
                                        <p:cTn id="136" dur="500"/>
                                        <p:tgtEl>
                                          <p:spTgt spid="61"/>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3"/>
                                        </p:tgtEl>
                                        <p:attrNameLst>
                                          <p:attrName>style.visibility</p:attrName>
                                        </p:attrNameLst>
                                      </p:cBhvr>
                                      <p:to>
                                        <p:strVal val="visible"/>
                                      </p:to>
                                    </p:set>
                                    <p:animEffect transition="in" filter="blinds(horizontal)">
                                      <p:cBhvr>
                                        <p:cTn id="139" dur="500"/>
                                        <p:tgtEl>
                                          <p:spTgt spid="3"/>
                                        </p:tgtEl>
                                      </p:cBhvr>
                                    </p:animEffect>
                                  </p:childTnLst>
                                </p:cTn>
                              </p:par>
                              <p:par>
                                <p:cTn id="140" presetID="3" presetClass="exit" presetSubtype="10" fill="hold" grpId="1" nodeType="withEffect">
                                  <p:stCondLst>
                                    <p:cond delay="0"/>
                                  </p:stCondLst>
                                  <p:childTnLst>
                                    <p:animEffect transition="out" filter="blinds(horizontal)">
                                      <p:cBhvr>
                                        <p:cTn id="141" dur="500"/>
                                        <p:tgtEl>
                                          <p:spTgt spid="2"/>
                                        </p:tgtEl>
                                      </p:cBhvr>
                                    </p:animEffect>
                                    <p:set>
                                      <p:cBhvr>
                                        <p:cTn id="142" dur="1" fill="hold">
                                          <p:stCondLst>
                                            <p:cond delay="499"/>
                                          </p:stCondLst>
                                        </p:cTn>
                                        <p:tgtEl>
                                          <p:spTgt spid="2"/>
                                        </p:tgtEl>
                                        <p:attrNameLst>
                                          <p:attrName>style.visibility</p:attrName>
                                        </p:attrNameLst>
                                      </p:cBhvr>
                                      <p:to>
                                        <p:strVal val="hidden"/>
                                      </p:to>
                                    </p:set>
                                  </p:childTnLst>
                                </p:cTn>
                              </p:par>
                              <p:par>
                                <p:cTn id="143" presetID="3" presetClass="exit" presetSubtype="10" fill="hold" grpId="1" nodeType="withEffect">
                                  <p:stCondLst>
                                    <p:cond delay="0"/>
                                  </p:stCondLst>
                                  <p:childTnLst>
                                    <p:animEffect transition="out" filter="blinds(horizontal)">
                                      <p:cBhvr>
                                        <p:cTn id="144" dur="500"/>
                                        <p:tgtEl>
                                          <p:spTgt spid="54"/>
                                        </p:tgtEl>
                                      </p:cBhvr>
                                    </p:animEffect>
                                    <p:set>
                                      <p:cBhvr>
                                        <p:cTn id="145" dur="1" fill="hold">
                                          <p:stCondLst>
                                            <p:cond delay="499"/>
                                          </p:stCondLst>
                                        </p:cTn>
                                        <p:tgtEl>
                                          <p:spTgt spid="54"/>
                                        </p:tgtEl>
                                        <p:attrNameLst>
                                          <p:attrName>style.visibility</p:attrName>
                                        </p:attrNameLst>
                                      </p:cBhvr>
                                      <p:to>
                                        <p:strVal val="hidden"/>
                                      </p:to>
                                    </p:set>
                                  </p:childTnLst>
                                </p:cTn>
                              </p:par>
                              <p:par>
                                <p:cTn id="146" presetID="3" presetClass="entr" presetSubtype="10" fill="hold" grpId="0" nodeType="withEffect">
                                  <p:stCondLst>
                                    <p:cond delay="0"/>
                                  </p:stCondLst>
                                  <p:childTnLst>
                                    <p:set>
                                      <p:cBhvr>
                                        <p:cTn id="147" dur="1" fill="hold">
                                          <p:stCondLst>
                                            <p:cond delay="0"/>
                                          </p:stCondLst>
                                        </p:cTn>
                                        <p:tgtEl>
                                          <p:spTgt spid="63"/>
                                        </p:tgtEl>
                                        <p:attrNameLst>
                                          <p:attrName>style.visibility</p:attrName>
                                        </p:attrNameLst>
                                      </p:cBhvr>
                                      <p:to>
                                        <p:strVal val="visible"/>
                                      </p:to>
                                    </p:set>
                                    <p:animEffect transition="in" filter="blinds(horizontal)">
                                      <p:cBhvr>
                                        <p:cTn id="14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2" grpId="0"/>
      <p:bldP spid="25" grpId="0" uiExpand="1" animBg="1"/>
      <p:bldP spid="26" grpId="0" uiExpand="1" animBg="1"/>
      <p:bldP spid="28" grpId="0" uiExpand="1" animBg="1"/>
      <p:bldP spid="29" grpId="0" uiExpand="1" animBg="1"/>
      <p:bldP spid="30" grpId="0" uiExpand="1" animBg="1"/>
      <p:bldP spid="33" grpId="0" uiExpand="1"/>
      <p:bldP spid="36" grpId="0"/>
      <p:bldP spid="39" grpId="0"/>
      <p:bldP spid="43" grpId="0" uiExpand="1"/>
      <p:bldP spid="44" grpId="0" uiExpand="1"/>
      <p:bldP spid="46" grpId="0" uiExpand="1" animBg="1"/>
      <p:bldP spid="47" grpId="0" uiExpand="1"/>
      <p:bldP spid="48" grpId="0" animBg="1"/>
      <p:bldP spid="72" grpId="0" animBg="1"/>
      <p:bldP spid="75" grpId="0"/>
      <p:bldP spid="77" grpId="0" animBg="1"/>
      <p:bldP spid="81" grpId="0" uiExpand="1" build="p"/>
      <p:bldP spid="55" grpId="0" uiExpand="1"/>
      <p:bldP spid="56" grpId="0" animBg="1"/>
      <p:bldP spid="58" grpId="0"/>
      <p:bldP spid="78" grpId="0" animBg="1"/>
      <p:bldP spid="82" grpId="0" animBg="1"/>
      <p:bldP spid="83" grpId="0"/>
      <p:bldP spid="84" grpId="0"/>
      <p:bldP spid="88" grpId="0" animBg="1"/>
      <p:bldP spid="2" grpId="0" animBg="1"/>
      <p:bldP spid="2" grpId="1" animBg="1"/>
      <p:bldP spid="54" grpId="0" animBg="1"/>
      <p:bldP spid="54" grpId="1" animBg="1"/>
      <p:bldP spid="61" grpId="0" animBg="1"/>
      <p:bldP spid="3" grpId="0"/>
      <p:bldP spid="4" grpId="0"/>
      <p:bldP spid="5" grpId="0"/>
      <p:bldP spid="64" grpId="0"/>
      <p:bldP spid="6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idx="4294967295"/>
          </p:nvPr>
        </p:nvSpPr>
        <p:spPr>
          <a:xfrm>
            <a:off x="132898" y="3181350"/>
            <a:ext cx="9002712" cy="1690687"/>
          </a:xfrm>
          <a:prstGeom prst="rect">
            <a:avLst/>
          </a:prstGeom>
        </p:spPr>
        <p:txBody>
          <a:bodyPr>
            <a:noAutofit/>
          </a:bodyPr>
          <a:lstStyle/>
          <a:p>
            <a:pPr marL="468911" lvl="1" indent="-342811">
              <a:buFont typeface="Arial"/>
              <a:buChar char="•"/>
              <a:defRPr/>
            </a:pPr>
            <a:r>
              <a:rPr lang="en-US" dirty="0">
                <a:solidFill>
                  <a:srgbClr val="010000"/>
                </a:solidFill>
                <a:latin typeface="Arial"/>
                <a:cs typeface="Arial"/>
              </a:rPr>
              <a:t>Although rare, solicited node multicast addresses may not be unique.</a:t>
            </a:r>
          </a:p>
          <a:p>
            <a:pPr marL="468911" lvl="1" indent="-342811">
              <a:buFont typeface="Arial"/>
              <a:buChar char="•"/>
              <a:defRPr/>
            </a:pPr>
            <a:r>
              <a:rPr lang="en-US" dirty="0">
                <a:solidFill>
                  <a:srgbClr val="010000"/>
                </a:solidFill>
                <a:latin typeface="Arial"/>
                <a:cs typeface="Arial"/>
              </a:rPr>
              <a:t>Possible to have multiple devices with the same solicited node multicast address (and same Ethernet multicast) if the </a:t>
            </a:r>
            <a:r>
              <a:rPr lang="en-US" dirty="0">
                <a:solidFill>
                  <a:srgbClr val="FF0000"/>
                </a:solidFill>
                <a:latin typeface="Arial"/>
                <a:cs typeface="Arial"/>
              </a:rPr>
              <a:t>low-order 24 bits </a:t>
            </a:r>
            <a:r>
              <a:rPr lang="en-US" dirty="0">
                <a:solidFill>
                  <a:srgbClr val="010000"/>
                </a:solidFill>
                <a:latin typeface="Arial"/>
                <a:cs typeface="Arial"/>
              </a:rPr>
              <a:t>match</a:t>
            </a:r>
          </a:p>
          <a:p>
            <a:pPr marL="603321" lvl="2" indent="-342811">
              <a:buFont typeface="Arial"/>
              <a:buChar char="•"/>
              <a:defRPr/>
            </a:pPr>
            <a:r>
              <a:rPr lang="en-US" dirty="0">
                <a:solidFill>
                  <a:srgbClr val="010000"/>
                </a:solidFill>
                <a:latin typeface="Arial"/>
                <a:cs typeface="Arial"/>
              </a:rPr>
              <a:t> </a:t>
            </a:r>
            <a:r>
              <a:rPr lang="en-US" dirty="0">
                <a:solidFill>
                  <a:srgbClr val="0000FF"/>
                </a:solidFill>
                <a:latin typeface="Arial"/>
                <a:cs typeface="Arial"/>
              </a:rPr>
              <a:t>High-order 40 bits </a:t>
            </a:r>
            <a:r>
              <a:rPr lang="en-US" dirty="0">
                <a:solidFill>
                  <a:srgbClr val="010000"/>
                </a:solidFill>
                <a:latin typeface="Arial"/>
                <a:cs typeface="Arial"/>
              </a:rPr>
              <a:t>of Interface ID </a:t>
            </a:r>
            <a:r>
              <a:rPr lang="en-US" dirty="0" smtClean="0">
                <a:solidFill>
                  <a:srgbClr val="010000"/>
                </a:solidFill>
                <a:latin typeface="Arial"/>
                <a:cs typeface="Arial"/>
              </a:rPr>
              <a:t>will differ</a:t>
            </a:r>
            <a:r>
              <a:rPr lang="en-US" dirty="0">
                <a:solidFill>
                  <a:srgbClr val="010000"/>
                </a:solidFill>
                <a:latin typeface="Arial"/>
                <a:cs typeface="Arial"/>
              </a:rPr>
              <a:t>.</a:t>
            </a:r>
          </a:p>
          <a:p>
            <a:pPr marL="468911" lvl="1" indent="-342811">
              <a:buFont typeface="Arial"/>
              <a:buChar char="•"/>
              <a:defRPr/>
            </a:pPr>
            <a:r>
              <a:rPr lang="en-US" dirty="0" smtClean="0">
                <a:solidFill>
                  <a:srgbClr val="010000"/>
                </a:solidFill>
                <a:latin typeface="Arial"/>
                <a:cs typeface="Arial"/>
              </a:rPr>
              <a:t>No problem, ICMPv6 NS contains </a:t>
            </a:r>
            <a:r>
              <a:rPr lang="en-US" dirty="0">
                <a:solidFill>
                  <a:srgbClr val="010000"/>
                </a:solidFill>
                <a:latin typeface="Arial"/>
                <a:cs typeface="Arial"/>
              </a:rPr>
              <a:t>target </a:t>
            </a:r>
            <a:r>
              <a:rPr lang="en-US" dirty="0" smtClean="0">
                <a:solidFill>
                  <a:srgbClr val="010000"/>
                </a:solidFill>
                <a:latin typeface="Arial"/>
                <a:cs typeface="Arial"/>
              </a:rPr>
              <a:t>unicast address (coming soon).</a:t>
            </a:r>
            <a:endParaRPr lang="en-US" dirty="0">
              <a:solidFill>
                <a:srgbClr val="010000"/>
              </a:solidFill>
              <a:latin typeface="Arial"/>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1094796152"/>
              </p:ext>
            </p:extLst>
          </p:nvPr>
        </p:nvGraphicFramePr>
        <p:xfrm>
          <a:off x="103307" y="647211"/>
          <a:ext cx="8748256" cy="857250"/>
        </p:xfrm>
        <a:graphic>
          <a:graphicData uri="http://schemas.openxmlformats.org/drawingml/2006/table">
            <a:tbl>
              <a:tblPr firstRow="1" bandRow="1">
                <a:tableStyleId>{9DCAF9ED-07DC-4A11-8D7F-57B35C25682E}</a:tableStyleId>
              </a:tblPr>
              <a:tblGrid>
                <a:gridCol w="2154569"/>
                <a:gridCol w="3546685"/>
                <a:gridCol w="3047002"/>
              </a:tblGrid>
              <a:tr h="285750">
                <a:tc>
                  <a:txBody>
                    <a:bodyPr/>
                    <a:lstStyle/>
                    <a:p>
                      <a:endParaRPr lang="en-US" sz="1400" b="1" dirty="0">
                        <a:latin typeface="Arial"/>
                        <a:cs typeface="Arial"/>
                      </a:endParaRPr>
                    </a:p>
                  </a:txBody>
                  <a:tcPr marL="68598" marR="68598" marT="34290" marB="34290"/>
                </a:tc>
                <a:tc>
                  <a:txBody>
                    <a:bodyPr/>
                    <a:lstStyle/>
                    <a:p>
                      <a:r>
                        <a:rPr lang="en-US" sz="1400" b="1" dirty="0" smtClean="0">
                          <a:latin typeface="Arial"/>
                          <a:cs typeface="Arial"/>
                        </a:rPr>
                        <a:t>Unicast Addresses</a:t>
                      </a:r>
                      <a:endParaRPr lang="en-US" sz="1400" b="1" dirty="0">
                        <a:latin typeface="Arial"/>
                        <a:cs typeface="Arial"/>
                      </a:endParaRPr>
                    </a:p>
                  </a:txBody>
                  <a:tcPr marL="68598" marR="68598" marT="34290" marB="34290"/>
                </a:tc>
                <a:tc>
                  <a:txBody>
                    <a:bodyPr/>
                    <a:lstStyle/>
                    <a:p>
                      <a:r>
                        <a:rPr lang="en-US" sz="1400" b="1" dirty="0" smtClean="0">
                          <a:latin typeface="Arial"/>
                          <a:cs typeface="Arial"/>
                        </a:rPr>
                        <a:t>Solicited Node Multicast</a:t>
                      </a:r>
                      <a:endParaRPr lang="en-US" sz="1400" b="1" dirty="0">
                        <a:latin typeface="Arial"/>
                        <a:cs typeface="Arial"/>
                      </a:endParaRPr>
                    </a:p>
                  </a:txBody>
                  <a:tcPr marL="68598" marR="68598" marT="34290" marB="34290"/>
                </a:tc>
              </a:tr>
              <a:tr h="285750">
                <a:tc>
                  <a:txBody>
                    <a:bodyPr/>
                    <a:lstStyle/>
                    <a:p>
                      <a:r>
                        <a:rPr lang="en-US" sz="1400" b="1" dirty="0" smtClean="0">
                          <a:latin typeface="Arial"/>
                          <a:cs typeface="Arial"/>
                        </a:rPr>
                        <a:t>PCA Global</a:t>
                      </a:r>
                      <a:r>
                        <a:rPr lang="en-US" sz="1400" b="1" baseline="0" dirty="0" smtClean="0">
                          <a:latin typeface="Arial"/>
                          <a:cs typeface="Arial"/>
                        </a:rPr>
                        <a:t> Unicast</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2001:DB8:CAFE:1:</a:t>
                      </a:r>
                      <a:r>
                        <a:rPr lang="en-US" sz="1400" b="1" dirty="0" smtClean="0">
                          <a:solidFill>
                            <a:srgbClr val="0000FF"/>
                          </a:solidFill>
                          <a:latin typeface="Arial"/>
                          <a:cs typeface="Arial"/>
                        </a:rPr>
                        <a:t>AAAA:</a:t>
                      </a:r>
                      <a:r>
                        <a:rPr lang="en-US" sz="1400" b="1" dirty="0" smtClean="0">
                          <a:solidFill>
                            <a:srgbClr val="FF4C55"/>
                          </a:solidFill>
                          <a:latin typeface="Arial"/>
                          <a:cs typeface="Arial"/>
                        </a:rPr>
                        <a:t>:200</a:t>
                      </a:r>
                      <a:endParaRPr lang="en-US" sz="1400" b="1" dirty="0">
                        <a:solidFill>
                          <a:srgbClr val="FF4C55"/>
                        </a:solidFill>
                        <a:latin typeface="Arial"/>
                        <a:cs typeface="Arial"/>
                      </a:endParaRPr>
                    </a:p>
                  </a:txBody>
                  <a:tcPr marL="68598" marR="68598" marT="34290" marB="34290"/>
                </a:tc>
                <a:tc>
                  <a:txBody>
                    <a:bodyPr/>
                    <a:lstStyle/>
                    <a:p>
                      <a:r>
                        <a:rPr lang="en-US" sz="1400" b="1" dirty="0" smtClean="0">
                          <a:latin typeface="Arial"/>
                          <a:cs typeface="Arial"/>
                        </a:rPr>
                        <a:t>FF02::1:FF</a:t>
                      </a:r>
                      <a:r>
                        <a:rPr lang="en-US" sz="1400" b="1" dirty="0" smtClean="0">
                          <a:solidFill>
                            <a:srgbClr val="FF4C55"/>
                          </a:solidFill>
                          <a:latin typeface="Arial"/>
                          <a:cs typeface="Arial"/>
                        </a:rPr>
                        <a:t>00:200</a:t>
                      </a:r>
                      <a:endParaRPr lang="en-US" sz="1400" b="1" dirty="0">
                        <a:solidFill>
                          <a:srgbClr val="FF4C55"/>
                        </a:solidFill>
                        <a:latin typeface="Arial"/>
                        <a:cs typeface="Arial"/>
                      </a:endParaRPr>
                    </a:p>
                  </a:txBody>
                  <a:tcPr marL="68598" marR="68598" marT="34290" marB="34290"/>
                </a:tc>
              </a:tr>
              <a:tr h="285750">
                <a:tc>
                  <a:txBody>
                    <a:bodyPr/>
                    <a:lstStyle/>
                    <a:p>
                      <a:r>
                        <a:rPr lang="en-US" sz="1400" b="1" dirty="0" smtClean="0">
                          <a:latin typeface="Arial"/>
                          <a:cs typeface="Arial"/>
                        </a:rPr>
                        <a:t>PCB Global</a:t>
                      </a:r>
                      <a:r>
                        <a:rPr lang="en-US" sz="1400" b="1" baseline="0" dirty="0" smtClean="0">
                          <a:latin typeface="Arial"/>
                          <a:cs typeface="Arial"/>
                        </a:rPr>
                        <a:t> Unicast</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2001:DB8:CAFE:1:</a:t>
                      </a:r>
                      <a:r>
                        <a:rPr lang="en-US" sz="1400" b="1" dirty="0" smtClean="0">
                          <a:solidFill>
                            <a:srgbClr val="0000FF"/>
                          </a:solidFill>
                          <a:latin typeface="Arial"/>
                          <a:cs typeface="Arial"/>
                        </a:rPr>
                        <a:t>BBBB:</a:t>
                      </a:r>
                      <a:r>
                        <a:rPr lang="en-US" sz="1400" b="1" dirty="0" smtClean="0">
                          <a:solidFill>
                            <a:srgbClr val="FF4C55"/>
                          </a:solidFill>
                          <a:latin typeface="Arial"/>
                          <a:cs typeface="Arial"/>
                        </a:rPr>
                        <a:t>:200</a:t>
                      </a:r>
                      <a:endParaRPr lang="en-US" sz="1400" b="1" dirty="0">
                        <a:solidFill>
                          <a:srgbClr val="FF4C55"/>
                        </a:solidFill>
                        <a:latin typeface="Arial"/>
                        <a:cs typeface="Arial"/>
                      </a:endParaRPr>
                    </a:p>
                  </a:txBody>
                  <a:tcPr marL="68598" marR="68598" marT="34290" marB="34290"/>
                </a:tc>
                <a:tc>
                  <a:txBody>
                    <a:bodyPr/>
                    <a:lstStyle/>
                    <a:p>
                      <a:r>
                        <a:rPr lang="en-US" sz="1400" b="1" dirty="0" smtClean="0">
                          <a:latin typeface="Arial"/>
                          <a:cs typeface="Arial"/>
                        </a:rPr>
                        <a:t>FF02::1:FF</a:t>
                      </a:r>
                      <a:r>
                        <a:rPr lang="en-US" sz="1400" b="1" dirty="0" smtClean="0">
                          <a:solidFill>
                            <a:srgbClr val="FF4C55"/>
                          </a:solidFill>
                          <a:latin typeface="Arial"/>
                          <a:cs typeface="Arial"/>
                        </a:rPr>
                        <a:t>00:200</a:t>
                      </a:r>
                      <a:endParaRPr lang="en-US" sz="1400" b="1" dirty="0">
                        <a:solidFill>
                          <a:srgbClr val="FF4C55"/>
                        </a:solidFill>
                        <a:latin typeface="Arial"/>
                        <a:cs typeface="Arial"/>
                      </a:endParaRPr>
                    </a:p>
                  </a:txBody>
                  <a:tcPr marL="68598" marR="68598" marT="34290" marB="34290"/>
                </a:tc>
              </a:tr>
            </a:tbl>
          </a:graphicData>
        </a:graphic>
      </p:graphicFrame>
      <p:sp>
        <p:nvSpPr>
          <p:cNvPr id="7" name="Curved Left Arrow 6"/>
          <p:cNvSpPr/>
          <p:nvPr/>
        </p:nvSpPr>
        <p:spPr>
          <a:xfrm rot="16200000">
            <a:off x="5618975" y="-888473"/>
            <a:ext cx="512353" cy="2559015"/>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9" name="TextBox 8"/>
          <p:cNvSpPr txBox="1"/>
          <p:nvPr/>
        </p:nvSpPr>
        <p:spPr>
          <a:xfrm flipH="1">
            <a:off x="5805441" y="1581150"/>
            <a:ext cx="1295400" cy="307752"/>
          </a:xfrm>
          <a:prstGeom prst="rect">
            <a:avLst/>
          </a:prstGeom>
          <a:noFill/>
        </p:spPr>
        <p:txBody>
          <a:bodyPr wrap="square" lIns="91416" tIns="45708" rIns="91416" bIns="45708" rtlCol="0">
            <a:spAutoFit/>
          </a:bodyPr>
          <a:lstStyle/>
          <a:p>
            <a:pPr algn="ctr"/>
            <a:r>
              <a:rPr lang="en-US" sz="1400" dirty="0"/>
              <a:t>Interface ID</a:t>
            </a:r>
          </a:p>
        </p:txBody>
      </p:sp>
      <p:sp>
        <p:nvSpPr>
          <p:cNvPr id="10" name="Rectangle 9"/>
          <p:cNvSpPr/>
          <p:nvPr/>
        </p:nvSpPr>
        <p:spPr>
          <a:xfrm>
            <a:off x="4710955" y="2054901"/>
            <a:ext cx="3213044" cy="425256"/>
          </a:xfrm>
          <a:prstGeom prst="rect">
            <a:avLst/>
          </a:prstGeom>
          <a:solidFill>
            <a:srgbClr val="9C9CD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11" name="Rectangle 10"/>
          <p:cNvSpPr/>
          <p:nvPr/>
        </p:nvSpPr>
        <p:spPr>
          <a:xfrm>
            <a:off x="1497911" y="2054901"/>
            <a:ext cx="3213044" cy="425256"/>
          </a:xfrm>
          <a:prstGeom prst="rect">
            <a:avLst/>
          </a:prstGeom>
          <a:solidFill>
            <a:schemeClr val="accent6">
              <a:lumMod val="40000"/>
              <a:lumOff val="6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solidFill>
                <a:srgbClr val="000000"/>
              </a:solidFill>
            </a:endParaRPr>
          </a:p>
        </p:txBody>
      </p:sp>
      <p:cxnSp>
        <p:nvCxnSpPr>
          <p:cNvPr id="12" name="Straight Connector 11"/>
          <p:cNvCxnSpPr/>
          <p:nvPr/>
        </p:nvCxnSpPr>
        <p:spPr>
          <a:xfrm rot="5400000">
            <a:off x="3724002" y="2267331"/>
            <a:ext cx="425256"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flipH="1">
            <a:off x="1538242" y="1581150"/>
            <a:ext cx="2342920" cy="307752"/>
          </a:xfrm>
          <a:prstGeom prst="rect">
            <a:avLst/>
          </a:prstGeom>
          <a:noFill/>
        </p:spPr>
        <p:txBody>
          <a:bodyPr wrap="square" lIns="91416" tIns="45708" rIns="91416" bIns="45708" rtlCol="0">
            <a:spAutoFit/>
          </a:bodyPr>
          <a:lstStyle/>
          <a:p>
            <a:pPr algn="ctr"/>
            <a:r>
              <a:rPr lang="en-US" sz="1400" dirty="0"/>
              <a:t>Global Routing Prefix</a:t>
            </a:r>
          </a:p>
        </p:txBody>
      </p:sp>
      <p:cxnSp>
        <p:nvCxnSpPr>
          <p:cNvPr id="14" name="Straight Arrow Connector 13"/>
          <p:cNvCxnSpPr/>
          <p:nvPr/>
        </p:nvCxnSpPr>
        <p:spPr>
          <a:xfrm>
            <a:off x="4662442" y="1962150"/>
            <a:ext cx="2035684" cy="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195842" y="1772909"/>
            <a:ext cx="715015" cy="265441"/>
          </a:xfrm>
          <a:prstGeom prst="rect">
            <a:avLst/>
          </a:prstGeom>
          <a:solidFill>
            <a:schemeClr val="bg1"/>
          </a:solidFill>
        </p:spPr>
        <p:txBody>
          <a:bodyPr wrap="square" lIns="91416" tIns="45708" rIns="91416" bIns="45708" rtlCol="0">
            <a:spAutoFit/>
          </a:bodyPr>
          <a:lstStyle/>
          <a:p>
            <a:r>
              <a:rPr lang="en-US" sz="1100" dirty="0" smtClean="0"/>
              <a:t>40 bits</a:t>
            </a:r>
            <a:endParaRPr lang="en-US" sz="1100" dirty="0"/>
          </a:p>
        </p:txBody>
      </p:sp>
      <p:cxnSp>
        <p:nvCxnSpPr>
          <p:cNvPr id="17" name="Straight Arrow Connector 16"/>
          <p:cNvCxnSpPr/>
          <p:nvPr/>
        </p:nvCxnSpPr>
        <p:spPr>
          <a:xfrm>
            <a:off x="6747440" y="1948658"/>
            <a:ext cx="1176565" cy="1191"/>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978218" y="1772909"/>
            <a:ext cx="715015" cy="265441"/>
          </a:xfrm>
          <a:prstGeom prst="rect">
            <a:avLst/>
          </a:prstGeom>
          <a:solidFill>
            <a:schemeClr val="bg1"/>
          </a:solidFill>
        </p:spPr>
        <p:txBody>
          <a:bodyPr wrap="square" lIns="91416" tIns="45708" rIns="91416" bIns="45708" rtlCol="0">
            <a:spAutoFit/>
          </a:bodyPr>
          <a:lstStyle/>
          <a:p>
            <a:r>
              <a:rPr lang="en-US" sz="1100" dirty="0"/>
              <a:t>24 bits</a:t>
            </a:r>
          </a:p>
        </p:txBody>
      </p:sp>
      <p:sp>
        <p:nvSpPr>
          <p:cNvPr id="19" name="Rectangle 18"/>
          <p:cNvSpPr/>
          <p:nvPr/>
        </p:nvSpPr>
        <p:spPr>
          <a:xfrm>
            <a:off x="6802472" y="2038350"/>
            <a:ext cx="1117900" cy="410739"/>
          </a:xfrm>
          <a:prstGeom prst="rect">
            <a:avLst/>
          </a:prstGeom>
          <a:solidFill>
            <a:srgbClr val="9C9CD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20" name="TextBox 19"/>
          <p:cNvSpPr txBox="1"/>
          <p:nvPr/>
        </p:nvSpPr>
        <p:spPr>
          <a:xfrm flipH="1">
            <a:off x="3748042" y="1581150"/>
            <a:ext cx="1227495" cy="307752"/>
          </a:xfrm>
          <a:prstGeom prst="rect">
            <a:avLst/>
          </a:prstGeom>
          <a:noFill/>
        </p:spPr>
        <p:txBody>
          <a:bodyPr wrap="square" lIns="91416" tIns="45708" rIns="91416" bIns="45708" rtlCol="0">
            <a:spAutoFit/>
          </a:bodyPr>
          <a:lstStyle/>
          <a:p>
            <a:pPr algn="ctr"/>
            <a:r>
              <a:rPr lang="en-US" sz="1400" dirty="0"/>
              <a:t>Subnet ID</a:t>
            </a:r>
          </a:p>
        </p:txBody>
      </p:sp>
      <p:sp>
        <p:nvSpPr>
          <p:cNvPr id="21" name="TextBox 20"/>
          <p:cNvSpPr txBox="1"/>
          <p:nvPr/>
        </p:nvSpPr>
        <p:spPr>
          <a:xfrm>
            <a:off x="1498706" y="2158047"/>
            <a:ext cx="2437131" cy="338554"/>
          </a:xfrm>
          <a:prstGeom prst="rect">
            <a:avLst/>
          </a:prstGeom>
          <a:noFill/>
        </p:spPr>
        <p:txBody>
          <a:bodyPr wrap="square" lIns="91416" tIns="45708" rIns="91416" bIns="45708" rtlCol="0">
            <a:spAutoFit/>
          </a:bodyPr>
          <a:lstStyle/>
          <a:p>
            <a:pPr algn="ctr"/>
            <a:r>
              <a:rPr lang="en-US" sz="1600" b="1" dirty="0"/>
              <a:t>2001:0DB8:CAFE</a:t>
            </a:r>
          </a:p>
        </p:txBody>
      </p:sp>
      <p:sp>
        <p:nvSpPr>
          <p:cNvPr id="22" name="TextBox 21"/>
          <p:cNvSpPr txBox="1"/>
          <p:nvPr/>
        </p:nvSpPr>
        <p:spPr>
          <a:xfrm>
            <a:off x="3908490" y="2158047"/>
            <a:ext cx="803260" cy="338554"/>
          </a:xfrm>
          <a:prstGeom prst="rect">
            <a:avLst/>
          </a:prstGeom>
          <a:noFill/>
        </p:spPr>
        <p:txBody>
          <a:bodyPr wrap="square" lIns="91416" tIns="45708" rIns="91416" bIns="45708" rtlCol="0">
            <a:spAutoFit/>
          </a:bodyPr>
          <a:lstStyle/>
          <a:p>
            <a:pPr algn="ctr"/>
            <a:r>
              <a:rPr lang="en-US" sz="1600" b="1" dirty="0"/>
              <a:t>0001</a:t>
            </a:r>
          </a:p>
        </p:txBody>
      </p:sp>
      <p:sp>
        <p:nvSpPr>
          <p:cNvPr id="23" name="TextBox 22"/>
          <p:cNvSpPr txBox="1"/>
          <p:nvPr/>
        </p:nvSpPr>
        <p:spPr>
          <a:xfrm>
            <a:off x="4739891" y="2158047"/>
            <a:ext cx="2035684" cy="338554"/>
          </a:xfrm>
          <a:prstGeom prst="rect">
            <a:avLst/>
          </a:prstGeom>
          <a:noFill/>
        </p:spPr>
        <p:txBody>
          <a:bodyPr wrap="square" lIns="91416" tIns="45708" rIns="91416" bIns="45708" rtlCol="0">
            <a:spAutoFit/>
          </a:bodyPr>
          <a:lstStyle/>
          <a:p>
            <a:pPr algn="ctr"/>
            <a:r>
              <a:rPr lang="en-US" sz="1600" b="1" dirty="0">
                <a:solidFill>
                  <a:srgbClr val="0000FF"/>
                </a:solidFill>
              </a:rPr>
              <a:t>AAAA:0000:00</a:t>
            </a:r>
          </a:p>
        </p:txBody>
      </p:sp>
      <p:sp>
        <p:nvSpPr>
          <p:cNvPr id="24" name="TextBox 23"/>
          <p:cNvSpPr txBox="1"/>
          <p:nvPr/>
        </p:nvSpPr>
        <p:spPr>
          <a:xfrm>
            <a:off x="6796042" y="2114550"/>
            <a:ext cx="1121529" cy="338554"/>
          </a:xfrm>
          <a:prstGeom prst="rect">
            <a:avLst/>
          </a:prstGeom>
          <a:noFill/>
        </p:spPr>
        <p:txBody>
          <a:bodyPr wrap="square" lIns="91416" tIns="45708" rIns="91416" bIns="45708" rtlCol="0">
            <a:spAutoFit/>
          </a:bodyPr>
          <a:lstStyle/>
          <a:p>
            <a:pPr algn="ctr"/>
            <a:r>
              <a:rPr lang="en-US" sz="1600" b="1" dirty="0">
                <a:solidFill>
                  <a:srgbClr val="FF0000"/>
                </a:solidFill>
              </a:rPr>
              <a:t>00:0200</a:t>
            </a:r>
          </a:p>
        </p:txBody>
      </p:sp>
      <p:sp>
        <p:nvSpPr>
          <p:cNvPr id="43" name="Rectangle 42"/>
          <p:cNvSpPr/>
          <p:nvPr/>
        </p:nvSpPr>
        <p:spPr>
          <a:xfrm>
            <a:off x="4711751" y="2727051"/>
            <a:ext cx="3213044" cy="425256"/>
          </a:xfrm>
          <a:prstGeom prst="rect">
            <a:avLst/>
          </a:prstGeom>
          <a:solidFill>
            <a:srgbClr val="9C9CD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sp>
        <p:nvSpPr>
          <p:cNvPr id="44" name="Rectangle 43"/>
          <p:cNvSpPr/>
          <p:nvPr/>
        </p:nvSpPr>
        <p:spPr>
          <a:xfrm>
            <a:off x="1498707" y="2727051"/>
            <a:ext cx="3213044" cy="425256"/>
          </a:xfrm>
          <a:prstGeom prst="rect">
            <a:avLst/>
          </a:prstGeom>
          <a:solidFill>
            <a:srgbClr val="9C9CD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91416" tIns="45708" rIns="91416" bIns="45708" rtlCol="0" anchor="ctr"/>
          <a:lstStyle/>
          <a:p>
            <a:pPr algn="ctr"/>
            <a:endParaRPr lang="en-US" dirty="0"/>
          </a:p>
        </p:txBody>
      </p:sp>
      <p:cxnSp>
        <p:nvCxnSpPr>
          <p:cNvPr id="45" name="Straight Connector 44"/>
          <p:cNvCxnSpPr/>
          <p:nvPr/>
        </p:nvCxnSpPr>
        <p:spPr>
          <a:xfrm rot="5400000">
            <a:off x="3724797" y="2939481"/>
            <a:ext cx="425256"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1499502" y="2830197"/>
            <a:ext cx="2437131" cy="338554"/>
          </a:xfrm>
          <a:prstGeom prst="rect">
            <a:avLst/>
          </a:prstGeom>
          <a:noFill/>
        </p:spPr>
        <p:txBody>
          <a:bodyPr wrap="square" lIns="91416" tIns="45708" rIns="91416" bIns="45708" rtlCol="0">
            <a:spAutoFit/>
          </a:bodyPr>
          <a:lstStyle/>
          <a:p>
            <a:pPr algn="ctr"/>
            <a:r>
              <a:rPr lang="en-US" sz="1600" b="1" dirty="0">
                <a:solidFill>
                  <a:srgbClr val="000000"/>
                </a:solidFill>
              </a:rPr>
              <a:t>2001:0DB8:CAFE</a:t>
            </a:r>
          </a:p>
        </p:txBody>
      </p:sp>
      <p:sp>
        <p:nvSpPr>
          <p:cNvPr id="48" name="TextBox 47"/>
          <p:cNvSpPr txBox="1"/>
          <p:nvPr/>
        </p:nvSpPr>
        <p:spPr>
          <a:xfrm>
            <a:off x="3909285" y="2830197"/>
            <a:ext cx="803260" cy="338554"/>
          </a:xfrm>
          <a:prstGeom prst="rect">
            <a:avLst/>
          </a:prstGeom>
          <a:noFill/>
        </p:spPr>
        <p:txBody>
          <a:bodyPr wrap="square" lIns="91416" tIns="45708" rIns="91416" bIns="45708" rtlCol="0">
            <a:spAutoFit/>
          </a:bodyPr>
          <a:lstStyle/>
          <a:p>
            <a:pPr algn="ctr"/>
            <a:r>
              <a:rPr lang="en-US" sz="1600" b="1" dirty="0"/>
              <a:t>0001</a:t>
            </a:r>
          </a:p>
        </p:txBody>
      </p:sp>
      <p:sp>
        <p:nvSpPr>
          <p:cNvPr id="49" name="TextBox 48"/>
          <p:cNvSpPr txBox="1"/>
          <p:nvPr/>
        </p:nvSpPr>
        <p:spPr>
          <a:xfrm>
            <a:off x="4740686" y="2830197"/>
            <a:ext cx="2035684" cy="338554"/>
          </a:xfrm>
          <a:prstGeom prst="rect">
            <a:avLst/>
          </a:prstGeom>
          <a:noFill/>
        </p:spPr>
        <p:txBody>
          <a:bodyPr wrap="square" lIns="91416" tIns="45708" rIns="91416" bIns="45708" rtlCol="0">
            <a:spAutoFit/>
          </a:bodyPr>
          <a:lstStyle/>
          <a:p>
            <a:pPr algn="ctr"/>
            <a:r>
              <a:rPr lang="en-US" sz="1600" b="1" dirty="0">
                <a:solidFill>
                  <a:srgbClr val="0000FF"/>
                </a:solidFill>
              </a:rPr>
              <a:t>BBBB:0000:00</a:t>
            </a:r>
          </a:p>
        </p:txBody>
      </p:sp>
      <p:sp>
        <p:nvSpPr>
          <p:cNvPr id="50" name="TextBox 49"/>
          <p:cNvSpPr txBox="1"/>
          <p:nvPr/>
        </p:nvSpPr>
        <p:spPr>
          <a:xfrm>
            <a:off x="6803271" y="2830197"/>
            <a:ext cx="1121529" cy="338554"/>
          </a:xfrm>
          <a:prstGeom prst="rect">
            <a:avLst/>
          </a:prstGeom>
          <a:noFill/>
        </p:spPr>
        <p:txBody>
          <a:bodyPr wrap="square" lIns="91416" tIns="45708" rIns="91416" bIns="45708" rtlCol="0">
            <a:spAutoFit/>
          </a:bodyPr>
          <a:lstStyle/>
          <a:p>
            <a:pPr algn="ctr"/>
            <a:r>
              <a:rPr lang="en-US" sz="1600" b="1" dirty="0">
                <a:solidFill>
                  <a:srgbClr val="FF0000"/>
                </a:solidFill>
              </a:rPr>
              <a:t>00:0200</a:t>
            </a:r>
          </a:p>
        </p:txBody>
      </p:sp>
      <p:sp>
        <p:nvSpPr>
          <p:cNvPr id="2" name="TextBox 1"/>
          <p:cNvSpPr txBox="1"/>
          <p:nvPr/>
        </p:nvSpPr>
        <p:spPr>
          <a:xfrm>
            <a:off x="4800600" y="361950"/>
            <a:ext cx="2088646" cy="346259"/>
          </a:xfrm>
          <a:prstGeom prst="rect">
            <a:avLst/>
          </a:prstGeom>
          <a:noFill/>
        </p:spPr>
        <p:txBody>
          <a:bodyPr wrap="none" lIns="68589" tIns="34295" rIns="68589" bIns="34295" rtlCol="0">
            <a:spAutoFit/>
          </a:bodyPr>
          <a:lstStyle/>
          <a:p>
            <a:r>
              <a:rPr lang="en-US" sz="1800" dirty="0" smtClean="0"/>
              <a:t>Same for both PCs</a:t>
            </a:r>
            <a:endParaRPr lang="en-US" sz="1800" dirty="0"/>
          </a:p>
        </p:txBody>
      </p:sp>
      <p:sp>
        <p:nvSpPr>
          <p:cNvPr id="6" name="TextBox 5"/>
          <p:cNvSpPr txBox="1"/>
          <p:nvPr/>
        </p:nvSpPr>
        <p:spPr>
          <a:xfrm>
            <a:off x="533400" y="2038350"/>
            <a:ext cx="595235" cy="338554"/>
          </a:xfrm>
          <a:prstGeom prst="rect">
            <a:avLst/>
          </a:prstGeom>
          <a:noFill/>
        </p:spPr>
        <p:txBody>
          <a:bodyPr wrap="none" rtlCol="0">
            <a:spAutoFit/>
          </a:bodyPr>
          <a:lstStyle/>
          <a:p>
            <a:r>
              <a:rPr lang="en-US" sz="1600" dirty="0" smtClean="0"/>
              <a:t>PCA</a:t>
            </a:r>
            <a:endParaRPr lang="en-US" sz="1600" dirty="0"/>
          </a:p>
        </p:txBody>
      </p:sp>
      <p:sp>
        <p:nvSpPr>
          <p:cNvPr id="34" name="TextBox 33"/>
          <p:cNvSpPr txBox="1"/>
          <p:nvPr/>
        </p:nvSpPr>
        <p:spPr>
          <a:xfrm>
            <a:off x="533400" y="2724150"/>
            <a:ext cx="606556" cy="338554"/>
          </a:xfrm>
          <a:prstGeom prst="rect">
            <a:avLst/>
          </a:prstGeom>
          <a:noFill/>
        </p:spPr>
        <p:txBody>
          <a:bodyPr wrap="none" rtlCol="0">
            <a:spAutoFit/>
          </a:bodyPr>
          <a:lstStyle/>
          <a:p>
            <a:r>
              <a:rPr lang="en-US" sz="1600" dirty="0" smtClean="0"/>
              <a:t>PCB</a:t>
            </a:r>
            <a:endParaRPr lang="en-US" sz="1600" dirty="0"/>
          </a:p>
        </p:txBody>
      </p:sp>
      <p:sp>
        <p:nvSpPr>
          <p:cNvPr id="35" name="TextBox 34"/>
          <p:cNvSpPr txBox="1"/>
          <p:nvPr/>
        </p:nvSpPr>
        <p:spPr>
          <a:xfrm>
            <a:off x="0" y="0"/>
            <a:ext cx="9144000" cy="523220"/>
          </a:xfrm>
          <a:prstGeom prst="rect">
            <a:avLst/>
          </a:prstGeom>
          <a:noFill/>
        </p:spPr>
        <p:txBody>
          <a:bodyPr wrap="square" rtlCol="0">
            <a:spAutoFit/>
          </a:bodyPr>
          <a:lstStyle/>
          <a:p>
            <a:pPr algn="ctr"/>
            <a:r>
              <a:rPr lang="en-US" sz="2800" b="1" dirty="0" smtClean="0">
                <a:solidFill>
                  <a:srgbClr val="0096D6"/>
                </a:solidFill>
              </a:rPr>
              <a:t>Duplicate Solicited-Node Multicast Addresses</a:t>
            </a:r>
            <a:endParaRPr lang="en-US" sz="2800" b="1" dirty="0">
              <a:solidFill>
                <a:srgbClr val="0096D6"/>
              </a:solidFill>
            </a:endParaRPr>
          </a:p>
        </p:txBody>
      </p:sp>
      <p:sp>
        <p:nvSpPr>
          <p:cNvPr id="33"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36"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2090018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blinds(horizontal)">
                                      <p:cBhvr>
                                        <p:cTn id="7" dur="500"/>
                                        <p:tgtEl>
                                          <p:spTgt spid="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blinds(horizontal)">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par>
                                <p:cTn id="39" presetID="3" presetClass="entr" presetSubtype="1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linds(horizontal)">
                                      <p:cBhvr>
                                        <p:cTn id="44" dur="500"/>
                                        <p:tgtEl>
                                          <p:spTgt spid="1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linds(horizontal)">
                                      <p:cBhvr>
                                        <p:cTn id="50" dur="500"/>
                                        <p:tgtEl>
                                          <p:spTgt spid="2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linds(horizontal)">
                                      <p:cBhvr>
                                        <p:cTn id="53" dur="500"/>
                                        <p:tgtEl>
                                          <p:spTgt spid="2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blinds(horizontal)">
                                      <p:cBhvr>
                                        <p:cTn id="56" dur="500"/>
                                        <p:tgtEl>
                                          <p:spTgt spid="2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linds(horizontal)">
                                      <p:cBhvr>
                                        <p:cTn id="59" dur="500"/>
                                        <p:tgtEl>
                                          <p:spTgt spid="2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blinds(horizontal)">
                                      <p:cBhvr>
                                        <p:cTn id="67" dur="500"/>
                                        <p:tgtEl>
                                          <p:spTgt spid="4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blinds(horizontal)">
                                      <p:cBhvr>
                                        <p:cTn id="70" dur="500"/>
                                        <p:tgtEl>
                                          <p:spTgt spid="44"/>
                                        </p:tgtEl>
                                      </p:cBhvr>
                                    </p:animEffect>
                                  </p:childTnLst>
                                </p:cTn>
                              </p:par>
                              <p:par>
                                <p:cTn id="71" presetID="3" presetClass="entr" presetSubtype="10" fill="hold"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blinds(horizontal)">
                                      <p:cBhvr>
                                        <p:cTn id="73" dur="500"/>
                                        <p:tgtEl>
                                          <p:spTgt spid="45"/>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blinds(horizontal)">
                                      <p:cBhvr>
                                        <p:cTn id="76" dur="500"/>
                                        <p:tgtEl>
                                          <p:spTgt spid="47"/>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blinds(horizontal)">
                                      <p:cBhvr>
                                        <p:cTn id="79" dur="500"/>
                                        <p:tgtEl>
                                          <p:spTgt spid="48"/>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blinds(horizontal)">
                                      <p:cBhvr>
                                        <p:cTn id="82" dur="500"/>
                                        <p:tgtEl>
                                          <p:spTgt spid="34"/>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blinds(horizontal)">
                                      <p:cBhvr>
                                        <p:cTn id="85" dur="500"/>
                                        <p:tgtEl>
                                          <p:spTgt spid="49"/>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blinds(horizontal)">
                                      <p:cBhvr>
                                        <p:cTn id="88" dur="500"/>
                                        <p:tgtEl>
                                          <p:spTgt spid="50"/>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16">
                                            <p:txEl>
                                              <p:pRg st="3" end="3"/>
                                            </p:txEl>
                                          </p:spTgt>
                                        </p:tgtEl>
                                        <p:attrNameLst>
                                          <p:attrName>style.visibility</p:attrName>
                                        </p:attrNameLst>
                                      </p:cBhvr>
                                      <p:to>
                                        <p:strVal val="visible"/>
                                      </p:to>
                                    </p:set>
                                    <p:animEffect transition="in" filter="blinds(horizontal)">
                                      <p:cBhvr>
                                        <p:cTn id="93" dur="500"/>
                                        <p:tgtEl>
                                          <p:spTgt spid="16">
                                            <p:txEl>
                                              <p:pRg st="3" end="3"/>
                                            </p:txEl>
                                          </p:spTgt>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blinds(horizontal)">
                                      <p:cBhvr>
                                        <p:cTn id="9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3" grpId="0"/>
      <p:bldP spid="15" grpId="0" animBg="1"/>
      <p:bldP spid="18" grpId="0" animBg="1"/>
      <p:bldP spid="19" grpId="0" animBg="1"/>
      <p:bldP spid="20" grpId="0"/>
      <p:bldP spid="21" grpId="0"/>
      <p:bldP spid="22" grpId="0"/>
      <p:bldP spid="23" grpId="0"/>
      <p:bldP spid="24" grpId="0"/>
      <p:bldP spid="43" grpId="0" animBg="1"/>
      <p:bldP spid="44" grpId="0" animBg="1"/>
      <p:bldP spid="47" grpId="0"/>
      <p:bldP spid="48" grpId="0"/>
      <p:bldP spid="49" grpId="0"/>
      <p:bldP spid="50" grpId="0"/>
      <p:bldP spid="6" grpId="0"/>
      <p:bldP spid="34" grpId="0"/>
      <p:bldP spid="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ctrTitle" idx="4294967295"/>
          </p:nvPr>
        </p:nvSpPr>
        <p:spPr>
          <a:xfrm>
            <a:off x="762000" y="1962150"/>
            <a:ext cx="7925529" cy="1600200"/>
          </a:xfrm>
          <a:prstGeom prst="rect">
            <a:avLst/>
          </a:prstGeom>
        </p:spPr>
        <p:txBody>
          <a:bodyPr anchor="t"/>
          <a:lstStyle/>
          <a:p>
            <a:pPr>
              <a:lnSpc>
                <a:spcPct val="90000"/>
              </a:lnSpc>
            </a:pPr>
            <a:r>
              <a:rPr lang="en-US" b="1" dirty="0" smtClean="0">
                <a:solidFill>
                  <a:srgbClr val="808080"/>
                </a:solidFill>
                <a:latin typeface="Arial"/>
                <a:cs typeface="Arial"/>
              </a:rPr>
              <a:t>6.3: IPv6 Solicited-Node Multicast Advantages and Ethernet</a:t>
            </a:r>
            <a:endParaRPr lang="en-US" b="1" dirty="0">
              <a:solidFill>
                <a:srgbClr val="808080"/>
              </a:solidFill>
              <a:latin typeface="Arial"/>
              <a:cs typeface="Arial"/>
            </a:endParaRPr>
          </a:p>
        </p:txBody>
      </p:sp>
    </p:spTree>
    <p:extLst>
      <p:ext uri="{BB962C8B-B14F-4D97-AF65-F5344CB8AC3E}">
        <p14:creationId xmlns:p14="http://schemas.microsoft.com/office/powerpoint/2010/main" val="305251252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idx="4294967295"/>
          </p:nvPr>
        </p:nvSpPr>
        <p:spPr>
          <a:xfrm>
            <a:off x="152400" y="2659063"/>
            <a:ext cx="8613775" cy="1817687"/>
          </a:xfrm>
          <a:prstGeom prst="rect">
            <a:avLst/>
          </a:prstGeom>
        </p:spPr>
        <p:txBody>
          <a:bodyPr>
            <a:noAutofit/>
          </a:bodyPr>
          <a:lstStyle/>
          <a:p>
            <a:pPr marL="468911" lvl="1" indent="-342811">
              <a:buFont typeface="Arial"/>
              <a:buChar char="•"/>
              <a:defRPr/>
            </a:pPr>
            <a:r>
              <a:rPr lang="en-US" sz="2000" dirty="0">
                <a:solidFill>
                  <a:srgbClr val="010000"/>
                </a:solidFill>
                <a:latin typeface="Arial"/>
                <a:cs typeface="Arial"/>
              </a:rPr>
              <a:t>So, why are solicited node multicasts better than broadcasts?</a:t>
            </a:r>
          </a:p>
          <a:p>
            <a:pPr marL="468911" lvl="1" indent="-342811">
              <a:buFont typeface="Arial"/>
              <a:buChar char="•"/>
              <a:defRPr/>
            </a:pPr>
            <a:r>
              <a:rPr lang="en-US" sz="2000" dirty="0">
                <a:solidFill>
                  <a:srgbClr val="010000"/>
                </a:solidFill>
                <a:latin typeface="Arial"/>
                <a:cs typeface="Arial"/>
              </a:rPr>
              <a:t>Multicasts can be mapped </a:t>
            </a:r>
            <a:r>
              <a:rPr lang="en-US" sz="2000" dirty="0" smtClean="0">
                <a:solidFill>
                  <a:srgbClr val="010000"/>
                </a:solidFill>
                <a:latin typeface="Arial"/>
                <a:cs typeface="Arial"/>
              </a:rPr>
              <a:t>to Ethernet </a:t>
            </a:r>
            <a:r>
              <a:rPr lang="en-US" sz="2000" dirty="0">
                <a:solidFill>
                  <a:srgbClr val="010000"/>
                </a:solidFill>
                <a:latin typeface="Arial"/>
                <a:cs typeface="Arial"/>
              </a:rPr>
              <a:t>MAC addresses </a:t>
            </a:r>
            <a:r>
              <a:rPr lang="en-US" sz="2000" dirty="0" smtClean="0">
                <a:solidFill>
                  <a:srgbClr val="010000"/>
                </a:solidFill>
                <a:latin typeface="Arial"/>
                <a:cs typeface="Arial"/>
              </a:rPr>
              <a:t>and Ethernet </a:t>
            </a:r>
            <a:r>
              <a:rPr lang="en-US" sz="2000" dirty="0">
                <a:solidFill>
                  <a:srgbClr val="010000"/>
                </a:solidFill>
                <a:latin typeface="Arial"/>
                <a:cs typeface="Arial"/>
              </a:rPr>
              <a:t>NICs (hardware or drivers) can filter these frames</a:t>
            </a:r>
            <a:r>
              <a:rPr lang="en-US" sz="2000" dirty="0" smtClean="0">
                <a:solidFill>
                  <a:srgbClr val="010000"/>
                </a:solidFill>
                <a:latin typeface="Arial"/>
                <a:cs typeface="Arial"/>
              </a:rPr>
              <a:t>. (More on this mapping in a moment.)</a:t>
            </a:r>
            <a:endParaRPr lang="en-US" sz="2000" dirty="0">
              <a:solidFill>
                <a:srgbClr val="010000"/>
              </a:solidFill>
              <a:latin typeface="Arial"/>
              <a:cs typeface="Arial"/>
            </a:endParaRPr>
          </a:p>
          <a:p>
            <a:pPr marL="468911" lvl="1" indent="-342811">
              <a:buFont typeface="Arial"/>
              <a:buChar char="•"/>
              <a:defRPr/>
            </a:pPr>
            <a:r>
              <a:rPr lang="en-US" sz="2000" dirty="0">
                <a:solidFill>
                  <a:srgbClr val="010000"/>
                </a:solidFill>
                <a:latin typeface="Arial"/>
                <a:cs typeface="Arial"/>
              </a:rPr>
              <a:t>Why is that a good thing?</a:t>
            </a:r>
          </a:p>
        </p:txBody>
      </p:sp>
      <p:graphicFrame>
        <p:nvGraphicFramePr>
          <p:cNvPr id="5" name="Table 4"/>
          <p:cNvGraphicFramePr>
            <a:graphicFrameLocks noGrp="1"/>
          </p:cNvGraphicFramePr>
          <p:nvPr>
            <p:extLst>
              <p:ext uri="{D42A27DB-BD31-4B8C-83A1-F6EECF244321}">
                <p14:modId xmlns:p14="http://schemas.microsoft.com/office/powerpoint/2010/main" val="2670113278"/>
              </p:ext>
            </p:extLst>
          </p:nvPr>
        </p:nvGraphicFramePr>
        <p:xfrm>
          <a:off x="103306" y="1344124"/>
          <a:ext cx="8905485" cy="857250"/>
        </p:xfrm>
        <a:graphic>
          <a:graphicData uri="http://schemas.openxmlformats.org/drawingml/2006/table">
            <a:tbl>
              <a:tblPr firstRow="1" bandRow="1">
                <a:tableStyleId>{9DCAF9ED-07DC-4A11-8D7F-57B35C25682E}</a:tableStyleId>
              </a:tblPr>
              <a:tblGrid>
                <a:gridCol w="1623304"/>
                <a:gridCol w="2672158"/>
                <a:gridCol w="2295685"/>
                <a:gridCol w="2314338"/>
              </a:tblGrid>
              <a:tr h="285750">
                <a:tc>
                  <a:txBody>
                    <a:bodyPr/>
                    <a:lstStyle/>
                    <a:p>
                      <a:endParaRPr lang="en-US" sz="1400" dirty="0">
                        <a:latin typeface="Arial"/>
                        <a:cs typeface="Arial"/>
                      </a:endParaRPr>
                    </a:p>
                  </a:txBody>
                  <a:tcPr marL="68598" marR="68598" marT="34290" marB="34290"/>
                </a:tc>
                <a:tc>
                  <a:txBody>
                    <a:bodyPr/>
                    <a:lstStyle/>
                    <a:p>
                      <a:r>
                        <a:rPr lang="en-US" sz="1400" dirty="0" smtClean="0">
                          <a:latin typeface="Arial"/>
                          <a:cs typeface="Arial"/>
                        </a:rPr>
                        <a:t>Unicast Addresses</a:t>
                      </a:r>
                      <a:endParaRPr lang="en-US" sz="1400" dirty="0">
                        <a:latin typeface="Arial"/>
                        <a:cs typeface="Arial"/>
                      </a:endParaRPr>
                    </a:p>
                  </a:txBody>
                  <a:tcPr marL="68598" marR="68598" marT="34290" marB="34290"/>
                </a:tc>
                <a:tc>
                  <a:txBody>
                    <a:bodyPr/>
                    <a:lstStyle/>
                    <a:p>
                      <a:r>
                        <a:rPr lang="en-US" sz="1400" dirty="0" smtClean="0">
                          <a:latin typeface="Arial"/>
                          <a:cs typeface="Arial"/>
                        </a:rPr>
                        <a:t>Solicited Node Multicast</a:t>
                      </a:r>
                      <a:endParaRPr lang="en-US" sz="1400" dirty="0">
                        <a:latin typeface="Arial"/>
                        <a:cs typeface="Arial"/>
                      </a:endParaRPr>
                    </a:p>
                  </a:txBody>
                  <a:tcPr marL="68598" marR="68598" marT="34290" marB="34290"/>
                </a:tc>
                <a:tc>
                  <a:txBody>
                    <a:bodyPr/>
                    <a:lstStyle/>
                    <a:p>
                      <a:r>
                        <a:rPr lang="en-US" sz="1400" dirty="0" smtClean="0">
                          <a:latin typeface="Arial"/>
                          <a:cs typeface="Arial"/>
                        </a:rPr>
                        <a:t>Ethernet MAC</a:t>
                      </a:r>
                      <a:endParaRPr lang="en-US" sz="1400" dirty="0">
                        <a:latin typeface="Arial"/>
                        <a:cs typeface="Arial"/>
                      </a:endParaRPr>
                    </a:p>
                  </a:txBody>
                  <a:tcPr marL="68598" marR="68598" marT="34290" marB="34290"/>
                </a:tc>
              </a:tr>
              <a:tr h="285750">
                <a:tc>
                  <a:txBody>
                    <a:bodyPr/>
                    <a:lstStyle/>
                    <a:p>
                      <a:r>
                        <a:rPr lang="en-US" sz="1400" b="1" dirty="0" smtClean="0">
                          <a:latin typeface="Arial"/>
                          <a:cs typeface="Arial"/>
                        </a:rPr>
                        <a:t>Global</a:t>
                      </a:r>
                      <a:r>
                        <a:rPr lang="en-US" sz="1400" b="1" baseline="0" dirty="0" smtClean="0">
                          <a:latin typeface="Arial"/>
                          <a:cs typeface="Arial"/>
                        </a:rPr>
                        <a:t> Unicast</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2001:DB8:CAFE:1:</a:t>
                      </a:r>
                      <a:r>
                        <a:rPr lang="en-US" sz="1400" b="1" dirty="0" smtClean="0">
                          <a:solidFill>
                            <a:srgbClr val="FF4C55"/>
                          </a:solidFill>
                          <a:latin typeface="Arial"/>
                          <a:cs typeface="Arial"/>
                        </a:rPr>
                        <a:t>:200</a:t>
                      </a:r>
                      <a:endParaRPr lang="en-US" sz="1400" b="1" dirty="0">
                        <a:solidFill>
                          <a:srgbClr val="FF4C55"/>
                        </a:solidFill>
                        <a:latin typeface="Arial"/>
                        <a:cs typeface="Arial"/>
                      </a:endParaRPr>
                    </a:p>
                  </a:txBody>
                  <a:tcPr marL="68598" marR="68598" marT="34290" marB="34290"/>
                </a:tc>
                <a:tc>
                  <a:txBody>
                    <a:bodyPr/>
                    <a:lstStyle/>
                    <a:p>
                      <a:r>
                        <a:rPr lang="en-US" sz="1400" b="1" dirty="0" smtClean="0">
                          <a:latin typeface="Arial"/>
                          <a:cs typeface="Arial"/>
                        </a:rPr>
                        <a:t>FF02::1:FF</a:t>
                      </a:r>
                      <a:r>
                        <a:rPr lang="en-US" sz="1400" b="1" dirty="0" smtClean="0">
                          <a:solidFill>
                            <a:srgbClr val="FF4C55"/>
                          </a:solidFill>
                          <a:latin typeface="Arial"/>
                          <a:cs typeface="Arial"/>
                        </a:rPr>
                        <a:t>00:200</a:t>
                      </a:r>
                      <a:endParaRPr lang="en-US" sz="1400" b="1" dirty="0">
                        <a:solidFill>
                          <a:srgbClr val="FF4C55"/>
                        </a:solidFill>
                        <a:latin typeface="Arial"/>
                        <a:cs typeface="Arial"/>
                      </a:endParaRPr>
                    </a:p>
                  </a:txBody>
                  <a:tcPr marL="68598" marR="68598" marT="34290" marB="34290"/>
                </a:tc>
                <a:tc>
                  <a:txBody>
                    <a:bodyPr/>
                    <a:lstStyle/>
                    <a:p>
                      <a:pPr marL="0" marR="0" indent="0" algn="l" defTabSz="913563" rtl="0" eaLnBrk="1" fontAlgn="auto" latinLnBrk="0" hangingPunct="1">
                        <a:lnSpc>
                          <a:spcPct val="100000"/>
                        </a:lnSpc>
                        <a:spcBef>
                          <a:spcPts val="0"/>
                        </a:spcBef>
                        <a:spcAft>
                          <a:spcPts val="0"/>
                        </a:spcAft>
                        <a:buClrTx/>
                        <a:buSzTx/>
                        <a:buFontTx/>
                        <a:buNone/>
                        <a:tabLst/>
                        <a:defRPr/>
                      </a:pPr>
                      <a:r>
                        <a:rPr lang="en-US" sz="1400" b="1" dirty="0" smtClean="0">
                          <a:latin typeface="Arial"/>
                          <a:cs typeface="Arial"/>
                        </a:rPr>
                        <a:t>33-33-FF-</a:t>
                      </a:r>
                      <a:r>
                        <a:rPr lang="en-US" sz="1400" b="1" dirty="0" smtClean="0">
                          <a:solidFill>
                            <a:srgbClr val="FF4C55"/>
                          </a:solidFill>
                          <a:latin typeface="Arial"/>
                          <a:cs typeface="Arial"/>
                        </a:rPr>
                        <a:t>00-02-00</a:t>
                      </a:r>
                    </a:p>
                  </a:txBody>
                  <a:tcPr marL="68598" marR="68598" marT="34290" marB="34290"/>
                </a:tc>
              </a:tr>
              <a:tr h="285750">
                <a:tc>
                  <a:txBody>
                    <a:bodyPr/>
                    <a:lstStyle/>
                    <a:p>
                      <a:r>
                        <a:rPr lang="en-US" sz="1400" b="1" dirty="0" smtClean="0">
                          <a:latin typeface="Arial"/>
                          <a:cs typeface="Arial"/>
                        </a:rPr>
                        <a:t>Link-local</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FE80::1111:2222:33</a:t>
                      </a:r>
                      <a:r>
                        <a:rPr lang="en-US" sz="1400" b="1" dirty="0" smtClean="0">
                          <a:solidFill>
                            <a:srgbClr val="FF4C55"/>
                          </a:solidFill>
                          <a:latin typeface="Arial"/>
                          <a:cs typeface="Arial"/>
                        </a:rPr>
                        <a:t>33:4444</a:t>
                      </a:r>
                      <a:endParaRPr lang="en-US" sz="1400" b="1" dirty="0">
                        <a:solidFill>
                          <a:srgbClr val="FF4C55"/>
                        </a:solidFill>
                        <a:latin typeface="Arial"/>
                        <a:cs typeface="Arial"/>
                      </a:endParaRPr>
                    </a:p>
                  </a:txBody>
                  <a:tcPr marL="68598" marR="68598" marT="34290" marB="34290"/>
                </a:tc>
                <a:tc>
                  <a:txBody>
                    <a:bodyPr/>
                    <a:lstStyle/>
                    <a:p>
                      <a:r>
                        <a:rPr lang="en-US" sz="1400" b="1" dirty="0" smtClean="0">
                          <a:latin typeface="Arial"/>
                          <a:cs typeface="Arial"/>
                        </a:rPr>
                        <a:t>FF02::1:FF</a:t>
                      </a:r>
                      <a:r>
                        <a:rPr lang="en-US" sz="1400" b="1" dirty="0" smtClean="0">
                          <a:solidFill>
                            <a:srgbClr val="FF4C55"/>
                          </a:solidFill>
                          <a:latin typeface="Arial"/>
                          <a:cs typeface="Arial"/>
                        </a:rPr>
                        <a:t>33:4444</a:t>
                      </a:r>
                      <a:endParaRPr lang="en-US" sz="1400" b="1" dirty="0">
                        <a:solidFill>
                          <a:srgbClr val="FF4C55"/>
                        </a:solidFill>
                        <a:latin typeface="Arial"/>
                        <a:cs typeface="Arial"/>
                      </a:endParaRPr>
                    </a:p>
                  </a:txBody>
                  <a:tcPr marL="68598" marR="68598" marT="34290" marB="34290"/>
                </a:tc>
                <a:tc>
                  <a:txBody>
                    <a:bodyPr/>
                    <a:lstStyle/>
                    <a:p>
                      <a:pPr marL="0" marR="0" indent="0" algn="l" defTabSz="913563" rtl="0" eaLnBrk="1" fontAlgn="auto" latinLnBrk="0" hangingPunct="1">
                        <a:lnSpc>
                          <a:spcPct val="100000"/>
                        </a:lnSpc>
                        <a:spcBef>
                          <a:spcPts val="0"/>
                        </a:spcBef>
                        <a:spcAft>
                          <a:spcPts val="0"/>
                        </a:spcAft>
                        <a:buClrTx/>
                        <a:buSzTx/>
                        <a:buFontTx/>
                        <a:buNone/>
                        <a:tabLst/>
                        <a:defRPr/>
                      </a:pPr>
                      <a:r>
                        <a:rPr lang="en-US" sz="1400" b="1" dirty="0" smtClean="0">
                          <a:latin typeface="Arial"/>
                          <a:cs typeface="Arial"/>
                        </a:rPr>
                        <a:t>33-33-FF-</a:t>
                      </a:r>
                      <a:r>
                        <a:rPr lang="en-US" sz="1400" b="1" dirty="0" smtClean="0">
                          <a:solidFill>
                            <a:srgbClr val="FF4C55"/>
                          </a:solidFill>
                          <a:latin typeface="Arial"/>
                          <a:cs typeface="Arial"/>
                        </a:rPr>
                        <a:t>33-44-44</a:t>
                      </a:r>
                    </a:p>
                  </a:txBody>
                  <a:tcPr marL="68598" marR="68598" marT="34290" marB="34290"/>
                </a:tc>
              </a:tr>
            </a:tbl>
          </a:graphicData>
        </a:graphic>
      </p:graphicFrame>
      <p:sp>
        <p:nvSpPr>
          <p:cNvPr id="7" name="Curved Left Arrow 6"/>
          <p:cNvSpPr/>
          <p:nvPr/>
        </p:nvSpPr>
        <p:spPr>
          <a:xfrm rot="16200000">
            <a:off x="3382665" y="-191560"/>
            <a:ext cx="512353" cy="2559015"/>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8" name="Curved Left Arrow 7"/>
          <p:cNvSpPr/>
          <p:nvPr/>
        </p:nvSpPr>
        <p:spPr>
          <a:xfrm rot="16200000">
            <a:off x="6561735" y="-191560"/>
            <a:ext cx="512353" cy="2559015"/>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25" name="TextBox 24"/>
          <p:cNvSpPr txBox="1"/>
          <p:nvPr/>
        </p:nvSpPr>
        <p:spPr>
          <a:xfrm flipH="1">
            <a:off x="103306" y="1005583"/>
            <a:ext cx="990027" cy="338542"/>
          </a:xfrm>
          <a:prstGeom prst="rect">
            <a:avLst/>
          </a:prstGeom>
          <a:noFill/>
        </p:spPr>
        <p:txBody>
          <a:bodyPr wrap="square" lIns="91416" tIns="45708" rIns="91416" bIns="45708" rtlCol="0">
            <a:spAutoFit/>
          </a:bodyPr>
          <a:lstStyle/>
          <a:p>
            <a:r>
              <a:rPr lang="en-US" sz="1600" b="1" dirty="0" smtClean="0">
                <a:solidFill>
                  <a:srgbClr val="000000"/>
                </a:solidFill>
              </a:rPr>
              <a:t>PC2</a:t>
            </a:r>
            <a:endParaRPr lang="en-US" sz="1600" b="1" dirty="0">
              <a:solidFill>
                <a:srgbClr val="000000"/>
              </a:solidFill>
            </a:endParaRPr>
          </a:p>
        </p:txBody>
      </p:sp>
      <p:sp>
        <p:nvSpPr>
          <p:cNvPr id="9" name="TextBox 8"/>
          <p:cNvSpPr txBox="1"/>
          <p:nvPr/>
        </p:nvSpPr>
        <p:spPr>
          <a:xfrm>
            <a:off x="0" y="0"/>
            <a:ext cx="9144000" cy="523220"/>
          </a:xfrm>
          <a:prstGeom prst="rect">
            <a:avLst/>
          </a:prstGeom>
          <a:noFill/>
        </p:spPr>
        <p:txBody>
          <a:bodyPr wrap="square" rtlCol="0">
            <a:spAutoFit/>
          </a:bodyPr>
          <a:lstStyle/>
          <a:p>
            <a:pPr algn="ctr"/>
            <a:r>
              <a:rPr lang="en-US" sz="2800" b="1" dirty="0" smtClean="0">
                <a:solidFill>
                  <a:srgbClr val="0096D6"/>
                </a:solidFill>
              </a:rPr>
              <a:t> Advantages of Solicited-Node Multicast</a:t>
            </a:r>
            <a:endParaRPr lang="en-US" sz="2800" b="1" dirty="0">
              <a:solidFill>
                <a:srgbClr val="0096D6"/>
              </a:solidFill>
            </a:endParaRPr>
          </a:p>
        </p:txBody>
      </p:sp>
      <p:sp>
        <p:nvSpPr>
          <p:cNvPr id="10"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1"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6915325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blinds(horizontal)">
                                      <p:cBhvr>
                                        <p:cTn id="7" dur="500"/>
                                        <p:tgtEl>
                                          <p:spTgt spid="16">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Effect transition="in" filter="blinds(horizontal)">
                                      <p:cBhvr>
                                        <p:cTn id="19" dur="500"/>
                                        <p:tgtEl>
                                          <p:spTgt spid="16">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9050"/>
            <a:ext cx="6934200" cy="523220"/>
          </a:xfrm>
          <a:prstGeom prst="rect">
            <a:avLst/>
          </a:prstGeom>
          <a:noFill/>
        </p:spPr>
        <p:txBody>
          <a:bodyPr wrap="square" rtlCol="0">
            <a:spAutoFit/>
          </a:bodyPr>
          <a:lstStyle/>
          <a:p>
            <a:pPr algn="ctr"/>
            <a:r>
              <a:rPr lang="en-US" sz="2800" b="1" dirty="0" smtClean="0">
                <a:solidFill>
                  <a:srgbClr val="0096D6"/>
                </a:solidFill>
              </a:rPr>
              <a:t>Advantages of Solicited-Node Multicast</a:t>
            </a:r>
            <a:endParaRPr lang="en-US" sz="2800" b="1" dirty="0">
              <a:solidFill>
                <a:srgbClr val="0096D6"/>
              </a:solidFill>
            </a:endParaRPr>
          </a:p>
        </p:txBody>
      </p:sp>
      <p:sp>
        <p:nvSpPr>
          <p:cNvPr id="14" name="Content Placeholder 4"/>
          <p:cNvSpPr txBox="1">
            <a:spLocks/>
          </p:cNvSpPr>
          <p:nvPr/>
        </p:nvSpPr>
        <p:spPr>
          <a:xfrm>
            <a:off x="76200" y="361950"/>
            <a:ext cx="5392348" cy="4343400"/>
          </a:xfrm>
          <a:prstGeom prst="rect">
            <a:avLst/>
          </a:prstGeom>
        </p:spPr>
        <p:txBody>
          <a:bodyPr vert="horz" lIns="91408" tIns="45704" rIns="91408" bIns="45704" rtlCol="0">
            <a:noAutofit/>
          </a:bodyPr>
          <a:lstStyle/>
          <a:p>
            <a:pPr marL="0" indent="0">
              <a:buNone/>
            </a:pPr>
            <a:r>
              <a:rPr lang="en-US" sz="1800" b="1" dirty="0">
                <a:solidFill>
                  <a:srgbClr val="FF0000"/>
                </a:solidFill>
              </a:rPr>
              <a:t>Ethernet Broadcast</a:t>
            </a:r>
          </a:p>
          <a:p>
            <a:pPr marL="285750" indent="-285750">
              <a:buFont typeface="Arial"/>
              <a:buChar char="•"/>
            </a:pPr>
            <a:r>
              <a:rPr lang="en-US" sz="1800" dirty="0">
                <a:solidFill>
                  <a:srgbClr val="010000"/>
                </a:solidFill>
              </a:rPr>
              <a:t>Destination MAC Address: </a:t>
            </a:r>
            <a:r>
              <a:rPr lang="en-US" sz="1800" b="1" dirty="0">
                <a:solidFill>
                  <a:srgbClr val="010000"/>
                </a:solidFill>
              </a:rPr>
              <a:t>Broadcast</a:t>
            </a:r>
          </a:p>
          <a:p>
            <a:pPr marL="285750" indent="-285750">
              <a:buFont typeface="Arial"/>
              <a:buChar char="•"/>
            </a:pPr>
            <a:r>
              <a:rPr lang="en-US" sz="1800" dirty="0">
                <a:solidFill>
                  <a:srgbClr val="010000"/>
                </a:solidFill>
              </a:rPr>
              <a:t>Data must be passed to upper layer for </a:t>
            </a:r>
            <a:r>
              <a:rPr lang="en-US" sz="1800" dirty="0" smtClean="0">
                <a:solidFill>
                  <a:srgbClr val="010000"/>
                </a:solidFill>
              </a:rPr>
              <a:t>processing (ARP for example).</a:t>
            </a:r>
            <a:endParaRPr lang="en-US" sz="1800" dirty="0">
              <a:solidFill>
                <a:srgbClr val="010000"/>
              </a:solidFill>
            </a:endParaRPr>
          </a:p>
          <a:p>
            <a:endParaRPr lang="en-US" sz="1800" dirty="0"/>
          </a:p>
          <a:p>
            <a:pPr marL="0" indent="0">
              <a:buNone/>
            </a:pPr>
            <a:r>
              <a:rPr lang="en-US" sz="1800" b="1" dirty="0"/>
              <a:t>IPv4 or IPv6 Multicast</a:t>
            </a:r>
          </a:p>
          <a:p>
            <a:pPr marL="285750" indent="-285750">
              <a:buFont typeface="Arial"/>
              <a:buChar char="•"/>
            </a:pPr>
            <a:r>
              <a:rPr lang="en-US" sz="1800" dirty="0">
                <a:solidFill>
                  <a:srgbClr val="010000"/>
                </a:solidFill>
              </a:rPr>
              <a:t>IP multicast packets can be filtered by the switch, only sending packets to members of that group </a:t>
            </a:r>
          </a:p>
          <a:p>
            <a:pPr marL="533003" lvl="1" indent="-285750">
              <a:buFont typeface="Arial"/>
              <a:buChar char="•"/>
            </a:pPr>
            <a:r>
              <a:rPr lang="en-US" sz="1800" b="1" dirty="0">
                <a:solidFill>
                  <a:srgbClr val="010000"/>
                </a:solidFill>
              </a:rPr>
              <a:t>IPv4</a:t>
            </a:r>
            <a:r>
              <a:rPr lang="en-US" sz="1800" dirty="0">
                <a:solidFill>
                  <a:srgbClr val="010000"/>
                </a:solidFill>
              </a:rPr>
              <a:t> - IGMP (Internet Group Management Protocol) </a:t>
            </a:r>
          </a:p>
          <a:p>
            <a:pPr marL="533003" lvl="1" indent="-285750">
              <a:buFont typeface="Arial"/>
              <a:buChar char="•"/>
            </a:pPr>
            <a:r>
              <a:rPr lang="en-US" sz="1800" b="1" dirty="0">
                <a:solidFill>
                  <a:srgbClr val="010000"/>
                </a:solidFill>
              </a:rPr>
              <a:t>IPv6</a:t>
            </a:r>
            <a:r>
              <a:rPr lang="en-US" sz="1800" dirty="0">
                <a:solidFill>
                  <a:srgbClr val="010000"/>
                </a:solidFill>
              </a:rPr>
              <a:t> - MLD (Multicast Listener Discovery) </a:t>
            </a:r>
          </a:p>
          <a:p>
            <a:r>
              <a:rPr lang="en-US" sz="1800" b="1" i="1" dirty="0">
                <a:solidFill>
                  <a:srgbClr val="010000"/>
                </a:solidFill>
              </a:rPr>
              <a:t>However</a:t>
            </a:r>
            <a:r>
              <a:rPr lang="en-US" sz="1800" dirty="0">
                <a:solidFill>
                  <a:srgbClr val="010000"/>
                </a:solidFill>
              </a:rPr>
              <a:t>, Solicited Node Multicasts </a:t>
            </a:r>
            <a:r>
              <a:rPr lang="en-US" sz="1800">
                <a:solidFill>
                  <a:srgbClr val="010000"/>
                </a:solidFill>
              </a:rPr>
              <a:t>are </a:t>
            </a:r>
            <a:r>
              <a:rPr lang="en-US" sz="1800" b="1" i="1" smtClean="0">
                <a:solidFill>
                  <a:srgbClr val="010000"/>
                </a:solidFill>
              </a:rPr>
              <a:t>forwarded </a:t>
            </a:r>
            <a:r>
              <a:rPr lang="en-US" sz="1800" b="1" i="1" dirty="0">
                <a:solidFill>
                  <a:srgbClr val="010000"/>
                </a:solidFill>
              </a:rPr>
              <a:t>out all ports </a:t>
            </a:r>
            <a:r>
              <a:rPr lang="en-US" sz="1800" dirty="0">
                <a:solidFill>
                  <a:srgbClr val="010000"/>
                </a:solidFill>
              </a:rPr>
              <a:t>because of the potentially huge forwarding tables needed to to store these </a:t>
            </a:r>
            <a:r>
              <a:rPr lang="en-US" sz="1800" dirty="0" smtClean="0">
                <a:solidFill>
                  <a:srgbClr val="010000"/>
                </a:solidFill>
              </a:rPr>
              <a:t>addresses… but wait… </a:t>
            </a:r>
            <a:endParaRPr lang="en-US" sz="1800" dirty="0">
              <a:solidFill>
                <a:srgbClr val="010000"/>
              </a:solidFill>
            </a:endParaRPr>
          </a:p>
        </p:txBody>
      </p:sp>
      <p:sp>
        <p:nvSpPr>
          <p:cNvPr id="4" name="Line 6"/>
          <p:cNvSpPr>
            <a:spLocks noChangeShapeType="1"/>
          </p:cNvSpPr>
          <p:nvPr/>
        </p:nvSpPr>
        <p:spPr bwMode="auto">
          <a:xfrm>
            <a:off x="7310155" y="664514"/>
            <a:ext cx="0" cy="766904"/>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sp>
        <p:nvSpPr>
          <p:cNvPr id="5" name="Line 7"/>
          <p:cNvSpPr>
            <a:spLocks noChangeShapeType="1"/>
          </p:cNvSpPr>
          <p:nvPr/>
        </p:nvSpPr>
        <p:spPr bwMode="auto">
          <a:xfrm flipH="1">
            <a:off x="6159040" y="1598812"/>
            <a:ext cx="690493" cy="378306"/>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pic>
        <p:nvPicPr>
          <p:cNvPr id="6" name="Picture 5"/>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12562" y="514350"/>
            <a:ext cx="634031" cy="373804"/>
          </a:xfrm>
          <a:prstGeom prst="rect">
            <a:avLst/>
          </a:prstGeom>
          <a:noFill/>
          <a:ln w="9525">
            <a:noFill/>
            <a:miter lim="800000"/>
            <a:headEnd/>
            <a:tailEnd/>
          </a:ln>
        </p:spPr>
      </p:pic>
      <p:sp>
        <p:nvSpPr>
          <p:cNvPr id="7" name="Line 7"/>
          <p:cNvSpPr>
            <a:spLocks noChangeShapeType="1"/>
          </p:cNvSpPr>
          <p:nvPr/>
        </p:nvSpPr>
        <p:spPr bwMode="auto">
          <a:xfrm flipH="1">
            <a:off x="7310154" y="1734978"/>
            <a:ext cx="0" cy="242140"/>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sp>
        <p:nvSpPr>
          <p:cNvPr id="8" name="Line 7"/>
          <p:cNvSpPr>
            <a:spLocks noChangeShapeType="1"/>
          </p:cNvSpPr>
          <p:nvPr/>
        </p:nvSpPr>
        <p:spPr bwMode="auto">
          <a:xfrm flipH="1" flipV="1">
            <a:off x="7603696" y="1598811"/>
            <a:ext cx="699878" cy="325881"/>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pic>
        <p:nvPicPr>
          <p:cNvPr id="9" name="Picture 3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022431" y="1977117"/>
            <a:ext cx="581265" cy="510387"/>
          </a:xfrm>
          <a:prstGeom prst="rect">
            <a:avLst/>
          </a:prstGeom>
          <a:noFill/>
          <a:ln w="9525">
            <a:noFill/>
            <a:miter lim="800000"/>
            <a:headEnd/>
            <a:tailEnd/>
          </a:ln>
          <a:effectLst/>
        </p:spPr>
      </p:pic>
      <p:sp>
        <p:nvSpPr>
          <p:cNvPr id="10" name="TextBox 9"/>
          <p:cNvSpPr txBox="1"/>
          <p:nvPr/>
        </p:nvSpPr>
        <p:spPr>
          <a:xfrm>
            <a:off x="5307118" y="888153"/>
            <a:ext cx="1794670" cy="284703"/>
          </a:xfrm>
          <a:prstGeom prst="rect">
            <a:avLst/>
          </a:prstGeom>
          <a:noFill/>
        </p:spPr>
        <p:txBody>
          <a:bodyPr wrap="none" lIns="68589" tIns="34295" rIns="68589" bIns="34295" rtlCol="0">
            <a:spAutoFit/>
          </a:bodyPr>
          <a:lstStyle/>
          <a:p>
            <a:pPr algn="ctr"/>
            <a:r>
              <a:rPr lang="en-US" sz="1400" b="1" dirty="0">
                <a:solidFill>
                  <a:srgbClr val="FF0000"/>
                </a:solidFill>
                <a:latin typeface="Arial"/>
                <a:cs typeface="Arial"/>
              </a:rPr>
              <a:t>Ethernet Broadcast</a:t>
            </a:r>
          </a:p>
        </p:txBody>
      </p:sp>
      <p:cxnSp>
        <p:nvCxnSpPr>
          <p:cNvPr id="11" name="Straight Arrow Connector 10"/>
          <p:cNvCxnSpPr/>
          <p:nvPr/>
        </p:nvCxnSpPr>
        <p:spPr>
          <a:xfrm flipV="1">
            <a:off x="6096148" y="1457071"/>
            <a:ext cx="540690" cy="389129"/>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2" name="Picture 3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041325" y="1924692"/>
            <a:ext cx="581265" cy="510387"/>
          </a:xfrm>
          <a:prstGeom prst="rect">
            <a:avLst/>
          </a:prstGeom>
          <a:noFill/>
          <a:ln w="9525">
            <a:noFill/>
            <a:miter lim="800000"/>
            <a:headEnd/>
            <a:tailEnd/>
          </a:ln>
          <a:effectLst/>
        </p:spPr>
      </p:pic>
      <p:pic>
        <p:nvPicPr>
          <p:cNvPr id="13" name="Picture 3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868408" y="1924692"/>
            <a:ext cx="581265" cy="510387"/>
          </a:xfrm>
          <a:prstGeom prst="rect">
            <a:avLst/>
          </a:prstGeom>
          <a:noFill/>
          <a:ln w="9525">
            <a:noFill/>
            <a:miter lim="800000"/>
            <a:headEnd/>
            <a:tailEnd/>
          </a:ln>
          <a:effectLst/>
        </p:spPr>
      </p:pic>
      <p:pic>
        <p:nvPicPr>
          <p:cNvPr id="15" name="Picture 5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14127" y="1346635"/>
            <a:ext cx="908331" cy="38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16" name="Straight Arrow Connector 15"/>
          <p:cNvCxnSpPr/>
          <p:nvPr/>
        </p:nvCxnSpPr>
        <p:spPr>
          <a:xfrm flipV="1">
            <a:off x="7385249" y="888154"/>
            <a:ext cx="6211" cy="458482"/>
          </a:xfrm>
          <a:prstGeom prst="straightConnector1">
            <a:avLst/>
          </a:prstGeom>
          <a:ln w="57150" cmpd="sng">
            <a:solidFill>
              <a:srgbClr val="FF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762885" y="1501611"/>
            <a:ext cx="540690" cy="274829"/>
          </a:xfrm>
          <a:prstGeom prst="straightConnector1">
            <a:avLst/>
          </a:prstGeom>
          <a:ln w="57150" cmpd="sng">
            <a:solidFill>
              <a:srgbClr val="FF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7467600" y="1733550"/>
            <a:ext cx="6211" cy="428964"/>
          </a:xfrm>
          <a:prstGeom prst="straightConnector1">
            <a:avLst/>
          </a:prstGeom>
          <a:ln w="57150" cmpd="sng">
            <a:solidFill>
              <a:srgbClr val="FF0000"/>
            </a:solidFill>
            <a:prstDash val="dot"/>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7895604" y="1846200"/>
            <a:ext cx="835291" cy="641305"/>
          </a:xfrm>
          <a:prstGeom prst="rect">
            <a:avLst/>
          </a:prstGeom>
          <a:solidFill>
            <a:srgbClr val="0096D6">
              <a:alpha val="18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20" name="Line 6"/>
          <p:cNvSpPr>
            <a:spLocks noChangeShapeType="1"/>
          </p:cNvSpPr>
          <p:nvPr/>
        </p:nvSpPr>
        <p:spPr bwMode="auto">
          <a:xfrm>
            <a:off x="7418460" y="2841176"/>
            <a:ext cx="0" cy="766904"/>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sp>
        <p:nvSpPr>
          <p:cNvPr id="21" name="Line 7"/>
          <p:cNvSpPr>
            <a:spLocks noChangeShapeType="1"/>
          </p:cNvSpPr>
          <p:nvPr/>
        </p:nvSpPr>
        <p:spPr bwMode="auto">
          <a:xfrm flipH="1">
            <a:off x="6267345" y="3775473"/>
            <a:ext cx="690493" cy="378306"/>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pic>
        <p:nvPicPr>
          <p:cNvPr id="22" name="Picture 21"/>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120867" y="2691011"/>
            <a:ext cx="634031" cy="373804"/>
          </a:xfrm>
          <a:prstGeom prst="rect">
            <a:avLst/>
          </a:prstGeom>
          <a:noFill/>
          <a:ln w="9525">
            <a:noFill/>
            <a:miter lim="800000"/>
            <a:headEnd/>
            <a:tailEnd/>
          </a:ln>
        </p:spPr>
      </p:pic>
      <p:sp>
        <p:nvSpPr>
          <p:cNvPr id="23" name="Line 7"/>
          <p:cNvSpPr>
            <a:spLocks noChangeShapeType="1"/>
          </p:cNvSpPr>
          <p:nvPr/>
        </p:nvSpPr>
        <p:spPr bwMode="auto">
          <a:xfrm flipH="1">
            <a:off x="7418459" y="3911639"/>
            <a:ext cx="0" cy="242140"/>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sp>
        <p:nvSpPr>
          <p:cNvPr id="24" name="Line 7"/>
          <p:cNvSpPr>
            <a:spLocks noChangeShapeType="1"/>
          </p:cNvSpPr>
          <p:nvPr/>
        </p:nvSpPr>
        <p:spPr bwMode="auto">
          <a:xfrm flipH="1" flipV="1">
            <a:off x="7712001" y="3775473"/>
            <a:ext cx="699878" cy="325881"/>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pic>
        <p:nvPicPr>
          <p:cNvPr id="25" name="Picture 3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130736" y="4153779"/>
            <a:ext cx="581265" cy="510387"/>
          </a:xfrm>
          <a:prstGeom prst="rect">
            <a:avLst/>
          </a:prstGeom>
          <a:noFill/>
          <a:ln w="9525">
            <a:noFill/>
            <a:miter lim="800000"/>
            <a:headEnd/>
            <a:tailEnd/>
          </a:ln>
          <a:effectLst/>
        </p:spPr>
      </p:pic>
      <p:sp>
        <p:nvSpPr>
          <p:cNvPr id="26" name="TextBox 25"/>
          <p:cNvSpPr txBox="1"/>
          <p:nvPr/>
        </p:nvSpPr>
        <p:spPr>
          <a:xfrm>
            <a:off x="5339324" y="3086768"/>
            <a:ext cx="1913630" cy="500147"/>
          </a:xfrm>
          <a:prstGeom prst="rect">
            <a:avLst/>
          </a:prstGeom>
          <a:noFill/>
        </p:spPr>
        <p:txBody>
          <a:bodyPr wrap="none" lIns="68589" tIns="34295" rIns="68589" bIns="34295" rtlCol="0">
            <a:spAutoFit/>
          </a:bodyPr>
          <a:lstStyle/>
          <a:p>
            <a:pPr algn="ctr"/>
            <a:r>
              <a:rPr lang="en-US" sz="1400" b="1" dirty="0">
                <a:latin typeface="Arial"/>
                <a:cs typeface="Arial"/>
              </a:rPr>
              <a:t>IPv4/IPv6 Multicast</a:t>
            </a:r>
          </a:p>
          <a:p>
            <a:pPr algn="ctr"/>
            <a:r>
              <a:rPr lang="en-US" sz="1400" b="1" dirty="0">
                <a:latin typeface="Arial"/>
                <a:cs typeface="Arial"/>
              </a:rPr>
              <a:t>IGMP/MLD Snooping</a:t>
            </a:r>
          </a:p>
        </p:txBody>
      </p:sp>
      <p:cxnSp>
        <p:nvCxnSpPr>
          <p:cNvPr id="27" name="Straight Arrow Connector 26"/>
          <p:cNvCxnSpPr/>
          <p:nvPr/>
        </p:nvCxnSpPr>
        <p:spPr>
          <a:xfrm flipV="1">
            <a:off x="6204453" y="3633732"/>
            <a:ext cx="540690" cy="389129"/>
          </a:xfrm>
          <a:prstGeom prst="straightConnector1">
            <a:avLst/>
          </a:prstGeom>
          <a:ln w="57150" cmpd="sng">
            <a:solidFill>
              <a:srgbClr val="0096D6"/>
            </a:solidFill>
            <a:tailEnd type="arrow"/>
          </a:ln>
        </p:spPr>
        <p:style>
          <a:lnRef idx="2">
            <a:schemeClr val="accent1"/>
          </a:lnRef>
          <a:fillRef idx="0">
            <a:schemeClr val="accent1"/>
          </a:fillRef>
          <a:effectRef idx="1">
            <a:schemeClr val="accent1"/>
          </a:effectRef>
          <a:fontRef idx="minor">
            <a:schemeClr val="tx1"/>
          </a:fontRef>
        </p:style>
      </p:cxnSp>
      <p:pic>
        <p:nvPicPr>
          <p:cNvPr id="28" name="Picture 3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149630" y="4101354"/>
            <a:ext cx="581265" cy="510387"/>
          </a:xfrm>
          <a:prstGeom prst="rect">
            <a:avLst/>
          </a:prstGeom>
          <a:noFill/>
          <a:ln w="9525">
            <a:noFill/>
            <a:miter lim="800000"/>
            <a:headEnd/>
            <a:tailEnd/>
          </a:ln>
          <a:effectLst/>
        </p:spPr>
      </p:pic>
      <p:pic>
        <p:nvPicPr>
          <p:cNvPr id="29" name="Picture 3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976713" y="4101354"/>
            <a:ext cx="581265" cy="510387"/>
          </a:xfrm>
          <a:prstGeom prst="rect">
            <a:avLst/>
          </a:prstGeom>
          <a:noFill/>
          <a:ln w="9525">
            <a:noFill/>
            <a:miter lim="800000"/>
            <a:headEnd/>
            <a:tailEnd/>
          </a:ln>
          <a:effectLst/>
        </p:spPr>
      </p:pic>
      <p:pic>
        <p:nvPicPr>
          <p:cNvPr id="30" name="Picture 5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22432" y="3523296"/>
            <a:ext cx="908331" cy="38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1" name="Straight Arrow Connector 30"/>
          <p:cNvCxnSpPr/>
          <p:nvPr/>
        </p:nvCxnSpPr>
        <p:spPr>
          <a:xfrm>
            <a:off x="7871190" y="3678272"/>
            <a:ext cx="540690" cy="274829"/>
          </a:xfrm>
          <a:prstGeom prst="straightConnector1">
            <a:avLst/>
          </a:prstGeom>
          <a:ln w="57150" cmpd="sng">
            <a:solidFill>
              <a:srgbClr val="0096D6"/>
            </a:solidFill>
            <a:prstDash val="dot"/>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8003909" y="4022861"/>
            <a:ext cx="835291" cy="641305"/>
          </a:xfrm>
          <a:prstGeom prst="rect">
            <a:avLst/>
          </a:prstGeom>
          <a:solidFill>
            <a:srgbClr val="0096D6">
              <a:alpha val="18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35"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36"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39411245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animEffect transition="in" filter="blinds(horizontal)">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animEffect transition="in" filter="blinds(horizontal)">
                                      <p:cBhvr>
                                        <p:cTn id="28" dur="500"/>
                                        <p:tgtEl>
                                          <p:spTgt spid="1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linds(horizontal)">
                                      <p:cBhvr>
                                        <p:cTn id="36" dur="500"/>
                                        <p:tgtEl>
                                          <p:spTgt spid="21"/>
                                        </p:tgtEl>
                                      </p:cBhvr>
                                    </p:animEffect>
                                  </p:childTnLst>
                                </p:cTn>
                              </p:par>
                              <p:par>
                                <p:cTn id="37" presetID="3" presetClass="entr" presetSubtype="1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par>
                                <p:cTn id="46" presetID="3" presetClass="entr" presetSubtype="10"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linds(horizontal)">
                                      <p:cBhvr>
                                        <p:cTn id="48" dur="500"/>
                                        <p:tgtEl>
                                          <p:spTgt spid="25"/>
                                        </p:tgtEl>
                                      </p:cBhvr>
                                    </p:animEffect>
                                  </p:childTnLst>
                                </p:cTn>
                              </p:par>
                              <p:par>
                                <p:cTn id="49" presetID="3" presetClass="entr" presetSubtype="1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blinds(horizontal)">
                                      <p:cBhvr>
                                        <p:cTn id="51" dur="500"/>
                                        <p:tgtEl>
                                          <p:spTgt spid="28"/>
                                        </p:tgtEl>
                                      </p:cBhvr>
                                    </p:animEffect>
                                  </p:childTnLst>
                                </p:cTn>
                              </p:par>
                              <p:par>
                                <p:cTn id="52" presetID="3" presetClass="entr" presetSubtype="1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blinds(horizontal)">
                                      <p:cBhvr>
                                        <p:cTn id="54" dur="500"/>
                                        <p:tgtEl>
                                          <p:spTgt spid="29"/>
                                        </p:tgtEl>
                                      </p:cBhvr>
                                    </p:animEffect>
                                  </p:childTnLst>
                                </p:cTn>
                              </p:par>
                              <p:par>
                                <p:cTn id="55" presetID="3" presetClass="entr" presetSubtype="1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blinds(horizontal)">
                                      <p:cBhvr>
                                        <p:cTn id="57" dur="500"/>
                                        <p:tgtEl>
                                          <p:spTgt spid="3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blinds(horizontal)">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4">
                                            <p:txEl>
                                              <p:pRg st="5" end="5"/>
                                            </p:txEl>
                                          </p:spTgt>
                                        </p:tgtEl>
                                        <p:attrNameLst>
                                          <p:attrName>style.visibility</p:attrName>
                                        </p:attrNameLst>
                                      </p:cBhvr>
                                      <p:to>
                                        <p:strVal val="visible"/>
                                      </p:to>
                                    </p:set>
                                    <p:animEffect transition="in" filter="blinds(horizontal)">
                                      <p:cBhvr>
                                        <p:cTn id="65" dur="500"/>
                                        <p:tgtEl>
                                          <p:spTgt spid="1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blinds(horizontal)">
                                      <p:cBhvr>
                                        <p:cTn id="70" dur="500"/>
                                        <p:tgtEl>
                                          <p:spTgt spid="27"/>
                                        </p:tgtEl>
                                      </p:cBhvr>
                                    </p:animEffect>
                                  </p:childTnLst>
                                </p:cTn>
                              </p:par>
                            </p:childTnLst>
                          </p:cTn>
                        </p:par>
                        <p:par>
                          <p:cTn id="71" fill="hold">
                            <p:stCondLst>
                              <p:cond delay="500"/>
                            </p:stCondLst>
                            <p:childTnLst>
                              <p:par>
                                <p:cTn id="72" presetID="3" presetClass="entr" presetSubtype="10" fill="hold" nodeType="after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blinds(horizontal)">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14">
                                            <p:txEl>
                                              <p:pRg st="6" end="6"/>
                                            </p:txEl>
                                          </p:spTgt>
                                        </p:tgtEl>
                                        <p:attrNameLst>
                                          <p:attrName>style.visibility</p:attrName>
                                        </p:attrNameLst>
                                      </p:cBhvr>
                                      <p:to>
                                        <p:strVal val="visible"/>
                                      </p:to>
                                    </p:set>
                                    <p:animEffect transition="in" filter="blinds(horizontal)">
                                      <p:cBhvr>
                                        <p:cTn id="79" dur="500"/>
                                        <p:tgtEl>
                                          <p:spTgt spid="14">
                                            <p:txEl>
                                              <p:pRg st="6" end="6"/>
                                            </p:txEl>
                                          </p:spTgt>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blinds(horizontal)">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4">
                                            <p:txEl>
                                              <p:pRg st="7" end="7"/>
                                            </p:txEl>
                                          </p:spTgt>
                                        </p:tgtEl>
                                        <p:attrNameLst>
                                          <p:attrName>style.visibility</p:attrName>
                                        </p:attrNameLst>
                                      </p:cBhvr>
                                      <p:to>
                                        <p:strVal val="visible"/>
                                      </p:to>
                                    </p:set>
                                    <p:animEffect transition="in" filter="blinds(horizontal)">
                                      <p:cBhvr>
                                        <p:cTn id="87" dur="500"/>
                                        <p:tgtEl>
                                          <p:spTgt spid="14">
                                            <p:txEl>
                                              <p:pRg st="7" end="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4">
                                            <p:txEl>
                                              <p:pRg st="8" end="8"/>
                                            </p:txEl>
                                          </p:spTgt>
                                        </p:tgtEl>
                                        <p:attrNameLst>
                                          <p:attrName>style.visibility</p:attrName>
                                        </p:attrNameLst>
                                      </p:cBhvr>
                                      <p:to>
                                        <p:strVal val="visible"/>
                                      </p:to>
                                    </p:set>
                                    <p:animEffect transition="in" filter="blinds(horizontal)">
                                      <p:cBhvr>
                                        <p:cTn id="92" dur="500"/>
                                        <p:tgtEl>
                                          <p:spTgt spid="14">
                                            <p:txEl>
                                              <p:pRg st="8" end="8"/>
                                            </p:txEl>
                                          </p:spTgt>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blinds(horizontal)">
                                      <p:cBhvr>
                                        <p:cTn id="9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P spid="24" grpId="0" animBg="1"/>
      <p:bldP spid="26" grpId="0"/>
      <p:bldP spid="32" grpId="0" animBg="1"/>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781800" y="2190750"/>
            <a:ext cx="2145270" cy="1428750"/>
          </a:xfrm>
          <a:prstGeom prst="rect">
            <a:avLst/>
          </a:prstGeom>
        </p:spPr>
      </p:pic>
      <p:sp>
        <p:nvSpPr>
          <p:cNvPr id="16" name="Content Placeholder 2"/>
          <p:cNvSpPr>
            <a:spLocks noGrp="1"/>
          </p:cNvSpPr>
          <p:nvPr>
            <p:ph idx="4294967295"/>
          </p:nvPr>
        </p:nvSpPr>
        <p:spPr>
          <a:xfrm>
            <a:off x="76200" y="2495550"/>
            <a:ext cx="7467600" cy="1981200"/>
          </a:xfrm>
          <a:prstGeom prst="rect">
            <a:avLst/>
          </a:prstGeom>
        </p:spPr>
        <p:txBody>
          <a:bodyPr>
            <a:noAutofit/>
          </a:bodyPr>
          <a:lstStyle/>
          <a:p>
            <a:pPr marL="468911" lvl="1" indent="-342811">
              <a:buFont typeface="Arial"/>
              <a:buChar char="•"/>
              <a:defRPr/>
            </a:pPr>
            <a:r>
              <a:rPr lang="en-US" dirty="0">
                <a:solidFill>
                  <a:srgbClr val="010000"/>
                </a:solidFill>
                <a:latin typeface="Arial"/>
                <a:cs typeface="Arial"/>
              </a:rPr>
              <a:t>Besides its own MAC address, the Ethernet NIC will accept multicast addresses created from the:</a:t>
            </a:r>
          </a:p>
          <a:p>
            <a:pPr marL="603321" lvl="2" indent="-342811">
              <a:buFont typeface="Arial"/>
              <a:buChar char="•"/>
              <a:defRPr/>
            </a:pPr>
            <a:r>
              <a:rPr lang="en-US" dirty="0">
                <a:solidFill>
                  <a:srgbClr val="010000"/>
                </a:solidFill>
                <a:latin typeface="Arial"/>
                <a:cs typeface="Arial"/>
              </a:rPr>
              <a:t>Solicited node multicast (global unicast address)</a:t>
            </a:r>
          </a:p>
          <a:p>
            <a:pPr marL="603321" lvl="2" indent="-342811">
              <a:buFont typeface="Arial"/>
              <a:buChar char="•"/>
              <a:defRPr/>
            </a:pPr>
            <a:r>
              <a:rPr lang="en-US" dirty="0">
                <a:solidFill>
                  <a:srgbClr val="010000"/>
                </a:solidFill>
                <a:latin typeface="Arial"/>
                <a:cs typeface="Arial"/>
              </a:rPr>
              <a:t>Solicited node multicast (link-local address)</a:t>
            </a:r>
          </a:p>
          <a:p>
            <a:pPr marL="603321" lvl="2" indent="-342811">
              <a:buFont typeface="Arial"/>
              <a:buChar char="•"/>
              <a:defRPr/>
            </a:pPr>
            <a:r>
              <a:rPr lang="en-US" dirty="0">
                <a:solidFill>
                  <a:srgbClr val="010000"/>
                </a:solidFill>
                <a:latin typeface="Arial"/>
                <a:cs typeface="Arial"/>
              </a:rPr>
              <a:t>Any assigned multicast address such as All-IPv6-Devices</a:t>
            </a:r>
            <a:r>
              <a:rPr lang="en-US" dirty="0" smtClean="0">
                <a:solidFill>
                  <a:srgbClr val="010000"/>
                </a:solidFill>
                <a:latin typeface="Arial"/>
                <a:cs typeface="Arial"/>
              </a:rPr>
              <a:t>.</a:t>
            </a:r>
          </a:p>
          <a:p>
            <a:pPr marL="603321" lvl="2" indent="-342811">
              <a:buFont typeface="Arial"/>
              <a:buChar char="•"/>
              <a:defRPr/>
            </a:pPr>
            <a:r>
              <a:rPr lang="en-US" dirty="0" smtClean="0">
                <a:solidFill>
                  <a:srgbClr val="010000"/>
                </a:solidFill>
                <a:latin typeface="Arial"/>
                <a:cs typeface="Arial"/>
              </a:rPr>
              <a:t>Mapping of IPv6 multicast to Ethernet addresses discussed soon.</a:t>
            </a:r>
            <a:endParaRPr lang="en-US" dirty="0">
              <a:solidFill>
                <a:srgbClr val="010000"/>
              </a:solidFill>
              <a:latin typeface="Arial"/>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1109249806"/>
              </p:ext>
            </p:extLst>
          </p:nvPr>
        </p:nvGraphicFramePr>
        <p:xfrm>
          <a:off x="103307" y="796117"/>
          <a:ext cx="8905486" cy="1657350"/>
        </p:xfrm>
        <a:graphic>
          <a:graphicData uri="http://schemas.openxmlformats.org/drawingml/2006/table">
            <a:tbl>
              <a:tblPr firstRow="1" bandRow="1">
                <a:tableStyleId>{9DCAF9ED-07DC-4A11-8D7F-57B35C25682E}</a:tableStyleId>
              </a:tblPr>
              <a:tblGrid>
                <a:gridCol w="1712603"/>
                <a:gridCol w="2582860"/>
                <a:gridCol w="2295685"/>
                <a:gridCol w="2314338"/>
              </a:tblGrid>
              <a:tr h="285750">
                <a:tc>
                  <a:txBody>
                    <a:bodyPr/>
                    <a:lstStyle/>
                    <a:p>
                      <a:endParaRPr lang="en-US" sz="1400" b="1" dirty="0">
                        <a:latin typeface="Arial"/>
                        <a:cs typeface="Arial"/>
                      </a:endParaRPr>
                    </a:p>
                  </a:txBody>
                  <a:tcPr marL="68598" marR="68598" marT="34290" marB="34290"/>
                </a:tc>
                <a:tc>
                  <a:txBody>
                    <a:bodyPr/>
                    <a:lstStyle/>
                    <a:p>
                      <a:r>
                        <a:rPr lang="en-US" sz="1400" b="1" dirty="0" smtClean="0">
                          <a:latin typeface="Arial"/>
                          <a:cs typeface="Arial"/>
                        </a:rPr>
                        <a:t>Unicast Addresses</a:t>
                      </a:r>
                      <a:endParaRPr lang="en-US" sz="1400" b="1" dirty="0">
                        <a:latin typeface="Arial"/>
                        <a:cs typeface="Arial"/>
                      </a:endParaRPr>
                    </a:p>
                  </a:txBody>
                  <a:tcPr marL="68598" marR="68598" marT="34290" marB="34290"/>
                </a:tc>
                <a:tc>
                  <a:txBody>
                    <a:bodyPr/>
                    <a:lstStyle/>
                    <a:p>
                      <a:r>
                        <a:rPr lang="en-US" sz="1400" b="1" dirty="0" smtClean="0">
                          <a:latin typeface="Arial"/>
                          <a:cs typeface="Arial"/>
                        </a:rPr>
                        <a:t>Solicited Node Multicast</a:t>
                      </a:r>
                      <a:endParaRPr lang="en-US" sz="1400" b="1" dirty="0">
                        <a:latin typeface="Arial"/>
                        <a:cs typeface="Arial"/>
                      </a:endParaRPr>
                    </a:p>
                  </a:txBody>
                  <a:tcPr marL="68598" marR="68598" marT="34290" marB="34290"/>
                </a:tc>
                <a:tc>
                  <a:txBody>
                    <a:bodyPr/>
                    <a:lstStyle/>
                    <a:p>
                      <a:r>
                        <a:rPr lang="en-US" sz="1400" b="1" dirty="0" smtClean="0">
                          <a:latin typeface="Arial"/>
                          <a:cs typeface="Arial"/>
                        </a:rPr>
                        <a:t>Ethernet MAC</a:t>
                      </a:r>
                      <a:endParaRPr lang="en-US" sz="1400" b="1" dirty="0">
                        <a:latin typeface="Arial"/>
                        <a:cs typeface="Arial"/>
                      </a:endParaRPr>
                    </a:p>
                  </a:txBody>
                  <a:tcPr marL="68598" marR="68598" marT="34290" marB="34290"/>
                </a:tc>
              </a:tr>
              <a:tr h="297180">
                <a:tc>
                  <a:txBody>
                    <a:bodyPr/>
                    <a:lstStyle/>
                    <a:p>
                      <a:r>
                        <a:rPr lang="en-US" sz="1400" b="1" dirty="0" smtClean="0">
                          <a:latin typeface="Arial"/>
                          <a:cs typeface="Arial"/>
                        </a:rPr>
                        <a:t>Ethernet NIC</a:t>
                      </a:r>
                      <a:endParaRPr lang="en-US" sz="1400" b="1" dirty="0">
                        <a:solidFill>
                          <a:srgbClr val="010000"/>
                        </a:solidFill>
                        <a:latin typeface="Arial"/>
                        <a:cs typeface="Arial"/>
                      </a:endParaRPr>
                    </a:p>
                  </a:txBody>
                  <a:tcPr marL="68598" marR="68598" marT="34290" marB="34290"/>
                </a:tc>
                <a:tc>
                  <a:txBody>
                    <a:bodyPr/>
                    <a:lstStyle/>
                    <a:p>
                      <a:pPr marL="0" marR="0" indent="0" algn="l" defTabSz="913525" rtl="0" eaLnBrk="1" fontAlgn="auto" latinLnBrk="0" hangingPunct="1">
                        <a:lnSpc>
                          <a:spcPct val="100000"/>
                        </a:lnSpc>
                        <a:spcBef>
                          <a:spcPts val="0"/>
                        </a:spcBef>
                        <a:spcAft>
                          <a:spcPts val="0"/>
                        </a:spcAft>
                        <a:buClrTx/>
                        <a:buSzTx/>
                        <a:buFontTx/>
                        <a:buNone/>
                        <a:tabLst/>
                        <a:defRPr/>
                      </a:pPr>
                      <a:r>
                        <a:rPr lang="en-US" sz="1400" b="1" dirty="0" smtClean="0">
                          <a:latin typeface="Arial"/>
                          <a:cs typeface="Arial"/>
                        </a:rPr>
                        <a:t>N/A</a:t>
                      </a:r>
                      <a:endParaRPr lang="en-US" sz="1400" b="1" dirty="0" smtClean="0">
                        <a:solidFill>
                          <a:srgbClr val="010000"/>
                        </a:solidFill>
                        <a:latin typeface="Arial"/>
                        <a:cs typeface="Arial"/>
                      </a:endParaRPr>
                    </a:p>
                  </a:txBody>
                  <a:tcPr marL="68598" marR="68598" marT="34290" marB="34290"/>
                </a:tc>
                <a:tc>
                  <a:txBody>
                    <a:bodyPr/>
                    <a:lstStyle/>
                    <a:p>
                      <a:pPr marL="0" marR="0" indent="0" algn="l" defTabSz="913525" rtl="0" eaLnBrk="1" fontAlgn="auto" latinLnBrk="0" hangingPunct="1">
                        <a:lnSpc>
                          <a:spcPct val="100000"/>
                        </a:lnSpc>
                        <a:spcBef>
                          <a:spcPts val="0"/>
                        </a:spcBef>
                        <a:spcAft>
                          <a:spcPts val="0"/>
                        </a:spcAft>
                        <a:buClrTx/>
                        <a:buSzTx/>
                        <a:buFontTx/>
                        <a:buNone/>
                        <a:tabLst/>
                        <a:defRPr/>
                      </a:pPr>
                      <a:r>
                        <a:rPr lang="en-US" sz="1400" b="1" dirty="0" smtClean="0">
                          <a:latin typeface="Arial"/>
                          <a:cs typeface="Arial"/>
                        </a:rPr>
                        <a:t>N/A</a:t>
                      </a:r>
                      <a:endParaRPr lang="en-US" sz="1400" b="1" dirty="0" smtClean="0">
                        <a:solidFill>
                          <a:srgbClr val="010000"/>
                        </a:solidFill>
                        <a:latin typeface="Arial"/>
                        <a:cs typeface="Arial"/>
                      </a:endParaRPr>
                    </a:p>
                  </a:txBody>
                  <a:tcPr marL="68598" marR="68598" marT="34290" marB="34290"/>
                </a:tc>
                <a:tc>
                  <a:txBody>
                    <a:bodyPr/>
                    <a:lstStyle/>
                    <a:p>
                      <a:pPr marL="0" marR="0" indent="0" algn="l" defTabSz="913563" rtl="0" eaLnBrk="1" fontAlgn="auto" latinLnBrk="0" hangingPunct="1">
                        <a:lnSpc>
                          <a:spcPct val="100000"/>
                        </a:lnSpc>
                        <a:spcBef>
                          <a:spcPts val="0"/>
                        </a:spcBef>
                        <a:spcAft>
                          <a:spcPts val="0"/>
                        </a:spcAft>
                        <a:buClrTx/>
                        <a:buSzTx/>
                        <a:buFontTx/>
                        <a:buNone/>
                        <a:tabLst/>
                        <a:defRPr/>
                      </a:pPr>
                      <a:r>
                        <a:rPr lang="en-US" sz="1500" b="1" dirty="0" smtClean="0">
                          <a:latin typeface="Arial"/>
                          <a:cs typeface="Arial"/>
                        </a:rPr>
                        <a:t>00-1B-24-04-A2-1E</a:t>
                      </a:r>
                    </a:p>
                  </a:txBody>
                  <a:tcPr marL="68598" marR="68598" marT="34290" marB="34290"/>
                </a:tc>
              </a:tr>
              <a:tr h="285750">
                <a:tc>
                  <a:txBody>
                    <a:bodyPr/>
                    <a:lstStyle/>
                    <a:p>
                      <a:r>
                        <a:rPr lang="en-US" sz="1400" b="1" dirty="0" smtClean="0">
                          <a:latin typeface="Arial"/>
                          <a:cs typeface="Arial"/>
                        </a:rPr>
                        <a:t>Global</a:t>
                      </a:r>
                      <a:r>
                        <a:rPr lang="en-US" sz="1400" b="1" baseline="0" dirty="0" smtClean="0">
                          <a:latin typeface="Arial"/>
                          <a:cs typeface="Arial"/>
                        </a:rPr>
                        <a:t> Unicast</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2001:DB8:CAFE:1:</a:t>
                      </a:r>
                      <a:r>
                        <a:rPr lang="en-US" sz="1400" b="1" dirty="0" smtClean="0">
                          <a:solidFill>
                            <a:srgbClr val="FF4C55"/>
                          </a:solidFill>
                          <a:latin typeface="Arial"/>
                          <a:cs typeface="Arial"/>
                        </a:rPr>
                        <a:t>:200</a:t>
                      </a:r>
                      <a:endParaRPr lang="en-US" sz="1400" b="1" dirty="0">
                        <a:solidFill>
                          <a:srgbClr val="FF4C55"/>
                        </a:solidFill>
                        <a:latin typeface="Arial"/>
                        <a:cs typeface="Arial"/>
                      </a:endParaRPr>
                    </a:p>
                  </a:txBody>
                  <a:tcPr marL="68598" marR="68598" marT="34290" marB="34290"/>
                </a:tc>
                <a:tc>
                  <a:txBody>
                    <a:bodyPr/>
                    <a:lstStyle/>
                    <a:p>
                      <a:r>
                        <a:rPr lang="en-US" sz="1400" b="1" dirty="0" smtClean="0">
                          <a:latin typeface="Arial"/>
                          <a:cs typeface="Arial"/>
                        </a:rPr>
                        <a:t>FF02::1:</a:t>
                      </a:r>
                      <a:r>
                        <a:rPr lang="en-US" sz="1400" b="1" dirty="0" smtClean="0">
                          <a:solidFill>
                            <a:srgbClr val="0000FF"/>
                          </a:solidFill>
                          <a:latin typeface="Arial"/>
                          <a:cs typeface="Arial"/>
                        </a:rPr>
                        <a:t>FF</a:t>
                      </a:r>
                      <a:r>
                        <a:rPr lang="en-US" sz="1400" b="1" dirty="0" smtClean="0">
                          <a:solidFill>
                            <a:srgbClr val="FF4C55"/>
                          </a:solidFill>
                          <a:latin typeface="Arial"/>
                          <a:cs typeface="Arial"/>
                        </a:rPr>
                        <a:t>00:200</a:t>
                      </a:r>
                      <a:endParaRPr lang="en-US" sz="1400" b="1" dirty="0">
                        <a:solidFill>
                          <a:srgbClr val="FF4C55"/>
                        </a:solidFill>
                        <a:latin typeface="Arial"/>
                        <a:cs typeface="Arial"/>
                      </a:endParaRPr>
                    </a:p>
                  </a:txBody>
                  <a:tcPr marL="68598" marR="68598" marT="34290" marB="34290"/>
                </a:tc>
                <a:tc>
                  <a:txBody>
                    <a:bodyPr/>
                    <a:lstStyle/>
                    <a:p>
                      <a:pPr marL="0" marR="0" indent="0" algn="l" defTabSz="913563" rtl="0" eaLnBrk="1" fontAlgn="auto" latinLnBrk="0" hangingPunct="1">
                        <a:lnSpc>
                          <a:spcPct val="100000"/>
                        </a:lnSpc>
                        <a:spcBef>
                          <a:spcPts val="0"/>
                        </a:spcBef>
                        <a:spcAft>
                          <a:spcPts val="0"/>
                        </a:spcAft>
                        <a:buClrTx/>
                        <a:buSzTx/>
                        <a:buFontTx/>
                        <a:buNone/>
                        <a:tabLst/>
                        <a:defRPr/>
                      </a:pPr>
                      <a:r>
                        <a:rPr lang="en-US" sz="1400" b="1" dirty="0" smtClean="0">
                          <a:latin typeface="Arial"/>
                          <a:cs typeface="Arial"/>
                        </a:rPr>
                        <a:t>33-33-</a:t>
                      </a:r>
                      <a:r>
                        <a:rPr lang="en-US" sz="1400" b="1" dirty="0" smtClean="0">
                          <a:solidFill>
                            <a:srgbClr val="0000FF"/>
                          </a:solidFill>
                          <a:latin typeface="Arial"/>
                          <a:cs typeface="Arial"/>
                        </a:rPr>
                        <a:t>FF</a:t>
                      </a:r>
                      <a:r>
                        <a:rPr lang="en-US" sz="1400" b="1" dirty="0" smtClean="0">
                          <a:latin typeface="Arial"/>
                          <a:cs typeface="Arial"/>
                        </a:rPr>
                        <a:t>-</a:t>
                      </a:r>
                      <a:r>
                        <a:rPr lang="en-US" sz="1400" b="1" dirty="0" smtClean="0">
                          <a:solidFill>
                            <a:srgbClr val="FF4C55"/>
                          </a:solidFill>
                          <a:latin typeface="Arial"/>
                          <a:cs typeface="Arial"/>
                        </a:rPr>
                        <a:t>00-02-00</a:t>
                      </a:r>
                    </a:p>
                  </a:txBody>
                  <a:tcPr marL="68598" marR="68598" marT="34290" marB="34290"/>
                </a:tc>
              </a:tr>
              <a:tr h="285750">
                <a:tc>
                  <a:txBody>
                    <a:bodyPr/>
                    <a:lstStyle/>
                    <a:p>
                      <a:r>
                        <a:rPr lang="en-US" sz="1400" b="1" dirty="0" smtClean="0">
                          <a:latin typeface="Arial"/>
                          <a:cs typeface="Arial"/>
                        </a:rPr>
                        <a:t>Link-local</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FE80::1111:2222:33</a:t>
                      </a:r>
                      <a:r>
                        <a:rPr lang="en-US" sz="1400" b="1" dirty="0" smtClean="0">
                          <a:solidFill>
                            <a:srgbClr val="FF4C55"/>
                          </a:solidFill>
                          <a:latin typeface="Arial"/>
                          <a:cs typeface="Arial"/>
                        </a:rPr>
                        <a:t>33:4444</a:t>
                      </a:r>
                      <a:endParaRPr lang="en-US" sz="1400" b="1" dirty="0">
                        <a:solidFill>
                          <a:srgbClr val="FF4C55"/>
                        </a:solidFill>
                        <a:latin typeface="Arial"/>
                        <a:cs typeface="Arial"/>
                      </a:endParaRPr>
                    </a:p>
                  </a:txBody>
                  <a:tcPr marL="68598" marR="68598" marT="34290" marB="34290"/>
                </a:tc>
                <a:tc>
                  <a:txBody>
                    <a:bodyPr/>
                    <a:lstStyle/>
                    <a:p>
                      <a:r>
                        <a:rPr lang="en-US" sz="1400" b="1" dirty="0" smtClean="0">
                          <a:latin typeface="Arial"/>
                          <a:cs typeface="Arial"/>
                        </a:rPr>
                        <a:t>FF02::1:</a:t>
                      </a:r>
                      <a:r>
                        <a:rPr lang="en-US" sz="1400" b="1" dirty="0" smtClean="0">
                          <a:solidFill>
                            <a:srgbClr val="0000FF"/>
                          </a:solidFill>
                          <a:latin typeface="Arial"/>
                          <a:cs typeface="Arial"/>
                        </a:rPr>
                        <a:t>FF</a:t>
                      </a:r>
                      <a:r>
                        <a:rPr lang="en-US" sz="1400" b="1" dirty="0" smtClean="0">
                          <a:solidFill>
                            <a:srgbClr val="FF4C55"/>
                          </a:solidFill>
                          <a:latin typeface="Arial"/>
                          <a:cs typeface="Arial"/>
                        </a:rPr>
                        <a:t>33:4444</a:t>
                      </a:r>
                      <a:endParaRPr lang="en-US" sz="1400" b="1" dirty="0">
                        <a:solidFill>
                          <a:srgbClr val="FF4C55"/>
                        </a:solidFill>
                        <a:latin typeface="Arial"/>
                        <a:cs typeface="Arial"/>
                      </a:endParaRPr>
                    </a:p>
                  </a:txBody>
                  <a:tcPr marL="68598" marR="68598" marT="34290" marB="34290"/>
                </a:tc>
                <a:tc>
                  <a:txBody>
                    <a:bodyPr/>
                    <a:lstStyle/>
                    <a:p>
                      <a:pPr marL="0" marR="0" indent="0" algn="l" defTabSz="913563" rtl="0" eaLnBrk="1" fontAlgn="auto" latinLnBrk="0" hangingPunct="1">
                        <a:lnSpc>
                          <a:spcPct val="100000"/>
                        </a:lnSpc>
                        <a:spcBef>
                          <a:spcPts val="0"/>
                        </a:spcBef>
                        <a:spcAft>
                          <a:spcPts val="0"/>
                        </a:spcAft>
                        <a:buClrTx/>
                        <a:buSzTx/>
                        <a:buFontTx/>
                        <a:buNone/>
                        <a:tabLst/>
                        <a:defRPr/>
                      </a:pPr>
                      <a:r>
                        <a:rPr lang="en-US" sz="1400" b="1" dirty="0" smtClean="0">
                          <a:latin typeface="Arial"/>
                          <a:cs typeface="Arial"/>
                        </a:rPr>
                        <a:t>33-33-</a:t>
                      </a:r>
                      <a:r>
                        <a:rPr lang="en-US" sz="1400" b="1" dirty="0" smtClean="0">
                          <a:solidFill>
                            <a:srgbClr val="0000FF"/>
                          </a:solidFill>
                          <a:latin typeface="Arial"/>
                          <a:cs typeface="Arial"/>
                        </a:rPr>
                        <a:t>FF-</a:t>
                      </a:r>
                      <a:r>
                        <a:rPr lang="en-US" sz="1400" b="1" dirty="0" smtClean="0">
                          <a:solidFill>
                            <a:srgbClr val="FF4C55"/>
                          </a:solidFill>
                          <a:latin typeface="Arial"/>
                          <a:cs typeface="Arial"/>
                        </a:rPr>
                        <a:t>33-44-44</a:t>
                      </a:r>
                    </a:p>
                  </a:txBody>
                  <a:tcPr marL="68598" marR="68598" marT="34290" marB="34290"/>
                </a:tc>
              </a:tr>
              <a:tr h="502920">
                <a:tc>
                  <a:txBody>
                    <a:bodyPr/>
                    <a:lstStyle/>
                    <a:p>
                      <a:r>
                        <a:rPr lang="en-US" sz="1400" b="1" dirty="0" smtClean="0">
                          <a:latin typeface="Arial"/>
                          <a:cs typeface="Arial"/>
                        </a:rPr>
                        <a:t>Multicast</a:t>
                      </a:r>
                    </a:p>
                    <a:p>
                      <a:r>
                        <a:rPr lang="en-US" sz="1400" b="1" dirty="0" smtClean="0">
                          <a:latin typeface="Arial"/>
                          <a:cs typeface="Arial"/>
                        </a:rPr>
                        <a:t>(All-IPv6</a:t>
                      </a:r>
                      <a:r>
                        <a:rPr lang="en-US" sz="1400" b="1" baseline="0" dirty="0" smtClean="0">
                          <a:latin typeface="Arial"/>
                          <a:cs typeface="Arial"/>
                        </a:rPr>
                        <a:t>-Devices)</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FF02:</a:t>
                      </a:r>
                      <a:r>
                        <a:rPr lang="en-US" sz="1400" b="1" dirty="0" smtClean="0">
                          <a:solidFill>
                            <a:srgbClr val="FF4C55"/>
                          </a:solidFill>
                          <a:latin typeface="Arial"/>
                          <a:cs typeface="Arial"/>
                        </a:rPr>
                        <a:t>:1</a:t>
                      </a:r>
                      <a:endParaRPr lang="en-US" sz="1400" b="1" dirty="0">
                        <a:solidFill>
                          <a:srgbClr val="FF4C55"/>
                        </a:solidFill>
                        <a:latin typeface="Arial"/>
                        <a:cs typeface="Arial"/>
                      </a:endParaRPr>
                    </a:p>
                  </a:txBody>
                  <a:tcPr marL="68598" marR="68598" marT="34290" marB="34290"/>
                </a:tc>
                <a:tc>
                  <a:txBody>
                    <a:bodyPr/>
                    <a:lstStyle/>
                    <a:p>
                      <a:r>
                        <a:rPr lang="en-US" sz="1400" b="1" dirty="0" smtClean="0">
                          <a:latin typeface="Arial"/>
                          <a:cs typeface="Arial"/>
                        </a:rPr>
                        <a:t>N/A</a:t>
                      </a:r>
                      <a:endParaRPr lang="en-US" sz="1400" b="1" dirty="0">
                        <a:solidFill>
                          <a:srgbClr val="010000"/>
                        </a:solidFill>
                        <a:latin typeface="Arial"/>
                        <a:cs typeface="Arial"/>
                      </a:endParaRPr>
                    </a:p>
                  </a:txBody>
                  <a:tcPr marL="68598" marR="68598" marT="34290" marB="34290"/>
                </a:tc>
                <a:tc>
                  <a:txBody>
                    <a:bodyPr/>
                    <a:lstStyle/>
                    <a:p>
                      <a:pPr marL="0" marR="0" indent="0" algn="l" defTabSz="913563" rtl="0" eaLnBrk="1" fontAlgn="auto" latinLnBrk="0" hangingPunct="1">
                        <a:lnSpc>
                          <a:spcPct val="100000"/>
                        </a:lnSpc>
                        <a:spcBef>
                          <a:spcPts val="0"/>
                        </a:spcBef>
                        <a:spcAft>
                          <a:spcPts val="0"/>
                        </a:spcAft>
                        <a:buClrTx/>
                        <a:buSzTx/>
                        <a:buFontTx/>
                        <a:buNone/>
                        <a:tabLst/>
                        <a:defRPr/>
                      </a:pPr>
                      <a:r>
                        <a:rPr lang="en-US" sz="1400" b="1" dirty="0" smtClean="0">
                          <a:latin typeface="Arial"/>
                          <a:cs typeface="Arial"/>
                        </a:rPr>
                        <a:t>33-33-</a:t>
                      </a:r>
                      <a:r>
                        <a:rPr lang="en-US" sz="1400" b="1" dirty="0" smtClean="0">
                          <a:solidFill>
                            <a:srgbClr val="FF4C55"/>
                          </a:solidFill>
                          <a:latin typeface="Arial"/>
                          <a:cs typeface="Arial"/>
                        </a:rPr>
                        <a:t>00-00-00-01</a:t>
                      </a:r>
                    </a:p>
                  </a:txBody>
                  <a:tcPr marL="68598" marR="68598" marT="34290" marB="34290"/>
                </a:tc>
              </a:tr>
            </a:tbl>
          </a:graphicData>
        </a:graphic>
      </p:graphicFrame>
      <p:sp>
        <p:nvSpPr>
          <p:cNvPr id="25" name="TextBox 24"/>
          <p:cNvSpPr txBox="1"/>
          <p:nvPr/>
        </p:nvSpPr>
        <p:spPr>
          <a:xfrm flipH="1">
            <a:off x="103305" y="457574"/>
            <a:ext cx="7193960" cy="338538"/>
          </a:xfrm>
          <a:prstGeom prst="rect">
            <a:avLst/>
          </a:prstGeom>
          <a:noFill/>
        </p:spPr>
        <p:txBody>
          <a:bodyPr wrap="square" lIns="91416" tIns="45708" rIns="91416" bIns="45708" rtlCol="0">
            <a:spAutoFit/>
          </a:bodyPr>
          <a:lstStyle/>
          <a:p>
            <a:r>
              <a:rPr lang="en-US" sz="1600" b="1" dirty="0" smtClean="0">
                <a:solidFill>
                  <a:srgbClr val="000000"/>
                </a:solidFill>
              </a:rPr>
              <a:t>PC2 </a:t>
            </a:r>
            <a:r>
              <a:rPr lang="en-US" sz="1600" b="1" dirty="0">
                <a:solidFill>
                  <a:srgbClr val="000000"/>
                </a:solidFill>
              </a:rPr>
              <a:t>Processes the following IPv6 and Ethernet MAC Addresses</a:t>
            </a:r>
          </a:p>
        </p:txBody>
      </p:sp>
      <p:sp>
        <p:nvSpPr>
          <p:cNvPr id="26" name="TextBox 25"/>
          <p:cNvSpPr txBox="1"/>
          <p:nvPr/>
        </p:nvSpPr>
        <p:spPr>
          <a:xfrm flipH="1">
            <a:off x="37636" y="4476750"/>
            <a:ext cx="9106364" cy="311588"/>
          </a:xfrm>
          <a:prstGeom prst="rect">
            <a:avLst/>
          </a:prstGeom>
          <a:noFill/>
        </p:spPr>
        <p:txBody>
          <a:bodyPr wrap="square" lIns="91416" tIns="45708" rIns="91416" bIns="45708" rtlCol="0">
            <a:spAutoFit/>
          </a:bodyPr>
          <a:lstStyle/>
          <a:p>
            <a:r>
              <a:rPr lang="en-US" sz="1400" dirty="0">
                <a:solidFill>
                  <a:srgbClr val="000000"/>
                </a:solidFill>
              </a:rPr>
              <a:t>* Ethernet MAC addresses such as </a:t>
            </a:r>
            <a:r>
              <a:rPr lang="en-US" sz="1400" dirty="0" smtClean="0">
                <a:solidFill>
                  <a:srgbClr val="000000"/>
                </a:solidFill>
              </a:rPr>
              <a:t>IPv4 broadcasts </a:t>
            </a:r>
            <a:r>
              <a:rPr lang="en-US" sz="1400" dirty="0">
                <a:solidFill>
                  <a:srgbClr val="000000"/>
                </a:solidFill>
              </a:rPr>
              <a:t>and those associated with other protocols are not shown. </a:t>
            </a:r>
          </a:p>
        </p:txBody>
      </p:sp>
      <p:sp>
        <p:nvSpPr>
          <p:cNvPr id="7" name="Rectangle 6"/>
          <p:cNvSpPr/>
          <p:nvPr/>
        </p:nvSpPr>
        <p:spPr>
          <a:xfrm>
            <a:off x="110523" y="1352550"/>
            <a:ext cx="8905488" cy="305789"/>
          </a:xfrm>
          <a:prstGeom prst="rect">
            <a:avLst/>
          </a:prstGeom>
          <a:solidFill>
            <a:schemeClr val="tx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8" name="Rectangle 7"/>
          <p:cNvSpPr/>
          <p:nvPr/>
        </p:nvSpPr>
        <p:spPr>
          <a:xfrm>
            <a:off x="116548" y="1657350"/>
            <a:ext cx="8905488" cy="305789"/>
          </a:xfrm>
          <a:prstGeom prst="rect">
            <a:avLst/>
          </a:prstGeom>
          <a:solidFill>
            <a:schemeClr val="tx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9" name="Rectangle 8"/>
          <p:cNvSpPr/>
          <p:nvPr/>
        </p:nvSpPr>
        <p:spPr>
          <a:xfrm>
            <a:off x="110523" y="1958656"/>
            <a:ext cx="8905488" cy="513864"/>
          </a:xfrm>
          <a:prstGeom prst="rect">
            <a:avLst/>
          </a:prstGeom>
          <a:solidFill>
            <a:schemeClr val="tx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10" name="Curved Left Arrow 9"/>
          <p:cNvSpPr/>
          <p:nvPr/>
        </p:nvSpPr>
        <p:spPr>
          <a:xfrm rot="16200000">
            <a:off x="4485263" y="34269"/>
            <a:ext cx="569951" cy="2093638"/>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11" name="Curved Left Arrow 10"/>
          <p:cNvSpPr/>
          <p:nvPr/>
        </p:nvSpPr>
        <p:spPr>
          <a:xfrm rot="16200000">
            <a:off x="6703790" y="-97019"/>
            <a:ext cx="569951" cy="2343417"/>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12" name="Curved Left Arrow 11"/>
          <p:cNvSpPr/>
          <p:nvPr/>
        </p:nvSpPr>
        <p:spPr>
          <a:xfrm rot="16200000" flipH="1">
            <a:off x="4676399" y="-132269"/>
            <a:ext cx="451872" cy="5086004"/>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15" name="TextBox 14"/>
          <p:cNvSpPr txBox="1"/>
          <p:nvPr/>
        </p:nvSpPr>
        <p:spPr>
          <a:xfrm>
            <a:off x="0" y="-19050"/>
            <a:ext cx="9144000" cy="523220"/>
          </a:xfrm>
          <a:prstGeom prst="rect">
            <a:avLst/>
          </a:prstGeom>
          <a:noFill/>
        </p:spPr>
        <p:txBody>
          <a:bodyPr wrap="square" rtlCol="0">
            <a:spAutoFit/>
          </a:bodyPr>
          <a:lstStyle/>
          <a:p>
            <a:pPr algn="ctr"/>
            <a:r>
              <a:rPr lang="en-US" sz="2800" b="1" dirty="0">
                <a:solidFill>
                  <a:srgbClr val="0096D6"/>
                </a:solidFill>
              </a:rPr>
              <a:t>Ethernet NICs and Solicited-Node Multicasts</a:t>
            </a:r>
          </a:p>
        </p:txBody>
      </p:sp>
      <p:sp>
        <p:nvSpPr>
          <p:cNvPr id="3" name="TextBox 2"/>
          <p:cNvSpPr txBox="1"/>
          <p:nvPr/>
        </p:nvSpPr>
        <p:spPr>
          <a:xfrm>
            <a:off x="3048000" y="1047750"/>
            <a:ext cx="753431" cy="307777"/>
          </a:xfrm>
          <a:prstGeom prst="rect">
            <a:avLst/>
          </a:prstGeom>
          <a:noFill/>
        </p:spPr>
        <p:txBody>
          <a:bodyPr wrap="none" rtlCol="0">
            <a:spAutoFit/>
          </a:bodyPr>
          <a:lstStyle/>
          <a:p>
            <a:r>
              <a:rPr lang="en-US" sz="1400" b="1" dirty="0" smtClean="0">
                <a:solidFill>
                  <a:srgbClr val="FF4C55"/>
                </a:solidFill>
              </a:rPr>
              <a:t>24 bits</a:t>
            </a:r>
            <a:endParaRPr lang="en-US" sz="1400" b="1" dirty="0">
              <a:solidFill>
                <a:srgbClr val="FF4C55"/>
              </a:solidFill>
            </a:endParaRPr>
          </a:p>
        </p:txBody>
      </p:sp>
      <p:sp>
        <p:nvSpPr>
          <p:cNvPr id="17" name="TextBox 16"/>
          <p:cNvSpPr txBox="1"/>
          <p:nvPr/>
        </p:nvSpPr>
        <p:spPr>
          <a:xfrm>
            <a:off x="7010400" y="514350"/>
            <a:ext cx="753431" cy="307777"/>
          </a:xfrm>
          <a:prstGeom prst="rect">
            <a:avLst/>
          </a:prstGeom>
          <a:noFill/>
        </p:spPr>
        <p:txBody>
          <a:bodyPr wrap="none" rtlCol="0">
            <a:spAutoFit/>
          </a:bodyPr>
          <a:lstStyle/>
          <a:p>
            <a:r>
              <a:rPr lang="en-US" sz="1400" b="1" dirty="0" smtClean="0">
                <a:solidFill>
                  <a:srgbClr val="FF4C55"/>
                </a:solidFill>
              </a:rPr>
              <a:t>32 bits</a:t>
            </a:r>
            <a:endParaRPr lang="en-US" sz="1400" b="1" dirty="0">
              <a:solidFill>
                <a:srgbClr val="FF4C55"/>
              </a:solidFill>
            </a:endParaRPr>
          </a:p>
        </p:txBody>
      </p:sp>
      <p:sp>
        <p:nvSpPr>
          <p:cNvPr id="4" name="TextBox 3"/>
          <p:cNvSpPr txBox="1"/>
          <p:nvPr/>
        </p:nvSpPr>
        <p:spPr>
          <a:xfrm>
            <a:off x="7010400" y="3562350"/>
            <a:ext cx="1986541" cy="338554"/>
          </a:xfrm>
          <a:prstGeom prst="rect">
            <a:avLst/>
          </a:prstGeom>
          <a:noFill/>
        </p:spPr>
        <p:txBody>
          <a:bodyPr wrap="none" rtlCol="0">
            <a:spAutoFit/>
          </a:bodyPr>
          <a:lstStyle/>
          <a:p>
            <a:r>
              <a:rPr lang="en-US" sz="1600" b="1" dirty="0">
                <a:latin typeface="Arial"/>
                <a:cs typeface="Arial"/>
              </a:rPr>
              <a:t>00-1B-24-04-A2-</a:t>
            </a:r>
            <a:r>
              <a:rPr lang="en-US" sz="1600" b="1" dirty="0" smtClean="0">
                <a:latin typeface="Arial"/>
                <a:cs typeface="Arial"/>
              </a:rPr>
              <a:t>1E</a:t>
            </a:r>
            <a:endParaRPr lang="en-US" sz="1600" b="1" dirty="0">
              <a:latin typeface="Arial"/>
              <a:cs typeface="Arial"/>
            </a:endParaRPr>
          </a:p>
        </p:txBody>
      </p:sp>
      <p:sp>
        <p:nvSpPr>
          <p:cNvPr id="20"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1"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2" name="TextBox 21"/>
          <p:cNvSpPr txBox="1"/>
          <p:nvPr/>
        </p:nvSpPr>
        <p:spPr>
          <a:xfrm>
            <a:off x="5791200" y="4924204"/>
            <a:ext cx="1441420" cy="200055"/>
          </a:xfrm>
          <a:prstGeom prst="rect">
            <a:avLst/>
          </a:prstGeom>
          <a:noFill/>
        </p:spPr>
        <p:txBody>
          <a:bodyPr wrap="none" rtlCol="0">
            <a:spAutoFit/>
          </a:bodyPr>
          <a:lstStyle/>
          <a:p>
            <a:r>
              <a:rPr lang="en-US" sz="700" dirty="0" smtClean="0"/>
              <a:t>LAN Card © Copyright lamart1971</a:t>
            </a:r>
            <a:endParaRPr lang="en-US" sz="700" dirty="0"/>
          </a:p>
        </p:txBody>
      </p:sp>
    </p:spTree>
    <p:extLst>
      <p:ext uri="{BB962C8B-B14F-4D97-AF65-F5344CB8AC3E}">
        <p14:creationId xmlns:p14="http://schemas.microsoft.com/office/powerpoint/2010/main" val="3153713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blinds(horizontal)">
                                      <p:cBhvr>
                                        <p:cTn id="7" dur="500"/>
                                        <p:tgtEl>
                                          <p:spTgt spid="16">
                                            <p:txEl>
                                              <p:pRg st="1" end="1"/>
                                            </p:txEl>
                                          </p:spTgt>
                                        </p:tgtEl>
                                      </p:cBhvr>
                                    </p:animEffect>
                                  </p:childTnLst>
                                </p:cTn>
                              </p:par>
                              <p:par>
                                <p:cTn id="8" presetID="3" presetClass="exit" presetSubtype="10" fill="hold" grpId="0" nodeType="withEffect">
                                  <p:stCondLst>
                                    <p:cond delay="0"/>
                                  </p:stCondLst>
                                  <p:childTnLst>
                                    <p:animEffect transition="out" filter="blinds(horizontal)">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animEffect transition="in" filter="blinds(horizontal)">
                                      <p:cBhvr>
                                        <p:cTn id="29" dur="500"/>
                                        <p:tgtEl>
                                          <p:spTgt spid="16">
                                            <p:txEl>
                                              <p:pRg st="2" end="2"/>
                                            </p:txEl>
                                          </p:spTgt>
                                        </p:tgtEl>
                                      </p:cBhvr>
                                    </p:animEffect>
                                  </p:childTnLst>
                                </p:cTn>
                              </p:par>
                              <p:par>
                                <p:cTn id="30" presetID="3" presetClass="exit" presetSubtype="10" fill="hold" grpId="0" nodeType="withEffect">
                                  <p:stCondLst>
                                    <p:cond delay="0"/>
                                  </p:stCondLst>
                                  <p:childTnLst>
                                    <p:animEffect transition="out" filter="blinds(horizontal)">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xEl>
                                              <p:pRg st="3" end="3"/>
                                            </p:txEl>
                                          </p:spTgt>
                                        </p:tgtEl>
                                        <p:attrNameLst>
                                          <p:attrName>style.visibility</p:attrName>
                                        </p:attrNameLst>
                                      </p:cBhvr>
                                      <p:to>
                                        <p:strVal val="visible"/>
                                      </p:to>
                                    </p:set>
                                    <p:animEffect transition="in" filter="blinds(horizontal)">
                                      <p:cBhvr>
                                        <p:cTn id="37" dur="500"/>
                                        <p:tgtEl>
                                          <p:spTgt spid="1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xEl>
                                              <p:pRg st="4" end="4"/>
                                            </p:txEl>
                                          </p:spTgt>
                                        </p:tgtEl>
                                        <p:attrNameLst>
                                          <p:attrName>style.visibility</p:attrName>
                                        </p:attrNameLst>
                                      </p:cBhvr>
                                      <p:to>
                                        <p:strVal val="visible"/>
                                      </p:to>
                                    </p:set>
                                    <p:animEffect transition="in" filter="blinds(horizontal)">
                                      <p:cBhvr>
                                        <p:cTn id="42" dur="500"/>
                                        <p:tgtEl>
                                          <p:spTgt spid="16">
                                            <p:txEl>
                                              <p:pRg st="4" end="4"/>
                                            </p:txEl>
                                          </p:spTgt>
                                        </p:tgtEl>
                                      </p:cBhvr>
                                    </p:animEffect>
                                  </p:childTnLst>
                                </p:cTn>
                              </p:par>
                              <p:par>
                                <p:cTn id="43" presetID="3" presetClass="exit" presetSubtype="10" fill="hold" grpId="0" nodeType="withEffect">
                                  <p:stCondLst>
                                    <p:cond delay="0"/>
                                  </p:stCondLst>
                                  <p:childTnLst>
                                    <p:animEffect transition="out" filter="blinds(horizontal)">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3" presetClass="entr" presetSubtype="1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3" grpId="0"/>
      <p:bldP spid="17" grpId="0"/>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4"/>
          <p:cNvSpPr txBox="1">
            <a:spLocks/>
          </p:cNvSpPr>
          <p:nvPr/>
        </p:nvSpPr>
        <p:spPr>
          <a:xfrm>
            <a:off x="2" y="578065"/>
            <a:ext cx="9143999" cy="3265556"/>
          </a:xfrm>
          <a:prstGeom prst="rect">
            <a:avLst/>
          </a:prstGeom>
          <a:ln>
            <a:solidFill>
              <a:srgbClr val="010000"/>
            </a:solidFill>
          </a:ln>
        </p:spPr>
        <p:txBody>
          <a:bodyPr vert="horz" lIns="91380" tIns="45690" rIns="91380" bIns="45690" rtlCol="0">
            <a:noAutofit/>
          </a:bodyPr>
          <a:lstStyle/>
          <a:p>
            <a:pPr marL="342676" indent="-342676">
              <a:spcBef>
                <a:spcPct val="20000"/>
              </a:spcBef>
              <a:defRPr/>
            </a:pPr>
            <a:r>
              <a:rPr lang="en-US" sz="1600" dirty="0" smtClean="0">
                <a:solidFill>
                  <a:srgbClr val="010000"/>
                </a:solidFill>
                <a:latin typeface="Courier New" pitchFamily="49" charset="0"/>
                <a:cs typeface="Courier New" pitchFamily="49" charset="0"/>
              </a:rPr>
              <a:t>Router# </a:t>
            </a:r>
            <a:r>
              <a:rPr lang="en-US" sz="1600" b="1" dirty="0">
                <a:solidFill>
                  <a:srgbClr val="010000"/>
                </a:solidFill>
                <a:latin typeface="Courier New" pitchFamily="49" charset="0"/>
                <a:cs typeface="Courier New" pitchFamily="49" charset="0"/>
              </a:rPr>
              <a:t>show ipv6 interface </a:t>
            </a:r>
            <a:r>
              <a:rPr lang="en-US" sz="1600" b="1" dirty="0" err="1" smtClean="0">
                <a:solidFill>
                  <a:srgbClr val="010000"/>
                </a:solidFill>
                <a:latin typeface="Courier New" pitchFamily="49" charset="0"/>
                <a:cs typeface="Courier New" pitchFamily="49" charset="0"/>
              </a:rPr>
              <a:t>gigabitethernet</a:t>
            </a:r>
            <a:r>
              <a:rPr lang="en-US" sz="1600" b="1" dirty="0" smtClean="0">
                <a:solidFill>
                  <a:srgbClr val="010000"/>
                </a:solidFill>
                <a:latin typeface="Courier New" pitchFamily="49" charset="0"/>
                <a:cs typeface="Courier New" pitchFamily="49" charset="0"/>
              </a:rPr>
              <a:t> </a:t>
            </a:r>
            <a:r>
              <a:rPr lang="en-US" sz="1600" b="1" dirty="0">
                <a:solidFill>
                  <a:srgbClr val="010000"/>
                </a:solidFill>
                <a:latin typeface="Courier New" pitchFamily="49" charset="0"/>
                <a:cs typeface="Courier New" pitchFamily="49" charset="0"/>
              </a:rPr>
              <a:t>0/0</a:t>
            </a:r>
          </a:p>
          <a:p>
            <a:pPr marL="342676" indent="-342676">
              <a:spcBef>
                <a:spcPct val="20000"/>
              </a:spcBef>
              <a:defRPr/>
            </a:pPr>
            <a:r>
              <a:rPr lang="en-US" sz="1600" dirty="0" smtClean="0">
                <a:solidFill>
                  <a:srgbClr val="010000"/>
                </a:solidFill>
                <a:latin typeface="Courier New" pitchFamily="49" charset="0"/>
                <a:cs typeface="Courier New" pitchFamily="49" charset="0"/>
              </a:rPr>
              <a:t>GigabitEthernet0</a:t>
            </a:r>
            <a:r>
              <a:rPr lang="en-US" sz="1600" dirty="0">
                <a:solidFill>
                  <a:srgbClr val="010000"/>
                </a:solidFill>
                <a:latin typeface="Courier New" pitchFamily="49" charset="0"/>
                <a:cs typeface="Courier New" pitchFamily="49" charset="0"/>
              </a:rPr>
              <a:t>/0 is up, line protocol is up</a:t>
            </a:r>
          </a:p>
          <a:p>
            <a:pPr marL="342676" indent="-342676">
              <a:spcBef>
                <a:spcPct val="20000"/>
              </a:spcBef>
              <a:defRPr/>
            </a:pPr>
            <a:r>
              <a:rPr lang="en-US" sz="1600" dirty="0">
                <a:solidFill>
                  <a:srgbClr val="010000"/>
                </a:solidFill>
                <a:latin typeface="Courier New" pitchFamily="49" charset="0"/>
                <a:cs typeface="Courier New" pitchFamily="49" charset="0"/>
              </a:rPr>
              <a:t>  IPv6 is enabled, link-local address is </a:t>
            </a:r>
            <a:r>
              <a:rPr lang="en-US" sz="1600" b="1" dirty="0">
                <a:solidFill>
                  <a:srgbClr val="010000"/>
                </a:solidFill>
                <a:latin typeface="Courier New" pitchFamily="49" charset="0"/>
                <a:cs typeface="Courier New" pitchFamily="49" charset="0"/>
              </a:rPr>
              <a:t>FE80::FE99:47FF:FE</a:t>
            </a:r>
            <a:r>
              <a:rPr lang="en-US" sz="1600" b="1" dirty="0">
                <a:solidFill>
                  <a:srgbClr val="FF0000"/>
                </a:solidFill>
                <a:latin typeface="Courier New" pitchFamily="49" charset="0"/>
                <a:cs typeface="Courier New" pitchFamily="49" charset="0"/>
              </a:rPr>
              <a:t>75:C3E0</a:t>
            </a:r>
          </a:p>
          <a:p>
            <a:pPr marL="342676" indent="-342676">
              <a:spcBef>
                <a:spcPct val="20000"/>
              </a:spcBef>
              <a:defRPr/>
            </a:pPr>
            <a:r>
              <a:rPr lang="en-US" sz="1600" dirty="0">
                <a:solidFill>
                  <a:srgbClr val="010000"/>
                </a:solidFill>
                <a:latin typeface="Courier New" pitchFamily="49" charset="0"/>
                <a:cs typeface="Courier New" pitchFamily="49" charset="0"/>
              </a:rPr>
              <a:t>  Global </a:t>
            </a:r>
            <a:r>
              <a:rPr lang="en-US" sz="1600" dirty="0" err="1">
                <a:solidFill>
                  <a:srgbClr val="010000"/>
                </a:solidFill>
                <a:latin typeface="Courier New" pitchFamily="49" charset="0"/>
                <a:cs typeface="Courier New" pitchFamily="49" charset="0"/>
              </a:rPr>
              <a:t>unicast</a:t>
            </a:r>
            <a:r>
              <a:rPr lang="en-US" sz="1600" dirty="0">
                <a:solidFill>
                  <a:srgbClr val="010000"/>
                </a:solidFill>
                <a:latin typeface="Courier New" pitchFamily="49" charset="0"/>
                <a:cs typeface="Courier New" pitchFamily="49" charset="0"/>
              </a:rPr>
              <a:t> </a:t>
            </a:r>
            <a:r>
              <a:rPr lang="en-US" sz="1600" dirty="0" err="1">
                <a:solidFill>
                  <a:srgbClr val="010000"/>
                </a:solidFill>
                <a:latin typeface="Courier New" pitchFamily="49" charset="0"/>
                <a:cs typeface="Courier New" pitchFamily="49" charset="0"/>
              </a:rPr>
              <a:t>address(es</a:t>
            </a:r>
            <a:r>
              <a:rPr lang="en-US" sz="1600" dirty="0">
                <a:solidFill>
                  <a:srgbClr val="010000"/>
                </a:solidFill>
                <a:latin typeface="Courier New" pitchFamily="49" charset="0"/>
                <a:cs typeface="Courier New" pitchFamily="49" charset="0"/>
              </a:rPr>
              <a:t>):</a:t>
            </a:r>
          </a:p>
          <a:p>
            <a:pPr marL="342676" indent="-342676">
              <a:spcBef>
                <a:spcPct val="20000"/>
              </a:spcBef>
              <a:defRPr/>
            </a:pPr>
            <a:r>
              <a:rPr lang="en-US" sz="1600" dirty="0">
                <a:solidFill>
                  <a:srgbClr val="010000"/>
                </a:solidFill>
                <a:latin typeface="Courier New" pitchFamily="49" charset="0"/>
                <a:cs typeface="Courier New" pitchFamily="49" charset="0"/>
              </a:rPr>
              <a:t>    </a:t>
            </a:r>
            <a:r>
              <a:rPr lang="en-US" sz="1600" b="1" dirty="0">
                <a:solidFill>
                  <a:srgbClr val="010000"/>
                </a:solidFill>
                <a:latin typeface="Courier New" pitchFamily="49" charset="0"/>
                <a:cs typeface="Courier New" pitchFamily="49" charset="0"/>
              </a:rPr>
              <a:t>2001:DB8:CAFE:1:</a:t>
            </a:r>
            <a:r>
              <a:rPr lang="en-US" sz="1600" b="1" dirty="0">
                <a:solidFill>
                  <a:srgbClr val="FF0000"/>
                </a:solidFill>
                <a:latin typeface="Courier New" pitchFamily="49" charset="0"/>
                <a:cs typeface="Courier New" pitchFamily="49" charset="0"/>
              </a:rPr>
              <a:t>:1</a:t>
            </a:r>
            <a:r>
              <a:rPr lang="en-US" sz="1600" dirty="0">
                <a:solidFill>
                  <a:srgbClr val="010000"/>
                </a:solidFill>
                <a:latin typeface="Courier New" pitchFamily="49" charset="0"/>
                <a:cs typeface="Courier New" pitchFamily="49" charset="0"/>
              </a:rPr>
              <a:t>, subnet is 2001:DB8:CAFE:1::/64</a:t>
            </a:r>
          </a:p>
          <a:p>
            <a:pPr marL="342676" indent="-342676">
              <a:spcBef>
                <a:spcPct val="20000"/>
              </a:spcBef>
              <a:defRPr/>
            </a:pPr>
            <a:r>
              <a:rPr lang="en-US" sz="1600" dirty="0">
                <a:solidFill>
                  <a:srgbClr val="010000"/>
                </a:solidFill>
                <a:latin typeface="Courier New" pitchFamily="49" charset="0"/>
                <a:cs typeface="Courier New" pitchFamily="49" charset="0"/>
              </a:rPr>
              <a:t>  Joined group </a:t>
            </a:r>
            <a:r>
              <a:rPr lang="en-US" sz="1600" dirty="0" err="1">
                <a:solidFill>
                  <a:srgbClr val="010000"/>
                </a:solidFill>
                <a:latin typeface="Courier New" pitchFamily="49" charset="0"/>
                <a:cs typeface="Courier New" pitchFamily="49" charset="0"/>
              </a:rPr>
              <a:t>address(es</a:t>
            </a:r>
            <a:r>
              <a:rPr lang="en-US" sz="1600" dirty="0">
                <a:solidFill>
                  <a:srgbClr val="010000"/>
                </a:solidFill>
                <a:latin typeface="Courier New" pitchFamily="49" charset="0"/>
                <a:cs typeface="Courier New" pitchFamily="49" charset="0"/>
              </a:rPr>
              <a:t>):</a:t>
            </a:r>
          </a:p>
          <a:p>
            <a:pPr marL="342676" indent="-342676">
              <a:spcBef>
                <a:spcPct val="20000"/>
              </a:spcBef>
              <a:defRPr/>
            </a:pPr>
            <a:r>
              <a:rPr lang="en-US" sz="1600" dirty="0">
                <a:solidFill>
                  <a:srgbClr val="010000"/>
                </a:solidFill>
                <a:latin typeface="Courier New" pitchFamily="49" charset="0"/>
                <a:cs typeface="Courier New" pitchFamily="49" charset="0"/>
              </a:rPr>
              <a:t>    </a:t>
            </a:r>
            <a:r>
              <a:rPr lang="en-US" sz="1600" b="1" dirty="0">
                <a:solidFill>
                  <a:srgbClr val="010000"/>
                </a:solidFill>
                <a:latin typeface="Courier New" pitchFamily="49" charset="0"/>
                <a:cs typeface="Courier New" pitchFamily="49" charset="0"/>
              </a:rPr>
              <a:t>FF02::1</a:t>
            </a:r>
          </a:p>
          <a:p>
            <a:pPr marL="342676" indent="-342676">
              <a:spcBef>
                <a:spcPct val="20000"/>
              </a:spcBef>
              <a:defRPr/>
            </a:pPr>
            <a:r>
              <a:rPr lang="en-US" sz="1600" dirty="0">
                <a:solidFill>
                  <a:srgbClr val="010000"/>
                </a:solidFill>
                <a:latin typeface="Courier New" pitchFamily="49" charset="0"/>
                <a:cs typeface="Courier New" pitchFamily="49" charset="0"/>
              </a:rPr>
              <a:t>    </a:t>
            </a:r>
            <a:r>
              <a:rPr lang="en-US" sz="1600" b="1" dirty="0">
                <a:solidFill>
                  <a:srgbClr val="010000"/>
                </a:solidFill>
                <a:latin typeface="Courier New" pitchFamily="49" charset="0"/>
                <a:cs typeface="Courier New" pitchFamily="49" charset="0"/>
              </a:rPr>
              <a:t>FF02::2</a:t>
            </a:r>
          </a:p>
          <a:p>
            <a:pPr marL="342676" indent="-342676">
              <a:spcBef>
                <a:spcPct val="20000"/>
              </a:spcBef>
              <a:defRPr/>
            </a:pPr>
            <a:r>
              <a:rPr lang="en-US" sz="1600" dirty="0">
                <a:solidFill>
                  <a:srgbClr val="010000"/>
                </a:solidFill>
                <a:latin typeface="Courier New" pitchFamily="49" charset="0"/>
                <a:cs typeface="Courier New" pitchFamily="49" charset="0"/>
              </a:rPr>
              <a:t>    </a:t>
            </a:r>
            <a:r>
              <a:rPr lang="en-US" sz="1600" b="1" dirty="0">
                <a:solidFill>
                  <a:srgbClr val="010000"/>
                </a:solidFill>
                <a:latin typeface="Courier New" pitchFamily="49" charset="0"/>
                <a:cs typeface="Courier New" pitchFamily="49" charset="0"/>
              </a:rPr>
              <a:t>FF02::1:FF</a:t>
            </a:r>
            <a:r>
              <a:rPr lang="en-US" sz="1600" b="1" dirty="0">
                <a:solidFill>
                  <a:srgbClr val="FF0000"/>
                </a:solidFill>
                <a:latin typeface="Courier New" pitchFamily="49" charset="0"/>
                <a:cs typeface="Courier New" pitchFamily="49" charset="0"/>
              </a:rPr>
              <a:t>00:1</a:t>
            </a:r>
          </a:p>
          <a:p>
            <a:pPr marL="342676" indent="-342676">
              <a:spcBef>
                <a:spcPct val="20000"/>
              </a:spcBef>
              <a:defRPr/>
            </a:pPr>
            <a:r>
              <a:rPr lang="en-US" sz="1600" dirty="0">
                <a:solidFill>
                  <a:srgbClr val="010000"/>
                </a:solidFill>
                <a:latin typeface="Courier New" pitchFamily="49" charset="0"/>
                <a:cs typeface="Courier New" pitchFamily="49" charset="0"/>
              </a:rPr>
              <a:t>    </a:t>
            </a:r>
            <a:r>
              <a:rPr lang="en-US" sz="1600" b="1" dirty="0">
                <a:solidFill>
                  <a:srgbClr val="010000"/>
                </a:solidFill>
                <a:latin typeface="Courier New" pitchFamily="49" charset="0"/>
                <a:cs typeface="Courier New" pitchFamily="49" charset="0"/>
              </a:rPr>
              <a:t>FF02::1:FF</a:t>
            </a:r>
            <a:r>
              <a:rPr lang="en-US" sz="1600" b="1" dirty="0">
                <a:solidFill>
                  <a:srgbClr val="FF0000"/>
                </a:solidFill>
                <a:latin typeface="Courier New" pitchFamily="49" charset="0"/>
                <a:cs typeface="Courier New" pitchFamily="49" charset="0"/>
              </a:rPr>
              <a:t>75:C3E0</a:t>
            </a:r>
          </a:p>
          <a:p>
            <a:pPr marL="342676" indent="-342676">
              <a:spcBef>
                <a:spcPct val="20000"/>
              </a:spcBef>
              <a:defRPr/>
            </a:pPr>
            <a:r>
              <a:rPr lang="en-US" sz="1600" dirty="0">
                <a:solidFill>
                  <a:srgbClr val="010000"/>
                </a:solidFill>
                <a:latin typeface="Courier New" pitchFamily="49" charset="0"/>
                <a:cs typeface="Courier New" pitchFamily="49" charset="0"/>
              </a:rPr>
              <a:t>&lt;output omitted for brevity&gt;</a:t>
            </a:r>
          </a:p>
        </p:txBody>
      </p:sp>
      <p:sp>
        <p:nvSpPr>
          <p:cNvPr id="10" name="TextBox 9"/>
          <p:cNvSpPr txBox="1"/>
          <p:nvPr/>
        </p:nvSpPr>
        <p:spPr>
          <a:xfrm>
            <a:off x="3810000" y="2343150"/>
            <a:ext cx="2685302" cy="338530"/>
          </a:xfrm>
          <a:prstGeom prst="rect">
            <a:avLst/>
          </a:prstGeom>
          <a:noFill/>
        </p:spPr>
        <p:txBody>
          <a:bodyPr wrap="none" lIns="91380" tIns="45690" rIns="91380" bIns="45690" rtlCol="0">
            <a:spAutoFit/>
          </a:bodyPr>
          <a:lstStyle/>
          <a:p>
            <a:r>
              <a:rPr lang="en-US" sz="1600" dirty="0"/>
              <a:t>All-IPv6 devices on this link</a:t>
            </a:r>
          </a:p>
        </p:txBody>
      </p:sp>
      <p:cxnSp>
        <p:nvCxnSpPr>
          <p:cNvPr id="15" name="Straight Arrow Connector 14"/>
          <p:cNvCxnSpPr/>
          <p:nvPr/>
        </p:nvCxnSpPr>
        <p:spPr>
          <a:xfrm rot="10800000" flipV="1">
            <a:off x="1572897" y="2527632"/>
            <a:ext cx="2083184" cy="1"/>
          </a:xfrm>
          <a:prstGeom prst="straightConnector1">
            <a:avLst/>
          </a:prstGeom>
          <a:ln>
            <a:solidFill>
              <a:srgbClr val="0096D6"/>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810000" y="2647950"/>
            <a:ext cx="4609807" cy="338530"/>
          </a:xfrm>
          <a:prstGeom prst="rect">
            <a:avLst/>
          </a:prstGeom>
          <a:noFill/>
        </p:spPr>
        <p:txBody>
          <a:bodyPr wrap="none" lIns="91380" tIns="45690" rIns="91380" bIns="45690" rtlCol="0">
            <a:spAutoFit/>
          </a:bodyPr>
          <a:lstStyle/>
          <a:p>
            <a:r>
              <a:rPr lang="en-US" sz="1600" dirty="0"/>
              <a:t>All-IPv6 routers on this link: IPv6 routing enabled  </a:t>
            </a:r>
          </a:p>
        </p:txBody>
      </p:sp>
      <p:cxnSp>
        <p:nvCxnSpPr>
          <p:cNvPr id="18" name="Straight Arrow Connector 17"/>
          <p:cNvCxnSpPr/>
          <p:nvPr/>
        </p:nvCxnSpPr>
        <p:spPr>
          <a:xfrm rot="10800000" flipV="1">
            <a:off x="1561687" y="2840116"/>
            <a:ext cx="2083184" cy="2104"/>
          </a:xfrm>
          <a:prstGeom prst="straightConnector1">
            <a:avLst/>
          </a:prstGeom>
          <a:ln>
            <a:solidFill>
              <a:srgbClr val="0096D6"/>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2663557" y="3098169"/>
            <a:ext cx="1000965" cy="0"/>
          </a:xfrm>
          <a:prstGeom prst="straightConnector1">
            <a:avLst/>
          </a:prstGeom>
          <a:ln>
            <a:solidFill>
              <a:srgbClr val="0096D6"/>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810000" y="2952750"/>
            <a:ext cx="4902045" cy="338502"/>
          </a:xfrm>
          <a:prstGeom prst="rect">
            <a:avLst/>
          </a:prstGeom>
          <a:noFill/>
        </p:spPr>
        <p:txBody>
          <a:bodyPr wrap="square" lIns="91380" tIns="45690" rIns="91380" bIns="45690" rtlCol="0">
            <a:spAutoFit/>
          </a:bodyPr>
          <a:lstStyle/>
          <a:p>
            <a:r>
              <a:rPr lang="en-US" sz="1600" dirty="0"/>
              <a:t>Solicited-node multicast address Global Unicast</a:t>
            </a:r>
          </a:p>
        </p:txBody>
      </p:sp>
      <p:sp>
        <p:nvSpPr>
          <p:cNvPr id="27" name="TextBox 26"/>
          <p:cNvSpPr txBox="1"/>
          <p:nvPr/>
        </p:nvSpPr>
        <p:spPr>
          <a:xfrm>
            <a:off x="3962400" y="2038350"/>
            <a:ext cx="3968258" cy="369271"/>
          </a:xfrm>
          <a:prstGeom prst="rect">
            <a:avLst/>
          </a:prstGeom>
          <a:noFill/>
        </p:spPr>
        <p:txBody>
          <a:bodyPr wrap="none" lIns="91380" tIns="45690" rIns="91380" bIns="45690" rtlCol="0">
            <a:spAutoFit/>
          </a:bodyPr>
          <a:lstStyle/>
          <a:p>
            <a:r>
              <a:rPr lang="en-US" sz="1800" b="1" dirty="0" smtClean="0">
                <a:solidFill>
                  <a:srgbClr val="0096D6"/>
                </a:solidFill>
              </a:rPr>
              <a:t>Member of these Multicast Groups</a:t>
            </a:r>
            <a:endParaRPr lang="en-US" sz="1800" b="1" dirty="0">
              <a:solidFill>
                <a:srgbClr val="0096D6"/>
              </a:solidFill>
            </a:endParaRPr>
          </a:p>
        </p:txBody>
      </p:sp>
      <p:sp>
        <p:nvSpPr>
          <p:cNvPr id="16" name="Content Placeholder 4"/>
          <p:cNvSpPr txBox="1">
            <a:spLocks/>
          </p:cNvSpPr>
          <p:nvPr/>
        </p:nvSpPr>
        <p:spPr>
          <a:xfrm>
            <a:off x="0" y="3867150"/>
            <a:ext cx="9144000" cy="914400"/>
          </a:xfrm>
          <a:prstGeom prst="rect">
            <a:avLst/>
          </a:prstGeom>
        </p:spPr>
        <p:txBody>
          <a:bodyPr vert="horz" lIns="91380" tIns="45690" rIns="91380" bIns="45690" rtlCol="0">
            <a:noAutofit/>
          </a:bodyPr>
          <a:lstStyle/>
          <a:p>
            <a:pPr marL="342676" indent="-342676">
              <a:spcBef>
                <a:spcPct val="20000"/>
              </a:spcBef>
              <a:buFont typeface="Arial"/>
              <a:buChar char="•"/>
              <a:defRPr/>
            </a:pPr>
            <a:r>
              <a:rPr lang="en-US" sz="1800" dirty="0">
                <a:solidFill>
                  <a:srgbClr val="010000"/>
                </a:solidFill>
              </a:rPr>
              <a:t>FF02 – “2” means link-local </a:t>
            </a:r>
            <a:r>
              <a:rPr lang="en-US" sz="1800" dirty="0" smtClean="0">
                <a:solidFill>
                  <a:srgbClr val="010000"/>
                </a:solidFill>
              </a:rPr>
              <a:t>scope</a:t>
            </a:r>
          </a:p>
          <a:p>
            <a:pPr marL="342676" indent="-342676">
              <a:spcBef>
                <a:spcPct val="20000"/>
              </a:spcBef>
              <a:buFont typeface="Arial"/>
              <a:buChar char="•"/>
              <a:defRPr/>
            </a:pPr>
            <a:r>
              <a:rPr lang="en-US" sz="1800" dirty="0" smtClean="0">
                <a:solidFill>
                  <a:srgbClr val="010000"/>
                </a:solidFill>
              </a:rPr>
              <a:t>Router’s NIC will process destination MAC addresses for assigned and solicited node multicasts such as 33-33-FF-</a:t>
            </a:r>
            <a:r>
              <a:rPr lang="en-US" sz="1800" dirty="0" smtClean="0">
                <a:solidFill>
                  <a:srgbClr val="FF4C55"/>
                </a:solidFill>
              </a:rPr>
              <a:t>00-00-01 </a:t>
            </a:r>
            <a:r>
              <a:rPr lang="en-US" sz="1800" dirty="0" smtClean="0">
                <a:solidFill>
                  <a:srgbClr val="010000"/>
                </a:solidFill>
              </a:rPr>
              <a:t>and 33-33-FF-</a:t>
            </a:r>
            <a:r>
              <a:rPr lang="en-US" sz="1800" dirty="0" smtClean="0">
                <a:solidFill>
                  <a:srgbClr val="FF4C55"/>
                </a:solidFill>
              </a:rPr>
              <a:t>75-C3-E0 </a:t>
            </a:r>
            <a:r>
              <a:rPr lang="en-US" sz="1800" dirty="0" smtClean="0">
                <a:solidFill>
                  <a:srgbClr val="000000"/>
                </a:solidFill>
              </a:rPr>
              <a:t>(solicited node)</a:t>
            </a:r>
            <a:endParaRPr lang="en-US" sz="1800" dirty="0">
              <a:solidFill>
                <a:srgbClr val="000000"/>
              </a:solidFill>
            </a:endParaRPr>
          </a:p>
        </p:txBody>
      </p:sp>
      <p:cxnSp>
        <p:nvCxnSpPr>
          <p:cNvPr id="14" name="Straight Arrow Connector 13"/>
          <p:cNvCxnSpPr/>
          <p:nvPr/>
        </p:nvCxnSpPr>
        <p:spPr>
          <a:xfrm flipH="1">
            <a:off x="2686439" y="3396156"/>
            <a:ext cx="1000965" cy="0"/>
          </a:xfrm>
          <a:prstGeom prst="straightConnector1">
            <a:avLst/>
          </a:prstGeom>
          <a:ln>
            <a:solidFill>
              <a:srgbClr val="0096D6"/>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810000" y="3257550"/>
            <a:ext cx="4139468" cy="338502"/>
          </a:xfrm>
          <a:prstGeom prst="rect">
            <a:avLst/>
          </a:prstGeom>
          <a:noFill/>
        </p:spPr>
        <p:txBody>
          <a:bodyPr wrap="square" lIns="91380" tIns="45690" rIns="91380" bIns="45690" rtlCol="0">
            <a:spAutoFit/>
          </a:bodyPr>
          <a:lstStyle/>
          <a:p>
            <a:r>
              <a:rPr lang="en-US" sz="1600" dirty="0"/>
              <a:t>Solicited-node multicast address link-local</a:t>
            </a:r>
          </a:p>
        </p:txBody>
      </p:sp>
      <p:sp>
        <p:nvSpPr>
          <p:cNvPr id="22" name="Curved Right Arrow 21"/>
          <p:cNvSpPr/>
          <p:nvPr/>
        </p:nvSpPr>
        <p:spPr>
          <a:xfrm flipV="1">
            <a:off x="78512" y="1809750"/>
            <a:ext cx="454888" cy="1303901"/>
          </a:xfrm>
          <a:prstGeom prst="curvedRigh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25" name="Curved Right Arrow 24"/>
          <p:cNvSpPr/>
          <p:nvPr/>
        </p:nvSpPr>
        <p:spPr>
          <a:xfrm rot="3697036" flipH="1" flipV="1">
            <a:off x="4301223" y="607164"/>
            <a:ext cx="647552" cy="4342983"/>
          </a:xfrm>
          <a:prstGeom prst="curvedRigh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24" name="TextBox 23"/>
          <p:cNvSpPr txBox="1"/>
          <p:nvPr/>
        </p:nvSpPr>
        <p:spPr>
          <a:xfrm>
            <a:off x="0" y="-19050"/>
            <a:ext cx="9144000" cy="523220"/>
          </a:xfrm>
          <a:prstGeom prst="rect">
            <a:avLst/>
          </a:prstGeom>
          <a:noFill/>
        </p:spPr>
        <p:txBody>
          <a:bodyPr wrap="square" rtlCol="0">
            <a:spAutoFit/>
          </a:bodyPr>
          <a:lstStyle/>
          <a:p>
            <a:pPr algn="ctr"/>
            <a:r>
              <a:rPr lang="en-US" sz="2800" b="1" dirty="0" smtClean="0">
                <a:solidFill>
                  <a:srgbClr val="0096D6"/>
                </a:solidFill>
              </a:rPr>
              <a:t>Verifying the Solicited-Node Multicasts</a:t>
            </a:r>
            <a:endParaRPr lang="en-US" sz="2800" b="1" dirty="0">
              <a:solidFill>
                <a:srgbClr val="0096D6"/>
              </a:solidFill>
            </a:endParaRPr>
          </a:p>
        </p:txBody>
      </p:sp>
      <p:sp>
        <p:nvSpPr>
          <p:cNvPr id="21"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9"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23991159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6">
                                            <p:txEl>
                                              <p:pRg st="1" end="1"/>
                                            </p:txEl>
                                          </p:spTgt>
                                        </p:tgtEl>
                                        <p:attrNameLst>
                                          <p:attrName>style.visibility</p:attrName>
                                        </p:attrNameLst>
                                      </p:cBhvr>
                                      <p:to>
                                        <p:strVal val="visible"/>
                                      </p:to>
                                    </p:set>
                                    <p:animEffect transition="in" filter="blinds(horizontal)">
                                      <p:cBhvr>
                                        <p:cTn id="50" dur="500"/>
                                        <p:tgtEl>
                                          <p:spTgt spid="16">
                                            <p:txEl>
                                              <p:pRg st="1" end="1"/>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linds(horizontal)">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23" grpId="0"/>
      <p:bldP spid="27" grpId="0"/>
      <p:bldP spid="19" grpId="0"/>
      <p:bldP spid="22" grpId="0" animBg="1"/>
      <p:bldP spid="25"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ctrTitle" idx="4294967295"/>
          </p:nvPr>
        </p:nvSpPr>
        <p:spPr>
          <a:xfrm>
            <a:off x="457200" y="1962150"/>
            <a:ext cx="8230329" cy="1143000"/>
          </a:xfrm>
          <a:prstGeom prst="rect">
            <a:avLst/>
          </a:prstGeom>
        </p:spPr>
        <p:txBody>
          <a:bodyPr anchor="t"/>
          <a:lstStyle/>
          <a:p>
            <a:pPr>
              <a:lnSpc>
                <a:spcPct val="90000"/>
              </a:lnSpc>
            </a:pPr>
            <a:r>
              <a:rPr lang="en-US" b="1" dirty="0" smtClean="0">
                <a:solidFill>
                  <a:srgbClr val="808080"/>
                </a:solidFill>
                <a:latin typeface="Arial"/>
                <a:cs typeface="Arial"/>
              </a:rPr>
              <a:t>6.4: IPv6 Solicited-Node Multicast Example</a:t>
            </a:r>
            <a:endParaRPr lang="en-US" b="1" dirty="0">
              <a:solidFill>
                <a:srgbClr val="808080"/>
              </a:solidFill>
              <a:latin typeface="Arial"/>
              <a:cs typeface="Arial"/>
            </a:endParaRPr>
          </a:p>
        </p:txBody>
      </p:sp>
    </p:spTree>
    <p:extLst>
      <p:ext uri="{BB962C8B-B14F-4D97-AF65-F5344CB8AC3E}">
        <p14:creationId xmlns:p14="http://schemas.microsoft.com/office/powerpoint/2010/main" val="107443142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Line 6"/>
          <p:cNvSpPr>
            <a:spLocks noChangeShapeType="1"/>
          </p:cNvSpPr>
          <p:nvPr/>
        </p:nvSpPr>
        <p:spPr bwMode="auto">
          <a:xfrm>
            <a:off x="384701" y="1583230"/>
            <a:ext cx="8322404" cy="0"/>
          </a:xfrm>
          <a:prstGeom prst="line">
            <a:avLst/>
          </a:prstGeom>
          <a:noFill/>
          <a:ln w="38100">
            <a:solidFill>
              <a:schemeClr val="tx1"/>
            </a:solidFill>
            <a:round/>
            <a:headEnd/>
            <a:tailEnd/>
          </a:ln>
        </p:spPr>
        <p:txBody>
          <a:bodyPr lIns="91420" tIns="45710" rIns="91420" bIns="45710">
            <a:prstTxWarp prst="textNoShape">
              <a:avLst/>
            </a:prstTxWarp>
          </a:bodyPr>
          <a:lstStyle/>
          <a:p>
            <a:endParaRPr lang="en-US"/>
          </a:p>
        </p:txBody>
      </p:sp>
      <p:sp>
        <p:nvSpPr>
          <p:cNvPr id="86" name="Line 7"/>
          <p:cNvSpPr>
            <a:spLocks noChangeShapeType="1"/>
          </p:cNvSpPr>
          <p:nvPr/>
        </p:nvSpPr>
        <p:spPr bwMode="auto">
          <a:xfrm>
            <a:off x="7552436" y="1189566"/>
            <a:ext cx="0" cy="396479"/>
          </a:xfrm>
          <a:prstGeom prst="line">
            <a:avLst/>
          </a:prstGeom>
          <a:noFill/>
          <a:ln w="38100">
            <a:solidFill>
              <a:srgbClr val="000000"/>
            </a:solidFill>
            <a:round/>
            <a:headEnd/>
            <a:tailEnd/>
          </a:ln>
        </p:spPr>
        <p:txBody>
          <a:bodyPr lIns="91420" tIns="45710" rIns="91420" bIns="45710">
            <a:prstTxWarp prst="textNoShape">
              <a:avLst/>
            </a:prstTxWarp>
          </a:bodyPr>
          <a:lstStyle/>
          <a:p>
            <a:endParaRPr lang="en-US"/>
          </a:p>
        </p:txBody>
      </p:sp>
      <p:pic>
        <p:nvPicPr>
          <p:cNvPr id="87" name="Picture 34"/>
          <p:cNvPicPr>
            <a:picLocks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167646" y="552519"/>
            <a:ext cx="897765" cy="724836"/>
          </a:xfrm>
          <a:prstGeom prst="rect">
            <a:avLst/>
          </a:prstGeom>
          <a:noFill/>
          <a:ln w="9525">
            <a:noFill/>
            <a:miter lim="800000"/>
            <a:headEnd/>
            <a:tailEnd/>
          </a:ln>
          <a:effectLst/>
        </p:spPr>
      </p:pic>
      <p:sp>
        <p:nvSpPr>
          <p:cNvPr id="88" name="TextBox 87"/>
          <p:cNvSpPr txBox="1"/>
          <p:nvPr/>
        </p:nvSpPr>
        <p:spPr>
          <a:xfrm>
            <a:off x="7246718" y="669991"/>
            <a:ext cx="583773" cy="338534"/>
          </a:xfrm>
          <a:prstGeom prst="rect">
            <a:avLst/>
          </a:prstGeom>
          <a:noFill/>
        </p:spPr>
        <p:txBody>
          <a:bodyPr wrap="none" lIns="91420" tIns="45710" rIns="91420" bIns="45710" rtlCol="0">
            <a:spAutoFit/>
          </a:bodyPr>
          <a:lstStyle/>
          <a:p>
            <a:r>
              <a:rPr lang="en-US" sz="1600" dirty="0" smtClean="0"/>
              <a:t>PC1</a:t>
            </a:r>
            <a:endParaRPr lang="en-US" sz="1600" dirty="0"/>
          </a:p>
        </p:txBody>
      </p:sp>
      <p:sp>
        <p:nvSpPr>
          <p:cNvPr id="89" name="Line 7"/>
          <p:cNvSpPr>
            <a:spLocks noChangeShapeType="1"/>
          </p:cNvSpPr>
          <p:nvPr/>
        </p:nvSpPr>
        <p:spPr bwMode="auto">
          <a:xfrm>
            <a:off x="1655620" y="1174621"/>
            <a:ext cx="0" cy="396479"/>
          </a:xfrm>
          <a:prstGeom prst="line">
            <a:avLst/>
          </a:prstGeom>
          <a:noFill/>
          <a:ln w="38100">
            <a:solidFill>
              <a:srgbClr val="000000"/>
            </a:solidFill>
            <a:round/>
            <a:headEnd/>
            <a:tailEnd/>
          </a:ln>
        </p:spPr>
        <p:txBody>
          <a:bodyPr lIns="91420" tIns="45710" rIns="91420" bIns="45710">
            <a:prstTxWarp prst="textNoShape">
              <a:avLst/>
            </a:prstTxWarp>
          </a:bodyPr>
          <a:lstStyle/>
          <a:p>
            <a:endParaRPr lang="en-US"/>
          </a:p>
        </p:txBody>
      </p:sp>
      <p:pic>
        <p:nvPicPr>
          <p:cNvPr id="90" name="Picture 34"/>
          <p:cNvPicPr>
            <a:picLocks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12706" y="619212"/>
            <a:ext cx="897765" cy="724836"/>
          </a:xfrm>
          <a:prstGeom prst="rect">
            <a:avLst/>
          </a:prstGeom>
          <a:noFill/>
          <a:ln w="9525">
            <a:noFill/>
            <a:miter lim="800000"/>
            <a:headEnd/>
            <a:tailEnd/>
          </a:ln>
          <a:effectLst/>
        </p:spPr>
      </p:pic>
      <p:sp>
        <p:nvSpPr>
          <p:cNvPr id="91" name="TextBox 90"/>
          <p:cNvSpPr txBox="1"/>
          <p:nvPr/>
        </p:nvSpPr>
        <p:spPr>
          <a:xfrm>
            <a:off x="1330366" y="716672"/>
            <a:ext cx="583773" cy="338534"/>
          </a:xfrm>
          <a:prstGeom prst="rect">
            <a:avLst/>
          </a:prstGeom>
          <a:noFill/>
        </p:spPr>
        <p:txBody>
          <a:bodyPr wrap="none" lIns="91420" tIns="45710" rIns="91420" bIns="45710" rtlCol="0">
            <a:spAutoFit/>
          </a:bodyPr>
          <a:lstStyle/>
          <a:p>
            <a:r>
              <a:rPr lang="en-US" sz="1600" dirty="0" smtClean="0"/>
              <a:t>PC2</a:t>
            </a:r>
            <a:endParaRPr lang="en-US" sz="1600" dirty="0"/>
          </a:p>
        </p:txBody>
      </p:sp>
      <p:sp>
        <p:nvSpPr>
          <p:cNvPr id="95" name="Right Arrow 94"/>
          <p:cNvSpPr/>
          <p:nvPr/>
        </p:nvSpPr>
        <p:spPr>
          <a:xfrm flipH="1">
            <a:off x="4936660" y="706214"/>
            <a:ext cx="1751393" cy="750189"/>
          </a:xfrm>
          <a:prstGeom prst="rightArrow">
            <a:avLst/>
          </a:prstGeom>
          <a:solidFill>
            <a:srgbClr val="A76BCE"/>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spcCol="0" rtlCol="0" anchor="ctr"/>
          <a:lstStyle/>
          <a:p>
            <a:pPr algn="ctr"/>
            <a:r>
              <a:rPr lang="en-US" sz="1400" b="1" dirty="0">
                <a:latin typeface="Arial"/>
                <a:cs typeface="Arial"/>
              </a:rPr>
              <a:t>ARP Request</a:t>
            </a:r>
          </a:p>
        </p:txBody>
      </p:sp>
      <p:sp>
        <p:nvSpPr>
          <p:cNvPr id="17" name="Right Arrow 16"/>
          <p:cNvSpPr/>
          <p:nvPr/>
        </p:nvSpPr>
        <p:spPr>
          <a:xfrm>
            <a:off x="2496802" y="1615922"/>
            <a:ext cx="1907803" cy="769157"/>
          </a:xfrm>
          <a:prstGeom prst="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spcCol="0" rtlCol="0" anchor="ctr"/>
          <a:lstStyle/>
          <a:p>
            <a:pPr algn="ctr"/>
            <a:r>
              <a:rPr lang="en-US" sz="1400" b="1" dirty="0">
                <a:latin typeface="Arial"/>
                <a:cs typeface="Arial"/>
              </a:rPr>
              <a:t>Neighbor Advertisement</a:t>
            </a:r>
          </a:p>
        </p:txBody>
      </p:sp>
      <p:sp>
        <p:nvSpPr>
          <p:cNvPr id="4" name="Oval 3"/>
          <p:cNvSpPr/>
          <p:nvPr/>
        </p:nvSpPr>
        <p:spPr>
          <a:xfrm>
            <a:off x="6363491" y="556072"/>
            <a:ext cx="324562" cy="347692"/>
          </a:xfrm>
          <a:prstGeom prst="ellipse">
            <a:avLst/>
          </a:prstGeom>
          <a:solidFill>
            <a:srgbClr val="A76BCE"/>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800" b="1" dirty="0" smtClean="0">
                <a:latin typeface="Arial"/>
                <a:cs typeface="Arial"/>
              </a:rPr>
              <a:t>1</a:t>
            </a:r>
          </a:p>
        </p:txBody>
      </p:sp>
      <p:sp>
        <p:nvSpPr>
          <p:cNvPr id="20" name="Oval 19"/>
          <p:cNvSpPr/>
          <p:nvPr/>
        </p:nvSpPr>
        <p:spPr>
          <a:xfrm>
            <a:off x="2440081" y="1492772"/>
            <a:ext cx="324562" cy="347692"/>
          </a:xfrm>
          <a:prstGeom prst="ellipse">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800" dirty="0" smtClean="0">
                <a:latin typeface="Arial"/>
                <a:cs typeface="Arial"/>
              </a:rPr>
              <a:t>2</a:t>
            </a:r>
          </a:p>
        </p:txBody>
      </p:sp>
      <p:sp>
        <p:nvSpPr>
          <p:cNvPr id="21" name="Right Arrow 20"/>
          <p:cNvSpPr/>
          <p:nvPr/>
        </p:nvSpPr>
        <p:spPr>
          <a:xfrm flipH="1">
            <a:off x="4936660" y="1589261"/>
            <a:ext cx="1751393" cy="750189"/>
          </a:xfrm>
          <a:prstGeom prst="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spcCol="0" rtlCol="0" anchor="ctr"/>
          <a:lstStyle/>
          <a:p>
            <a:pPr algn="ctr"/>
            <a:r>
              <a:rPr lang="en-US" sz="1400" b="1" dirty="0">
                <a:latin typeface="Arial"/>
                <a:cs typeface="Arial"/>
              </a:rPr>
              <a:t>Neighbor Solicitation</a:t>
            </a:r>
          </a:p>
        </p:txBody>
      </p:sp>
      <p:sp>
        <p:nvSpPr>
          <p:cNvPr id="22" name="Oval 21"/>
          <p:cNvSpPr/>
          <p:nvPr/>
        </p:nvSpPr>
        <p:spPr>
          <a:xfrm>
            <a:off x="6363491" y="1439120"/>
            <a:ext cx="324562" cy="347692"/>
          </a:xfrm>
          <a:prstGeom prst="ellipse">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800" dirty="0" smtClean="0">
                <a:latin typeface="Arial"/>
                <a:cs typeface="Arial"/>
              </a:rPr>
              <a:t>1</a:t>
            </a:r>
          </a:p>
        </p:txBody>
      </p:sp>
      <p:sp>
        <p:nvSpPr>
          <p:cNvPr id="24" name="Oval 23"/>
          <p:cNvSpPr/>
          <p:nvPr/>
        </p:nvSpPr>
        <p:spPr>
          <a:xfrm>
            <a:off x="2468764" y="540969"/>
            <a:ext cx="324562" cy="347692"/>
          </a:xfrm>
          <a:prstGeom prst="ellipse">
            <a:avLst/>
          </a:prstGeom>
          <a:solidFill>
            <a:srgbClr val="A76BCE"/>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800" b="1" dirty="0" smtClean="0">
                <a:latin typeface="Arial"/>
                <a:cs typeface="Arial"/>
              </a:rPr>
              <a:t>2</a:t>
            </a:r>
          </a:p>
        </p:txBody>
      </p:sp>
      <p:sp>
        <p:nvSpPr>
          <p:cNvPr id="5" name="Rectangular Callout 4"/>
          <p:cNvSpPr/>
          <p:nvPr/>
        </p:nvSpPr>
        <p:spPr>
          <a:xfrm>
            <a:off x="8065411" y="11497"/>
            <a:ext cx="1078589" cy="898151"/>
          </a:xfrm>
          <a:prstGeom prst="wedgeRectCallout">
            <a:avLst>
              <a:gd name="adj1" fmla="val -72991"/>
              <a:gd name="adj2" fmla="val 11190"/>
            </a:avLst>
          </a:prstGeom>
          <a:solidFill>
            <a:srgbClr val="A76BCE"/>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400" b="1" dirty="0">
                <a:latin typeface="Arial"/>
                <a:cs typeface="Arial"/>
              </a:rPr>
              <a:t>Know IPv4, what is the MAC?</a:t>
            </a:r>
          </a:p>
        </p:txBody>
      </p:sp>
      <p:sp>
        <p:nvSpPr>
          <p:cNvPr id="26" name="Rectangular Callout 25"/>
          <p:cNvSpPr/>
          <p:nvPr/>
        </p:nvSpPr>
        <p:spPr>
          <a:xfrm>
            <a:off x="0" y="522742"/>
            <a:ext cx="1078589" cy="898151"/>
          </a:xfrm>
          <a:prstGeom prst="wedgeRectCallout">
            <a:avLst>
              <a:gd name="adj1" fmla="val 79975"/>
              <a:gd name="adj2" fmla="val -11112"/>
            </a:avLst>
          </a:prstGeom>
          <a:solidFill>
            <a:srgbClr val="A76BCE"/>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400" b="1" dirty="0">
                <a:latin typeface="Arial"/>
                <a:cs typeface="Arial"/>
              </a:rPr>
              <a:t>My IPv4! Here is the </a:t>
            </a:r>
            <a:r>
              <a:rPr lang="en-US" sz="1400" b="1" dirty="0" smtClean="0">
                <a:latin typeface="Arial"/>
                <a:cs typeface="Arial"/>
              </a:rPr>
              <a:t>MAC…</a:t>
            </a:r>
            <a:endParaRPr lang="en-US" sz="1400" b="1" dirty="0">
              <a:latin typeface="Arial"/>
              <a:cs typeface="Arial"/>
            </a:endParaRPr>
          </a:p>
        </p:txBody>
      </p:sp>
      <p:sp>
        <p:nvSpPr>
          <p:cNvPr id="27" name="Rectangular Callout 26"/>
          <p:cNvSpPr/>
          <p:nvPr/>
        </p:nvSpPr>
        <p:spPr>
          <a:xfrm>
            <a:off x="7013141" y="1692010"/>
            <a:ext cx="1078589" cy="898151"/>
          </a:xfrm>
          <a:prstGeom prst="wedgeRectCallout">
            <a:avLst>
              <a:gd name="adj1" fmla="val -14337"/>
              <a:gd name="adj2" fmla="val -94160"/>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400" b="1" dirty="0">
                <a:latin typeface="Arial"/>
                <a:cs typeface="Arial"/>
              </a:rPr>
              <a:t>Know IPv6, what is the MAC?</a:t>
            </a:r>
          </a:p>
        </p:txBody>
      </p:sp>
      <p:sp>
        <p:nvSpPr>
          <p:cNvPr id="28" name="Rectangular Callout 27"/>
          <p:cNvSpPr/>
          <p:nvPr/>
        </p:nvSpPr>
        <p:spPr>
          <a:xfrm>
            <a:off x="-7625" y="1503964"/>
            <a:ext cx="1078589" cy="898151"/>
          </a:xfrm>
          <a:prstGeom prst="wedgeRectCallout">
            <a:avLst>
              <a:gd name="adj1" fmla="val 79975"/>
              <a:gd name="adj2" fmla="val -69752"/>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400" b="1" dirty="0">
                <a:latin typeface="Arial"/>
                <a:cs typeface="Arial"/>
              </a:rPr>
              <a:t>My IPv6! Here is the </a:t>
            </a:r>
            <a:r>
              <a:rPr lang="en-US" sz="1400" b="1" dirty="0" smtClean="0">
                <a:latin typeface="Arial"/>
                <a:cs typeface="Arial"/>
              </a:rPr>
              <a:t>MAC…</a:t>
            </a:r>
            <a:endParaRPr lang="en-US" sz="1400" b="1" dirty="0">
              <a:latin typeface="Arial"/>
              <a:cs typeface="Arial"/>
            </a:endParaRPr>
          </a:p>
        </p:txBody>
      </p:sp>
      <p:pic>
        <p:nvPicPr>
          <p:cNvPr id="31" name="Picture 30"/>
          <p:cNvPicPr>
            <a:picLocks noChangeAspect="1"/>
          </p:cNvPicPr>
          <p:nvPr/>
        </p:nvPicPr>
        <p:blipFill>
          <a:blip r:embed="rId3"/>
          <a:stretch>
            <a:fillRect/>
          </a:stretch>
        </p:blipFill>
        <p:spPr>
          <a:xfrm>
            <a:off x="5701760" y="3534013"/>
            <a:ext cx="3442241" cy="1139416"/>
          </a:xfrm>
          <a:prstGeom prst="rect">
            <a:avLst/>
          </a:prstGeom>
        </p:spPr>
      </p:pic>
      <p:sp>
        <p:nvSpPr>
          <p:cNvPr id="32" name="TextBox 31"/>
          <p:cNvSpPr txBox="1"/>
          <p:nvPr/>
        </p:nvSpPr>
        <p:spPr>
          <a:xfrm>
            <a:off x="6607466" y="2859423"/>
            <a:ext cx="2533066" cy="715591"/>
          </a:xfrm>
          <a:prstGeom prst="rect">
            <a:avLst/>
          </a:prstGeom>
          <a:noFill/>
        </p:spPr>
        <p:txBody>
          <a:bodyPr wrap="none" lIns="68589" tIns="34295" rIns="68589" bIns="34295" rtlCol="0">
            <a:spAutoFit/>
          </a:bodyPr>
          <a:lstStyle/>
          <a:p>
            <a:r>
              <a:rPr lang="en-US" sz="1400" b="1" u="sng" dirty="0">
                <a:latin typeface="Arial"/>
                <a:cs typeface="Arial"/>
              </a:rPr>
              <a:t>ICMPv6 Neighbor Discovery</a:t>
            </a:r>
          </a:p>
          <a:p>
            <a:r>
              <a:rPr lang="en-US" sz="1400" b="1" dirty="0">
                <a:latin typeface="Arial"/>
                <a:cs typeface="Arial"/>
              </a:rPr>
              <a:t>Neighbor Solicitation</a:t>
            </a:r>
          </a:p>
          <a:p>
            <a:r>
              <a:rPr lang="en-US" sz="1400" b="1" dirty="0">
                <a:latin typeface="Arial"/>
                <a:cs typeface="Arial"/>
              </a:rPr>
              <a:t>Neighbor Advertisement</a:t>
            </a:r>
          </a:p>
        </p:txBody>
      </p:sp>
      <p:sp>
        <p:nvSpPr>
          <p:cNvPr id="3" name="Rectangle 2"/>
          <p:cNvSpPr/>
          <p:nvPr/>
        </p:nvSpPr>
        <p:spPr>
          <a:xfrm>
            <a:off x="8091730" y="909649"/>
            <a:ext cx="982438" cy="511244"/>
          </a:xfrm>
          <a:prstGeom prst="rect">
            <a:avLst/>
          </a:prstGeom>
          <a:solidFill>
            <a:schemeClr val="bg1"/>
          </a:solidFill>
          <a:ln>
            <a:solidFill>
              <a:srgbClr val="660066"/>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400" b="1" dirty="0">
                <a:solidFill>
                  <a:srgbClr val="010000"/>
                </a:solidFill>
                <a:latin typeface="Arial"/>
                <a:cs typeface="Arial"/>
              </a:rPr>
              <a:t>ARP Cache</a:t>
            </a:r>
          </a:p>
        </p:txBody>
      </p:sp>
      <p:sp>
        <p:nvSpPr>
          <p:cNvPr id="29" name="Rectangle 28"/>
          <p:cNvSpPr/>
          <p:nvPr/>
        </p:nvSpPr>
        <p:spPr>
          <a:xfrm>
            <a:off x="8091730" y="1679390"/>
            <a:ext cx="982438" cy="511244"/>
          </a:xfrm>
          <a:prstGeom prst="rect">
            <a:avLst/>
          </a:prstGeom>
          <a:solidFill>
            <a:schemeClr val="bg1"/>
          </a:solidFill>
          <a:ln>
            <a:solidFill>
              <a:schemeClr val="tx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400" b="1" dirty="0" smtClean="0">
                <a:solidFill>
                  <a:srgbClr val="010000"/>
                </a:solidFill>
                <a:latin typeface="Arial"/>
                <a:cs typeface="Arial"/>
              </a:rPr>
              <a:t>Neighbor Cache</a:t>
            </a:r>
            <a:endParaRPr lang="en-US" sz="1400" b="1" dirty="0">
              <a:solidFill>
                <a:srgbClr val="010000"/>
              </a:solidFill>
              <a:latin typeface="Arial"/>
              <a:cs typeface="Arial"/>
            </a:endParaRPr>
          </a:p>
        </p:txBody>
      </p:sp>
      <p:sp>
        <p:nvSpPr>
          <p:cNvPr id="34" name="Oval 33"/>
          <p:cNvSpPr/>
          <p:nvPr/>
        </p:nvSpPr>
        <p:spPr>
          <a:xfrm>
            <a:off x="7851150" y="1168050"/>
            <a:ext cx="324562" cy="347692"/>
          </a:xfrm>
          <a:prstGeom prst="ellipse">
            <a:avLst/>
          </a:prstGeom>
          <a:solidFill>
            <a:srgbClr val="A76BCE"/>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800" dirty="0" smtClean="0">
                <a:latin typeface="Arial"/>
                <a:cs typeface="Arial"/>
              </a:rPr>
              <a:t>3</a:t>
            </a:r>
          </a:p>
        </p:txBody>
      </p:sp>
      <p:sp>
        <p:nvSpPr>
          <p:cNvPr id="35" name="Oval 34"/>
          <p:cNvSpPr/>
          <p:nvPr/>
        </p:nvSpPr>
        <p:spPr>
          <a:xfrm>
            <a:off x="8175711" y="2165604"/>
            <a:ext cx="324562" cy="347692"/>
          </a:xfrm>
          <a:prstGeom prst="ellipse">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dirty="0" smtClean="0"/>
              <a:t>3</a:t>
            </a:r>
          </a:p>
        </p:txBody>
      </p:sp>
      <p:sp>
        <p:nvSpPr>
          <p:cNvPr id="36" name="TextBox 35"/>
          <p:cNvSpPr txBox="1"/>
          <p:nvPr/>
        </p:nvSpPr>
        <p:spPr>
          <a:xfrm>
            <a:off x="0" y="-19050"/>
            <a:ext cx="9144000" cy="523220"/>
          </a:xfrm>
          <a:prstGeom prst="rect">
            <a:avLst/>
          </a:prstGeom>
          <a:noFill/>
        </p:spPr>
        <p:txBody>
          <a:bodyPr wrap="square" rtlCol="0">
            <a:spAutoFit/>
          </a:bodyPr>
          <a:lstStyle/>
          <a:p>
            <a:pPr algn="ctr"/>
            <a:r>
              <a:rPr lang="en-US" sz="2800" b="1" dirty="0" smtClean="0">
                <a:solidFill>
                  <a:srgbClr val="0096D6"/>
                </a:solidFill>
              </a:rPr>
              <a:t>ICMPv6 ND – Address Resolution</a:t>
            </a:r>
            <a:endParaRPr lang="en-US" sz="2800" b="1" dirty="0">
              <a:solidFill>
                <a:srgbClr val="0096D6"/>
              </a:solidFill>
            </a:endParaRPr>
          </a:p>
        </p:txBody>
      </p:sp>
      <p:sp>
        <p:nvSpPr>
          <p:cNvPr id="37" name="Right Arrow 36"/>
          <p:cNvSpPr/>
          <p:nvPr/>
        </p:nvSpPr>
        <p:spPr>
          <a:xfrm>
            <a:off x="2514600" y="666750"/>
            <a:ext cx="1828800" cy="826389"/>
          </a:xfrm>
          <a:prstGeom prst="rightArrow">
            <a:avLst/>
          </a:prstGeom>
          <a:solidFill>
            <a:srgbClr val="A76BCE"/>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spcCol="0" rtlCol="0" anchor="ctr"/>
          <a:lstStyle/>
          <a:p>
            <a:pPr algn="ctr"/>
            <a:r>
              <a:rPr lang="en-US" sz="1400" b="1" dirty="0">
                <a:latin typeface="Arial"/>
                <a:cs typeface="Arial"/>
              </a:rPr>
              <a:t>ARP </a:t>
            </a:r>
            <a:r>
              <a:rPr lang="en-US" sz="1400" b="1" dirty="0" smtClean="0">
                <a:latin typeface="Arial"/>
                <a:cs typeface="Arial"/>
              </a:rPr>
              <a:t>Reply</a:t>
            </a:r>
            <a:endParaRPr lang="en-US" sz="1400" b="1" dirty="0">
              <a:latin typeface="Arial"/>
              <a:cs typeface="Arial"/>
            </a:endParaRPr>
          </a:p>
        </p:txBody>
      </p:sp>
      <p:sp>
        <p:nvSpPr>
          <p:cNvPr id="84" name="Content Placeholder 2"/>
          <p:cNvSpPr>
            <a:spLocks noGrp="1"/>
          </p:cNvSpPr>
          <p:nvPr>
            <p:ph idx="4294967295"/>
          </p:nvPr>
        </p:nvSpPr>
        <p:spPr>
          <a:xfrm>
            <a:off x="0" y="2419350"/>
            <a:ext cx="6400800" cy="2425700"/>
          </a:xfrm>
          <a:prstGeom prst="rect">
            <a:avLst/>
          </a:prstGeom>
        </p:spPr>
        <p:txBody>
          <a:bodyPr>
            <a:noAutofit/>
          </a:bodyPr>
          <a:lstStyle/>
          <a:p>
            <a:pPr marL="0" indent="0">
              <a:buNone/>
            </a:pPr>
            <a:r>
              <a:rPr lang="en-US" dirty="0">
                <a:solidFill>
                  <a:srgbClr val="010000"/>
                </a:solidFill>
                <a:latin typeface="Arial"/>
                <a:cs typeface="Arial"/>
              </a:rPr>
              <a:t>IP to data link (MAC) address mapping:</a:t>
            </a:r>
          </a:p>
          <a:p>
            <a:r>
              <a:rPr lang="en-US" dirty="0">
                <a:solidFill>
                  <a:srgbClr val="010000"/>
                </a:solidFill>
                <a:latin typeface="Arial"/>
                <a:cs typeface="Arial"/>
              </a:rPr>
              <a:t>IPv4 addresses use ARP</a:t>
            </a:r>
          </a:p>
          <a:p>
            <a:r>
              <a:rPr lang="en-US" dirty="0">
                <a:solidFill>
                  <a:srgbClr val="010000"/>
                </a:solidFill>
                <a:latin typeface="Arial"/>
                <a:cs typeface="Arial"/>
              </a:rPr>
              <a:t>IPv6 addressing use ICMPv6 Neighbor Discovery messages</a:t>
            </a:r>
          </a:p>
          <a:p>
            <a:pPr lvl="1"/>
            <a:r>
              <a:rPr lang="en-US" b="1" dirty="0">
                <a:solidFill>
                  <a:srgbClr val="010000"/>
                </a:solidFill>
                <a:latin typeface="Arial"/>
                <a:cs typeface="Arial"/>
              </a:rPr>
              <a:t>Neighbor </a:t>
            </a:r>
            <a:r>
              <a:rPr lang="en-US" b="1" dirty="0" smtClean="0">
                <a:solidFill>
                  <a:srgbClr val="010000"/>
                </a:solidFill>
                <a:latin typeface="Arial"/>
                <a:cs typeface="Arial"/>
              </a:rPr>
              <a:t>Solicitation (via Solicited-Node)</a:t>
            </a:r>
          </a:p>
          <a:p>
            <a:pPr lvl="1"/>
            <a:r>
              <a:rPr lang="en-US" b="1" dirty="0" smtClean="0">
                <a:solidFill>
                  <a:srgbClr val="010000"/>
                </a:solidFill>
                <a:latin typeface="Arial"/>
                <a:cs typeface="Arial"/>
              </a:rPr>
              <a:t>Neighbor Advertisement</a:t>
            </a:r>
          </a:p>
          <a:p>
            <a:r>
              <a:rPr lang="en-US" dirty="0" smtClean="0">
                <a:solidFill>
                  <a:srgbClr val="010000"/>
                </a:solidFill>
                <a:latin typeface="Arial"/>
                <a:cs typeface="Arial"/>
              </a:rPr>
              <a:t>Devices store this mapping in their </a:t>
            </a:r>
            <a:r>
              <a:rPr lang="en-US" b="1" dirty="0" smtClean="0">
                <a:solidFill>
                  <a:srgbClr val="010000"/>
                </a:solidFill>
                <a:latin typeface="Arial"/>
                <a:cs typeface="Arial"/>
              </a:rPr>
              <a:t>Neighbor Cache</a:t>
            </a:r>
            <a:endParaRPr lang="en-US" b="1" dirty="0">
              <a:latin typeface="Arial"/>
              <a:cs typeface="Arial"/>
            </a:endParaRPr>
          </a:p>
        </p:txBody>
      </p:sp>
      <p:sp>
        <p:nvSpPr>
          <p:cNvPr id="38"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39"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33735498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blinds(horizontal)">
                                      <p:cBhvr>
                                        <p:cTn id="17" dur="500"/>
                                        <p:tgtEl>
                                          <p:spTgt spid="9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linds(horizontal)">
                                      <p:cBhvr>
                                        <p:cTn id="30" dur="500"/>
                                        <p:tgtEl>
                                          <p:spTgt spid="2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blinds(horizontal)">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blinds(horizontal)">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84">
                                            <p:txEl>
                                              <p:pRg st="2" end="2"/>
                                            </p:txEl>
                                          </p:spTgt>
                                        </p:tgtEl>
                                        <p:attrNameLst>
                                          <p:attrName>style.visibility</p:attrName>
                                        </p:attrNameLst>
                                      </p:cBhvr>
                                      <p:to>
                                        <p:strVal val="visible"/>
                                      </p:to>
                                    </p:set>
                                    <p:animEffect transition="in" filter="blinds(horizontal)">
                                      <p:cBhvr>
                                        <p:cTn id="43" dur="500"/>
                                        <p:tgtEl>
                                          <p:spTgt spid="84">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84">
                                            <p:txEl>
                                              <p:pRg st="3" end="3"/>
                                            </p:txEl>
                                          </p:spTgt>
                                        </p:tgtEl>
                                        <p:attrNameLst>
                                          <p:attrName>style.visibility</p:attrName>
                                        </p:attrNameLst>
                                      </p:cBhvr>
                                      <p:to>
                                        <p:strVal val="visible"/>
                                      </p:to>
                                    </p:set>
                                    <p:animEffect transition="in" filter="blinds(horizontal)">
                                      <p:cBhvr>
                                        <p:cTn id="48" dur="500"/>
                                        <p:tgtEl>
                                          <p:spTgt spid="84">
                                            <p:txEl>
                                              <p:pRg st="3" end="3"/>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84">
                                            <p:txEl>
                                              <p:pRg st="4" end="4"/>
                                            </p:txEl>
                                          </p:spTgt>
                                        </p:tgtEl>
                                        <p:attrNameLst>
                                          <p:attrName>style.visibility</p:attrName>
                                        </p:attrNameLst>
                                      </p:cBhvr>
                                      <p:to>
                                        <p:strVal val="visible"/>
                                      </p:to>
                                    </p:set>
                                    <p:animEffect transition="in" filter="blinds(horizontal)">
                                      <p:cBhvr>
                                        <p:cTn id="51" dur="500"/>
                                        <p:tgtEl>
                                          <p:spTgt spid="84">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84">
                                            <p:txEl>
                                              <p:pRg st="5" end="5"/>
                                            </p:txEl>
                                          </p:spTgt>
                                        </p:tgtEl>
                                        <p:attrNameLst>
                                          <p:attrName>style.visibility</p:attrName>
                                        </p:attrNameLst>
                                      </p:cBhvr>
                                      <p:to>
                                        <p:strVal val="visible"/>
                                      </p:to>
                                    </p:set>
                                    <p:animEffect transition="in" filter="blinds(horizontal)">
                                      <p:cBhvr>
                                        <p:cTn id="56" dur="500"/>
                                        <p:tgtEl>
                                          <p:spTgt spid="84">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blinds(horizontal)">
                                      <p:cBhvr>
                                        <p:cTn id="61" dur="500"/>
                                        <p:tgtEl>
                                          <p:spTgt spid="3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blinds(horizontal)">
                                      <p:cBhvr>
                                        <p:cTn id="64" dur="500"/>
                                        <p:tgtEl>
                                          <p:spTgt spid="3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blinds(horizontal)">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blinds(horizontal)">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blinds(horizontal)">
                                      <p:cBhvr>
                                        <p:cTn id="79" dur="500"/>
                                        <p:tgtEl>
                                          <p:spTgt spid="2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blinds(horizontal)">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blinds(horizontal)">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blinds(horizontal)">
                                      <p:cBhvr>
                                        <p:cTn id="92" dur="500"/>
                                        <p:tgtEl>
                                          <p:spTgt spid="17"/>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blinds(horizontal)">
                                      <p:cBhvr>
                                        <p:cTn id="95" dur="500"/>
                                        <p:tgtEl>
                                          <p:spTgt spid="20"/>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blinds(horizontal)">
                                      <p:cBhvr>
                                        <p:cTn id="100" dur="500"/>
                                        <p:tgtEl>
                                          <p:spTgt spid="35"/>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blinds(horizontal)">
                                      <p:cBhvr>
                                        <p:cTn id="10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7" grpId="0" animBg="1"/>
      <p:bldP spid="4" grpId="0" animBg="1"/>
      <p:bldP spid="20" grpId="0" animBg="1"/>
      <p:bldP spid="21" grpId="0" animBg="1"/>
      <p:bldP spid="22" grpId="0" animBg="1"/>
      <p:bldP spid="24" grpId="0" animBg="1"/>
      <p:bldP spid="5" grpId="0" animBg="1"/>
      <p:bldP spid="26" grpId="0" animBg="1"/>
      <p:bldP spid="27" grpId="0" animBg="1"/>
      <p:bldP spid="28" grpId="0" animBg="1"/>
      <p:bldP spid="32" grpId="0"/>
      <p:bldP spid="3" grpId="0" animBg="1"/>
      <p:bldP spid="29" grpId="0" animBg="1"/>
      <p:bldP spid="34" grpId="0" animBg="1"/>
      <p:bldP spid="35" grpId="0" animBg="1"/>
      <p:bldP spid="37" grpId="0" animBg="1"/>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9050"/>
            <a:ext cx="6934200" cy="523220"/>
          </a:xfrm>
          <a:prstGeom prst="rect">
            <a:avLst/>
          </a:prstGeom>
          <a:noFill/>
        </p:spPr>
        <p:txBody>
          <a:bodyPr wrap="square" rtlCol="0">
            <a:spAutoFit/>
          </a:bodyPr>
          <a:lstStyle/>
          <a:p>
            <a:pPr algn="ctr"/>
            <a:r>
              <a:rPr lang="en-US" sz="2800" b="1" dirty="0" smtClean="0">
                <a:solidFill>
                  <a:srgbClr val="0096D6"/>
                </a:solidFill>
              </a:rPr>
              <a:t>Advantages of Solicited-Node Multicast</a:t>
            </a:r>
            <a:endParaRPr lang="en-US" sz="2800" b="1" dirty="0">
              <a:solidFill>
                <a:srgbClr val="0096D6"/>
              </a:solidFill>
            </a:endParaRPr>
          </a:p>
        </p:txBody>
      </p:sp>
      <p:sp>
        <p:nvSpPr>
          <p:cNvPr id="14" name="Content Placeholder 4"/>
          <p:cNvSpPr txBox="1">
            <a:spLocks/>
          </p:cNvSpPr>
          <p:nvPr/>
        </p:nvSpPr>
        <p:spPr>
          <a:xfrm>
            <a:off x="0" y="514350"/>
            <a:ext cx="5334000" cy="1219200"/>
          </a:xfrm>
          <a:prstGeom prst="rect">
            <a:avLst/>
          </a:prstGeom>
        </p:spPr>
        <p:txBody>
          <a:bodyPr vert="horz" lIns="91408" tIns="45704" rIns="91408" bIns="45704" rtlCol="0">
            <a:noAutofit/>
          </a:bodyPr>
          <a:lstStyle/>
          <a:p>
            <a:pPr marL="0" indent="0">
              <a:buNone/>
            </a:pPr>
            <a:r>
              <a:rPr lang="en-US" sz="1800" b="1" dirty="0" smtClean="0"/>
              <a:t>IPv4 ARP Requests</a:t>
            </a:r>
            <a:endParaRPr lang="en-US" sz="1800" b="1" dirty="0"/>
          </a:p>
          <a:p>
            <a:pPr marL="285750" indent="-285750">
              <a:buFont typeface="Arial"/>
              <a:buChar char="•"/>
            </a:pPr>
            <a:r>
              <a:rPr lang="en-US" sz="1800" dirty="0">
                <a:solidFill>
                  <a:srgbClr val="010000"/>
                </a:solidFill>
              </a:rPr>
              <a:t>Destination MAC Address: </a:t>
            </a:r>
            <a:r>
              <a:rPr lang="en-US" sz="1800" b="1" dirty="0" smtClean="0">
                <a:solidFill>
                  <a:srgbClr val="FF4C55"/>
                </a:solidFill>
              </a:rPr>
              <a:t>Layer 2 Broadcast</a:t>
            </a:r>
            <a:endParaRPr lang="en-US" sz="1800" b="1" dirty="0">
              <a:solidFill>
                <a:srgbClr val="FF4C55"/>
              </a:solidFill>
            </a:endParaRPr>
          </a:p>
          <a:p>
            <a:pPr marL="285750" indent="-285750">
              <a:buFont typeface="Arial"/>
              <a:buChar char="•"/>
            </a:pPr>
            <a:r>
              <a:rPr lang="en-US" sz="1800" dirty="0">
                <a:solidFill>
                  <a:srgbClr val="010000"/>
                </a:solidFill>
              </a:rPr>
              <a:t>Data must be </a:t>
            </a:r>
            <a:r>
              <a:rPr lang="en-US" sz="1800" dirty="0" smtClean="0">
                <a:solidFill>
                  <a:srgbClr val="010000"/>
                </a:solidFill>
              </a:rPr>
              <a:t>passed by NIC </a:t>
            </a:r>
            <a:r>
              <a:rPr lang="en-US" sz="1800" dirty="0">
                <a:solidFill>
                  <a:srgbClr val="010000"/>
                </a:solidFill>
              </a:rPr>
              <a:t>to upper layer </a:t>
            </a:r>
            <a:r>
              <a:rPr lang="en-US" sz="1800" dirty="0" smtClean="0">
                <a:solidFill>
                  <a:srgbClr val="010000"/>
                </a:solidFill>
              </a:rPr>
              <a:t>for processing – examine target IPv4 address.</a:t>
            </a:r>
            <a:endParaRPr lang="en-US" sz="1800" dirty="0">
              <a:solidFill>
                <a:srgbClr val="010000"/>
              </a:solidFill>
            </a:endParaRPr>
          </a:p>
        </p:txBody>
      </p:sp>
      <p:sp>
        <p:nvSpPr>
          <p:cNvPr id="4" name="Line 6"/>
          <p:cNvSpPr>
            <a:spLocks noChangeShapeType="1"/>
          </p:cNvSpPr>
          <p:nvPr/>
        </p:nvSpPr>
        <p:spPr bwMode="auto">
          <a:xfrm>
            <a:off x="7494660" y="664514"/>
            <a:ext cx="0" cy="766904"/>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sp>
        <p:nvSpPr>
          <p:cNvPr id="5" name="Line 7"/>
          <p:cNvSpPr>
            <a:spLocks noChangeShapeType="1"/>
          </p:cNvSpPr>
          <p:nvPr/>
        </p:nvSpPr>
        <p:spPr bwMode="auto">
          <a:xfrm flipH="1">
            <a:off x="6343545" y="1598812"/>
            <a:ext cx="690493" cy="378306"/>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pic>
        <p:nvPicPr>
          <p:cNvPr id="6" name="Picture 5"/>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197067" y="514350"/>
            <a:ext cx="634031" cy="373804"/>
          </a:xfrm>
          <a:prstGeom prst="rect">
            <a:avLst/>
          </a:prstGeom>
          <a:noFill/>
          <a:ln w="9525">
            <a:noFill/>
            <a:miter lim="800000"/>
            <a:headEnd/>
            <a:tailEnd/>
          </a:ln>
        </p:spPr>
      </p:pic>
      <p:sp>
        <p:nvSpPr>
          <p:cNvPr id="7" name="Line 7"/>
          <p:cNvSpPr>
            <a:spLocks noChangeShapeType="1"/>
          </p:cNvSpPr>
          <p:nvPr/>
        </p:nvSpPr>
        <p:spPr bwMode="auto">
          <a:xfrm flipH="1">
            <a:off x="7494659" y="1734978"/>
            <a:ext cx="0" cy="242140"/>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sp>
        <p:nvSpPr>
          <p:cNvPr id="8" name="Line 7"/>
          <p:cNvSpPr>
            <a:spLocks noChangeShapeType="1"/>
          </p:cNvSpPr>
          <p:nvPr/>
        </p:nvSpPr>
        <p:spPr bwMode="auto">
          <a:xfrm flipH="1" flipV="1">
            <a:off x="7788201" y="1598811"/>
            <a:ext cx="699878" cy="325881"/>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pic>
        <p:nvPicPr>
          <p:cNvPr id="9" name="Picture 3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06936" y="1977117"/>
            <a:ext cx="581265" cy="510387"/>
          </a:xfrm>
          <a:prstGeom prst="rect">
            <a:avLst/>
          </a:prstGeom>
          <a:noFill/>
          <a:ln w="9525">
            <a:noFill/>
            <a:miter lim="800000"/>
            <a:headEnd/>
            <a:tailEnd/>
          </a:ln>
          <a:effectLst/>
        </p:spPr>
      </p:pic>
      <p:sp>
        <p:nvSpPr>
          <p:cNvPr id="10" name="TextBox 9"/>
          <p:cNvSpPr txBox="1"/>
          <p:nvPr/>
        </p:nvSpPr>
        <p:spPr>
          <a:xfrm>
            <a:off x="5442305" y="819150"/>
            <a:ext cx="1971941" cy="500147"/>
          </a:xfrm>
          <a:prstGeom prst="rect">
            <a:avLst/>
          </a:prstGeom>
          <a:noFill/>
        </p:spPr>
        <p:txBody>
          <a:bodyPr wrap="square" lIns="68589" tIns="34295" rIns="68589" bIns="34295" rtlCol="0">
            <a:spAutoFit/>
          </a:bodyPr>
          <a:lstStyle/>
          <a:p>
            <a:r>
              <a:rPr lang="en-US" sz="1400" b="1" dirty="0">
                <a:solidFill>
                  <a:srgbClr val="FF0000"/>
                </a:solidFill>
                <a:latin typeface="Arial"/>
                <a:cs typeface="Arial"/>
              </a:rPr>
              <a:t>Ethernet </a:t>
            </a:r>
            <a:r>
              <a:rPr lang="en-US" sz="1400" b="1" dirty="0" smtClean="0">
                <a:solidFill>
                  <a:srgbClr val="FF0000"/>
                </a:solidFill>
                <a:latin typeface="Arial"/>
                <a:cs typeface="Arial"/>
              </a:rPr>
              <a:t>Broadcast passed to upper layer</a:t>
            </a:r>
            <a:endParaRPr lang="en-US" sz="1400" b="1" dirty="0">
              <a:solidFill>
                <a:srgbClr val="FF0000"/>
              </a:solidFill>
              <a:latin typeface="Arial"/>
              <a:cs typeface="Arial"/>
            </a:endParaRPr>
          </a:p>
        </p:txBody>
      </p:sp>
      <p:cxnSp>
        <p:nvCxnSpPr>
          <p:cNvPr id="11" name="Straight Arrow Connector 10"/>
          <p:cNvCxnSpPr/>
          <p:nvPr/>
        </p:nvCxnSpPr>
        <p:spPr>
          <a:xfrm flipV="1">
            <a:off x="6280653" y="1457071"/>
            <a:ext cx="540690" cy="389129"/>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2" name="Picture 3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225830" y="1924692"/>
            <a:ext cx="581265" cy="510387"/>
          </a:xfrm>
          <a:prstGeom prst="rect">
            <a:avLst/>
          </a:prstGeom>
          <a:noFill/>
          <a:ln w="9525">
            <a:noFill/>
            <a:miter lim="800000"/>
            <a:headEnd/>
            <a:tailEnd/>
          </a:ln>
          <a:effectLst/>
        </p:spPr>
      </p:pic>
      <p:pic>
        <p:nvPicPr>
          <p:cNvPr id="13" name="Picture 3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52913" y="1924692"/>
            <a:ext cx="581265" cy="510387"/>
          </a:xfrm>
          <a:prstGeom prst="rect">
            <a:avLst/>
          </a:prstGeom>
          <a:noFill/>
          <a:ln w="9525">
            <a:noFill/>
            <a:miter lim="800000"/>
            <a:headEnd/>
            <a:tailEnd/>
          </a:ln>
          <a:effectLst/>
        </p:spPr>
      </p:pic>
      <p:pic>
        <p:nvPicPr>
          <p:cNvPr id="15" name="Picture 5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98632" y="1346635"/>
            <a:ext cx="908331" cy="38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16" name="Straight Arrow Connector 15"/>
          <p:cNvCxnSpPr/>
          <p:nvPr/>
        </p:nvCxnSpPr>
        <p:spPr>
          <a:xfrm flipV="1">
            <a:off x="7569754" y="888154"/>
            <a:ext cx="6211" cy="458482"/>
          </a:xfrm>
          <a:prstGeom prst="straightConnector1">
            <a:avLst/>
          </a:prstGeom>
          <a:ln w="57150" cmpd="sng">
            <a:solidFill>
              <a:srgbClr val="FF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947390" y="1501611"/>
            <a:ext cx="540690" cy="274829"/>
          </a:xfrm>
          <a:prstGeom prst="straightConnector1">
            <a:avLst/>
          </a:prstGeom>
          <a:ln w="57150" cmpd="sng">
            <a:solidFill>
              <a:srgbClr val="FF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7652105" y="1733550"/>
            <a:ext cx="6211" cy="428964"/>
          </a:xfrm>
          <a:prstGeom prst="straightConnector1">
            <a:avLst/>
          </a:prstGeom>
          <a:ln w="57150" cmpd="sng">
            <a:solidFill>
              <a:srgbClr val="FF0000"/>
            </a:solidFill>
            <a:prstDash val="dot"/>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8080109" y="1846200"/>
            <a:ext cx="835291" cy="641305"/>
          </a:xfrm>
          <a:prstGeom prst="rect">
            <a:avLst/>
          </a:prstGeom>
          <a:solidFill>
            <a:srgbClr val="0096D6">
              <a:alpha val="18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20" name="Line 6"/>
          <p:cNvSpPr>
            <a:spLocks noChangeShapeType="1"/>
          </p:cNvSpPr>
          <p:nvPr/>
        </p:nvSpPr>
        <p:spPr bwMode="auto">
          <a:xfrm>
            <a:off x="7494660" y="2841176"/>
            <a:ext cx="0" cy="766904"/>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sp>
        <p:nvSpPr>
          <p:cNvPr id="21" name="Line 7"/>
          <p:cNvSpPr>
            <a:spLocks noChangeShapeType="1"/>
          </p:cNvSpPr>
          <p:nvPr/>
        </p:nvSpPr>
        <p:spPr bwMode="auto">
          <a:xfrm flipH="1">
            <a:off x="6343545" y="3775473"/>
            <a:ext cx="690493" cy="378306"/>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pic>
        <p:nvPicPr>
          <p:cNvPr id="22" name="Picture 21"/>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197067" y="2691011"/>
            <a:ext cx="634031" cy="373804"/>
          </a:xfrm>
          <a:prstGeom prst="rect">
            <a:avLst/>
          </a:prstGeom>
          <a:noFill/>
          <a:ln w="9525">
            <a:noFill/>
            <a:miter lim="800000"/>
            <a:headEnd/>
            <a:tailEnd/>
          </a:ln>
        </p:spPr>
      </p:pic>
      <p:sp>
        <p:nvSpPr>
          <p:cNvPr id="23" name="Line 7"/>
          <p:cNvSpPr>
            <a:spLocks noChangeShapeType="1"/>
          </p:cNvSpPr>
          <p:nvPr/>
        </p:nvSpPr>
        <p:spPr bwMode="auto">
          <a:xfrm flipH="1">
            <a:off x="7494659" y="3911639"/>
            <a:ext cx="0" cy="242140"/>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sp>
        <p:nvSpPr>
          <p:cNvPr id="24" name="Line 7"/>
          <p:cNvSpPr>
            <a:spLocks noChangeShapeType="1"/>
          </p:cNvSpPr>
          <p:nvPr/>
        </p:nvSpPr>
        <p:spPr bwMode="auto">
          <a:xfrm flipH="1" flipV="1">
            <a:off x="7788201" y="3775473"/>
            <a:ext cx="699878" cy="325881"/>
          </a:xfrm>
          <a:prstGeom prst="line">
            <a:avLst/>
          </a:prstGeom>
          <a:noFill/>
          <a:ln w="38100">
            <a:solidFill>
              <a:srgbClr val="000000"/>
            </a:solidFill>
            <a:round/>
            <a:headEnd/>
            <a:tailEnd/>
          </a:ln>
        </p:spPr>
        <p:txBody>
          <a:bodyPr lIns="68559" tIns="34280" rIns="68559" bIns="34280">
            <a:prstTxWarp prst="textNoShape">
              <a:avLst/>
            </a:prstTxWarp>
          </a:bodyPr>
          <a:lstStyle/>
          <a:p>
            <a:endParaRPr lang="en-US"/>
          </a:p>
        </p:txBody>
      </p:sp>
      <p:pic>
        <p:nvPicPr>
          <p:cNvPr id="25" name="Picture 3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06936" y="4153779"/>
            <a:ext cx="581265" cy="510387"/>
          </a:xfrm>
          <a:prstGeom prst="rect">
            <a:avLst/>
          </a:prstGeom>
          <a:noFill/>
          <a:ln w="9525">
            <a:noFill/>
            <a:miter lim="800000"/>
            <a:headEnd/>
            <a:tailEnd/>
          </a:ln>
          <a:effectLst/>
        </p:spPr>
      </p:pic>
      <p:sp>
        <p:nvSpPr>
          <p:cNvPr id="26" name="TextBox 25"/>
          <p:cNvSpPr txBox="1"/>
          <p:nvPr/>
        </p:nvSpPr>
        <p:spPr>
          <a:xfrm>
            <a:off x="5181600" y="3105150"/>
            <a:ext cx="2202276" cy="500147"/>
          </a:xfrm>
          <a:prstGeom prst="rect">
            <a:avLst/>
          </a:prstGeom>
          <a:noFill/>
        </p:spPr>
        <p:txBody>
          <a:bodyPr wrap="square" lIns="68589" tIns="34295" rIns="68589" bIns="34295" rtlCol="0">
            <a:spAutoFit/>
          </a:bodyPr>
          <a:lstStyle/>
          <a:p>
            <a:pPr algn="ctr"/>
            <a:r>
              <a:rPr lang="en-US" sz="1400" b="1" dirty="0" smtClean="0">
                <a:solidFill>
                  <a:srgbClr val="FF4C55"/>
                </a:solidFill>
                <a:latin typeface="Arial"/>
                <a:cs typeface="Arial"/>
              </a:rPr>
              <a:t>Ethernet Multicast filtered by the NIC</a:t>
            </a:r>
            <a:endParaRPr lang="en-US" sz="1400" b="1" dirty="0">
              <a:solidFill>
                <a:srgbClr val="FF4C55"/>
              </a:solidFill>
              <a:latin typeface="Arial"/>
              <a:cs typeface="Arial"/>
            </a:endParaRPr>
          </a:p>
        </p:txBody>
      </p:sp>
      <p:cxnSp>
        <p:nvCxnSpPr>
          <p:cNvPr id="27" name="Straight Arrow Connector 26"/>
          <p:cNvCxnSpPr/>
          <p:nvPr/>
        </p:nvCxnSpPr>
        <p:spPr>
          <a:xfrm flipV="1">
            <a:off x="6280653" y="3633732"/>
            <a:ext cx="540690" cy="389129"/>
          </a:xfrm>
          <a:prstGeom prst="straightConnector1">
            <a:avLst/>
          </a:prstGeom>
          <a:ln w="57150" cmpd="sng">
            <a:solidFill>
              <a:srgbClr val="FF4C55"/>
            </a:solidFill>
            <a:tailEnd type="arrow"/>
          </a:ln>
        </p:spPr>
        <p:style>
          <a:lnRef idx="2">
            <a:schemeClr val="accent1"/>
          </a:lnRef>
          <a:fillRef idx="0">
            <a:schemeClr val="accent1"/>
          </a:fillRef>
          <a:effectRef idx="1">
            <a:schemeClr val="accent1"/>
          </a:effectRef>
          <a:fontRef idx="minor">
            <a:schemeClr val="tx1"/>
          </a:fontRef>
        </p:style>
      </p:cxnSp>
      <p:pic>
        <p:nvPicPr>
          <p:cNvPr id="28" name="Picture 3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225830" y="4101354"/>
            <a:ext cx="581265" cy="510387"/>
          </a:xfrm>
          <a:prstGeom prst="rect">
            <a:avLst/>
          </a:prstGeom>
          <a:noFill/>
          <a:ln w="9525">
            <a:noFill/>
            <a:miter lim="800000"/>
            <a:headEnd/>
            <a:tailEnd/>
          </a:ln>
          <a:effectLst/>
        </p:spPr>
      </p:pic>
      <p:pic>
        <p:nvPicPr>
          <p:cNvPr id="29" name="Picture 3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52913" y="4101354"/>
            <a:ext cx="581265" cy="510387"/>
          </a:xfrm>
          <a:prstGeom prst="rect">
            <a:avLst/>
          </a:prstGeom>
          <a:noFill/>
          <a:ln w="9525">
            <a:noFill/>
            <a:miter lim="800000"/>
            <a:headEnd/>
            <a:tailEnd/>
          </a:ln>
          <a:effectLst/>
        </p:spPr>
      </p:pic>
      <p:pic>
        <p:nvPicPr>
          <p:cNvPr id="30" name="Picture 5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98632" y="3523296"/>
            <a:ext cx="908331" cy="38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2" name="Rectangle 31"/>
          <p:cNvSpPr/>
          <p:nvPr/>
        </p:nvSpPr>
        <p:spPr>
          <a:xfrm>
            <a:off x="8080109" y="4022861"/>
            <a:ext cx="835291" cy="641305"/>
          </a:xfrm>
          <a:prstGeom prst="rect">
            <a:avLst/>
          </a:prstGeom>
          <a:solidFill>
            <a:srgbClr val="0096D6">
              <a:alpha val="18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33" name="Content Placeholder 4"/>
          <p:cNvSpPr txBox="1">
            <a:spLocks/>
          </p:cNvSpPr>
          <p:nvPr/>
        </p:nvSpPr>
        <p:spPr>
          <a:xfrm>
            <a:off x="34561" y="2724150"/>
            <a:ext cx="5334000" cy="990600"/>
          </a:xfrm>
          <a:prstGeom prst="rect">
            <a:avLst/>
          </a:prstGeom>
        </p:spPr>
        <p:txBody>
          <a:bodyPr vert="horz" lIns="91408" tIns="45704" rIns="91408" bIns="45704" rtlCol="0">
            <a:noAutofit/>
          </a:bodyPr>
          <a:lstStyle/>
          <a:p>
            <a:pPr marL="0" indent="0">
              <a:buNone/>
            </a:pPr>
            <a:r>
              <a:rPr lang="en-US" sz="1800" b="1" dirty="0" smtClean="0"/>
              <a:t>IPv6 Address Resolution</a:t>
            </a:r>
            <a:endParaRPr lang="en-US" sz="1800" b="1" dirty="0"/>
          </a:p>
          <a:p>
            <a:pPr marL="285750" indent="-285750">
              <a:buFont typeface="Arial"/>
              <a:buChar char="•"/>
            </a:pPr>
            <a:r>
              <a:rPr lang="en-US" sz="1800" dirty="0" smtClean="0">
                <a:solidFill>
                  <a:srgbClr val="010000"/>
                </a:solidFill>
              </a:rPr>
              <a:t>Destination IPv6: </a:t>
            </a:r>
            <a:r>
              <a:rPr lang="en-US" sz="1800" b="1" dirty="0" smtClean="0">
                <a:solidFill>
                  <a:srgbClr val="0096D6"/>
                </a:solidFill>
              </a:rPr>
              <a:t>Solicited-Node Multicast</a:t>
            </a:r>
          </a:p>
          <a:p>
            <a:pPr marL="285750" indent="-285750">
              <a:buFont typeface="Arial"/>
              <a:buChar char="•"/>
            </a:pPr>
            <a:r>
              <a:rPr lang="en-US" sz="1800" dirty="0" smtClean="0">
                <a:solidFill>
                  <a:srgbClr val="010000"/>
                </a:solidFill>
              </a:rPr>
              <a:t>Destination </a:t>
            </a:r>
            <a:r>
              <a:rPr lang="en-US" sz="1800" dirty="0">
                <a:solidFill>
                  <a:srgbClr val="010000"/>
                </a:solidFill>
              </a:rPr>
              <a:t>MAC Address: </a:t>
            </a:r>
            <a:r>
              <a:rPr lang="en-US" sz="1800" b="1" dirty="0">
                <a:solidFill>
                  <a:srgbClr val="FF4C55"/>
                </a:solidFill>
              </a:rPr>
              <a:t>Layer 2 </a:t>
            </a:r>
            <a:r>
              <a:rPr lang="en-US" sz="1800" b="1" dirty="0" smtClean="0">
                <a:solidFill>
                  <a:srgbClr val="FF4C55"/>
                </a:solidFill>
              </a:rPr>
              <a:t>Multicast</a:t>
            </a:r>
          </a:p>
        </p:txBody>
      </p:sp>
      <p:cxnSp>
        <p:nvCxnSpPr>
          <p:cNvPr id="34" name="Straight Arrow Connector 33"/>
          <p:cNvCxnSpPr/>
          <p:nvPr/>
        </p:nvCxnSpPr>
        <p:spPr>
          <a:xfrm flipV="1">
            <a:off x="7620000" y="3028950"/>
            <a:ext cx="0" cy="457200"/>
          </a:xfrm>
          <a:prstGeom prst="straightConnector1">
            <a:avLst/>
          </a:prstGeom>
          <a:ln w="57150" cmpd="sng">
            <a:solidFill>
              <a:srgbClr val="FF4C55"/>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7642882" y="3943350"/>
            <a:ext cx="0" cy="381000"/>
          </a:xfrm>
          <a:prstGeom prst="straightConnector1">
            <a:avLst/>
          </a:prstGeom>
          <a:ln w="57150" cmpd="sng">
            <a:solidFill>
              <a:srgbClr val="FF4C55"/>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bwMode="auto">
          <a:xfrm>
            <a:off x="228600" y="2571750"/>
            <a:ext cx="8458200" cy="0"/>
          </a:xfrm>
          <a:prstGeom prst="line">
            <a:avLst/>
          </a:prstGeom>
          <a:noFill/>
          <a:ln w="28575" cap="flat" cmpd="sng" algn="ctr">
            <a:solidFill>
              <a:srgbClr val="000000"/>
            </a:solidFill>
            <a:prstDash val="sysDash"/>
            <a:round/>
            <a:headEnd type="none" w="med" len="med"/>
            <a:tailEnd type="none" w="med" len="med"/>
          </a:ln>
          <a:effectLst/>
        </p:spPr>
      </p:cxnSp>
      <p:sp>
        <p:nvSpPr>
          <p:cNvPr id="47" name="Rectangle 46"/>
          <p:cNvSpPr/>
          <p:nvPr/>
        </p:nvSpPr>
        <p:spPr>
          <a:xfrm>
            <a:off x="1752600" y="4019550"/>
            <a:ext cx="16764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DA: Solicited-Node Multicast</a:t>
            </a:r>
            <a:endParaRPr lang="en-US" sz="1600" b="1" dirty="0">
              <a:latin typeface="Arial" pitchFamily="34" charset="0"/>
              <a:cs typeface="Arial" pitchFamily="34" charset="0"/>
            </a:endParaRPr>
          </a:p>
        </p:txBody>
      </p:sp>
      <p:sp>
        <p:nvSpPr>
          <p:cNvPr id="48" name="Rectangle 47"/>
          <p:cNvSpPr/>
          <p:nvPr/>
        </p:nvSpPr>
        <p:spPr>
          <a:xfrm>
            <a:off x="76200" y="4019550"/>
            <a:ext cx="1676400" cy="425256"/>
          </a:xfrm>
          <a:prstGeom prst="rect">
            <a:avLst/>
          </a:prstGeom>
          <a:solidFill>
            <a:srgbClr val="FF4C55"/>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DA: Multicast</a:t>
            </a:r>
            <a:endParaRPr lang="en-US" sz="1600" b="1" dirty="0">
              <a:latin typeface="Arial" pitchFamily="34" charset="0"/>
              <a:cs typeface="Arial" pitchFamily="34" charset="0"/>
            </a:endParaRPr>
          </a:p>
        </p:txBody>
      </p:sp>
      <p:sp>
        <p:nvSpPr>
          <p:cNvPr id="49" name="Rectangle 48"/>
          <p:cNvSpPr/>
          <p:nvPr/>
        </p:nvSpPr>
        <p:spPr>
          <a:xfrm>
            <a:off x="3429000" y="4019550"/>
            <a:ext cx="2362200" cy="425256"/>
          </a:xfrm>
          <a:prstGeom prst="rect">
            <a:avLst/>
          </a:prstGeom>
          <a:solidFill>
            <a:srgbClr val="6B6BC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ICMPv6 NS with Target IPv6 Address</a:t>
            </a:r>
            <a:endParaRPr lang="en-US" sz="1600" b="1" dirty="0">
              <a:latin typeface="Arial" pitchFamily="34" charset="0"/>
              <a:cs typeface="Arial" pitchFamily="34" charset="0"/>
            </a:endParaRPr>
          </a:p>
        </p:txBody>
      </p:sp>
      <p:sp>
        <p:nvSpPr>
          <p:cNvPr id="50" name="TextBox 49"/>
          <p:cNvSpPr txBox="1"/>
          <p:nvPr/>
        </p:nvSpPr>
        <p:spPr>
          <a:xfrm>
            <a:off x="76200" y="3714750"/>
            <a:ext cx="960319" cy="338554"/>
          </a:xfrm>
          <a:prstGeom prst="rect">
            <a:avLst/>
          </a:prstGeom>
          <a:noFill/>
        </p:spPr>
        <p:txBody>
          <a:bodyPr wrap="none" rtlCol="0">
            <a:spAutoFit/>
          </a:bodyPr>
          <a:lstStyle/>
          <a:p>
            <a:r>
              <a:rPr lang="en-US" sz="1600" dirty="0" smtClean="0"/>
              <a:t>Ethernet</a:t>
            </a:r>
            <a:endParaRPr lang="en-US" sz="1600" dirty="0"/>
          </a:p>
        </p:txBody>
      </p:sp>
      <p:sp>
        <p:nvSpPr>
          <p:cNvPr id="51" name="TextBox 50"/>
          <p:cNvSpPr txBox="1"/>
          <p:nvPr/>
        </p:nvSpPr>
        <p:spPr>
          <a:xfrm>
            <a:off x="3352800" y="3714750"/>
            <a:ext cx="1524000" cy="338554"/>
          </a:xfrm>
          <a:prstGeom prst="rect">
            <a:avLst/>
          </a:prstGeom>
          <a:noFill/>
        </p:spPr>
        <p:txBody>
          <a:bodyPr wrap="square" rtlCol="0">
            <a:spAutoFit/>
          </a:bodyPr>
          <a:lstStyle/>
          <a:p>
            <a:r>
              <a:rPr lang="en-US" sz="1600" dirty="0" smtClean="0"/>
              <a:t>ICMPv6 NS</a:t>
            </a:r>
            <a:endParaRPr lang="en-US" sz="1600" dirty="0"/>
          </a:p>
        </p:txBody>
      </p:sp>
      <p:sp>
        <p:nvSpPr>
          <p:cNvPr id="53" name="Rectangle 52"/>
          <p:cNvSpPr/>
          <p:nvPr/>
        </p:nvSpPr>
        <p:spPr>
          <a:xfrm>
            <a:off x="76200" y="1962150"/>
            <a:ext cx="1676400" cy="425256"/>
          </a:xfrm>
          <a:prstGeom prst="rect">
            <a:avLst/>
          </a:prstGeom>
          <a:solidFill>
            <a:srgbClr val="FF4C55"/>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DA: Broadcast</a:t>
            </a:r>
            <a:endParaRPr lang="en-US" sz="1600" b="1" dirty="0">
              <a:latin typeface="Arial" pitchFamily="34" charset="0"/>
              <a:cs typeface="Arial" pitchFamily="34" charset="0"/>
            </a:endParaRPr>
          </a:p>
        </p:txBody>
      </p:sp>
      <p:sp>
        <p:nvSpPr>
          <p:cNvPr id="54" name="Rectangle 53"/>
          <p:cNvSpPr/>
          <p:nvPr/>
        </p:nvSpPr>
        <p:spPr>
          <a:xfrm>
            <a:off x="1752600" y="1962150"/>
            <a:ext cx="4038600" cy="425256"/>
          </a:xfrm>
          <a:prstGeom prst="rect">
            <a:avLst/>
          </a:prstGeom>
          <a:solidFill>
            <a:srgbClr val="6B6BC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ARP Message with Target IPv4 Address</a:t>
            </a:r>
            <a:endParaRPr lang="en-US" sz="1600" b="1" dirty="0">
              <a:latin typeface="Arial" pitchFamily="34" charset="0"/>
              <a:cs typeface="Arial" pitchFamily="34" charset="0"/>
            </a:endParaRPr>
          </a:p>
        </p:txBody>
      </p:sp>
      <p:sp>
        <p:nvSpPr>
          <p:cNvPr id="55" name="TextBox 54"/>
          <p:cNvSpPr txBox="1"/>
          <p:nvPr/>
        </p:nvSpPr>
        <p:spPr>
          <a:xfrm>
            <a:off x="76200" y="1657350"/>
            <a:ext cx="960319" cy="338554"/>
          </a:xfrm>
          <a:prstGeom prst="rect">
            <a:avLst/>
          </a:prstGeom>
          <a:noFill/>
        </p:spPr>
        <p:txBody>
          <a:bodyPr wrap="none" rtlCol="0">
            <a:spAutoFit/>
          </a:bodyPr>
          <a:lstStyle/>
          <a:p>
            <a:r>
              <a:rPr lang="en-US" sz="1600" dirty="0" smtClean="0"/>
              <a:t>Ethernet</a:t>
            </a:r>
            <a:endParaRPr lang="en-US" sz="1600" dirty="0"/>
          </a:p>
        </p:txBody>
      </p:sp>
      <p:sp>
        <p:nvSpPr>
          <p:cNvPr id="56" name="TextBox 55"/>
          <p:cNvSpPr txBox="1"/>
          <p:nvPr/>
        </p:nvSpPr>
        <p:spPr>
          <a:xfrm>
            <a:off x="1752600" y="1657350"/>
            <a:ext cx="2971800" cy="338554"/>
          </a:xfrm>
          <a:prstGeom prst="rect">
            <a:avLst/>
          </a:prstGeom>
          <a:noFill/>
        </p:spPr>
        <p:txBody>
          <a:bodyPr wrap="square" rtlCol="0">
            <a:spAutoFit/>
          </a:bodyPr>
          <a:lstStyle/>
          <a:p>
            <a:r>
              <a:rPr lang="en-US" sz="1600" dirty="0" smtClean="0"/>
              <a:t>ARP Message</a:t>
            </a:r>
            <a:endParaRPr lang="en-US" sz="1600" dirty="0"/>
          </a:p>
        </p:txBody>
      </p:sp>
      <p:sp>
        <p:nvSpPr>
          <p:cNvPr id="58" name="TextBox 57"/>
          <p:cNvSpPr txBox="1"/>
          <p:nvPr/>
        </p:nvSpPr>
        <p:spPr>
          <a:xfrm>
            <a:off x="1752600" y="3714750"/>
            <a:ext cx="914400" cy="338554"/>
          </a:xfrm>
          <a:prstGeom prst="rect">
            <a:avLst/>
          </a:prstGeom>
          <a:noFill/>
        </p:spPr>
        <p:txBody>
          <a:bodyPr wrap="square" rtlCol="0">
            <a:spAutoFit/>
          </a:bodyPr>
          <a:lstStyle/>
          <a:p>
            <a:r>
              <a:rPr lang="en-US" sz="1600" dirty="0" smtClean="0"/>
              <a:t>IPv6</a:t>
            </a:r>
            <a:endParaRPr lang="en-US" sz="1600" dirty="0"/>
          </a:p>
        </p:txBody>
      </p:sp>
      <p:cxnSp>
        <p:nvCxnSpPr>
          <p:cNvPr id="59" name="Straight Arrow Connector 58"/>
          <p:cNvCxnSpPr/>
          <p:nvPr/>
        </p:nvCxnSpPr>
        <p:spPr>
          <a:xfrm>
            <a:off x="7924800" y="3714750"/>
            <a:ext cx="533400" cy="304800"/>
          </a:xfrm>
          <a:prstGeom prst="straightConnector1">
            <a:avLst/>
          </a:prstGeom>
          <a:ln w="57150" cmpd="sng">
            <a:solidFill>
              <a:srgbClr val="FF4C55"/>
            </a:solidFill>
            <a:prstDash val="dot"/>
            <a:tailEnd type="arrow"/>
          </a:ln>
        </p:spPr>
        <p:style>
          <a:lnRef idx="2">
            <a:schemeClr val="accent1"/>
          </a:lnRef>
          <a:fillRef idx="0">
            <a:schemeClr val="accent1"/>
          </a:fillRef>
          <a:effectRef idx="1">
            <a:schemeClr val="accent1"/>
          </a:effectRef>
          <a:fontRef idx="minor">
            <a:schemeClr val="tx1"/>
          </a:fontRef>
        </p:style>
      </p:cxnSp>
      <p:sp>
        <p:nvSpPr>
          <p:cNvPr id="61" name="Curved Left Arrow 60"/>
          <p:cNvSpPr/>
          <p:nvPr/>
        </p:nvSpPr>
        <p:spPr>
          <a:xfrm rot="16200000" flipH="1" flipV="1">
            <a:off x="1409700" y="3752850"/>
            <a:ext cx="304800" cy="1752600"/>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62" name="&quot;No&quot; Symbol 61"/>
          <p:cNvSpPr/>
          <p:nvPr/>
        </p:nvSpPr>
        <p:spPr bwMode="auto">
          <a:xfrm>
            <a:off x="7391400" y="2952750"/>
            <a:ext cx="228600" cy="228600"/>
          </a:xfrm>
          <a:prstGeom prst="noSmoking">
            <a:avLst/>
          </a:prstGeom>
          <a:solidFill>
            <a:srgbClr val="FF4C5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rgbClr val="FF4C55"/>
              </a:solidFill>
              <a:effectLst/>
              <a:latin typeface="Arial" charset="0"/>
            </a:endParaRPr>
          </a:p>
        </p:txBody>
      </p:sp>
      <p:sp>
        <p:nvSpPr>
          <p:cNvPr id="63" name="&quot;No&quot; Symbol 62"/>
          <p:cNvSpPr/>
          <p:nvPr/>
        </p:nvSpPr>
        <p:spPr bwMode="auto">
          <a:xfrm>
            <a:off x="7349523" y="4019550"/>
            <a:ext cx="228600" cy="228600"/>
          </a:xfrm>
          <a:prstGeom prst="noSmoking">
            <a:avLst/>
          </a:prstGeom>
          <a:solidFill>
            <a:srgbClr val="FF4C5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rgbClr val="FF4C55"/>
              </a:solidFill>
              <a:effectLst/>
              <a:latin typeface="Arial" charset="0"/>
            </a:endParaRPr>
          </a:p>
        </p:txBody>
      </p:sp>
      <p:sp>
        <p:nvSpPr>
          <p:cNvPr id="64" name="Curved Left Arrow 63"/>
          <p:cNvSpPr/>
          <p:nvPr/>
        </p:nvSpPr>
        <p:spPr>
          <a:xfrm rot="16200000" flipH="1" flipV="1">
            <a:off x="3543300" y="3752850"/>
            <a:ext cx="304800" cy="1752600"/>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65"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66"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38551170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grpId="0" nodeType="clickEffect">
                                  <p:stCondLst>
                                    <p:cond delay="0"/>
                                  </p:stCondLst>
                                  <p:childTnLst>
                                    <p:animEffect transition="out" filter="fade">
                                      <p:cBhvr>
                                        <p:cTn id="6" dur="500" tmFilter="0, 0; .2, .5; .8, .5; 1, 0"/>
                                        <p:tgtEl>
                                          <p:spTgt spid="54"/>
                                        </p:tgtEl>
                                      </p:cBhvr>
                                    </p:animEffect>
                                    <p:animScale>
                                      <p:cBhvr>
                                        <p:cTn id="7" dur="250" autoRev="1" fill="hold"/>
                                        <p:tgtEl>
                                          <p:spTgt spid="54"/>
                                        </p:tgtEl>
                                      </p:cBhvr>
                                      <p:by x="105000" y="105000"/>
                                    </p:animScale>
                                  </p:childTnLst>
                                </p:cTn>
                              </p:par>
                              <p:par>
                                <p:cTn id="8" presetID="26" presetClass="emph" presetSubtype="0" repeatCount="3000" fill="hold" grpId="0" nodeType="withEffect">
                                  <p:stCondLst>
                                    <p:cond delay="0"/>
                                  </p:stCondLst>
                                  <p:childTnLst>
                                    <p:animEffect transition="out" filter="fade">
                                      <p:cBhvr>
                                        <p:cTn id="9" dur="500" tmFilter="0, 0; .2, .5; .8, .5; 1, 0"/>
                                        <p:tgtEl>
                                          <p:spTgt spid="56"/>
                                        </p:tgtEl>
                                      </p:cBhvr>
                                    </p:animEffect>
                                    <p:animScale>
                                      <p:cBhvr>
                                        <p:cTn id="10" dur="250" autoRev="1" fill="hold"/>
                                        <p:tgtEl>
                                          <p:spTgt spid="56"/>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repeatCount="3000" fill="hold" grpId="0" nodeType="clickEffect">
                                  <p:stCondLst>
                                    <p:cond delay="0"/>
                                  </p:stCondLst>
                                  <p:childTnLst>
                                    <p:animEffect transition="out" filter="fade">
                                      <p:cBhvr>
                                        <p:cTn id="14" dur="500" tmFilter="0, 0; .2, .5; .8, .5; 1, 0"/>
                                        <p:tgtEl>
                                          <p:spTgt spid="53"/>
                                        </p:tgtEl>
                                      </p:cBhvr>
                                    </p:animEffect>
                                    <p:animScale>
                                      <p:cBhvr>
                                        <p:cTn id="15" dur="250" autoRev="1" fill="hold"/>
                                        <p:tgtEl>
                                          <p:spTgt spid="53"/>
                                        </p:tgtEl>
                                      </p:cBhvr>
                                      <p:by x="105000" y="105000"/>
                                    </p:animScale>
                                  </p:childTnLst>
                                </p:cTn>
                              </p:par>
                              <p:par>
                                <p:cTn id="16" presetID="26" presetClass="emph" presetSubtype="0" repeatCount="3000" fill="hold" grpId="0" nodeType="withEffect">
                                  <p:stCondLst>
                                    <p:cond delay="0"/>
                                  </p:stCondLst>
                                  <p:childTnLst>
                                    <p:animEffect transition="out" filter="fade">
                                      <p:cBhvr>
                                        <p:cTn id="17" dur="500" tmFilter="0, 0; .2, .5; .8, .5; 1, 0"/>
                                        <p:tgtEl>
                                          <p:spTgt spid="55"/>
                                        </p:tgtEl>
                                      </p:cBhvr>
                                    </p:animEffect>
                                    <p:animScale>
                                      <p:cBhvr>
                                        <p:cTn id="18" dur="250" autoRev="1" fill="hold"/>
                                        <p:tgtEl>
                                          <p:spTgt spid="5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linds(horizontal)">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4">
                                            <p:txEl>
                                              <p:pRg st="2" end="2"/>
                                            </p:txEl>
                                          </p:spTgt>
                                        </p:tgtEl>
                                        <p:attrNameLst>
                                          <p:attrName>style.visibility</p:attrName>
                                        </p:attrNameLst>
                                      </p:cBhvr>
                                      <p:to>
                                        <p:strVal val="visible"/>
                                      </p:to>
                                    </p:set>
                                    <p:animEffect transition="in" filter="blinds(horizontal)">
                                      <p:cBhvr>
                                        <p:cTn id="39" dur="500"/>
                                        <p:tgtEl>
                                          <p:spTgt spid="14">
                                            <p:txEl>
                                              <p:pRg st="2" end="2"/>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blinds(horizontal)">
                                      <p:cBhvr>
                                        <p:cTn id="47" dur="500"/>
                                        <p:tgtEl>
                                          <p:spTgt spid="45"/>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linds(horizontal)">
                                      <p:cBhvr>
                                        <p:cTn id="53" dur="500"/>
                                        <p:tgtEl>
                                          <p:spTgt spid="21"/>
                                        </p:tgtEl>
                                      </p:cBhvr>
                                    </p:animEffect>
                                  </p:childTnLst>
                                </p:cTn>
                              </p:par>
                              <p:par>
                                <p:cTn id="54" presetID="3" presetClass="entr" presetSubtype="1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blinds(horizontal)">
                                      <p:cBhvr>
                                        <p:cTn id="56" dur="500"/>
                                        <p:tgtEl>
                                          <p:spTgt spid="22"/>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linds(horizontal)">
                                      <p:cBhvr>
                                        <p:cTn id="59" dur="500"/>
                                        <p:tgtEl>
                                          <p:spTgt spid="23"/>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linds(horizontal)">
                                      <p:cBhvr>
                                        <p:cTn id="62" dur="500"/>
                                        <p:tgtEl>
                                          <p:spTgt spid="24"/>
                                        </p:tgtEl>
                                      </p:cBhvr>
                                    </p:animEffect>
                                  </p:childTnLst>
                                </p:cTn>
                              </p:par>
                              <p:par>
                                <p:cTn id="63" presetID="3" presetClass="entr" presetSubtype="1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blinds(horizontal)">
                                      <p:cBhvr>
                                        <p:cTn id="65" dur="500"/>
                                        <p:tgtEl>
                                          <p:spTgt spid="25"/>
                                        </p:tgtEl>
                                      </p:cBhvr>
                                    </p:animEffect>
                                  </p:childTnLst>
                                </p:cTn>
                              </p:par>
                              <p:par>
                                <p:cTn id="66" presetID="3" presetClass="entr" presetSubtype="1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blinds(horizontal)">
                                      <p:cBhvr>
                                        <p:cTn id="68" dur="500"/>
                                        <p:tgtEl>
                                          <p:spTgt spid="28"/>
                                        </p:tgtEl>
                                      </p:cBhvr>
                                    </p:animEffect>
                                  </p:childTnLst>
                                </p:cTn>
                              </p:par>
                              <p:par>
                                <p:cTn id="69" presetID="3" presetClass="entr" presetSubtype="1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blinds(horizontal)">
                                      <p:cBhvr>
                                        <p:cTn id="71" dur="500"/>
                                        <p:tgtEl>
                                          <p:spTgt spid="29"/>
                                        </p:tgtEl>
                                      </p:cBhvr>
                                    </p:animEffect>
                                  </p:childTnLst>
                                </p:cTn>
                              </p:par>
                              <p:par>
                                <p:cTn id="72" presetID="3" presetClass="entr" presetSubtype="10"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blinds(horizontal)">
                                      <p:cBhvr>
                                        <p:cTn id="74" dur="500"/>
                                        <p:tgtEl>
                                          <p:spTgt spid="30"/>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blinds(horizontal)">
                                      <p:cBhvr>
                                        <p:cTn id="77" dur="500"/>
                                        <p:tgtEl>
                                          <p:spTgt spid="32"/>
                                        </p:tgtEl>
                                      </p:cBhvr>
                                    </p:animEffect>
                                  </p:childTnLst>
                                </p:cTn>
                              </p:par>
                              <p:par>
                                <p:cTn id="78" presetID="3" presetClass="entr" presetSubtype="10" fill="hold" nodeType="withEffect">
                                  <p:stCondLst>
                                    <p:cond delay="0"/>
                                  </p:stCondLst>
                                  <p:childTnLst>
                                    <p:set>
                                      <p:cBhvr>
                                        <p:cTn id="79" dur="1" fill="hold">
                                          <p:stCondLst>
                                            <p:cond delay="0"/>
                                          </p:stCondLst>
                                        </p:cTn>
                                        <p:tgtEl>
                                          <p:spTgt spid="33">
                                            <p:txEl>
                                              <p:pRg st="0" end="0"/>
                                            </p:txEl>
                                          </p:spTgt>
                                        </p:tgtEl>
                                        <p:attrNameLst>
                                          <p:attrName>style.visibility</p:attrName>
                                        </p:attrNameLst>
                                      </p:cBhvr>
                                      <p:to>
                                        <p:strVal val="visible"/>
                                      </p:to>
                                    </p:set>
                                    <p:animEffect transition="in" filter="blinds(horizontal)">
                                      <p:cBhvr>
                                        <p:cTn id="80" dur="500"/>
                                        <p:tgtEl>
                                          <p:spTgt spid="33">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blinds(horizontal)">
                                      <p:cBhvr>
                                        <p:cTn id="85" dur="500"/>
                                        <p:tgtEl>
                                          <p:spTgt spid="47"/>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blinds(horizontal)">
                                      <p:cBhvr>
                                        <p:cTn id="88" dur="500"/>
                                        <p:tgtEl>
                                          <p:spTgt spid="48"/>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blinds(horizontal)">
                                      <p:cBhvr>
                                        <p:cTn id="91" dur="500"/>
                                        <p:tgtEl>
                                          <p:spTgt spid="49"/>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blinds(horizontal)">
                                      <p:cBhvr>
                                        <p:cTn id="94" dur="500"/>
                                        <p:tgtEl>
                                          <p:spTgt spid="50"/>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blinds(horizontal)">
                                      <p:cBhvr>
                                        <p:cTn id="97" dur="500"/>
                                        <p:tgtEl>
                                          <p:spTgt spid="51"/>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blinds(horizontal)">
                                      <p:cBhvr>
                                        <p:cTn id="100" dur="500"/>
                                        <p:tgtEl>
                                          <p:spTgt spid="58"/>
                                        </p:tgtEl>
                                      </p:cBhvr>
                                    </p:animEffect>
                                  </p:childTnLst>
                                </p:cTn>
                              </p:par>
                            </p:childTnLst>
                          </p:cTn>
                        </p:par>
                      </p:childTnLst>
                    </p:cTn>
                  </p:par>
                  <p:par>
                    <p:cTn id="101" fill="hold">
                      <p:stCondLst>
                        <p:cond delay="indefinite"/>
                      </p:stCondLst>
                      <p:childTnLst>
                        <p:par>
                          <p:cTn id="102" fill="hold">
                            <p:stCondLst>
                              <p:cond delay="0"/>
                            </p:stCondLst>
                            <p:childTnLst>
                              <p:par>
                                <p:cTn id="103" presetID="26" presetClass="emph" presetSubtype="0" repeatCount="3000" fill="hold" grpId="1" nodeType="clickEffect">
                                  <p:stCondLst>
                                    <p:cond delay="0"/>
                                  </p:stCondLst>
                                  <p:childTnLst>
                                    <p:animEffect transition="out" filter="fade">
                                      <p:cBhvr>
                                        <p:cTn id="104" dur="500" tmFilter="0, 0; .2, .5; .8, .5; 1, 0"/>
                                        <p:tgtEl>
                                          <p:spTgt spid="49"/>
                                        </p:tgtEl>
                                      </p:cBhvr>
                                    </p:animEffect>
                                    <p:animScale>
                                      <p:cBhvr>
                                        <p:cTn id="105" dur="250" autoRev="1" fill="hold"/>
                                        <p:tgtEl>
                                          <p:spTgt spid="49"/>
                                        </p:tgtEl>
                                      </p:cBhvr>
                                      <p:by x="105000" y="105000"/>
                                    </p:animScale>
                                  </p:childTnLst>
                                </p:cTn>
                              </p:par>
                              <p:par>
                                <p:cTn id="106" presetID="26" presetClass="emph" presetSubtype="0" repeatCount="3000" fill="hold" grpId="1" nodeType="withEffect">
                                  <p:stCondLst>
                                    <p:cond delay="0"/>
                                  </p:stCondLst>
                                  <p:childTnLst>
                                    <p:animEffect transition="out" filter="fade">
                                      <p:cBhvr>
                                        <p:cTn id="107" dur="500" tmFilter="0, 0; .2, .5; .8, .5; 1, 0"/>
                                        <p:tgtEl>
                                          <p:spTgt spid="51"/>
                                        </p:tgtEl>
                                      </p:cBhvr>
                                    </p:animEffect>
                                    <p:animScale>
                                      <p:cBhvr>
                                        <p:cTn id="108" dur="250" autoRev="1" fill="hold"/>
                                        <p:tgtEl>
                                          <p:spTgt spid="51"/>
                                        </p:tgtEl>
                                      </p:cBhvr>
                                      <p:by x="105000" y="105000"/>
                                    </p:animScale>
                                  </p:childTnLst>
                                </p:cTn>
                              </p:par>
                            </p:childTnLst>
                          </p:cTn>
                        </p:par>
                      </p:childTnLst>
                    </p:cTn>
                  </p:par>
                  <p:par>
                    <p:cTn id="109" fill="hold">
                      <p:stCondLst>
                        <p:cond delay="indefinite"/>
                      </p:stCondLst>
                      <p:childTnLst>
                        <p:par>
                          <p:cTn id="110" fill="hold">
                            <p:stCondLst>
                              <p:cond delay="0"/>
                            </p:stCondLst>
                            <p:childTnLst>
                              <p:par>
                                <p:cTn id="111" presetID="26" presetClass="emph" presetSubtype="0" repeatCount="3000" fill="hold" grpId="1" nodeType="clickEffect">
                                  <p:stCondLst>
                                    <p:cond delay="0"/>
                                  </p:stCondLst>
                                  <p:childTnLst>
                                    <p:animEffect transition="out" filter="fade">
                                      <p:cBhvr>
                                        <p:cTn id="112" dur="500" tmFilter="0, 0; .2, .5; .8, .5; 1, 0"/>
                                        <p:tgtEl>
                                          <p:spTgt spid="47"/>
                                        </p:tgtEl>
                                      </p:cBhvr>
                                    </p:animEffect>
                                    <p:animScale>
                                      <p:cBhvr>
                                        <p:cTn id="113" dur="250" autoRev="1" fill="hold"/>
                                        <p:tgtEl>
                                          <p:spTgt spid="47"/>
                                        </p:tgtEl>
                                      </p:cBhvr>
                                      <p:by x="105000" y="105000"/>
                                    </p:animScale>
                                  </p:childTnLst>
                                </p:cTn>
                              </p:par>
                              <p:par>
                                <p:cTn id="114" presetID="26" presetClass="emph" presetSubtype="0" repeatCount="3000" fill="hold" grpId="1" nodeType="withEffect">
                                  <p:stCondLst>
                                    <p:cond delay="0"/>
                                  </p:stCondLst>
                                  <p:childTnLst>
                                    <p:animEffect transition="out" filter="fade">
                                      <p:cBhvr>
                                        <p:cTn id="115" dur="500" tmFilter="0, 0; .2, .5; .8, .5; 1, 0"/>
                                        <p:tgtEl>
                                          <p:spTgt spid="58"/>
                                        </p:tgtEl>
                                      </p:cBhvr>
                                    </p:animEffect>
                                    <p:animScale>
                                      <p:cBhvr>
                                        <p:cTn id="116" dur="250" autoRev="1" fill="hold"/>
                                        <p:tgtEl>
                                          <p:spTgt spid="58"/>
                                        </p:tgtEl>
                                      </p:cBhvr>
                                      <p:by x="105000" y="105000"/>
                                    </p:animScale>
                                  </p:childTnLst>
                                </p:cTn>
                              </p:par>
                            </p:childTnLst>
                          </p:cTn>
                        </p:par>
                      </p:childTnLst>
                    </p:cTn>
                  </p:par>
                  <p:par>
                    <p:cTn id="117" fill="hold">
                      <p:stCondLst>
                        <p:cond delay="indefinite"/>
                      </p:stCondLst>
                      <p:childTnLst>
                        <p:par>
                          <p:cTn id="118" fill="hold">
                            <p:stCondLst>
                              <p:cond delay="0"/>
                            </p:stCondLst>
                            <p:childTnLst>
                              <p:par>
                                <p:cTn id="119" presetID="26" presetClass="emph" presetSubtype="0" repeatCount="3000" fill="hold" grpId="1" nodeType="clickEffect">
                                  <p:stCondLst>
                                    <p:cond delay="0"/>
                                  </p:stCondLst>
                                  <p:childTnLst>
                                    <p:animEffect transition="out" filter="fade">
                                      <p:cBhvr>
                                        <p:cTn id="120" dur="500" tmFilter="0, 0; .2, .5; .8, .5; 1, 0"/>
                                        <p:tgtEl>
                                          <p:spTgt spid="48"/>
                                        </p:tgtEl>
                                      </p:cBhvr>
                                    </p:animEffect>
                                    <p:animScale>
                                      <p:cBhvr>
                                        <p:cTn id="121" dur="250" autoRev="1" fill="hold"/>
                                        <p:tgtEl>
                                          <p:spTgt spid="48"/>
                                        </p:tgtEl>
                                      </p:cBhvr>
                                      <p:by x="105000" y="105000"/>
                                    </p:animScale>
                                  </p:childTnLst>
                                </p:cTn>
                              </p:par>
                              <p:par>
                                <p:cTn id="122" presetID="26" presetClass="emph" presetSubtype="0" repeatCount="3000" fill="hold" grpId="1" nodeType="withEffect">
                                  <p:stCondLst>
                                    <p:cond delay="0"/>
                                  </p:stCondLst>
                                  <p:childTnLst>
                                    <p:animEffect transition="out" filter="fade">
                                      <p:cBhvr>
                                        <p:cTn id="123" dur="500" tmFilter="0, 0; .2, .5; .8, .5; 1, 0"/>
                                        <p:tgtEl>
                                          <p:spTgt spid="50"/>
                                        </p:tgtEl>
                                      </p:cBhvr>
                                    </p:animEffect>
                                    <p:animScale>
                                      <p:cBhvr>
                                        <p:cTn id="124" dur="250" autoRev="1" fill="hold"/>
                                        <p:tgtEl>
                                          <p:spTgt spid="50"/>
                                        </p:tgtEl>
                                      </p:cBhvr>
                                      <p:by x="105000" y="105000"/>
                                    </p:animScale>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33">
                                            <p:txEl>
                                              <p:pRg st="1" end="1"/>
                                            </p:txEl>
                                          </p:spTgt>
                                        </p:tgtEl>
                                        <p:attrNameLst>
                                          <p:attrName>style.visibility</p:attrName>
                                        </p:attrNameLst>
                                      </p:cBhvr>
                                      <p:to>
                                        <p:strVal val="visible"/>
                                      </p:to>
                                    </p:set>
                                    <p:animEffect transition="in" filter="blinds(horizontal)">
                                      <p:cBhvr>
                                        <p:cTn id="129" dur="500"/>
                                        <p:tgtEl>
                                          <p:spTgt spid="33">
                                            <p:txEl>
                                              <p:pRg st="1" end="1"/>
                                            </p:txEl>
                                          </p:spTgt>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64"/>
                                        </p:tgtEl>
                                        <p:attrNameLst>
                                          <p:attrName>style.visibility</p:attrName>
                                        </p:attrNameLst>
                                      </p:cBhvr>
                                      <p:to>
                                        <p:strVal val="visible"/>
                                      </p:to>
                                    </p:set>
                                    <p:animEffect transition="in" filter="blinds(horizontal)">
                                      <p:cBhvr>
                                        <p:cTn id="132" dur="500"/>
                                        <p:tgtEl>
                                          <p:spTgt spid="64"/>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33">
                                            <p:txEl>
                                              <p:pRg st="2" end="2"/>
                                            </p:txEl>
                                          </p:spTgt>
                                        </p:tgtEl>
                                        <p:attrNameLst>
                                          <p:attrName>style.visibility</p:attrName>
                                        </p:attrNameLst>
                                      </p:cBhvr>
                                      <p:to>
                                        <p:strVal val="visible"/>
                                      </p:to>
                                    </p:set>
                                    <p:animEffect transition="in" filter="blinds(horizontal)">
                                      <p:cBhvr>
                                        <p:cTn id="137" dur="500"/>
                                        <p:tgtEl>
                                          <p:spTgt spid="33">
                                            <p:txEl>
                                              <p:pRg st="2" end="2"/>
                                            </p:txEl>
                                          </p:spTgt>
                                        </p:tgtEl>
                                      </p:cBhvr>
                                    </p:animEffect>
                                  </p:childTnLst>
                                </p:cTn>
                              </p:par>
                              <p:par>
                                <p:cTn id="138" presetID="3" presetClass="entr" presetSubtype="10" fill="hold" grpId="1" nodeType="withEffect">
                                  <p:stCondLst>
                                    <p:cond delay="0"/>
                                  </p:stCondLst>
                                  <p:childTnLst>
                                    <p:set>
                                      <p:cBhvr>
                                        <p:cTn id="139" dur="1" fill="hold">
                                          <p:stCondLst>
                                            <p:cond delay="0"/>
                                          </p:stCondLst>
                                        </p:cTn>
                                        <p:tgtEl>
                                          <p:spTgt spid="61"/>
                                        </p:tgtEl>
                                        <p:attrNameLst>
                                          <p:attrName>style.visibility</p:attrName>
                                        </p:attrNameLst>
                                      </p:cBhvr>
                                      <p:to>
                                        <p:strVal val="visible"/>
                                      </p:to>
                                    </p:set>
                                    <p:animEffect transition="in" filter="blinds(horizontal)">
                                      <p:cBhvr>
                                        <p:cTn id="140" dur="500"/>
                                        <p:tgtEl>
                                          <p:spTgt spid="61"/>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nodeType="clickEffect">
                                  <p:stCondLst>
                                    <p:cond delay="0"/>
                                  </p:stCondLst>
                                  <p:childTnLst>
                                    <p:set>
                                      <p:cBhvr>
                                        <p:cTn id="144" dur="1" fill="hold">
                                          <p:stCondLst>
                                            <p:cond delay="0"/>
                                          </p:stCondLst>
                                        </p:cTn>
                                        <p:tgtEl>
                                          <p:spTgt spid="27"/>
                                        </p:tgtEl>
                                        <p:attrNameLst>
                                          <p:attrName>style.visibility</p:attrName>
                                        </p:attrNameLst>
                                      </p:cBhvr>
                                      <p:to>
                                        <p:strVal val="visible"/>
                                      </p:to>
                                    </p:set>
                                    <p:animEffect transition="in" filter="blinds(horizontal)">
                                      <p:cBhvr>
                                        <p:cTn id="145" dur="500"/>
                                        <p:tgtEl>
                                          <p:spTgt spid="27"/>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26"/>
                                        </p:tgtEl>
                                        <p:attrNameLst>
                                          <p:attrName>style.visibility</p:attrName>
                                        </p:attrNameLst>
                                      </p:cBhvr>
                                      <p:to>
                                        <p:strVal val="visible"/>
                                      </p:to>
                                    </p:set>
                                    <p:animEffect transition="in" filter="blinds(horizontal)">
                                      <p:cBhvr>
                                        <p:cTn id="148" dur="500"/>
                                        <p:tgtEl>
                                          <p:spTgt spid="26"/>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nodeType="clickEffect">
                                  <p:stCondLst>
                                    <p:cond delay="0"/>
                                  </p:stCondLst>
                                  <p:childTnLst>
                                    <p:set>
                                      <p:cBhvr>
                                        <p:cTn id="152" dur="1" fill="hold">
                                          <p:stCondLst>
                                            <p:cond delay="0"/>
                                          </p:stCondLst>
                                        </p:cTn>
                                        <p:tgtEl>
                                          <p:spTgt spid="34"/>
                                        </p:tgtEl>
                                        <p:attrNameLst>
                                          <p:attrName>style.visibility</p:attrName>
                                        </p:attrNameLst>
                                      </p:cBhvr>
                                      <p:to>
                                        <p:strVal val="visible"/>
                                      </p:to>
                                    </p:set>
                                    <p:animEffect transition="in" filter="blinds(horizontal)">
                                      <p:cBhvr>
                                        <p:cTn id="153" dur="500"/>
                                        <p:tgtEl>
                                          <p:spTgt spid="34"/>
                                        </p:tgtEl>
                                      </p:cBhvr>
                                    </p:animEffect>
                                  </p:childTnLst>
                                </p:cTn>
                              </p:par>
                              <p:par>
                                <p:cTn id="154" presetID="3" presetClass="entr" presetSubtype="10" fill="hold" nodeType="withEffect">
                                  <p:stCondLst>
                                    <p:cond delay="0"/>
                                  </p:stCondLst>
                                  <p:childTnLst>
                                    <p:set>
                                      <p:cBhvr>
                                        <p:cTn id="155" dur="1" fill="hold">
                                          <p:stCondLst>
                                            <p:cond delay="0"/>
                                          </p:stCondLst>
                                        </p:cTn>
                                        <p:tgtEl>
                                          <p:spTgt spid="35"/>
                                        </p:tgtEl>
                                        <p:attrNameLst>
                                          <p:attrName>style.visibility</p:attrName>
                                        </p:attrNameLst>
                                      </p:cBhvr>
                                      <p:to>
                                        <p:strVal val="visible"/>
                                      </p:to>
                                    </p:set>
                                    <p:animEffect transition="in" filter="blinds(horizontal)">
                                      <p:cBhvr>
                                        <p:cTn id="156" dur="500"/>
                                        <p:tgtEl>
                                          <p:spTgt spid="35"/>
                                        </p:tgtEl>
                                      </p:cBhvr>
                                    </p:animEffect>
                                  </p:childTnLst>
                                </p:cTn>
                              </p:par>
                              <p:par>
                                <p:cTn id="157" presetID="3" presetClass="entr" presetSubtype="10" fill="hold" nodeType="withEffect">
                                  <p:stCondLst>
                                    <p:cond delay="0"/>
                                  </p:stCondLst>
                                  <p:childTnLst>
                                    <p:set>
                                      <p:cBhvr>
                                        <p:cTn id="158" dur="1" fill="hold">
                                          <p:stCondLst>
                                            <p:cond delay="0"/>
                                          </p:stCondLst>
                                        </p:cTn>
                                        <p:tgtEl>
                                          <p:spTgt spid="59"/>
                                        </p:tgtEl>
                                        <p:attrNameLst>
                                          <p:attrName>style.visibility</p:attrName>
                                        </p:attrNameLst>
                                      </p:cBhvr>
                                      <p:to>
                                        <p:strVal val="visible"/>
                                      </p:to>
                                    </p:set>
                                    <p:animEffect transition="in" filter="blinds(horizontal)">
                                      <p:cBhvr>
                                        <p:cTn id="159" dur="500"/>
                                        <p:tgtEl>
                                          <p:spTgt spid="59"/>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62"/>
                                        </p:tgtEl>
                                        <p:attrNameLst>
                                          <p:attrName>style.visibility</p:attrName>
                                        </p:attrNameLst>
                                      </p:cBhvr>
                                      <p:to>
                                        <p:strVal val="visible"/>
                                      </p:to>
                                    </p:set>
                                    <p:animEffect transition="in" filter="blinds(horizontal)">
                                      <p:cBhvr>
                                        <p:cTn id="162" dur="500"/>
                                        <p:tgtEl>
                                          <p:spTgt spid="62"/>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63"/>
                                        </p:tgtEl>
                                        <p:attrNameLst>
                                          <p:attrName>style.visibility</p:attrName>
                                        </p:attrNameLst>
                                      </p:cBhvr>
                                      <p:to>
                                        <p:strVal val="visible"/>
                                      </p:to>
                                    </p:set>
                                    <p:animEffect transition="in" filter="blinds(horizontal)">
                                      <p:cBhvr>
                                        <p:cTn id="165" dur="500"/>
                                        <p:tgtEl>
                                          <p:spTgt spid="63"/>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61"/>
                                        </p:tgtEl>
                                        <p:attrNameLst>
                                          <p:attrName>style.visibility</p:attrName>
                                        </p:attrNameLst>
                                      </p:cBhvr>
                                      <p:to>
                                        <p:strVal val="visible"/>
                                      </p:to>
                                    </p:set>
                                    <p:animEffect transition="in" filter="blinds(horizontal)">
                                      <p:cBhvr>
                                        <p:cTn id="168" dur="500"/>
                                        <p:tgtEl>
                                          <p:spTgt spid="61"/>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66"/>
                                        </p:tgtEl>
                                        <p:attrNameLst>
                                          <p:attrName>style.visibility</p:attrName>
                                        </p:attrNameLst>
                                      </p:cBhvr>
                                      <p:to>
                                        <p:strVal val="visible"/>
                                      </p:to>
                                    </p:set>
                                    <p:animEffect transition="in" filter="blinds(horizontal)">
                                      <p:cBhvr>
                                        <p:cTn id="17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nimBg="1"/>
      <p:bldP spid="21" grpId="0" animBg="1"/>
      <p:bldP spid="23" grpId="0" animBg="1"/>
      <p:bldP spid="24" grpId="0" animBg="1"/>
      <p:bldP spid="26" grpId="0"/>
      <p:bldP spid="32" grpId="0" animBg="1"/>
      <p:bldP spid="47" grpId="0" animBg="1"/>
      <p:bldP spid="47" grpId="1" animBg="1"/>
      <p:bldP spid="48" grpId="0" animBg="1"/>
      <p:bldP spid="48" grpId="1" animBg="1"/>
      <p:bldP spid="49" grpId="0" animBg="1"/>
      <p:bldP spid="49" grpId="1" animBg="1"/>
      <p:bldP spid="50" grpId="0"/>
      <p:bldP spid="50" grpId="1"/>
      <p:bldP spid="51" grpId="0"/>
      <p:bldP spid="51" grpId="1"/>
      <p:bldP spid="53" grpId="0" animBg="1"/>
      <p:bldP spid="54" grpId="0" animBg="1"/>
      <p:bldP spid="55" grpId="0"/>
      <p:bldP spid="56" grpId="0"/>
      <p:bldP spid="58" grpId="0"/>
      <p:bldP spid="58" grpId="1"/>
      <p:bldP spid="61" grpId="0" animBg="1"/>
      <p:bldP spid="61" grpId="1" animBg="1"/>
      <p:bldP spid="62" grpId="0" animBg="1"/>
      <p:bldP spid="63" grpId="0" animBg="1"/>
      <p:bldP spid="64" grpId="0" animBg="1"/>
      <p:bldP spid="6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ctrTitle" idx="4294967295"/>
          </p:nvPr>
        </p:nvSpPr>
        <p:spPr>
          <a:xfrm>
            <a:off x="609600" y="1885950"/>
            <a:ext cx="8001729" cy="1066800"/>
          </a:xfrm>
          <a:prstGeom prst="rect">
            <a:avLst/>
          </a:prstGeom>
        </p:spPr>
        <p:txBody>
          <a:bodyPr anchor="t"/>
          <a:lstStyle/>
          <a:p>
            <a:pPr>
              <a:lnSpc>
                <a:spcPct val="90000"/>
              </a:lnSpc>
            </a:pPr>
            <a:r>
              <a:rPr lang="en-US" b="1" dirty="0" smtClean="0">
                <a:solidFill>
                  <a:srgbClr val="808080"/>
                </a:solidFill>
                <a:latin typeface="Arial"/>
                <a:cs typeface="Arial"/>
              </a:rPr>
              <a:t>6.1: Purpose and Format of IPv6 Multicast Addresses</a:t>
            </a:r>
            <a:endParaRPr lang="en-US" b="1" dirty="0">
              <a:solidFill>
                <a:srgbClr val="808080"/>
              </a:solidFill>
              <a:latin typeface="Arial"/>
              <a:cs typeface="Arial"/>
            </a:endParaRPr>
          </a:p>
        </p:txBody>
      </p:sp>
    </p:spTree>
    <p:extLst>
      <p:ext uri="{BB962C8B-B14F-4D97-AF65-F5344CB8AC3E}">
        <p14:creationId xmlns:p14="http://schemas.microsoft.com/office/powerpoint/2010/main" val="342080949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Line 6"/>
          <p:cNvSpPr>
            <a:spLocks noChangeShapeType="1"/>
          </p:cNvSpPr>
          <p:nvPr/>
        </p:nvSpPr>
        <p:spPr bwMode="auto">
          <a:xfrm>
            <a:off x="384701" y="1583230"/>
            <a:ext cx="8322404" cy="0"/>
          </a:xfrm>
          <a:prstGeom prst="line">
            <a:avLst/>
          </a:prstGeom>
          <a:noFill/>
          <a:ln w="38100">
            <a:solidFill>
              <a:schemeClr val="tx1"/>
            </a:solidFill>
            <a:round/>
            <a:headEnd/>
            <a:tailEnd/>
          </a:ln>
        </p:spPr>
        <p:txBody>
          <a:bodyPr lIns="91420" tIns="45710" rIns="91420" bIns="45710">
            <a:prstTxWarp prst="textNoShape">
              <a:avLst/>
            </a:prstTxWarp>
          </a:bodyPr>
          <a:lstStyle/>
          <a:p>
            <a:endParaRPr lang="en-US"/>
          </a:p>
        </p:txBody>
      </p:sp>
      <p:sp>
        <p:nvSpPr>
          <p:cNvPr id="86" name="Line 7"/>
          <p:cNvSpPr>
            <a:spLocks noChangeShapeType="1"/>
          </p:cNvSpPr>
          <p:nvPr/>
        </p:nvSpPr>
        <p:spPr bwMode="auto">
          <a:xfrm>
            <a:off x="7395190" y="1189566"/>
            <a:ext cx="0" cy="396479"/>
          </a:xfrm>
          <a:prstGeom prst="line">
            <a:avLst/>
          </a:prstGeom>
          <a:noFill/>
          <a:ln w="38100">
            <a:solidFill>
              <a:srgbClr val="000000"/>
            </a:solidFill>
            <a:round/>
            <a:headEnd/>
            <a:tailEnd/>
          </a:ln>
        </p:spPr>
        <p:txBody>
          <a:bodyPr lIns="91420" tIns="45710" rIns="91420" bIns="45710">
            <a:prstTxWarp prst="textNoShape">
              <a:avLst/>
            </a:prstTxWarp>
          </a:bodyPr>
          <a:lstStyle/>
          <a:p>
            <a:endParaRPr lang="en-US"/>
          </a:p>
        </p:txBody>
      </p:sp>
      <p:pic>
        <p:nvPicPr>
          <p:cNvPr id="87" name="Picture 34"/>
          <p:cNvPicPr>
            <a:picLocks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552519"/>
            <a:ext cx="897765" cy="724836"/>
          </a:xfrm>
          <a:prstGeom prst="rect">
            <a:avLst/>
          </a:prstGeom>
          <a:noFill/>
          <a:ln w="9525">
            <a:noFill/>
            <a:miter lim="800000"/>
            <a:headEnd/>
            <a:tailEnd/>
          </a:ln>
          <a:effectLst/>
        </p:spPr>
      </p:pic>
      <p:sp>
        <p:nvSpPr>
          <p:cNvPr id="88" name="TextBox 87"/>
          <p:cNvSpPr txBox="1"/>
          <p:nvPr/>
        </p:nvSpPr>
        <p:spPr>
          <a:xfrm>
            <a:off x="7162800" y="669991"/>
            <a:ext cx="583773" cy="338534"/>
          </a:xfrm>
          <a:prstGeom prst="rect">
            <a:avLst/>
          </a:prstGeom>
          <a:noFill/>
        </p:spPr>
        <p:txBody>
          <a:bodyPr wrap="none" lIns="91420" tIns="45710" rIns="91420" bIns="45710" rtlCol="0">
            <a:spAutoFit/>
          </a:bodyPr>
          <a:lstStyle/>
          <a:p>
            <a:r>
              <a:rPr lang="en-US" sz="1600" dirty="0" smtClean="0"/>
              <a:t>PC1</a:t>
            </a:r>
            <a:endParaRPr lang="en-US" sz="1600" dirty="0"/>
          </a:p>
        </p:txBody>
      </p:sp>
      <p:sp>
        <p:nvSpPr>
          <p:cNvPr id="89" name="Line 7"/>
          <p:cNvSpPr>
            <a:spLocks noChangeShapeType="1"/>
          </p:cNvSpPr>
          <p:nvPr/>
        </p:nvSpPr>
        <p:spPr bwMode="auto">
          <a:xfrm>
            <a:off x="1655620" y="1174621"/>
            <a:ext cx="0" cy="396479"/>
          </a:xfrm>
          <a:prstGeom prst="line">
            <a:avLst/>
          </a:prstGeom>
          <a:noFill/>
          <a:ln w="38100">
            <a:solidFill>
              <a:srgbClr val="000000"/>
            </a:solidFill>
            <a:round/>
            <a:headEnd/>
            <a:tailEnd/>
          </a:ln>
        </p:spPr>
        <p:txBody>
          <a:bodyPr lIns="91420" tIns="45710" rIns="91420" bIns="45710">
            <a:prstTxWarp prst="textNoShape">
              <a:avLst/>
            </a:prstTxWarp>
          </a:bodyPr>
          <a:lstStyle/>
          <a:p>
            <a:endParaRPr lang="en-US"/>
          </a:p>
        </p:txBody>
      </p:sp>
      <p:pic>
        <p:nvPicPr>
          <p:cNvPr id="90" name="Picture 34"/>
          <p:cNvPicPr>
            <a:picLocks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12706" y="619212"/>
            <a:ext cx="897765" cy="724836"/>
          </a:xfrm>
          <a:prstGeom prst="rect">
            <a:avLst/>
          </a:prstGeom>
          <a:noFill/>
          <a:ln w="9525">
            <a:noFill/>
            <a:miter lim="800000"/>
            <a:headEnd/>
            <a:tailEnd/>
          </a:ln>
          <a:effectLst/>
        </p:spPr>
      </p:pic>
      <p:sp>
        <p:nvSpPr>
          <p:cNvPr id="91" name="TextBox 90"/>
          <p:cNvSpPr txBox="1"/>
          <p:nvPr/>
        </p:nvSpPr>
        <p:spPr>
          <a:xfrm>
            <a:off x="1330366" y="716672"/>
            <a:ext cx="583773" cy="338534"/>
          </a:xfrm>
          <a:prstGeom prst="rect">
            <a:avLst/>
          </a:prstGeom>
          <a:noFill/>
        </p:spPr>
        <p:txBody>
          <a:bodyPr wrap="none" lIns="91420" tIns="45710" rIns="91420" bIns="45710" rtlCol="0">
            <a:spAutoFit/>
          </a:bodyPr>
          <a:lstStyle/>
          <a:p>
            <a:r>
              <a:rPr lang="en-US" sz="1600" dirty="0" smtClean="0"/>
              <a:t>PC2</a:t>
            </a:r>
            <a:endParaRPr lang="en-US" sz="1600" dirty="0"/>
          </a:p>
        </p:txBody>
      </p:sp>
      <p:sp>
        <p:nvSpPr>
          <p:cNvPr id="17" name="Right Arrow 16"/>
          <p:cNvSpPr/>
          <p:nvPr/>
        </p:nvSpPr>
        <p:spPr>
          <a:xfrm>
            <a:off x="2514600" y="819150"/>
            <a:ext cx="1907803" cy="769157"/>
          </a:xfrm>
          <a:prstGeom prst="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spcCol="0" rtlCol="0" anchor="ctr"/>
          <a:lstStyle/>
          <a:p>
            <a:pPr algn="ctr"/>
            <a:r>
              <a:rPr lang="en-US" sz="1400" b="1" dirty="0">
                <a:latin typeface="Arial"/>
                <a:cs typeface="Arial"/>
              </a:rPr>
              <a:t>Neighbor Advertisement</a:t>
            </a:r>
          </a:p>
        </p:txBody>
      </p:sp>
      <p:sp>
        <p:nvSpPr>
          <p:cNvPr id="20" name="Oval 19"/>
          <p:cNvSpPr/>
          <p:nvPr/>
        </p:nvSpPr>
        <p:spPr>
          <a:xfrm>
            <a:off x="2457879" y="696000"/>
            <a:ext cx="324562" cy="347692"/>
          </a:xfrm>
          <a:prstGeom prst="ellipse">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800" dirty="0" smtClean="0">
                <a:latin typeface="Arial"/>
                <a:cs typeface="Arial"/>
              </a:rPr>
              <a:t>4</a:t>
            </a:r>
          </a:p>
        </p:txBody>
      </p:sp>
      <p:sp>
        <p:nvSpPr>
          <p:cNvPr id="21" name="Right Arrow 20"/>
          <p:cNvSpPr/>
          <p:nvPr/>
        </p:nvSpPr>
        <p:spPr>
          <a:xfrm flipH="1">
            <a:off x="5029200" y="819150"/>
            <a:ext cx="1751393" cy="750189"/>
          </a:xfrm>
          <a:prstGeom prst="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spcCol="0" rtlCol="0" anchor="ctr"/>
          <a:lstStyle/>
          <a:p>
            <a:pPr algn="ctr"/>
            <a:r>
              <a:rPr lang="en-US" sz="1400" b="1" dirty="0">
                <a:latin typeface="Arial"/>
                <a:cs typeface="Arial"/>
              </a:rPr>
              <a:t>Neighbor Solicitation</a:t>
            </a:r>
          </a:p>
        </p:txBody>
      </p:sp>
      <p:sp>
        <p:nvSpPr>
          <p:cNvPr id="22" name="Oval 21"/>
          <p:cNvSpPr/>
          <p:nvPr/>
        </p:nvSpPr>
        <p:spPr>
          <a:xfrm>
            <a:off x="6456031" y="669009"/>
            <a:ext cx="324562" cy="347692"/>
          </a:xfrm>
          <a:prstGeom prst="ellipse">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800" dirty="0" smtClean="0">
                <a:latin typeface="Arial"/>
                <a:cs typeface="Arial"/>
              </a:rPr>
              <a:t>3</a:t>
            </a:r>
          </a:p>
        </p:txBody>
      </p:sp>
      <p:sp>
        <p:nvSpPr>
          <p:cNvPr id="27" name="Rectangular Callout 26"/>
          <p:cNvSpPr/>
          <p:nvPr/>
        </p:nvSpPr>
        <p:spPr>
          <a:xfrm>
            <a:off x="8065411" y="17143"/>
            <a:ext cx="1078589" cy="898151"/>
          </a:xfrm>
          <a:prstGeom prst="wedgeRectCallout">
            <a:avLst>
              <a:gd name="adj1" fmla="val -77980"/>
              <a:gd name="adj2" fmla="val 35791"/>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400" b="1" dirty="0">
                <a:latin typeface="Arial"/>
                <a:cs typeface="Arial"/>
              </a:rPr>
              <a:t>Know IPv6, what is the MAC?</a:t>
            </a:r>
          </a:p>
        </p:txBody>
      </p:sp>
      <p:sp>
        <p:nvSpPr>
          <p:cNvPr id="28" name="Rectangular Callout 27"/>
          <p:cNvSpPr/>
          <p:nvPr/>
        </p:nvSpPr>
        <p:spPr>
          <a:xfrm>
            <a:off x="0" y="5954"/>
            <a:ext cx="1078589" cy="898151"/>
          </a:xfrm>
          <a:prstGeom prst="wedgeRectCallout">
            <a:avLst>
              <a:gd name="adj1" fmla="val 71489"/>
              <a:gd name="adj2" fmla="val 35992"/>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1400" b="1" dirty="0">
                <a:latin typeface="Arial"/>
                <a:cs typeface="Arial"/>
              </a:rPr>
              <a:t>My IPv6! Here is the MAC?</a:t>
            </a:r>
          </a:p>
        </p:txBody>
      </p:sp>
      <p:sp>
        <p:nvSpPr>
          <p:cNvPr id="36" name="TextBox 35"/>
          <p:cNvSpPr txBox="1"/>
          <p:nvPr/>
        </p:nvSpPr>
        <p:spPr>
          <a:xfrm>
            <a:off x="1066800" y="-19050"/>
            <a:ext cx="7010400" cy="523220"/>
          </a:xfrm>
          <a:prstGeom prst="rect">
            <a:avLst/>
          </a:prstGeom>
          <a:noFill/>
        </p:spPr>
        <p:txBody>
          <a:bodyPr wrap="square" rtlCol="0">
            <a:spAutoFit/>
          </a:bodyPr>
          <a:lstStyle/>
          <a:p>
            <a:pPr algn="ctr"/>
            <a:r>
              <a:rPr lang="en-US" sz="2800" b="1" dirty="0" smtClean="0">
                <a:solidFill>
                  <a:srgbClr val="0096D6"/>
                </a:solidFill>
              </a:rPr>
              <a:t>Solicited-Node Example</a:t>
            </a:r>
            <a:endParaRPr lang="en-US" sz="2800" b="1" dirty="0">
              <a:solidFill>
                <a:srgbClr val="0096D6"/>
              </a:solidFill>
            </a:endParaRPr>
          </a:p>
        </p:txBody>
      </p:sp>
      <p:sp>
        <p:nvSpPr>
          <p:cNvPr id="30" name="TextBox 29"/>
          <p:cNvSpPr txBox="1"/>
          <p:nvPr/>
        </p:nvSpPr>
        <p:spPr>
          <a:xfrm>
            <a:off x="381000" y="1581150"/>
            <a:ext cx="4255451" cy="584755"/>
          </a:xfrm>
          <a:prstGeom prst="rect">
            <a:avLst/>
          </a:prstGeom>
          <a:noFill/>
        </p:spPr>
        <p:txBody>
          <a:bodyPr wrap="none" lIns="91420" tIns="45710" rIns="91420" bIns="45710" rtlCol="0">
            <a:spAutoFit/>
          </a:bodyPr>
          <a:lstStyle/>
          <a:p>
            <a:r>
              <a:rPr lang="en-US" sz="1600" b="1" dirty="0"/>
              <a:t>2001:DB8:CAFE:1:</a:t>
            </a:r>
            <a:r>
              <a:rPr lang="en-US" sz="1600" b="1" dirty="0">
                <a:solidFill>
                  <a:srgbClr val="FF0000"/>
                </a:solidFill>
              </a:rPr>
              <a:t>:200</a:t>
            </a:r>
            <a:r>
              <a:rPr lang="en-US" sz="1600" b="1" dirty="0"/>
              <a:t>/64</a:t>
            </a:r>
          </a:p>
          <a:p>
            <a:r>
              <a:rPr lang="en-US" sz="1600" b="1" dirty="0">
                <a:solidFill>
                  <a:srgbClr val="000000"/>
                </a:solidFill>
              </a:rPr>
              <a:t>FF02::1:FF00</a:t>
            </a:r>
            <a:r>
              <a:rPr lang="en-US" sz="1600" b="1" dirty="0">
                <a:solidFill>
                  <a:srgbClr val="FF0000"/>
                </a:solidFill>
              </a:rPr>
              <a:t>:200 </a:t>
            </a:r>
            <a:r>
              <a:rPr lang="en-US" sz="1600" dirty="0">
                <a:solidFill>
                  <a:srgbClr val="000000"/>
                </a:solidFill>
              </a:rPr>
              <a:t>(Solicited Node Multicast)</a:t>
            </a:r>
            <a:endParaRPr lang="en-US" sz="1600" dirty="0"/>
          </a:p>
        </p:txBody>
      </p:sp>
      <p:sp>
        <p:nvSpPr>
          <p:cNvPr id="33" name="TextBox 32"/>
          <p:cNvSpPr txBox="1"/>
          <p:nvPr/>
        </p:nvSpPr>
        <p:spPr>
          <a:xfrm>
            <a:off x="6324600" y="1581150"/>
            <a:ext cx="2693425" cy="338534"/>
          </a:xfrm>
          <a:prstGeom prst="rect">
            <a:avLst/>
          </a:prstGeom>
          <a:noFill/>
        </p:spPr>
        <p:txBody>
          <a:bodyPr wrap="none" lIns="91420" tIns="45710" rIns="91420" bIns="45710" rtlCol="0">
            <a:spAutoFit/>
          </a:bodyPr>
          <a:lstStyle/>
          <a:p>
            <a:r>
              <a:rPr lang="en-US" sz="1600" b="1" dirty="0"/>
              <a:t>2001:DB8:CAFE:1::100/64</a:t>
            </a:r>
          </a:p>
        </p:txBody>
      </p:sp>
      <p:sp>
        <p:nvSpPr>
          <p:cNvPr id="38" name="TextBox 37"/>
          <p:cNvSpPr txBox="1"/>
          <p:nvPr/>
        </p:nvSpPr>
        <p:spPr>
          <a:xfrm>
            <a:off x="3810000" y="514350"/>
            <a:ext cx="2010934" cy="307756"/>
          </a:xfrm>
          <a:prstGeom prst="rect">
            <a:avLst/>
          </a:prstGeom>
          <a:noFill/>
        </p:spPr>
        <p:txBody>
          <a:bodyPr wrap="none" lIns="91420" tIns="45710" rIns="91420" bIns="45710" rtlCol="0">
            <a:spAutoFit/>
          </a:bodyPr>
          <a:lstStyle/>
          <a:p>
            <a:r>
              <a:rPr lang="en-US" sz="1400" dirty="0"/>
              <a:t>2001</a:t>
            </a:r>
            <a:r>
              <a:rPr lang="en-US" sz="1400" dirty="0" smtClean="0"/>
              <a:t>:DB8</a:t>
            </a:r>
            <a:r>
              <a:rPr lang="en-US" sz="1400" dirty="0"/>
              <a:t>:</a:t>
            </a:r>
            <a:r>
              <a:rPr lang="en-US" sz="1400" dirty="0" smtClean="0"/>
              <a:t>CAFE:1</a:t>
            </a:r>
            <a:r>
              <a:rPr lang="en-US" sz="1400" dirty="0"/>
              <a:t>::/64</a:t>
            </a:r>
          </a:p>
        </p:txBody>
      </p:sp>
      <p:sp>
        <p:nvSpPr>
          <p:cNvPr id="39" name="TextBox 38"/>
          <p:cNvSpPr txBox="1"/>
          <p:nvPr/>
        </p:nvSpPr>
        <p:spPr>
          <a:xfrm>
            <a:off x="5791200" y="3102194"/>
            <a:ext cx="3062993" cy="307756"/>
          </a:xfrm>
          <a:prstGeom prst="rect">
            <a:avLst/>
          </a:prstGeom>
          <a:noFill/>
          <a:ln>
            <a:solidFill>
              <a:srgbClr val="000000"/>
            </a:solidFill>
          </a:ln>
        </p:spPr>
        <p:txBody>
          <a:bodyPr wrap="none" lIns="91420" tIns="45710" rIns="91420" bIns="45710" rtlCol="0">
            <a:spAutoFit/>
          </a:bodyPr>
          <a:lstStyle/>
          <a:p>
            <a:r>
              <a:rPr lang="en-US" sz="1400" dirty="0">
                <a:solidFill>
                  <a:srgbClr val="000000"/>
                </a:solidFill>
              </a:rPr>
              <a:t>PC1&gt; </a:t>
            </a:r>
            <a:r>
              <a:rPr lang="en-US" sz="1400" b="1" dirty="0">
                <a:solidFill>
                  <a:srgbClr val="000000"/>
                </a:solidFill>
              </a:rPr>
              <a:t>ping 2001:DB8:CAFE:1</a:t>
            </a:r>
            <a:r>
              <a:rPr lang="en-US" sz="1400" b="1" dirty="0">
                <a:solidFill>
                  <a:srgbClr val="010000"/>
                </a:solidFill>
              </a:rPr>
              <a:t>::200 </a:t>
            </a:r>
          </a:p>
        </p:txBody>
      </p:sp>
      <p:sp>
        <p:nvSpPr>
          <p:cNvPr id="40" name="Oval 39"/>
          <p:cNvSpPr/>
          <p:nvPr/>
        </p:nvSpPr>
        <p:spPr>
          <a:xfrm>
            <a:off x="5867400" y="2754502"/>
            <a:ext cx="324562" cy="347692"/>
          </a:xfrm>
          <a:prstGeom prst="ellipse">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2" rIns="68562" bIns="34282" rtlCol="0" anchor="ctr"/>
          <a:lstStyle/>
          <a:p>
            <a:pPr algn="ctr"/>
            <a:r>
              <a:rPr lang="en-US" sz="1800" dirty="0" smtClean="0">
                <a:latin typeface="Arial"/>
                <a:cs typeface="Arial"/>
              </a:rPr>
              <a:t>1</a:t>
            </a:r>
          </a:p>
        </p:txBody>
      </p:sp>
      <p:sp>
        <p:nvSpPr>
          <p:cNvPr id="41" name="TextBox 40"/>
          <p:cNvSpPr txBox="1"/>
          <p:nvPr/>
        </p:nvSpPr>
        <p:spPr>
          <a:xfrm>
            <a:off x="6553200" y="2190750"/>
            <a:ext cx="1981200" cy="738644"/>
          </a:xfrm>
          <a:prstGeom prst="rect">
            <a:avLst/>
          </a:prstGeom>
          <a:noFill/>
          <a:ln>
            <a:solidFill>
              <a:srgbClr val="000000"/>
            </a:solidFill>
          </a:ln>
        </p:spPr>
        <p:txBody>
          <a:bodyPr wrap="square" lIns="91420" tIns="45710" rIns="91420" bIns="45710" rtlCol="0">
            <a:spAutoFit/>
          </a:bodyPr>
          <a:lstStyle/>
          <a:p>
            <a:r>
              <a:rPr lang="en-US" sz="1400" b="1" u="sng" dirty="0">
                <a:solidFill>
                  <a:srgbClr val="000000"/>
                </a:solidFill>
              </a:rPr>
              <a:t>Neighbor </a:t>
            </a:r>
            <a:r>
              <a:rPr lang="en-US" sz="1400" b="1" u="sng" dirty="0" smtClean="0">
                <a:solidFill>
                  <a:srgbClr val="000000"/>
                </a:solidFill>
              </a:rPr>
              <a:t>Cache</a:t>
            </a:r>
          </a:p>
          <a:p>
            <a:endParaRPr lang="en-US" sz="1400" b="1" dirty="0" smtClean="0">
              <a:solidFill>
                <a:srgbClr val="000000"/>
              </a:solidFill>
            </a:endParaRPr>
          </a:p>
          <a:p>
            <a:endParaRPr lang="en-US" sz="1400" b="1" dirty="0">
              <a:solidFill>
                <a:srgbClr val="000000"/>
              </a:solidFill>
            </a:endParaRPr>
          </a:p>
        </p:txBody>
      </p:sp>
      <p:sp>
        <p:nvSpPr>
          <p:cNvPr id="42" name="Oval 41"/>
          <p:cNvSpPr/>
          <p:nvPr/>
        </p:nvSpPr>
        <p:spPr>
          <a:xfrm>
            <a:off x="6606605" y="1860781"/>
            <a:ext cx="324562" cy="347692"/>
          </a:xfrm>
          <a:prstGeom prst="ellipse">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2" rIns="68562" bIns="34282" rtlCol="0" anchor="ctr"/>
          <a:lstStyle/>
          <a:p>
            <a:pPr algn="ctr"/>
            <a:r>
              <a:rPr lang="en-US" sz="1800" dirty="0" smtClean="0">
                <a:latin typeface="Arial"/>
                <a:cs typeface="Arial"/>
              </a:rPr>
              <a:t>2</a:t>
            </a:r>
          </a:p>
        </p:txBody>
      </p:sp>
      <p:sp>
        <p:nvSpPr>
          <p:cNvPr id="43" name="Oval 42"/>
          <p:cNvSpPr/>
          <p:nvPr/>
        </p:nvSpPr>
        <p:spPr>
          <a:xfrm>
            <a:off x="7008718" y="1862185"/>
            <a:ext cx="324562" cy="347692"/>
          </a:xfrm>
          <a:prstGeom prst="ellipse">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2" rIns="68562" bIns="34282" rtlCol="0" anchor="ctr"/>
          <a:lstStyle/>
          <a:p>
            <a:pPr algn="ctr"/>
            <a:r>
              <a:rPr lang="en-US" sz="1800" dirty="0" smtClean="0">
                <a:latin typeface="Arial"/>
                <a:cs typeface="Arial"/>
              </a:rPr>
              <a:t>5</a:t>
            </a:r>
          </a:p>
        </p:txBody>
      </p:sp>
      <p:sp>
        <p:nvSpPr>
          <p:cNvPr id="44" name="Rectangle 43"/>
          <p:cNvSpPr/>
          <p:nvPr/>
        </p:nvSpPr>
        <p:spPr>
          <a:xfrm>
            <a:off x="3276600" y="3943350"/>
            <a:ext cx="2514600" cy="533400"/>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Destination Address:</a:t>
            </a:r>
          </a:p>
          <a:p>
            <a:pPr algn="ctr"/>
            <a:r>
              <a:rPr lang="en-US" sz="1600" b="1" dirty="0" smtClean="0">
                <a:latin typeface="Arial" pitchFamily="34" charset="0"/>
                <a:cs typeface="Arial" pitchFamily="34" charset="0"/>
              </a:rPr>
              <a:t>FF02::1::FF</a:t>
            </a:r>
            <a:r>
              <a:rPr lang="en-US" sz="1600" b="1" dirty="0" smtClean="0">
                <a:solidFill>
                  <a:srgbClr val="FF4C55"/>
                </a:solidFill>
                <a:latin typeface="Arial" pitchFamily="34" charset="0"/>
                <a:cs typeface="Arial" pitchFamily="34" charset="0"/>
              </a:rPr>
              <a:t>00:200</a:t>
            </a:r>
            <a:endParaRPr lang="en-US" sz="1600" b="1" dirty="0">
              <a:solidFill>
                <a:srgbClr val="FF4C55"/>
              </a:solidFill>
              <a:latin typeface="Arial" pitchFamily="34" charset="0"/>
              <a:cs typeface="Arial" pitchFamily="34" charset="0"/>
            </a:endParaRPr>
          </a:p>
        </p:txBody>
      </p:sp>
      <p:sp>
        <p:nvSpPr>
          <p:cNvPr id="45" name="Rectangle 44"/>
          <p:cNvSpPr/>
          <p:nvPr/>
        </p:nvSpPr>
        <p:spPr>
          <a:xfrm>
            <a:off x="1143000" y="3943350"/>
            <a:ext cx="2133600" cy="533400"/>
          </a:xfrm>
          <a:prstGeom prst="rect">
            <a:avLst/>
          </a:prstGeom>
          <a:solidFill>
            <a:srgbClr val="FF4C55"/>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Destination MAC: </a:t>
            </a:r>
          </a:p>
          <a:p>
            <a:pPr algn="ctr"/>
            <a:r>
              <a:rPr lang="en-US" sz="1600" b="1" dirty="0" smtClean="0">
                <a:latin typeface="Arial" pitchFamily="34" charset="0"/>
                <a:cs typeface="Arial" pitchFamily="34" charset="0"/>
              </a:rPr>
              <a:t>33-33-FF-00-02-00</a:t>
            </a:r>
            <a:endParaRPr lang="en-US" sz="1600" b="1" dirty="0">
              <a:latin typeface="Arial" pitchFamily="34" charset="0"/>
              <a:cs typeface="Arial" pitchFamily="34" charset="0"/>
            </a:endParaRPr>
          </a:p>
        </p:txBody>
      </p:sp>
      <p:sp>
        <p:nvSpPr>
          <p:cNvPr id="46" name="Rectangle 45"/>
          <p:cNvSpPr/>
          <p:nvPr/>
        </p:nvSpPr>
        <p:spPr>
          <a:xfrm>
            <a:off x="5791200" y="3943350"/>
            <a:ext cx="2895600" cy="533400"/>
          </a:xfrm>
          <a:prstGeom prst="rect">
            <a:avLst/>
          </a:prstGeom>
          <a:solidFill>
            <a:srgbClr val="6B6BC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Target IPv6 Address</a:t>
            </a:r>
          </a:p>
          <a:p>
            <a:pPr algn="ctr"/>
            <a:r>
              <a:rPr lang="en-US" sz="1600" b="1" dirty="0" smtClean="0">
                <a:latin typeface="Arial" pitchFamily="34" charset="0"/>
                <a:cs typeface="Arial" pitchFamily="34" charset="0"/>
              </a:rPr>
              <a:t>2001:DB8:CAFE:1</a:t>
            </a:r>
            <a:r>
              <a:rPr lang="en-US" sz="1600" b="1" dirty="0" smtClean="0">
                <a:solidFill>
                  <a:srgbClr val="FF4C55"/>
                </a:solidFill>
                <a:latin typeface="Arial" pitchFamily="34" charset="0"/>
                <a:cs typeface="Arial" pitchFamily="34" charset="0"/>
              </a:rPr>
              <a:t>::200</a:t>
            </a:r>
            <a:endParaRPr lang="en-US" sz="1600" b="1" dirty="0">
              <a:solidFill>
                <a:srgbClr val="FF4C55"/>
              </a:solidFill>
              <a:latin typeface="Arial" pitchFamily="34" charset="0"/>
              <a:cs typeface="Arial" pitchFamily="34" charset="0"/>
            </a:endParaRPr>
          </a:p>
        </p:txBody>
      </p:sp>
      <p:sp>
        <p:nvSpPr>
          <p:cNvPr id="47" name="TextBox 46"/>
          <p:cNvSpPr txBox="1"/>
          <p:nvPr/>
        </p:nvSpPr>
        <p:spPr>
          <a:xfrm>
            <a:off x="1143000" y="3638550"/>
            <a:ext cx="1018227" cy="338554"/>
          </a:xfrm>
          <a:prstGeom prst="rect">
            <a:avLst/>
          </a:prstGeom>
          <a:noFill/>
        </p:spPr>
        <p:txBody>
          <a:bodyPr wrap="none" rtlCol="0">
            <a:spAutoFit/>
          </a:bodyPr>
          <a:lstStyle/>
          <a:p>
            <a:r>
              <a:rPr lang="en-US" sz="1600" b="1" dirty="0" smtClean="0"/>
              <a:t>Ethernet</a:t>
            </a:r>
            <a:endParaRPr lang="en-US" sz="1600" b="1" dirty="0"/>
          </a:p>
        </p:txBody>
      </p:sp>
      <p:sp>
        <p:nvSpPr>
          <p:cNvPr id="48" name="TextBox 47"/>
          <p:cNvSpPr txBox="1"/>
          <p:nvPr/>
        </p:nvSpPr>
        <p:spPr>
          <a:xfrm>
            <a:off x="5715000" y="3638550"/>
            <a:ext cx="3200400" cy="338554"/>
          </a:xfrm>
          <a:prstGeom prst="rect">
            <a:avLst/>
          </a:prstGeom>
          <a:noFill/>
        </p:spPr>
        <p:txBody>
          <a:bodyPr wrap="square" rtlCol="0">
            <a:spAutoFit/>
          </a:bodyPr>
          <a:lstStyle/>
          <a:p>
            <a:r>
              <a:rPr lang="en-US" sz="1600" b="1" dirty="0" smtClean="0"/>
              <a:t>ICMPv6 Neighbor Solicitation</a:t>
            </a:r>
            <a:endParaRPr lang="en-US" sz="1600" b="1" dirty="0"/>
          </a:p>
        </p:txBody>
      </p:sp>
      <p:sp>
        <p:nvSpPr>
          <p:cNvPr id="49" name="TextBox 48"/>
          <p:cNvSpPr txBox="1"/>
          <p:nvPr/>
        </p:nvSpPr>
        <p:spPr>
          <a:xfrm>
            <a:off x="3276600" y="3638550"/>
            <a:ext cx="914400" cy="338554"/>
          </a:xfrm>
          <a:prstGeom prst="rect">
            <a:avLst/>
          </a:prstGeom>
          <a:noFill/>
        </p:spPr>
        <p:txBody>
          <a:bodyPr wrap="square" rtlCol="0">
            <a:spAutoFit/>
          </a:bodyPr>
          <a:lstStyle/>
          <a:p>
            <a:r>
              <a:rPr lang="en-US" sz="1600" b="1" dirty="0" smtClean="0"/>
              <a:t>IPv6</a:t>
            </a:r>
            <a:endParaRPr lang="en-US" sz="1600" b="1" dirty="0"/>
          </a:p>
        </p:txBody>
      </p:sp>
      <p:sp>
        <p:nvSpPr>
          <p:cNvPr id="50" name="Curved Left Arrow 49"/>
          <p:cNvSpPr/>
          <p:nvPr/>
        </p:nvSpPr>
        <p:spPr>
          <a:xfrm rot="16200000" flipH="1" flipV="1">
            <a:off x="3124200" y="3638550"/>
            <a:ext cx="304800" cy="1981200"/>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51" name="TextBox 50"/>
          <p:cNvSpPr txBox="1"/>
          <p:nvPr/>
        </p:nvSpPr>
        <p:spPr>
          <a:xfrm>
            <a:off x="7379327" y="1123950"/>
            <a:ext cx="1536073" cy="461665"/>
          </a:xfrm>
          <a:prstGeom prst="rect">
            <a:avLst/>
          </a:prstGeom>
          <a:noFill/>
        </p:spPr>
        <p:txBody>
          <a:bodyPr wrap="none" lIns="91420" tIns="45710" rIns="91420" bIns="45710" rtlCol="0">
            <a:spAutoFit/>
          </a:bodyPr>
          <a:lstStyle/>
          <a:p>
            <a:pPr algn="r"/>
            <a:r>
              <a:rPr lang="en-US" sz="1200" b="1" dirty="0"/>
              <a:t>MAC Address</a:t>
            </a:r>
          </a:p>
          <a:p>
            <a:pPr algn="r"/>
            <a:r>
              <a:rPr lang="en-US" sz="1200" b="1" dirty="0"/>
              <a:t>00-21-9B-D9-C6-44</a:t>
            </a:r>
          </a:p>
        </p:txBody>
      </p:sp>
      <p:sp>
        <p:nvSpPr>
          <p:cNvPr id="52" name="TextBox 51"/>
          <p:cNvSpPr txBox="1"/>
          <p:nvPr/>
        </p:nvSpPr>
        <p:spPr>
          <a:xfrm>
            <a:off x="76200" y="1123950"/>
            <a:ext cx="1536032" cy="461645"/>
          </a:xfrm>
          <a:prstGeom prst="rect">
            <a:avLst/>
          </a:prstGeom>
          <a:noFill/>
        </p:spPr>
        <p:txBody>
          <a:bodyPr wrap="none" lIns="91420" tIns="45710" rIns="91420" bIns="45710" rtlCol="0">
            <a:spAutoFit/>
          </a:bodyPr>
          <a:lstStyle/>
          <a:p>
            <a:r>
              <a:rPr lang="en-US" sz="1200" b="1" dirty="0">
                <a:solidFill>
                  <a:srgbClr val="000000"/>
                </a:solidFill>
              </a:rPr>
              <a:t>MAC Address</a:t>
            </a:r>
          </a:p>
          <a:p>
            <a:r>
              <a:rPr lang="en-US" sz="1200" b="1" dirty="0">
                <a:solidFill>
                  <a:srgbClr val="000000"/>
                </a:solidFill>
              </a:rPr>
              <a:t>00-1B-24-04-A2-1E</a:t>
            </a:r>
            <a:endParaRPr lang="en-US" sz="1200" b="1" dirty="0"/>
          </a:p>
        </p:txBody>
      </p:sp>
      <p:sp>
        <p:nvSpPr>
          <p:cNvPr id="53" name="Curved Left Arrow 52"/>
          <p:cNvSpPr/>
          <p:nvPr/>
        </p:nvSpPr>
        <p:spPr>
          <a:xfrm rot="16200000" flipH="1" flipV="1">
            <a:off x="5791200" y="3562350"/>
            <a:ext cx="304800" cy="2133600"/>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54" name="Content Placeholder 4"/>
          <p:cNvSpPr txBox="1">
            <a:spLocks/>
          </p:cNvSpPr>
          <p:nvPr/>
        </p:nvSpPr>
        <p:spPr>
          <a:xfrm>
            <a:off x="228600" y="2800350"/>
            <a:ext cx="5105400" cy="838200"/>
          </a:xfrm>
          <a:prstGeom prst="rect">
            <a:avLst/>
          </a:prstGeom>
        </p:spPr>
        <p:txBody>
          <a:bodyPr vert="horz" lIns="91408" tIns="45704" rIns="91408" bIns="45704" rtlCol="0">
            <a:noAutofit/>
          </a:bodyPr>
          <a:lstStyle/>
          <a:p>
            <a:pPr marL="285750" indent="-285750">
              <a:buFont typeface="Arial"/>
              <a:buChar char="•"/>
            </a:pPr>
            <a:r>
              <a:rPr lang="en-US" sz="1600" dirty="0" smtClean="0">
                <a:solidFill>
                  <a:srgbClr val="010000"/>
                </a:solidFill>
              </a:rPr>
              <a:t>ICMPv6 NS: </a:t>
            </a:r>
            <a:r>
              <a:rPr lang="en-US" sz="1600" b="1" dirty="0" smtClean="0">
                <a:solidFill>
                  <a:srgbClr val="010000"/>
                </a:solidFill>
              </a:rPr>
              <a:t>Target IPv6 Address </a:t>
            </a:r>
            <a:r>
              <a:rPr lang="en-US" sz="1600" dirty="0" smtClean="0">
                <a:solidFill>
                  <a:srgbClr val="010000"/>
                </a:solidFill>
              </a:rPr>
              <a:t>(GUA of PC2)</a:t>
            </a:r>
          </a:p>
          <a:p>
            <a:pPr marL="285750" indent="-285750">
              <a:buFont typeface="Arial"/>
              <a:buChar char="•"/>
            </a:pPr>
            <a:r>
              <a:rPr lang="en-US" sz="1600" dirty="0" smtClean="0">
                <a:solidFill>
                  <a:srgbClr val="010000"/>
                </a:solidFill>
              </a:rPr>
              <a:t>Destination IPv6: </a:t>
            </a:r>
            <a:r>
              <a:rPr lang="en-US" sz="1600" b="1" dirty="0" smtClean="0">
                <a:solidFill>
                  <a:srgbClr val="0096D6"/>
                </a:solidFill>
              </a:rPr>
              <a:t>Solicited-Node Multicast</a:t>
            </a:r>
          </a:p>
          <a:p>
            <a:pPr marL="285750" indent="-285750">
              <a:buFont typeface="Arial"/>
              <a:buChar char="•"/>
            </a:pPr>
            <a:r>
              <a:rPr lang="en-US" sz="1600" dirty="0" smtClean="0">
                <a:solidFill>
                  <a:srgbClr val="010000"/>
                </a:solidFill>
              </a:rPr>
              <a:t>Destination </a:t>
            </a:r>
            <a:r>
              <a:rPr lang="en-US" sz="1600" dirty="0">
                <a:solidFill>
                  <a:srgbClr val="010000"/>
                </a:solidFill>
              </a:rPr>
              <a:t>MAC Address: </a:t>
            </a:r>
            <a:r>
              <a:rPr lang="en-US" sz="1600" b="1" dirty="0">
                <a:solidFill>
                  <a:srgbClr val="FF4C55"/>
                </a:solidFill>
              </a:rPr>
              <a:t>Layer 2 </a:t>
            </a:r>
            <a:r>
              <a:rPr lang="en-US" sz="1600" b="1" dirty="0" smtClean="0">
                <a:solidFill>
                  <a:srgbClr val="FF4C55"/>
                </a:solidFill>
              </a:rPr>
              <a:t>Multicast</a:t>
            </a:r>
          </a:p>
        </p:txBody>
      </p:sp>
      <p:sp>
        <p:nvSpPr>
          <p:cNvPr id="55" name="TextBox 54"/>
          <p:cNvSpPr txBox="1"/>
          <p:nvPr/>
        </p:nvSpPr>
        <p:spPr>
          <a:xfrm>
            <a:off x="6553200" y="2495550"/>
            <a:ext cx="1981200" cy="461645"/>
          </a:xfrm>
          <a:prstGeom prst="rect">
            <a:avLst/>
          </a:prstGeom>
          <a:noFill/>
        </p:spPr>
        <p:txBody>
          <a:bodyPr wrap="square" lIns="91420" tIns="45710" rIns="91420" bIns="45710" rtlCol="0">
            <a:spAutoFit/>
          </a:bodyPr>
          <a:lstStyle/>
          <a:p>
            <a:r>
              <a:rPr lang="en-US" sz="1200" b="1" dirty="0" smtClean="0">
                <a:solidFill>
                  <a:srgbClr val="000000"/>
                </a:solidFill>
              </a:rPr>
              <a:t>2001:DB8:CAFE:1::200</a:t>
            </a:r>
            <a:endParaRPr lang="en-US" sz="1200" b="1" dirty="0">
              <a:solidFill>
                <a:srgbClr val="000000"/>
              </a:solidFill>
            </a:endParaRPr>
          </a:p>
          <a:p>
            <a:r>
              <a:rPr lang="en-US" sz="1200" b="1" dirty="0">
                <a:solidFill>
                  <a:srgbClr val="000000"/>
                </a:solidFill>
              </a:rPr>
              <a:t>00-1B-24-04-A2-1E</a:t>
            </a:r>
            <a:endParaRPr lang="en-US" sz="1200" b="1" dirty="0"/>
          </a:p>
        </p:txBody>
      </p:sp>
      <p:sp>
        <p:nvSpPr>
          <p:cNvPr id="57"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58"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33677530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linds(horizontal)">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linds(horizontal)">
                                      <p:cBhvr>
                                        <p:cTn id="15" dur="500"/>
                                        <p:tgtEl>
                                          <p:spTgt spid="4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linds(horizontal)">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blinds(horizontal)">
                                      <p:cBhvr>
                                        <p:cTn id="31" dur="500"/>
                                        <p:tgtEl>
                                          <p:spTgt spid="4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linds(horizontal)">
                                      <p:cBhvr>
                                        <p:cTn id="34" dur="500"/>
                                        <p:tgtEl>
                                          <p:spTgt spid="48"/>
                                        </p:tgtEl>
                                      </p:cBhvr>
                                    </p:animEffect>
                                  </p:childTnLst>
                                </p:cTn>
                              </p:par>
                              <p:par>
                                <p:cTn id="35" presetID="3" presetClass="entr" presetSubtype="10" fill="hold" nodeType="with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blinds(horizontal)">
                                      <p:cBhvr>
                                        <p:cTn id="37" dur="500"/>
                                        <p:tgtEl>
                                          <p:spTgt spid="5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linds(horizontal)">
                                      <p:cBhvr>
                                        <p:cTn id="42" dur="500"/>
                                        <p:tgtEl>
                                          <p:spTgt spid="4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blinds(horizontal)">
                                      <p:cBhvr>
                                        <p:cTn id="45" dur="500"/>
                                        <p:tgtEl>
                                          <p:spTgt spid="49"/>
                                        </p:tgtEl>
                                      </p:cBhvr>
                                    </p:animEffect>
                                  </p:childTnLst>
                                </p:cTn>
                              </p:par>
                              <p:par>
                                <p:cTn id="46" presetID="3" presetClass="entr" presetSubtype="10" fill="hold" nodeType="withEffect">
                                  <p:stCondLst>
                                    <p:cond delay="0"/>
                                  </p:stCondLst>
                                  <p:childTnLst>
                                    <p:set>
                                      <p:cBhvr>
                                        <p:cTn id="47" dur="1" fill="hold">
                                          <p:stCondLst>
                                            <p:cond delay="0"/>
                                          </p:stCondLst>
                                        </p:cTn>
                                        <p:tgtEl>
                                          <p:spTgt spid="54">
                                            <p:txEl>
                                              <p:pRg st="1" end="1"/>
                                            </p:txEl>
                                          </p:spTgt>
                                        </p:tgtEl>
                                        <p:attrNameLst>
                                          <p:attrName>style.visibility</p:attrName>
                                        </p:attrNameLst>
                                      </p:cBhvr>
                                      <p:to>
                                        <p:strVal val="visible"/>
                                      </p:to>
                                    </p:set>
                                    <p:animEffect transition="in" filter="blinds(horizontal)">
                                      <p:cBhvr>
                                        <p:cTn id="48" dur="500"/>
                                        <p:tgtEl>
                                          <p:spTgt spid="54">
                                            <p:txEl>
                                              <p:pRg st="1" end="1"/>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blinds(horizontal)">
                                      <p:cBhvr>
                                        <p:cTn id="51" dur="500"/>
                                        <p:tgtEl>
                                          <p:spTgt spid="5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blinds(horizontal)">
                                      <p:cBhvr>
                                        <p:cTn id="56" dur="500"/>
                                        <p:tgtEl>
                                          <p:spTgt spid="4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blinds(horizontal)">
                                      <p:cBhvr>
                                        <p:cTn id="59" dur="500"/>
                                        <p:tgtEl>
                                          <p:spTgt spid="47"/>
                                        </p:tgtEl>
                                      </p:cBhvr>
                                    </p:animEffect>
                                  </p:childTnLst>
                                </p:cTn>
                              </p:par>
                              <p:par>
                                <p:cTn id="60" presetID="3" presetClass="entr" presetSubtype="10" fill="hold" nodeType="withEffect">
                                  <p:stCondLst>
                                    <p:cond delay="0"/>
                                  </p:stCondLst>
                                  <p:childTnLst>
                                    <p:set>
                                      <p:cBhvr>
                                        <p:cTn id="61" dur="1" fill="hold">
                                          <p:stCondLst>
                                            <p:cond delay="0"/>
                                          </p:stCondLst>
                                        </p:cTn>
                                        <p:tgtEl>
                                          <p:spTgt spid="54">
                                            <p:txEl>
                                              <p:pRg st="2" end="2"/>
                                            </p:txEl>
                                          </p:spTgt>
                                        </p:tgtEl>
                                        <p:attrNameLst>
                                          <p:attrName>style.visibility</p:attrName>
                                        </p:attrNameLst>
                                      </p:cBhvr>
                                      <p:to>
                                        <p:strVal val="visible"/>
                                      </p:to>
                                    </p:set>
                                    <p:animEffect transition="in" filter="blinds(horizontal)">
                                      <p:cBhvr>
                                        <p:cTn id="62" dur="500"/>
                                        <p:tgtEl>
                                          <p:spTgt spid="54">
                                            <p:txEl>
                                              <p:pRg st="2" end="2"/>
                                            </p:txEl>
                                          </p:spTgt>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blinds(horizontal)">
                                      <p:cBhvr>
                                        <p:cTn id="65" dur="500"/>
                                        <p:tgtEl>
                                          <p:spTgt spid="50"/>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blinds(horizontal)">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blinds(horizontal)">
                                      <p:cBhvr>
                                        <p:cTn id="75" dur="500"/>
                                        <p:tgtEl>
                                          <p:spTgt spid="1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linds(horizontal)">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26" presetClass="emph" presetSubtype="0" repeatCount="3000" fill="hold" nodeType="clickEffect">
                                  <p:stCondLst>
                                    <p:cond delay="0"/>
                                  </p:stCondLst>
                                  <p:childTnLst>
                                    <p:animEffect transition="out" filter="fade">
                                      <p:cBhvr>
                                        <p:cTn id="82" dur="500" tmFilter="0, 0; .2, .5; .8, .5; 1, 0"/>
                                        <p:tgtEl>
                                          <p:spTgt spid="30">
                                            <p:txEl>
                                              <p:pRg st="0" end="0"/>
                                            </p:txEl>
                                          </p:spTgt>
                                        </p:tgtEl>
                                      </p:cBhvr>
                                    </p:animEffect>
                                    <p:animScale>
                                      <p:cBhvr>
                                        <p:cTn id="83" dur="250" autoRev="1" fill="hold"/>
                                        <p:tgtEl>
                                          <p:spTgt spid="30">
                                            <p:txEl>
                                              <p:pRg st="0" end="0"/>
                                            </p:txEl>
                                          </p:spTgt>
                                        </p:tgtEl>
                                      </p:cBhvr>
                                      <p:by x="105000" y="105000"/>
                                    </p:animScale>
                                  </p:childTnLst>
                                </p:cTn>
                              </p:par>
                            </p:childTnLst>
                          </p:cTn>
                        </p:par>
                      </p:childTnLst>
                    </p:cTn>
                  </p:par>
                  <p:par>
                    <p:cTn id="84" fill="hold">
                      <p:stCondLst>
                        <p:cond delay="indefinite"/>
                      </p:stCondLst>
                      <p:childTnLst>
                        <p:par>
                          <p:cTn id="85" fill="hold">
                            <p:stCondLst>
                              <p:cond delay="0"/>
                            </p:stCondLst>
                            <p:childTnLst>
                              <p:par>
                                <p:cTn id="86" presetID="27" presetClass="emph" presetSubtype="0" repeatCount="3000" fill="remove" nodeType="clickEffect">
                                  <p:stCondLst>
                                    <p:cond delay="0"/>
                                  </p:stCondLst>
                                  <p:childTnLst>
                                    <p:animClr clrSpc="rgb" dir="cw">
                                      <p:cBhvr override="childStyle">
                                        <p:cTn id="87" dur="250" autoRev="1" fill="remove"/>
                                        <p:tgtEl>
                                          <p:spTgt spid="52">
                                            <p:txEl>
                                              <p:pRg st="1" end="1"/>
                                            </p:txEl>
                                          </p:spTgt>
                                        </p:tgtEl>
                                        <p:attrNameLst>
                                          <p:attrName>style.color</p:attrName>
                                        </p:attrNameLst>
                                      </p:cBhvr>
                                      <p:to>
                                        <a:schemeClr val="bg1"/>
                                      </p:to>
                                    </p:animClr>
                                    <p:animClr clrSpc="rgb" dir="cw">
                                      <p:cBhvr>
                                        <p:cTn id="88" dur="250" autoRev="1" fill="remove"/>
                                        <p:tgtEl>
                                          <p:spTgt spid="52">
                                            <p:txEl>
                                              <p:pRg st="1" end="1"/>
                                            </p:txEl>
                                          </p:spTgt>
                                        </p:tgtEl>
                                        <p:attrNameLst>
                                          <p:attrName>fillcolor</p:attrName>
                                        </p:attrNameLst>
                                      </p:cBhvr>
                                      <p:to>
                                        <a:schemeClr val="bg1"/>
                                      </p:to>
                                    </p:animClr>
                                    <p:set>
                                      <p:cBhvr>
                                        <p:cTn id="89" dur="250" autoRev="1" fill="remove"/>
                                        <p:tgtEl>
                                          <p:spTgt spid="52">
                                            <p:txEl>
                                              <p:pRg st="1" end="1"/>
                                            </p:txEl>
                                          </p:spTgt>
                                        </p:tgtEl>
                                        <p:attrNameLst>
                                          <p:attrName>fill.type</p:attrName>
                                        </p:attrNameLst>
                                      </p:cBhvr>
                                      <p:to>
                                        <p:strVal val="solid"/>
                                      </p:to>
                                    </p:set>
                                    <p:set>
                                      <p:cBhvr>
                                        <p:cTn id="90" dur="250" autoRev="1" fill="remove"/>
                                        <p:tgtEl>
                                          <p:spTgt spid="52">
                                            <p:txEl>
                                              <p:pRg st="1" end="1"/>
                                            </p:txEl>
                                          </p:spTgt>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blinds(horizontal)">
                                      <p:cBhvr>
                                        <p:cTn id="95" dur="500"/>
                                        <p:tgtEl>
                                          <p:spTgt spid="43"/>
                                        </p:tgtEl>
                                      </p:cBhvr>
                                    </p:animEffect>
                                  </p:childTnLst>
                                </p:cTn>
                              </p:par>
                              <p:par>
                                <p:cTn id="96" presetID="55" presetClass="entr" presetSubtype="0" fill="hold" grpId="0" nodeType="withEffect">
                                  <p:stCondLst>
                                    <p:cond delay="0"/>
                                  </p:stCondLst>
                                  <p:childTnLst>
                                    <p:set>
                                      <p:cBhvr>
                                        <p:cTn id="97" dur="1" fill="hold">
                                          <p:stCondLst>
                                            <p:cond delay="0"/>
                                          </p:stCondLst>
                                        </p:cTn>
                                        <p:tgtEl>
                                          <p:spTgt spid="55"/>
                                        </p:tgtEl>
                                        <p:attrNameLst>
                                          <p:attrName>style.visibility</p:attrName>
                                        </p:attrNameLst>
                                      </p:cBhvr>
                                      <p:to>
                                        <p:strVal val="visible"/>
                                      </p:to>
                                    </p:set>
                                    <p:anim calcmode="lin" valueType="num">
                                      <p:cBhvr>
                                        <p:cTn id="98" dur="1000" fill="hold"/>
                                        <p:tgtEl>
                                          <p:spTgt spid="55"/>
                                        </p:tgtEl>
                                        <p:attrNameLst>
                                          <p:attrName>ppt_w</p:attrName>
                                        </p:attrNameLst>
                                      </p:cBhvr>
                                      <p:tavLst>
                                        <p:tav tm="0">
                                          <p:val>
                                            <p:strVal val="#ppt_w*0.70"/>
                                          </p:val>
                                        </p:tav>
                                        <p:tav tm="100000">
                                          <p:val>
                                            <p:strVal val="#ppt_w"/>
                                          </p:val>
                                        </p:tav>
                                      </p:tavLst>
                                    </p:anim>
                                    <p:anim calcmode="lin" valueType="num">
                                      <p:cBhvr>
                                        <p:cTn id="99" dur="1000" fill="hold"/>
                                        <p:tgtEl>
                                          <p:spTgt spid="55"/>
                                        </p:tgtEl>
                                        <p:attrNameLst>
                                          <p:attrName>ppt_h</p:attrName>
                                        </p:attrNameLst>
                                      </p:cBhvr>
                                      <p:tavLst>
                                        <p:tav tm="0">
                                          <p:val>
                                            <p:strVal val="#ppt_h"/>
                                          </p:val>
                                        </p:tav>
                                        <p:tav tm="100000">
                                          <p:val>
                                            <p:strVal val="#ppt_h"/>
                                          </p:val>
                                        </p:tav>
                                      </p:tavLst>
                                    </p:anim>
                                    <p:animEffect transition="in" filter="fade">
                                      <p:cBhvr>
                                        <p:cTn id="100" dur="1000"/>
                                        <p:tgtEl>
                                          <p:spTgt spid="55"/>
                                        </p:tgtEl>
                                      </p:cBhvr>
                                    </p:animEffect>
                                  </p:childTnLst>
                                </p:cTn>
                              </p:par>
                            </p:childTnLst>
                          </p:cTn>
                        </p:par>
                      </p:childTnLst>
                    </p:cTn>
                  </p:par>
                  <p:par>
                    <p:cTn id="101" fill="hold">
                      <p:stCondLst>
                        <p:cond delay="indefinite"/>
                      </p:stCondLst>
                      <p:childTnLst>
                        <p:par>
                          <p:cTn id="102" fill="hold">
                            <p:stCondLst>
                              <p:cond delay="0"/>
                            </p:stCondLst>
                            <p:childTnLst>
                              <p:par>
                                <p:cTn id="103" presetID="27" presetClass="emph" presetSubtype="0" repeatCount="3000" fill="remove" grpId="2" nodeType="clickEffect">
                                  <p:stCondLst>
                                    <p:cond delay="0"/>
                                  </p:stCondLst>
                                  <p:childTnLst>
                                    <p:animClr clrSpc="rgb" dir="cw">
                                      <p:cBhvr override="childStyle">
                                        <p:cTn id="104" dur="250" autoRev="1" fill="remove"/>
                                        <p:tgtEl>
                                          <p:spTgt spid="39"/>
                                        </p:tgtEl>
                                        <p:attrNameLst>
                                          <p:attrName>style.color</p:attrName>
                                        </p:attrNameLst>
                                      </p:cBhvr>
                                      <p:to>
                                        <a:schemeClr val="bg1"/>
                                      </p:to>
                                    </p:animClr>
                                    <p:animClr clrSpc="rgb" dir="cw">
                                      <p:cBhvr>
                                        <p:cTn id="105" dur="250" autoRev="1" fill="remove"/>
                                        <p:tgtEl>
                                          <p:spTgt spid="39"/>
                                        </p:tgtEl>
                                        <p:attrNameLst>
                                          <p:attrName>fillcolor</p:attrName>
                                        </p:attrNameLst>
                                      </p:cBhvr>
                                      <p:to>
                                        <a:schemeClr val="bg1"/>
                                      </p:to>
                                    </p:animClr>
                                    <p:set>
                                      <p:cBhvr>
                                        <p:cTn id="106" dur="250" autoRev="1" fill="remove"/>
                                        <p:tgtEl>
                                          <p:spTgt spid="39"/>
                                        </p:tgtEl>
                                        <p:attrNameLst>
                                          <p:attrName>fill.type</p:attrName>
                                        </p:attrNameLst>
                                      </p:cBhvr>
                                      <p:to>
                                        <p:strVal val="solid"/>
                                      </p:to>
                                    </p:set>
                                    <p:set>
                                      <p:cBhvr>
                                        <p:cTn id="107" dur="250" autoRev="1" fill="remove"/>
                                        <p:tgtEl>
                                          <p:spTgt spid="39"/>
                                        </p:tgtEl>
                                        <p:attrNameLst>
                                          <p:attrName>fill.on</p:attrName>
                                        </p:attrNameLst>
                                      </p:cBhvr>
                                      <p:to>
                                        <p:strVal val="true"/>
                                      </p:to>
                                    </p:set>
                                  </p:childTnLst>
                                </p:cTn>
                              </p:par>
                            </p:childTnLst>
                          </p:cTn>
                        </p:par>
                        <p:par>
                          <p:cTn id="108" fill="hold">
                            <p:stCondLst>
                              <p:cond delay="1500"/>
                            </p:stCondLst>
                            <p:childTnLst>
                              <p:par>
                                <p:cTn id="109" presetID="2" presetClass="exit" presetSubtype="8" fill="hold" grpId="1" nodeType="afterEffect">
                                  <p:stCondLst>
                                    <p:cond delay="0"/>
                                  </p:stCondLst>
                                  <p:childTnLst>
                                    <p:anim calcmode="lin" valueType="num">
                                      <p:cBhvr additive="base">
                                        <p:cTn id="110" dur="1000"/>
                                        <p:tgtEl>
                                          <p:spTgt spid="39"/>
                                        </p:tgtEl>
                                        <p:attrNameLst>
                                          <p:attrName>ppt_x</p:attrName>
                                        </p:attrNameLst>
                                      </p:cBhvr>
                                      <p:tavLst>
                                        <p:tav tm="0">
                                          <p:val>
                                            <p:strVal val="ppt_x"/>
                                          </p:val>
                                        </p:tav>
                                        <p:tav tm="100000">
                                          <p:val>
                                            <p:strVal val="0-ppt_w/2"/>
                                          </p:val>
                                        </p:tav>
                                      </p:tavLst>
                                    </p:anim>
                                    <p:anim calcmode="lin" valueType="num">
                                      <p:cBhvr additive="base">
                                        <p:cTn id="111" dur="1000"/>
                                        <p:tgtEl>
                                          <p:spTgt spid="39"/>
                                        </p:tgtEl>
                                        <p:attrNameLst>
                                          <p:attrName>ppt_y</p:attrName>
                                        </p:attrNameLst>
                                      </p:cBhvr>
                                      <p:tavLst>
                                        <p:tav tm="0">
                                          <p:val>
                                            <p:strVal val="ppt_y"/>
                                          </p:val>
                                        </p:tav>
                                        <p:tav tm="100000">
                                          <p:val>
                                            <p:strVal val="ppt_y"/>
                                          </p:val>
                                        </p:tav>
                                      </p:tavLst>
                                    </p:anim>
                                    <p:set>
                                      <p:cBhvr>
                                        <p:cTn id="112" dur="1" fill="hold">
                                          <p:stCondLst>
                                            <p:cond delay="999"/>
                                          </p:stCondLst>
                                        </p:cTn>
                                        <p:tgtEl>
                                          <p:spTgt spid="39"/>
                                        </p:tgtEl>
                                        <p:attrNameLst>
                                          <p:attrName>style.visibility</p:attrName>
                                        </p:attrNameLst>
                                      </p:cBhvr>
                                      <p:to>
                                        <p:strVal val="hidden"/>
                                      </p:to>
                                    </p:set>
                                  </p:childTnLst>
                                </p:cTn>
                              </p:par>
                              <p:par>
                                <p:cTn id="113" presetID="3" presetClass="entr" presetSubtype="1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blinds(horizontal)">
                                      <p:cBhvr>
                                        <p:cTn id="11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22" grpId="0" animBg="1"/>
      <p:bldP spid="27" grpId="0" animBg="1"/>
      <p:bldP spid="28" grpId="0" animBg="1"/>
      <p:bldP spid="39" grpId="0" animBg="1"/>
      <p:bldP spid="39" grpId="1" animBg="1"/>
      <p:bldP spid="39" grpId="2" animBg="1"/>
      <p:bldP spid="40" grpId="0" animBg="1"/>
      <p:bldP spid="42" grpId="0" animBg="1"/>
      <p:bldP spid="43" grpId="0" animBg="1"/>
      <p:bldP spid="44" grpId="0" animBg="1"/>
      <p:bldP spid="45" grpId="0" animBg="1"/>
      <p:bldP spid="46" grpId="0" animBg="1"/>
      <p:bldP spid="47" grpId="0"/>
      <p:bldP spid="48" grpId="0"/>
      <p:bldP spid="49" grpId="0"/>
      <p:bldP spid="50" grpId="0" animBg="1"/>
      <p:bldP spid="53" grpId="0" animBg="1"/>
      <p:bldP spid="55" grpId="0"/>
      <p:bldP spid="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487232" y="1"/>
            <a:ext cx="6218368" cy="369300"/>
          </a:xfrm>
          <a:prstGeom prst="rect">
            <a:avLst/>
          </a:prstGeom>
          <a:noFill/>
          <a:ln>
            <a:noFill/>
          </a:ln>
        </p:spPr>
        <p:txBody>
          <a:bodyPr wrap="square" lIns="91408" tIns="45704" rIns="91408" bIns="45704" rtlCol="0">
            <a:spAutoFit/>
          </a:bodyPr>
          <a:lstStyle/>
          <a:p>
            <a:r>
              <a:rPr lang="en-US" sz="1800" b="1" dirty="0" smtClean="0">
                <a:solidFill>
                  <a:srgbClr val="0096D6"/>
                </a:solidFill>
              </a:rPr>
              <a:t>Neighbor Solicitation from PC1 (IPv4 ARP Request)</a:t>
            </a:r>
            <a:endParaRPr lang="en-US" sz="1800" b="1" dirty="0">
              <a:solidFill>
                <a:srgbClr val="0096D6"/>
              </a:solidFill>
            </a:endParaRPr>
          </a:p>
        </p:txBody>
      </p:sp>
      <p:sp>
        <p:nvSpPr>
          <p:cNvPr id="13" name="Content Placeholder 4"/>
          <p:cNvSpPr txBox="1">
            <a:spLocks/>
          </p:cNvSpPr>
          <p:nvPr/>
        </p:nvSpPr>
        <p:spPr>
          <a:xfrm>
            <a:off x="589399" y="387566"/>
            <a:ext cx="8482810" cy="4317784"/>
          </a:xfrm>
          <a:prstGeom prst="rect">
            <a:avLst/>
          </a:prstGeom>
          <a:ln>
            <a:solidFill>
              <a:srgbClr val="000000"/>
            </a:solidFill>
          </a:ln>
        </p:spPr>
        <p:txBody>
          <a:bodyPr vert="horz" lIns="91408" tIns="45704" rIns="91408" bIns="45704" rtlCol="0">
            <a:normAutofit fontScale="55000" lnSpcReduction="20000"/>
          </a:bodyPr>
          <a:lstStyle/>
          <a:p>
            <a:pPr marL="342781" indent="-342781">
              <a:spcBef>
                <a:spcPct val="20000"/>
              </a:spcBef>
              <a:defRPr/>
            </a:pPr>
            <a:r>
              <a:rPr lang="en-US" sz="2600" dirty="0">
                <a:solidFill>
                  <a:srgbClr val="000000"/>
                </a:solidFill>
                <a:latin typeface="Courier"/>
                <a:cs typeface="Courier"/>
              </a:rPr>
              <a:t>Ethernet II, </a:t>
            </a:r>
            <a:r>
              <a:rPr lang="en-US" sz="2600" dirty="0" err="1">
                <a:solidFill>
                  <a:srgbClr val="000000"/>
                </a:solidFill>
                <a:latin typeface="Courier"/>
                <a:cs typeface="Courier"/>
              </a:rPr>
              <a:t>Src</a:t>
            </a:r>
            <a:r>
              <a:rPr lang="en-US" sz="2600" dirty="0">
                <a:solidFill>
                  <a:srgbClr val="000000"/>
                </a:solidFill>
                <a:latin typeface="Courier"/>
                <a:cs typeface="Courier"/>
              </a:rPr>
              <a:t>: 00:21:9b:d9:c6:44, </a:t>
            </a:r>
            <a:r>
              <a:rPr lang="en-US" sz="2600" dirty="0" err="1">
                <a:solidFill>
                  <a:srgbClr val="000000"/>
                </a:solidFill>
                <a:latin typeface="Courier"/>
                <a:cs typeface="Courier"/>
              </a:rPr>
              <a:t>Dst</a:t>
            </a:r>
            <a:r>
              <a:rPr lang="en-US" sz="2600" dirty="0">
                <a:solidFill>
                  <a:srgbClr val="000000"/>
                </a:solidFill>
                <a:latin typeface="Courier"/>
                <a:cs typeface="Courier"/>
              </a:rPr>
              <a:t>: </a:t>
            </a:r>
            <a:r>
              <a:rPr lang="en-US" sz="2600" b="1" dirty="0">
                <a:solidFill>
                  <a:srgbClr val="000000"/>
                </a:solidFill>
                <a:latin typeface="Courier"/>
                <a:cs typeface="Courier"/>
              </a:rPr>
              <a:t>33:33:</a:t>
            </a:r>
            <a:r>
              <a:rPr lang="en-US" sz="2600" b="1" dirty="0">
                <a:solidFill>
                  <a:srgbClr val="0000FF"/>
                </a:solidFill>
                <a:latin typeface="Courier"/>
                <a:cs typeface="Courier"/>
              </a:rPr>
              <a:t>ff:</a:t>
            </a:r>
            <a:r>
              <a:rPr lang="en-US" sz="2600" b="1" dirty="0">
                <a:solidFill>
                  <a:srgbClr val="FF0000"/>
                </a:solidFill>
                <a:latin typeface="Courier"/>
                <a:cs typeface="Courier"/>
              </a:rPr>
              <a:t>00:02:00</a:t>
            </a:r>
          </a:p>
          <a:p>
            <a:pPr marL="342781" indent="-342781">
              <a:spcBef>
                <a:spcPct val="20000"/>
              </a:spcBef>
              <a:defRPr/>
            </a:pPr>
            <a:endParaRPr lang="en-US" sz="2600" dirty="0">
              <a:solidFill>
                <a:srgbClr val="000000"/>
              </a:solidFill>
              <a:latin typeface="Courier"/>
              <a:cs typeface="Courier"/>
            </a:endParaRPr>
          </a:p>
          <a:p>
            <a:pPr marL="342781" indent="-342781">
              <a:spcBef>
                <a:spcPct val="20000"/>
              </a:spcBef>
              <a:defRPr/>
            </a:pPr>
            <a:r>
              <a:rPr lang="en-US" sz="2600" dirty="0">
                <a:solidFill>
                  <a:srgbClr val="000000"/>
                </a:solidFill>
                <a:latin typeface="Courier"/>
                <a:cs typeface="Courier"/>
              </a:rPr>
              <a:t>Internet Protocol Version 6</a:t>
            </a:r>
          </a:p>
          <a:p>
            <a:pPr marL="342781" indent="-342781">
              <a:spcBef>
                <a:spcPct val="20000"/>
              </a:spcBef>
              <a:defRPr/>
            </a:pPr>
            <a:r>
              <a:rPr lang="en-US" sz="2600" dirty="0">
                <a:solidFill>
                  <a:srgbClr val="000000"/>
                </a:solidFill>
                <a:latin typeface="Courier"/>
                <a:cs typeface="Courier"/>
              </a:rPr>
              <a:t>    0110 .... = Version: 6</a:t>
            </a:r>
          </a:p>
          <a:p>
            <a:pPr marL="342781" indent="-342781">
              <a:spcBef>
                <a:spcPct val="20000"/>
              </a:spcBef>
              <a:defRPr/>
            </a:pPr>
            <a:r>
              <a:rPr lang="en-US" sz="2600" dirty="0">
                <a:solidFill>
                  <a:srgbClr val="000000"/>
                </a:solidFill>
                <a:latin typeface="Courier"/>
                <a:cs typeface="Courier"/>
              </a:rPr>
              <a:t>    .... 0000 0000 .... .... .... .... .... = Traffic class: 0x00000000</a:t>
            </a:r>
          </a:p>
          <a:p>
            <a:pPr marL="342781" indent="-342781">
              <a:spcBef>
                <a:spcPct val="20000"/>
              </a:spcBef>
              <a:defRPr/>
            </a:pPr>
            <a:r>
              <a:rPr lang="en-US" sz="2600" dirty="0">
                <a:solidFill>
                  <a:srgbClr val="000000"/>
                </a:solidFill>
                <a:latin typeface="Courier"/>
                <a:cs typeface="Courier"/>
              </a:rPr>
              <a:t>    .... .... .... 0000 0000 0000 0000 0000 = </a:t>
            </a:r>
            <a:r>
              <a:rPr lang="en-US" sz="2600" dirty="0" err="1">
                <a:solidFill>
                  <a:srgbClr val="000000"/>
                </a:solidFill>
                <a:latin typeface="Courier"/>
                <a:cs typeface="Courier"/>
              </a:rPr>
              <a:t>Flowlabel</a:t>
            </a:r>
            <a:r>
              <a:rPr lang="en-US" sz="2600" dirty="0">
                <a:solidFill>
                  <a:srgbClr val="000000"/>
                </a:solidFill>
                <a:latin typeface="Courier"/>
                <a:cs typeface="Courier"/>
              </a:rPr>
              <a:t>: 0x00000000</a:t>
            </a:r>
          </a:p>
          <a:p>
            <a:pPr marL="342781" indent="-342781">
              <a:spcBef>
                <a:spcPct val="20000"/>
              </a:spcBef>
              <a:defRPr/>
            </a:pPr>
            <a:r>
              <a:rPr lang="en-US" sz="2600" dirty="0">
                <a:solidFill>
                  <a:srgbClr val="000000"/>
                </a:solidFill>
                <a:latin typeface="Courier"/>
                <a:cs typeface="Courier"/>
              </a:rPr>
              <a:t>    Payload length: 32</a:t>
            </a:r>
          </a:p>
          <a:p>
            <a:pPr marL="342781" indent="-342781">
              <a:spcBef>
                <a:spcPct val="20000"/>
              </a:spcBef>
              <a:defRPr/>
            </a:pPr>
            <a:r>
              <a:rPr lang="en-US" sz="2600" dirty="0">
                <a:solidFill>
                  <a:srgbClr val="000000"/>
                </a:solidFill>
                <a:latin typeface="Courier"/>
                <a:cs typeface="Courier"/>
              </a:rPr>
              <a:t>    Next header: ICMPv6 (0x3a)</a:t>
            </a:r>
          </a:p>
          <a:p>
            <a:pPr marL="342781" indent="-342781">
              <a:spcBef>
                <a:spcPct val="20000"/>
              </a:spcBef>
              <a:defRPr/>
            </a:pPr>
            <a:r>
              <a:rPr lang="en-US" sz="2600" dirty="0">
                <a:solidFill>
                  <a:srgbClr val="000000"/>
                </a:solidFill>
                <a:latin typeface="Courier"/>
                <a:cs typeface="Courier"/>
              </a:rPr>
              <a:t>    Hop limit: 255</a:t>
            </a:r>
          </a:p>
          <a:p>
            <a:pPr marL="342781" indent="-342781">
              <a:spcBef>
                <a:spcPct val="20000"/>
              </a:spcBef>
              <a:defRPr/>
            </a:pPr>
            <a:r>
              <a:rPr lang="en-US" sz="2600" dirty="0">
                <a:solidFill>
                  <a:srgbClr val="000000"/>
                </a:solidFill>
                <a:latin typeface="Courier"/>
                <a:cs typeface="Courier"/>
              </a:rPr>
              <a:t>    Source: 2001:db8:cafe:1::100</a:t>
            </a:r>
          </a:p>
          <a:p>
            <a:pPr marL="342781" indent="-342781">
              <a:spcBef>
                <a:spcPct val="20000"/>
              </a:spcBef>
              <a:defRPr/>
            </a:pPr>
            <a:r>
              <a:rPr lang="en-US" sz="2600" dirty="0">
                <a:solidFill>
                  <a:srgbClr val="000000"/>
                </a:solidFill>
                <a:latin typeface="Courier"/>
                <a:cs typeface="Courier"/>
              </a:rPr>
              <a:t>    Destination: </a:t>
            </a:r>
            <a:r>
              <a:rPr lang="en-US" sz="2600" b="1" dirty="0">
                <a:solidFill>
                  <a:srgbClr val="000000"/>
                </a:solidFill>
                <a:latin typeface="Courier"/>
                <a:cs typeface="Courier"/>
              </a:rPr>
              <a:t>ff02::1:</a:t>
            </a:r>
            <a:r>
              <a:rPr lang="en-US" sz="2600" b="1" dirty="0">
                <a:solidFill>
                  <a:srgbClr val="0000FF"/>
                </a:solidFill>
                <a:latin typeface="Courier"/>
                <a:cs typeface="Courier"/>
              </a:rPr>
              <a:t>ff</a:t>
            </a:r>
            <a:r>
              <a:rPr lang="en-US" sz="2600" b="1" dirty="0">
                <a:solidFill>
                  <a:srgbClr val="FF0000"/>
                </a:solidFill>
                <a:latin typeface="Courier"/>
                <a:cs typeface="Courier"/>
              </a:rPr>
              <a:t>00:200</a:t>
            </a:r>
          </a:p>
          <a:p>
            <a:pPr marL="342781" indent="-342781">
              <a:spcBef>
                <a:spcPct val="20000"/>
              </a:spcBef>
              <a:defRPr/>
            </a:pPr>
            <a:endParaRPr lang="en-US" sz="2600" dirty="0">
              <a:solidFill>
                <a:srgbClr val="000000"/>
              </a:solidFill>
              <a:latin typeface="Courier"/>
              <a:cs typeface="Courier"/>
            </a:endParaRPr>
          </a:p>
          <a:p>
            <a:pPr marL="342781" indent="-342781">
              <a:spcBef>
                <a:spcPct val="20000"/>
              </a:spcBef>
              <a:defRPr/>
            </a:pPr>
            <a:r>
              <a:rPr lang="en-US" sz="2600" dirty="0">
                <a:solidFill>
                  <a:srgbClr val="000000"/>
                </a:solidFill>
                <a:latin typeface="Courier"/>
                <a:cs typeface="Courier"/>
              </a:rPr>
              <a:t>Internet Control Message Protocol v6</a:t>
            </a:r>
          </a:p>
          <a:p>
            <a:pPr marL="342781" indent="-342781">
              <a:spcBef>
                <a:spcPct val="20000"/>
              </a:spcBef>
              <a:defRPr/>
            </a:pPr>
            <a:r>
              <a:rPr lang="en-US" sz="2600" dirty="0">
                <a:solidFill>
                  <a:srgbClr val="000000"/>
                </a:solidFill>
                <a:latin typeface="Courier"/>
                <a:cs typeface="Courier"/>
              </a:rPr>
              <a:t>    Type: 135 (Neighbor solicitation)</a:t>
            </a:r>
          </a:p>
          <a:p>
            <a:pPr marL="342781" indent="-342781">
              <a:spcBef>
                <a:spcPct val="20000"/>
              </a:spcBef>
              <a:defRPr/>
            </a:pPr>
            <a:r>
              <a:rPr lang="en-US" sz="2600" dirty="0">
                <a:solidFill>
                  <a:srgbClr val="000000"/>
                </a:solidFill>
                <a:latin typeface="Courier"/>
                <a:cs typeface="Courier"/>
              </a:rPr>
              <a:t>    Code: 0</a:t>
            </a:r>
          </a:p>
          <a:p>
            <a:pPr marL="342781" indent="-342781">
              <a:spcBef>
                <a:spcPct val="20000"/>
              </a:spcBef>
              <a:defRPr/>
            </a:pPr>
            <a:r>
              <a:rPr lang="en-US" sz="2600" dirty="0" smtClean="0">
                <a:solidFill>
                  <a:srgbClr val="000000"/>
                </a:solidFill>
                <a:latin typeface="Courier"/>
                <a:cs typeface="Courier"/>
              </a:rPr>
              <a:t>    Target</a:t>
            </a:r>
            <a:r>
              <a:rPr lang="en-US" sz="2600" dirty="0">
                <a:solidFill>
                  <a:srgbClr val="000000"/>
                </a:solidFill>
                <a:latin typeface="Courier"/>
                <a:cs typeface="Courier"/>
              </a:rPr>
              <a:t>: 2001:db8:cafe:1:</a:t>
            </a:r>
            <a:r>
              <a:rPr lang="en-US" sz="2600" b="1" dirty="0">
                <a:solidFill>
                  <a:srgbClr val="FF0000"/>
                </a:solidFill>
                <a:latin typeface="Courier"/>
                <a:cs typeface="Courier"/>
              </a:rPr>
              <a:t>:200</a:t>
            </a:r>
          </a:p>
          <a:p>
            <a:pPr marL="342781" indent="-342781">
              <a:spcBef>
                <a:spcPct val="20000"/>
              </a:spcBef>
              <a:defRPr/>
            </a:pPr>
            <a:r>
              <a:rPr lang="en-US" sz="2600" dirty="0">
                <a:solidFill>
                  <a:srgbClr val="000000"/>
                </a:solidFill>
                <a:latin typeface="Courier"/>
                <a:cs typeface="Courier"/>
              </a:rPr>
              <a:t>    ICMPv6 Option (Source link-layer address)</a:t>
            </a:r>
          </a:p>
          <a:p>
            <a:pPr marL="342781" indent="-342781">
              <a:spcBef>
                <a:spcPct val="20000"/>
              </a:spcBef>
              <a:defRPr/>
            </a:pPr>
            <a:r>
              <a:rPr lang="en-US" sz="2600" dirty="0">
                <a:solidFill>
                  <a:srgbClr val="000000"/>
                </a:solidFill>
                <a:latin typeface="Courier"/>
                <a:cs typeface="Courier"/>
              </a:rPr>
              <a:t>        Type: Source link-layer address (1)</a:t>
            </a:r>
          </a:p>
          <a:p>
            <a:pPr marL="342781" indent="-342781">
              <a:spcBef>
                <a:spcPct val="20000"/>
              </a:spcBef>
              <a:defRPr/>
            </a:pPr>
            <a:r>
              <a:rPr lang="en-US" sz="2600" dirty="0">
                <a:solidFill>
                  <a:srgbClr val="000000"/>
                </a:solidFill>
                <a:latin typeface="Courier"/>
                <a:cs typeface="Courier"/>
              </a:rPr>
              <a:t>        Length: 8</a:t>
            </a:r>
          </a:p>
          <a:p>
            <a:pPr marL="342781" indent="-342781">
              <a:spcBef>
                <a:spcPct val="20000"/>
              </a:spcBef>
              <a:defRPr/>
            </a:pPr>
            <a:r>
              <a:rPr lang="en-US" sz="2600" dirty="0">
                <a:solidFill>
                  <a:srgbClr val="000000"/>
                </a:solidFill>
                <a:latin typeface="Courier"/>
                <a:cs typeface="Courier"/>
              </a:rPr>
              <a:t>        Link-layer address: 00:21:9b:d9:c6:44</a:t>
            </a:r>
          </a:p>
          <a:p>
            <a:pPr marL="342781" indent="-342781">
              <a:spcBef>
                <a:spcPct val="20000"/>
              </a:spcBef>
              <a:defRPr/>
            </a:pPr>
            <a:endParaRPr lang="en-US" sz="2600" dirty="0">
              <a:solidFill>
                <a:srgbClr val="000000"/>
              </a:solidFill>
              <a:latin typeface="Courier"/>
              <a:cs typeface="Courier"/>
            </a:endParaRPr>
          </a:p>
          <a:p>
            <a:pPr marL="342781" indent="-342781">
              <a:spcBef>
                <a:spcPct val="20000"/>
              </a:spcBef>
              <a:defRPr/>
            </a:pPr>
            <a:endParaRPr lang="en-US" sz="2600" dirty="0">
              <a:solidFill>
                <a:srgbClr val="000000"/>
              </a:solidFill>
              <a:latin typeface="Courier"/>
              <a:cs typeface="Courier"/>
            </a:endParaRPr>
          </a:p>
          <a:p>
            <a:pPr marL="342781" indent="-342781">
              <a:spcBef>
                <a:spcPct val="20000"/>
              </a:spcBef>
              <a:defRPr/>
            </a:pPr>
            <a:endParaRPr lang="en-US" sz="1700" dirty="0">
              <a:latin typeface="Courier"/>
              <a:cs typeface="Courier"/>
            </a:endParaRPr>
          </a:p>
          <a:p>
            <a:pPr marL="342781" indent="-342781">
              <a:spcBef>
                <a:spcPct val="20000"/>
              </a:spcBef>
              <a:defRPr/>
            </a:pPr>
            <a:endParaRPr lang="en-US" dirty="0">
              <a:latin typeface="Courier"/>
              <a:cs typeface="Courier"/>
            </a:endParaRPr>
          </a:p>
        </p:txBody>
      </p:sp>
      <p:sp>
        <p:nvSpPr>
          <p:cNvPr id="15" name="TextBox 14"/>
          <p:cNvSpPr txBox="1"/>
          <p:nvPr/>
        </p:nvSpPr>
        <p:spPr>
          <a:xfrm>
            <a:off x="5269241" y="2244064"/>
            <a:ext cx="2825659" cy="311600"/>
          </a:xfrm>
          <a:prstGeom prst="rect">
            <a:avLst/>
          </a:prstGeom>
          <a:noFill/>
        </p:spPr>
        <p:txBody>
          <a:bodyPr wrap="none" lIns="91408" tIns="45704" rIns="91408" bIns="45704" rtlCol="0">
            <a:spAutoFit/>
          </a:bodyPr>
          <a:lstStyle/>
          <a:p>
            <a:r>
              <a:rPr lang="en-US" sz="1400" b="1" dirty="0">
                <a:solidFill>
                  <a:srgbClr val="000000"/>
                </a:solidFill>
              </a:rPr>
              <a:t>Global </a:t>
            </a:r>
            <a:r>
              <a:rPr lang="en-US" sz="1400" b="1" dirty="0" err="1">
                <a:solidFill>
                  <a:srgbClr val="000000"/>
                </a:solidFill>
              </a:rPr>
              <a:t>unicast</a:t>
            </a:r>
            <a:r>
              <a:rPr lang="en-US" sz="1400" b="1" dirty="0">
                <a:solidFill>
                  <a:srgbClr val="000000"/>
                </a:solidFill>
              </a:rPr>
              <a:t> address of PC1</a:t>
            </a:r>
          </a:p>
        </p:txBody>
      </p:sp>
      <p:cxnSp>
        <p:nvCxnSpPr>
          <p:cNvPr id="16" name="Straight Arrow Connector 15"/>
          <p:cNvCxnSpPr/>
          <p:nvPr/>
        </p:nvCxnSpPr>
        <p:spPr>
          <a:xfrm rot="10800000" flipV="1">
            <a:off x="4267200" y="2419350"/>
            <a:ext cx="966098" cy="192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257800" y="2495550"/>
            <a:ext cx="3678738" cy="311600"/>
          </a:xfrm>
          <a:prstGeom prst="rect">
            <a:avLst/>
          </a:prstGeom>
          <a:noFill/>
        </p:spPr>
        <p:txBody>
          <a:bodyPr wrap="none" lIns="91408" tIns="45704" rIns="91408" bIns="45704" rtlCol="0">
            <a:spAutoFit/>
          </a:bodyPr>
          <a:lstStyle/>
          <a:p>
            <a:r>
              <a:rPr lang="en-US" sz="1400" b="1" dirty="0">
                <a:solidFill>
                  <a:srgbClr val="0096D6"/>
                </a:solidFill>
              </a:rPr>
              <a:t>Solicited-node multicast address of PC2</a:t>
            </a:r>
          </a:p>
        </p:txBody>
      </p:sp>
      <p:cxnSp>
        <p:nvCxnSpPr>
          <p:cNvPr id="18" name="Straight Arrow Connector 17"/>
          <p:cNvCxnSpPr/>
          <p:nvPr/>
        </p:nvCxnSpPr>
        <p:spPr>
          <a:xfrm flipH="1">
            <a:off x="4267200" y="2647950"/>
            <a:ext cx="976909" cy="1592"/>
          </a:xfrm>
          <a:prstGeom prst="straightConnector1">
            <a:avLst/>
          </a:prstGeom>
          <a:ln>
            <a:solidFill>
              <a:srgbClr val="0096D6"/>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181600" y="3181350"/>
            <a:ext cx="2910898" cy="311607"/>
          </a:xfrm>
          <a:prstGeom prst="rect">
            <a:avLst/>
          </a:prstGeom>
          <a:noFill/>
        </p:spPr>
        <p:txBody>
          <a:bodyPr wrap="none" lIns="91408" tIns="45704" rIns="91408" bIns="45704" rtlCol="0">
            <a:spAutoFit/>
          </a:bodyPr>
          <a:lstStyle/>
          <a:p>
            <a:r>
              <a:rPr lang="en-US" sz="1400" b="1" dirty="0"/>
              <a:t>Neighbor Solicitation message </a:t>
            </a:r>
          </a:p>
        </p:txBody>
      </p:sp>
      <p:cxnSp>
        <p:nvCxnSpPr>
          <p:cNvPr id="23" name="Straight Arrow Connector 22"/>
          <p:cNvCxnSpPr/>
          <p:nvPr/>
        </p:nvCxnSpPr>
        <p:spPr>
          <a:xfrm rot="10800000">
            <a:off x="4594882" y="3310864"/>
            <a:ext cx="576380"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562600" y="3583498"/>
            <a:ext cx="3352800" cy="969452"/>
          </a:xfrm>
          <a:prstGeom prst="rect">
            <a:avLst/>
          </a:prstGeom>
          <a:noFill/>
        </p:spPr>
        <p:txBody>
          <a:bodyPr wrap="square" lIns="91408" tIns="45704" rIns="91408" bIns="45704" rtlCol="0">
            <a:spAutoFit/>
          </a:bodyPr>
          <a:lstStyle/>
          <a:p>
            <a:r>
              <a:rPr lang="en-US" sz="1400" b="1" dirty="0"/>
              <a:t>Target IPv6 address, needing MAC address (if two devices have the same solicited node address, this resolves the </a:t>
            </a:r>
            <a:r>
              <a:rPr lang="en-US" sz="1400" b="1" dirty="0" smtClean="0"/>
              <a:t>issue</a:t>
            </a:r>
            <a:r>
              <a:rPr lang="en-US" sz="1400" b="1" dirty="0"/>
              <a:t>)</a:t>
            </a:r>
          </a:p>
        </p:txBody>
      </p:sp>
      <p:cxnSp>
        <p:nvCxnSpPr>
          <p:cNvPr id="32" name="Straight Arrow Connector 31"/>
          <p:cNvCxnSpPr/>
          <p:nvPr/>
        </p:nvCxnSpPr>
        <p:spPr>
          <a:xfrm flipH="1">
            <a:off x="4267200" y="3714750"/>
            <a:ext cx="136252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086600" y="666750"/>
            <a:ext cx="1909415" cy="523188"/>
          </a:xfrm>
          <a:prstGeom prst="rect">
            <a:avLst/>
          </a:prstGeom>
          <a:noFill/>
        </p:spPr>
        <p:txBody>
          <a:bodyPr wrap="square" lIns="91408" tIns="45704" rIns="91408" bIns="45704" rtlCol="0">
            <a:spAutoFit/>
          </a:bodyPr>
          <a:lstStyle/>
          <a:p>
            <a:r>
              <a:rPr lang="en-US" sz="1400" b="1" dirty="0"/>
              <a:t>Mapped multicast address for PC2</a:t>
            </a:r>
          </a:p>
        </p:txBody>
      </p:sp>
      <p:cxnSp>
        <p:nvCxnSpPr>
          <p:cNvPr id="41" name="Straight Arrow Connector 40"/>
          <p:cNvCxnSpPr>
            <a:stCxn id="40" idx="1"/>
          </p:cNvCxnSpPr>
          <p:nvPr/>
        </p:nvCxnSpPr>
        <p:spPr>
          <a:xfrm flipH="1" flipV="1">
            <a:off x="6781800" y="666751"/>
            <a:ext cx="304800" cy="26159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4538700" y="384454"/>
            <a:ext cx="2547900" cy="252512"/>
          </a:xfrm>
          <a:prstGeom prst="rect">
            <a:avLst/>
          </a:prstGeom>
          <a:noFill/>
          <a:ln>
            <a:solidFill>
              <a:schemeClr val="tx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en-US" dirty="0" smtClean="0"/>
          </a:p>
        </p:txBody>
      </p:sp>
      <p:sp>
        <p:nvSpPr>
          <p:cNvPr id="24" name="Rectangle 23"/>
          <p:cNvSpPr/>
          <p:nvPr/>
        </p:nvSpPr>
        <p:spPr>
          <a:xfrm>
            <a:off x="984496" y="2280166"/>
            <a:ext cx="3282704" cy="226827"/>
          </a:xfrm>
          <a:prstGeom prst="rect">
            <a:avLst/>
          </a:prstGeom>
          <a:no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en-US" dirty="0" smtClean="0"/>
          </a:p>
        </p:txBody>
      </p:sp>
      <p:sp>
        <p:nvSpPr>
          <p:cNvPr id="27" name="Rectangle 26"/>
          <p:cNvSpPr/>
          <p:nvPr/>
        </p:nvSpPr>
        <p:spPr>
          <a:xfrm>
            <a:off x="1066800" y="3562350"/>
            <a:ext cx="3218505" cy="252512"/>
          </a:xfrm>
          <a:prstGeom prst="rect">
            <a:avLst/>
          </a:prstGeom>
          <a:no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en-US" dirty="0" smtClean="0"/>
          </a:p>
        </p:txBody>
      </p:sp>
      <p:sp>
        <p:nvSpPr>
          <p:cNvPr id="2" name="Curved Right Arrow 1"/>
          <p:cNvSpPr/>
          <p:nvPr/>
        </p:nvSpPr>
        <p:spPr>
          <a:xfrm flipV="1">
            <a:off x="381000" y="2495548"/>
            <a:ext cx="607288" cy="1289619"/>
          </a:xfrm>
          <a:prstGeom prst="curvedRightArrow">
            <a:avLst/>
          </a:prstGeom>
          <a:solidFill>
            <a:srgbClr val="FF0000">
              <a:alpha val="60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35" name="Curved Right Arrow 34"/>
          <p:cNvSpPr/>
          <p:nvPr/>
        </p:nvSpPr>
        <p:spPr>
          <a:xfrm rot="2768012" flipH="1" flipV="1">
            <a:off x="5305418" y="353779"/>
            <a:ext cx="646063" cy="3155240"/>
          </a:xfrm>
          <a:prstGeom prst="curvedRightArrow">
            <a:avLst/>
          </a:prstGeom>
          <a:solidFill>
            <a:srgbClr val="FF0000">
              <a:alpha val="60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25" name="Rectangle 24"/>
          <p:cNvSpPr/>
          <p:nvPr/>
        </p:nvSpPr>
        <p:spPr>
          <a:xfrm>
            <a:off x="990600" y="2529879"/>
            <a:ext cx="3276600" cy="228600"/>
          </a:xfrm>
          <a:prstGeom prst="rect">
            <a:avLst/>
          </a:prstGeom>
          <a:noFill/>
          <a:ln>
            <a:solidFill>
              <a:srgbClr val="0096D6"/>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en-US" dirty="0" smtClean="0"/>
          </a:p>
        </p:txBody>
      </p:sp>
      <p:sp>
        <p:nvSpPr>
          <p:cNvPr id="36" name="TextBox 35"/>
          <p:cNvSpPr txBox="1"/>
          <p:nvPr/>
        </p:nvSpPr>
        <p:spPr>
          <a:xfrm flipH="1">
            <a:off x="2667000" y="4826508"/>
            <a:ext cx="3886200" cy="311588"/>
          </a:xfrm>
          <a:prstGeom prst="rect">
            <a:avLst/>
          </a:prstGeom>
          <a:noFill/>
        </p:spPr>
        <p:txBody>
          <a:bodyPr wrap="square" lIns="91416" tIns="45708" rIns="91416" bIns="45708" rtlCol="0">
            <a:spAutoFit/>
          </a:bodyPr>
          <a:lstStyle/>
          <a:p>
            <a:r>
              <a:rPr lang="en-US" sz="1400" dirty="0" smtClean="0">
                <a:solidFill>
                  <a:srgbClr val="000000"/>
                </a:solidFill>
              </a:rPr>
              <a:t>Note: Some fields omitted for brevity. </a:t>
            </a:r>
            <a:endParaRPr lang="en-US" sz="1400" dirty="0">
              <a:solidFill>
                <a:srgbClr val="000000"/>
              </a:solidFill>
            </a:endParaRPr>
          </a:p>
        </p:txBody>
      </p:sp>
      <p:sp>
        <p:nvSpPr>
          <p:cNvPr id="26"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8"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691337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grpId="0" nodeType="clickEffect">
                                  <p:stCondLst>
                                    <p:cond delay="0"/>
                                  </p:stCondLst>
                                  <p:childTnLst>
                                    <p:animEffect transition="out" filter="fade">
                                      <p:cBhvr>
                                        <p:cTn id="6" dur="500" tmFilter="0, 0; .2, .5; .8, .5; 1, 0"/>
                                        <p:tgtEl>
                                          <p:spTgt spid="22"/>
                                        </p:tgtEl>
                                      </p:cBhvr>
                                    </p:animEffect>
                                    <p:animScale>
                                      <p:cBhvr>
                                        <p:cTn id="7" dur="250" autoRev="1" fill="hold"/>
                                        <p:tgtEl>
                                          <p:spTgt spid="2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par>
                                <p:cTn id="13" presetID="3" presetClass="entr" presetSubtype="1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linds(horizontal)">
                                      <p:cBhvr>
                                        <p:cTn id="20" dur="500"/>
                                        <p:tgtEl>
                                          <p:spTgt spid="31"/>
                                        </p:tgtEl>
                                      </p:cBhvr>
                                    </p:animEffect>
                                  </p:childTnLst>
                                </p:cTn>
                              </p:par>
                              <p:par>
                                <p:cTn id="21" presetID="3" presetClass="entr" presetSubtype="1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blinds(horizontal)">
                                      <p:cBhvr>
                                        <p:cTn id="23" dur="500"/>
                                        <p:tgtEl>
                                          <p:spTgt spid="3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linds(horizontal)">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par>
                                <p:cTn id="36" presetID="3" presetClass="entr" presetSubtype="1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linds(horizontal)">
                                      <p:cBhvr>
                                        <p:cTn id="38" dur="500"/>
                                        <p:tgtEl>
                                          <p:spTgt spid="1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linds(horizontal)">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linds(horizontal)">
                                      <p:cBhvr>
                                        <p:cTn id="50" dur="500"/>
                                        <p:tgtEl>
                                          <p:spTgt spid="16"/>
                                        </p:tgtEl>
                                      </p:cBhvr>
                                    </p:animEffect>
                                  </p:childTnLst>
                                </p:cTn>
                              </p:par>
                              <p:par>
                                <p:cTn id="51" presetID="3" presetClass="entr" presetSubtype="1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linds(horizontal)">
                                      <p:cBhvr>
                                        <p:cTn id="53" dur="500"/>
                                        <p:tgtEl>
                                          <p:spTgt spid="16"/>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blinds(horizontal)">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linds(horizontal)">
                                      <p:cBhvr>
                                        <p:cTn id="61" dur="500"/>
                                        <p:tgtEl>
                                          <p:spTgt spid="35"/>
                                        </p:tgtEl>
                                      </p:cBhvr>
                                    </p:animEffect>
                                  </p:child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linds(horizontal)">
                                      <p:cBhvr>
                                        <p:cTn id="65" dur="500"/>
                                        <p:tgtEl>
                                          <p:spTgt spid="20"/>
                                        </p:tgtEl>
                                      </p:cBhvr>
                                    </p:animEffect>
                                  </p:childTnLst>
                                </p:cTn>
                              </p:par>
                            </p:childTnLst>
                          </p:cTn>
                        </p:par>
                        <p:par>
                          <p:cTn id="66" fill="hold">
                            <p:stCondLst>
                              <p:cond delay="1000"/>
                            </p:stCondLst>
                            <p:childTnLst>
                              <p:par>
                                <p:cTn id="67" presetID="3" presetClass="entr" presetSubtype="10" fill="hold" grpId="0" nodeType="after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blinds(horizontal)">
                                      <p:cBhvr>
                                        <p:cTn id="69" dur="500"/>
                                        <p:tgtEl>
                                          <p:spTgt spid="40"/>
                                        </p:tgtEl>
                                      </p:cBhvr>
                                    </p:animEffect>
                                  </p:childTnLst>
                                </p:cTn>
                              </p:par>
                            </p:childTnLst>
                          </p:cTn>
                        </p:par>
                        <p:par>
                          <p:cTn id="70" fill="hold">
                            <p:stCondLst>
                              <p:cond delay="1500"/>
                            </p:stCondLst>
                            <p:childTnLst>
                              <p:par>
                                <p:cTn id="71" presetID="3" presetClass="entr" presetSubtype="10" fill="hold"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blinds(horizontal)">
                                      <p:cBhvr>
                                        <p:cTn id="73" dur="500"/>
                                        <p:tgtEl>
                                          <p:spTgt spid="41"/>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linds(horizontal)">
                                      <p:cBhvr>
                                        <p:cTn id="7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5" grpId="0"/>
      <p:bldP spid="17" grpId="0"/>
      <p:bldP spid="19" grpId="0"/>
      <p:bldP spid="31" grpId="0"/>
      <p:bldP spid="40" grpId="0"/>
      <p:bldP spid="20" grpId="0" animBg="1"/>
      <p:bldP spid="24" grpId="0" animBg="1"/>
      <p:bldP spid="27" grpId="0" animBg="1"/>
      <p:bldP spid="2" grpId="0" animBg="1"/>
      <p:bldP spid="35" grpId="0" animBg="1"/>
      <p:bldP spid="25"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476736" y="1"/>
            <a:ext cx="5815650" cy="369300"/>
          </a:xfrm>
          <a:prstGeom prst="rect">
            <a:avLst/>
          </a:prstGeom>
          <a:noFill/>
        </p:spPr>
        <p:txBody>
          <a:bodyPr wrap="none" lIns="91408" tIns="45704" rIns="91408" bIns="45704" rtlCol="0">
            <a:spAutoFit/>
          </a:bodyPr>
          <a:lstStyle/>
          <a:p>
            <a:r>
              <a:rPr lang="en-US" sz="1800" b="1" dirty="0" smtClean="0">
                <a:solidFill>
                  <a:srgbClr val="0096D6"/>
                </a:solidFill>
              </a:rPr>
              <a:t>Neighbor Advertisement from PC2 (IPv4 ARP Reply)</a:t>
            </a:r>
            <a:endParaRPr lang="en-US" sz="1800" b="1" dirty="0">
              <a:solidFill>
                <a:srgbClr val="0096D6"/>
              </a:solidFill>
            </a:endParaRPr>
          </a:p>
        </p:txBody>
      </p:sp>
      <p:sp>
        <p:nvSpPr>
          <p:cNvPr id="13" name="Content Placeholder 4"/>
          <p:cNvSpPr txBox="1">
            <a:spLocks/>
          </p:cNvSpPr>
          <p:nvPr/>
        </p:nvSpPr>
        <p:spPr>
          <a:xfrm>
            <a:off x="581830" y="369327"/>
            <a:ext cx="8482810" cy="4412223"/>
          </a:xfrm>
          <a:prstGeom prst="rect">
            <a:avLst/>
          </a:prstGeom>
          <a:ln>
            <a:solidFill>
              <a:srgbClr val="000000"/>
            </a:solidFill>
          </a:ln>
        </p:spPr>
        <p:txBody>
          <a:bodyPr vert="horz" lIns="91408" tIns="45704" rIns="91408" bIns="45704" rtlCol="0">
            <a:normAutofit fontScale="85000" lnSpcReduction="20000"/>
          </a:bodyPr>
          <a:lstStyle/>
          <a:p>
            <a:pPr marL="342781" indent="-342781">
              <a:spcBef>
                <a:spcPct val="20000"/>
              </a:spcBef>
              <a:defRPr/>
            </a:pPr>
            <a:r>
              <a:rPr lang="en-US" sz="1700" dirty="0">
                <a:solidFill>
                  <a:srgbClr val="000000"/>
                </a:solidFill>
                <a:latin typeface="Courier"/>
                <a:cs typeface="Courier"/>
              </a:rPr>
              <a:t>Ethernet II, </a:t>
            </a:r>
            <a:r>
              <a:rPr lang="en-US" sz="1700" dirty="0" err="1">
                <a:solidFill>
                  <a:srgbClr val="000000"/>
                </a:solidFill>
                <a:latin typeface="Courier"/>
                <a:cs typeface="Courier"/>
              </a:rPr>
              <a:t>Src</a:t>
            </a:r>
            <a:r>
              <a:rPr lang="en-US" sz="1700" dirty="0">
                <a:solidFill>
                  <a:srgbClr val="000000"/>
                </a:solidFill>
                <a:latin typeface="Courier"/>
                <a:cs typeface="Courier"/>
              </a:rPr>
              <a:t>: 00:1b:24:04:a2:1e, </a:t>
            </a:r>
            <a:r>
              <a:rPr lang="en-US" sz="1700" dirty="0" err="1">
                <a:solidFill>
                  <a:srgbClr val="000000"/>
                </a:solidFill>
                <a:latin typeface="Courier"/>
                <a:cs typeface="Courier"/>
              </a:rPr>
              <a:t>Dst</a:t>
            </a:r>
            <a:r>
              <a:rPr lang="en-US" sz="1700" dirty="0">
                <a:solidFill>
                  <a:srgbClr val="000000"/>
                </a:solidFill>
                <a:latin typeface="Courier"/>
                <a:cs typeface="Courier"/>
              </a:rPr>
              <a:t>: 00:21:9b:d9:c6:44</a:t>
            </a:r>
          </a:p>
          <a:p>
            <a:pPr marL="342781" indent="-342781">
              <a:spcBef>
                <a:spcPct val="20000"/>
              </a:spcBef>
              <a:defRPr/>
            </a:pPr>
            <a:endParaRPr lang="en-US" sz="1700" dirty="0">
              <a:solidFill>
                <a:srgbClr val="000000"/>
              </a:solidFill>
              <a:latin typeface="Courier"/>
              <a:cs typeface="Courier"/>
            </a:endParaRPr>
          </a:p>
          <a:p>
            <a:pPr marL="342781" indent="-342781">
              <a:spcBef>
                <a:spcPct val="20000"/>
              </a:spcBef>
              <a:defRPr/>
            </a:pPr>
            <a:r>
              <a:rPr lang="en-US" sz="1700" dirty="0">
                <a:solidFill>
                  <a:srgbClr val="000000"/>
                </a:solidFill>
                <a:latin typeface="Courier"/>
                <a:cs typeface="Courier"/>
              </a:rPr>
              <a:t>Internet Protocol Version 6</a:t>
            </a:r>
          </a:p>
          <a:p>
            <a:pPr marL="342781" indent="-342781">
              <a:spcBef>
                <a:spcPct val="20000"/>
              </a:spcBef>
              <a:defRPr/>
            </a:pPr>
            <a:r>
              <a:rPr lang="en-US" sz="1700" dirty="0">
                <a:solidFill>
                  <a:srgbClr val="000000"/>
                </a:solidFill>
                <a:latin typeface="Courier"/>
                <a:cs typeface="Courier"/>
              </a:rPr>
              <a:t>    0110 .... = Version: 6</a:t>
            </a:r>
          </a:p>
          <a:p>
            <a:pPr marL="342781" indent="-342781">
              <a:spcBef>
                <a:spcPct val="20000"/>
              </a:spcBef>
              <a:defRPr/>
            </a:pPr>
            <a:r>
              <a:rPr lang="en-US" sz="1700" dirty="0">
                <a:solidFill>
                  <a:srgbClr val="000000"/>
                </a:solidFill>
                <a:latin typeface="Courier"/>
                <a:cs typeface="Courier"/>
              </a:rPr>
              <a:t>    .... 0000 0000 .... .... .... .... .... = Traffic class: 0x00000000</a:t>
            </a:r>
          </a:p>
          <a:p>
            <a:pPr marL="342781" indent="-342781">
              <a:spcBef>
                <a:spcPct val="20000"/>
              </a:spcBef>
              <a:defRPr/>
            </a:pPr>
            <a:r>
              <a:rPr lang="en-US" sz="1700" dirty="0">
                <a:solidFill>
                  <a:srgbClr val="000000"/>
                </a:solidFill>
                <a:latin typeface="Courier"/>
                <a:cs typeface="Courier"/>
              </a:rPr>
              <a:t>    .... .... .... 0000 0000 0000 0000 0000 = </a:t>
            </a:r>
            <a:r>
              <a:rPr lang="en-US" sz="1700" dirty="0" err="1">
                <a:solidFill>
                  <a:srgbClr val="000000"/>
                </a:solidFill>
                <a:latin typeface="Courier"/>
                <a:cs typeface="Courier"/>
              </a:rPr>
              <a:t>Flowlabel</a:t>
            </a:r>
            <a:r>
              <a:rPr lang="en-US" sz="1700" dirty="0">
                <a:solidFill>
                  <a:srgbClr val="000000"/>
                </a:solidFill>
                <a:latin typeface="Courier"/>
                <a:cs typeface="Courier"/>
              </a:rPr>
              <a:t>: 0x00000000</a:t>
            </a:r>
          </a:p>
          <a:p>
            <a:pPr marL="342781" indent="-342781">
              <a:spcBef>
                <a:spcPct val="20000"/>
              </a:spcBef>
              <a:defRPr/>
            </a:pPr>
            <a:r>
              <a:rPr lang="en-US" sz="1700" dirty="0">
                <a:solidFill>
                  <a:srgbClr val="000000"/>
                </a:solidFill>
                <a:latin typeface="Courier"/>
                <a:cs typeface="Courier"/>
              </a:rPr>
              <a:t>    Payload length: 32</a:t>
            </a:r>
          </a:p>
          <a:p>
            <a:pPr marL="342781" indent="-342781">
              <a:spcBef>
                <a:spcPct val="20000"/>
              </a:spcBef>
              <a:defRPr/>
            </a:pPr>
            <a:r>
              <a:rPr lang="en-US" sz="1700" dirty="0">
                <a:solidFill>
                  <a:srgbClr val="000000"/>
                </a:solidFill>
                <a:latin typeface="Courier"/>
                <a:cs typeface="Courier"/>
              </a:rPr>
              <a:t>    Next header: ICMPv6 (0x3a)</a:t>
            </a:r>
          </a:p>
          <a:p>
            <a:pPr marL="342781" indent="-342781">
              <a:spcBef>
                <a:spcPct val="20000"/>
              </a:spcBef>
              <a:defRPr/>
            </a:pPr>
            <a:r>
              <a:rPr lang="en-US" sz="1700" dirty="0">
                <a:solidFill>
                  <a:srgbClr val="000000"/>
                </a:solidFill>
                <a:latin typeface="Courier"/>
                <a:cs typeface="Courier"/>
              </a:rPr>
              <a:t>    Hop limit: 255</a:t>
            </a:r>
          </a:p>
          <a:p>
            <a:pPr marL="342781" indent="-342781">
              <a:spcBef>
                <a:spcPct val="20000"/>
              </a:spcBef>
              <a:defRPr/>
            </a:pPr>
            <a:r>
              <a:rPr lang="en-US" sz="1700" dirty="0">
                <a:solidFill>
                  <a:srgbClr val="000000"/>
                </a:solidFill>
                <a:latin typeface="Courier"/>
                <a:cs typeface="Courier"/>
              </a:rPr>
              <a:t>    Source: 2001:db8:cafe:1::200</a:t>
            </a:r>
          </a:p>
          <a:p>
            <a:pPr marL="342781" indent="-342781">
              <a:spcBef>
                <a:spcPct val="20000"/>
              </a:spcBef>
              <a:defRPr/>
            </a:pPr>
            <a:r>
              <a:rPr lang="en-US" sz="1700" dirty="0">
                <a:solidFill>
                  <a:srgbClr val="000000"/>
                </a:solidFill>
                <a:latin typeface="Courier"/>
                <a:cs typeface="Courier"/>
              </a:rPr>
              <a:t>    Destination: 2001:db8:cafe:1::100</a:t>
            </a:r>
          </a:p>
          <a:p>
            <a:pPr marL="342781" indent="-342781">
              <a:spcBef>
                <a:spcPct val="20000"/>
              </a:spcBef>
              <a:defRPr/>
            </a:pPr>
            <a:endParaRPr lang="en-US" sz="1700" dirty="0">
              <a:solidFill>
                <a:srgbClr val="000000"/>
              </a:solidFill>
              <a:latin typeface="Courier"/>
              <a:cs typeface="Courier"/>
            </a:endParaRPr>
          </a:p>
          <a:p>
            <a:pPr marL="342781" indent="-342781">
              <a:spcBef>
                <a:spcPct val="20000"/>
              </a:spcBef>
              <a:defRPr/>
            </a:pPr>
            <a:r>
              <a:rPr lang="en-US" sz="1700" dirty="0">
                <a:solidFill>
                  <a:srgbClr val="000000"/>
                </a:solidFill>
                <a:latin typeface="Courier"/>
                <a:cs typeface="Courier"/>
              </a:rPr>
              <a:t>Internet Control Message Protocol v6</a:t>
            </a:r>
          </a:p>
          <a:p>
            <a:pPr marL="342781" indent="-342781">
              <a:spcBef>
                <a:spcPct val="20000"/>
              </a:spcBef>
              <a:defRPr/>
            </a:pPr>
            <a:r>
              <a:rPr lang="en-US" sz="1700" dirty="0">
                <a:solidFill>
                  <a:srgbClr val="000000"/>
                </a:solidFill>
                <a:latin typeface="Courier"/>
                <a:cs typeface="Courier"/>
              </a:rPr>
              <a:t>    Type: 136 (Neighbor advertisement)</a:t>
            </a:r>
          </a:p>
          <a:p>
            <a:pPr marL="342781" indent="-342781">
              <a:spcBef>
                <a:spcPct val="20000"/>
              </a:spcBef>
              <a:defRPr/>
            </a:pPr>
            <a:r>
              <a:rPr lang="en-US" sz="1700" dirty="0">
                <a:solidFill>
                  <a:srgbClr val="000000"/>
                </a:solidFill>
                <a:latin typeface="Courier"/>
                <a:cs typeface="Courier"/>
              </a:rPr>
              <a:t>    Code: 0</a:t>
            </a:r>
          </a:p>
          <a:p>
            <a:pPr marL="342781" indent="-342781">
              <a:spcBef>
                <a:spcPct val="20000"/>
              </a:spcBef>
              <a:defRPr/>
            </a:pPr>
            <a:r>
              <a:rPr lang="en-US" sz="1700" dirty="0" smtClean="0">
                <a:solidFill>
                  <a:srgbClr val="000000"/>
                </a:solidFill>
                <a:latin typeface="Courier"/>
                <a:cs typeface="Courier"/>
              </a:rPr>
              <a:t>    Target</a:t>
            </a:r>
            <a:r>
              <a:rPr lang="en-US" sz="1700" dirty="0">
                <a:solidFill>
                  <a:srgbClr val="000000"/>
                </a:solidFill>
                <a:latin typeface="Courier"/>
                <a:cs typeface="Courier"/>
              </a:rPr>
              <a:t>: 2001:db8:cafe:1::200</a:t>
            </a:r>
          </a:p>
          <a:p>
            <a:pPr marL="342781" indent="-342781">
              <a:spcBef>
                <a:spcPct val="20000"/>
              </a:spcBef>
              <a:defRPr/>
            </a:pPr>
            <a:r>
              <a:rPr lang="en-US" sz="1700" dirty="0">
                <a:solidFill>
                  <a:srgbClr val="000000"/>
                </a:solidFill>
                <a:latin typeface="Courier"/>
                <a:cs typeface="Courier"/>
              </a:rPr>
              <a:t>    ICMPv6 Option (Target link-layer address)</a:t>
            </a:r>
          </a:p>
          <a:p>
            <a:pPr marL="342781" indent="-342781">
              <a:spcBef>
                <a:spcPct val="20000"/>
              </a:spcBef>
              <a:defRPr/>
            </a:pPr>
            <a:r>
              <a:rPr lang="en-US" sz="1700" dirty="0">
                <a:solidFill>
                  <a:srgbClr val="000000"/>
                </a:solidFill>
                <a:latin typeface="Courier"/>
                <a:cs typeface="Courier"/>
              </a:rPr>
              <a:t>        Type: Target link-layer address (2)</a:t>
            </a:r>
          </a:p>
          <a:p>
            <a:pPr marL="342781" indent="-342781">
              <a:spcBef>
                <a:spcPct val="20000"/>
              </a:spcBef>
              <a:defRPr/>
            </a:pPr>
            <a:r>
              <a:rPr lang="en-US" sz="1700" dirty="0">
                <a:solidFill>
                  <a:srgbClr val="000000"/>
                </a:solidFill>
                <a:latin typeface="Courier"/>
                <a:cs typeface="Courier"/>
              </a:rPr>
              <a:t>        Length: 8</a:t>
            </a:r>
          </a:p>
          <a:p>
            <a:pPr marL="342781" indent="-342781">
              <a:spcBef>
                <a:spcPct val="20000"/>
              </a:spcBef>
              <a:defRPr/>
            </a:pPr>
            <a:r>
              <a:rPr lang="en-US" sz="1700" dirty="0">
                <a:solidFill>
                  <a:srgbClr val="000000"/>
                </a:solidFill>
                <a:latin typeface="Courier"/>
                <a:cs typeface="Courier"/>
              </a:rPr>
              <a:t>        Link-layer address: 00:1b:24:04:a2:1e</a:t>
            </a:r>
            <a:endParaRPr lang="en-US" dirty="0">
              <a:solidFill>
                <a:srgbClr val="000000"/>
              </a:solidFill>
              <a:latin typeface="Courier"/>
              <a:cs typeface="Courier"/>
            </a:endParaRPr>
          </a:p>
        </p:txBody>
      </p:sp>
      <p:sp>
        <p:nvSpPr>
          <p:cNvPr id="18" name="TextBox 17"/>
          <p:cNvSpPr txBox="1"/>
          <p:nvPr/>
        </p:nvSpPr>
        <p:spPr>
          <a:xfrm>
            <a:off x="5334000" y="3105150"/>
            <a:ext cx="3191529" cy="311607"/>
          </a:xfrm>
          <a:prstGeom prst="rect">
            <a:avLst/>
          </a:prstGeom>
          <a:noFill/>
        </p:spPr>
        <p:txBody>
          <a:bodyPr wrap="none" lIns="91408" tIns="45704" rIns="91408" bIns="45704" rtlCol="0">
            <a:spAutoFit/>
          </a:bodyPr>
          <a:lstStyle/>
          <a:p>
            <a:r>
              <a:rPr lang="en-US" sz="1400" b="1" dirty="0"/>
              <a:t>Neighbor Advertisement message </a:t>
            </a:r>
          </a:p>
        </p:txBody>
      </p:sp>
      <p:cxnSp>
        <p:nvCxnSpPr>
          <p:cNvPr id="19" name="Straight Arrow Connector 18"/>
          <p:cNvCxnSpPr/>
          <p:nvPr/>
        </p:nvCxnSpPr>
        <p:spPr>
          <a:xfrm rot="10800000">
            <a:off x="4724400" y="3257550"/>
            <a:ext cx="576380"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172201" y="4397606"/>
            <a:ext cx="2971799" cy="307744"/>
          </a:xfrm>
          <a:prstGeom prst="rect">
            <a:avLst/>
          </a:prstGeom>
          <a:noFill/>
        </p:spPr>
        <p:txBody>
          <a:bodyPr wrap="square" lIns="91408" tIns="45704" rIns="91408" bIns="45704" rtlCol="0">
            <a:spAutoFit/>
          </a:bodyPr>
          <a:lstStyle/>
          <a:p>
            <a:r>
              <a:rPr lang="en-US" sz="1400" b="1" dirty="0">
                <a:solidFill>
                  <a:schemeClr val="accent6">
                    <a:lumMod val="75000"/>
                  </a:schemeClr>
                </a:solidFill>
              </a:rPr>
              <a:t>M</a:t>
            </a:r>
            <a:r>
              <a:rPr lang="en-US" sz="1400" b="1" dirty="0">
                <a:solidFill>
                  <a:srgbClr val="000090"/>
                </a:solidFill>
              </a:rPr>
              <a:t>AC address of the sender, PC2</a:t>
            </a:r>
          </a:p>
        </p:txBody>
      </p:sp>
      <p:cxnSp>
        <p:nvCxnSpPr>
          <p:cNvPr id="21" name="Straight Arrow Connector 20"/>
          <p:cNvCxnSpPr/>
          <p:nvPr/>
        </p:nvCxnSpPr>
        <p:spPr>
          <a:xfrm rot="10800000">
            <a:off x="5638800" y="4552950"/>
            <a:ext cx="576380" cy="158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562600" y="3562350"/>
            <a:ext cx="2963330" cy="311607"/>
          </a:xfrm>
          <a:prstGeom prst="rect">
            <a:avLst/>
          </a:prstGeom>
          <a:noFill/>
        </p:spPr>
        <p:txBody>
          <a:bodyPr wrap="none" lIns="91408" tIns="45704" rIns="91408" bIns="45704" rtlCol="0">
            <a:spAutoFit/>
          </a:bodyPr>
          <a:lstStyle/>
          <a:p>
            <a:r>
              <a:rPr lang="en-US" sz="1400" b="1" dirty="0">
                <a:solidFill>
                  <a:srgbClr val="000090"/>
                </a:solidFill>
              </a:rPr>
              <a:t>IPv6 address of the sender, PC2</a:t>
            </a:r>
          </a:p>
        </p:txBody>
      </p:sp>
      <p:cxnSp>
        <p:nvCxnSpPr>
          <p:cNvPr id="25" name="Straight Arrow Connector 24"/>
          <p:cNvCxnSpPr/>
          <p:nvPr/>
        </p:nvCxnSpPr>
        <p:spPr>
          <a:xfrm rot="10800000">
            <a:off x="4267200" y="3714750"/>
            <a:ext cx="1254558" cy="158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990600" y="3562350"/>
            <a:ext cx="3206586" cy="252512"/>
          </a:xfrm>
          <a:prstGeom prst="rect">
            <a:avLst/>
          </a:prstGeom>
          <a:noFill/>
          <a:ln>
            <a:solidFill>
              <a:srgbClr val="00009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en-US" dirty="0" smtClean="0"/>
          </a:p>
        </p:txBody>
      </p:sp>
      <p:sp>
        <p:nvSpPr>
          <p:cNvPr id="32" name="Rectangle 31"/>
          <p:cNvSpPr/>
          <p:nvPr/>
        </p:nvSpPr>
        <p:spPr>
          <a:xfrm>
            <a:off x="1447800" y="4434880"/>
            <a:ext cx="4191000" cy="228600"/>
          </a:xfrm>
          <a:prstGeom prst="rect">
            <a:avLst/>
          </a:prstGeom>
          <a:noFill/>
          <a:ln>
            <a:solidFill>
              <a:srgbClr val="00009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en-US" dirty="0" smtClean="0"/>
          </a:p>
        </p:txBody>
      </p:sp>
      <p:sp>
        <p:nvSpPr>
          <p:cNvPr id="15"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6"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7" name="Rectangle 16"/>
          <p:cNvSpPr/>
          <p:nvPr/>
        </p:nvSpPr>
        <p:spPr>
          <a:xfrm>
            <a:off x="984496" y="2280166"/>
            <a:ext cx="3739904" cy="520184"/>
          </a:xfrm>
          <a:prstGeom prst="rect">
            <a:avLst/>
          </a:prstGeom>
          <a:no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en-US" dirty="0" smtClean="0"/>
          </a:p>
        </p:txBody>
      </p:sp>
      <p:sp>
        <p:nvSpPr>
          <p:cNvPr id="24" name="Rectangle 23"/>
          <p:cNvSpPr/>
          <p:nvPr/>
        </p:nvSpPr>
        <p:spPr>
          <a:xfrm>
            <a:off x="4572000" y="361950"/>
            <a:ext cx="2444504" cy="304800"/>
          </a:xfrm>
          <a:prstGeom prst="rect">
            <a:avLst/>
          </a:prstGeom>
          <a:no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en-US" dirty="0" smtClean="0"/>
          </a:p>
        </p:txBody>
      </p:sp>
      <p:sp>
        <p:nvSpPr>
          <p:cNvPr id="26" name="TextBox 25"/>
          <p:cNvSpPr txBox="1"/>
          <p:nvPr/>
        </p:nvSpPr>
        <p:spPr>
          <a:xfrm>
            <a:off x="4953000" y="2343150"/>
            <a:ext cx="1771324" cy="307744"/>
          </a:xfrm>
          <a:prstGeom prst="rect">
            <a:avLst/>
          </a:prstGeom>
          <a:noFill/>
        </p:spPr>
        <p:txBody>
          <a:bodyPr wrap="none" lIns="91408" tIns="45704" rIns="91408" bIns="45704" rtlCol="0">
            <a:spAutoFit/>
          </a:bodyPr>
          <a:lstStyle/>
          <a:p>
            <a:r>
              <a:rPr lang="en-US" sz="1400" b="1" dirty="0">
                <a:solidFill>
                  <a:srgbClr val="000000"/>
                </a:solidFill>
              </a:rPr>
              <a:t>U</a:t>
            </a:r>
            <a:r>
              <a:rPr lang="en-US" sz="1400" b="1" dirty="0" smtClean="0">
                <a:solidFill>
                  <a:srgbClr val="000000"/>
                </a:solidFill>
              </a:rPr>
              <a:t>nicast addresses</a:t>
            </a:r>
            <a:endParaRPr lang="en-US" sz="1400" b="1" dirty="0">
              <a:solidFill>
                <a:srgbClr val="000000"/>
              </a:solidFill>
            </a:endParaRPr>
          </a:p>
        </p:txBody>
      </p:sp>
      <p:sp>
        <p:nvSpPr>
          <p:cNvPr id="27" name="TextBox 26"/>
          <p:cNvSpPr txBox="1"/>
          <p:nvPr/>
        </p:nvSpPr>
        <p:spPr>
          <a:xfrm>
            <a:off x="6172200" y="666750"/>
            <a:ext cx="1771324" cy="307744"/>
          </a:xfrm>
          <a:prstGeom prst="rect">
            <a:avLst/>
          </a:prstGeom>
          <a:noFill/>
        </p:spPr>
        <p:txBody>
          <a:bodyPr wrap="none" lIns="91408" tIns="45704" rIns="91408" bIns="45704" rtlCol="0">
            <a:spAutoFit/>
          </a:bodyPr>
          <a:lstStyle/>
          <a:p>
            <a:r>
              <a:rPr lang="en-US" sz="1400" b="1" dirty="0">
                <a:solidFill>
                  <a:srgbClr val="000000"/>
                </a:solidFill>
              </a:rPr>
              <a:t>U</a:t>
            </a:r>
            <a:r>
              <a:rPr lang="en-US" sz="1400" b="1" dirty="0" smtClean="0">
                <a:solidFill>
                  <a:srgbClr val="000000"/>
                </a:solidFill>
              </a:rPr>
              <a:t>nicast addresses</a:t>
            </a:r>
            <a:endParaRPr lang="en-US" sz="1400" b="1" dirty="0">
              <a:solidFill>
                <a:srgbClr val="000000"/>
              </a:solidFill>
            </a:endParaRPr>
          </a:p>
        </p:txBody>
      </p:sp>
      <p:sp>
        <p:nvSpPr>
          <p:cNvPr id="2" name="Parallelogram 1"/>
          <p:cNvSpPr/>
          <p:nvPr/>
        </p:nvSpPr>
        <p:spPr bwMode="auto">
          <a:xfrm flipH="1">
            <a:off x="2944157" y="3824367"/>
            <a:ext cx="838200" cy="609600"/>
          </a:xfrm>
          <a:prstGeom prst="parallelogram">
            <a:avLst/>
          </a:prstGeom>
          <a:solidFill>
            <a:srgbClr val="000090">
              <a:alpha val="56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Tree>
    <p:extLst>
      <p:ext uri="{BB962C8B-B14F-4D97-AF65-F5344CB8AC3E}">
        <p14:creationId xmlns:p14="http://schemas.microsoft.com/office/powerpoint/2010/main" val="1478372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grpId="0" nodeType="clickEffect">
                                  <p:stCondLst>
                                    <p:cond delay="0"/>
                                  </p:stCondLst>
                                  <p:childTnLst>
                                    <p:animEffect transition="out" filter="fade">
                                      <p:cBhvr>
                                        <p:cTn id="6" dur="500" tmFilter="0, 0; .2, .5; .8, .5; 1, 0"/>
                                        <p:tgtEl>
                                          <p:spTgt spid="22"/>
                                        </p:tgtEl>
                                      </p:cBhvr>
                                    </p:animEffect>
                                    <p:animScale>
                                      <p:cBhvr>
                                        <p:cTn id="7" dur="250" autoRev="1" fill="hold"/>
                                        <p:tgtEl>
                                          <p:spTgt spid="2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linds(horizontal)">
                                      <p:cBhvr>
                                        <p:cTn id="20" dur="500"/>
                                        <p:tgtEl>
                                          <p:spTgt spid="23"/>
                                        </p:tgtEl>
                                      </p:cBhvr>
                                    </p:animEffect>
                                  </p:childTnLst>
                                </p:cTn>
                              </p:par>
                              <p:par>
                                <p:cTn id="21" presetID="3" presetClass="entr" presetSubtype="1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horizontal)">
                                      <p:cBhvr>
                                        <p:cTn id="23" dur="500"/>
                                        <p:tgtEl>
                                          <p:spTgt spid="2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blinds(horizontal)">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linds(horizontal)">
                                      <p:cBhvr>
                                        <p:cTn id="35" dur="500"/>
                                        <p:tgtEl>
                                          <p:spTgt spid="20"/>
                                        </p:tgtEl>
                                      </p:cBhvr>
                                    </p:animEffect>
                                  </p:childTnLst>
                                </p:cTn>
                              </p:par>
                              <p:par>
                                <p:cTn id="36" presetID="3" presetClass="entr" presetSubtype="1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linds(horizontal)">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blinds(horizontal)">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linds(horizontal)">
                                      <p:cBhvr>
                                        <p:cTn id="54" dur="500"/>
                                        <p:tgtEl>
                                          <p:spTgt spid="2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blinds(horizontal)">
                                      <p:cBhvr>
                                        <p:cTn id="57" dur="500"/>
                                        <p:tgtEl>
                                          <p:spTgt spid="2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linds(horizontal)">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8" grpId="0"/>
      <p:bldP spid="20" grpId="0"/>
      <p:bldP spid="23" grpId="0"/>
      <p:bldP spid="31" grpId="0" animBg="1"/>
      <p:bldP spid="32" grpId="0" animBg="1"/>
      <p:bldP spid="16" grpId="0" animBg="1"/>
      <p:bldP spid="17" grpId="0" animBg="1"/>
      <p:bldP spid="24" grpId="0" animBg="1"/>
      <p:bldP spid="26" grpId="0"/>
      <p:bldP spid="27"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ctrTitle" idx="4294967295"/>
          </p:nvPr>
        </p:nvSpPr>
        <p:spPr>
          <a:xfrm>
            <a:off x="914400" y="1962150"/>
            <a:ext cx="7315929" cy="1143000"/>
          </a:xfrm>
          <a:prstGeom prst="rect">
            <a:avLst/>
          </a:prstGeom>
        </p:spPr>
        <p:txBody>
          <a:bodyPr anchor="t"/>
          <a:lstStyle/>
          <a:p>
            <a:pPr>
              <a:lnSpc>
                <a:spcPct val="90000"/>
              </a:lnSpc>
            </a:pPr>
            <a:r>
              <a:rPr lang="en-US" b="1" dirty="0" smtClean="0">
                <a:solidFill>
                  <a:srgbClr val="808080"/>
                </a:solidFill>
                <a:latin typeface="Arial"/>
                <a:cs typeface="Arial"/>
              </a:rPr>
              <a:t>6.5: Mapping IPv6 Multicast to Ethernet Multicast</a:t>
            </a:r>
            <a:endParaRPr lang="en-US" b="1" dirty="0">
              <a:solidFill>
                <a:srgbClr val="808080"/>
              </a:solidFill>
              <a:latin typeface="Arial"/>
              <a:cs typeface="Arial"/>
            </a:endParaRPr>
          </a:p>
        </p:txBody>
      </p:sp>
    </p:spTree>
    <p:extLst>
      <p:ext uri="{BB962C8B-B14F-4D97-AF65-F5344CB8AC3E}">
        <p14:creationId xmlns:p14="http://schemas.microsoft.com/office/powerpoint/2010/main" val="5620063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9144000" cy="523220"/>
          </a:xfrm>
          <a:prstGeom prst="rect">
            <a:avLst/>
          </a:prstGeom>
          <a:noFill/>
        </p:spPr>
        <p:txBody>
          <a:bodyPr wrap="square" rtlCol="0">
            <a:spAutoFit/>
          </a:bodyPr>
          <a:lstStyle/>
          <a:p>
            <a:pPr algn="ctr"/>
            <a:r>
              <a:rPr lang="en-US" sz="2800" b="1" dirty="0">
                <a:solidFill>
                  <a:srgbClr val="0096D6"/>
                </a:solidFill>
              </a:rPr>
              <a:t>Mapping IPv6 Multicast to Ethernet Addresses</a:t>
            </a:r>
          </a:p>
        </p:txBody>
      </p:sp>
      <p:sp>
        <p:nvSpPr>
          <p:cNvPr id="5" name="Rectangle 4"/>
          <p:cNvSpPr/>
          <p:nvPr/>
        </p:nvSpPr>
        <p:spPr>
          <a:xfrm>
            <a:off x="2534747" y="514350"/>
            <a:ext cx="3701563" cy="390800"/>
          </a:xfrm>
          <a:prstGeom prst="rect">
            <a:avLst/>
          </a:prstGeom>
          <a:solidFill>
            <a:schemeClr val="accent6">
              <a:lumMod val="75000"/>
            </a:schemeClr>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IPv6 Addresses</a:t>
            </a:r>
            <a:endParaRPr lang="en-US" dirty="0">
              <a:latin typeface="Arial" pitchFamily="34" charset="0"/>
              <a:cs typeface="Arial" pitchFamily="34" charset="0"/>
            </a:endParaRPr>
          </a:p>
        </p:txBody>
      </p:sp>
      <p:cxnSp>
        <p:nvCxnSpPr>
          <p:cNvPr id="29" name="Straight Connector 28"/>
          <p:cNvCxnSpPr/>
          <p:nvPr/>
        </p:nvCxnSpPr>
        <p:spPr>
          <a:xfrm rot="16200000" flipH="1">
            <a:off x="4143311" y="1159045"/>
            <a:ext cx="512926" cy="51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a:off x="4308666" y="1911557"/>
            <a:ext cx="201001"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365021" y="2011057"/>
            <a:ext cx="2127155" cy="11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16200000" flipH="1">
            <a:off x="3244294" y="2118038"/>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16200000" flipH="1">
            <a:off x="5371449" y="2118038"/>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2720810" y="2573644"/>
            <a:ext cx="1325653" cy="307712"/>
          </a:xfrm>
          <a:prstGeom prst="rect">
            <a:avLst/>
          </a:prstGeom>
          <a:noFill/>
        </p:spPr>
        <p:txBody>
          <a:bodyPr wrap="square" lIns="91376" tIns="45688" rIns="91376" bIns="45688" rtlCol="0">
            <a:spAutoFit/>
          </a:bodyPr>
          <a:lstStyle/>
          <a:p>
            <a:pPr algn="ctr"/>
            <a:r>
              <a:rPr lang="en-US" sz="1400" b="1" dirty="0">
                <a:latin typeface="Arial" pitchFamily="34" charset="0"/>
                <a:cs typeface="Arial" pitchFamily="34" charset="0"/>
              </a:rPr>
              <a:t>FF00::/8</a:t>
            </a:r>
          </a:p>
        </p:txBody>
      </p:sp>
      <p:sp>
        <p:nvSpPr>
          <p:cNvPr id="45" name="TextBox 44"/>
          <p:cNvSpPr txBox="1"/>
          <p:nvPr/>
        </p:nvSpPr>
        <p:spPr>
          <a:xfrm>
            <a:off x="4343400" y="2573644"/>
            <a:ext cx="2286000" cy="307712"/>
          </a:xfrm>
          <a:prstGeom prst="rect">
            <a:avLst/>
          </a:prstGeom>
          <a:noFill/>
        </p:spPr>
        <p:txBody>
          <a:bodyPr wrap="square" lIns="91376" tIns="45688" rIns="91376" bIns="45688" rtlCol="0">
            <a:spAutoFit/>
          </a:bodyPr>
          <a:lstStyle/>
          <a:p>
            <a:pPr algn="ctr"/>
            <a:r>
              <a:rPr lang="en-US" sz="1400" b="1" dirty="0">
                <a:solidFill>
                  <a:srgbClr val="000000"/>
                </a:solidFill>
                <a:latin typeface="Arial" pitchFamily="34" charset="0"/>
                <a:cs typeface="Arial" pitchFamily="34" charset="0"/>
              </a:rPr>
              <a:t>FF02::1:FF00:</a:t>
            </a:r>
            <a:r>
              <a:rPr lang="en-US" sz="1400" b="1" dirty="0" smtClean="0">
                <a:solidFill>
                  <a:srgbClr val="000000"/>
                </a:solidFill>
                <a:latin typeface="Arial" pitchFamily="34" charset="0"/>
                <a:cs typeface="Arial" pitchFamily="34" charset="0"/>
              </a:rPr>
              <a:t>0000/</a:t>
            </a:r>
            <a:r>
              <a:rPr lang="en-US" sz="1400" b="1" dirty="0">
                <a:solidFill>
                  <a:srgbClr val="000000"/>
                </a:solidFill>
                <a:latin typeface="Arial" pitchFamily="34" charset="0"/>
                <a:cs typeface="Arial" pitchFamily="34" charset="0"/>
              </a:rPr>
              <a:t>104</a:t>
            </a:r>
          </a:p>
        </p:txBody>
      </p:sp>
      <p:sp>
        <p:nvSpPr>
          <p:cNvPr id="55" name="Rectangle 54"/>
          <p:cNvSpPr/>
          <p:nvPr/>
        </p:nvSpPr>
        <p:spPr>
          <a:xfrm>
            <a:off x="3178010" y="1430644"/>
            <a:ext cx="2438400"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Multicast</a:t>
            </a:r>
            <a:endParaRPr lang="en-US" dirty="0">
              <a:latin typeface="Arial" pitchFamily="34" charset="0"/>
              <a:cs typeface="Arial" pitchFamily="34" charset="0"/>
            </a:endParaRPr>
          </a:p>
        </p:txBody>
      </p:sp>
      <p:sp>
        <p:nvSpPr>
          <p:cNvPr id="58" name="Rectangle 57"/>
          <p:cNvSpPr/>
          <p:nvPr/>
        </p:nvSpPr>
        <p:spPr>
          <a:xfrm>
            <a:off x="2372962" y="2192644"/>
            <a:ext cx="1981200"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Assigned</a:t>
            </a:r>
            <a:endParaRPr lang="en-US" dirty="0">
              <a:latin typeface="Arial" pitchFamily="34" charset="0"/>
              <a:cs typeface="Arial" pitchFamily="34" charset="0"/>
            </a:endParaRPr>
          </a:p>
        </p:txBody>
      </p:sp>
      <p:sp>
        <p:nvSpPr>
          <p:cNvPr id="59" name="Rectangle 58"/>
          <p:cNvSpPr/>
          <p:nvPr/>
        </p:nvSpPr>
        <p:spPr>
          <a:xfrm>
            <a:off x="4505696" y="2192644"/>
            <a:ext cx="2045772"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Solicited-Node</a:t>
            </a:r>
            <a:endParaRPr lang="en-US" dirty="0">
              <a:latin typeface="Arial" pitchFamily="34" charset="0"/>
              <a:cs typeface="Arial" pitchFamily="34" charset="0"/>
            </a:endParaRPr>
          </a:p>
        </p:txBody>
      </p:sp>
      <p:sp>
        <p:nvSpPr>
          <p:cNvPr id="15" name="Content Placeholder 4"/>
          <p:cNvSpPr txBox="1">
            <a:spLocks/>
          </p:cNvSpPr>
          <p:nvPr/>
        </p:nvSpPr>
        <p:spPr>
          <a:xfrm>
            <a:off x="457200" y="3943350"/>
            <a:ext cx="8314254" cy="762000"/>
          </a:xfrm>
          <a:prstGeom prst="rect">
            <a:avLst/>
          </a:prstGeom>
        </p:spPr>
        <p:txBody>
          <a:bodyPr vert="horz" lIns="91408" tIns="45704" rIns="91408" bIns="45704" rtlCol="0">
            <a:normAutofit/>
          </a:bodyPr>
          <a:lstStyle/>
          <a:p>
            <a:pPr marL="342781" indent="-342781" defTabSz="457048">
              <a:spcBef>
                <a:spcPct val="20000"/>
              </a:spcBef>
              <a:buFont typeface="Arial"/>
              <a:buChar char="•"/>
              <a:defRPr/>
            </a:pPr>
            <a:r>
              <a:rPr lang="en-US" sz="2000" dirty="0" smtClean="0">
                <a:solidFill>
                  <a:srgbClr val="010000"/>
                </a:solidFill>
                <a:latin typeface="Arial"/>
                <a:cs typeface="Arial"/>
              </a:rPr>
              <a:t>On Ethernet links, all IPv6 Multicast Addresses are mapped to Ethernet MAC addresses.</a:t>
            </a:r>
            <a:endParaRPr lang="en-US" sz="2000" dirty="0">
              <a:solidFill>
                <a:srgbClr val="010000"/>
              </a:solidFill>
              <a:latin typeface="Arial"/>
              <a:cs typeface="Arial"/>
            </a:endParaRPr>
          </a:p>
        </p:txBody>
      </p:sp>
      <p:sp>
        <p:nvSpPr>
          <p:cNvPr id="18" name="Rectangle 17"/>
          <p:cNvSpPr/>
          <p:nvPr/>
        </p:nvSpPr>
        <p:spPr>
          <a:xfrm>
            <a:off x="3363562" y="3181350"/>
            <a:ext cx="1981200" cy="390800"/>
          </a:xfrm>
          <a:prstGeom prst="rect">
            <a:avLst/>
          </a:prstGeom>
          <a:solidFill>
            <a:srgbClr val="FF4C55"/>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Ethernet MAC</a:t>
            </a:r>
            <a:endParaRPr lang="en-US" dirty="0">
              <a:latin typeface="Arial" pitchFamily="34" charset="0"/>
              <a:cs typeface="Arial" pitchFamily="34" charset="0"/>
            </a:endParaRPr>
          </a:p>
        </p:txBody>
      </p:sp>
      <p:sp>
        <p:nvSpPr>
          <p:cNvPr id="3" name="Bent Arrow 2"/>
          <p:cNvSpPr/>
          <p:nvPr/>
        </p:nvSpPr>
        <p:spPr bwMode="auto">
          <a:xfrm flipV="1">
            <a:off x="2536803" y="2606079"/>
            <a:ext cx="838200" cy="990600"/>
          </a:xfrm>
          <a:prstGeom prst="bentArrow">
            <a:avLst/>
          </a:prstGeom>
          <a:solidFill>
            <a:srgbClr val="FF4C55">
              <a:alpha val="57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0" name="Bent Arrow 19"/>
          <p:cNvSpPr/>
          <p:nvPr/>
        </p:nvSpPr>
        <p:spPr bwMode="auto">
          <a:xfrm flipH="1" flipV="1">
            <a:off x="5356203" y="2625064"/>
            <a:ext cx="914400" cy="990600"/>
          </a:xfrm>
          <a:prstGeom prst="bentArrow">
            <a:avLst/>
          </a:prstGeom>
          <a:solidFill>
            <a:srgbClr val="FF4C55">
              <a:alpha val="57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1" name="TextBox 20"/>
          <p:cNvSpPr txBox="1"/>
          <p:nvPr/>
        </p:nvSpPr>
        <p:spPr>
          <a:xfrm>
            <a:off x="3439762" y="3562350"/>
            <a:ext cx="1905000" cy="307712"/>
          </a:xfrm>
          <a:prstGeom prst="rect">
            <a:avLst/>
          </a:prstGeom>
          <a:noFill/>
        </p:spPr>
        <p:txBody>
          <a:bodyPr wrap="square" lIns="91376" tIns="45688" rIns="91376" bIns="45688" rtlCol="0">
            <a:spAutoFit/>
          </a:bodyPr>
          <a:lstStyle/>
          <a:p>
            <a:pPr algn="ctr"/>
            <a:r>
              <a:rPr lang="en-US" sz="1400" b="1" dirty="0" smtClean="0">
                <a:latin typeface="Arial" pitchFamily="34" charset="0"/>
                <a:cs typeface="Arial" pitchFamily="34" charset="0"/>
              </a:rPr>
              <a:t>33-33-xx-xx-xx-xx</a:t>
            </a:r>
            <a:endParaRPr lang="en-US" sz="1400" b="1" dirty="0">
              <a:latin typeface="Arial" pitchFamily="34" charset="0"/>
              <a:cs typeface="Arial" pitchFamily="34" charset="0"/>
            </a:endParaRPr>
          </a:p>
        </p:txBody>
      </p:sp>
      <p:sp>
        <p:nvSpPr>
          <p:cNvPr id="23"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4"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3439056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linds(horizontal)">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20" grpId="0" animBg="1"/>
      <p:bldP spid="21" grpId="0"/>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9144000" cy="523220"/>
          </a:xfrm>
          <a:prstGeom prst="rect">
            <a:avLst/>
          </a:prstGeom>
          <a:noFill/>
        </p:spPr>
        <p:txBody>
          <a:bodyPr wrap="square" rtlCol="0">
            <a:spAutoFit/>
          </a:bodyPr>
          <a:lstStyle/>
          <a:p>
            <a:pPr algn="ctr"/>
            <a:r>
              <a:rPr lang="en-US" sz="2800" b="1" dirty="0" smtClean="0">
                <a:solidFill>
                  <a:srgbClr val="0096D6"/>
                </a:solidFill>
              </a:rPr>
              <a:t>Mapping IPv6 Multicast to Ethernet Addresses</a:t>
            </a:r>
            <a:endParaRPr lang="en-US" sz="2800" b="1" dirty="0">
              <a:solidFill>
                <a:srgbClr val="0096D6"/>
              </a:solidFill>
            </a:endParaRPr>
          </a:p>
        </p:txBody>
      </p:sp>
      <p:sp>
        <p:nvSpPr>
          <p:cNvPr id="14" name="Content Placeholder 4"/>
          <p:cNvSpPr txBox="1">
            <a:spLocks/>
          </p:cNvSpPr>
          <p:nvPr/>
        </p:nvSpPr>
        <p:spPr>
          <a:xfrm>
            <a:off x="457200" y="3181350"/>
            <a:ext cx="8314254" cy="1600199"/>
          </a:xfrm>
          <a:prstGeom prst="rect">
            <a:avLst/>
          </a:prstGeom>
        </p:spPr>
        <p:txBody>
          <a:bodyPr vert="horz" lIns="91408" tIns="45704" rIns="91408" bIns="45704" rtlCol="0">
            <a:normAutofit lnSpcReduction="10000"/>
          </a:bodyPr>
          <a:lstStyle/>
          <a:p>
            <a:pPr marL="342900" indent="-342900">
              <a:buFont typeface="Arial"/>
              <a:buChar char="•"/>
            </a:pPr>
            <a:r>
              <a:rPr lang="en-US" sz="2000" dirty="0">
                <a:solidFill>
                  <a:srgbClr val="010000"/>
                </a:solidFill>
              </a:rPr>
              <a:t>48-bit MAC addresses used for IPv6 </a:t>
            </a:r>
            <a:r>
              <a:rPr lang="en-US" sz="2000" dirty="0" smtClean="0">
                <a:solidFill>
                  <a:srgbClr val="010000"/>
                </a:solidFill>
              </a:rPr>
              <a:t>multicast, range from:  </a:t>
            </a:r>
            <a:r>
              <a:rPr lang="en-US" sz="2000" dirty="0">
                <a:solidFill>
                  <a:srgbClr val="0000FF"/>
                </a:solidFill>
              </a:rPr>
              <a:t>33-33</a:t>
            </a:r>
            <a:r>
              <a:rPr lang="en-US" sz="2000" dirty="0">
                <a:solidFill>
                  <a:srgbClr val="010000"/>
                </a:solidFill>
              </a:rPr>
              <a:t>-00-00-00-00 to </a:t>
            </a:r>
            <a:r>
              <a:rPr lang="en-US" sz="2000" dirty="0">
                <a:solidFill>
                  <a:srgbClr val="0000FF"/>
                </a:solidFill>
              </a:rPr>
              <a:t>33-33</a:t>
            </a:r>
            <a:r>
              <a:rPr lang="en-US" sz="2000" dirty="0">
                <a:solidFill>
                  <a:srgbClr val="010000"/>
                </a:solidFill>
              </a:rPr>
              <a:t>-FF-FF-FF-</a:t>
            </a:r>
            <a:r>
              <a:rPr lang="en-US" sz="2000" dirty="0" smtClean="0">
                <a:solidFill>
                  <a:srgbClr val="010000"/>
                </a:solidFill>
              </a:rPr>
              <a:t>FF</a:t>
            </a:r>
            <a:endParaRPr lang="en-US" sz="2000" dirty="0">
              <a:solidFill>
                <a:srgbClr val="010000"/>
              </a:solidFill>
            </a:endParaRPr>
          </a:p>
          <a:p>
            <a:pPr marL="342900" indent="-342900">
              <a:buFont typeface="Arial"/>
              <a:buChar char="•"/>
            </a:pPr>
            <a:r>
              <a:rPr lang="en-US" sz="2000" dirty="0">
                <a:solidFill>
                  <a:srgbClr val="FF4C55"/>
                </a:solidFill>
              </a:rPr>
              <a:t>Low-order 32 bits </a:t>
            </a:r>
            <a:r>
              <a:rPr lang="en-US" sz="2000" dirty="0"/>
              <a:t>of IPv6 multicast address mapped to </a:t>
            </a:r>
            <a:r>
              <a:rPr lang="en-US" sz="2000" dirty="0">
                <a:solidFill>
                  <a:srgbClr val="FF4C55"/>
                </a:solidFill>
              </a:rPr>
              <a:t>low-order 32 bits of MAC address</a:t>
            </a:r>
            <a:r>
              <a:rPr lang="en-US" sz="2000" dirty="0">
                <a:solidFill>
                  <a:srgbClr val="010000"/>
                </a:solidFill>
              </a:rPr>
              <a:t>. </a:t>
            </a:r>
          </a:p>
          <a:p>
            <a:pPr marL="342900" indent="-342900">
              <a:buFont typeface="Arial"/>
              <a:buChar char="•"/>
            </a:pPr>
            <a:r>
              <a:rPr lang="en-US" sz="2000" dirty="0">
                <a:solidFill>
                  <a:srgbClr val="010000"/>
                </a:solidFill>
              </a:rPr>
              <a:t>Why </a:t>
            </a:r>
            <a:r>
              <a:rPr lang="en-US" sz="2000" dirty="0">
                <a:solidFill>
                  <a:srgbClr val="0000FF"/>
                </a:solidFill>
              </a:rPr>
              <a:t>33-33</a:t>
            </a:r>
            <a:r>
              <a:rPr lang="en-US" sz="2000" dirty="0">
                <a:solidFill>
                  <a:srgbClr val="010000"/>
                </a:solidFill>
              </a:rPr>
              <a:t>?</a:t>
            </a:r>
          </a:p>
        </p:txBody>
      </p:sp>
      <p:graphicFrame>
        <p:nvGraphicFramePr>
          <p:cNvPr id="4" name="Table 3"/>
          <p:cNvGraphicFramePr>
            <a:graphicFrameLocks noGrp="1"/>
          </p:cNvGraphicFramePr>
          <p:nvPr>
            <p:extLst>
              <p:ext uri="{D42A27DB-BD31-4B8C-83A1-F6EECF244321}">
                <p14:modId xmlns:p14="http://schemas.microsoft.com/office/powerpoint/2010/main" val="2581468221"/>
              </p:ext>
            </p:extLst>
          </p:nvPr>
        </p:nvGraphicFramePr>
        <p:xfrm>
          <a:off x="914400" y="1073150"/>
          <a:ext cx="7401530" cy="1955800"/>
        </p:xfrm>
        <a:graphic>
          <a:graphicData uri="http://schemas.openxmlformats.org/drawingml/2006/table">
            <a:tbl>
              <a:tblPr firstRow="1" bandRow="1">
                <a:tableStyleId>{08FB837D-C827-4EFA-A057-4D05807E0F7C}</a:tableStyleId>
              </a:tblPr>
              <a:tblGrid>
                <a:gridCol w="2141268"/>
                <a:gridCol w="2630131"/>
                <a:gridCol w="2630131"/>
              </a:tblGrid>
              <a:tr h="370840">
                <a:tc>
                  <a:txBody>
                    <a:bodyPr/>
                    <a:lstStyle/>
                    <a:p>
                      <a:r>
                        <a:rPr lang="en-US" sz="1400" dirty="0" smtClean="0">
                          <a:latin typeface="Arial"/>
                          <a:cs typeface="Arial"/>
                        </a:rPr>
                        <a:t>Assigned</a:t>
                      </a:r>
                      <a:r>
                        <a:rPr lang="en-US" sz="1400" baseline="0" dirty="0" smtClean="0">
                          <a:latin typeface="Arial"/>
                          <a:cs typeface="Arial"/>
                        </a:rPr>
                        <a:t> Multicast</a:t>
                      </a:r>
                      <a:endParaRPr lang="en-US" sz="1400" dirty="0">
                        <a:latin typeface="Arial"/>
                        <a:cs typeface="Arial"/>
                      </a:endParaRPr>
                    </a:p>
                  </a:txBody>
                  <a:tcPr/>
                </a:tc>
                <a:tc>
                  <a:txBody>
                    <a:bodyPr/>
                    <a:lstStyle/>
                    <a:p>
                      <a:r>
                        <a:rPr lang="en-US" sz="1400" dirty="0" smtClean="0">
                          <a:latin typeface="Arial"/>
                          <a:cs typeface="Arial"/>
                        </a:rPr>
                        <a:t>Description (IPv6 assumed)</a:t>
                      </a:r>
                      <a:endParaRPr lang="en-US" sz="1400" dirty="0">
                        <a:latin typeface="Arial"/>
                        <a:cs typeface="Arial"/>
                      </a:endParaRPr>
                    </a:p>
                  </a:txBody>
                  <a:tcPr/>
                </a:tc>
                <a:tc>
                  <a:txBody>
                    <a:bodyPr/>
                    <a:lstStyle/>
                    <a:p>
                      <a:r>
                        <a:rPr lang="en-US" sz="1400" dirty="0" smtClean="0">
                          <a:latin typeface="Arial"/>
                          <a:cs typeface="Arial"/>
                        </a:rPr>
                        <a:t>Ethernet MAC Address</a:t>
                      </a:r>
                      <a:endParaRPr lang="en-US" sz="1400" dirty="0">
                        <a:latin typeface="Arial"/>
                        <a:cs typeface="Arial"/>
                      </a:endParaRPr>
                    </a:p>
                  </a:txBody>
                  <a:tcPr/>
                </a:tc>
              </a:tr>
              <a:tr h="370840">
                <a:tc>
                  <a:txBody>
                    <a:bodyPr/>
                    <a:lstStyle/>
                    <a:p>
                      <a:r>
                        <a:rPr lang="en-US" sz="2000" dirty="0" smtClean="0">
                          <a:latin typeface="Courier"/>
                          <a:cs typeface="Courier"/>
                        </a:rPr>
                        <a:t>FF02</a:t>
                      </a:r>
                      <a:r>
                        <a:rPr lang="en-US" sz="2000" dirty="0" smtClean="0">
                          <a:solidFill>
                            <a:schemeClr val="tx1"/>
                          </a:solidFill>
                          <a:latin typeface="Courier"/>
                          <a:cs typeface="Courier"/>
                        </a:rPr>
                        <a:t>:</a:t>
                      </a:r>
                      <a:r>
                        <a:rPr lang="en-US" sz="2000" dirty="0" smtClean="0">
                          <a:solidFill>
                            <a:srgbClr val="FF0000"/>
                          </a:solidFill>
                          <a:latin typeface="Courier"/>
                          <a:cs typeface="Courier"/>
                        </a:rPr>
                        <a:t>:1</a:t>
                      </a:r>
                      <a:endParaRPr lang="en-US" sz="2000" dirty="0">
                        <a:solidFill>
                          <a:srgbClr val="FF0000"/>
                        </a:solidFill>
                        <a:latin typeface="Courier"/>
                        <a:cs typeface="Courier"/>
                      </a:endParaRPr>
                    </a:p>
                  </a:txBody>
                  <a:tcPr/>
                </a:tc>
                <a:tc>
                  <a:txBody>
                    <a:bodyPr/>
                    <a:lstStyle/>
                    <a:p>
                      <a:r>
                        <a:rPr lang="en-US" sz="1800" dirty="0" smtClean="0">
                          <a:latin typeface="Courier"/>
                          <a:cs typeface="Courier"/>
                        </a:rPr>
                        <a:t>All-devices</a:t>
                      </a:r>
                      <a:endParaRPr lang="en-US" sz="1800" dirty="0">
                        <a:latin typeface="Courier"/>
                        <a:cs typeface="Courier"/>
                      </a:endParaRPr>
                    </a:p>
                  </a:txBody>
                  <a:tcPr/>
                </a:tc>
                <a:tc>
                  <a:txBody>
                    <a:bodyPr/>
                    <a:lstStyle/>
                    <a:p>
                      <a:r>
                        <a:rPr lang="en-US" sz="1800" dirty="0" smtClean="0">
                          <a:solidFill>
                            <a:srgbClr val="0000FF"/>
                          </a:solidFill>
                          <a:latin typeface="Courier"/>
                          <a:cs typeface="Courier"/>
                        </a:rPr>
                        <a:t>33-33</a:t>
                      </a:r>
                      <a:r>
                        <a:rPr lang="en-US" sz="1800" dirty="0" smtClean="0">
                          <a:solidFill>
                            <a:srgbClr val="FF4C55"/>
                          </a:solidFill>
                          <a:latin typeface="Courier"/>
                          <a:cs typeface="Courier"/>
                        </a:rPr>
                        <a:t>-00-00-00-01</a:t>
                      </a:r>
                      <a:endParaRPr lang="en-US" sz="1800" dirty="0">
                        <a:solidFill>
                          <a:srgbClr val="FF4C55"/>
                        </a:solidFill>
                        <a:latin typeface="Courier"/>
                        <a:cs typeface="Courier"/>
                      </a:endParaRPr>
                    </a:p>
                  </a:txBody>
                  <a:tcPr/>
                </a:tc>
              </a:tr>
              <a:tr h="370840">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FF02</a:t>
                      </a:r>
                      <a:r>
                        <a:rPr lang="en-US" sz="2000" dirty="0" smtClean="0">
                          <a:solidFill>
                            <a:srgbClr val="000000"/>
                          </a:solidFill>
                          <a:latin typeface="Courier"/>
                          <a:cs typeface="Courier"/>
                        </a:rPr>
                        <a:t>:</a:t>
                      </a:r>
                      <a:r>
                        <a:rPr lang="en-US" sz="2000" dirty="0" smtClean="0">
                          <a:solidFill>
                            <a:srgbClr val="FF0000"/>
                          </a:solidFill>
                          <a:latin typeface="Courier"/>
                          <a:cs typeface="Courier"/>
                        </a:rPr>
                        <a:t>:2</a:t>
                      </a:r>
                    </a:p>
                  </a:txBody>
                  <a:tcPr/>
                </a:tc>
                <a:tc>
                  <a:txBody>
                    <a:bodyPr/>
                    <a:lstStyle/>
                    <a:p>
                      <a:r>
                        <a:rPr lang="en-US" sz="1800" dirty="0" smtClean="0">
                          <a:latin typeface="Courier"/>
                          <a:cs typeface="Courier"/>
                        </a:rPr>
                        <a:t>All-routers</a:t>
                      </a:r>
                      <a:endParaRPr lang="en-US" sz="1800" dirty="0">
                        <a:latin typeface="Courier"/>
                        <a:cs typeface="Courier"/>
                      </a:endParaRPr>
                    </a:p>
                  </a:txBody>
                  <a:tcPr/>
                </a:tc>
                <a:tc>
                  <a:txBody>
                    <a:bodyPr/>
                    <a:lstStyle/>
                    <a:p>
                      <a:r>
                        <a:rPr lang="en-US" sz="1800" dirty="0" smtClean="0">
                          <a:solidFill>
                            <a:srgbClr val="0000FF"/>
                          </a:solidFill>
                          <a:latin typeface="Courier"/>
                          <a:cs typeface="Courier"/>
                        </a:rPr>
                        <a:t>33-33</a:t>
                      </a:r>
                      <a:r>
                        <a:rPr lang="en-US" sz="1800" dirty="0" smtClean="0">
                          <a:solidFill>
                            <a:srgbClr val="FF4C55"/>
                          </a:solidFill>
                          <a:latin typeface="Courier"/>
                          <a:cs typeface="Courier"/>
                        </a:rPr>
                        <a:t>-00-00-00-02</a:t>
                      </a:r>
                      <a:endParaRPr lang="en-US" sz="1800" dirty="0">
                        <a:latin typeface="Courier"/>
                        <a:cs typeface="Courier"/>
                      </a:endParaRPr>
                    </a:p>
                  </a:txBody>
                  <a:tcPr/>
                </a:tc>
              </a:tr>
              <a:tr h="370840">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FF02:</a:t>
                      </a:r>
                      <a:r>
                        <a:rPr lang="en-US" sz="2000" dirty="0" smtClean="0">
                          <a:solidFill>
                            <a:srgbClr val="FF4C55"/>
                          </a:solidFill>
                          <a:latin typeface="Courier"/>
                          <a:cs typeface="Courier"/>
                        </a:rPr>
                        <a:t>:5</a:t>
                      </a:r>
                    </a:p>
                  </a:txBody>
                  <a:tcPr/>
                </a:tc>
                <a:tc>
                  <a:txBody>
                    <a:bodyPr/>
                    <a:lstStyle/>
                    <a:p>
                      <a:r>
                        <a:rPr lang="en-US" sz="1800" dirty="0" smtClean="0">
                          <a:latin typeface="Courier"/>
                          <a:cs typeface="Courier"/>
                        </a:rPr>
                        <a:t>OSPF routers</a:t>
                      </a:r>
                      <a:endParaRPr lang="en-US" sz="1800" dirty="0">
                        <a:latin typeface="Courier"/>
                        <a:cs typeface="Courier"/>
                      </a:endParaRPr>
                    </a:p>
                  </a:txBody>
                  <a:tcPr/>
                </a:tc>
                <a:tc>
                  <a:txBody>
                    <a:bodyPr/>
                    <a:lstStyle/>
                    <a:p>
                      <a:r>
                        <a:rPr lang="en-US" sz="1800" dirty="0" smtClean="0">
                          <a:solidFill>
                            <a:srgbClr val="0000FF"/>
                          </a:solidFill>
                          <a:latin typeface="Courier"/>
                          <a:cs typeface="Courier"/>
                        </a:rPr>
                        <a:t>33-33</a:t>
                      </a:r>
                      <a:r>
                        <a:rPr lang="en-US" sz="1800" dirty="0" smtClean="0">
                          <a:solidFill>
                            <a:srgbClr val="FF4C55"/>
                          </a:solidFill>
                          <a:latin typeface="Courier"/>
                          <a:cs typeface="Courier"/>
                        </a:rPr>
                        <a:t>-00-00-00-05</a:t>
                      </a:r>
                      <a:endParaRPr lang="en-US" sz="1800" dirty="0">
                        <a:latin typeface="Courier"/>
                        <a:cs typeface="Courier"/>
                      </a:endParaRPr>
                    </a:p>
                  </a:txBody>
                  <a:tcPr/>
                </a:tc>
              </a:tr>
              <a:tr h="370840">
                <a:tc>
                  <a:txBody>
                    <a:bodyPr/>
                    <a:lstStyle/>
                    <a:p>
                      <a:pPr marL="0" marR="0" indent="0" algn="l" defTabSz="247254" rtl="0" eaLnBrk="1" fontAlgn="auto" latinLnBrk="0" hangingPunct="1">
                        <a:lnSpc>
                          <a:spcPct val="100000"/>
                        </a:lnSpc>
                        <a:spcBef>
                          <a:spcPts val="0"/>
                        </a:spcBef>
                        <a:spcAft>
                          <a:spcPts val="0"/>
                        </a:spcAft>
                        <a:buClrTx/>
                        <a:buSzTx/>
                        <a:buFontTx/>
                        <a:buNone/>
                        <a:tabLst/>
                        <a:defRPr/>
                      </a:pPr>
                      <a:r>
                        <a:rPr lang="en-US" sz="2000" dirty="0" smtClean="0">
                          <a:latin typeface="Courier"/>
                          <a:cs typeface="Courier"/>
                        </a:rPr>
                        <a:t>FF02:</a:t>
                      </a:r>
                      <a:r>
                        <a:rPr lang="en-US" sz="2000" dirty="0" smtClean="0">
                          <a:solidFill>
                            <a:srgbClr val="FF4C55"/>
                          </a:solidFill>
                          <a:latin typeface="Courier"/>
                          <a:cs typeface="Courier"/>
                        </a:rPr>
                        <a:t>:A</a:t>
                      </a:r>
                    </a:p>
                  </a:txBody>
                  <a:tcPr/>
                </a:tc>
                <a:tc>
                  <a:txBody>
                    <a:bodyPr/>
                    <a:lstStyle/>
                    <a:p>
                      <a:r>
                        <a:rPr lang="en-US" sz="1800" dirty="0" smtClean="0">
                          <a:latin typeface="Courier"/>
                          <a:cs typeface="Courier"/>
                        </a:rPr>
                        <a:t>EIGRP routers</a:t>
                      </a:r>
                      <a:endParaRPr lang="en-US" sz="1800" dirty="0">
                        <a:latin typeface="Courier"/>
                        <a:cs typeface="Courier"/>
                      </a:endParaRPr>
                    </a:p>
                  </a:txBody>
                  <a:tcPr/>
                </a:tc>
                <a:tc>
                  <a:txBody>
                    <a:bodyPr/>
                    <a:lstStyle/>
                    <a:p>
                      <a:r>
                        <a:rPr lang="en-US" sz="1800" dirty="0" smtClean="0">
                          <a:solidFill>
                            <a:srgbClr val="0000FF"/>
                          </a:solidFill>
                          <a:latin typeface="Courier"/>
                          <a:cs typeface="Courier"/>
                        </a:rPr>
                        <a:t>33-33</a:t>
                      </a:r>
                      <a:r>
                        <a:rPr lang="en-US" sz="1800" dirty="0" smtClean="0">
                          <a:solidFill>
                            <a:srgbClr val="FF4C55"/>
                          </a:solidFill>
                          <a:latin typeface="Courier"/>
                          <a:cs typeface="Courier"/>
                        </a:rPr>
                        <a:t>-00-00-00-0A</a:t>
                      </a:r>
                      <a:endParaRPr lang="en-US" sz="1800" dirty="0">
                        <a:latin typeface="Courier"/>
                        <a:cs typeface="Courier"/>
                      </a:endParaRPr>
                    </a:p>
                  </a:txBody>
                  <a:tcPr/>
                </a:tc>
              </a:tr>
            </a:tbl>
          </a:graphicData>
        </a:graphic>
      </p:graphicFrame>
      <p:sp>
        <p:nvSpPr>
          <p:cNvPr id="5" name="Curved Left Arrow 4"/>
          <p:cNvSpPr/>
          <p:nvPr/>
        </p:nvSpPr>
        <p:spPr>
          <a:xfrm rot="16200000">
            <a:off x="4287025" y="-1744208"/>
            <a:ext cx="569951" cy="5029201"/>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3" name="TextBox 2"/>
          <p:cNvSpPr txBox="1"/>
          <p:nvPr/>
        </p:nvSpPr>
        <p:spPr>
          <a:xfrm>
            <a:off x="3352800" y="666750"/>
            <a:ext cx="2288194" cy="369332"/>
          </a:xfrm>
          <a:prstGeom prst="rect">
            <a:avLst/>
          </a:prstGeom>
          <a:noFill/>
        </p:spPr>
        <p:txBody>
          <a:bodyPr wrap="none" rtlCol="0">
            <a:spAutoFit/>
          </a:bodyPr>
          <a:lstStyle/>
          <a:p>
            <a:r>
              <a:rPr lang="en-US" sz="1800" b="1" dirty="0" smtClean="0"/>
              <a:t>Assigned Multicast</a:t>
            </a:r>
            <a:endParaRPr lang="en-US" sz="1800" b="1" dirty="0"/>
          </a:p>
        </p:txBody>
      </p:sp>
      <p:sp>
        <p:nvSpPr>
          <p:cNvPr id="9"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0"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39411245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animEffect transition="in" filter="blinds(horizontal)">
                                      <p:cBhvr>
                                        <p:cTn id="16" dur="500"/>
                                        <p:tgtEl>
                                          <p:spTgt spid="14">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9144000" cy="523220"/>
          </a:xfrm>
          <a:prstGeom prst="rect">
            <a:avLst/>
          </a:prstGeom>
          <a:noFill/>
        </p:spPr>
        <p:txBody>
          <a:bodyPr wrap="square" rtlCol="0">
            <a:spAutoFit/>
          </a:bodyPr>
          <a:lstStyle/>
          <a:p>
            <a:pPr algn="ctr"/>
            <a:r>
              <a:rPr lang="en-US" sz="2800" b="1" dirty="0" smtClean="0">
                <a:solidFill>
                  <a:srgbClr val="0096D6"/>
                </a:solidFill>
              </a:rPr>
              <a:t>Why 33-33?</a:t>
            </a:r>
            <a:endParaRPr lang="en-US" sz="2800" b="1" dirty="0">
              <a:solidFill>
                <a:srgbClr val="0096D6"/>
              </a:solidFill>
            </a:endParaRPr>
          </a:p>
        </p:txBody>
      </p:sp>
      <p:sp>
        <p:nvSpPr>
          <p:cNvPr id="7" name="Rectangle 6"/>
          <p:cNvSpPr/>
          <p:nvPr/>
        </p:nvSpPr>
        <p:spPr bwMode="auto">
          <a:xfrm>
            <a:off x="381000" y="971550"/>
            <a:ext cx="3657600" cy="685800"/>
          </a:xfrm>
          <a:prstGeom prst="rect">
            <a:avLst/>
          </a:prstGeom>
          <a:solidFill>
            <a:srgbClr val="FF4C5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rPr>
              <a:t>Destination MAC:</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rPr>
              <a:t>33-33-xx-xx-xx-xx</a:t>
            </a:r>
          </a:p>
        </p:txBody>
      </p:sp>
      <p:sp>
        <p:nvSpPr>
          <p:cNvPr id="8" name="TextBox 7"/>
          <p:cNvSpPr txBox="1"/>
          <p:nvPr/>
        </p:nvSpPr>
        <p:spPr>
          <a:xfrm>
            <a:off x="609600" y="590550"/>
            <a:ext cx="3006703" cy="400110"/>
          </a:xfrm>
          <a:prstGeom prst="rect">
            <a:avLst/>
          </a:prstGeom>
          <a:noFill/>
        </p:spPr>
        <p:txBody>
          <a:bodyPr wrap="none" rtlCol="0">
            <a:spAutoFit/>
          </a:bodyPr>
          <a:lstStyle/>
          <a:p>
            <a:r>
              <a:rPr lang="en-US" sz="2000" b="1" dirty="0" smtClean="0"/>
              <a:t>Ethernet IPv6 Multicast</a:t>
            </a:r>
            <a:endParaRPr lang="en-US" sz="2000" b="1" dirty="0"/>
          </a:p>
        </p:txBody>
      </p:sp>
      <p:pic>
        <p:nvPicPr>
          <p:cNvPr id="9" name="Picture 8"/>
          <p:cNvPicPr>
            <a:picLocks noChangeAspect="1"/>
          </p:cNvPicPr>
          <p:nvPr/>
        </p:nvPicPr>
        <p:blipFill>
          <a:blip r:embed="rId3"/>
          <a:stretch>
            <a:fillRect/>
          </a:stretch>
        </p:blipFill>
        <p:spPr>
          <a:xfrm>
            <a:off x="1143000" y="1962150"/>
            <a:ext cx="2028825" cy="2254250"/>
          </a:xfrm>
          <a:prstGeom prst="rect">
            <a:avLst/>
          </a:prstGeom>
        </p:spPr>
      </p:pic>
      <p:sp>
        <p:nvSpPr>
          <p:cNvPr id="10" name="TextBox 9"/>
          <p:cNvSpPr txBox="1"/>
          <p:nvPr/>
        </p:nvSpPr>
        <p:spPr>
          <a:xfrm>
            <a:off x="381000" y="4324350"/>
            <a:ext cx="3581400" cy="276999"/>
          </a:xfrm>
          <a:prstGeom prst="rect">
            <a:avLst/>
          </a:prstGeom>
          <a:noFill/>
        </p:spPr>
        <p:txBody>
          <a:bodyPr wrap="square" rtlCol="0">
            <a:spAutoFit/>
          </a:bodyPr>
          <a:lstStyle/>
          <a:p>
            <a:r>
              <a:rPr lang="en-US" sz="1200" dirty="0" smtClean="0"/>
              <a:t>Image </a:t>
            </a:r>
            <a:r>
              <a:rPr lang="en-US" sz="1200" dirty="0"/>
              <a:t>courtesy of Computer History Museum</a:t>
            </a:r>
          </a:p>
        </p:txBody>
      </p:sp>
      <p:pic>
        <p:nvPicPr>
          <p:cNvPr id="12" name="Picture 11"/>
          <p:cNvPicPr>
            <a:picLocks noChangeAspect="1"/>
          </p:cNvPicPr>
          <p:nvPr/>
        </p:nvPicPr>
        <p:blipFill>
          <a:blip r:embed="rId4"/>
          <a:stretch>
            <a:fillRect/>
          </a:stretch>
        </p:blipFill>
        <p:spPr>
          <a:xfrm>
            <a:off x="4343400" y="1657350"/>
            <a:ext cx="3719209" cy="2618769"/>
          </a:xfrm>
          <a:prstGeom prst="rect">
            <a:avLst/>
          </a:prstGeom>
        </p:spPr>
      </p:pic>
      <p:sp>
        <p:nvSpPr>
          <p:cNvPr id="13" name="TextBox 12"/>
          <p:cNvSpPr txBox="1"/>
          <p:nvPr/>
        </p:nvSpPr>
        <p:spPr>
          <a:xfrm>
            <a:off x="4343400" y="895350"/>
            <a:ext cx="4648200" cy="646331"/>
          </a:xfrm>
          <a:prstGeom prst="rect">
            <a:avLst/>
          </a:prstGeom>
          <a:noFill/>
        </p:spPr>
        <p:txBody>
          <a:bodyPr wrap="square" rtlCol="0">
            <a:spAutoFit/>
          </a:bodyPr>
          <a:lstStyle/>
          <a:p>
            <a:r>
              <a:rPr lang="en-US" sz="1800" dirty="0" smtClean="0">
                <a:solidFill>
                  <a:srgbClr val="010000"/>
                </a:solidFill>
              </a:rPr>
              <a:t>3333 </a:t>
            </a:r>
            <a:r>
              <a:rPr lang="en-US" sz="1800" dirty="0">
                <a:solidFill>
                  <a:srgbClr val="010000"/>
                </a:solidFill>
              </a:rPr>
              <a:t>Coyote Hill Road, Palo Alto, California, is the address of </a:t>
            </a:r>
            <a:r>
              <a:rPr lang="en-US" sz="1800" dirty="0" smtClean="0">
                <a:solidFill>
                  <a:srgbClr val="010000"/>
                </a:solidFill>
              </a:rPr>
              <a:t>XEROX PARC</a:t>
            </a:r>
            <a:endParaRPr lang="en-US" sz="1800" dirty="0"/>
          </a:p>
        </p:txBody>
      </p:sp>
      <p:sp>
        <p:nvSpPr>
          <p:cNvPr id="11" name="TextBox 10"/>
          <p:cNvSpPr txBox="1"/>
          <p:nvPr/>
        </p:nvSpPr>
        <p:spPr>
          <a:xfrm>
            <a:off x="4343400" y="4324350"/>
            <a:ext cx="3581400" cy="276999"/>
          </a:xfrm>
          <a:prstGeom prst="rect">
            <a:avLst/>
          </a:prstGeom>
          <a:noFill/>
        </p:spPr>
        <p:txBody>
          <a:bodyPr wrap="square" rtlCol="0">
            <a:spAutoFit/>
          </a:bodyPr>
          <a:lstStyle/>
          <a:p>
            <a:r>
              <a:rPr lang="en-US" sz="1200" dirty="0" smtClean="0"/>
              <a:t>Image </a:t>
            </a:r>
            <a:r>
              <a:rPr lang="en-US" sz="1200" dirty="0"/>
              <a:t>courtesy of </a:t>
            </a:r>
            <a:r>
              <a:rPr lang="en-US" sz="1200" dirty="0" smtClean="0"/>
              <a:t>Xerox PARC</a:t>
            </a:r>
            <a:endParaRPr lang="en-US" sz="1200" dirty="0"/>
          </a:p>
        </p:txBody>
      </p:sp>
      <p:sp>
        <p:nvSpPr>
          <p:cNvPr id="14"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5"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133361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1" grpId="0"/>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9144000" cy="523220"/>
          </a:xfrm>
          <a:prstGeom prst="rect">
            <a:avLst/>
          </a:prstGeom>
          <a:noFill/>
        </p:spPr>
        <p:txBody>
          <a:bodyPr wrap="square" rtlCol="0">
            <a:spAutoFit/>
          </a:bodyPr>
          <a:lstStyle/>
          <a:p>
            <a:pPr algn="ctr"/>
            <a:r>
              <a:rPr lang="en-US" sz="2800" b="1" dirty="0">
                <a:solidFill>
                  <a:srgbClr val="0096D6"/>
                </a:solidFill>
              </a:rPr>
              <a:t>Mapping IPv6 Multicast to Ethernet Addresses</a:t>
            </a:r>
          </a:p>
        </p:txBody>
      </p:sp>
      <p:sp>
        <p:nvSpPr>
          <p:cNvPr id="14" name="Content Placeholder 4"/>
          <p:cNvSpPr txBox="1">
            <a:spLocks/>
          </p:cNvSpPr>
          <p:nvPr/>
        </p:nvSpPr>
        <p:spPr>
          <a:xfrm>
            <a:off x="457200" y="3562350"/>
            <a:ext cx="8314254" cy="762000"/>
          </a:xfrm>
          <a:prstGeom prst="rect">
            <a:avLst/>
          </a:prstGeom>
        </p:spPr>
        <p:txBody>
          <a:bodyPr vert="horz" lIns="91408" tIns="45704" rIns="91408" bIns="45704" rtlCol="0">
            <a:normAutofit/>
          </a:bodyPr>
          <a:lstStyle/>
          <a:p>
            <a:pPr marL="342781" indent="-342781" defTabSz="457048">
              <a:spcBef>
                <a:spcPct val="20000"/>
              </a:spcBef>
              <a:buFont typeface="Arial"/>
              <a:buChar char="•"/>
              <a:defRPr/>
            </a:pPr>
            <a:r>
              <a:rPr lang="en-US" sz="2000" dirty="0" smtClean="0">
                <a:solidFill>
                  <a:srgbClr val="010000"/>
                </a:solidFill>
                <a:latin typeface="Arial"/>
                <a:cs typeface="Arial"/>
              </a:rPr>
              <a:t>Another view of assigned IPv6 multicast address mappings to Ethernet MAC addresses.</a:t>
            </a:r>
            <a:endParaRPr lang="en-US" sz="2000" dirty="0">
              <a:solidFill>
                <a:srgbClr val="010000"/>
              </a:solidFill>
              <a:latin typeface="Arial"/>
              <a:cs typeface="Arial"/>
            </a:endParaRPr>
          </a:p>
        </p:txBody>
      </p:sp>
      <p:sp>
        <p:nvSpPr>
          <p:cNvPr id="4" name="Rectangle 3"/>
          <p:cNvSpPr/>
          <p:nvPr/>
        </p:nvSpPr>
        <p:spPr>
          <a:xfrm>
            <a:off x="2590800" y="1536894"/>
            <a:ext cx="27432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FF02::1 (All-devices)</a:t>
            </a:r>
            <a:endParaRPr lang="en-US" sz="1600" b="1" dirty="0">
              <a:latin typeface="Arial" pitchFamily="34" charset="0"/>
              <a:cs typeface="Arial" pitchFamily="34" charset="0"/>
            </a:endParaRPr>
          </a:p>
        </p:txBody>
      </p:sp>
      <p:sp>
        <p:nvSpPr>
          <p:cNvPr id="5" name="Rectangle 4"/>
          <p:cNvSpPr/>
          <p:nvPr/>
        </p:nvSpPr>
        <p:spPr>
          <a:xfrm>
            <a:off x="381000" y="1536894"/>
            <a:ext cx="2209800" cy="425256"/>
          </a:xfrm>
          <a:prstGeom prst="rect">
            <a:avLst/>
          </a:prstGeom>
          <a:solidFill>
            <a:srgbClr val="FF4C55"/>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33-33-00-00-00-01</a:t>
            </a:r>
            <a:endParaRPr lang="en-US" sz="1600" b="1" dirty="0">
              <a:latin typeface="Arial" pitchFamily="34" charset="0"/>
              <a:cs typeface="Arial" pitchFamily="34" charset="0"/>
            </a:endParaRPr>
          </a:p>
        </p:txBody>
      </p:sp>
      <p:sp>
        <p:nvSpPr>
          <p:cNvPr id="6" name="Rectangle 5"/>
          <p:cNvSpPr/>
          <p:nvPr/>
        </p:nvSpPr>
        <p:spPr>
          <a:xfrm>
            <a:off x="5334000" y="1536894"/>
            <a:ext cx="3505200" cy="425256"/>
          </a:xfrm>
          <a:prstGeom prst="rect">
            <a:avLst/>
          </a:prstGeom>
          <a:solidFill>
            <a:srgbClr val="6B6BC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Rest of IPv6 Packet</a:t>
            </a:r>
            <a:endParaRPr lang="en-US" sz="1600" b="1" dirty="0">
              <a:latin typeface="Arial" pitchFamily="34" charset="0"/>
              <a:cs typeface="Arial" pitchFamily="34" charset="0"/>
            </a:endParaRPr>
          </a:p>
        </p:txBody>
      </p:sp>
      <p:sp>
        <p:nvSpPr>
          <p:cNvPr id="7" name="TextBox 6"/>
          <p:cNvSpPr txBox="1"/>
          <p:nvPr/>
        </p:nvSpPr>
        <p:spPr>
          <a:xfrm>
            <a:off x="304800" y="1003494"/>
            <a:ext cx="2265478" cy="584776"/>
          </a:xfrm>
          <a:prstGeom prst="rect">
            <a:avLst/>
          </a:prstGeom>
          <a:noFill/>
        </p:spPr>
        <p:txBody>
          <a:bodyPr wrap="square" rtlCol="0">
            <a:spAutoFit/>
          </a:bodyPr>
          <a:lstStyle/>
          <a:p>
            <a:r>
              <a:rPr lang="en-US" sz="1600" b="1" dirty="0" smtClean="0"/>
              <a:t>Ethernet Multicast Destination Address</a:t>
            </a:r>
            <a:endParaRPr lang="en-US" sz="1600" b="1" dirty="0"/>
          </a:p>
        </p:txBody>
      </p:sp>
      <p:sp>
        <p:nvSpPr>
          <p:cNvPr id="9" name="TextBox 8"/>
          <p:cNvSpPr txBox="1"/>
          <p:nvPr/>
        </p:nvSpPr>
        <p:spPr>
          <a:xfrm>
            <a:off x="2590800" y="1003494"/>
            <a:ext cx="2514600" cy="584776"/>
          </a:xfrm>
          <a:prstGeom prst="rect">
            <a:avLst/>
          </a:prstGeom>
          <a:noFill/>
        </p:spPr>
        <p:txBody>
          <a:bodyPr wrap="square" rtlCol="0">
            <a:spAutoFit/>
          </a:bodyPr>
          <a:lstStyle/>
          <a:p>
            <a:r>
              <a:rPr lang="en-US" sz="1600" b="1" dirty="0" smtClean="0"/>
              <a:t>IPv6 Multicast Destination Address</a:t>
            </a:r>
            <a:endParaRPr lang="en-US" sz="1600" b="1" dirty="0"/>
          </a:p>
        </p:txBody>
      </p:sp>
      <p:sp>
        <p:nvSpPr>
          <p:cNvPr id="12" name="Rectangle 11"/>
          <p:cNvSpPr/>
          <p:nvPr/>
        </p:nvSpPr>
        <p:spPr>
          <a:xfrm>
            <a:off x="2590800" y="2190750"/>
            <a:ext cx="27432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FF02::2 (All-routers)</a:t>
            </a:r>
            <a:endParaRPr lang="en-US" sz="1600" b="1" dirty="0">
              <a:latin typeface="Arial" pitchFamily="34" charset="0"/>
              <a:cs typeface="Arial" pitchFamily="34" charset="0"/>
            </a:endParaRPr>
          </a:p>
        </p:txBody>
      </p:sp>
      <p:sp>
        <p:nvSpPr>
          <p:cNvPr id="13" name="Rectangle 12"/>
          <p:cNvSpPr/>
          <p:nvPr/>
        </p:nvSpPr>
        <p:spPr>
          <a:xfrm>
            <a:off x="381000" y="2190750"/>
            <a:ext cx="2209800" cy="425256"/>
          </a:xfrm>
          <a:prstGeom prst="rect">
            <a:avLst/>
          </a:prstGeom>
          <a:solidFill>
            <a:srgbClr val="FF4C55"/>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33-33-00-00-00-02</a:t>
            </a:r>
            <a:endParaRPr lang="en-US" sz="1600" b="1" dirty="0">
              <a:latin typeface="Arial" pitchFamily="34" charset="0"/>
              <a:cs typeface="Arial" pitchFamily="34" charset="0"/>
            </a:endParaRPr>
          </a:p>
        </p:txBody>
      </p:sp>
      <p:sp>
        <p:nvSpPr>
          <p:cNvPr id="15" name="Rectangle 14"/>
          <p:cNvSpPr/>
          <p:nvPr/>
        </p:nvSpPr>
        <p:spPr>
          <a:xfrm>
            <a:off x="5334000" y="2190750"/>
            <a:ext cx="3505200" cy="425256"/>
          </a:xfrm>
          <a:prstGeom prst="rect">
            <a:avLst/>
          </a:prstGeom>
          <a:solidFill>
            <a:srgbClr val="6B6BC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Rest of IPv6 Packet</a:t>
            </a:r>
            <a:endParaRPr lang="en-US" sz="1600" b="1" dirty="0">
              <a:latin typeface="Arial" pitchFamily="34" charset="0"/>
              <a:cs typeface="Arial" pitchFamily="34" charset="0"/>
            </a:endParaRPr>
          </a:p>
        </p:txBody>
      </p:sp>
      <p:sp>
        <p:nvSpPr>
          <p:cNvPr id="16" name="Rectangle 15"/>
          <p:cNvSpPr/>
          <p:nvPr/>
        </p:nvSpPr>
        <p:spPr>
          <a:xfrm>
            <a:off x="2590800" y="2832294"/>
            <a:ext cx="27432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FF02::A (EIGRP routers)</a:t>
            </a:r>
            <a:endParaRPr lang="en-US" sz="1600" b="1" dirty="0">
              <a:latin typeface="Arial" pitchFamily="34" charset="0"/>
              <a:cs typeface="Arial" pitchFamily="34" charset="0"/>
            </a:endParaRPr>
          </a:p>
        </p:txBody>
      </p:sp>
      <p:sp>
        <p:nvSpPr>
          <p:cNvPr id="17" name="Rectangle 16"/>
          <p:cNvSpPr/>
          <p:nvPr/>
        </p:nvSpPr>
        <p:spPr>
          <a:xfrm>
            <a:off x="381000" y="2832294"/>
            <a:ext cx="2209800" cy="425256"/>
          </a:xfrm>
          <a:prstGeom prst="rect">
            <a:avLst/>
          </a:prstGeom>
          <a:solidFill>
            <a:srgbClr val="FF4C55"/>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33-33-00-00-00-0A</a:t>
            </a:r>
            <a:endParaRPr lang="en-US" sz="1600" b="1" dirty="0">
              <a:latin typeface="Arial" pitchFamily="34" charset="0"/>
              <a:cs typeface="Arial" pitchFamily="34" charset="0"/>
            </a:endParaRPr>
          </a:p>
        </p:txBody>
      </p:sp>
      <p:sp>
        <p:nvSpPr>
          <p:cNvPr id="18" name="Rectangle 17"/>
          <p:cNvSpPr/>
          <p:nvPr/>
        </p:nvSpPr>
        <p:spPr>
          <a:xfrm>
            <a:off x="5334000" y="2832294"/>
            <a:ext cx="3505200" cy="425256"/>
          </a:xfrm>
          <a:prstGeom prst="rect">
            <a:avLst/>
          </a:prstGeom>
          <a:solidFill>
            <a:srgbClr val="6B6BC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600" b="1" dirty="0" smtClean="0">
                <a:latin typeface="Arial" pitchFamily="34" charset="0"/>
                <a:cs typeface="Arial" pitchFamily="34" charset="0"/>
              </a:rPr>
              <a:t>Rest of IPv6 Packet</a:t>
            </a:r>
            <a:endParaRPr lang="en-US" sz="1600" b="1" dirty="0">
              <a:latin typeface="Arial" pitchFamily="34" charset="0"/>
              <a:cs typeface="Arial" pitchFamily="34" charset="0"/>
            </a:endParaRPr>
          </a:p>
        </p:txBody>
      </p:sp>
      <p:sp>
        <p:nvSpPr>
          <p:cNvPr id="19" name="Curved Left Arrow 18"/>
          <p:cNvSpPr/>
          <p:nvPr/>
        </p:nvSpPr>
        <p:spPr>
          <a:xfrm rot="16200000" flipV="1">
            <a:off x="2039123" y="-153173"/>
            <a:ext cx="417551" cy="1904999"/>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22"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3"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28476118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200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par>
                                <p:cTn id="10" presetID="27" presetClass="emph" presetSubtype="0" repeatCount="3000" fill="remove" grpId="0" nodeType="withEffect">
                                  <p:stCondLst>
                                    <p:cond delay="0"/>
                                  </p:stCondLst>
                                  <p:childTnLst>
                                    <p:animClr clrSpc="rgb" dir="cw">
                                      <p:cBhvr override="childStyle">
                                        <p:cTn id="11" dur="250" autoRev="1" fill="remove"/>
                                        <p:tgtEl>
                                          <p:spTgt spid="9"/>
                                        </p:tgtEl>
                                        <p:attrNameLst>
                                          <p:attrName>style.color</p:attrName>
                                        </p:attrNameLst>
                                      </p:cBhvr>
                                      <p:to>
                                        <a:schemeClr val="bg1"/>
                                      </p:to>
                                    </p:animClr>
                                    <p:animClr clrSpc="rgb" dir="cw">
                                      <p:cBhvr>
                                        <p:cTn id="12" dur="250" autoRev="1" fill="remove"/>
                                        <p:tgtEl>
                                          <p:spTgt spid="9"/>
                                        </p:tgtEl>
                                        <p:attrNameLst>
                                          <p:attrName>fillcolor</p:attrName>
                                        </p:attrNameLst>
                                      </p:cBhvr>
                                      <p:to>
                                        <a:schemeClr val="bg1"/>
                                      </p:to>
                                    </p:animClr>
                                    <p:set>
                                      <p:cBhvr>
                                        <p:cTn id="13" dur="250" autoRev="1" fill="remove"/>
                                        <p:tgtEl>
                                          <p:spTgt spid="9"/>
                                        </p:tgtEl>
                                        <p:attrNameLst>
                                          <p:attrName>fill.type</p:attrName>
                                        </p:attrNameLst>
                                      </p:cBhvr>
                                      <p:to>
                                        <p:strVal val="solid"/>
                                      </p:to>
                                    </p:set>
                                    <p:set>
                                      <p:cBhvr>
                                        <p:cTn id="14" dur="250" autoRev="1" fill="remove"/>
                                        <p:tgtEl>
                                          <p:spTgt spid="9"/>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childTnLst>
                          </p:cTn>
                        </p:par>
                        <p:par>
                          <p:cTn id="20" fill="hold">
                            <p:stCondLst>
                              <p:cond delay="500"/>
                            </p:stCondLst>
                            <p:childTnLst>
                              <p:par>
                                <p:cTn id="21" presetID="26" presetClass="emph" presetSubtype="0" repeatCount="2000" fill="hold" grpId="0" nodeType="afterEffect">
                                  <p:stCondLst>
                                    <p:cond delay="0"/>
                                  </p:stCondLst>
                                  <p:childTnLst>
                                    <p:animEffect transition="out" filter="fade">
                                      <p:cBhvr>
                                        <p:cTn id="22" dur="500" tmFilter="0, 0; .2, .5; .8, .5; 1, 0"/>
                                        <p:tgtEl>
                                          <p:spTgt spid="5"/>
                                        </p:tgtEl>
                                      </p:cBhvr>
                                    </p:animEffect>
                                    <p:animScale>
                                      <p:cBhvr>
                                        <p:cTn id="23" dur="250" autoRev="1" fill="hold"/>
                                        <p:tgtEl>
                                          <p:spTgt spid="5"/>
                                        </p:tgtEl>
                                      </p:cBhvr>
                                      <p:by x="105000" y="105000"/>
                                    </p:animScale>
                                  </p:childTnLst>
                                </p:cTn>
                              </p:par>
                              <p:par>
                                <p:cTn id="24" presetID="26" presetClass="emph" presetSubtype="0" repeatCount="2000" fill="hold" grpId="0" nodeType="withEffect">
                                  <p:stCondLst>
                                    <p:cond delay="0"/>
                                  </p:stCondLst>
                                  <p:childTnLst>
                                    <p:animEffect transition="out" filter="fade">
                                      <p:cBhvr>
                                        <p:cTn id="25" dur="500" tmFilter="0, 0; .2, .5; .8, .5; 1, 0"/>
                                        <p:tgtEl>
                                          <p:spTgt spid="7"/>
                                        </p:tgtEl>
                                      </p:cBhvr>
                                    </p:animEffect>
                                    <p:animScale>
                                      <p:cBhvr>
                                        <p:cTn id="26" dur="250" autoRev="1" fill="hold"/>
                                        <p:tgtEl>
                                          <p:spTgt spid="7"/>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blinds(horizontal)">
                                      <p:cBhvr>
                                        <p:cTn id="5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P spid="12" grpId="0" animBg="1"/>
      <p:bldP spid="13" grpId="0" animBg="1"/>
      <p:bldP spid="15" grpId="0" animBg="1"/>
      <p:bldP spid="16" grpId="0" animBg="1"/>
      <p:bldP spid="17" grpId="0" animBg="1"/>
      <p:bldP spid="18" grpId="0" animBg="1"/>
      <p:bldP spid="19" grpId="0" animBg="1"/>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9144000" cy="523220"/>
          </a:xfrm>
          <a:prstGeom prst="rect">
            <a:avLst/>
          </a:prstGeom>
          <a:noFill/>
        </p:spPr>
        <p:txBody>
          <a:bodyPr wrap="square" rtlCol="0">
            <a:spAutoFit/>
          </a:bodyPr>
          <a:lstStyle/>
          <a:p>
            <a:pPr algn="ctr"/>
            <a:r>
              <a:rPr lang="en-US" sz="2800" b="1" dirty="0">
                <a:solidFill>
                  <a:srgbClr val="0096D6"/>
                </a:solidFill>
              </a:rPr>
              <a:t>Mapping </a:t>
            </a:r>
            <a:r>
              <a:rPr lang="en-US" sz="2800" b="1" dirty="0" smtClean="0">
                <a:solidFill>
                  <a:srgbClr val="0096D6"/>
                </a:solidFill>
              </a:rPr>
              <a:t>IPv6 Solicited-Node Multicast Addresses</a:t>
            </a:r>
            <a:endParaRPr lang="en-US" sz="2800" b="1" dirty="0">
              <a:solidFill>
                <a:srgbClr val="0096D6"/>
              </a:solidFill>
            </a:endParaRPr>
          </a:p>
        </p:txBody>
      </p:sp>
      <p:sp>
        <p:nvSpPr>
          <p:cNvPr id="14" name="Content Placeholder 4"/>
          <p:cNvSpPr txBox="1">
            <a:spLocks/>
          </p:cNvSpPr>
          <p:nvPr/>
        </p:nvSpPr>
        <p:spPr>
          <a:xfrm>
            <a:off x="381000" y="3638550"/>
            <a:ext cx="8314254" cy="1143000"/>
          </a:xfrm>
          <a:prstGeom prst="rect">
            <a:avLst/>
          </a:prstGeom>
        </p:spPr>
        <p:txBody>
          <a:bodyPr vert="horz" lIns="91408" tIns="45704" rIns="91408" bIns="45704" rtlCol="0">
            <a:normAutofit fontScale="92500" lnSpcReduction="20000"/>
          </a:bodyPr>
          <a:lstStyle/>
          <a:p>
            <a:pPr marL="342781" indent="-342781" defTabSz="457048">
              <a:spcBef>
                <a:spcPct val="20000"/>
              </a:spcBef>
              <a:buFont typeface="Arial"/>
              <a:buChar char="•"/>
              <a:defRPr/>
            </a:pPr>
            <a:r>
              <a:rPr lang="en-US" sz="2000" dirty="0" smtClean="0">
                <a:solidFill>
                  <a:srgbClr val="010000"/>
                </a:solidFill>
                <a:latin typeface="Arial"/>
                <a:cs typeface="Arial"/>
              </a:rPr>
              <a:t>Remember, all IPv6 unicast addresses also have an associated IPv6 solicited-node multicast address.</a:t>
            </a:r>
          </a:p>
          <a:p>
            <a:pPr marL="342781" indent="-342781" defTabSz="457048">
              <a:spcBef>
                <a:spcPct val="20000"/>
              </a:spcBef>
              <a:buFont typeface="Arial"/>
              <a:buChar char="•"/>
              <a:defRPr/>
            </a:pPr>
            <a:r>
              <a:rPr lang="en-US" sz="2000" dirty="0" smtClean="0">
                <a:solidFill>
                  <a:srgbClr val="010000"/>
                </a:solidFill>
                <a:latin typeface="Arial"/>
                <a:cs typeface="Arial"/>
              </a:rPr>
              <a:t>Each solicited-node multicast address is mapped to an Ethernet MAC address.</a:t>
            </a:r>
            <a:endParaRPr lang="en-US" sz="2000" dirty="0">
              <a:solidFill>
                <a:srgbClr val="010000"/>
              </a:solidFill>
              <a:latin typeface="Arial"/>
              <a:cs typeface="Arial"/>
            </a:endParaRPr>
          </a:p>
        </p:txBody>
      </p:sp>
      <p:sp>
        <p:nvSpPr>
          <p:cNvPr id="4" name="Rectangle 3"/>
          <p:cNvSpPr/>
          <p:nvPr/>
        </p:nvSpPr>
        <p:spPr>
          <a:xfrm>
            <a:off x="923785" y="514350"/>
            <a:ext cx="3701563" cy="390800"/>
          </a:xfrm>
          <a:prstGeom prst="rect">
            <a:avLst/>
          </a:prstGeom>
          <a:solidFill>
            <a:schemeClr val="accent6">
              <a:lumMod val="75000"/>
            </a:schemeClr>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IPv6 Addresses</a:t>
            </a:r>
            <a:endParaRPr lang="en-US" dirty="0">
              <a:latin typeface="Arial" pitchFamily="34" charset="0"/>
              <a:cs typeface="Arial" pitchFamily="34" charset="0"/>
            </a:endParaRPr>
          </a:p>
        </p:txBody>
      </p:sp>
      <p:cxnSp>
        <p:nvCxnSpPr>
          <p:cNvPr id="5" name="Straight Connector 4"/>
          <p:cNvCxnSpPr/>
          <p:nvPr/>
        </p:nvCxnSpPr>
        <p:spPr>
          <a:xfrm rot="16200000" flipH="1">
            <a:off x="2532349" y="1159045"/>
            <a:ext cx="512926" cy="51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2697704" y="1681063"/>
            <a:ext cx="201001"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754059" y="1780563"/>
            <a:ext cx="2127155" cy="11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16200000" flipH="1">
            <a:off x="1633332" y="1887544"/>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H="1">
            <a:off x="3760487" y="1887544"/>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109848" y="2343150"/>
            <a:ext cx="1325653" cy="307712"/>
          </a:xfrm>
          <a:prstGeom prst="rect">
            <a:avLst/>
          </a:prstGeom>
          <a:noFill/>
        </p:spPr>
        <p:txBody>
          <a:bodyPr wrap="square" lIns="91376" tIns="45688" rIns="91376" bIns="45688" rtlCol="0">
            <a:spAutoFit/>
          </a:bodyPr>
          <a:lstStyle/>
          <a:p>
            <a:pPr algn="ctr"/>
            <a:r>
              <a:rPr lang="en-US" sz="1400" b="1" dirty="0">
                <a:latin typeface="Arial" pitchFamily="34" charset="0"/>
                <a:cs typeface="Arial" pitchFamily="34" charset="0"/>
              </a:rPr>
              <a:t>FF00::/8</a:t>
            </a:r>
          </a:p>
        </p:txBody>
      </p:sp>
      <p:sp>
        <p:nvSpPr>
          <p:cNvPr id="11" name="TextBox 10"/>
          <p:cNvSpPr txBox="1"/>
          <p:nvPr/>
        </p:nvSpPr>
        <p:spPr>
          <a:xfrm>
            <a:off x="2732438" y="2343150"/>
            <a:ext cx="2286000" cy="307712"/>
          </a:xfrm>
          <a:prstGeom prst="rect">
            <a:avLst/>
          </a:prstGeom>
          <a:noFill/>
        </p:spPr>
        <p:txBody>
          <a:bodyPr wrap="square" lIns="91376" tIns="45688" rIns="91376" bIns="45688" rtlCol="0">
            <a:spAutoFit/>
          </a:bodyPr>
          <a:lstStyle/>
          <a:p>
            <a:pPr algn="ctr"/>
            <a:r>
              <a:rPr lang="en-US" sz="1400" b="1" dirty="0">
                <a:solidFill>
                  <a:srgbClr val="000000"/>
                </a:solidFill>
                <a:latin typeface="Arial" pitchFamily="34" charset="0"/>
                <a:cs typeface="Arial" pitchFamily="34" charset="0"/>
              </a:rPr>
              <a:t>FF02::1:FF00:</a:t>
            </a:r>
            <a:r>
              <a:rPr lang="en-US" sz="1400" b="1" dirty="0" smtClean="0">
                <a:solidFill>
                  <a:srgbClr val="000000"/>
                </a:solidFill>
                <a:latin typeface="Arial" pitchFamily="34" charset="0"/>
                <a:cs typeface="Arial" pitchFamily="34" charset="0"/>
              </a:rPr>
              <a:t>0000/</a:t>
            </a:r>
            <a:r>
              <a:rPr lang="en-US" sz="1400" b="1" dirty="0">
                <a:solidFill>
                  <a:srgbClr val="000000"/>
                </a:solidFill>
                <a:latin typeface="Arial" pitchFamily="34" charset="0"/>
                <a:cs typeface="Arial" pitchFamily="34" charset="0"/>
              </a:rPr>
              <a:t>104</a:t>
            </a:r>
          </a:p>
        </p:txBody>
      </p:sp>
      <p:sp>
        <p:nvSpPr>
          <p:cNvPr id="12" name="Rectangle 11"/>
          <p:cNvSpPr/>
          <p:nvPr/>
        </p:nvSpPr>
        <p:spPr>
          <a:xfrm>
            <a:off x="1567048" y="1200150"/>
            <a:ext cx="2438400"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Multicast</a:t>
            </a:r>
            <a:endParaRPr lang="en-US" dirty="0">
              <a:latin typeface="Arial" pitchFamily="34" charset="0"/>
              <a:cs typeface="Arial" pitchFamily="34" charset="0"/>
            </a:endParaRPr>
          </a:p>
        </p:txBody>
      </p:sp>
      <p:sp>
        <p:nvSpPr>
          <p:cNvPr id="13" name="Rectangle 12"/>
          <p:cNvSpPr/>
          <p:nvPr/>
        </p:nvSpPr>
        <p:spPr>
          <a:xfrm>
            <a:off x="762000" y="1962150"/>
            <a:ext cx="1981200"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Assigned</a:t>
            </a:r>
            <a:endParaRPr lang="en-US" dirty="0">
              <a:latin typeface="Arial" pitchFamily="34" charset="0"/>
              <a:cs typeface="Arial" pitchFamily="34" charset="0"/>
            </a:endParaRPr>
          </a:p>
        </p:txBody>
      </p:sp>
      <p:sp>
        <p:nvSpPr>
          <p:cNvPr id="15" name="Rectangle 14"/>
          <p:cNvSpPr/>
          <p:nvPr/>
        </p:nvSpPr>
        <p:spPr>
          <a:xfrm>
            <a:off x="2894734" y="1962150"/>
            <a:ext cx="2045772"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Solicited-Node</a:t>
            </a:r>
            <a:endParaRPr lang="en-US" dirty="0">
              <a:latin typeface="Arial" pitchFamily="34" charset="0"/>
              <a:cs typeface="Arial" pitchFamily="34" charset="0"/>
            </a:endParaRPr>
          </a:p>
        </p:txBody>
      </p:sp>
      <p:sp>
        <p:nvSpPr>
          <p:cNvPr id="16" name="Rectangle 15"/>
          <p:cNvSpPr/>
          <p:nvPr/>
        </p:nvSpPr>
        <p:spPr>
          <a:xfrm>
            <a:off x="5724385" y="1960256"/>
            <a:ext cx="3048000" cy="390800"/>
          </a:xfrm>
          <a:prstGeom prst="rect">
            <a:avLst/>
          </a:prstGeom>
          <a:solidFill>
            <a:schemeClr val="accent6">
              <a:lumMod val="60000"/>
              <a:lumOff val="40000"/>
            </a:schemeClr>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800" dirty="0" smtClean="0">
                <a:latin typeface="Arial" pitchFamily="34" charset="0"/>
                <a:cs typeface="Arial" pitchFamily="34" charset="0"/>
              </a:rPr>
              <a:t>Unicast: GUA, Link-Local,…</a:t>
            </a:r>
            <a:endParaRPr lang="en-US" sz="1800" dirty="0">
              <a:latin typeface="Arial" pitchFamily="34" charset="0"/>
              <a:cs typeface="Arial" pitchFamily="34" charset="0"/>
            </a:endParaRPr>
          </a:p>
        </p:txBody>
      </p:sp>
      <p:sp>
        <p:nvSpPr>
          <p:cNvPr id="17" name="Left Arrow 16"/>
          <p:cNvSpPr/>
          <p:nvPr/>
        </p:nvSpPr>
        <p:spPr bwMode="auto">
          <a:xfrm>
            <a:off x="4962385" y="1884056"/>
            <a:ext cx="762000" cy="533400"/>
          </a:xfrm>
          <a:prstGeom prst="leftArrow">
            <a:avLst/>
          </a:prstGeom>
          <a:solidFill>
            <a:schemeClr val="accent6">
              <a:lumMod val="60000"/>
              <a:lumOff val="40000"/>
              <a:alpha val="5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18" name="Rectangle 17"/>
          <p:cNvSpPr/>
          <p:nvPr/>
        </p:nvSpPr>
        <p:spPr>
          <a:xfrm>
            <a:off x="1752600" y="2950856"/>
            <a:ext cx="1981200" cy="390800"/>
          </a:xfrm>
          <a:prstGeom prst="rect">
            <a:avLst/>
          </a:prstGeom>
          <a:solidFill>
            <a:srgbClr val="FF4C55"/>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Ethernet MAC</a:t>
            </a:r>
            <a:endParaRPr lang="en-US" dirty="0">
              <a:latin typeface="Arial" pitchFamily="34" charset="0"/>
              <a:cs typeface="Arial" pitchFamily="34" charset="0"/>
            </a:endParaRPr>
          </a:p>
        </p:txBody>
      </p:sp>
      <p:sp>
        <p:nvSpPr>
          <p:cNvPr id="19" name="Bent Arrow 18"/>
          <p:cNvSpPr/>
          <p:nvPr/>
        </p:nvSpPr>
        <p:spPr bwMode="auto">
          <a:xfrm flipV="1">
            <a:off x="925841" y="2375585"/>
            <a:ext cx="838200" cy="990600"/>
          </a:xfrm>
          <a:prstGeom prst="bentArrow">
            <a:avLst/>
          </a:prstGeom>
          <a:solidFill>
            <a:srgbClr val="FF4C55">
              <a:alpha val="57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0" name="Bent Arrow 19"/>
          <p:cNvSpPr/>
          <p:nvPr/>
        </p:nvSpPr>
        <p:spPr bwMode="auto">
          <a:xfrm flipH="1" flipV="1">
            <a:off x="3745241" y="2394570"/>
            <a:ext cx="914400" cy="990600"/>
          </a:xfrm>
          <a:prstGeom prst="bentArrow">
            <a:avLst/>
          </a:prstGeom>
          <a:solidFill>
            <a:srgbClr val="FF4C55">
              <a:alpha val="57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1" name="TextBox 20"/>
          <p:cNvSpPr txBox="1"/>
          <p:nvPr/>
        </p:nvSpPr>
        <p:spPr>
          <a:xfrm>
            <a:off x="1828800" y="3331856"/>
            <a:ext cx="1905000" cy="307712"/>
          </a:xfrm>
          <a:prstGeom prst="rect">
            <a:avLst/>
          </a:prstGeom>
          <a:noFill/>
        </p:spPr>
        <p:txBody>
          <a:bodyPr wrap="square" lIns="91376" tIns="45688" rIns="91376" bIns="45688" rtlCol="0">
            <a:spAutoFit/>
          </a:bodyPr>
          <a:lstStyle/>
          <a:p>
            <a:pPr algn="ctr"/>
            <a:r>
              <a:rPr lang="en-US" sz="1400" b="1" dirty="0" smtClean="0">
                <a:latin typeface="Arial" pitchFamily="34" charset="0"/>
                <a:cs typeface="Arial" pitchFamily="34" charset="0"/>
              </a:rPr>
              <a:t>33-33-xx-xx-xx-xx</a:t>
            </a:r>
            <a:endParaRPr lang="en-US" sz="1400" b="1" dirty="0">
              <a:latin typeface="Arial" pitchFamily="34" charset="0"/>
              <a:cs typeface="Arial" pitchFamily="34" charset="0"/>
            </a:endParaRPr>
          </a:p>
        </p:txBody>
      </p:sp>
      <p:sp>
        <p:nvSpPr>
          <p:cNvPr id="22" name="Bent Arrow 21"/>
          <p:cNvSpPr/>
          <p:nvPr/>
        </p:nvSpPr>
        <p:spPr bwMode="auto">
          <a:xfrm flipH="1" flipV="1">
            <a:off x="3733800" y="2419350"/>
            <a:ext cx="3200400" cy="990600"/>
          </a:xfrm>
          <a:prstGeom prst="bentArrow">
            <a:avLst/>
          </a:prstGeom>
          <a:solidFill>
            <a:srgbClr val="FF4C55">
              <a:alpha val="57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5"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6"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2409643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par>
                                <p:cTn id="18" presetID="3" presetClass="entr" presetSubtype="10" fill="hold" nodeType="with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animEffect transition="in" filter="blinds(horizontal)">
                                      <p:cBhvr>
                                        <p:cTn id="20" dur="500"/>
                                        <p:tgtEl>
                                          <p:spTgt spid="1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2"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6781800" y="2190750"/>
            <a:ext cx="2145270" cy="1428750"/>
          </a:xfrm>
          <a:prstGeom prst="rect">
            <a:avLst/>
          </a:prstGeom>
        </p:spPr>
      </p:pic>
      <p:sp>
        <p:nvSpPr>
          <p:cNvPr id="16" name="Content Placeholder 2"/>
          <p:cNvSpPr>
            <a:spLocks noGrp="1"/>
          </p:cNvSpPr>
          <p:nvPr>
            <p:ph idx="4294967295"/>
          </p:nvPr>
        </p:nvSpPr>
        <p:spPr>
          <a:xfrm>
            <a:off x="76200" y="2571751"/>
            <a:ext cx="6781800" cy="1752600"/>
          </a:xfrm>
          <a:prstGeom prst="rect">
            <a:avLst/>
          </a:prstGeom>
        </p:spPr>
        <p:txBody>
          <a:bodyPr>
            <a:noAutofit/>
          </a:bodyPr>
          <a:lstStyle/>
          <a:p>
            <a:pPr marL="468911" lvl="1" indent="-342811">
              <a:buFont typeface="Arial"/>
              <a:buChar char="•"/>
              <a:defRPr/>
            </a:pPr>
            <a:r>
              <a:rPr lang="en-US" dirty="0">
                <a:solidFill>
                  <a:srgbClr val="010000"/>
                </a:solidFill>
                <a:latin typeface="Arial"/>
                <a:cs typeface="Arial"/>
              </a:rPr>
              <a:t>Besides its own MAC address, the Ethernet NIC will accept multicast addresses created from the:</a:t>
            </a:r>
          </a:p>
          <a:p>
            <a:pPr marL="603321" lvl="2" indent="-342811">
              <a:buFont typeface="Arial"/>
              <a:buChar char="•"/>
              <a:defRPr/>
            </a:pPr>
            <a:r>
              <a:rPr lang="en-US" dirty="0">
                <a:solidFill>
                  <a:srgbClr val="010000"/>
                </a:solidFill>
                <a:latin typeface="Arial"/>
                <a:cs typeface="Arial"/>
              </a:rPr>
              <a:t>Solicited node multicast (global unicast address)</a:t>
            </a:r>
          </a:p>
          <a:p>
            <a:pPr marL="603321" lvl="2" indent="-342811">
              <a:buFont typeface="Arial"/>
              <a:buChar char="•"/>
              <a:defRPr/>
            </a:pPr>
            <a:r>
              <a:rPr lang="en-US" dirty="0">
                <a:solidFill>
                  <a:srgbClr val="010000"/>
                </a:solidFill>
                <a:latin typeface="Arial"/>
                <a:cs typeface="Arial"/>
              </a:rPr>
              <a:t>Solicited node multicast (link-local address)</a:t>
            </a:r>
          </a:p>
          <a:p>
            <a:pPr marL="603321" lvl="2" indent="-342811">
              <a:buFont typeface="Arial"/>
              <a:buChar char="•"/>
              <a:defRPr/>
            </a:pPr>
            <a:r>
              <a:rPr lang="en-US" dirty="0">
                <a:solidFill>
                  <a:srgbClr val="010000"/>
                </a:solidFill>
                <a:latin typeface="Arial"/>
                <a:cs typeface="Arial"/>
              </a:rPr>
              <a:t>Any assigned multicast address such as All-IPv6-Devices.</a:t>
            </a:r>
          </a:p>
        </p:txBody>
      </p:sp>
      <p:graphicFrame>
        <p:nvGraphicFramePr>
          <p:cNvPr id="5" name="Table 4"/>
          <p:cNvGraphicFramePr>
            <a:graphicFrameLocks noGrp="1"/>
          </p:cNvGraphicFramePr>
          <p:nvPr>
            <p:extLst>
              <p:ext uri="{D42A27DB-BD31-4B8C-83A1-F6EECF244321}">
                <p14:modId xmlns:p14="http://schemas.microsoft.com/office/powerpoint/2010/main" val="1898597924"/>
              </p:ext>
            </p:extLst>
          </p:nvPr>
        </p:nvGraphicFramePr>
        <p:xfrm>
          <a:off x="103307" y="796117"/>
          <a:ext cx="8905486" cy="1657350"/>
        </p:xfrm>
        <a:graphic>
          <a:graphicData uri="http://schemas.openxmlformats.org/drawingml/2006/table">
            <a:tbl>
              <a:tblPr firstRow="1" bandRow="1">
                <a:tableStyleId>{9DCAF9ED-07DC-4A11-8D7F-57B35C25682E}</a:tableStyleId>
              </a:tblPr>
              <a:tblGrid>
                <a:gridCol w="1712603"/>
                <a:gridCol w="2582860"/>
                <a:gridCol w="2295685"/>
                <a:gridCol w="2314338"/>
              </a:tblGrid>
              <a:tr h="285750">
                <a:tc>
                  <a:txBody>
                    <a:bodyPr/>
                    <a:lstStyle/>
                    <a:p>
                      <a:endParaRPr lang="en-US" sz="1400" b="1" dirty="0">
                        <a:latin typeface="Arial"/>
                        <a:cs typeface="Arial"/>
                      </a:endParaRPr>
                    </a:p>
                  </a:txBody>
                  <a:tcPr marL="68598" marR="68598" marT="34290" marB="34290"/>
                </a:tc>
                <a:tc>
                  <a:txBody>
                    <a:bodyPr/>
                    <a:lstStyle/>
                    <a:p>
                      <a:r>
                        <a:rPr lang="en-US" sz="1400" b="1" dirty="0" smtClean="0">
                          <a:latin typeface="Arial"/>
                          <a:cs typeface="Arial"/>
                        </a:rPr>
                        <a:t>Unicast Addresses</a:t>
                      </a:r>
                      <a:endParaRPr lang="en-US" sz="1400" b="1" dirty="0">
                        <a:latin typeface="Arial"/>
                        <a:cs typeface="Arial"/>
                      </a:endParaRPr>
                    </a:p>
                  </a:txBody>
                  <a:tcPr marL="68598" marR="68598" marT="34290" marB="34290"/>
                </a:tc>
                <a:tc>
                  <a:txBody>
                    <a:bodyPr/>
                    <a:lstStyle/>
                    <a:p>
                      <a:r>
                        <a:rPr lang="en-US" sz="1400" b="1" dirty="0" smtClean="0">
                          <a:latin typeface="Arial"/>
                          <a:cs typeface="Arial"/>
                        </a:rPr>
                        <a:t>Solicited Node Multicast</a:t>
                      </a:r>
                      <a:endParaRPr lang="en-US" sz="1400" b="1" dirty="0">
                        <a:latin typeface="Arial"/>
                        <a:cs typeface="Arial"/>
                      </a:endParaRPr>
                    </a:p>
                  </a:txBody>
                  <a:tcPr marL="68598" marR="68598" marT="34290" marB="34290"/>
                </a:tc>
                <a:tc>
                  <a:txBody>
                    <a:bodyPr/>
                    <a:lstStyle/>
                    <a:p>
                      <a:r>
                        <a:rPr lang="en-US" sz="1400" b="1" dirty="0" smtClean="0">
                          <a:latin typeface="Arial"/>
                          <a:cs typeface="Arial"/>
                        </a:rPr>
                        <a:t>Ethernet MAC</a:t>
                      </a:r>
                      <a:endParaRPr lang="en-US" sz="1400" b="1" dirty="0">
                        <a:latin typeface="Arial"/>
                        <a:cs typeface="Arial"/>
                      </a:endParaRPr>
                    </a:p>
                  </a:txBody>
                  <a:tcPr marL="68598" marR="68598" marT="34290" marB="34290"/>
                </a:tc>
              </a:tr>
              <a:tr h="297180">
                <a:tc>
                  <a:txBody>
                    <a:bodyPr/>
                    <a:lstStyle/>
                    <a:p>
                      <a:r>
                        <a:rPr lang="en-US" sz="1400" b="1" dirty="0" smtClean="0">
                          <a:latin typeface="Arial"/>
                          <a:cs typeface="Arial"/>
                        </a:rPr>
                        <a:t>Ethernet NIC</a:t>
                      </a:r>
                      <a:endParaRPr lang="en-US" sz="1400" b="1" dirty="0">
                        <a:solidFill>
                          <a:srgbClr val="010000"/>
                        </a:solidFill>
                        <a:latin typeface="Arial"/>
                        <a:cs typeface="Arial"/>
                      </a:endParaRPr>
                    </a:p>
                  </a:txBody>
                  <a:tcPr marL="68598" marR="68598" marT="34290" marB="34290"/>
                </a:tc>
                <a:tc>
                  <a:txBody>
                    <a:bodyPr/>
                    <a:lstStyle/>
                    <a:p>
                      <a:pPr marL="0" marR="0" indent="0" algn="l" defTabSz="913525" rtl="0" eaLnBrk="1" fontAlgn="auto" latinLnBrk="0" hangingPunct="1">
                        <a:lnSpc>
                          <a:spcPct val="100000"/>
                        </a:lnSpc>
                        <a:spcBef>
                          <a:spcPts val="0"/>
                        </a:spcBef>
                        <a:spcAft>
                          <a:spcPts val="0"/>
                        </a:spcAft>
                        <a:buClrTx/>
                        <a:buSzTx/>
                        <a:buFontTx/>
                        <a:buNone/>
                        <a:tabLst/>
                        <a:defRPr/>
                      </a:pPr>
                      <a:r>
                        <a:rPr lang="en-US" sz="1400" b="1" dirty="0" smtClean="0">
                          <a:latin typeface="Arial"/>
                          <a:cs typeface="Arial"/>
                        </a:rPr>
                        <a:t>N/A</a:t>
                      </a:r>
                      <a:endParaRPr lang="en-US" sz="1400" b="1" dirty="0" smtClean="0">
                        <a:solidFill>
                          <a:srgbClr val="010000"/>
                        </a:solidFill>
                        <a:latin typeface="Arial"/>
                        <a:cs typeface="Arial"/>
                      </a:endParaRPr>
                    </a:p>
                  </a:txBody>
                  <a:tcPr marL="68598" marR="68598" marT="34290" marB="34290"/>
                </a:tc>
                <a:tc>
                  <a:txBody>
                    <a:bodyPr/>
                    <a:lstStyle/>
                    <a:p>
                      <a:pPr marL="0" marR="0" indent="0" algn="l" defTabSz="913525" rtl="0" eaLnBrk="1" fontAlgn="auto" latinLnBrk="0" hangingPunct="1">
                        <a:lnSpc>
                          <a:spcPct val="100000"/>
                        </a:lnSpc>
                        <a:spcBef>
                          <a:spcPts val="0"/>
                        </a:spcBef>
                        <a:spcAft>
                          <a:spcPts val="0"/>
                        </a:spcAft>
                        <a:buClrTx/>
                        <a:buSzTx/>
                        <a:buFontTx/>
                        <a:buNone/>
                        <a:tabLst/>
                        <a:defRPr/>
                      </a:pPr>
                      <a:r>
                        <a:rPr lang="en-US" sz="1400" b="1" dirty="0" smtClean="0">
                          <a:latin typeface="Arial"/>
                          <a:cs typeface="Arial"/>
                        </a:rPr>
                        <a:t>N/A</a:t>
                      </a:r>
                      <a:endParaRPr lang="en-US" sz="1400" b="1" dirty="0" smtClean="0">
                        <a:solidFill>
                          <a:srgbClr val="010000"/>
                        </a:solidFill>
                        <a:latin typeface="Arial"/>
                        <a:cs typeface="Arial"/>
                      </a:endParaRPr>
                    </a:p>
                  </a:txBody>
                  <a:tcPr marL="68598" marR="68598" marT="34290" marB="34290"/>
                </a:tc>
                <a:tc>
                  <a:txBody>
                    <a:bodyPr/>
                    <a:lstStyle/>
                    <a:p>
                      <a:pPr marL="0" marR="0" indent="0" algn="l" defTabSz="913563" rtl="0" eaLnBrk="1" fontAlgn="auto" latinLnBrk="0" hangingPunct="1">
                        <a:lnSpc>
                          <a:spcPct val="100000"/>
                        </a:lnSpc>
                        <a:spcBef>
                          <a:spcPts val="0"/>
                        </a:spcBef>
                        <a:spcAft>
                          <a:spcPts val="0"/>
                        </a:spcAft>
                        <a:buClrTx/>
                        <a:buSzTx/>
                        <a:buFontTx/>
                        <a:buNone/>
                        <a:tabLst/>
                        <a:defRPr/>
                      </a:pPr>
                      <a:r>
                        <a:rPr lang="en-US" sz="1500" b="1" dirty="0" smtClean="0">
                          <a:latin typeface="Arial"/>
                          <a:cs typeface="Arial"/>
                        </a:rPr>
                        <a:t>00-1B-24-04-A2-1E</a:t>
                      </a:r>
                    </a:p>
                  </a:txBody>
                  <a:tcPr marL="68598" marR="68598" marT="34290" marB="34290"/>
                </a:tc>
              </a:tr>
              <a:tr h="285750">
                <a:tc>
                  <a:txBody>
                    <a:bodyPr/>
                    <a:lstStyle/>
                    <a:p>
                      <a:r>
                        <a:rPr lang="en-US" sz="1400" b="1" dirty="0" smtClean="0">
                          <a:latin typeface="Arial"/>
                          <a:cs typeface="Arial"/>
                        </a:rPr>
                        <a:t>Global</a:t>
                      </a:r>
                      <a:r>
                        <a:rPr lang="en-US" sz="1400" b="1" baseline="0" dirty="0" smtClean="0">
                          <a:latin typeface="Arial"/>
                          <a:cs typeface="Arial"/>
                        </a:rPr>
                        <a:t> Unicast</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2001:DB8:CAFE:1:</a:t>
                      </a:r>
                      <a:r>
                        <a:rPr lang="en-US" sz="1400" b="1" dirty="0" smtClean="0">
                          <a:solidFill>
                            <a:srgbClr val="FF4C55"/>
                          </a:solidFill>
                          <a:latin typeface="Arial"/>
                          <a:cs typeface="Arial"/>
                        </a:rPr>
                        <a:t>:200</a:t>
                      </a:r>
                      <a:endParaRPr lang="en-US" sz="1400" b="1" dirty="0">
                        <a:solidFill>
                          <a:srgbClr val="FF4C55"/>
                        </a:solidFill>
                        <a:latin typeface="Arial"/>
                        <a:cs typeface="Arial"/>
                      </a:endParaRPr>
                    </a:p>
                  </a:txBody>
                  <a:tcPr marL="68598" marR="68598" marT="34290" marB="34290"/>
                </a:tc>
                <a:tc>
                  <a:txBody>
                    <a:bodyPr/>
                    <a:lstStyle/>
                    <a:p>
                      <a:r>
                        <a:rPr lang="en-US" sz="1400" b="1" dirty="0" smtClean="0">
                          <a:latin typeface="Arial"/>
                          <a:cs typeface="Arial"/>
                        </a:rPr>
                        <a:t>FF02::1:</a:t>
                      </a:r>
                      <a:r>
                        <a:rPr lang="en-US" sz="1400" b="1" dirty="0" smtClean="0">
                          <a:solidFill>
                            <a:srgbClr val="0000FF"/>
                          </a:solidFill>
                          <a:latin typeface="Arial"/>
                          <a:cs typeface="Arial"/>
                        </a:rPr>
                        <a:t>FF</a:t>
                      </a:r>
                      <a:r>
                        <a:rPr lang="en-US" sz="1400" b="1" dirty="0" smtClean="0">
                          <a:solidFill>
                            <a:srgbClr val="FF4C55"/>
                          </a:solidFill>
                          <a:latin typeface="Arial"/>
                          <a:cs typeface="Arial"/>
                        </a:rPr>
                        <a:t>00:200</a:t>
                      </a:r>
                      <a:endParaRPr lang="en-US" sz="1400" b="1" dirty="0">
                        <a:solidFill>
                          <a:srgbClr val="FF4C55"/>
                        </a:solidFill>
                        <a:latin typeface="Arial"/>
                        <a:cs typeface="Arial"/>
                      </a:endParaRPr>
                    </a:p>
                  </a:txBody>
                  <a:tcPr marL="68598" marR="68598" marT="34290" marB="34290"/>
                </a:tc>
                <a:tc>
                  <a:txBody>
                    <a:bodyPr/>
                    <a:lstStyle/>
                    <a:p>
                      <a:pPr marL="0" marR="0" indent="0" algn="l" defTabSz="913563" rtl="0" eaLnBrk="1" fontAlgn="auto" latinLnBrk="0" hangingPunct="1">
                        <a:lnSpc>
                          <a:spcPct val="100000"/>
                        </a:lnSpc>
                        <a:spcBef>
                          <a:spcPts val="0"/>
                        </a:spcBef>
                        <a:spcAft>
                          <a:spcPts val="0"/>
                        </a:spcAft>
                        <a:buClrTx/>
                        <a:buSzTx/>
                        <a:buFontTx/>
                        <a:buNone/>
                        <a:tabLst/>
                        <a:defRPr/>
                      </a:pPr>
                      <a:r>
                        <a:rPr lang="en-US" sz="1400" b="1" dirty="0" smtClean="0">
                          <a:latin typeface="Arial"/>
                          <a:cs typeface="Arial"/>
                        </a:rPr>
                        <a:t>33-33-</a:t>
                      </a:r>
                      <a:r>
                        <a:rPr lang="en-US" sz="1400" b="1" dirty="0" smtClean="0">
                          <a:solidFill>
                            <a:srgbClr val="0000FF"/>
                          </a:solidFill>
                          <a:latin typeface="Arial"/>
                          <a:cs typeface="Arial"/>
                        </a:rPr>
                        <a:t>FF</a:t>
                      </a:r>
                      <a:r>
                        <a:rPr lang="en-US" sz="1400" b="1" dirty="0" smtClean="0">
                          <a:latin typeface="Arial"/>
                          <a:cs typeface="Arial"/>
                        </a:rPr>
                        <a:t>-</a:t>
                      </a:r>
                      <a:r>
                        <a:rPr lang="en-US" sz="1400" b="1" dirty="0" smtClean="0">
                          <a:solidFill>
                            <a:srgbClr val="FF4C55"/>
                          </a:solidFill>
                          <a:latin typeface="Arial"/>
                          <a:cs typeface="Arial"/>
                        </a:rPr>
                        <a:t>00-02-00</a:t>
                      </a:r>
                    </a:p>
                  </a:txBody>
                  <a:tcPr marL="68598" marR="68598" marT="34290" marB="34290"/>
                </a:tc>
              </a:tr>
              <a:tr h="285750">
                <a:tc>
                  <a:txBody>
                    <a:bodyPr/>
                    <a:lstStyle/>
                    <a:p>
                      <a:r>
                        <a:rPr lang="en-US" sz="1400" b="1" dirty="0" smtClean="0">
                          <a:latin typeface="Arial"/>
                          <a:cs typeface="Arial"/>
                        </a:rPr>
                        <a:t>Link-local</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FE80::1111:2222:33</a:t>
                      </a:r>
                      <a:r>
                        <a:rPr lang="en-US" sz="1400" b="1" dirty="0" smtClean="0">
                          <a:solidFill>
                            <a:srgbClr val="FF4C55"/>
                          </a:solidFill>
                          <a:latin typeface="Arial"/>
                          <a:cs typeface="Arial"/>
                        </a:rPr>
                        <a:t>33:4444</a:t>
                      </a:r>
                      <a:endParaRPr lang="en-US" sz="1400" b="1" dirty="0">
                        <a:solidFill>
                          <a:srgbClr val="FF4C55"/>
                        </a:solidFill>
                        <a:latin typeface="Arial"/>
                        <a:cs typeface="Arial"/>
                      </a:endParaRPr>
                    </a:p>
                  </a:txBody>
                  <a:tcPr marL="68598" marR="68598" marT="34290" marB="34290"/>
                </a:tc>
                <a:tc>
                  <a:txBody>
                    <a:bodyPr/>
                    <a:lstStyle/>
                    <a:p>
                      <a:r>
                        <a:rPr lang="en-US" sz="1400" b="1" dirty="0" smtClean="0">
                          <a:latin typeface="Arial"/>
                          <a:cs typeface="Arial"/>
                        </a:rPr>
                        <a:t>FF02::1:</a:t>
                      </a:r>
                      <a:r>
                        <a:rPr lang="en-US" sz="1400" b="1" dirty="0" smtClean="0">
                          <a:solidFill>
                            <a:srgbClr val="0000FF"/>
                          </a:solidFill>
                          <a:latin typeface="Arial"/>
                          <a:cs typeface="Arial"/>
                        </a:rPr>
                        <a:t>FF</a:t>
                      </a:r>
                      <a:r>
                        <a:rPr lang="en-US" sz="1400" b="1" dirty="0" smtClean="0">
                          <a:solidFill>
                            <a:srgbClr val="FF4C55"/>
                          </a:solidFill>
                          <a:latin typeface="Arial"/>
                          <a:cs typeface="Arial"/>
                        </a:rPr>
                        <a:t>33:4444</a:t>
                      </a:r>
                      <a:endParaRPr lang="en-US" sz="1400" b="1" dirty="0">
                        <a:solidFill>
                          <a:srgbClr val="FF4C55"/>
                        </a:solidFill>
                        <a:latin typeface="Arial"/>
                        <a:cs typeface="Arial"/>
                      </a:endParaRPr>
                    </a:p>
                  </a:txBody>
                  <a:tcPr marL="68598" marR="68598" marT="34290" marB="34290"/>
                </a:tc>
                <a:tc>
                  <a:txBody>
                    <a:bodyPr/>
                    <a:lstStyle/>
                    <a:p>
                      <a:pPr marL="0" marR="0" indent="0" algn="l" defTabSz="913563" rtl="0" eaLnBrk="1" fontAlgn="auto" latinLnBrk="0" hangingPunct="1">
                        <a:lnSpc>
                          <a:spcPct val="100000"/>
                        </a:lnSpc>
                        <a:spcBef>
                          <a:spcPts val="0"/>
                        </a:spcBef>
                        <a:spcAft>
                          <a:spcPts val="0"/>
                        </a:spcAft>
                        <a:buClrTx/>
                        <a:buSzTx/>
                        <a:buFontTx/>
                        <a:buNone/>
                        <a:tabLst/>
                        <a:defRPr/>
                      </a:pPr>
                      <a:r>
                        <a:rPr lang="en-US" sz="1400" b="1" dirty="0" smtClean="0">
                          <a:latin typeface="Arial"/>
                          <a:cs typeface="Arial"/>
                        </a:rPr>
                        <a:t>33-33-</a:t>
                      </a:r>
                      <a:r>
                        <a:rPr lang="en-US" sz="1400" b="1" dirty="0" smtClean="0">
                          <a:solidFill>
                            <a:srgbClr val="0000FF"/>
                          </a:solidFill>
                          <a:latin typeface="Arial"/>
                          <a:cs typeface="Arial"/>
                        </a:rPr>
                        <a:t>FF-</a:t>
                      </a:r>
                      <a:r>
                        <a:rPr lang="en-US" sz="1400" b="1" dirty="0" smtClean="0">
                          <a:solidFill>
                            <a:srgbClr val="FF4C55"/>
                          </a:solidFill>
                          <a:latin typeface="Arial"/>
                          <a:cs typeface="Arial"/>
                        </a:rPr>
                        <a:t>33-44-44</a:t>
                      </a:r>
                    </a:p>
                  </a:txBody>
                  <a:tcPr marL="68598" marR="68598" marT="34290" marB="34290"/>
                </a:tc>
              </a:tr>
              <a:tr h="502920">
                <a:tc>
                  <a:txBody>
                    <a:bodyPr/>
                    <a:lstStyle/>
                    <a:p>
                      <a:r>
                        <a:rPr lang="en-US" sz="1400" b="1" dirty="0" smtClean="0">
                          <a:latin typeface="Arial"/>
                          <a:cs typeface="Arial"/>
                        </a:rPr>
                        <a:t>Multicast</a:t>
                      </a:r>
                    </a:p>
                    <a:p>
                      <a:r>
                        <a:rPr lang="en-US" sz="1400" b="1" dirty="0" smtClean="0">
                          <a:latin typeface="Arial"/>
                          <a:cs typeface="Arial"/>
                        </a:rPr>
                        <a:t>(All-IPv6</a:t>
                      </a:r>
                      <a:r>
                        <a:rPr lang="en-US" sz="1400" b="1" baseline="0" dirty="0" smtClean="0">
                          <a:latin typeface="Arial"/>
                          <a:cs typeface="Arial"/>
                        </a:rPr>
                        <a:t>-Devices)</a:t>
                      </a:r>
                      <a:endParaRPr lang="en-US" sz="1400" b="1" dirty="0">
                        <a:solidFill>
                          <a:srgbClr val="010000"/>
                        </a:solidFill>
                        <a:latin typeface="Arial"/>
                        <a:cs typeface="Arial"/>
                      </a:endParaRPr>
                    </a:p>
                  </a:txBody>
                  <a:tcPr marL="68598" marR="68598" marT="34290" marB="34290"/>
                </a:tc>
                <a:tc>
                  <a:txBody>
                    <a:bodyPr/>
                    <a:lstStyle/>
                    <a:p>
                      <a:r>
                        <a:rPr lang="en-US" sz="1400" b="1" dirty="0" smtClean="0">
                          <a:latin typeface="Arial"/>
                          <a:cs typeface="Arial"/>
                        </a:rPr>
                        <a:t>FF02:</a:t>
                      </a:r>
                      <a:r>
                        <a:rPr lang="en-US" sz="1400" b="1" dirty="0" smtClean="0">
                          <a:solidFill>
                            <a:srgbClr val="FF4C55"/>
                          </a:solidFill>
                          <a:latin typeface="Arial"/>
                          <a:cs typeface="Arial"/>
                        </a:rPr>
                        <a:t>:1</a:t>
                      </a:r>
                      <a:endParaRPr lang="en-US" sz="1400" b="1" dirty="0">
                        <a:solidFill>
                          <a:srgbClr val="FF4C55"/>
                        </a:solidFill>
                        <a:latin typeface="Arial"/>
                        <a:cs typeface="Arial"/>
                      </a:endParaRPr>
                    </a:p>
                  </a:txBody>
                  <a:tcPr marL="68598" marR="68598" marT="34290" marB="34290"/>
                </a:tc>
                <a:tc>
                  <a:txBody>
                    <a:bodyPr/>
                    <a:lstStyle/>
                    <a:p>
                      <a:r>
                        <a:rPr lang="en-US" sz="1400" b="1" dirty="0" smtClean="0">
                          <a:latin typeface="Arial"/>
                          <a:cs typeface="Arial"/>
                        </a:rPr>
                        <a:t>N/A</a:t>
                      </a:r>
                      <a:endParaRPr lang="en-US" sz="1400" b="1" dirty="0">
                        <a:solidFill>
                          <a:srgbClr val="010000"/>
                        </a:solidFill>
                        <a:latin typeface="Arial"/>
                        <a:cs typeface="Arial"/>
                      </a:endParaRPr>
                    </a:p>
                  </a:txBody>
                  <a:tcPr marL="68598" marR="68598" marT="34290" marB="34290"/>
                </a:tc>
                <a:tc>
                  <a:txBody>
                    <a:bodyPr/>
                    <a:lstStyle/>
                    <a:p>
                      <a:pPr marL="0" marR="0" indent="0" algn="l" defTabSz="913563" rtl="0" eaLnBrk="1" fontAlgn="auto" latinLnBrk="0" hangingPunct="1">
                        <a:lnSpc>
                          <a:spcPct val="100000"/>
                        </a:lnSpc>
                        <a:spcBef>
                          <a:spcPts val="0"/>
                        </a:spcBef>
                        <a:spcAft>
                          <a:spcPts val="0"/>
                        </a:spcAft>
                        <a:buClrTx/>
                        <a:buSzTx/>
                        <a:buFontTx/>
                        <a:buNone/>
                        <a:tabLst/>
                        <a:defRPr/>
                      </a:pPr>
                      <a:r>
                        <a:rPr lang="en-US" sz="1400" b="1" dirty="0" smtClean="0">
                          <a:latin typeface="Arial"/>
                          <a:cs typeface="Arial"/>
                        </a:rPr>
                        <a:t>33-33-</a:t>
                      </a:r>
                      <a:r>
                        <a:rPr lang="en-US" sz="1400" b="1" dirty="0" smtClean="0">
                          <a:solidFill>
                            <a:srgbClr val="FF4C55"/>
                          </a:solidFill>
                          <a:latin typeface="Arial"/>
                          <a:cs typeface="Arial"/>
                        </a:rPr>
                        <a:t>00-00-00-01</a:t>
                      </a:r>
                    </a:p>
                  </a:txBody>
                  <a:tcPr marL="68598" marR="68598" marT="34290" marB="34290"/>
                </a:tc>
              </a:tr>
            </a:tbl>
          </a:graphicData>
        </a:graphic>
      </p:graphicFrame>
      <p:sp>
        <p:nvSpPr>
          <p:cNvPr id="25" name="TextBox 24"/>
          <p:cNvSpPr txBox="1"/>
          <p:nvPr/>
        </p:nvSpPr>
        <p:spPr>
          <a:xfrm flipH="1">
            <a:off x="103305" y="457574"/>
            <a:ext cx="7193960" cy="338538"/>
          </a:xfrm>
          <a:prstGeom prst="rect">
            <a:avLst/>
          </a:prstGeom>
          <a:noFill/>
        </p:spPr>
        <p:txBody>
          <a:bodyPr wrap="square" lIns="91416" tIns="45708" rIns="91416" bIns="45708" rtlCol="0">
            <a:spAutoFit/>
          </a:bodyPr>
          <a:lstStyle/>
          <a:p>
            <a:r>
              <a:rPr lang="en-US" sz="1600" b="1" dirty="0" smtClean="0">
                <a:solidFill>
                  <a:srgbClr val="000000"/>
                </a:solidFill>
              </a:rPr>
              <a:t>PC2 </a:t>
            </a:r>
            <a:r>
              <a:rPr lang="en-US" sz="1600" b="1" dirty="0">
                <a:solidFill>
                  <a:srgbClr val="000000"/>
                </a:solidFill>
              </a:rPr>
              <a:t>Processes the following IPv6 and Ethernet MAC Addresses</a:t>
            </a:r>
          </a:p>
        </p:txBody>
      </p:sp>
      <p:sp>
        <p:nvSpPr>
          <p:cNvPr id="26" name="TextBox 25"/>
          <p:cNvSpPr txBox="1"/>
          <p:nvPr/>
        </p:nvSpPr>
        <p:spPr>
          <a:xfrm flipH="1">
            <a:off x="37636" y="4400550"/>
            <a:ext cx="9106364" cy="311588"/>
          </a:xfrm>
          <a:prstGeom prst="rect">
            <a:avLst/>
          </a:prstGeom>
          <a:noFill/>
        </p:spPr>
        <p:txBody>
          <a:bodyPr wrap="square" lIns="91416" tIns="45708" rIns="91416" bIns="45708" rtlCol="0">
            <a:spAutoFit/>
          </a:bodyPr>
          <a:lstStyle/>
          <a:p>
            <a:r>
              <a:rPr lang="en-US" sz="1400" dirty="0">
                <a:solidFill>
                  <a:srgbClr val="000000"/>
                </a:solidFill>
              </a:rPr>
              <a:t>* Ethernet MAC addresses such as </a:t>
            </a:r>
            <a:r>
              <a:rPr lang="en-US" sz="1400" dirty="0" smtClean="0">
                <a:solidFill>
                  <a:srgbClr val="000000"/>
                </a:solidFill>
              </a:rPr>
              <a:t>IPv4 broadcasts </a:t>
            </a:r>
            <a:r>
              <a:rPr lang="en-US" sz="1400" dirty="0">
                <a:solidFill>
                  <a:srgbClr val="000000"/>
                </a:solidFill>
              </a:rPr>
              <a:t>and those associated with other protocols are not shown. </a:t>
            </a:r>
          </a:p>
        </p:txBody>
      </p:sp>
      <p:sp>
        <p:nvSpPr>
          <p:cNvPr id="7" name="Rectangle 6"/>
          <p:cNvSpPr/>
          <p:nvPr/>
        </p:nvSpPr>
        <p:spPr>
          <a:xfrm>
            <a:off x="110523" y="1352550"/>
            <a:ext cx="8905488" cy="305789"/>
          </a:xfrm>
          <a:prstGeom prst="rect">
            <a:avLst/>
          </a:prstGeom>
          <a:solidFill>
            <a:schemeClr val="tx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8" name="Rectangle 7"/>
          <p:cNvSpPr/>
          <p:nvPr/>
        </p:nvSpPr>
        <p:spPr>
          <a:xfrm>
            <a:off x="116548" y="1657350"/>
            <a:ext cx="8905488" cy="305789"/>
          </a:xfrm>
          <a:prstGeom prst="rect">
            <a:avLst/>
          </a:prstGeom>
          <a:solidFill>
            <a:schemeClr val="tx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9" name="Rectangle 8"/>
          <p:cNvSpPr/>
          <p:nvPr/>
        </p:nvSpPr>
        <p:spPr>
          <a:xfrm>
            <a:off x="110523" y="1958656"/>
            <a:ext cx="8905488" cy="513864"/>
          </a:xfrm>
          <a:prstGeom prst="rect">
            <a:avLst/>
          </a:prstGeom>
          <a:solidFill>
            <a:schemeClr val="tx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smtClean="0"/>
          </a:p>
        </p:txBody>
      </p:sp>
      <p:sp>
        <p:nvSpPr>
          <p:cNvPr id="10" name="Curved Left Arrow 9"/>
          <p:cNvSpPr/>
          <p:nvPr/>
        </p:nvSpPr>
        <p:spPr>
          <a:xfrm rot="16200000">
            <a:off x="4485263" y="34269"/>
            <a:ext cx="569951" cy="2093638"/>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11" name="Curved Left Arrow 10"/>
          <p:cNvSpPr/>
          <p:nvPr/>
        </p:nvSpPr>
        <p:spPr>
          <a:xfrm rot="16200000">
            <a:off x="6703790" y="-97019"/>
            <a:ext cx="569951" cy="2343417"/>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12" name="Curved Left Arrow 11"/>
          <p:cNvSpPr/>
          <p:nvPr/>
        </p:nvSpPr>
        <p:spPr>
          <a:xfrm rot="16200000" flipH="1">
            <a:off x="4676399" y="-132269"/>
            <a:ext cx="451872" cy="5086004"/>
          </a:xfrm>
          <a:prstGeom prst="curvedLeftArrow">
            <a:avLst/>
          </a:prstGeom>
          <a:solidFill>
            <a:srgbClr val="FF0000"/>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a:endParaRPr lang="en-US" dirty="0" smtClean="0">
              <a:solidFill>
                <a:schemeClr val="tx1"/>
              </a:solidFill>
            </a:endParaRPr>
          </a:p>
        </p:txBody>
      </p:sp>
      <p:sp>
        <p:nvSpPr>
          <p:cNvPr id="15" name="TextBox 14"/>
          <p:cNvSpPr txBox="1"/>
          <p:nvPr/>
        </p:nvSpPr>
        <p:spPr>
          <a:xfrm>
            <a:off x="0" y="-19050"/>
            <a:ext cx="9144000" cy="523220"/>
          </a:xfrm>
          <a:prstGeom prst="rect">
            <a:avLst/>
          </a:prstGeom>
          <a:noFill/>
        </p:spPr>
        <p:txBody>
          <a:bodyPr wrap="square" rtlCol="0">
            <a:spAutoFit/>
          </a:bodyPr>
          <a:lstStyle/>
          <a:p>
            <a:pPr algn="ctr"/>
            <a:r>
              <a:rPr lang="en-US" sz="2800" b="1" dirty="0" smtClean="0">
                <a:solidFill>
                  <a:srgbClr val="0096D6"/>
                </a:solidFill>
              </a:rPr>
              <a:t>Once Again: Ethernet NICs and Multicast Addresses</a:t>
            </a:r>
            <a:endParaRPr lang="en-US" sz="2800" b="1" dirty="0">
              <a:solidFill>
                <a:srgbClr val="0096D6"/>
              </a:solidFill>
            </a:endParaRPr>
          </a:p>
        </p:txBody>
      </p:sp>
      <p:sp>
        <p:nvSpPr>
          <p:cNvPr id="3" name="TextBox 2"/>
          <p:cNvSpPr txBox="1"/>
          <p:nvPr/>
        </p:nvSpPr>
        <p:spPr>
          <a:xfrm>
            <a:off x="3048000" y="1047750"/>
            <a:ext cx="753431" cy="307777"/>
          </a:xfrm>
          <a:prstGeom prst="rect">
            <a:avLst/>
          </a:prstGeom>
          <a:noFill/>
        </p:spPr>
        <p:txBody>
          <a:bodyPr wrap="none" rtlCol="0">
            <a:spAutoFit/>
          </a:bodyPr>
          <a:lstStyle/>
          <a:p>
            <a:r>
              <a:rPr lang="en-US" sz="1400" b="1" dirty="0" smtClean="0">
                <a:solidFill>
                  <a:srgbClr val="FF4C55"/>
                </a:solidFill>
              </a:rPr>
              <a:t>24 bits</a:t>
            </a:r>
            <a:endParaRPr lang="en-US" sz="1400" b="1" dirty="0">
              <a:solidFill>
                <a:srgbClr val="FF4C55"/>
              </a:solidFill>
            </a:endParaRPr>
          </a:p>
        </p:txBody>
      </p:sp>
      <p:sp>
        <p:nvSpPr>
          <p:cNvPr id="17" name="TextBox 16"/>
          <p:cNvSpPr txBox="1"/>
          <p:nvPr/>
        </p:nvSpPr>
        <p:spPr>
          <a:xfrm>
            <a:off x="7010400" y="514350"/>
            <a:ext cx="753431" cy="307777"/>
          </a:xfrm>
          <a:prstGeom prst="rect">
            <a:avLst/>
          </a:prstGeom>
          <a:noFill/>
        </p:spPr>
        <p:txBody>
          <a:bodyPr wrap="none" rtlCol="0">
            <a:spAutoFit/>
          </a:bodyPr>
          <a:lstStyle/>
          <a:p>
            <a:r>
              <a:rPr lang="en-US" sz="1400" b="1" dirty="0" smtClean="0">
                <a:solidFill>
                  <a:srgbClr val="FF4C55"/>
                </a:solidFill>
              </a:rPr>
              <a:t>32 bits</a:t>
            </a:r>
            <a:endParaRPr lang="en-US" sz="1400" b="1" dirty="0">
              <a:solidFill>
                <a:srgbClr val="FF4C55"/>
              </a:solidFill>
            </a:endParaRPr>
          </a:p>
        </p:txBody>
      </p:sp>
      <p:sp>
        <p:nvSpPr>
          <p:cNvPr id="18"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9"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1" name="TextBox 20"/>
          <p:cNvSpPr txBox="1"/>
          <p:nvPr/>
        </p:nvSpPr>
        <p:spPr>
          <a:xfrm>
            <a:off x="5791200" y="4924204"/>
            <a:ext cx="1441420" cy="200055"/>
          </a:xfrm>
          <a:prstGeom prst="rect">
            <a:avLst/>
          </a:prstGeom>
          <a:noFill/>
        </p:spPr>
        <p:txBody>
          <a:bodyPr wrap="none" rtlCol="0">
            <a:spAutoFit/>
          </a:bodyPr>
          <a:lstStyle/>
          <a:p>
            <a:r>
              <a:rPr lang="en-US" sz="700" dirty="0" smtClean="0"/>
              <a:t>LAN Card © Copyright lamart1971</a:t>
            </a:r>
            <a:endParaRPr lang="en-US" sz="700" dirty="0"/>
          </a:p>
        </p:txBody>
      </p:sp>
    </p:spTree>
    <p:extLst>
      <p:ext uri="{BB962C8B-B14F-4D97-AF65-F5344CB8AC3E}">
        <p14:creationId xmlns:p14="http://schemas.microsoft.com/office/powerpoint/2010/main" val="6220408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blinds(horizontal)">
                                      <p:cBhvr>
                                        <p:cTn id="7" dur="500"/>
                                        <p:tgtEl>
                                          <p:spTgt spid="16">
                                            <p:txEl>
                                              <p:pRg st="1" end="1"/>
                                            </p:txEl>
                                          </p:spTgt>
                                        </p:tgtEl>
                                      </p:cBhvr>
                                    </p:animEffect>
                                  </p:childTnLst>
                                </p:cTn>
                              </p:par>
                              <p:par>
                                <p:cTn id="8" presetID="3" presetClass="exit" presetSubtype="10" fill="hold" grpId="0" nodeType="withEffect">
                                  <p:stCondLst>
                                    <p:cond delay="0"/>
                                  </p:stCondLst>
                                  <p:childTnLst>
                                    <p:animEffect transition="out" filter="blinds(horizontal)">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animEffect transition="in" filter="blinds(horizontal)">
                                      <p:cBhvr>
                                        <p:cTn id="29" dur="500"/>
                                        <p:tgtEl>
                                          <p:spTgt spid="16">
                                            <p:txEl>
                                              <p:pRg st="2" end="2"/>
                                            </p:txEl>
                                          </p:spTgt>
                                        </p:tgtEl>
                                      </p:cBhvr>
                                    </p:animEffect>
                                  </p:childTnLst>
                                </p:cTn>
                              </p:par>
                              <p:par>
                                <p:cTn id="30" presetID="3" presetClass="exit" presetSubtype="10" fill="hold" grpId="0" nodeType="withEffect">
                                  <p:stCondLst>
                                    <p:cond delay="0"/>
                                  </p:stCondLst>
                                  <p:childTnLst>
                                    <p:animEffect transition="out" filter="blinds(horizontal)">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xEl>
                                              <p:pRg st="3" end="3"/>
                                            </p:txEl>
                                          </p:spTgt>
                                        </p:tgtEl>
                                        <p:attrNameLst>
                                          <p:attrName>style.visibility</p:attrName>
                                        </p:attrNameLst>
                                      </p:cBhvr>
                                      <p:to>
                                        <p:strVal val="visible"/>
                                      </p:to>
                                    </p:set>
                                    <p:animEffect transition="in" filter="blinds(horizontal)">
                                      <p:cBhvr>
                                        <p:cTn id="37" dur="500"/>
                                        <p:tgtEl>
                                          <p:spTgt spid="16">
                                            <p:txEl>
                                              <p:pRg st="3" end="3"/>
                                            </p:txEl>
                                          </p:spTgt>
                                        </p:tgtEl>
                                      </p:cBhvr>
                                    </p:animEffect>
                                  </p:childTnLst>
                                </p:cTn>
                              </p:par>
                              <p:par>
                                <p:cTn id="38" presetID="3" presetClass="exit" presetSubtype="10" fill="hold" grpId="0" nodeType="withEffect">
                                  <p:stCondLst>
                                    <p:cond delay="0"/>
                                  </p:stCondLst>
                                  <p:childTnLst>
                                    <p:animEffect transition="out" filter="blinds(horizontal)">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3" presetClass="entr" presetSubtype="1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linds(horizontal)">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3" grpId="0"/>
      <p:bldP spid="17"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9050"/>
            <a:ext cx="6934200" cy="523220"/>
          </a:xfrm>
          <a:prstGeom prst="rect">
            <a:avLst/>
          </a:prstGeom>
          <a:noFill/>
        </p:spPr>
        <p:txBody>
          <a:bodyPr wrap="square" rtlCol="0">
            <a:spAutoFit/>
          </a:bodyPr>
          <a:lstStyle/>
          <a:p>
            <a:pPr algn="ctr"/>
            <a:r>
              <a:rPr lang="en-US" sz="2800" b="1" dirty="0" smtClean="0"/>
              <a:t>IPv6 Address Types</a:t>
            </a:r>
            <a:endParaRPr lang="en-US" sz="2800" b="1" dirty="0"/>
          </a:p>
        </p:txBody>
      </p:sp>
      <p:sp>
        <p:nvSpPr>
          <p:cNvPr id="5" name="Rectangle 4"/>
          <p:cNvSpPr/>
          <p:nvPr/>
        </p:nvSpPr>
        <p:spPr>
          <a:xfrm>
            <a:off x="2688879" y="514350"/>
            <a:ext cx="3701563" cy="390800"/>
          </a:xfrm>
          <a:prstGeom prst="rect">
            <a:avLst/>
          </a:prstGeom>
          <a:solidFill>
            <a:schemeClr val="accent6">
              <a:lumMod val="75000"/>
            </a:schemeClr>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IPv6 Addresses</a:t>
            </a:r>
            <a:endParaRPr lang="en-US" dirty="0">
              <a:latin typeface="Arial" pitchFamily="34" charset="0"/>
              <a:cs typeface="Arial" pitchFamily="34" charset="0"/>
            </a:endParaRPr>
          </a:p>
        </p:txBody>
      </p:sp>
      <p:cxnSp>
        <p:nvCxnSpPr>
          <p:cNvPr id="28" name="Straight Connector 27"/>
          <p:cNvCxnSpPr/>
          <p:nvPr/>
        </p:nvCxnSpPr>
        <p:spPr>
          <a:xfrm rot="5400000">
            <a:off x="959464" y="2449342"/>
            <a:ext cx="1286072" cy="51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16200000" flipH="1">
            <a:off x="4297443" y="1159045"/>
            <a:ext cx="512926" cy="51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a:off x="4462798" y="1911557"/>
            <a:ext cx="201001"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519153" y="2011057"/>
            <a:ext cx="2127155" cy="11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45242" y="3094939"/>
            <a:ext cx="7658242" cy="11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16200000" flipH="1">
            <a:off x="624517" y="3232781"/>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2135286" y="3206126"/>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16200000" flipH="1">
            <a:off x="3744588" y="3216881"/>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16200000" flipH="1">
            <a:off x="5273486" y="3232781"/>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16200000" flipH="1">
            <a:off x="6842765" y="3232781"/>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16200000" flipH="1">
            <a:off x="8282758" y="3216881"/>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16200000" flipH="1">
            <a:off x="3398426" y="2118038"/>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16200000" flipH="1">
            <a:off x="5525581" y="2118038"/>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605055" y="1130635"/>
            <a:ext cx="5872974" cy="11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rot="16200000" flipH="1">
            <a:off x="1485919" y="1252576"/>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rot="16200000" flipH="1">
            <a:off x="7357303" y="1252576"/>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2874942" y="2573644"/>
            <a:ext cx="1325653" cy="307712"/>
          </a:xfrm>
          <a:prstGeom prst="rect">
            <a:avLst/>
          </a:prstGeom>
          <a:noFill/>
        </p:spPr>
        <p:txBody>
          <a:bodyPr wrap="square" lIns="91376" tIns="45688" rIns="91376" bIns="45688" rtlCol="0">
            <a:spAutoFit/>
          </a:bodyPr>
          <a:lstStyle/>
          <a:p>
            <a:pPr algn="ctr"/>
            <a:r>
              <a:rPr lang="en-US" sz="1400" b="1" dirty="0">
                <a:latin typeface="Arial" pitchFamily="34" charset="0"/>
                <a:cs typeface="Arial" pitchFamily="34" charset="0"/>
              </a:rPr>
              <a:t>FF00::/8</a:t>
            </a:r>
          </a:p>
        </p:txBody>
      </p:sp>
      <p:sp>
        <p:nvSpPr>
          <p:cNvPr id="45" name="TextBox 44"/>
          <p:cNvSpPr txBox="1"/>
          <p:nvPr/>
        </p:nvSpPr>
        <p:spPr>
          <a:xfrm>
            <a:off x="4497532" y="2573644"/>
            <a:ext cx="2286000" cy="307712"/>
          </a:xfrm>
          <a:prstGeom prst="rect">
            <a:avLst/>
          </a:prstGeom>
          <a:noFill/>
        </p:spPr>
        <p:txBody>
          <a:bodyPr wrap="square" lIns="91376" tIns="45688" rIns="91376" bIns="45688" rtlCol="0">
            <a:spAutoFit/>
          </a:bodyPr>
          <a:lstStyle/>
          <a:p>
            <a:pPr algn="ctr"/>
            <a:r>
              <a:rPr lang="en-US" sz="1400" b="1" dirty="0">
                <a:solidFill>
                  <a:srgbClr val="000000"/>
                </a:solidFill>
                <a:latin typeface="Arial" pitchFamily="34" charset="0"/>
                <a:cs typeface="Arial" pitchFamily="34" charset="0"/>
              </a:rPr>
              <a:t>FF02::1:FF00:</a:t>
            </a:r>
            <a:r>
              <a:rPr lang="en-US" sz="1400" b="1" dirty="0" smtClean="0">
                <a:solidFill>
                  <a:srgbClr val="000000"/>
                </a:solidFill>
                <a:latin typeface="Arial" pitchFamily="34" charset="0"/>
                <a:cs typeface="Arial" pitchFamily="34" charset="0"/>
              </a:rPr>
              <a:t>0000/</a:t>
            </a:r>
            <a:r>
              <a:rPr lang="en-US" sz="1400" b="1" dirty="0">
                <a:solidFill>
                  <a:srgbClr val="000000"/>
                </a:solidFill>
                <a:latin typeface="Arial" pitchFamily="34" charset="0"/>
                <a:cs typeface="Arial" pitchFamily="34" charset="0"/>
              </a:rPr>
              <a:t>104</a:t>
            </a:r>
          </a:p>
        </p:txBody>
      </p:sp>
      <p:sp>
        <p:nvSpPr>
          <p:cNvPr id="46" name="TextBox 45"/>
          <p:cNvSpPr txBox="1"/>
          <p:nvPr/>
        </p:nvSpPr>
        <p:spPr>
          <a:xfrm>
            <a:off x="4932342" y="3869044"/>
            <a:ext cx="821085" cy="307712"/>
          </a:xfrm>
          <a:prstGeom prst="rect">
            <a:avLst/>
          </a:prstGeom>
          <a:noFill/>
        </p:spPr>
        <p:txBody>
          <a:bodyPr wrap="square" lIns="91376" tIns="45688" rIns="91376" bIns="45688" rtlCol="0">
            <a:spAutoFit/>
          </a:bodyPr>
          <a:lstStyle/>
          <a:p>
            <a:pPr algn="ctr"/>
            <a:r>
              <a:rPr lang="en-US" sz="1400" b="1" dirty="0">
                <a:latin typeface="Arial" pitchFamily="34" charset="0"/>
                <a:cs typeface="Arial" pitchFamily="34" charset="0"/>
              </a:rPr>
              <a:t>::/128</a:t>
            </a:r>
          </a:p>
        </p:txBody>
      </p:sp>
      <p:sp>
        <p:nvSpPr>
          <p:cNvPr id="47" name="TextBox 46"/>
          <p:cNvSpPr txBox="1"/>
          <p:nvPr/>
        </p:nvSpPr>
        <p:spPr>
          <a:xfrm>
            <a:off x="3408342" y="3869044"/>
            <a:ext cx="821085" cy="307712"/>
          </a:xfrm>
          <a:prstGeom prst="rect">
            <a:avLst/>
          </a:prstGeom>
          <a:noFill/>
        </p:spPr>
        <p:txBody>
          <a:bodyPr wrap="square" lIns="91376" tIns="45688" rIns="91376" bIns="45688" rtlCol="0">
            <a:spAutoFit/>
          </a:bodyPr>
          <a:lstStyle/>
          <a:p>
            <a:pPr algn="ctr"/>
            <a:r>
              <a:rPr lang="en-US" sz="1400" b="1" dirty="0">
                <a:latin typeface="Arial" pitchFamily="34" charset="0"/>
                <a:cs typeface="Arial" pitchFamily="34" charset="0"/>
              </a:rPr>
              <a:t>::1/128</a:t>
            </a:r>
          </a:p>
        </p:txBody>
      </p:sp>
      <p:sp>
        <p:nvSpPr>
          <p:cNvPr id="48" name="TextBox 47"/>
          <p:cNvSpPr txBox="1"/>
          <p:nvPr/>
        </p:nvSpPr>
        <p:spPr>
          <a:xfrm>
            <a:off x="207942" y="3869044"/>
            <a:ext cx="1104191" cy="307712"/>
          </a:xfrm>
          <a:prstGeom prst="rect">
            <a:avLst/>
          </a:prstGeom>
          <a:noFill/>
        </p:spPr>
        <p:txBody>
          <a:bodyPr wrap="square" lIns="91376" tIns="45688" rIns="91376" bIns="45688" rtlCol="0">
            <a:spAutoFit/>
          </a:bodyPr>
          <a:lstStyle/>
          <a:p>
            <a:pPr algn="ctr"/>
            <a:r>
              <a:rPr lang="en-US" sz="1400" b="1" dirty="0">
                <a:latin typeface="Arial" pitchFamily="34" charset="0"/>
                <a:cs typeface="Arial" pitchFamily="34" charset="0"/>
              </a:rPr>
              <a:t>2000::/</a:t>
            </a:r>
            <a:r>
              <a:rPr lang="en-US" sz="1400" b="1" dirty="0" smtClean="0">
                <a:latin typeface="Arial" pitchFamily="34" charset="0"/>
                <a:cs typeface="Arial" pitchFamily="34" charset="0"/>
              </a:rPr>
              <a:t>3</a:t>
            </a:r>
            <a:endParaRPr lang="en-US" sz="1400" b="1" dirty="0">
              <a:latin typeface="Arial" pitchFamily="34" charset="0"/>
              <a:cs typeface="Arial" pitchFamily="34" charset="0"/>
            </a:endParaRPr>
          </a:p>
        </p:txBody>
      </p:sp>
      <p:sp>
        <p:nvSpPr>
          <p:cNvPr id="49" name="TextBox 48"/>
          <p:cNvSpPr txBox="1"/>
          <p:nvPr/>
        </p:nvSpPr>
        <p:spPr>
          <a:xfrm>
            <a:off x="1579542" y="3869044"/>
            <a:ext cx="1315871" cy="307712"/>
          </a:xfrm>
          <a:prstGeom prst="rect">
            <a:avLst/>
          </a:prstGeom>
          <a:noFill/>
        </p:spPr>
        <p:txBody>
          <a:bodyPr wrap="square" lIns="91376" tIns="45688" rIns="91376" bIns="45688" rtlCol="0">
            <a:spAutoFit/>
          </a:bodyPr>
          <a:lstStyle/>
          <a:p>
            <a:pPr algn="ctr"/>
            <a:r>
              <a:rPr lang="en-US" sz="1400" b="1" dirty="0">
                <a:latin typeface="Arial" pitchFamily="34" charset="0"/>
                <a:cs typeface="Arial" pitchFamily="34" charset="0"/>
              </a:rPr>
              <a:t>FE80::/</a:t>
            </a:r>
            <a:r>
              <a:rPr lang="en-US" sz="1400" b="1" dirty="0" smtClean="0">
                <a:latin typeface="Arial" pitchFamily="34" charset="0"/>
                <a:cs typeface="Arial" pitchFamily="34" charset="0"/>
              </a:rPr>
              <a:t>10</a:t>
            </a:r>
            <a:endParaRPr lang="en-US" sz="1400" b="1" dirty="0">
              <a:latin typeface="Arial" pitchFamily="34" charset="0"/>
              <a:cs typeface="Arial" pitchFamily="34" charset="0"/>
            </a:endParaRPr>
          </a:p>
        </p:txBody>
      </p:sp>
      <p:sp>
        <p:nvSpPr>
          <p:cNvPr id="50" name="TextBox 49"/>
          <p:cNvSpPr txBox="1"/>
          <p:nvPr/>
        </p:nvSpPr>
        <p:spPr>
          <a:xfrm>
            <a:off x="6456342" y="3869044"/>
            <a:ext cx="1144037" cy="307712"/>
          </a:xfrm>
          <a:prstGeom prst="rect">
            <a:avLst/>
          </a:prstGeom>
          <a:noFill/>
        </p:spPr>
        <p:txBody>
          <a:bodyPr wrap="square" lIns="91376" tIns="45688" rIns="91376" bIns="45688" rtlCol="0">
            <a:spAutoFit/>
          </a:bodyPr>
          <a:lstStyle/>
          <a:p>
            <a:pPr algn="ctr"/>
            <a:r>
              <a:rPr lang="en-US" sz="1400" b="1" dirty="0">
                <a:solidFill>
                  <a:srgbClr val="000000"/>
                </a:solidFill>
                <a:latin typeface="Arial" pitchFamily="34" charset="0"/>
                <a:cs typeface="Arial" pitchFamily="34" charset="0"/>
              </a:rPr>
              <a:t>FC00::/</a:t>
            </a:r>
            <a:r>
              <a:rPr lang="en-US" sz="1400" b="1" dirty="0" smtClean="0">
                <a:solidFill>
                  <a:srgbClr val="000000"/>
                </a:solidFill>
                <a:latin typeface="Arial" pitchFamily="34" charset="0"/>
                <a:cs typeface="Arial" pitchFamily="34" charset="0"/>
              </a:rPr>
              <a:t>7</a:t>
            </a:r>
            <a:endParaRPr lang="en-US" sz="1400" b="1" dirty="0">
              <a:solidFill>
                <a:srgbClr val="000000"/>
              </a:solidFill>
              <a:latin typeface="Arial" pitchFamily="34" charset="0"/>
              <a:cs typeface="Arial" pitchFamily="34" charset="0"/>
            </a:endParaRPr>
          </a:p>
        </p:txBody>
      </p:sp>
      <p:sp>
        <p:nvSpPr>
          <p:cNvPr id="51" name="TextBox 50"/>
          <p:cNvSpPr txBox="1"/>
          <p:nvPr/>
        </p:nvSpPr>
        <p:spPr>
          <a:xfrm>
            <a:off x="7980342" y="3869044"/>
            <a:ext cx="821085" cy="307712"/>
          </a:xfrm>
          <a:prstGeom prst="rect">
            <a:avLst/>
          </a:prstGeom>
          <a:noFill/>
        </p:spPr>
        <p:txBody>
          <a:bodyPr wrap="square" lIns="91376" tIns="45688" rIns="91376" bIns="45688" rtlCol="0">
            <a:spAutoFit/>
          </a:bodyPr>
          <a:lstStyle/>
          <a:p>
            <a:pPr algn="ctr"/>
            <a:r>
              <a:rPr lang="en-US" sz="1400" b="1" dirty="0">
                <a:solidFill>
                  <a:srgbClr val="000000"/>
                </a:solidFill>
                <a:latin typeface="Arial" pitchFamily="34" charset="0"/>
                <a:cs typeface="Arial" pitchFamily="34" charset="0"/>
              </a:rPr>
              <a:t>::/80</a:t>
            </a:r>
          </a:p>
        </p:txBody>
      </p:sp>
      <p:sp>
        <p:nvSpPr>
          <p:cNvPr id="54" name="Rectangle 53"/>
          <p:cNvSpPr/>
          <p:nvPr/>
        </p:nvSpPr>
        <p:spPr>
          <a:xfrm>
            <a:off x="360342" y="1430644"/>
            <a:ext cx="2438400" cy="390800"/>
          </a:xfrm>
          <a:prstGeom prst="rect">
            <a:avLst/>
          </a:prstGeom>
          <a:solidFill>
            <a:schemeClr val="accent6">
              <a:lumMod val="60000"/>
              <a:lumOff val="40000"/>
            </a:schemeClr>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Unicast</a:t>
            </a:r>
            <a:endParaRPr lang="en-US" dirty="0">
              <a:latin typeface="Arial" pitchFamily="34" charset="0"/>
              <a:cs typeface="Arial" pitchFamily="34" charset="0"/>
            </a:endParaRPr>
          </a:p>
        </p:txBody>
      </p:sp>
      <p:sp>
        <p:nvSpPr>
          <p:cNvPr id="55" name="Rectangle 54"/>
          <p:cNvSpPr/>
          <p:nvPr/>
        </p:nvSpPr>
        <p:spPr>
          <a:xfrm>
            <a:off x="3332142" y="1430644"/>
            <a:ext cx="2438400"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Multicast</a:t>
            </a:r>
            <a:endParaRPr lang="en-US" dirty="0">
              <a:latin typeface="Arial" pitchFamily="34" charset="0"/>
              <a:cs typeface="Arial" pitchFamily="34" charset="0"/>
            </a:endParaRPr>
          </a:p>
        </p:txBody>
      </p:sp>
      <p:sp>
        <p:nvSpPr>
          <p:cNvPr id="56" name="Rectangle 55"/>
          <p:cNvSpPr/>
          <p:nvPr/>
        </p:nvSpPr>
        <p:spPr>
          <a:xfrm>
            <a:off x="6227742" y="1430644"/>
            <a:ext cx="2438400" cy="390800"/>
          </a:xfrm>
          <a:prstGeom prst="rect">
            <a:avLst/>
          </a:prstGeom>
          <a:solidFill>
            <a:srgbClr val="3366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err="1" smtClean="0">
                <a:latin typeface="Arial" pitchFamily="34" charset="0"/>
                <a:cs typeface="Arial" pitchFamily="34" charset="0"/>
              </a:rPr>
              <a:t>Anycast</a:t>
            </a:r>
            <a:endParaRPr lang="en-US" dirty="0">
              <a:latin typeface="Arial" pitchFamily="34" charset="0"/>
              <a:cs typeface="Arial" pitchFamily="34" charset="0"/>
            </a:endParaRPr>
          </a:p>
        </p:txBody>
      </p:sp>
      <p:sp>
        <p:nvSpPr>
          <p:cNvPr id="58" name="Rectangle 57"/>
          <p:cNvSpPr/>
          <p:nvPr/>
        </p:nvSpPr>
        <p:spPr>
          <a:xfrm>
            <a:off x="2527094" y="2192644"/>
            <a:ext cx="1981200"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Assigned</a:t>
            </a:r>
            <a:endParaRPr lang="en-US" dirty="0">
              <a:latin typeface="Arial" pitchFamily="34" charset="0"/>
              <a:cs typeface="Arial" pitchFamily="34" charset="0"/>
            </a:endParaRPr>
          </a:p>
        </p:txBody>
      </p:sp>
      <p:sp>
        <p:nvSpPr>
          <p:cNvPr id="59" name="Rectangle 58"/>
          <p:cNvSpPr/>
          <p:nvPr/>
        </p:nvSpPr>
        <p:spPr>
          <a:xfrm>
            <a:off x="4659828" y="2192644"/>
            <a:ext cx="2121972"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Solicited-Node</a:t>
            </a:r>
            <a:endParaRPr lang="en-US" dirty="0">
              <a:latin typeface="Arial" pitchFamily="34" charset="0"/>
              <a:cs typeface="Arial" pitchFamily="34" charset="0"/>
            </a:endParaRPr>
          </a:p>
        </p:txBody>
      </p:sp>
      <p:sp>
        <p:nvSpPr>
          <p:cNvPr id="60" name="Rectangle 59"/>
          <p:cNvSpPr/>
          <p:nvPr/>
        </p:nvSpPr>
        <p:spPr>
          <a:xfrm>
            <a:off x="55542" y="3335644"/>
            <a:ext cx="1371600" cy="533400"/>
          </a:xfrm>
          <a:prstGeom prst="rect">
            <a:avLst/>
          </a:prstGeom>
          <a:solidFill>
            <a:schemeClr val="accent6">
              <a:lumMod val="60000"/>
              <a:lumOff val="40000"/>
            </a:schemeClr>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800" dirty="0" smtClean="0">
                <a:latin typeface="Arial" pitchFamily="34" charset="0"/>
                <a:cs typeface="Arial" pitchFamily="34" charset="0"/>
              </a:rPr>
              <a:t>Global Unicast</a:t>
            </a:r>
            <a:endParaRPr lang="en-US" sz="1800" dirty="0">
              <a:latin typeface="Arial" pitchFamily="34" charset="0"/>
              <a:cs typeface="Arial" pitchFamily="34" charset="0"/>
            </a:endParaRPr>
          </a:p>
        </p:txBody>
      </p:sp>
      <p:sp>
        <p:nvSpPr>
          <p:cNvPr id="61" name="Rectangle 60"/>
          <p:cNvSpPr/>
          <p:nvPr/>
        </p:nvSpPr>
        <p:spPr>
          <a:xfrm>
            <a:off x="1600200" y="3333750"/>
            <a:ext cx="1371600" cy="533400"/>
          </a:xfrm>
          <a:prstGeom prst="rect">
            <a:avLst/>
          </a:prstGeom>
          <a:solidFill>
            <a:schemeClr val="accent6">
              <a:lumMod val="60000"/>
              <a:lumOff val="40000"/>
            </a:schemeClr>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800" dirty="0" smtClean="0">
                <a:latin typeface="Arial" pitchFamily="34" charset="0"/>
                <a:cs typeface="Arial" pitchFamily="34" charset="0"/>
              </a:rPr>
              <a:t>Link-Local</a:t>
            </a:r>
            <a:endParaRPr lang="en-US" sz="1800" dirty="0">
              <a:latin typeface="Arial" pitchFamily="34" charset="0"/>
              <a:cs typeface="Arial" pitchFamily="34" charset="0"/>
            </a:endParaRPr>
          </a:p>
        </p:txBody>
      </p:sp>
      <p:sp>
        <p:nvSpPr>
          <p:cNvPr id="62" name="Rectangle 61"/>
          <p:cNvSpPr/>
          <p:nvPr/>
        </p:nvSpPr>
        <p:spPr>
          <a:xfrm>
            <a:off x="3168114" y="3335644"/>
            <a:ext cx="1371600" cy="533400"/>
          </a:xfrm>
          <a:prstGeom prst="rect">
            <a:avLst/>
          </a:prstGeom>
          <a:solidFill>
            <a:schemeClr val="accent6">
              <a:lumMod val="40000"/>
              <a:lumOff val="60000"/>
            </a:schemeClr>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800" dirty="0" smtClean="0">
                <a:latin typeface="Arial" pitchFamily="34" charset="0"/>
                <a:cs typeface="Arial" pitchFamily="34" charset="0"/>
              </a:rPr>
              <a:t>Loopback</a:t>
            </a:r>
            <a:endParaRPr lang="en-US" sz="1800" dirty="0">
              <a:latin typeface="Arial" pitchFamily="34" charset="0"/>
              <a:cs typeface="Arial" pitchFamily="34" charset="0"/>
            </a:endParaRPr>
          </a:p>
        </p:txBody>
      </p:sp>
      <p:sp>
        <p:nvSpPr>
          <p:cNvPr id="63" name="Rectangle 62"/>
          <p:cNvSpPr/>
          <p:nvPr/>
        </p:nvSpPr>
        <p:spPr>
          <a:xfrm>
            <a:off x="4670590" y="3335644"/>
            <a:ext cx="1447800" cy="533400"/>
          </a:xfrm>
          <a:prstGeom prst="rect">
            <a:avLst/>
          </a:prstGeom>
          <a:solidFill>
            <a:srgbClr val="9C9CD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800" dirty="0" smtClean="0">
                <a:latin typeface="Arial" pitchFamily="34" charset="0"/>
                <a:cs typeface="Arial" pitchFamily="34" charset="0"/>
              </a:rPr>
              <a:t>Unspecified</a:t>
            </a:r>
            <a:endParaRPr lang="en-US" sz="1800" dirty="0">
              <a:latin typeface="Arial" pitchFamily="34" charset="0"/>
              <a:cs typeface="Arial" pitchFamily="34" charset="0"/>
            </a:endParaRPr>
          </a:p>
        </p:txBody>
      </p:sp>
      <p:sp>
        <p:nvSpPr>
          <p:cNvPr id="64" name="Rectangle 63"/>
          <p:cNvSpPr/>
          <p:nvPr/>
        </p:nvSpPr>
        <p:spPr>
          <a:xfrm>
            <a:off x="6294046" y="3335644"/>
            <a:ext cx="1371600" cy="533400"/>
          </a:xfrm>
          <a:prstGeom prst="rect">
            <a:avLst/>
          </a:prstGeom>
          <a:solidFill>
            <a:srgbClr val="9C9CD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800" dirty="0" smtClean="0">
                <a:latin typeface="Arial" pitchFamily="34" charset="0"/>
                <a:cs typeface="Arial" pitchFamily="34" charset="0"/>
              </a:rPr>
              <a:t>Unique Local</a:t>
            </a:r>
            <a:endParaRPr lang="en-US" sz="1800" dirty="0">
              <a:latin typeface="Arial" pitchFamily="34" charset="0"/>
              <a:cs typeface="Arial" pitchFamily="34" charset="0"/>
            </a:endParaRPr>
          </a:p>
        </p:txBody>
      </p:sp>
      <p:sp>
        <p:nvSpPr>
          <p:cNvPr id="65" name="Rectangle 64"/>
          <p:cNvSpPr/>
          <p:nvPr/>
        </p:nvSpPr>
        <p:spPr>
          <a:xfrm>
            <a:off x="7729352" y="3335644"/>
            <a:ext cx="1371600" cy="533400"/>
          </a:xfrm>
          <a:prstGeom prst="rect">
            <a:avLst/>
          </a:prstGeom>
          <a:solidFill>
            <a:srgbClr val="9C9CD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800" dirty="0" smtClean="0">
                <a:latin typeface="Arial" pitchFamily="34" charset="0"/>
                <a:cs typeface="Arial" pitchFamily="34" charset="0"/>
              </a:rPr>
              <a:t>Embedded IPv4</a:t>
            </a:r>
            <a:endParaRPr lang="en-US" sz="1800" dirty="0">
              <a:latin typeface="Arial" pitchFamily="34" charset="0"/>
              <a:cs typeface="Arial" pitchFamily="34" charset="0"/>
            </a:endParaRPr>
          </a:p>
        </p:txBody>
      </p:sp>
      <p:sp>
        <p:nvSpPr>
          <p:cNvPr id="57" name="TextBox 56"/>
          <p:cNvSpPr txBox="1"/>
          <p:nvPr/>
        </p:nvSpPr>
        <p:spPr>
          <a:xfrm>
            <a:off x="2133600" y="4400550"/>
            <a:ext cx="4934392" cy="369332"/>
          </a:xfrm>
          <a:prstGeom prst="rect">
            <a:avLst/>
          </a:prstGeom>
          <a:noFill/>
        </p:spPr>
        <p:txBody>
          <a:bodyPr wrap="none" rtlCol="0">
            <a:spAutoFit/>
          </a:bodyPr>
          <a:lstStyle/>
          <a:p>
            <a:r>
              <a:rPr lang="en-US" sz="1800" b="1" i="1" dirty="0" smtClean="0"/>
              <a:t>IPv6 does not have a “broadcast” address.</a:t>
            </a:r>
            <a:endParaRPr lang="en-US" sz="1800" b="1" i="1" dirty="0"/>
          </a:p>
        </p:txBody>
      </p:sp>
      <p:sp>
        <p:nvSpPr>
          <p:cNvPr id="68"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69"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52" name="Rectangle 51"/>
          <p:cNvSpPr/>
          <p:nvPr/>
        </p:nvSpPr>
        <p:spPr bwMode="auto">
          <a:xfrm>
            <a:off x="3352800" y="1439889"/>
            <a:ext cx="2427259" cy="381000"/>
          </a:xfrm>
          <a:prstGeom prst="rect">
            <a:avLst/>
          </a:prstGeom>
          <a:noFill/>
          <a:ln w="38100" cap="flat" cmpd="sng" algn="ctr">
            <a:solidFill>
              <a:srgbClr val="FF4C5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Tree>
    <p:extLst>
      <p:ext uri="{BB962C8B-B14F-4D97-AF65-F5344CB8AC3E}">
        <p14:creationId xmlns:p14="http://schemas.microsoft.com/office/powerpoint/2010/main" val="2850506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par>
                                <p:cTn id="8" presetID="26" presetClass="emph" presetSubtype="0" repeatCount="3000" fill="hold" grpId="1" nodeType="withEffect">
                                  <p:stCondLst>
                                    <p:cond delay="0"/>
                                  </p:stCondLst>
                                  <p:childTnLst>
                                    <p:animEffect transition="out" filter="fade">
                                      <p:cBhvr>
                                        <p:cTn id="9" dur="500" tmFilter="0, 0; .2, .5; .8, .5; 1, 0"/>
                                        <p:tgtEl>
                                          <p:spTgt spid="52"/>
                                        </p:tgtEl>
                                      </p:cBhvr>
                                    </p:animEffect>
                                    <p:animScale>
                                      <p:cBhvr>
                                        <p:cTn id="10" dur="250" autoRev="1" fill="hold"/>
                                        <p:tgtEl>
                                          <p:spTgt spid="52"/>
                                        </p:tgtEl>
                                      </p:cBhvr>
                                      <p:by x="105000" y="105000"/>
                                    </p:animScale>
                                  </p:childTnLst>
                                </p:cTn>
                              </p:par>
                              <p:par>
                                <p:cTn id="11" presetID="3" presetClass="entr" presetSubtype="1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blinds(horizontal)">
                                      <p:cBhvr>
                                        <p:cTn id="1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2" grpId="0" animBg="1"/>
      <p:bldP spid="52"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ctrTitle" idx="4294967295"/>
          </p:nvPr>
        </p:nvSpPr>
        <p:spPr>
          <a:xfrm>
            <a:off x="1219200" y="2038350"/>
            <a:ext cx="7544529" cy="685800"/>
          </a:xfrm>
          <a:prstGeom prst="rect">
            <a:avLst/>
          </a:prstGeom>
        </p:spPr>
        <p:txBody>
          <a:bodyPr anchor="t"/>
          <a:lstStyle/>
          <a:p>
            <a:pPr algn="l">
              <a:lnSpc>
                <a:spcPct val="90000"/>
              </a:lnSpc>
            </a:pPr>
            <a:r>
              <a:rPr lang="en-US" b="1" dirty="0" smtClean="0">
                <a:solidFill>
                  <a:srgbClr val="808080"/>
                </a:solidFill>
                <a:latin typeface="Arial"/>
                <a:cs typeface="Arial"/>
              </a:rPr>
              <a:t>6.6: </a:t>
            </a:r>
            <a:r>
              <a:rPr lang="en-US" b="1" dirty="0">
                <a:solidFill>
                  <a:srgbClr val="808080"/>
                </a:solidFill>
                <a:latin typeface="Arial"/>
                <a:cs typeface="Arial"/>
              </a:rPr>
              <a:t>Multicast </a:t>
            </a:r>
            <a:r>
              <a:rPr lang="en-US" b="1" dirty="0" smtClean="0">
                <a:solidFill>
                  <a:srgbClr val="808080"/>
                </a:solidFill>
                <a:latin typeface="Arial"/>
                <a:cs typeface="Arial"/>
              </a:rPr>
              <a:t>Listener Discovery</a:t>
            </a:r>
            <a:endParaRPr lang="en-US" b="1" dirty="0">
              <a:solidFill>
                <a:srgbClr val="808080"/>
              </a:solidFill>
              <a:latin typeface="Arial"/>
              <a:cs typeface="Arial"/>
            </a:endParaRPr>
          </a:p>
        </p:txBody>
      </p:sp>
      <p:sp>
        <p:nvSpPr>
          <p:cNvPr id="3"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4"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27311821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loud 6"/>
          <p:cNvSpPr/>
          <p:nvPr/>
        </p:nvSpPr>
        <p:spPr bwMode="auto">
          <a:xfrm flipH="1">
            <a:off x="2895600" y="361950"/>
            <a:ext cx="1143000" cy="533400"/>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pic>
        <p:nvPicPr>
          <p:cNvPr id="2" name="Picture 3"/>
          <p:cNvPicPr>
            <a:picLocks noChangeArrowheads="1"/>
          </p:cNvPicPr>
          <p:nvPr/>
        </p:nvPicPr>
        <p:blipFill>
          <a:blip r:embed="rId3"/>
          <a:srcRect/>
          <a:stretch>
            <a:fillRect/>
          </a:stretch>
        </p:blipFill>
        <p:spPr bwMode="auto">
          <a:xfrm>
            <a:off x="3991292" y="657690"/>
            <a:ext cx="694700" cy="400050"/>
          </a:xfrm>
          <a:prstGeom prst="rect">
            <a:avLst/>
          </a:prstGeom>
          <a:noFill/>
          <a:ln w="9525">
            <a:noFill/>
            <a:miter lim="800000"/>
            <a:headEnd/>
            <a:tailEnd/>
          </a:ln>
        </p:spPr>
      </p:pic>
      <p:pic>
        <p:nvPicPr>
          <p:cNvPr id="3" name="Picture 34"/>
          <p:cNvPicPr>
            <a:picLocks noChangeArrowheads="1"/>
          </p:cNvPicPr>
          <p:nvPr/>
        </p:nvPicPr>
        <p:blipFill>
          <a:blip r:embed="rId4"/>
          <a:srcRect/>
          <a:stretch>
            <a:fillRect/>
          </a:stretch>
        </p:blipFill>
        <p:spPr bwMode="auto">
          <a:xfrm>
            <a:off x="551250" y="1695807"/>
            <a:ext cx="667950" cy="610612"/>
          </a:xfrm>
          <a:prstGeom prst="rect">
            <a:avLst/>
          </a:prstGeom>
          <a:noFill/>
          <a:ln w="9525">
            <a:noFill/>
            <a:miter lim="800000"/>
            <a:headEnd/>
            <a:tailEnd/>
          </a:ln>
          <a:effectLst/>
        </p:spPr>
      </p:pic>
      <p:sp>
        <p:nvSpPr>
          <p:cNvPr id="5" name="TextBox 4"/>
          <p:cNvSpPr txBox="1"/>
          <p:nvPr/>
        </p:nvSpPr>
        <p:spPr>
          <a:xfrm>
            <a:off x="3144892" y="968573"/>
            <a:ext cx="1274708" cy="307777"/>
          </a:xfrm>
          <a:prstGeom prst="rect">
            <a:avLst/>
          </a:prstGeom>
          <a:noFill/>
        </p:spPr>
        <p:txBody>
          <a:bodyPr wrap="none" rtlCol="0">
            <a:spAutoFit/>
          </a:bodyPr>
          <a:lstStyle/>
          <a:p>
            <a:r>
              <a:rPr lang="en-US" sz="1400" b="1" dirty="0" smtClean="0"/>
              <a:t>MLD </a:t>
            </a:r>
            <a:r>
              <a:rPr lang="en-US" sz="1400" b="1" dirty="0" err="1" smtClean="0"/>
              <a:t>Querier</a:t>
            </a:r>
            <a:endParaRPr lang="en-US" sz="1400" b="1" dirty="0"/>
          </a:p>
        </p:txBody>
      </p:sp>
      <p:cxnSp>
        <p:nvCxnSpPr>
          <p:cNvPr id="6" name="Straight Connector 5"/>
          <p:cNvCxnSpPr/>
          <p:nvPr/>
        </p:nvCxnSpPr>
        <p:spPr>
          <a:xfrm>
            <a:off x="304800" y="1392019"/>
            <a:ext cx="784860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H="1">
            <a:off x="4159734" y="1208838"/>
            <a:ext cx="361182" cy="33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endCxn id="3" idx="0"/>
          </p:cNvCxnSpPr>
          <p:nvPr/>
        </p:nvCxnSpPr>
        <p:spPr>
          <a:xfrm>
            <a:off x="879663" y="1414076"/>
            <a:ext cx="5562" cy="281731"/>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3865137" y="1566242"/>
            <a:ext cx="282326"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6918102" y="1532388"/>
            <a:ext cx="282326"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724400" y="514350"/>
            <a:ext cx="2438400" cy="307777"/>
          </a:xfrm>
          <a:prstGeom prst="rect">
            <a:avLst/>
          </a:prstGeom>
          <a:noFill/>
        </p:spPr>
        <p:txBody>
          <a:bodyPr wrap="square" rtlCol="0">
            <a:spAutoFit/>
          </a:bodyPr>
          <a:lstStyle/>
          <a:p>
            <a:r>
              <a:rPr lang="en-US" sz="1400" b="1" dirty="0" smtClean="0">
                <a:solidFill>
                  <a:srgbClr val="008000"/>
                </a:solidFill>
              </a:rPr>
              <a:t>General query </a:t>
            </a:r>
            <a:r>
              <a:rPr lang="en-US" sz="1400" b="1" dirty="0" smtClean="0"/>
              <a:t>to</a:t>
            </a:r>
            <a:r>
              <a:rPr lang="en-US" sz="1400" dirty="0" smtClean="0"/>
              <a:t> </a:t>
            </a:r>
            <a:r>
              <a:rPr lang="en-US" sz="1400" b="1" dirty="0" smtClean="0"/>
              <a:t>FF02::1 </a:t>
            </a:r>
            <a:endParaRPr lang="en-US" sz="1400" b="1" dirty="0"/>
          </a:p>
        </p:txBody>
      </p:sp>
      <p:sp>
        <p:nvSpPr>
          <p:cNvPr id="20" name="TextBox 19"/>
          <p:cNvSpPr txBox="1"/>
          <p:nvPr/>
        </p:nvSpPr>
        <p:spPr>
          <a:xfrm>
            <a:off x="0" y="2306419"/>
            <a:ext cx="2971800" cy="646331"/>
          </a:xfrm>
          <a:prstGeom prst="rect">
            <a:avLst/>
          </a:prstGeom>
          <a:noFill/>
        </p:spPr>
        <p:txBody>
          <a:bodyPr wrap="square" rtlCol="0">
            <a:spAutoFit/>
          </a:bodyPr>
          <a:lstStyle/>
          <a:p>
            <a:r>
              <a:rPr lang="en-US" sz="1200" b="1" dirty="0" smtClean="0">
                <a:solidFill>
                  <a:srgbClr val="008000"/>
                </a:solidFill>
              </a:rPr>
              <a:t>Listener Report </a:t>
            </a:r>
            <a:r>
              <a:rPr lang="en-US" sz="1200" dirty="0" smtClean="0"/>
              <a:t>for group</a:t>
            </a:r>
          </a:p>
          <a:p>
            <a:r>
              <a:rPr lang="en-US" sz="1200" dirty="0" smtClean="0"/>
              <a:t>FF3E:40:2001:DB8:CAFE:1:</a:t>
            </a:r>
            <a:r>
              <a:rPr lang="en-US" sz="1200" dirty="0" smtClean="0">
                <a:solidFill>
                  <a:srgbClr val="FF0000"/>
                </a:solidFill>
              </a:rPr>
              <a:t>AAAA:AAAA</a:t>
            </a:r>
          </a:p>
          <a:p>
            <a:r>
              <a:rPr lang="en-US" sz="1200" b="1" dirty="0" smtClean="0"/>
              <a:t>to</a:t>
            </a:r>
            <a:r>
              <a:rPr lang="en-US" sz="1200" dirty="0" smtClean="0"/>
              <a:t> </a:t>
            </a:r>
            <a:r>
              <a:rPr lang="en-US" sz="1200" b="1" dirty="0" smtClean="0"/>
              <a:t>FF02::16 (All MLDv2 Routers)</a:t>
            </a:r>
            <a:endParaRPr lang="en-US" sz="1200" b="1" dirty="0"/>
          </a:p>
        </p:txBody>
      </p:sp>
      <p:sp>
        <p:nvSpPr>
          <p:cNvPr id="30" name="TextBox 29"/>
          <p:cNvSpPr txBox="1"/>
          <p:nvPr/>
        </p:nvSpPr>
        <p:spPr>
          <a:xfrm>
            <a:off x="7086600" y="1428750"/>
            <a:ext cx="1934619" cy="307777"/>
          </a:xfrm>
          <a:prstGeom prst="rect">
            <a:avLst/>
          </a:prstGeom>
          <a:noFill/>
        </p:spPr>
        <p:txBody>
          <a:bodyPr wrap="none" rtlCol="0">
            <a:spAutoFit/>
          </a:bodyPr>
          <a:lstStyle/>
          <a:p>
            <a:r>
              <a:rPr lang="en-US" sz="1400" dirty="0" smtClean="0">
                <a:solidFill>
                  <a:srgbClr val="FF0000"/>
                </a:solidFill>
              </a:rPr>
              <a:t>Never mind, “A” got it.</a:t>
            </a:r>
            <a:endParaRPr lang="en-US" sz="1400" dirty="0">
              <a:solidFill>
                <a:srgbClr val="FF0000"/>
              </a:solidFill>
            </a:endParaRPr>
          </a:p>
        </p:txBody>
      </p:sp>
      <p:sp>
        <p:nvSpPr>
          <p:cNvPr id="31" name="TextBox 30"/>
          <p:cNvSpPr txBox="1"/>
          <p:nvPr/>
        </p:nvSpPr>
        <p:spPr>
          <a:xfrm>
            <a:off x="4158662" y="810229"/>
            <a:ext cx="414147" cy="307764"/>
          </a:xfrm>
          <a:prstGeom prst="rect">
            <a:avLst/>
          </a:prstGeom>
          <a:noFill/>
        </p:spPr>
        <p:txBody>
          <a:bodyPr wrap="none" lIns="91428" tIns="45714" rIns="91428" bIns="45714" rtlCol="0">
            <a:spAutoFit/>
          </a:bodyPr>
          <a:lstStyle/>
          <a:p>
            <a:r>
              <a:rPr lang="en-US" sz="1400" dirty="0" smtClean="0">
                <a:solidFill>
                  <a:schemeClr val="bg1"/>
                </a:solidFill>
                <a:latin typeface="Arial"/>
                <a:cs typeface="Arial"/>
              </a:rPr>
              <a:t>R1</a:t>
            </a:r>
            <a:endParaRPr lang="en-US" sz="1400" dirty="0">
              <a:solidFill>
                <a:schemeClr val="bg1"/>
              </a:solidFill>
              <a:latin typeface="Arial"/>
              <a:cs typeface="Arial"/>
            </a:endParaRPr>
          </a:p>
        </p:txBody>
      </p:sp>
      <p:pic>
        <p:nvPicPr>
          <p:cNvPr id="33" name="Picture 34"/>
          <p:cNvPicPr>
            <a:picLocks noChangeArrowheads="1"/>
          </p:cNvPicPr>
          <p:nvPr/>
        </p:nvPicPr>
        <p:blipFill>
          <a:blip r:embed="rId4"/>
          <a:srcRect/>
          <a:stretch>
            <a:fillRect/>
          </a:stretch>
        </p:blipFill>
        <p:spPr bwMode="auto">
          <a:xfrm>
            <a:off x="3657600" y="1696819"/>
            <a:ext cx="667950" cy="610612"/>
          </a:xfrm>
          <a:prstGeom prst="rect">
            <a:avLst/>
          </a:prstGeom>
          <a:noFill/>
          <a:ln w="9525">
            <a:noFill/>
            <a:miter lim="800000"/>
            <a:headEnd/>
            <a:tailEnd/>
          </a:ln>
          <a:effectLst/>
        </p:spPr>
      </p:pic>
      <p:pic>
        <p:nvPicPr>
          <p:cNvPr id="34" name="Picture 34"/>
          <p:cNvPicPr>
            <a:picLocks noChangeArrowheads="1"/>
          </p:cNvPicPr>
          <p:nvPr/>
        </p:nvPicPr>
        <p:blipFill>
          <a:blip r:embed="rId4"/>
          <a:srcRect/>
          <a:stretch>
            <a:fillRect/>
          </a:stretch>
        </p:blipFill>
        <p:spPr bwMode="auto">
          <a:xfrm>
            <a:off x="6705600" y="1696819"/>
            <a:ext cx="667950" cy="610612"/>
          </a:xfrm>
          <a:prstGeom prst="rect">
            <a:avLst/>
          </a:prstGeom>
          <a:noFill/>
          <a:ln w="9525">
            <a:noFill/>
            <a:miter lim="800000"/>
            <a:headEnd/>
            <a:tailEnd/>
          </a:ln>
          <a:effectLst/>
        </p:spPr>
      </p:pic>
      <p:sp>
        <p:nvSpPr>
          <p:cNvPr id="35" name="TextBox 34"/>
          <p:cNvSpPr txBox="1"/>
          <p:nvPr/>
        </p:nvSpPr>
        <p:spPr>
          <a:xfrm>
            <a:off x="703650" y="1745209"/>
            <a:ext cx="312906" cy="338554"/>
          </a:xfrm>
          <a:prstGeom prst="rect">
            <a:avLst/>
          </a:prstGeom>
          <a:noFill/>
        </p:spPr>
        <p:txBody>
          <a:bodyPr wrap="none" rtlCol="0">
            <a:spAutoFit/>
          </a:bodyPr>
          <a:lstStyle/>
          <a:p>
            <a:r>
              <a:rPr lang="en-US" sz="1600" dirty="0" smtClean="0"/>
              <a:t>A</a:t>
            </a:r>
            <a:endParaRPr lang="en-US" sz="1600" dirty="0"/>
          </a:p>
        </p:txBody>
      </p:sp>
      <p:sp>
        <p:nvSpPr>
          <p:cNvPr id="36" name="TextBox 35"/>
          <p:cNvSpPr txBox="1"/>
          <p:nvPr/>
        </p:nvSpPr>
        <p:spPr>
          <a:xfrm>
            <a:off x="3810000" y="1745209"/>
            <a:ext cx="321522" cy="338554"/>
          </a:xfrm>
          <a:prstGeom prst="rect">
            <a:avLst/>
          </a:prstGeom>
          <a:noFill/>
        </p:spPr>
        <p:txBody>
          <a:bodyPr wrap="none" rtlCol="0">
            <a:spAutoFit/>
          </a:bodyPr>
          <a:lstStyle/>
          <a:p>
            <a:r>
              <a:rPr lang="en-US" sz="1600" dirty="0" smtClean="0"/>
              <a:t>B</a:t>
            </a:r>
            <a:endParaRPr lang="en-US" sz="1600" dirty="0"/>
          </a:p>
        </p:txBody>
      </p:sp>
      <p:sp>
        <p:nvSpPr>
          <p:cNvPr id="37" name="TextBox 36"/>
          <p:cNvSpPr txBox="1"/>
          <p:nvPr/>
        </p:nvSpPr>
        <p:spPr>
          <a:xfrm>
            <a:off x="6858000" y="1754479"/>
            <a:ext cx="332844" cy="338554"/>
          </a:xfrm>
          <a:prstGeom prst="rect">
            <a:avLst/>
          </a:prstGeom>
          <a:noFill/>
        </p:spPr>
        <p:txBody>
          <a:bodyPr wrap="none" rtlCol="0">
            <a:spAutoFit/>
          </a:bodyPr>
          <a:lstStyle/>
          <a:p>
            <a:r>
              <a:rPr lang="en-US" sz="1600" dirty="0" smtClean="0"/>
              <a:t>C</a:t>
            </a:r>
            <a:endParaRPr lang="en-US" sz="1600" dirty="0"/>
          </a:p>
        </p:txBody>
      </p:sp>
      <p:sp>
        <p:nvSpPr>
          <p:cNvPr id="46" name="TextBox 45"/>
          <p:cNvSpPr txBox="1"/>
          <p:nvPr/>
        </p:nvSpPr>
        <p:spPr>
          <a:xfrm>
            <a:off x="3124200" y="2306419"/>
            <a:ext cx="2971800" cy="646331"/>
          </a:xfrm>
          <a:prstGeom prst="rect">
            <a:avLst/>
          </a:prstGeom>
          <a:noFill/>
        </p:spPr>
        <p:txBody>
          <a:bodyPr wrap="square" rtlCol="0">
            <a:spAutoFit/>
          </a:bodyPr>
          <a:lstStyle/>
          <a:p>
            <a:r>
              <a:rPr lang="en-US" sz="1200" b="1" dirty="0" smtClean="0">
                <a:solidFill>
                  <a:srgbClr val="008000"/>
                </a:solidFill>
              </a:rPr>
              <a:t>Listener Report </a:t>
            </a:r>
            <a:r>
              <a:rPr lang="en-US" sz="1200" dirty="0" smtClean="0"/>
              <a:t>for group</a:t>
            </a:r>
          </a:p>
          <a:p>
            <a:r>
              <a:rPr lang="en-US" sz="1200" dirty="0" smtClean="0"/>
              <a:t>FF3E:40:2001:DB8:CAFE:1:</a:t>
            </a:r>
            <a:r>
              <a:rPr lang="en-US" sz="1200" dirty="0" smtClean="0">
                <a:solidFill>
                  <a:srgbClr val="0000FF"/>
                </a:solidFill>
              </a:rPr>
              <a:t>BBBB:BBBB</a:t>
            </a:r>
          </a:p>
          <a:p>
            <a:r>
              <a:rPr lang="en-US" sz="1200" b="1" dirty="0" smtClean="0"/>
              <a:t>to FF02::16 (All MLDv2 Routers)</a:t>
            </a:r>
            <a:endParaRPr lang="en-US" sz="1200" b="1" dirty="0"/>
          </a:p>
        </p:txBody>
      </p:sp>
      <p:sp>
        <p:nvSpPr>
          <p:cNvPr id="47" name="TextBox 46"/>
          <p:cNvSpPr txBox="1"/>
          <p:nvPr/>
        </p:nvSpPr>
        <p:spPr>
          <a:xfrm>
            <a:off x="6172200" y="2306419"/>
            <a:ext cx="2971800" cy="646331"/>
          </a:xfrm>
          <a:prstGeom prst="rect">
            <a:avLst/>
          </a:prstGeom>
          <a:noFill/>
        </p:spPr>
        <p:txBody>
          <a:bodyPr wrap="square" rtlCol="0">
            <a:spAutoFit/>
          </a:bodyPr>
          <a:lstStyle/>
          <a:p>
            <a:r>
              <a:rPr lang="en-US" sz="1200" b="1" i="1" dirty="0" smtClean="0">
                <a:solidFill>
                  <a:srgbClr val="008000"/>
                </a:solidFill>
              </a:rPr>
              <a:t>Suppressed</a:t>
            </a:r>
            <a:r>
              <a:rPr lang="en-US" sz="1200" dirty="0" smtClean="0"/>
              <a:t> </a:t>
            </a:r>
            <a:r>
              <a:rPr lang="en-US" sz="1200" b="1" dirty="0" smtClean="0">
                <a:solidFill>
                  <a:srgbClr val="008000"/>
                </a:solidFill>
              </a:rPr>
              <a:t>Listener Report </a:t>
            </a:r>
            <a:r>
              <a:rPr lang="en-US" sz="1200" dirty="0" smtClean="0"/>
              <a:t>for group</a:t>
            </a:r>
          </a:p>
          <a:p>
            <a:r>
              <a:rPr lang="en-US" sz="1200" dirty="0" smtClean="0"/>
              <a:t>FF3E:40:2001:DB8:CAFE:1:</a:t>
            </a:r>
            <a:r>
              <a:rPr lang="en-US" sz="1200" dirty="0" smtClean="0">
                <a:solidFill>
                  <a:srgbClr val="FF0000"/>
                </a:solidFill>
              </a:rPr>
              <a:t>AAAA:AAAA</a:t>
            </a:r>
          </a:p>
          <a:p>
            <a:r>
              <a:rPr lang="en-US" sz="1200" b="1" dirty="0" smtClean="0"/>
              <a:t>to FF02::16 (All MLDv2 Routers)</a:t>
            </a:r>
            <a:endParaRPr lang="en-US" sz="1200" b="1" dirty="0"/>
          </a:p>
        </p:txBody>
      </p:sp>
      <p:sp>
        <p:nvSpPr>
          <p:cNvPr id="48" name="TextBox 47"/>
          <p:cNvSpPr txBox="1"/>
          <p:nvPr/>
        </p:nvSpPr>
        <p:spPr>
          <a:xfrm>
            <a:off x="3124200" y="0"/>
            <a:ext cx="6019800" cy="523220"/>
          </a:xfrm>
          <a:prstGeom prst="rect">
            <a:avLst/>
          </a:prstGeom>
          <a:noFill/>
        </p:spPr>
        <p:txBody>
          <a:bodyPr wrap="square" rtlCol="0">
            <a:spAutoFit/>
          </a:bodyPr>
          <a:lstStyle/>
          <a:p>
            <a:pPr algn="ctr"/>
            <a:r>
              <a:rPr lang="en-US" sz="2800" b="1" dirty="0" smtClean="0">
                <a:solidFill>
                  <a:schemeClr val="accent6">
                    <a:lumMod val="60000"/>
                    <a:lumOff val="40000"/>
                  </a:schemeClr>
                </a:solidFill>
              </a:rPr>
              <a:t>MLDv2 Joining a Group</a:t>
            </a:r>
            <a:endParaRPr lang="en-US" sz="2800" b="1" dirty="0">
              <a:solidFill>
                <a:schemeClr val="accent6">
                  <a:lumMod val="60000"/>
                  <a:lumOff val="40000"/>
                </a:schemeClr>
              </a:solidFill>
            </a:endParaRPr>
          </a:p>
        </p:txBody>
      </p:sp>
      <p:sp>
        <p:nvSpPr>
          <p:cNvPr id="49" name="Up Arrow 48"/>
          <p:cNvSpPr/>
          <p:nvPr/>
        </p:nvSpPr>
        <p:spPr bwMode="auto">
          <a:xfrm>
            <a:off x="1371600" y="1428750"/>
            <a:ext cx="457200" cy="914400"/>
          </a:xfrm>
          <a:prstGeom prst="upArrow">
            <a:avLst/>
          </a:prstGeom>
          <a:solidFill>
            <a:schemeClr val="accent6">
              <a:lumMod val="60000"/>
              <a:lumOff val="40000"/>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50" name="Up Arrow 49"/>
          <p:cNvSpPr/>
          <p:nvPr/>
        </p:nvSpPr>
        <p:spPr bwMode="auto">
          <a:xfrm>
            <a:off x="4419600" y="1428750"/>
            <a:ext cx="457200" cy="914400"/>
          </a:xfrm>
          <a:prstGeom prst="upArrow">
            <a:avLst/>
          </a:prstGeom>
          <a:solidFill>
            <a:schemeClr val="accent6">
              <a:lumMod val="60000"/>
              <a:lumOff val="40000"/>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51" name="Up Arrow 50"/>
          <p:cNvSpPr/>
          <p:nvPr/>
        </p:nvSpPr>
        <p:spPr bwMode="auto">
          <a:xfrm>
            <a:off x="7391400" y="1733550"/>
            <a:ext cx="457200" cy="609600"/>
          </a:xfrm>
          <a:prstGeom prst="upArrow">
            <a:avLst/>
          </a:prstGeom>
          <a:solidFill>
            <a:schemeClr val="accent6">
              <a:lumMod val="60000"/>
              <a:lumOff val="40000"/>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52" name="Up Arrow 51"/>
          <p:cNvSpPr/>
          <p:nvPr/>
        </p:nvSpPr>
        <p:spPr bwMode="auto">
          <a:xfrm flipV="1">
            <a:off x="4953000" y="819150"/>
            <a:ext cx="457200" cy="533400"/>
          </a:xfrm>
          <a:prstGeom prst="upArrow">
            <a:avLst/>
          </a:prstGeom>
          <a:solidFill>
            <a:schemeClr val="accent6">
              <a:lumMod val="60000"/>
              <a:lumOff val="40000"/>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53" name="TextBox 52"/>
          <p:cNvSpPr txBox="1"/>
          <p:nvPr/>
        </p:nvSpPr>
        <p:spPr>
          <a:xfrm>
            <a:off x="0" y="2924940"/>
            <a:ext cx="9144000" cy="1815882"/>
          </a:xfrm>
          <a:prstGeom prst="rect">
            <a:avLst/>
          </a:prstGeom>
          <a:noFill/>
        </p:spPr>
        <p:txBody>
          <a:bodyPr wrap="square" rtlCol="0">
            <a:spAutoFit/>
          </a:bodyPr>
          <a:lstStyle/>
          <a:p>
            <a:pPr marL="342900" indent="-342900">
              <a:buFont typeface="Arial" pitchFamily="34" charset="0"/>
              <a:buChar char="•"/>
            </a:pPr>
            <a:r>
              <a:rPr lang="en-US" sz="1600" dirty="0" smtClean="0"/>
              <a:t>Multicast Listener Discovery (MLDv2) for IPv6 similar to Internet Group Management Protocol (IGMPv2) for IPv4.</a:t>
            </a:r>
          </a:p>
          <a:p>
            <a:pPr marL="342900" indent="-342900">
              <a:buFont typeface="Arial" pitchFamily="34" charset="0"/>
              <a:buChar char="•"/>
            </a:pPr>
            <a:r>
              <a:rPr lang="en-US" sz="1600" dirty="0" smtClean="0"/>
              <a:t>Hosts </a:t>
            </a:r>
            <a:r>
              <a:rPr lang="en-US" sz="1600" dirty="0"/>
              <a:t>use </a:t>
            </a:r>
            <a:r>
              <a:rPr lang="en-US" sz="1600" dirty="0" smtClean="0"/>
              <a:t>MLD to </a:t>
            </a:r>
            <a:r>
              <a:rPr lang="en-US" sz="1600" dirty="0"/>
              <a:t>dynamically register themselves in </a:t>
            </a:r>
            <a:r>
              <a:rPr lang="en-US" sz="1600" dirty="0" smtClean="0"/>
              <a:t>a multicast </a:t>
            </a:r>
            <a:r>
              <a:rPr lang="en-US" sz="1600" dirty="0"/>
              <a:t>group on a particular network. </a:t>
            </a:r>
            <a:endParaRPr lang="en-US" sz="1600" dirty="0" smtClean="0"/>
          </a:p>
          <a:p>
            <a:pPr marL="342900" indent="-342900">
              <a:buFont typeface="Arial" pitchFamily="34" charset="0"/>
              <a:buChar char="•"/>
            </a:pPr>
            <a:r>
              <a:rPr lang="en-US" sz="1600" dirty="0" smtClean="0"/>
              <a:t>Hosts send Listener Report </a:t>
            </a:r>
            <a:r>
              <a:rPr lang="en-US" sz="1600" dirty="0"/>
              <a:t>messages </a:t>
            </a:r>
            <a:r>
              <a:rPr lang="en-US" sz="1600" dirty="0" smtClean="0"/>
              <a:t>to their </a:t>
            </a:r>
            <a:r>
              <a:rPr lang="en-US" sz="1600" dirty="0"/>
              <a:t>local multicast router, informing the router as to which multicast addresses it </a:t>
            </a:r>
            <a:r>
              <a:rPr lang="en-US" sz="1600" dirty="0" smtClean="0"/>
              <a:t>wants to </a:t>
            </a:r>
            <a:r>
              <a:rPr lang="en-US" sz="1600" dirty="0"/>
              <a:t>receive traffic. </a:t>
            </a:r>
            <a:endParaRPr lang="en-US" sz="1600" dirty="0" smtClean="0"/>
          </a:p>
          <a:p>
            <a:pPr marL="342900" indent="-342900">
              <a:buFont typeface="Arial" pitchFamily="34" charset="0"/>
              <a:buChar char="•"/>
            </a:pPr>
            <a:r>
              <a:rPr lang="en-US" sz="1600" dirty="0" smtClean="0"/>
              <a:t>Routers configured </a:t>
            </a:r>
            <a:r>
              <a:rPr lang="en-US" sz="1600" dirty="0"/>
              <a:t>for </a:t>
            </a:r>
            <a:r>
              <a:rPr lang="en-US" sz="1600" dirty="0" smtClean="0"/>
              <a:t>MLD (</a:t>
            </a:r>
            <a:r>
              <a:rPr lang="en-US" sz="1600" dirty="0"/>
              <a:t>MLD </a:t>
            </a:r>
            <a:r>
              <a:rPr lang="en-US" sz="1600" dirty="0" err="1"/>
              <a:t>Queriers</a:t>
            </a:r>
            <a:r>
              <a:rPr lang="en-US" sz="1600" dirty="0" smtClean="0"/>
              <a:t>) </a:t>
            </a:r>
            <a:r>
              <a:rPr lang="en-US" sz="1600" dirty="0"/>
              <a:t>listen to </a:t>
            </a:r>
            <a:r>
              <a:rPr lang="en-US" sz="1600" dirty="0" smtClean="0"/>
              <a:t>Listener Report </a:t>
            </a:r>
            <a:r>
              <a:rPr lang="en-US" sz="1600" dirty="0"/>
              <a:t>messages from </a:t>
            </a:r>
            <a:r>
              <a:rPr lang="en-US" sz="1600" dirty="0" smtClean="0"/>
              <a:t>hosts.</a:t>
            </a:r>
          </a:p>
          <a:p>
            <a:pPr marL="342900" indent="-342900">
              <a:buFont typeface="Arial" pitchFamily="34" charset="0"/>
              <a:buChar char="•"/>
            </a:pPr>
            <a:r>
              <a:rPr lang="en-US" sz="1600" dirty="0" smtClean="0"/>
              <a:t>Routers </a:t>
            </a:r>
            <a:r>
              <a:rPr lang="en-US" sz="1600" dirty="0"/>
              <a:t>periodically send out queries to discover which multicast groups are still </a:t>
            </a:r>
            <a:r>
              <a:rPr lang="en-US" sz="1600" dirty="0" smtClean="0"/>
              <a:t>active.</a:t>
            </a:r>
          </a:p>
        </p:txBody>
      </p:sp>
      <p:sp>
        <p:nvSpPr>
          <p:cNvPr id="54" name="TextBox 53"/>
          <p:cNvSpPr txBox="1"/>
          <p:nvPr/>
        </p:nvSpPr>
        <p:spPr>
          <a:xfrm>
            <a:off x="5506595" y="742950"/>
            <a:ext cx="3408805" cy="307777"/>
          </a:xfrm>
          <a:prstGeom prst="rect">
            <a:avLst/>
          </a:prstGeom>
          <a:noFill/>
        </p:spPr>
        <p:txBody>
          <a:bodyPr wrap="square" rtlCol="0">
            <a:spAutoFit/>
          </a:bodyPr>
          <a:lstStyle/>
          <a:p>
            <a:r>
              <a:rPr lang="en-US" sz="1400" b="1" dirty="0" smtClean="0"/>
              <a:t>(All-IPv6 devices with link-scope)</a:t>
            </a:r>
            <a:endParaRPr lang="en-US" sz="1400" b="1" dirty="0"/>
          </a:p>
        </p:txBody>
      </p:sp>
      <p:sp>
        <p:nvSpPr>
          <p:cNvPr id="28"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9"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pic>
        <p:nvPicPr>
          <p:cNvPr id="32" name="Picture 42" descr="File Server_Updated2005"/>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52400" y="0"/>
            <a:ext cx="558754" cy="74295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685800" y="0"/>
            <a:ext cx="2971800" cy="646331"/>
          </a:xfrm>
          <a:prstGeom prst="rect">
            <a:avLst/>
          </a:prstGeom>
          <a:noFill/>
        </p:spPr>
        <p:txBody>
          <a:bodyPr wrap="square" rtlCol="0">
            <a:spAutoFit/>
          </a:bodyPr>
          <a:lstStyle/>
          <a:p>
            <a:r>
              <a:rPr lang="en-US" sz="1200" b="1" dirty="0" smtClean="0">
                <a:solidFill>
                  <a:srgbClr val="008000"/>
                </a:solidFill>
              </a:rPr>
              <a:t>Source </a:t>
            </a:r>
            <a:r>
              <a:rPr lang="en-US" sz="1200" dirty="0" smtClean="0"/>
              <a:t>for group</a:t>
            </a:r>
          </a:p>
          <a:p>
            <a:r>
              <a:rPr lang="en-US" sz="1200" dirty="0" smtClean="0"/>
              <a:t>FF3E:40:2001:DB8:CAFE:1:</a:t>
            </a:r>
            <a:r>
              <a:rPr lang="en-US" sz="1200" dirty="0" smtClean="0">
                <a:solidFill>
                  <a:srgbClr val="FF0000"/>
                </a:solidFill>
              </a:rPr>
              <a:t>AAAA:AAAA</a:t>
            </a:r>
          </a:p>
          <a:p>
            <a:r>
              <a:rPr lang="en-US" sz="1200" dirty="0"/>
              <a:t>FF3E:40:2001:DB8:CAFE:1:</a:t>
            </a:r>
            <a:r>
              <a:rPr lang="en-US" sz="1200" dirty="0">
                <a:solidFill>
                  <a:srgbClr val="0000FF"/>
                </a:solidFill>
              </a:rPr>
              <a:t>BBBB:BBBB</a:t>
            </a:r>
            <a:endParaRPr lang="en-US" sz="1200" dirty="0" smtClean="0">
              <a:solidFill>
                <a:srgbClr val="FF0000"/>
              </a:solidFill>
            </a:endParaRPr>
          </a:p>
        </p:txBody>
      </p:sp>
    </p:spTree>
    <p:extLst>
      <p:ext uri="{BB962C8B-B14F-4D97-AF65-F5344CB8AC3E}">
        <p14:creationId xmlns:p14="http://schemas.microsoft.com/office/powerpoint/2010/main" val="1975000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1" end="1"/>
                                            </p:txEl>
                                          </p:spTgt>
                                        </p:tgtEl>
                                        <p:attrNameLst>
                                          <p:attrName>style.visibility</p:attrName>
                                        </p:attrNameLst>
                                      </p:cBhvr>
                                      <p:to>
                                        <p:strVal val="visible"/>
                                      </p:to>
                                    </p:set>
                                    <p:animEffect transition="in" filter="blinds(horizontal)">
                                      <p:cBhvr>
                                        <p:cTn id="7" dur="500"/>
                                        <p:tgtEl>
                                          <p:spTgt spid="5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
                                            <p:txEl>
                                              <p:pRg st="2" end="2"/>
                                            </p:txEl>
                                          </p:spTgt>
                                        </p:tgtEl>
                                        <p:attrNameLst>
                                          <p:attrName>style.visibility</p:attrName>
                                        </p:attrNameLst>
                                      </p:cBhvr>
                                      <p:to>
                                        <p:strVal val="visible"/>
                                      </p:to>
                                    </p:set>
                                    <p:animEffect transition="in" filter="blinds(horizontal)">
                                      <p:cBhvr>
                                        <p:cTn id="12" dur="500"/>
                                        <p:tgtEl>
                                          <p:spTgt spid="5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linds(horizontal)">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3">
                                            <p:txEl>
                                              <p:pRg st="3" end="3"/>
                                            </p:txEl>
                                          </p:spTgt>
                                        </p:tgtEl>
                                        <p:attrNameLst>
                                          <p:attrName>style.visibility</p:attrName>
                                        </p:attrNameLst>
                                      </p:cBhvr>
                                      <p:to>
                                        <p:strVal val="visible"/>
                                      </p:to>
                                    </p:set>
                                    <p:animEffect transition="in" filter="blinds(horizontal)">
                                      <p:cBhvr>
                                        <p:cTn id="26" dur="500"/>
                                        <p:tgtEl>
                                          <p:spTgt spid="53">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3">
                                            <p:txEl>
                                              <p:pRg st="4" end="4"/>
                                            </p:txEl>
                                          </p:spTgt>
                                        </p:tgtEl>
                                        <p:attrNameLst>
                                          <p:attrName>style.visibility</p:attrName>
                                        </p:attrNameLst>
                                      </p:cBhvr>
                                      <p:to>
                                        <p:strVal val="visible"/>
                                      </p:to>
                                    </p:set>
                                    <p:animEffect transition="in" filter="blinds(horizontal)">
                                      <p:cBhvr>
                                        <p:cTn id="34" dur="500"/>
                                        <p:tgtEl>
                                          <p:spTgt spid="5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blinds(horizontal)">
                                      <p:cBhvr>
                                        <p:cTn id="42" dur="500"/>
                                        <p:tgtEl>
                                          <p:spTgt spid="54"/>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blinds(horizontal)">
                                      <p:cBhvr>
                                        <p:cTn id="46" dur="500"/>
                                        <p:tgtEl>
                                          <p:spTgt spid="5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blinds(horizontal)">
                                      <p:cBhvr>
                                        <p:cTn id="51" dur="500"/>
                                        <p:tgtEl>
                                          <p:spTgt spid="20"/>
                                        </p:tgtEl>
                                      </p:cBhvr>
                                    </p:animEffect>
                                  </p:childTnLst>
                                </p:cTn>
                              </p:par>
                            </p:childTnLst>
                          </p:cTn>
                        </p:par>
                        <p:par>
                          <p:cTn id="52" fill="hold">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linds(horizontal)">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blinds(horizontal)">
                                      <p:cBhvr>
                                        <p:cTn id="63" dur="500"/>
                                        <p:tgtEl>
                                          <p:spTgt spid="51"/>
                                        </p:tgtEl>
                                      </p:cBhvr>
                                    </p:animEffect>
                                  </p:childTnLst>
                                </p:cTn>
                              </p:par>
                            </p:childTnLst>
                          </p:cTn>
                        </p:par>
                        <p:par>
                          <p:cTn id="64" fill="hold">
                            <p:stCondLst>
                              <p:cond delay="500"/>
                            </p:stCondLst>
                            <p:childTnLst>
                              <p:par>
                                <p:cTn id="65" presetID="3" presetClass="entr" presetSubtype="1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blinds(horizontal)">
                                      <p:cBhvr>
                                        <p:cTn id="67" dur="500"/>
                                        <p:tgtEl>
                                          <p:spTgt spid="30"/>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linds(horizontal)">
                                      <p:cBhvr>
                                        <p:cTn id="7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20" grpId="0"/>
      <p:bldP spid="30" grpId="0"/>
      <p:bldP spid="46" grpId="0"/>
      <p:bldP spid="47" grpId="0"/>
      <p:bldP spid="49" grpId="0" animBg="1"/>
      <p:bldP spid="50" grpId="0" animBg="1"/>
      <p:bldP spid="51" grpId="0" animBg="1"/>
      <p:bldP spid="52" grpId="0" animBg="1"/>
      <p:bldP spid="54" grpId="0"/>
      <p:bldP spid="2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rrowheads="1"/>
          </p:cNvPicPr>
          <p:nvPr/>
        </p:nvPicPr>
        <p:blipFill>
          <a:blip r:embed="rId2"/>
          <a:srcRect/>
          <a:stretch>
            <a:fillRect/>
          </a:stretch>
        </p:blipFill>
        <p:spPr bwMode="auto">
          <a:xfrm>
            <a:off x="3991292" y="810090"/>
            <a:ext cx="694700" cy="400050"/>
          </a:xfrm>
          <a:prstGeom prst="rect">
            <a:avLst/>
          </a:prstGeom>
          <a:noFill/>
          <a:ln w="9525">
            <a:noFill/>
            <a:miter lim="800000"/>
            <a:headEnd/>
            <a:tailEnd/>
          </a:ln>
        </p:spPr>
      </p:pic>
      <p:pic>
        <p:nvPicPr>
          <p:cNvPr id="3" name="Picture 34"/>
          <p:cNvPicPr>
            <a:picLocks noChangeArrowheads="1"/>
          </p:cNvPicPr>
          <p:nvPr/>
        </p:nvPicPr>
        <p:blipFill>
          <a:blip r:embed="rId3"/>
          <a:srcRect/>
          <a:stretch>
            <a:fillRect/>
          </a:stretch>
        </p:blipFill>
        <p:spPr bwMode="auto">
          <a:xfrm>
            <a:off x="551250" y="1848207"/>
            <a:ext cx="667950" cy="610612"/>
          </a:xfrm>
          <a:prstGeom prst="rect">
            <a:avLst/>
          </a:prstGeom>
          <a:noFill/>
          <a:ln w="9525">
            <a:noFill/>
            <a:miter lim="800000"/>
            <a:headEnd/>
            <a:tailEnd/>
          </a:ln>
          <a:effectLst/>
        </p:spPr>
      </p:pic>
      <p:sp>
        <p:nvSpPr>
          <p:cNvPr id="5" name="TextBox 4"/>
          <p:cNvSpPr txBox="1"/>
          <p:nvPr/>
        </p:nvSpPr>
        <p:spPr>
          <a:xfrm>
            <a:off x="3657600" y="514350"/>
            <a:ext cx="1274708" cy="307777"/>
          </a:xfrm>
          <a:prstGeom prst="rect">
            <a:avLst/>
          </a:prstGeom>
          <a:noFill/>
        </p:spPr>
        <p:txBody>
          <a:bodyPr wrap="none" rtlCol="0">
            <a:spAutoFit/>
          </a:bodyPr>
          <a:lstStyle/>
          <a:p>
            <a:r>
              <a:rPr lang="en-US" sz="1400" b="1" dirty="0" smtClean="0"/>
              <a:t>MLD </a:t>
            </a:r>
            <a:r>
              <a:rPr lang="en-US" sz="1400" b="1" dirty="0" err="1" smtClean="0"/>
              <a:t>Querier</a:t>
            </a:r>
            <a:endParaRPr lang="en-US" sz="1400" b="1" dirty="0"/>
          </a:p>
        </p:txBody>
      </p:sp>
      <p:cxnSp>
        <p:nvCxnSpPr>
          <p:cNvPr id="6" name="Straight Connector 5"/>
          <p:cNvCxnSpPr/>
          <p:nvPr/>
        </p:nvCxnSpPr>
        <p:spPr>
          <a:xfrm>
            <a:off x="304800" y="1544419"/>
            <a:ext cx="784860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H="1">
            <a:off x="4159734" y="1361238"/>
            <a:ext cx="361182" cy="33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endCxn id="3" idx="0"/>
          </p:cNvCxnSpPr>
          <p:nvPr/>
        </p:nvCxnSpPr>
        <p:spPr>
          <a:xfrm>
            <a:off x="879663" y="1566476"/>
            <a:ext cx="5562" cy="281731"/>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3865137" y="1718642"/>
            <a:ext cx="282326"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6918102" y="1684788"/>
            <a:ext cx="282326"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334000" y="666750"/>
            <a:ext cx="3429000" cy="523220"/>
          </a:xfrm>
          <a:prstGeom prst="rect">
            <a:avLst/>
          </a:prstGeom>
          <a:noFill/>
        </p:spPr>
        <p:txBody>
          <a:bodyPr wrap="square" rtlCol="0">
            <a:spAutoFit/>
          </a:bodyPr>
          <a:lstStyle/>
          <a:p>
            <a:r>
              <a:rPr lang="en-US" sz="1400" b="1" dirty="0" smtClean="0">
                <a:solidFill>
                  <a:srgbClr val="008000"/>
                </a:solidFill>
              </a:rPr>
              <a:t>Address specific query </a:t>
            </a:r>
            <a:r>
              <a:rPr lang="en-US" sz="1400" b="1" dirty="0" smtClean="0"/>
              <a:t>for </a:t>
            </a:r>
          </a:p>
          <a:p>
            <a:r>
              <a:rPr lang="en-US" sz="1400" dirty="0"/>
              <a:t>FF3E:40:2001:DB8:CAFE:1:</a:t>
            </a:r>
            <a:r>
              <a:rPr lang="en-US" sz="1400" dirty="0" smtClean="0">
                <a:solidFill>
                  <a:srgbClr val="FF0000"/>
                </a:solidFill>
              </a:rPr>
              <a:t>AAAA:AAAA</a:t>
            </a:r>
            <a:endParaRPr lang="en-US" sz="1400" dirty="0">
              <a:solidFill>
                <a:srgbClr val="FF0000"/>
              </a:solidFill>
            </a:endParaRPr>
          </a:p>
        </p:txBody>
      </p:sp>
      <p:sp>
        <p:nvSpPr>
          <p:cNvPr id="20" name="TextBox 19"/>
          <p:cNvSpPr txBox="1"/>
          <p:nvPr/>
        </p:nvSpPr>
        <p:spPr>
          <a:xfrm>
            <a:off x="0" y="2458819"/>
            <a:ext cx="2971800" cy="646331"/>
          </a:xfrm>
          <a:prstGeom prst="rect">
            <a:avLst/>
          </a:prstGeom>
          <a:noFill/>
        </p:spPr>
        <p:txBody>
          <a:bodyPr wrap="square" rtlCol="0">
            <a:spAutoFit/>
          </a:bodyPr>
          <a:lstStyle/>
          <a:p>
            <a:r>
              <a:rPr lang="en-US" sz="1200" b="1" dirty="0" smtClean="0">
                <a:solidFill>
                  <a:srgbClr val="008000"/>
                </a:solidFill>
              </a:rPr>
              <a:t>Listener Done </a:t>
            </a:r>
            <a:r>
              <a:rPr lang="en-US" sz="1200" dirty="0" smtClean="0"/>
              <a:t>for group</a:t>
            </a:r>
          </a:p>
          <a:p>
            <a:r>
              <a:rPr lang="en-US" sz="1200" dirty="0" smtClean="0"/>
              <a:t>FF3E:40:2001:DB8:CAFE:1:</a:t>
            </a:r>
            <a:r>
              <a:rPr lang="en-US" sz="1200" dirty="0" smtClean="0">
                <a:solidFill>
                  <a:srgbClr val="FF0000"/>
                </a:solidFill>
              </a:rPr>
              <a:t>AAAA:AAAA</a:t>
            </a:r>
          </a:p>
          <a:p>
            <a:r>
              <a:rPr lang="en-US" sz="1200" b="1" dirty="0" smtClean="0"/>
              <a:t>to</a:t>
            </a:r>
            <a:r>
              <a:rPr lang="en-US" sz="1200" dirty="0" smtClean="0"/>
              <a:t> </a:t>
            </a:r>
            <a:r>
              <a:rPr lang="en-US" sz="1200" b="1" dirty="0" smtClean="0"/>
              <a:t>FF02::16 (All MLDv2 Routers)</a:t>
            </a:r>
            <a:endParaRPr lang="en-US" sz="1200" b="1" dirty="0"/>
          </a:p>
        </p:txBody>
      </p:sp>
      <p:sp>
        <p:nvSpPr>
          <p:cNvPr id="31" name="TextBox 30"/>
          <p:cNvSpPr txBox="1"/>
          <p:nvPr/>
        </p:nvSpPr>
        <p:spPr>
          <a:xfrm>
            <a:off x="4158662" y="962629"/>
            <a:ext cx="414147" cy="307764"/>
          </a:xfrm>
          <a:prstGeom prst="rect">
            <a:avLst/>
          </a:prstGeom>
          <a:noFill/>
        </p:spPr>
        <p:txBody>
          <a:bodyPr wrap="none" lIns="91428" tIns="45714" rIns="91428" bIns="45714" rtlCol="0">
            <a:spAutoFit/>
          </a:bodyPr>
          <a:lstStyle/>
          <a:p>
            <a:r>
              <a:rPr lang="en-US" sz="1400" dirty="0" smtClean="0">
                <a:solidFill>
                  <a:schemeClr val="bg1"/>
                </a:solidFill>
                <a:latin typeface="Arial"/>
                <a:cs typeface="Arial"/>
              </a:rPr>
              <a:t>R1</a:t>
            </a:r>
            <a:endParaRPr lang="en-US" sz="1400" dirty="0">
              <a:solidFill>
                <a:schemeClr val="bg1"/>
              </a:solidFill>
              <a:latin typeface="Arial"/>
              <a:cs typeface="Arial"/>
            </a:endParaRPr>
          </a:p>
        </p:txBody>
      </p:sp>
      <p:pic>
        <p:nvPicPr>
          <p:cNvPr id="33" name="Picture 34"/>
          <p:cNvPicPr>
            <a:picLocks noChangeArrowheads="1"/>
          </p:cNvPicPr>
          <p:nvPr/>
        </p:nvPicPr>
        <p:blipFill>
          <a:blip r:embed="rId3"/>
          <a:srcRect/>
          <a:stretch>
            <a:fillRect/>
          </a:stretch>
        </p:blipFill>
        <p:spPr bwMode="auto">
          <a:xfrm>
            <a:off x="3657600" y="1849219"/>
            <a:ext cx="667950" cy="610612"/>
          </a:xfrm>
          <a:prstGeom prst="rect">
            <a:avLst/>
          </a:prstGeom>
          <a:noFill/>
          <a:ln w="9525">
            <a:noFill/>
            <a:miter lim="800000"/>
            <a:headEnd/>
            <a:tailEnd/>
          </a:ln>
          <a:effectLst/>
        </p:spPr>
      </p:pic>
      <p:pic>
        <p:nvPicPr>
          <p:cNvPr id="34" name="Picture 34"/>
          <p:cNvPicPr>
            <a:picLocks noChangeArrowheads="1"/>
          </p:cNvPicPr>
          <p:nvPr/>
        </p:nvPicPr>
        <p:blipFill>
          <a:blip r:embed="rId3"/>
          <a:srcRect/>
          <a:stretch>
            <a:fillRect/>
          </a:stretch>
        </p:blipFill>
        <p:spPr bwMode="auto">
          <a:xfrm>
            <a:off x="6705600" y="1849219"/>
            <a:ext cx="667950" cy="610612"/>
          </a:xfrm>
          <a:prstGeom prst="rect">
            <a:avLst/>
          </a:prstGeom>
          <a:noFill/>
          <a:ln w="9525">
            <a:noFill/>
            <a:miter lim="800000"/>
            <a:headEnd/>
            <a:tailEnd/>
          </a:ln>
          <a:effectLst/>
        </p:spPr>
      </p:pic>
      <p:sp>
        <p:nvSpPr>
          <p:cNvPr id="35" name="TextBox 34"/>
          <p:cNvSpPr txBox="1"/>
          <p:nvPr/>
        </p:nvSpPr>
        <p:spPr>
          <a:xfrm>
            <a:off x="703650" y="1897609"/>
            <a:ext cx="312906" cy="338554"/>
          </a:xfrm>
          <a:prstGeom prst="rect">
            <a:avLst/>
          </a:prstGeom>
          <a:noFill/>
        </p:spPr>
        <p:txBody>
          <a:bodyPr wrap="none" rtlCol="0">
            <a:spAutoFit/>
          </a:bodyPr>
          <a:lstStyle/>
          <a:p>
            <a:r>
              <a:rPr lang="en-US" sz="1600" dirty="0" smtClean="0"/>
              <a:t>A</a:t>
            </a:r>
            <a:endParaRPr lang="en-US" sz="1600" dirty="0"/>
          </a:p>
        </p:txBody>
      </p:sp>
      <p:sp>
        <p:nvSpPr>
          <p:cNvPr id="36" name="TextBox 35"/>
          <p:cNvSpPr txBox="1"/>
          <p:nvPr/>
        </p:nvSpPr>
        <p:spPr>
          <a:xfrm>
            <a:off x="3810000" y="1897609"/>
            <a:ext cx="321522" cy="338554"/>
          </a:xfrm>
          <a:prstGeom prst="rect">
            <a:avLst/>
          </a:prstGeom>
          <a:noFill/>
        </p:spPr>
        <p:txBody>
          <a:bodyPr wrap="none" rtlCol="0">
            <a:spAutoFit/>
          </a:bodyPr>
          <a:lstStyle/>
          <a:p>
            <a:r>
              <a:rPr lang="en-US" sz="1600" dirty="0" smtClean="0"/>
              <a:t>B</a:t>
            </a:r>
            <a:endParaRPr lang="en-US" sz="1600" dirty="0"/>
          </a:p>
        </p:txBody>
      </p:sp>
      <p:sp>
        <p:nvSpPr>
          <p:cNvPr id="37" name="TextBox 36"/>
          <p:cNvSpPr txBox="1"/>
          <p:nvPr/>
        </p:nvSpPr>
        <p:spPr>
          <a:xfrm>
            <a:off x="6858000" y="1906879"/>
            <a:ext cx="332844" cy="338554"/>
          </a:xfrm>
          <a:prstGeom prst="rect">
            <a:avLst/>
          </a:prstGeom>
          <a:noFill/>
        </p:spPr>
        <p:txBody>
          <a:bodyPr wrap="none" rtlCol="0">
            <a:spAutoFit/>
          </a:bodyPr>
          <a:lstStyle/>
          <a:p>
            <a:r>
              <a:rPr lang="en-US" sz="1600" dirty="0" smtClean="0"/>
              <a:t>C</a:t>
            </a:r>
            <a:endParaRPr lang="en-US" sz="1600" dirty="0"/>
          </a:p>
        </p:txBody>
      </p:sp>
      <p:sp>
        <p:nvSpPr>
          <p:cNvPr id="47" name="TextBox 46"/>
          <p:cNvSpPr txBox="1"/>
          <p:nvPr/>
        </p:nvSpPr>
        <p:spPr>
          <a:xfrm>
            <a:off x="6172200" y="2458819"/>
            <a:ext cx="2971800" cy="646331"/>
          </a:xfrm>
          <a:prstGeom prst="rect">
            <a:avLst/>
          </a:prstGeom>
          <a:noFill/>
        </p:spPr>
        <p:txBody>
          <a:bodyPr wrap="square" rtlCol="0">
            <a:spAutoFit/>
          </a:bodyPr>
          <a:lstStyle/>
          <a:p>
            <a:r>
              <a:rPr lang="en-US" sz="1200" b="1" dirty="0" smtClean="0">
                <a:solidFill>
                  <a:srgbClr val="008000"/>
                </a:solidFill>
              </a:rPr>
              <a:t>Listener Report </a:t>
            </a:r>
            <a:r>
              <a:rPr lang="en-US" sz="1200" dirty="0" smtClean="0"/>
              <a:t>for group</a:t>
            </a:r>
          </a:p>
          <a:p>
            <a:r>
              <a:rPr lang="en-US" sz="1200" dirty="0" smtClean="0"/>
              <a:t>FF3E:40:2001:DB8:CAFE:1:</a:t>
            </a:r>
            <a:r>
              <a:rPr lang="en-US" sz="1200" dirty="0" smtClean="0">
                <a:solidFill>
                  <a:srgbClr val="FF0000"/>
                </a:solidFill>
              </a:rPr>
              <a:t>AAAA:AAAA</a:t>
            </a:r>
          </a:p>
          <a:p>
            <a:r>
              <a:rPr lang="en-US" sz="1200" b="1" dirty="0" smtClean="0"/>
              <a:t>to FF02::16 (All MLDv2 Routers)</a:t>
            </a:r>
            <a:endParaRPr lang="en-US" sz="1200" b="1" dirty="0"/>
          </a:p>
        </p:txBody>
      </p:sp>
      <p:sp>
        <p:nvSpPr>
          <p:cNvPr id="48" name="TextBox 47"/>
          <p:cNvSpPr txBox="1"/>
          <p:nvPr/>
        </p:nvSpPr>
        <p:spPr>
          <a:xfrm>
            <a:off x="3429000" y="0"/>
            <a:ext cx="5715000" cy="523220"/>
          </a:xfrm>
          <a:prstGeom prst="rect">
            <a:avLst/>
          </a:prstGeom>
          <a:noFill/>
        </p:spPr>
        <p:txBody>
          <a:bodyPr wrap="square" rtlCol="0">
            <a:spAutoFit/>
          </a:bodyPr>
          <a:lstStyle/>
          <a:p>
            <a:pPr algn="ctr"/>
            <a:r>
              <a:rPr lang="en-US" sz="2800" b="1" dirty="0" smtClean="0">
                <a:solidFill>
                  <a:schemeClr val="accent6">
                    <a:lumMod val="60000"/>
                    <a:lumOff val="40000"/>
                  </a:schemeClr>
                </a:solidFill>
              </a:rPr>
              <a:t>MLDv2 Leaving a Group</a:t>
            </a:r>
            <a:endParaRPr lang="en-US" sz="2800" b="1" dirty="0">
              <a:solidFill>
                <a:schemeClr val="accent6">
                  <a:lumMod val="60000"/>
                  <a:lumOff val="40000"/>
                </a:schemeClr>
              </a:solidFill>
            </a:endParaRPr>
          </a:p>
        </p:txBody>
      </p:sp>
      <p:sp>
        <p:nvSpPr>
          <p:cNvPr id="52" name="Up Arrow 51"/>
          <p:cNvSpPr/>
          <p:nvPr/>
        </p:nvSpPr>
        <p:spPr bwMode="auto">
          <a:xfrm flipV="1">
            <a:off x="4876800" y="742950"/>
            <a:ext cx="457200" cy="762000"/>
          </a:xfrm>
          <a:prstGeom prst="upArrow">
            <a:avLst/>
          </a:prstGeom>
          <a:solidFill>
            <a:schemeClr val="accent6">
              <a:lumMod val="60000"/>
              <a:lumOff val="40000"/>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53" name="TextBox 52"/>
          <p:cNvSpPr txBox="1"/>
          <p:nvPr/>
        </p:nvSpPr>
        <p:spPr>
          <a:xfrm>
            <a:off x="381000" y="3257550"/>
            <a:ext cx="8077200" cy="1015663"/>
          </a:xfrm>
          <a:prstGeom prst="rect">
            <a:avLst/>
          </a:prstGeom>
          <a:noFill/>
        </p:spPr>
        <p:txBody>
          <a:bodyPr wrap="square" rtlCol="0">
            <a:spAutoFit/>
          </a:bodyPr>
          <a:lstStyle/>
          <a:p>
            <a:pPr marL="285750" indent="-285750">
              <a:buFont typeface="Arial"/>
              <a:buChar char="•"/>
            </a:pPr>
            <a:r>
              <a:rPr lang="en-US" sz="2000" dirty="0"/>
              <a:t>When a host no longer wants to receive traffic for a multicast group, it can inform </a:t>
            </a:r>
            <a:r>
              <a:rPr lang="en-US" sz="2000" dirty="0" smtClean="0"/>
              <a:t>the router </a:t>
            </a:r>
            <a:r>
              <a:rPr lang="en-US" sz="2000" dirty="0" smtClean="0"/>
              <a:t>by </a:t>
            </a:r>
            <a:r>
              <a:rPr lang="en-US" sz="2000" dirty="0"/>
              <a:t>sending a Multicast Listener Done </a:t>
            </a:r>
            <a:r>
              <a:rPr lang="en-US" sz="2000" dirty="0" smtClean="0"/>
              <a:t>message.</a:t>
            </a:r>
          </a:p>
        </p:txBody>
      </p:sp>
      <p:sp>
        <p:nvSpPr>
          <p:cNvPr id="54" name="TextBox 53"/>
          <p:cNvSpPr txBox="1"/>
          <p:nvPr/>
        </p:nvSpPr>
        <p:spPr>
          <a:xfrm>
            <a:off x="5334000" y="1123950"/>
            <a:ext cx="3810000" cy="307777"/>
          </a:xfrm>
          <a:prstGeom prst="rect">
            <a:avLst/>
          </a:prstGeom>
          <a:noFill/>
        </p:spPr>
        <p:txBody>
          <a:bodyPr wrap="square" rtlCol="0">
            <a:spAutoFit/>
          </a:bodyPr>
          <a:lstStyle/>
          <a:p>
            <a:r>
              <a:rPr lang="en-US" sz="1400" b="1" dirty="0" smtClean="0"/>
              <a:t>to </a:t>
            </a:r>
            <a:r>
              <a:rPr lang="en-US" sz="1400" dirty="0"/>
              <a:t>FF3E:40:2001:DB8:CAFE:1:</a:t>
            </a:r>
            <a:r>
              <a:rPr lang="en-US" sz="1400" dirty="0" smtClean="0">
                <a:solidFill>
                  <a:srgbClr val="FF0000"/>
                </a:solidFill>
              </a:rPr>
              <a:t>AAAA:AAAA</a:t>
            </a:r>
            <a:r>
              <a:rPr lang="en-US" sz="1400" b="1" dirty="0" smtClean="0"/>
              <a:t> </a:t>
            </a:r>
            <a:endParaRPr lang="en-US" sz="1400" b="1" dirty="0"/>
          </a:p>
        </p:txBody>
      </p:sp>
      <p:sp>
        <p:nvSpPr>
          <p:cNvPr id="28" name="Up Arrow 27"/>
          <p:cNvSpPr/>
          <p:nvPr/>
        </p:nvSpPr>
        <p:spPr bwMode="auto">
          <a:xfrm>
            <a:off x="7423965" y="1581150"/>
            <a:ext cx="457200" cy="914400"/>
          </a:xfrm>
          <a:prstGeom prst="upArrow">
            <a:avLst/>
          </a:prstGeom>
          <a:solidFill>
            <a:schemeClr val="accent6">
              <a:lumMod val="60000"/>
              <a:lumOff val="40000"/>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9" name="Rectangular Callout 28"/>
          <p:cNvSpPr/>
          <p:nvPr/>
        </p:nvSpPr>
        <p:spPr>
          <a:xfrm>
            <a:off x="1905000" y="1809750"/>
            <a:ext cx="1523999" cy="480898"/>
          </a:xfrm>
          <a:prstGeom prst="wedgeRectCallout">
            <a:avLst>
              <a:gd name="adj1" fmla="val -101279"/>
              <a:gd name="adj2" fmla="val -1622"/>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latin typeface="Arial"/>
                <a:cs typeface="Arial"/>
              </a:rPr>
              <a:t>I’m done.</a:t>
            </a:r>
          </a:p>
        </p:txBody>
      </p:sp>
      <p:sp>
        <p:nvSpPr>
          <p:cNvPr id="32" name="Rectangular Callout 31"/>
          <p:cNvSpPr/>
          <p:nvPr/>
        </p:nvSpPr>
        <p:spPr>
          <a:xfrm>
            <a:off x="4800600" y="1962150"/>
            <a:ext cx="1523999" cy="533400"/>
          </a:xfrm>
          <a:prstGeom prst="wedgeRectCallout">
            <a:avLst>
              <a:gd name="adj1" fmla="val 85336"/>
              <a:gd name="adj2" fmla="val -46764"/>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latin typeface="Arial"/>
                <a:cs typeface="Arial"/>
              </a:rPr>
              <a:t>I still want it!</a:t>
            </a:r>
          </a:p>
        </p:txBody>
      </p:sp>
      <p:sp>
        <p:nvSpPr>
          <p:cNvPr id="38" name="Up Arrow 37"/>
          <p:cNvSpPr/>
          <p:nvPr/>
        </p:nvSpPr>
        <p:spPr bwMode="auto">
          <a:xfrm flipV="1">
            <a:off x="3429000" y="895350"/>
            <a:ext cx="457200" cy="609600"/>
          </a:xfrm>
          <a:prstGeom prst="upArrow">
            <a:avLst/>
          </a:prstGeom>
          <a:solidFill>
            <a:schemeClr val="accent6">
              <a:lumMod val="60000"/>
              <a:lumOff val="40000"/>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39" name="TextBox 38"/>
          <p:cNvSpPr txBox="1"/>
          <p:nvPr/>
        </p:nvSpPr>
        <p:spPr>
          <a:xfrm>
            <a:off x="0" y="981730"/>
            <a:ext cx="3429000" cy="523220"/>
          </a:xfrm>
          <a:prstGeom prst="rect">
            <a:avLst/>
          </a:prstGeom>
          <a:noFill/>
        </p:spPr>
        <p:txBody>
          <a:bodyPr wrap="square" rtlCol="0">
            <a:spAutoFit/>
          </a:bodyPr>
          <a:lstStyle/>
          <a:p>
            <a:r>
              <a:rPr lang="en-US" sz="1400" b="1" dirty="0" smtClean="0"/>
              <a:t>Traffic continues for</a:t>
            </a:r>
          </a:p>
          <a:p>
            <a:r>
              <a:rPr lang="en-US" sz="1400" dirty="0"/>
              <a:t>FF3E:40:2001:DB8:CAFE:1:</a:t>
            </a:r>
            <a:r>
              <a:rPr lang="en-US" sz="1400" dirty="0" smtClean="0">
                <a:solidFill>
                  <a:srgbClr val="FF0000"/>
                </a:solidFill>
              </a:rPr>
              <a:t>AAAA:AAAA</a:t>
            </a:r>
            <a:endParaRPr lang="en-US" sz="1400" dirty="0">
              <a:solidFill>
                <a:srgbClr val="FF0000"/>
              </a:solidFill>
            </a:endParaRPr>
          </a:p>
        </p:txBody>
      </p:sp>
      <p:sp>
        <p:nvSpPr>
          <p:cNvPr id="49" name="Up Arrow 48"/>
          <p:cNvSpPr/>
          <p:nvPr/>
        </p:nvSpPr>
        <p:spPr bwMode="auto">
          <a:xfrm>
            <a:off x="1371600" y="1581150"/>
            <a:ext cx="457200" cy="914400"/>
          </a:xfrm>
          <a:prstGeom prst="upArrow">
            <a:avLst/>
          </a:prstGeom>
          <a:solidFill>
            <a:schemeClr val="accent6">
              <a:lumMod val="60000"/>
              <a:lumOff val="40000"/>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40" name="Rectangular Callout 39"/>
          <p:cNvSpPr/>
          <p:nvPr/>
        </p:nvSpPr>
        <p:spPr>
          <a:xfrm>
            <a:off x="1371600" y="538401"/>
            <a:ext cx="1904999" cy="533400"/>
          </a:xfrm>
          <a:prstGeom prst="wedgeRectCallout">
            <a:avLst>
              <a:gd name="adj1" fmla="val 103195"/>
              <a:gd name="adj2" fmla="val 36348"/>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latin typeface="Arial"/>
                <a:cs typeface="Arial"/>
              </a:rPr>
              <a:t>Is there anyone else?</a:t>
            </a:r>
          </a:p>
        </p:txBody>
      </p:sp>
      <p:sp>
        <p:nvSpPr>
          <p:cNvPr id="30"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41"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42" name="Cloud 41"/>
          <p:cNvSpPr/>
          <p:nvPr/>
        </p:nvSpPr>
        <p:spPr bwMode="auto">
          <a:xfrm flipH="1">
            <a:off x="2895600" y="361950"/>
            <a:ext cx="1143000" cy="533400"/>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pic>
        <p:nvPicPr>
          <p:cNvPr id="43" name="Picture 42" descr="File Server_Updated200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52400" y="0"/>
            <a:ext cx="558754" cy="74295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685800" y="0"/>
            <a:ext cx="2971800" cy="646331"/>
          </a:xfrm>
          <a:prstGeom prst="rect">
            <a:avLst/>
          </a:prstGeom>
          <a:noFill/>
        </p:spPr>
        <p:txBody>
          <a:bodyPr wrap="square" rtlCol="0">
            <a:spAutoFit/>
          </a:bodyPr>
          <a:lstStyle/>
          <a:p>
            <a:r>
              <a:rPr lang="en-US" sz="1200" b="1" dirty="0" smtClean="0">
                <a:solidFill>
                  <a:srgbClr val="008000"/>
                </a:solidFill>
              </a:rPr>
              <a:t>Source </a:t>
            </a:r>
            <a:r>
              <a:rPr lang="en-US" sz="1200" dirty="0" smtClean="0"/>
              <a:t>for group</a:t>
            </a:r>
          </a:p>
          <a:p>
            <a:r>
              <a:rPr lang="en-US" sz="1200" dirty="0" smtClean="0"/>
              <a:t>FF3E:40:2001:DB8:CAFE:1:</a:t>
            </a:r>
            <a:r>
              <a:rPr lang="en-US" sz="1200" dirty="0" smtClean="0">
                <a:solidFill>
                  <a:srgbClr val="FF0000"/>
                </a:solidFill>
              </a:rPr>
              <a:t>AAAA:AAAA</a:t>
            </a:r>
          </a:p>
          <a:p>
            <a:r>
              <a:rPr lang="en-US" sz="1200" dirty="0"/>
              <a:t>FF3E:40:2001:DB8:CAFE:1:</a:t>
            </a:r>
            <a:r>
              <a:rPr lang="en-US" sz="1200" dirty="0">
                <a:solidFill>
                  <a:srgbClr val="0000FF"/>
                </a:solidFill>
              </a:rPr>
              <a:t>BBBB:BBBB</a:t>
            </a:r>
            <a:endParaRPr lang="en-US" sz="1200" dirty="0" smtClean="0">
              <a:solidFill>
                <a:srgbClr val="FF0000"/>
              </a:solidFill>
            </a:endParaRPr>
          </a:p>
        </p:txBody>
      </p:sp>
    </p:spTree>
    <p:extLst>
      <p:ext uri="{BB962C8B-B14F-4D97-AF65-F5344CB8AC3E}">
        <p14:creationId xmlns:p14="http://schemas.microsoft.com/office/powerpoint/2010/main" val="39000509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linds(horizontal)">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blinds(horizontal)">
                                      <p:cBhvr>
                                        <p:cTn id="30" dur="500"/>
                                        <p:tgtEl>
                                          <p:spTgt spid="54"/>
                                        </p:tgtEl>
                                      </p:cBhvr>
                                    </p:animEffect>
                                  </p:childTnLst>
                                </p:cTn>
                              </p:par>
                            </p:childTnLst>
                          </p:cTn>
                        </p:par>
                        <p:par>
                          <p:cTn id="31" fill="hold">
                            <p:stCondLst>
                              <p:cond delay="1000"/>
                            </p:stCondLst>
                            <p:childTnLst>
                              <p:par>
                                <p:cTn id="32" presetID="3" presetClass="entr" presetSubtype="10"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blinds(horizontal)">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linds(horizontal)">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blinds(horizontal)">
                                      <p:cBhvr>
                                        <p:cTn id="44" dur="500"/>
                                        <p:tgtEl>
                                          <p:spTgt spid="47"/>
                                        </p:tgtEl>
                                      </p:cBhvr>
                                    </p:animEffect>
                                  </p:childTnLst>
                                </p:cTn>
                              </p:par>
                            </p:childTnLst>
                          </p:cTn>
                        </p:par>
                        <p:par>
                          <p:cTn id="45" fill="hold">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linds(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blinds(horizontal)">
                                      <p:cBhvr>
                                        <p:cTn id="53" dur="500"/>
                                        <p:tgtEl>
                                          <p:spTgt spid="38"/>
                                        </p:tgtEl>
                                      </p:cBhvr>
                                    </p:animEffect>
                                  </p:childTnLst>
                                </p:cTn>
                              </p:par>
                            </p:childTnLst>
                          </p:cTn>
                        </p:par>
                        <p:par>
                          <p:cTn id="54" fill="hold">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linds(horizontal)">
                                      <p:cBhvr>
                                        <p:cTn id="57" dur="500"/>
                                        <p:tgtEl>
                                          <p:spTgt spid="3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blinds(horizontal)">
                                      <p:cBhvr>
                                        <p:cTn id="6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47" grpId="0"/>
      <p:bldP spid="52" grpId="0" animBg="1"/>
      <p:bldP spid="54" grpId="0"/>
      <p:bldP spid="28" grpId="0" animBg="1"/>
      <p:bldP spid="29" grpId="0" animBg="1"/>
      <p:bldP spid="32" grpId="0" animBg="1"/>
      <p:bldP spid="38" grpId="0" animBg="1"/>
      <p:bldP spid="39" grpId="0"/>
      <p:bldP spid="49" grpId="0" animBg="1"/>
      <p:bldP spid="40" grpId="0" animBg="1"/>
      <p:bldP spid="4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343400" y="873566"/>
            <a:ext cx="8307" cy="70876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1185" y="0"/>
            <a:ext cx="9132815" cy="523220"/>
          </a:xfrm>
          <a:prstGeom prst="rect">
            <a:avLst/>
          </a:prstGeom>
          <a:noFill/>
        </p:spPr>
        <p:txBody>
          <a:bodyPr wrap="square" rtlCol="0">
            <a:spAutoFit/>
          </a:bodyPr>
          <a:lstStyle/>
          <a:p>
            <a:pPr algn="ctr"/>
            <a:r>
              <a:rPr lang="en-US" sz="2800" b="1" dirty="0" smtClean="0">
                <a:solidFill>
                  <a:schemeClr val="accent6">
                    <a:lumMod val="60000"/>
                    <a:lumOff val="40000"/>
                  </a:schemeClr>
                </a:solidFill>
              </a:rPr>
              <a:t>MLDv2 Snooping</a:t>
            </a:r>
            <a:endParaRPr lang="en-US" sz="2800" b="1" dirty="0">
              <a:solidFill>
                <a:schemeClr val="accent6">
                  <a:lumMod val="60000"/>
                  <a:lumOff val="40000"/>
                </a:schemeClr>
              </a:solidFill>
            </a:endParaRPr>
          </a:p>
        </p:txBody>
      </p:sp>
      <p:sp>
        <p:nvSpPr>
          <p:cNvPr id="53" name="TextBox 52"/>
          <p:cNvSpPr txBox="1"/>
          <p:nvPr/>
        </p:nvSpPr>
        <p:spPr>
          <a:xfrm>
            <a:off x="228600" y="2724150"/>
            <a:ext cx="8686800" cy="2062103"/>
          </a:xfrm>
          <a:prstGeom prst="rect">
            <a:avLst/>
          </a:prstGeom>
          <a:noFill/>
        </p:spPr>
        <p:txBody>
          <a:bodyPr wrap="square" rtlCol="0">
            <a:spAutoFit/>
          </a:bodyPr>
          <a:lstStyle/>
          <a:p>
            <a:pPr marL="285750" indent="-285750">
              <a:buFont typeface="Arial"/>
              <a:buChar char="•"/>
            </a:pPr>
            <a:r>
              <a:rPr lang="en-US" sz="1600" dirty="0" smtClean="0"/>
              <a:t>A switch can snoop Listener Reports from the hosts and creates </a:t>
            </a:r>
            <a:r>
              <a:rPr lang="en-US" sz="1600" dirty="0"/>
              <a:t>an entry in its Layer 2 forwarding table for </a:t>
            </a:r>
            <a:r>
              <a:rPr lang="en-US" sz="1600" dirty="0" smtClean="0"/>
              <a:t>the port it was </a:t>
            </a:r>
            <a:r>
              <a:rPr lang="en-US" sz="1600" dirty="0"/>
              <a:t>received. </a:t>
            </a:r>
            <a:endParaRPr lang="en-US" sz="1600" dirty="0" smtClean="0"/>
          </a:p>
          <a:p>
            <a:pPr marL="285750" indent="-285750">
              <a:buFont typeface="Arial"/>
              <a:buChar char="•"/>
            </a:pPr>
            <a:r>
              <a:rPr lang="en-US" sz="1600" dirty="0" smtClean="0"/>
              <a:t>If another host sends a listener report for the same group, </a:t>
            </a:r>
            <a:r>
              <a:rPr lang="en-US" sz="1600" dirty="0"/>
              <a:t>the switch snoops their reports and adds them to the existing Layer 2 forwarding table entry. </a:t>
            </a:r>
            <a:endParaRPr lang="en-US" sz="1600" dirty="0" smtClean="0"/>
          </a:p>
          <a:p>
            <a:pPr marL="285750" indent="-285750">
              <a:buFont typeface="Arial"/>
              <a:buChar char="•"/>
            </a:pPr>
            <a:r>
              <a:rPr lang="en-US" sz="1600" b="1" i="1" dirty="0" smtClean="0"/>
              <a:t>With MLD snooping enabled</a:t>
            </a:r>
            <a:r>
              <a:rPr lang="en-US" sz="1600" dirty="0" smtClean="0"/>
              <a:t>, multicast messages for this group are only sent out ports with hosts that are members of that group.</a:t>
            </a:r>
          </a:p>
          <a:p>
            <a:pPr marL="285750" indent="-285750">
              <a:buFont typeface="Arial"/>
              <a:buChar char="•"/>
            </a:pPr>
            <a:r>
              <a:rPr lang="en-US" sz="1600" b="1" i="1" dirty="0" smtClean="0">
                <a:solidFill>
                  <a:srgbClr val="010000"/>
                </a:solidFill>
              </a:rPr>
              <a:t>Remember</a:t>
            </a:r>
            <a:r>
              <a:rPr lang="en-US" sz="1600" dirty="0" smtClean="0">
                <a:solidFill>
                  <a:srgbClr val="010000"/>
                </a:solidFill>
              </a:rPr>
              <a:t>, solicited node multicasts </a:t>
            </a:r>
            <a:r>
              <a:rPr lang="en-US" sz="1600" dirty="0">
                <a:solidFill>
                  <a:srgbClr val="010000"/>
                </a:solidFill>
              </a:rPr>
              <a:t>are </a:t>
            </a:r>
            <a:r>
              <a:rPr lang="en-US" sz="1600" b="1" i="1" dirty="0">
                <a:solidFill>
                  <a:srgbClr val="010000"/>
                </a:solidFill>
              </a:rPr>
              <a:t>forwarded out all ports </a:t>
            </a:r>
            <a:r>
              <a:rPr lang="en-US" sz="1600" dirty="0">
                <a:solidFill>
                  <a:srgbClr val="010000"/>
                </a:solidFill>
              </a:rPr>
              <a:t>because of the potentially huge forwarding tables needed to to store </a:t>
            </a:r>
            <a:r>
              <a:rPr lang="en-US" sz="1600">
                <a:solidFill>
                  <a:srgbClr val="010000"/>
                </a:solidFill>
              </a:rPr>
              <a:t>these </a:t>
            </a:r>
            <a:r>
              <a:rPr lang="en-US" sz="1600" smtClean="0">
                <a:solidFill>
                  <a:srgbClr val="010000"/>
                </a:solidFill>
              </a:rPr>
              <a:t>addresses.</a:t>
            </a:r>
            <a:endParaRPr lang="en-US" sz="1600" dirty="0" smtClean="0"/>
          </a:p>
        </p:txBody>
      </p:sp>
      <p:pic>
        <p:nvPicPr>
          <p:cNvPr id="5" name="Picture 34"/>
          <p:cNvPicPr>
            <a:picLocks noChangeArrowheads="1"/>
          </p:cNvPicPr>
          <p:nvPr/>
        </p:nvPicPr>
        <p:blipFill>
          <a:blip r:embed="rId3"/>
          <a:srcRect/>
          <a:stretch>
            <a:fillRect/>
          </a:stretch>
        </p:blipFill>
        <p:spPr bwMode="auto">
          <a:xfrm>
            <a:off x="1265865" y="1379441"/>
            <a:ext cx="667950" cy="610612"/>
          </a:xfrm>
          <a:prstGeom prst="rect">
            <a:avLst/>
          </a:prstGeom>
          <a:noFill/>
          <a:ln w="9525">
            <a:noFill/>
            <a:miter lim="800000"/>
            <a:headEnd/>
            <a:tailEnd/>
          </a:ln>
          <a:effectLst/>
        </p:spPr>
      </p:pic>
      <p:sp>
        <p:nvSpPr>
          <p:cNvPr id="6" name="TextBox 5"/>
          <p:cNvSpPr txBox="1"/>
          <p:nvPr/>
        </p:nvSpPr>
        <p:spPr>
          <a:xfrm>
            <a:off x="3733800" y="438150"/>
            <a:ext cx="1274708" cy="307777"/>
          </a:xfrm>
          <a:prstGeom prst="rect">
            <a:avLst/>
          </a:prstGeom>
          <a:noFill/>
        </p:spPr>
        <p:txBody>
          <a:bodyPr wrap="none" rtlCol="0">
            <a:spAutoFit/>
          </a:bodyPr>
          <a:lstStyle/>
          <a:p>
            <a:r>
              <a:rPr lang="en-US" sz="1400" b="1" dirty="0" smtClean="0"/>
              <a:t>MLD </a:t>
            </a:r>
            <a:r>
              <a:rPr lang="en-US" sz="1400" b="1" dirty="0" err="1" smtClean="0"/>
              <a:t>Querier</a:t>
            </a:r>
            <a:endParaRPr lang="en-US" sz="1400" b="1" dirty="0"/>
          </a:p>
        </p:txBody>
      </p:sp>
      <p:cxnSp>
        <p:nvCxnSpPr>
          <p:cNvPr id="7" name="Straight Connector 6"/>
          <p:cNvCxnSpPr/>
          <p:nvPr/>
        </p:nvCxnSpPr>
        <p:spPr>
          <a:xfrm>
            <a:off x="1828800" y="1573951"/>
            <a:ext cx="510540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203031" y="1913388"/>
            <a:ext cx="282326"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6200" y="2001619"/>
            <a:ext cx="2971800" cy="646331"/>
          </a:xfrm>
          <a:prstGeom prst="rect">
            <a:avLst/>
          </a:prstGeom>
          <a:noFill/>
        </p:spPr>
        <p:txBody>
          <a:bodyPr wrap="square" rtlCol="0">
            <a:spAutoFit/>
          </a:bodyPr>
          <a:lstStyle/>
          <a:p>
            <a:r>
              <a:rPr lang="en-US" sz="1200" b="1" dirty="0" smtClean="0">
                <a:solidFill>
                  <a:srgbClr val="008000"/>
                </a:solidFill>
              </a:rPr>
              <a:t>Listener Report </a:t>
            </a:r>
            <a:r>
              <a:rPr lang="en-US" sz="1200" dirty="0" smtClean="0"/>
              <a:t>for group</a:t>
            </a:r>
          </a:p>
          <a:p>
            <a:r>
              <a:rPr lang="en-US" sz="1200" dirty="0" smtClean="0"/>
              <a:t>FF3E:40:2001:DB8:CAFE:1:</a:t>
            </a:r>
            <a:r>
              <a:rPr lang="en-US" sz="1200" dirty="0" smtClean="0">
                <a:solidFill>
                  <a:srgbClr val="FF0000"/>
                </a:solidFill>
              </a:rPr>
              <a:t>AAAA:AAAA</a:t>
            </a:r>
          </a:p>
          <a:p>
            <a:r>
              <a:rPr lang="en-US" sz="1200" b="1" dirty="0" smtClean="0"/>
              <a:t>to</a:t>
            </a:r>
            <a:r>
              <a:rPr lang="en-US" sz="1200" dirty="0" smtClean="0"/>
              <a:t> </a:t>
            </a:r>
            <a:r>
              <a:rPr lang="en-US" sz="1200" b="1" dirty="0" smtClean="0"/>
              <a:t>FF02::16 (All MLDv2 Routers)</a:t>
            </a:r>
            <a:endParaRPr lang="en-US" sz="1200" b="1" dirty="0"/>
          </a:p>
        </p:txBody>
      </p:sp>
      <p:pic>
        <p:nvPicPr>
          <p:cNvPr id="16" name="Picture 34"/>
          <p:cNvPicPr>
            <a:picLocks noChangeArrowheads="1"/>
          </p:cNvPicPr>
          <p:nvPr/>
        </p:nvPicPr>
        <p:blipFill>
          <a:blip r:embed="rId3"/>
          <a:srcRect/>
          <a:stretch>
            <a:fillRect/>
          </a:stretch>
        </p:blipFill>
        <p:spPr bwMode="auto">
          <a:xfrm>
            <a:off x="4038600" y="2029429"/>
            <a:ext cx="667950" cy="610612"/>
          </a:xfrm>
          <a:prstGeom prst="rect">
            <a:avLst/>
          </a:prstGeom>
          <a:noFill/>
          <a:ln w="9525">
            <a:noFill/>
            <a:miter lim="800000"/>
            <a:headEnd/>
            <a:tailEnd/>
          </a:ln>
          <a:effectLst/>
        </p:spPr>
      </p:pic>
      <p:pic>
        <p:nvPicPr>
          <p:cNvPr id="17" name="Picture 34"/>
          <p:cNvPicPr>
            <a:picLocks noChangeArrowheads="1"/>
          </p:cNvPicPr>
          <p:nvPr/>
        </p:nvPicPr>
        <p:blipFill>
          <a:blip r:embed="rId3"/>
          <a:srcRect/>
          <a:stretch>
            <a:fillRect/>
          </a:stretch>
        </p:blipFill>
        <p:spPr bwMode="auto">
          <a:xfrm>
            <a:off x="6858000" y="1393423"/>
            <a:ext cx="667950" cy="610612"/>
          </a:xfrm>
          <a:prstGeom prst="rect">
            <a:avLst/>
          </a:prstGeom>
          <a:noFill/>
          <a:ln w="9525">
            <a:noFill/>
            <a:miter lim="800000"/>
            <a:headEnd/>
            <a:tailEnd/>
          </a:ln>
          <a:effectLst/>
        </p:spPr>
      </p:pic>
      <p:sp>
        <p:nvSpPr>
          <p:cNvPr id="18" name="TextBox 17"/>
          <p:cNvSpPr txBox="1"/>
          <p:nvPr/>
        </p:nvSpPr>
        <p:spPr>
          <a:xfrm>
            <a:off x="1418265" y="1428843"/>
            <a:ext cx="312906" cy="338554"/>
          </a:xfrm>
          <a:prstGeom prst="rect">
            <a:avLst/>
          </a:prstGeom>
          <a:noFill/>
        </p:spPr>
        <p:txBody>
          <a:bodyPr wrap="none" rtlCol="0">
            <a:spAutoFit/>
          </a:bodyPr>
          <a:lstStyle/>
          <a:p>
            <a:r>
              <a:rPr lang="en-US" sz="1600" dirty="0" smtClean="0"/>
              <a:t>A</a:t>
            </a:r>
            <a:endParaRPr lang="en-US" sz="1600" dirty="0"/>
          </a:p>
        </p:txBody>
      </p:sp>
      <p:sp>
        <p:nvSpPr>
          <p:cNvPr id="19" name="TextBox 18"/>
          <p:cNvSpPr txBox="1"/>
          <p:nvPr/>
        </p:nvSpPr>
        <p:spPr>
          <a:xfrm>
            <a:off x="4191000" y="2077819"/>
            <a:ext cx="321522" cy="338554"/>
          </a:xfrm>
          <a:prstGeom prst="rect">
            <a:avLst/>
          </a:prstGeom>
          <a:noFill/>
        </p:spPr>
        <p:txBody>
          <a:bodyPr wrap="none" rtlCol="0">
            <a:spAutoFit/>
          </a:bodyPr>
          <a:lstStyle/>
          <a:p>
            <a:r>
              <a:rPr lang="en-US" sz="1600" dirty="0" smtClean="0"/>
              <a:t>B</a:t>
            </a:r>
            <a:endParaRPr lang="en-US" sz="1600" dirty="0"/>
          </a:p>
        </p:txBody>
      </p:sp>
      <p:sp>
        <p:nvSpPr>
          <p:cNvPr id="20" name="TextBox 19"/>
          <p:cNvSpPr txBox="1"/>
          <p:nvPr/>
        </p:nvSpPr>
        <p:spPr>
          <a:xfrm>
            <a:off x="7010400" y="1451083"/>
            <a:ext cx="332844" cy="338554"/>
          </a:xfrm>
          <a:prstGeom prst="rect">
            <a:avLst/>
          </a:prstGeom>
          <a:noFill/>
        </p:spPr>
        <p:txBody>
          <a:bodyPr wrap="none" rtlCol="0">
            <a:spAutoFit/>
          </a:bodyPr>
          <a:lstStyle/>
          <a:p>
            <a:r>
              <a:rPr lang="en-US" sz="1600" dirty="0" smtClean="0"/>
              <a:t>C</a:t>
            </a:r>
            <a:endParaRPr lang="en-US" sz="1600" dirty="0"/>
          </a:p>
        </p:txBody>
      </p:sp>
      <p:sp>
        <p:nvSpPr>
          <p:cNvPr id="22" name="TextBox 21"/>
          <p:cNvSpPr txBox="1"/>
          <p:nvPr/>
        </p:nvSpPr>
        <p:spPr>
          <a:xfrm>
            <a:off x="6019800" y="2001619"/>
            <a:ext cx="2971800" cy="646331"/>
          </a:xfrm>
          <a:prstGeom prst="rect">
            <a:avLst/>
          </a:prstGeom>
          <a:noFill/>
        </p:spPr>
        <p:txBody>
          <a:bodyPr wrap="square" rtlCol="0">
            <a:spAutoFit/>
          </a:bodyPr>
          <a:lstStyle/>
          <a:p>
            <a:r>
              <a:rPr lang="en-US" sz="1200" b="1" dirty="0" smtClean="0">
                <a:solidFill>
                  <a:srgbClr val="008000"/>
                </a:solidFill>
              </a:rPr>
              <a:t>Listener Report </a:t>
            </a:r>
            <a:r>
              <a:rPr lang="en-US" sz="1200" dirty="0" smtClean="0"/>
              <a:t>for group</a:t>
            </a:r>
          </a:p>
          <a:p>
            <a:r>
              <a:rPr lang="en-US" sz="1200" dirty="0" smtClean="0"/>
              <a:t>FF3E:40:2001:DB8:CAFE:1:</a:t>
            </a:r>
            <a:r>
              <a:rPr lang="en-US" sz="1200" dirty="0" smtClean="0">
                <a:solidFill>
                  <a:srgbClr val="FF0000"/>
                </a:solidFill>
              </a:rPr>
              <a:t>AAAA:AAAA</a:t>
            </a:r>
          </a:p>
          <a:p>
            <a:r>
              <a:rPr lang="en-US" sz="1200" b="1" dirty="0" smtClean="0"/>
              <a:t>to FF02::16 (All MLDv2 Routers)</a:t>
            </a:r>
            <a:endParaRPr lang="en-US" sz="1200" b="1" dirty="0"/>
          </a:p>
        </p:txBody>
      </p:sp>
      <p:sp>
        <p:nvSpPr>
          <p:cNvPr id="23" name="Up Arrow 22"/>
          <p:cNvSpPr/>
          <p:nvPr/>
        </p:nvSpPr>
        <p:spPr bwMode="auto">
          <a:xfrm rot="5400000">
            <a:off x="2286000" y="1392019"/>
            <a:ext cx="457200" cy="914400"/>
          </a:xfrm>
          <a:prstGeom prst="upArrow">
            <a:avLst/>
          </a:prstGeom>
          <a:solidFill>
            <a:schemeClr val="accent6">
              <a:lumMod val="60000"/>
              <a:lumOff val="40000"/>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8" name="Up Arrow 27"/>
          <p:cNvSpPr/>
          <p:nvPr/>
        </p:nvSpPr>
        <p:spPr bwMode="auto">
          <a:xfrm rot="16200000">
            <a:off x="5867400" y="1392019"/>
            <a:ext cx="457200" cy="914400"/>
          </a:xfrm>
          <a:prstGeom prst="upArrow">
            <a:avLst/>
          </a:prstGeom>
          <a:solidFill>
            <a:schemeClr val="accent6">
              <a:lumMod val="60000"/>
              <a:lumOff val="40000"/>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pic>
        <p:nvPicPr>
          <p:cNvPr id="31" name="Picture 57"/>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86200" y="1392019"/>
            <a:ext cx="908331" cy="38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3" name="Bent Arrow 32"/>
          <p:cNvSpPr/>
          <p:nvPr/>
        </p:nvSpPr>
        <p:spPr bwMode="auto">
          <a:xfrm flipH="1" flipV="1">
            <a:off x="3446525" y="1015666"/>
            <a:ext cx="990600" cy="762000"/>
          </a:xfrm>
          <a:prstGeom prst="bentArrow">
            <a:avLst>
              <a:gd name="adj1" fmla="val 25000"/>
              <a:gd name="adj2" fmla="val 25000"/>
              <a:gd name="adj3" fmla="val 25000"/>
              <a:gd name="adj4" fmla="val 56671"/>
            </a:avLst>
          </a:prstGeom>
          <a:solidFill>
            <a:srgbClr val="008000">
              <a:alpha val="56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36" name="Bent Arrow 35"/>
          <p:cNvSpPr/>
          <p:nvPr/>
        </p:nvSpPr>
        <p:spPr bwMode="auto">
          <a:xfrm flipV="1">
            <a:off x="4249675" y="1015666"/>
            <a:ext cx="990600" cy="762000"/>
          </a:xfrm>
          <a:prstGeom prst="bentArrow">
            <a:avLst>
              <a:gd name="adj1" fmla="val 25000"/>
              <a:gd name="adj2" fmla="val 25000"/>
              <a:gd name="adj3" fmla="val 25000"/>
              <a:gd name="adj4" fmla="val 56671"/>
            </a:avLst>
          </a:prstGeom>
          <a:solidFill>
            <a:srgbClr val="008000">
              <a:alpha val="56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pic>
        <p:nvPicPr>
          <p:cNvPr id="4" name="Picture 3"/>
          <p:cNvPicPr>
            <a:picLocks noChangeArrowheads="1"/>
          </p:cNvPicPr>
          <p:nvPr/>
        </p:nvPicPr>
        <p:blipFill>
          <a:blip r:embed="rId5"/>
          <a:srcRect/>
          <a:stretch>
            <a:fillRect/>
          </a:stretch>
        </p:blipFill>
        <p:spPr bwMode="auto">
          <a:xfrm>
            <a:off x="3991292" y="733890"/>
            <a:ext cx="694700" cy="400050"/>
          </a:xfrm>
          <a:prstGeom prst="rect">
            <a:avLst/>
          </a:prstGeom>
          <a:noFill/>
          <a:ln w="9525">
            <a:noFill/>
            <a:miter lim="800000"/>
            <a:headEnd/>
            <a:tailEnd/>
          </a:ln>
        </p:spPr>
      </p:pic>
      <p:sp>
        <p:nvSpPr>
          <p:cNvPr id="15" name="TextBox 14"/>
          <p:cNvSpPr txBox="1"/>
          <p:nvPr/>
        </p:nvSpPr>
        <p:spPr>
          <a:xfrm>
            <a:off x="4158662" y="886429"/>
            <a:ext cx="414147" cy="307764"/>
          </a:xfrm>
          <a:prstGeom prst="rect">
            <a:avLst/>
          </a:prstGeom>
          <a:noFill/>
        </p:spPr>
        <p:txBody>
          <a:bodyPr wrap="none" lIns="91428" tIns="45714" rIns="91428" bIns="45714" rtlCol="0">
            <a:spAutoFit/>
          </a:bodyPr>
          <a:lstStyle/>
          <a:p>
            <a:r>
              <a:rPr lang="en-US" sz="1400" dirty="0" smtClean="0">
                <a:solidFill>
                  <a:schemeClr val="bg1"/>
                </a:solidFill>
                <a:latin typeface="Arial"/>
                <a:cs typeface="Arial"/>
              </a:rPr>
              <a:t>R1</a:t>
            </a:r>
            <a:endParaRPr lang="en-US" sz="1400" dirty="0">
              <a:solidFill>
                <a:schemeClr val="bg1"/>
              </a:solidFill>
              <a:latin typeface="Arial"/>
              <a:cs typeface="Arial"/>
            </a:endParaRPr>
          </a:p>
        </p:txBody>
      </p:sp>
      <p:sp>
        <p:nvSpPr>
          <p:cNvPr id="37" name="Rectangular Callout 36"/>
          <p:cNvSpPr/>
          <p:nvPr/>
        </p:nvSpPr>
        <p:spPr>
          <a:xfrm>
            <a:off x="1066800" y="666750"/>
            <a:ext cx="2438399" cy="533400"/>
          </a:xfrm>
          <a:prstGeom prst="wedgeRectCallout">
            <a:avLst>
              <a:gd name="adj1" fmla="val 72820"/>
              <a:gd name="adj2" fmla="val 90693"/>
            </a:avLst>
          </a:prstGeom>
          <a:solidFill>
            <a:srgbClr val="0096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Arial"/>
                <a:cs typeface="Arial"/>
              </a:rPr>
              <a:t>I will send packets for this group out this interface.</a:t>
            </a:r>
          </a:p>
        </p:txBody>
      </p:sp>
      <p:sp>
        <p:nvSpPr>
          <p:cNvPr id="38" name="Rectangular Callout 37"/>
          <p:cNvSpPr/>
          <p:nvPr/>
        </p:nvSpPr>
        <p:spPr>
          <a:xfrm>
            <a:off x="5410200" y="666750"/>
            <a:ext cx="2667000" cy="533400"/>
          </a:xfrm>
          <a:prstGeom prst="wedgeRectCallout">
            <a:avLst>
              <a:gd name="adj1" fmla="val -81823"/>
              <a:gd name="adj2" fmla="val 85156"/>
            </a:avLst>
          </a:prstGeom>
          <a:solidFill>
            <a:srgbClr val="0096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Arial"/>
                <a:cs typeface="Arial"/>
              </a:rPr>
              <a:t>I will also  send packets for this group out this interface.</a:t>
            </a:r>
          </a:p>
        </p:txBody>
      </p:sp>
      <p:sp>
        <p:nvSpPr>
          <p:cNvPr id="39"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40"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17153558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linds(horizontal)">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blinds(horizontal)">
                                      <p:cBhvr>
                                        <p:cTn id="16" dur="500"/>
                                        <p:tgtEl>
                                          <p:spTgt spid="37"/>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3">
                                            <p:txEl>
                                              <p:pRg st="1" end="1"/>
                                            </p:txEl>
                                          </p:spTgt>
                                        </p:tgtEl>
                                        <p:attrNameLst>
                                          <p:attrName>style.visibility</p:attrName>
                                        </p:attrNameLst>
                                      </p:cBhvr>
                                      <p:to>
                                        <p:strVal val="visible"/>
                                      </p:to>
                                    </p:set>
                                    <p:animEffect transition="in" filter="blinds(horizontal)">
                                      <p:cBhvr>
                                        <p:cTn id="25" dur="500"/>
                                        <p:tgtEl>
                                          <p:spTgt spid="5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linds(horizontal)">
                                      <p:cBhvr>
                                        <p:cTn id="30" dur="500"/>
                                        <p:tgtEl>
                                          <p:spTgt spid="22"/>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linds(horizontal)">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blinds(horizontal)">
                                      <p:cBhvr>
                                        <p:cTn id="39" dur="500"/>
                                        <p:tgtEl>
                                          <p:spTgt spid="38"/>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blinds(horizontal)">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3">
                                            <p:txEl>
                                              <p:pRg st="2" end="2"/>
                                            </p:txEl>
                                          </p:spTgt>
                                        </p:tgtEl>
                                        <p:attrNameLst>
                                          <p:attrName>style.visibility</p:attrName>
                                        </p:attrNameLst>
                                      </p:cBhvr>
                                      <p:to>
                                        <p:strVal val="visible"/>
                                      </p:to>
                                    </p:set>
                                    <p:animEffect transition="in" filter="blinds(horizontal)">
                                      <p:cBhvr>
                                        <p:cTn id="48" dur="500"/>
                                        <p:tgtEl>
                                          <p:spTgt spid="53">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3">
                                            <p:txEl>
                                              <p:pRg st="3" end="3"/>
                                            </p:txEl>
                                          </p:spTgt>
                                        </p:tgtEl>
                                        <p:attrNameLst>
                                          <p:attrName>style.visibility</p:attrName>
                                        </p:attrNameLst>
                                      </p:cBhvr>
                                      <p:to>
                                        <p:strVal val="visible"/>
                                      </p:to>
                                    </p:set>
                                    <p:animEffect transition="in" filter="blinds(horizontal)">
                                      <p:cBhvr>
                                        <p:cTn id="53" dur="500"/>
                                        <p:tgtEl>
                                          <p:spTgt spid="53">
                                            <p:txEl>
                                              <p:pRg st="3" end="3"/>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blinds(horizontal)">
                                      <p:cBhvr>
                                        <p:cTn id="5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P spid="23" grpId="0" animBg="1"/>
      <p:bldP spid="28" grpId="0" animBg="1"/>
      <p:bldP spid="33" grpId="0" animBg="1"/>
      <p:bldP spid="36" grpId="0" animBg="1"/>
      <p:bldP spid="37" grpId="0" animBg="1"/>
      <p:bldP spid="38" grpId="0" animBg="1"/>
      <p:bldP spid="4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343400" y="873566"/>
            <a:ext cx="8307" cy="70876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1185" y="0"/>
            <a:ext cx="9132815" cy="523220"/>
          </a:xfrm>
          <a:prstGeom prst="rect">
            <a:avLst/>
          </a:prstGeom>
          <a:noFill/>
        </p:spPr>
        <p:txBody>
          <a:bodyPr wrap="square" rtlCol="0">
            <a:spAutoFit/>
          </a:bodyPr>
          <a:lstStyle/>
          <a:p>
            <a:pPr algn="ctr"/>
            <a:r>
              <a:rPr lang="en-US" sz="2800" b="1" dirty="0" smtClean="0">
                <a:solidFill>
                  <a:schemeClr val="accent6">
                    <a:lumMod val="60000"/>
                    <a:lumOff val="40000"/>
                  </a:schemeClr>
                </a:solidFill>
              </a:rPr>
              <a:t>For more on IPv6 Multicast</a:t>
            </a:r>
            <a:endParaRPr lang="en-US" sz="2800" b="1" dirty="0">
              <a:solidFill>
                <a:schemeClr val="accent6">
                  <a:lumMod val="60000"/>
                  <a:lumOff val="40000"/>
                </a:schemeClr>
              </a:solidFill>
            </a:endParaRPr>
          </a:p>
        </p:txBody>
      </p:sp>
      <p:sp>
        <p:nvSpPr>
          <p:cNvPr id="53" name="TextBox 52"/>
          <p:cNvSpPr txBox="1"/>
          <p:nvPr/>
        </p:nvSpPr>
        <p:spPr>
          <a:xfrm>
            <a:off x="228600" y="2724150"/>
            <a:ext cx="8686800" cy="584776"/>
          </a:xfrm>
          <a:prstGeom prst="rect">
            <a:avLst/>
          </a:prstGeom>
          <a:noFill/>
        </p:spPr>
        <p:txBody>
          <a:bodyPr wrap="square" rtlCol="0">
            <a:spAutoFit/>
          </a:bodyPr>
          <a:lstStyle/>
          <a:p>
            <a:pPr marL="285750" indent="-285750">
              <a:buFont typeface="Arial"/>
              <a:buChar char="•"/>
            </a:pPr>
            <a:r>
              <a:rPr lang="en-US" sz="1600" dirty="0" smtClean="0"/>
              <a:t>For more on Multicast and MLD see IPv6 Multicast Primer (PowerPoint PDF) </a:t>
            </a:r>
            <a:r>
              <a:rPr lang="en-US" sz="1600" smtClean="0"/>
              <a:t>by Tim </a:t>
            </a:r>
            <a:r>
              <a:rPr lang="en-US" sz="1600" dirty="0" smtClean="0"/>
              <a:t>Martin (CCIE #2020, Cisco Solutions Architect)</a:t>
            </a:r>
          </a:p>
        </p:txBody>
      </p:sp>
      <p:pic>
        <p:nvPicPr>
          <p:cNvPr id="5" name="Picture 34"/>
          <p:cNvPicPr>
            <a:picLocks noChangeArrowheads="1"/>
          </p:cNvPicPr>
          <p:nvPr/>
        </p:nvPicPr>
        <p:blipFill>
          <a:blip r:embed="rId3"/>
          <a:srcRect/>
          <a:stretch>
            <a:fillRect/>
          </a:stretch>
        </p:blipFill>
        <p:spPr bwMode="auto">
          <a:xfrm>
            <a:off x="1265865" y="1379441"/>
            <a:ext cx="667950" cy="610612"/>
          </a:xfrm>
          <a:prstGeom prst="rect">
            <a:avLst/>
          </a:prstGeom>
          <a:noFill/>
          <a:ln w="9525">
            <a:noFill/>
            <a:miter lim="800000"/>
            <a:headEnd/>
            <a:tailEnd/>
          </a:ln>
          <a:effectLst/>
        </p:spPr>
      </p:pic>
      <p:sp>
        <p:nvSpPr>
          <p:cNvPr id="6" name="TextBox 5"/>
          <p:cNvSpPr txBox="1"/>
          <p:nvPr/>
        </p:nvSpPr>
        <p:spPr>
          <a:xfrm>
            <a:off x="3733800" y="438150"/>
            <a:ext cx="1274708" cy="307777"/>
          </a:xfrm>
          <a:prstGeom prst="rect">
            <a:avLst/>
          </a:prstGeom>
          <a:noFill/>
        </p:spPr>
        <p:txBody>
          <a:bodyPr wrap="none" rtlCol="0">
            <a:spAutoFit/>
          </a:bodyPr>
          <a:lstStyle/>
          <a:p>
            <a:r>
              <a:rPr lang="en-US" sz="1400" b="1" dirty="0" smtClean="0"/>
              <a:t>MLD </a:t>
            </a:r>
            <a:r>
              <a:rPr lang="en-US" sz="1400" b="1" dirty="0" err="1" smtClean="0"/>
              <a:t>Querier</a:t>
            </a:r>
            <a:endParaRPr lang="en-US" sz="1400" b="1" dirty="0"/>
          </a:p>
        </p:txBody>
      </p:sp>
      <p:cxnSp>
        <p:nvCxnSpPr>
          <p:cNvPr id="7" name="Straight Connector 6"/>
          <p:cNvCxnSpPr/>
          <p:nvPr/>
        </p:nvCxnSpPr>
        <p:spPr>
          <a:xfrm>
            <a:off x="1828800" y="1573951"/>
            <a:ext cx="510540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4203031" y="1913388"/>
            <a:ext cx="282326"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6200" y="2001619"/>
            <a:ext cx="2971800" cy="646331"/>
          </a:xfrm>
          <a:prstGeom prst="rect">
            <a:avLst/>
          </a:prstGeom>
          <a:noFill/>
        </p:spPr>
        <p:txBody>
          <a:bodyPr wrap="square" rtlCol="0">
            <a:spAutoFit/>
          </a:bodyPr>
          <a:lstStyle/>
          <a:p>
            <a:r>
              <a:rPr lang="en-US" sz="1200" b="1" dirty="0" smtClean="0">
                <a:solidFill>
                  <a:srgbClr val="008000"/>
                </a:solidFill>
              </a:rPr>
              <a:t>Listener Report </a:t>
            </a:r>
            <a:r>
              <a:rPr lang="en-US" sz="1200" dirty="0" smtClean="0"/>
              <a:t>for group</a:t>
            </a:r>
          </a:p>
          <a:p>
            <a:r>
              <a:rPr lang="en-US" sz="1200" dirty="0" smtClean="0"/>
              <a:t>FF3E:40:2001:DB8:CAFE:1:</a:t>
            </a:r>
            <a:r>
              <a:rPr lang="en-US" sz="1200" dirty="0" smtClean="0">
                <a:solidFill>
                  <a:srgbClr val="FF0000"/>
                </a:solidFill>
              </a:rPr>
              <a:t>AAAA:AAAA</a:t>
            </a:r>
          </a:p>
          <a:p>
            <a:r>
              <a:rPr lang="en-US" sz="1200" b="1" dirty="0" smtClean="0"/>
              <a:t>to</a:t>
            </a:r>
            <a:r>
              <a:rPr lang="en-US" sz="1200" dirty="0" smtClean="0"/>
              <a:t> </a:t>
            </a:r>
            <a:r>
              <a:rPr lang="en-US" sz="1200" b="1" dirty="0" smtClean="0"/>
              <a:t>FF02::16 (All MLDv2 Routers)</a:t>
            </a:r>
            <a:endParaRPr lang="en-US" sz="1200" b="1" dirty="0"/>
          </a:p>
        </p:txBody>
      </p:sp>
      <p:pic>
        <p:nvPicPr>
          <p:cNvPr id="16" name="Picture 34"/>
          <p:cNvPicPr>
            <a:picLocks noChangeArrowheads="1"/>
          </p:cNvPicPr>
          <p:nvPr/>
        </p:nvPicPr>
        <p:blipFill>
          <a:blip r:embed="rId3"/>
          <a:srcRect/>
          <a:stretch>
            <a:fillRect/>
          </a:stretch>
        </p:blipFill>
        <p:spPr bwMode="auto">
          <a:xfrm>
            <a:off x="4038600" y="2029429"/>
            <a:ext cx="667950" cy="610612"/>
          </a:xfrm>
          <a:prstGeom prst="rect">
            <a:avLst/>
          </a:prstGeom>
          <a:noFill/>
          <a:ln w="9525">
            <a:noFill/>
            <a:miter lim="800000"/>
            <a:headEnd/>
            <a:tailEnd/>
          </a:ln>
          <a:effectLst/>
        </p:spPr>
      </p:pic>
      <p:pic>
        <p:nvPicPr>
          <p:cNvPr id="17" name="Picture 34"/>
          <p:cNvPicPr>
            <a:picLocks noChangeArrowheads="1"/>
          </p:cNvPicPr>
          <p:nvPr/>
        </p:nvPicPr>
        <p:blipFill>
          <a:blip r:embed="rId3"/>
          <a:srcRect/>
          <a:stretch>
            <a:fillRect/>
          </a:stretch>
        </p:blipFill>
        <p:spPr bwMode="auto">
          <a:xfrm>
            <a:off x="6858000" y="1393423"/>
            <a:ext cx="667950" cy="610612"/>
          </a:xfrm>
          <a:prstGeom prst="rect">
            <a:avLst/>
          </a:prstGeom>
          <a:noFill/>
          <a:ln w="9525">
            <a:noFill/>
            <a:miter lim="800000"/>
            <a:headEnd/>
            <a:tailEnd/>
          </a:ln>
          <a:effectLst/>
        </p:spPr>
      </p:pic>
      <p:sp>
        <p:nvSpPr>
          <p:cNvPr id="18" name="TextBox 17"/>
          <p:cNvSpPr txBox="1"/>
          <p:nvPr/>
        </p:nvSpPr>
        <p:spPr>
          <a:xfrm>
            <a:off x="1418265" y="1428843"/>
            <a:ext cx="312906" cy="338554"/>
          </a:xfrm>
          <a:prstGeom prst="rect">
            <a:avLst/>
          </a:prstGeom>
          <a:noFill/>
        </p:spPr>
        <p:txBody>
          <a:bodyPr wrap="none" rtlCol="0">
            <a:spAutoFit/>
          </a:bodyPr>
          <a:lstStyle/>
          <a:p>
            <a:r>
              <a:rPr lang="en-US" sz="1600" dirty="0" smtClean="0"/>
              <a:t>A</a:t>
            </a:r>
            <a:endParaRPr lang="en-US" sz="1600" dirty="0"/>
          </a:p>
        </p:txBody>
      </p:sp>
      <p:sp>
        <p:nvSpPr>
          <p:cNvPr id="19" name="TextBox 18"/>
          <p:cNvSpPr txBox="1"/>
          <p:nvPr/>
        </p:nvSpPr>
        <p:spPr>
          <a:xfrm>
            <a:off x="4191000" y="2077819"/>
            <a:ext cx="321522" cy="338554"/>
          </a:xfrm>
          <a:prstGeom prst="rect">
            <a:avLst/>
          </a:prstGeom>
          <a:noFill/>
        </p:spPr>
        <p:txBody>
          <a:bodyPr wrap="none" rtlCol="0">
            <a:spAutoFit/>
          </a:bodyPr>
          <a:lstStyle/>
          <a:p>
            <a:r>
              <a:rPr lang="en-US" sz="1600" dirty="0" smtClean="0"/>
              <a:t>B</a:t>
            </a:r>
            <a:endParaRPr lang="en-US" sz="1600" dirty="0"/>
          </a:p>
        </p:txBody>
      </p:sp>
      <p:sp>
        <p:nvSpPr>
          <p:cNvPr id="20" name="TextBox 19"/>
          <p:cNvSpPr txBox="1"/>
          <p:nvPr/>
        </p:nvSpPr>
        <p:spPr>
          <a:xfrm>
            <a:off x="7010400" y="1451083"/>
            <a:ext cx="332844" cy="338554"/>
          </a:xfrm>
          <a:prstGeom prst="rect">
            <a:avLst/>
          </a:prstGeom>
          <a:noFill/>
        </p:spPr>
        <p:txBody>
          <a:bodyPr wrap="none" rtlCol="0">
            <a:spAutoFit/>
          </a:bodyPr>
          <a:lstStyle/>
          <a:p>
            <a:r>
              <a:rPr lang="en-US" sz="1600" dirty="0" smtClean="0"/>
              <a:t>C</a:t>
            </a:r>
            <a:endParaRPr lang="en-US" sz="1600" dirty="0"/>
          </a:p>
        </p:txBody>
      </p:sp>
      <p:sp>
        <p:nvSpPr>
          <p:cNvPr id="22" name="TextBox 21"/>
          <p:cNvSpPr txBox="1"/>
          <p:nvPr/>
        </p:nvSpPr>
        <p:spPr>
          <a:xfrm>
            <a:off x="6019800" y="2001619"/>
            <a:ext cx="2971800" cy="646331"/>
          </a:xfrm>
          <a:prstGeom prst="rect">
            <a:avLst/>
          </a:prstGeom>
          <a:noFill/>
        </p:spPr>
        <p:txBody>
          <a:bodyPr wrap="square" rtlCol="0">
            <a:spAutoFit/>
          </a:bodyPr>
          <a:lstStyle/>
          <a:p>
            <a:r>
              <a:rPr lang="en-US" sz="1200" b="1" dirty="0" smtClean="0">
                <a:solidFill>
                  <a:srgbClr val="008000"/>
                </a:solidFill>
              </a:rPr>
              <a:t>Listener Report </a:t>
            </a:r>
            <a:r>
              <a:rPr lang="en-US" sz="1200" dirty="0" smtClean="0"/>
              <a:t>for group</a:t>
            </a:r>
          </a:p>
          <a:p>
            <a:r>
              <a:rPr lang="en-US" sz="1200" dirty="0" smtClean="0"/>
              <a:t>FF3E:40:2001:DB8:CAFE:1:</a:t>
            </a:r>
            <a:r>
              <a:rPr lang="en-US" sz="1200" dirty="0" smtClean="0">
                <a:solidFill>
                  <a:srgbClr val="FF0000"/>
                </a:solidFill>
              </a:rPr>
              <a:t>AAAA:AAAA</a:t>
            </a:r>
          </a:p>
          <a:p>
            <a:r>
              <a:rPr lang="en-US" sz="1200" b="1" dirty="0" smtClean="0"/>
              <a:t>to FF02::16 (All MLDv2 Routers)</a:t>
            </a:r>
            <a:endParaRPr lang="en-US" sz="1200" b="1" dirty="0"/>
          </a:p>
        </p:txBody>
      </p:sp>
      <p:sp>
        <p:nvSpPr>
          <p:cNvPr id="23" name="Up Arrow 22"/>
          <p:cNvSpPr/>
          <p:nvPr/>
        </p:nvSpPr>
        <p:spPr bwMode="auto">
          <a:xfrm rot="5400000">
            <a:off x="2286000" y="1392019"/>
            <a:ext cx="457200" cy="914400"/>
          </a:xfrm>
          <a:prstGeom prst="upArrow">
            <a:avLst/>
          </a:prstGeom>
          <a:solidFill>
            <a:schemeClr val="accent6">
              <a:lumMod val="60000"/>
              <a:lumOff val="40000"/>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8" name="Up Arrow 27"/>
          <p:cNvSpPr/>
          <p:nvPr/>
        </p:nvSpPr>
        <p:spPr bwMode="auto">
          <a:xfrm rot="16200000">
            <a:off x="5867400" y="1392019"/>
            <a:ext cx="457200" cy="914400"/>
          </a:xfrm>
          <a:prstGeom prst="upArrow">
            <a:avLst/>
          </a:prstGeom>
          <a:solidFill>
            <a:schemeClr val="accent6">
              <a:lumMod val="60000"/>
              <a:lumOff val="40000"/>
              <a:alpha val="6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pic>
        <p:nvPicPr>
          <p:cNvPr id="31" name="Picture 57"/>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86200" y="1392019"/>
            <a:ext cx="908331" cy="38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3" name="Bent Arrow 32"/>
          <p:cNvSpPr/>
          <p:nvPr/>
        </p:nvSpPr>
        <p:spPr bwMode="auto">
          <a:xfrm flipH="1" flipV="1">
            <a:off x="3446525" y="1015666"/>
            <a:ext cx="990600" cy="762000"/>
          </a:xfrm>
          <a:prstGeom prst="bentArrow">
            <a:avLst>
              <a:gd name="adj1" fmla="val 25000"/>
              <a:gd name="adj2" fmla="val 25000"/>
              <a:gd name="adj3" fmla="val 25000"/>
              <a:gd name="adj4" fmla="val 56671"/>
            </a:avLst>
          </a:prstGeom>
          <a:solidFill>
            <a:srgbClr val="008000">
              <a:alpha val="56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36" name="Bent Arrow 35"/>
          <p:cNvSpPr/>
          <p:nvPr/>
        </p:nvSpPr>
        <p:spPr bwMode="auto">
          <a:xfrm flipV="1">
            <a:off x="4249675" y="1015666"/>
            <a:ext cx="990600" cy="762000"/>
          </a:xfrm>
          <a:prstGeom prst="bentArrow">
            <a:avLst>
              <a:gd name="adj1" fmla="val 25000"/>
              <a:gd name="adj2" fmla="val 25000"/>
              <a:gd name="adj3" fmla="val 25000"/>
              <a:gd name="adj4" fmla="val 56671"/>
            </a:avLst>
          </a:prstGeom>
          <a:solidFill>
            <a:srgbClr val="008000">
              <a:alpha val="56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pic>
        <p:nvPicPr>
          <p:cNvPr id="4" name="Picture 3"/>
          <p:cNvPicPr>
            <a:picLocks noChangeArrowheads="1"/>
          </p:cNvPicPr>
          <p:nvPr/>
        </p:nvPicPr>
        <p:blipFill>
          <a:blip r:embed="rId5"/>
          <a:srcRect/>
          <a:stretch>
            <a:fillRect/>
          </a:stretch>
        </p:blipFill>
        <p:spPr bwMode="auto">
          <a:xfrm>
            <a:off x="3991292" y="733890"/>
            <a:ext cx="694700" cy="400050"/>
          </a:xfrm>
          <a:prstGeom prst="rect">
            <a:avLst/>
          </a:prstGeom>
          <a:noFill/>
          <a:ln w="9525">
            <a:noFill/>
            <a:miter lim="800000"/>
            <a:headEnd/>
            <a:tailEnd/>
          </a:ln>
        </p:spPr>
      </p:pic>
      <p:sp>
        <p:nvSpPr>
          <p:cNvPr id="15" name="TextBox 14"/>
          <p:cNvSpPr txBox="1"/>
          <p:nvPr/>
        </p:nvSpPr>
        <p:spPr>
          <a:xfrm>
            <a:off x="4158662" y="886429"/>
            <a:ext cx="414147" cy="307764"/>
          </a:xfrm>
          <a:prstGeom prst="rect">
            <a:avLst/>
          </a:prstGeom>
          <a:noFill/>
        </p:spPr>
        <p:txBody>
          <a:bodyPr wrap="none" lIns="91428" tIns="45714" rIns="91428" bIns="45714" rtlCol="0">
            <a:spAutoFit/>
          </a:bodyPr>
          <a:lstStyle/>
          <a:p>
            <a:r>
              <a:rPr lang="en-US" sz="1400" dirty="0" smtClean="0">
                <a:solidFill>
                  <a:schemeClr val="bg1"/>
                </a:solidFill>
                <a:latin typeface="Arial"/>
                <a:cs typeface="Arial"/>
              </a:rPr>
              <a:t>R1</a:t>
            </a:r>
            <a:endParaRPr lang="en-US" sz="1400" dirty="0">
              <a:solidFill>
                <a:schemeClr val="bg1"/>
              </a:solidFill>
              <a:latin typeface="Arial"/>
              <a:cs typeface="Arial"/>
            </a:endParaRPr>
          </a:p>
        </p:txBody>
      </p:sp>
      <p:sp>
        <p:nvSpPr>
          <p:cNvPr id="37" name="Rectangular Callout 36"/>
          <p:cNvSpPr/>
          <p:nvPr/>
        </p:nvSpPr>
        <p:spPr>
          <a:xfrm>
            <a:off x="1066800" y="666750"/>
            <a:ext cx="2438399" cy="533400"/>
          </a:xfrm>
          <a:prstGeom prst="wedgeRectCallout">
            <a:avLst>
              <a:gd name="adj1" fmla="val 72820"/>
              <a:gd name="adj2" fmla="val 90693"/>
            </a:avLst>
          </a:prstGeom>
          <a:solidFill>
            <a:srgbClr val="0096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Arial"/>
                <a:cs typeface="Arial"/>
              </a:rPr>
              <a:t>I will send packets for this group out this interface.</a:t>
            </a:r>
          </a:p>
        </p:txBody>
      </p:sp>
      <p:sp>
        <p:nvSpPr>
          <p:cNvPr id="38" name="Rectangular Callout 37"/>
          <p:cNvSpPr/>
          <p:nvPr/>
        </p:nvSpPr>
        <p:spPr>
          <a:xfrm>
            <a:off x="5410200" y="666750"/>
            <a:ext cx="2667000" cy="533400"/>
          </a:xfrm>
          <a:prstGeom prst="wedgeRectCallout">
            <a:avLst>
              <a:gd name="adj1" fmla="val -81823"/>
              <a:gd name="adj2" fmla="val 85156"/>
            </a:avLst>
          </a:prstGeom>
          <a:solidFill>
            <a:srgbClr val="0096D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Arial"/>
                <a:cs typeface="Arial"/>
              </a:rPr>
              <a:t>I will also  send packets for this group out this interface.</a:t>
            </a:r>
          </a:p>
        </p:txBody>
      </p:sp>
      <p:pic>
        <p:nvPicPr>
          <p:cNvPr id="2" name="Picture 1"/>
          <p:cNvPicPr>
            <a:picLocks noChangeAspect="1"/>
          </p:cNvPicPr>
          <p:nvPr/>
        </p:nvPicPr>
        <p:blipFill>
          <a:blip r:embed="rId6"/>
          <a:stretch>
            <a:fillRect/>
          </a:stretch>
        </p:blipFill>
        <p:spPr>
          <a:xfrm>
            <a:off x="2895600" y="3413271"/>
            <a:ext cx="2888673" cy="1752600"/>
          </a:xfrm>
          <a:prstGeom prst="rect">
            <a:avLst/>
          </a:prstGeom>
        </p:spPr>
      </p:pic>
    </p:spTree>
    <p:extLst>
      <p:ext uri="{BB962C8B-B14F-4D97-AF65-F5344CB8AC3E}">
        <p14:creationId xmlns:p14="http://schemas.microsoft.com/office/powerpoint/2010/main" val="31279169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3350"/>
            <a:ext cx="8839200" cy="369332"/>
          </a:xfrm>
          <a:prstGeom prst="rect">
            <a:avLst/>
          </a:prstGeom>
          <a:noFill/>
        </p:spPr>
        <p:txBody>
          <a:bodyPr wrap="square" rtlCol="0">
            <a:spAutoFit/>
          </a:bodyPr>
          <a:lstStyle/>
          <a:p>
            <a:r>
              <a:rPr lang="en-US" sz="1800" b="1" dirty="0" smtClean="0"/>
              <a:t>For more information please check out my Cisco Press book and video series:</a:t>
            </a:r>
            <a:endParaRPr lang="en-US" sz="1800" dirty="0" smtClean="0"/>
          </a:p>
        </p:txBody>
      </p:sp>
      <p:pic>
        <p:nvPicPr>
          <p:cNvPr id="3" name="Picture 2"/>
          <p:cNvPicPr>
            <a:picLocks noChangeAspect="1"/>
          </p:cNvPicPr>
          <p:nvPr/>
        </p:nvPicPr>
        <p:blipFill>
          <a:blip r:embed="rId2"/>
          <a:stretch>
            <a:fillRect/>
          </a:stretch>
        </p:blipFill>
        <p:spPr>
          <a:xfrm>
            <a:off x="762000" y="703243"/>
            <a:ext cx="2299069" cy="2841649"/>
          </a:xfrm>
          <a:prstGeom prst="rect">
            <a:avLst/>
          </a:prstGeom>
        </p:spPr>
      </p:pic>
      <p:sp>
        <p:nvSpPr>
          <p:cNvPr id="4" name="TextBox 3"/>
          <p:cNvSpPr txBox="1"/>
          <p:nvPr/>
        </p:nvSpPr>
        <p:spPr>
          <a:xfrm>
            <a:off x="685800" y="3598843"/>
            <a:ext cx="4114800" cy="954107"/>
          </a:xfrm>
          <a:prstGeom prst="rect">
            <a:avLst/>
          </a:prstGeom>
          <a:noFill/>
        </p:spPr>
        <p:txBody>
          <a:bodyPr wrap="square" rtlCol="0">
            <a:spAutoFit/>
          </a:bodyPr>
          <a:lstStyle/>
          <a:p>
            <a:r>
              <a:rPr lang="en-US" sz="1400" b="1" dirty="0"/>
              <a:t>IPv6 Fundamentals: A Straightforward Approach to Understanding </a:t>
            </a:r>
            <a:r>
              <a:rPr lang="en-US" sz="1400" b="1" dirty="0" smtClean="0"/>
              <a:t>IPv6</a:t>
            </a:r>
          </a:p>
          <a:p>
            <a:pPr marL="342900" indent="-342900">
              <a:buFont typeface="Arial" pitchFamily="34" charset="0"/>
              <a:buChar char="•"/>
            </a:pPr>
            <a:r>
              <a:rPr lang="en-US" sz="1400" dirty="0" smtClean="0"/>
              <a:t>By Rick Graziani</a:t>
            </a:r>
          </a:p>
          <a:p>
            <a:pPr marL="342900" indent="-342900">
              <a:buFont typeface="Arial" pitchFamily="34" charset="0"/>
              <a:buChar char="•"/>
            </a:pPr>
            <a:r>
              <a:rPr lang="en-US" sz="1400" dirty="0"/>
              <a:t>ISBN-10: 1-58714-313-5</a:t>
            </a:r>
            <a:endParaRPr lang="en-US" sz="1400" dirty="0" smtClean="0"/>
          </a:p>
        </p:txBody>
      </p:sp>
      <p:pic>
        <p:nvPicPr>
          <p:cNvPr id="5" name="Picture 4"/>
          <p:cNvPicPr>
            <a:picLocks noChangeAspect="1"/>
          </p:cNvPicPr>
          <p:nvPr/>
        </p:nvPicPr>
        <p:blipFill>
          <a:blip r:embed="rId3"/>
          <a:stretch>
            <a:fillRect/>
          </a:stretch>
        </p:blipFill>
        <p:spPr>
          <a:xfrm>
            <a:off x="4800600" y="627043"/>
            <a:ext cx="2349500" cy="2819400"/>
          </a:xfrm>
          <a:prstGeom prst="rect">
            <a:avLst/>
          </a:prstGeom>
        </p:spPr>
      </p:pic>
      <p:sp>
        <p:nvSpPr>
          <p:cNvPr id="6" name="TextBox 5"/>
          <p:cNvSpPr txBox="1"/>
          <p:nvPr/>
        </p:nvSpPr>
        <p:spPr>
          <a:xfrm>
            <a:off x="4800600" y="3598843"/>
            <a:ext cx="4343400" cy="954107"/>
          </a:xfrm>
          <a:prstGeom prst="rect">
            <a:avLst/>
          </a:prstGeom>
          <a:noFill/>
        </p:spPr>
        <p:txBody>
          <a:bodyPr wrap="square" rtlCol="0">
            <a:spAutoFit/>
          </a:bodyPr>
          <a:lstStyle/>
          <a:p>
            <a:r>
              <a:rPr lang="en-US" sz="1400" b="1" dirty="0"/>
              <a:t>IPv6 </a:t>
            </a:r>
            <a:r>
              <a:rPr lang="en-US" sz="1400" b="1" dirty="0" smtClean="0"/>
              <a:t>Fundamentals </a:t>
            </a:r>
            <a:r>
              <a:rPr lang="en-US" sz="1400" b="1" dirty="0" err="1" smtClean="0"/>
              <a:t>LiveLessons</a:t>
            </a:r>
            <a:r>
              <a:rPr lang="en-US" sz="1400" b="1" dirty="0" smtClean="0"/>
              <a:t>: </a:t>
            </a:r>
            <a:r>
              <a:rPr lang="en-US" sz="1400" b="1" dirty="0"/>
              <a:t>A Straightforward Approach to Understanding </a:t>
            </a:r>
            <a:r>
              <a:rPr lang="en-US" sz="1400" b="1" dirty="0" smtClean="0"/>
              <a:t>IPv6</a:t>
            </a:r>
          </a:p>
          <a:p>
            <a:pPr marL="342900" indent="-342900">
              <a:buFont typeface="Arial" pitchFamily="34" charset="0"/>
              <a:buChar char="•"/>
            </a:pPr>
            <a:r>
              <a:rPr lang="en-US" sz="1400" dirty="0" smtClean="0"/>
              <a:t>By Rick Graziani</a:t>
            </a:r>
          </a:p>
          <a:p>
            <a:pPr marL="342900" indent="-342900">
              <a:buFont typeface="Arial" pitchFamily="34" charset="0"/>
              <a:buChar char="•"/>
            </a:pPr>
            <a:r>
              <a:rPr lang="en-US" sz="1400" dirty="0" smtClean="0"/>
              <a:t>ISBN</a:t>
            </a:r>
            <a:r>
              <a:rPr lang="en-US" sz="1400" dirty="0"/>
              <a:t>-10: 1-58720-457-6</a:t>
            </a:r>
            <a:endParaRPr lang="en-US" sz="1400" dirty="0" smtClean="0"/>
          </a:p>
        </p:txBody>
      </p:sp>
    </p:spTree>
    <p:extLst>
      <p:ext uri="{BB962C8B-B14F-4D97-AF65-F5344CB8AC3E}">
        <p14:creationId xmlns:p14="http://schemas.microsoft.com/office/powerpoint/2010/main" val="6577680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914400" y="1854868"/>
            <a:ext cx="8001000" cy="3257550"/>
          </a:xfrm>
          <a:prstGeom prst="rect">
            <a:avLst/>
          </a:prstGeom>
        </p:spPr>
        <p:txBody>
          <a:bodyPr anchor="t"/>
          <a:lstStyle>
            <a:lvl1pPr algn="ctr" rtl="0" eaLnBrk="1" fontAlgn="base" hangingPunct="1">
              <a:spcBef>
                <a:spcPct val="0"/>
              </a:spcBef>
              <a:spcAft>
                <a:spcPct val="0"/>
              </a:spcAft>
              <a:defRPr sz="3200">
                <a:solidFill>
                  <a:schemeClr val="tx2"/>
                </a:solidFill>
                <a:latin typeface="+mj-lt"/>
                <a:ea typeface="+mj-ea"/>
                <a:cs typeface="+mj-cs"/>
              </a:defRPr>
            </a:lvl1pPr>
            <a:lvl2pPr algn="ctr" rtl="0" eaLnBrk="1" fontAlgn="base" hangingPunct="1">
              <a:spcBef>
                <a:spcPct val="0"/>
              </a:spcBef>
              <a:spcAft>
                <a:spcPct val="0"/>
              </a:spcAft>
              <a:defRPr sz="3200">
                <a:solidFill>
                  <a:schemeClr val="tx2"/>
                </a:solidFill>
                <a:latin typeface="Arial Black" pitchFamily="34" charset="0"/>
                <a:ea typeface="ＭＳ Ｐゴシック" charset="0"/>
                <a:cs typeface="ＭＳ Ｐゴシック" charset="0"/>
              </a:defRPr>
            </a:lvl2pPr>
            <a:lvl3pPr algn="ctr" rtl="0" eaLnBrk="1" fontAlgn="base" hangingPunct="1">
              <a:spcBef>
                <a:spcPct val="0"/>
              </a:spcBef>
              <a:spcAft>
                <a:spcPct val="0"/>
              </a:spcAft>
              <a:defRPr sz="3200">
                <a:solidFill>
                  <a:schemeClr val="tx2"/>
                </a:solidFill>
                <a:latin typeface="Arial Black" pitchFamily="34" charset="0"/>
                <a:ea typeface="ＭＳ Ｐゴシック" charset="0"/>
                <a:cs typeface="ＭＳ Ｐゴシック" charset="0"/>
              </a:defRPr>
            </a:lvl3pPr>
            <a:lvl4pPr algn="ctr" rtl="0" eaLnBrk="1" fontAlgn="base" hangingPunct="1">
              <a:spcBef>
                <a:spcPct val="0"/>
              </a:spcBef>
              <a:spcAft>
                <a:spcPct val="0"/>
              </a:spcAft>
              <a:defRPr sz="3200">
                <a:solidFill>
                  <a:schemeClr val="tx2"/>
                </a:solidFill>
                <a:latin typeface="Arial Black" pitchFamily="34" charset="0"/>
                <a:ea typeface="ＭＳ Ｐゴシック" charset="0"/>
                <a:cs typeface="ＭＳ Ｐゴシック" charset="0"/>
              </a:defRPr>
            </a:lvl4pPr>
            <a:lvl5pPr algn="ctr" rtl="0" eaLnBrk="1" fontAlgn="base" hangingPunct="1">
              <a:spcBef>
                <a:spcPct val="0"/>
              </a:spcBef>
              <a:spcAft>
                <a:spcPct val="0"/>
              </a:spcAft>
              <a:defRPr sz="3200">
                <a:solidFill>
                  <a:schemeClr val="tx2"/>
                </a:solidFill>
                <a:latin typeface="Arial Black" pitchFamily="34" charset="0"/>
                <a:ea typeface="ＭＳ Ｐゴシック" charset="0"/>
                <a:cs typeface="ＭＳ Ｐゴシック" charset="0"/>
              </a:defRPr>
            </a:lvl5pPr>
            <a:lvl6pPr marL="408142" algn="ctr" rtl="0" eaLnBrk="1" fontAlgn="base" hangingPunct="1">
              <a:spcBef>
                <a:spcPct val="0"/>
              </a:spcBef>
              <a:spcAft>
                <a:spcPct val="0"/>
              </a:spcAft>
              <a:defRPr sz="3200">
                <a:solidFill>
                  <a:schemeClr val="tx2"/>
                </a:solidFill>
                <a:latin typeface="Arial Black" pitchFamily="34" charset="0"/>
              </a:defRPr>
            </a:lvl6pPr>
            <a:lvl7pPr marL="816284" algn="ctr" rtl="0" eaLnBrk="1" fontAlgn="base" hangingPunct="1">
              <a:spcBef>
                <a:spcPct val="0"/>
              </a:spcBef>
              <a:spcAft>
                <a:spcPct val="0"/>
              </a:spcAft>
              <a:defRPr sz="3200">
                <a:solidFill>
                  <a:schemeClr val="tx2"/>
                </a:solidFill>
                <a:latin typeface="Arial Black" pitchFamily="34" charset="0"/>
              </a:defRPr>
            </a:lvl7pPr>
            <a:lvl8pPr marL="1224425" algn="ctr" rtl="0" eaLnBrk="1" fontAlgn="base" hangingPunct="1">
              <a:spcBef>
                <a:spcPct val="0"/>
              </a:spcBef>
              <a:spcAft>
                <a:spcPct val="0"/>
              </a:spcAft>
              <a:defRPr sz="3200">
                <a:solidFill>
                  <a:schemeClr val="tx2"/>
                </a:solidFill>
                <a:latin typeface="Arial Black" pitchFamily="34" charset="0"/>
              </a:defRPr>
            </a:lvl8pPr>
            <a:lvl9pPr marL="1632567" algn="ctr" rtl="0" eaLnBrk="1" fontAlgn="base" hangingPunct="1">
              <a:spcBef>
                <a:spcPct val="0"/>
              </a:spcBef>
              <a:spcAft>
                <a:spcPct val="0"/>
              </a:spcAft>
              <a:defRPr sz="3200">
                <a:solidFill>
                  <a:schemeClr val="tx2"/>
                </a:solidFill>
                <a:latin typeface="Arial Black" pitchFamily="34" charset="0"/>
              </a:defRPr>
            </a:lvl9pPr>
          </a:lstStyle>
          <a:p>
            <a:pPr algn="l">
              <a:lnSpc>
                <a:spcPct val="90000"/>
              </a:lnSpc>
            </a:pPr>
            <a:r>
              <a:rPr lang="en-US" sz="3600" b="1" kern="0" dirty="0">
                <a:solidFill>
                  <a:srgbClr val="000000"/>
                </a:solidFill>
                <a:latin typeface="Arial"/>
                <a:cs typeface="Arial"/>
              </a:rPr>
              <a:t>6</a:t>
            </a:r>
            <a:r>
              <a:rPr lang="en-US" sz="3600" b="1" kern="0" dirty="0" smtClean="0">
                <a:solidFill>
                  <a:srgbClr val="000000"/>
                </a:solidFill>
                <a:latin typeface="Arial"/>
                <a:cs typeface="Arial"/>
              </a:rPr>
              <a:t>: </a:t>
            </a:r>
            <a:r>
              <a:rPr lang="en-US" sz="3600" b="1" kern="0" dirty="0">
                <a:solidFill>
                  <a:srgbClr val="000000"/>
                </a:solidFill>
                <a:latin typeface="Arial"/>
                <a:cs typeface="Arial"/>
              </a:rPr>
              <a:t>IPv6 </a:t>
            </a:r>
            <a:r>
              <a:rPr lang="en-US" sz="3600" b="1" kern="0" dirty="0" smtClean="0">
                <a:solidFill>
                  <a:srgbClr val="000000"/>
                </a:solidFill>
                <a:latin typeface="Arial"/>
                <a:cs typeface="Arial"/>
              </a:rPr>
              <a:t>Multicast Addresses</a:t>
            </a:r>
            <a:endParaRPr lang="en-US" sz="4000" b="1" kern="0" dirty="0" smtClean="0">
              <a:solidFill>
                <a:srgbClr val="000000"/>
              </a:solidFill>
              <a:latin typeface="Arial"/>
              <a:cs typeface="Arial"/>
            </a:endParaRPr>
          </a:p>
          <a:p>
            <a:pPr algn="l">
              <a:lnSpc>
                <a:spcPct val="90000"/>
              </a:lnSpc>
            </a:pPr>
            <a:r>
              <a:rPr lang="en-US" sz="4000" b="1" kern="0" dirty="0">
                <a:solidFill>
                  <a:srgbClr val="000000"/>
                </a:solidFill>
                <a:latin typeface="Arial"/>
                <a:cs typeface="Arial"/>
              </a:rPr>
              <a:t> </a:t>
            </a:r>
            <a:r>
              <a:rPr lang="en-US" sz="4000" b="1" kern="0" dirty="0" smtClean="0">
                <a:solidFill>
                  <a:srgbClr val="000000"/>
                </a:solidFill>
                <a:latin typeface="Arial"/>
                <a:cs typeface="Arial"/>
              </a:rPr>
              <a:t>    	  </a:t>
            </a:r>
            <a:r>
              <a:rPr lang="en-US" b="1" kern="0" dirty="0" smtClean="0">
                <a:solidFill>
                  <a:srgbClr val="000000"/>
                </a:solidFill>
                <a:latin typeface="Arial"/>
                <a:cs typeface="Arial"/>
              </a:rPr>
              <a:t> </a:t>
            </a:r>
          </a:p>
          <a:p>
            <a:pPr lvl="4" algn="l">
              <a:lnSpc>
                <a:spcPct val="90000"/>
              </a:lnSpc>
            </a:pPr>
            <a:r>
              <a:rPr lang="en-US" sz="2400" kern="0" dirty="0" smtClean="0">
                <a:solidFill>
                  <a:srgbClr val="000000"/>
                </a:solidFill>
                <a:latin typeface="Arial"/>
                <a:cs typeface="Arial"/>
              </a:rPr>
              <a:t>Rick Graziani</a:t>
            </a:r>
          </a:p>
          <a:p>
            <a:pPr lvl="4" algn="l">
              <a:lnSpc>
                <a:spcPct val="90000"/>
              </a:lnSpc>
            </a:pPr>
            <a:r>
              <a:rPr lang="en-US" sz="2400" kern="0" dirty="0" smtClean="0">
                <a:solidFill>
                  <a:srgbClr val="000000"/>
                </a:solidFill>
                <a:latin typeface="Arial"/>
                <a:cs typeface="Arial"/>
              </a:rPr>
              <a:t>Cabrillo College</a:t>
            </a:r>
          </a:p>
          <a:p>
            <a:pPr lvl="4" algn="l">
              <a:lnSpc>
                <a:spcPct val="90000"/>
              </a:lnSpc>
            </a:pPr>
            <a:endParaRPr lang="en-US" sz="2400" kern="0" dirty="0" smtClean="0">
              <a:solidFill>
                <a:srgbClr val="000000"/>
              </a:solidFill>
              <a:latin typeface="Arial"/>
              <a:cs typeface="Arial"/>
            </a:endParaRPr>
          </a:p>
          <a:p>
            <a:pPr lvl="4" algn="l">
              <a:lnSpc>
                <a:spcPct val="90000"/>
              </a:lnSpc>
            </a:pPr>
            <a:r>
              <a:rPr lang="en-US" sz="2400" kern="0" dirty="0" err="1" smtClean="0">
                <a:solidFill>
                  <a:srgbClr val="000000"/>
                </a:solidFill>
                <a:latin typeface="Arial"/>
                <a:cs typeface="Arial"/>
              </a:rPr>
              <a:t>Rick.Graziani@cabrillo.edu</a:t>
            </a:r>
            <a:endParaRPr lang="en-US" sz="2400" kern="0" dirty="0" smtClean="0">
              <a:solidFill>
                <a:srgbClr val="000000"/>
              </a:solidFill>
              <a:latin typeface="Arial"/>
              <a:cs typeface="Arial"/>
            </a:endParaRPr>
          </a:p>
        </p:txBody>
      </p:sp>
    </p:spTree>
    <p:extLst>
      <p:ext uri="{BB962C8B-B14F-4D97-AF65-F5344CB8AC3E}">
        <p14:creationId xmlns:p14="http://schemas.microsoft.com/office/powerpoint/2010/main" val="10215208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9050"/>
            <a:ext cx="6934200" cy="523220"/>
          </a:xfrm>
          <a:prstGeom prst="rect">
            <a:avLst/>
          </a:prstGeom>
          <a:noFill/>
        </p:spPr>
        <p:txBody>
          <a:bodyPr wrap="square" rtlCol="0">
            <a:spAutoFit/>
          </a:bodyPr>
          <a:lstStyle/>
          <a:p>
            <a:pPr algn="ctr"/>
            <a:r>
              <a:rPr lang="en-US" sz="2800" b="1" dirty="0" smtClean="0">
                <a:solidFill>
                  <a:srgbClr val="0096D6"/>
                </a:solidFill>
              </a:rPr>
              <a:t>IPv6 Multicast Addresses</a:t>
            </a:r>
            <a:endParaRPr lang="en-US" sz="2800" b="1" dirty="0">
              <a:solidFill>
                <a:srgbClr val="0096D6"/>
              </a:solidFill>
            </a:endParaRPr>
          </a:p>
        </p:txBody>
      </p:sp>
      <p:sp>
        <p:nvSpPr>
          <p:cNvPr id="5" name="Rectangle 4"/>
          <p:cNvSpPr/>
          <p:nvPr/>
        </p:nvSpPr>
        <p:spPr>
          <a:xfrm>
            <a:off x="2688879" y="514350"/>
            <a:ext cx="3701563" cy="390800"/>
          </a:xfrm>
          <a:prstGeom prst="rect">
            <a:avLst/>
          </a:prstGeom>
          <a:solidFill>
            <a:schemeClr val="accent6">
              <a:lumMod val="75000"/>
            </a:schemeClr>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IPv6 Addresses</a:t>
            </a:r>
            <a:endParaRPr lang="en-US" dirty="0">
              <a:latin typeface="Arial" pitchFamily="34" charset="0"/>
              <a:cs typeface="Arial" pitchFamily="34" charset="0"/>
            </a:endParaRPr>
          </a:p>
        </p:txBody>
      </p:sp>
      <p:cxnSp>
        <p:nvCxnSpPr>
          <p:cNvPr id="29" name="Straight Connector 28"/>
          <p:cNvCxnSpPr/>
          <p:nvPr/>
        </p:nvCxnSpPr>
        <p:spPr>
          <a:xfrm rot="16200000" flipH="1">
            <a:off x="4297443" y="1159045"/>
            <a:ext cx="512926" cy="51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a:off x="4462798" y="1911557"/>
            <a:ext cx="201001"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519153" y="2011057"/>
            <a:ext cx="2127155" cy="11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16200000" flipH="1">
            <a:off x="3398426" y="2118038"/>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16200000" flipH="1">
            <a:off x="5525581" y="2118038"/>
            <a:ext cx="241462"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2874942" y="2573644"/>
            <a:ext cx="1325653" cy="307712"/>
          </a:xfrm>
          <a:prstGeom prst="rect">
            <a:avLst/>
          </a:prstGeom>
          <a:noFill/>
        </p:spPr>
        <p:txBody>
          <a:bodyPr wrap="square" lIns="91376" tIns="45688" rIns="91376" bIns="45688" rtlCol="0">
            <a:spAutoFit/>
          </a:bodyPr>
          <a:lstStyle/>
          <a:p>
            <a:pPr algn="ctr"/>
            <a:r>
              <a:rPr lang="en-US" sz="1400" b="1" dirty="0">
                <a:latin typeface="Arial" pitchFamily="34" charset="0"/>
                <a:cs typeface="Arial" pitchFamily="34" charset="0"/>
              </a:rPr>
              <a:t>FF00::/8</a:t>
            </a:r>
          </a:p>
        </p:txBody>
      </p:sp>
      <p:sp>
        <p:nvSpPr>
          <p:cNvPr id="45" name="TextBox 44"/>
          <p:cNvSpPr txBox="1"/>
          <p:nvPr/>
        </p:nvSpPr>
        <p:spPr>
          <a:xfrm>
            <a:off x="4497532" y="2573644"/>
            <a:ext cx="2286000" cy="307712"/>
          </a:xfrm>
          <a:prstGeom prst="rect">
            <a:avLst/>
          </a:prstGeom>
          <a:noFill/>
        </p:spPr>
        <p:txBody>
          <a:bodyPr wrap="square" lIns="91376" tIns="45688" rIns="91376" bIns="45688" rtlCol="0">
            <a:spAutoFit/>
          </a:bodyPr>
          <a:lstStyle/>
          <a:p>
            <a:pPr algn="ctr"/>
            <a:r>
              <a:rPr lang="en-US" sz="1400" b="1" dirty="0">
                <a:solidFill>
                  <a:srgbClr val="000000"/>
                </a:solidFill>
                <a:latin typeface="Arial" pitchFamily="34" charset="0"/>
                <a:cs typeface="Arial" pitchFamily="34" charset="0"/>
              </a:rPr>
              <a:t>FF02::1:FF00:</a:t>
            </a:r>
            <a:r>
              <a:rPr lang="en-US" sz="1400" b="1" dirty="0" smtClean="0">
                <a:solidFill>
                  <a:srgbClr val="000000"/>
                </a:solidFill>
                <a:latin typeface="Arial" pitchFamily="34" charset="0"/>
                <a:cs typeface="Arial" pitchFamily="34" charset="0"/>
              </a:rPr>
              <a:t>0000/</a:t>
            </a:r>
            <a:r>
              <a:rPr lang="en-US" sz="1400" b="1" dirty="0">
                <a:solidFill>
                  <a:srgbClr val="000000"/>
                </a:solidFill>
                <a:latin typeface="Arial" pitchFamily="34" charset="0"/>
                <a:cs typeface="Arial" pitchFamily="34" charset="0"/>
              </a:rPr>
              <a:t>104</a:t>
            </a:r>
          </a:p>
        </p:txBody>
      </p:sp>
      <p:sp>
        <p:nvSpPr>
          <p:cNvPr id="55" name="Rectangle 54"/>
          <p:cNvSpPr/>
          <p:nvPr/>
        </p:nvSpPr>
        <p:spPr>
          <a:xfrm>
            <a:off x="3332142" y="1430644"/>
            <a:ext cx="2438400"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Multicast</a:t>
            </a:r>
            <a:endParaRPr lang="en-US" dirty="0">
              <a:latin typeface="Arial" pitchFamily="34" charset="0"/>
              <a:cs typeface="Arial" pitchFamily="34" charset="0"/>
            </a:endParaRPr>
          </a:p>
        </p:txBody>
      </p:sp>
      <p:sp>
        <p:nvSpPr>
          <p:cNvPr id="58" name="Rectangle 57"/>
          <p:cNvSpPr/>
          <p:nvPr/>
        </p:nvSpPr>
        <p:spPr>
          <a:xfrm>
            <a:off x="2527094" y="2192644"/>
            <a:ext cx="1981200"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Assigned</a:t>
            </a:r>
            <a:endParaRPr lang="en-US" dirty="0">
              <a:latin typeface="Arial" pitchFamily="34" charset="0"/>
              <a:cs typeface="Arial" pitchFamily="34" charset="0"/>
            </a:endParaRPr>
          </a:p>
        </p:txBody>
      </p:sp>
      <p:sp>
        <p:nvSpPr>
          <p:cNvPr id="59" name="Rectangle 58"/>
          <p:cNvSpPr/>
          <p:nvPr/>
        </p:nvSpPr>
        <p:spPr>
          <a:xfrm>
            <a:off x="4659828" y="2192644"/>
            <a:ext cx="2045772" cy="390800"/>
          </a:xfrm>
          <a:prstGeom prst="rect">
            <a:avLst/>
          </a:prstGeom>
          <a:solidFill>
            <a:srgbClr val="74B9FF"/>
          </a:solidFill>
          <a:ln w="38100" cmpd="sng">
            <a:no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dirty="0" smtClean="0">
                <a:latin typeface="Arial" pitchFamily="34" charset="0"/>
                <a:cs typeface="Arial" pitchFamily="34" charset="0"/>
              </a:rPr>
              <a:t>Solicited-Node</a:t>
            </a:r>
            <a:endParaRPr lang="en-US" dirty="0">
              <a:latin typeface="Arial" pitchFamily="34" charset="0"/>
              <a:cs typeface="Arial" pitchFamily="34" charset="0"/>
            </a:endParaRPr>
          </a:p>
        </p:txBody>
      </p:sp>
      <p:sp>
        <p:nvSpPr>
          <p:cNvPr id="14" name="TextBox 13"/>
          <p:cNvSpPr txBox="1"/>
          <p:nvPr/>
        </p:nvSpPr>
        <p:spPr>
          <a:xfrm>
            <a:off x="533400" y="2908194"/>
            <a:ext cx="8229600" cy="1938992"/>
          </a:xfrm>
          <a:prstGeom prst="rect">
            <a:avLst/>
          </a:prstGeom>
          <a:noFill/>
        </p:spPr>
        <p:txBody>
          <a:bodyPr wrap="square" rtlCol="0">
            <a:spAutoFit/>
          </a:bodyPr>
          <a:lstStyle/>
          <a:p>
            <a:pPr marL="342900" indent="-342900">
              <a:buFont typeface="Arial"/>
              <a:buChar char="•"/>
            </a:pPr>
            <a:r>
              <a:rPr lang="en-US" sz="2000" dirty="0" smtClean="0"/>
              <a:t>Used by a </a:t>
            </a:r>
            <a:r>
              <a:rPr lang="en-US" sz="2000" dirty="0"/>
              <a:t>device to send a </a:t>
            </a:r>
            <a:r>
              <a:rPr lang="en-US" sz="2000" dirty="0" smtClean="0"/>
              <a:t>single packet </a:t>
            </a:r>
            <a:r>
              <a:rPr lang="en-US" sz="2000" dirty="0"/>
              <a:t>to multiple destinations </a:t>
            </a:r>
            <a:r>
              <a:rPr lang="en-US" sz="2000" dirty="0" smtClean="0"/>
              <a:t>simultaneously (</a:t>
            </a:r>
            <a:r>
              <a:rPr lang="en-US" sz="2000" dirty="0"/>
              <a:t>one-to-many</a:t>
            </a:r>
            <a:r>
              <a:rPr lang="en-US" sz="2000" dirty="0" smtClean="0"/>
              <a:t>).</a:t>
            </a:r>
          </a:p>
          <a:p>
            <a:pPr marL="342900" indent="-342900">
              <a:buFont typeface="Arial"/>
              <a:buChar char="•"/>
            </a:pPr>
            <a:r>
              <a:rPr lang="en-US" sz="2000" dirty="0"/>
              <a:t>E</a:t>
            </a:r>
            <a:r>
              <a:rPr lang="en-US" sz="2000" dirty="0" smtClean="0"/>
              <a:t>quivalent to 224.0.0.0</a:t>
            </a:r>
            <a:r>
              <a:rPr lang="en-US" sz="2000" dirty="0"/>
              <a:t>/</a:t>
            </a:r>
            <a:r>
              <a:rPr lang="en-US" sz="2000" dirty="0" smtClean="0"/>
              <a:t>4 in IPv4.</a:t>
            </a:r>
          </a:p>
          <a:p>
            <a:pPr marL="342900" indent="-342900">
              <a:buFont typeface="Arial"/>
              <a:buChar char="•"/>
            </a:pPr>
            <a:r>
              <a:rPr lang="en-US" sz="2000" dirty="0" smtClean="0"/>
              <a:t>Two types of multicast addresses: </a:t>
            </a:r>
          </a:p>
          <a:p>
            <a:pPr marL="750697" lvl="1" indent="-342900">
              <a:buFont typeface="Arial"/>
              <a:buChar char="•"/>
            </a:pPr>
            <a:r>
              <a:rPr lang="en-US" sz="2000" dirty="0" smtClean="0"/>
              <a:t>Assigned </a:t>
            </a:r>
          </a:p>
          <a:p>
            <a:pPr marL="750697" lvl="1" indent="-342900">
              <a:buFont typeface="Arial"/>
              <a:buChar char="•"/>
            </a:pPr>
            <a:r>
              <a:rPr lang="en-US" sz="2000" dirty="0" smtClean="0"/>
              <a:t>Solicited-Node</a:t>
            </a:r>
          </a:p>
        </p:txBody>
      </p:sp>
      <p:sp>
        <p:nvSpPr>
          <p:cNvPr id="17"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8"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2772950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linds(horizontal)">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blinds(horizontal)">
                                      <p:cBhvr>
                                        <p:cTn id="17" dur="500"/>
                                        <p:tgtEl>
                                          <p:spTgt spid="14">
                                            <p:txEl>
                                              <p:pRg st="3" end="3"/>
                                            </p:txEl>
                                          </p:spTgt>
                                        </p:tgtEl>
                                      </p:cBhvr>
                                    </p:animEffect>
                                  </p:childTnLst>
                                </p:cTn>
                              </p:par>
                              <p:par>
                                <p:cTn id="18" presetID="26" presetClass="emph" presetSubtype="0" repeatCount="2000" fill="hold" grpId="0" nodeType="withEffect">
                                  <p:stCondLst>
                                    <p:cond delay="0"/>
                                  </p:stCondLst>
                                  <p:childTnLst>
                                    <p:animEffect transition="out" filter="fade">
                                      <p:cBhvr>
                                        <p:cTn id="19" dur="500" tmFilter="0, 0; .2, .5; .8, .5; 1, 0"/>
                                        <p:tgtEl>
                                          <p:spTgt spid="58"/>
                                        </p:tgtEl>
                                      </p:cBhvr>
                                    </p:animEffect>
                                    <p:animScale>
                                      <p:cBhvr>
                                        <p:cTn id="20" dur="250" autoRev="1" fill="hold"/>
                                        <p:tgtEl>
                                          <p:spTgt spid="58"/>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Effect transition="in" filter="blinds(horizontal)">
                                      <p:cBhvr>
                                        <p:cTn id="25" dur="500"/>
                                        <p:tgtEl>
                                          <p:spTgt spid="14">
                                            <p:txEl>
                                              <p:pRg st="4" end="4"/>
                                            </p:txEl>
                                          </p:spTgt>
                                        </p:tgtEl>
                                      </p:cBhvr>
                                    </p:animEffect>
                                  </p:childTnLst>
                                </p:cTn>
                              </p:par>
                              <p:par>
                                <p:cTn id="26" presetID="26" presetClass="emph" presetSubtype="0" repeatCount="2000" fill="hold" grpId="0" nodeType="withEffect">
                                  <p:stCondLst>
                                    <p:cond delay="0"/>
                                  </p:stCondLst>
                                  <p:childTnLst>
                                    <p:animEffect transition="out" filter="fade">
                                      <p:cBhvr>
                                        <p:cTn id="27" dur="500" tmFilter="0, 0; .2, .5; .8, .5; 1, 0"/>
                                        <p:tgtEl>
                                          <p:spTgt spid="59"/>
                                        </p:tgtEl>
                                      </p:cBhvr>
                                    </p:animEffect>
                                    <p:animScale>
                                      <p:cBhvr>
                                        <p:cTn id="28" dur="250" autoRev="1" fill="hold"/>
                                        <p:tgtEl>
                                          <p:spTgt spid="59"/>
                                        </p:tgtEl>
                                      </p:cBhvr>
                                      <p:by x="105000" y="105000"/>
                                    </p:animScale>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84" y="0"/>
            <a:ext cx="8370815" cy="523220"/>
          </a:xfrm>
          <a:prstGeom prst="rect">
            <a:avLst/>
          </a:prstGeom>
          <a:noFill/>
        </p:spPr>
        <p:txBody>
          <a:bodyPr wrap="square" rtlCol="0">
            <a:spAutoFit/>
          </a:bodyPr>
          <a:lstStyle/>
          <a:p>
            <a:pPr algn="ctr"/>
            <a:r>
              <a:rPr lang="en-US" sz="2800" b="1" dirty="0">
                <a:solidFill>
                  <a:srgbClr val="0096D6"/>
                </a:solidFill>
              </a:rPr>
              <a:t>IPv6 Multicast Addresses</a:t>
            </a:r>
          </a:p>
        </p:txBody>
      </p:sp>
      <p:sp>
        <p:nvSpPr>
          <p:cNvPr id="3" name="TextBox 2"/>
          <p:cNvSpPr txBox="1"/>
          <p:nvPr/>
        </p:nvSpPr>
        <p:spPr>
          <a:xfrm>
            <a:off x="152400" y="514350"/>
            <a:ext cx="5181600" cy="1015663"/>
          </a:xfrm>
          <a:prstGeom prst="rect">
            <a:avLst/>
          </a:prstGeom>
          <a:noFill/>
        </p:spPr>
        <p:txBody>
          <a:bodyPr wrap="square" rtlCol="0">
            <a:spAutoFit/>
          </a:bodyPr>
          <a:lstStyle/>
          <a:p>
            <a:pPr marL="342900" indent="-342900">
              <a:buFont typeface="Arial" pitchFamily="34" charset="0"/>
              <a:buChar char="•"/>
            </a:pPr>
            <a:r>
              <a:rPr lang="en-US" sz="2000" b="1" dirty="0" smtClean="0"/>
              <a:t>IPv6 Source </a:t>
            </a:r>
            <a:r>
              <a:rPr lang="en-US" sz="2000" dirty="0" smtClean="0"/>
              <a:t>– Always a unicast</a:t>
            </a:r>
          </a:p>
          <a:p>
            <a:pPr marL="342900" indent="-342900">
              <a:buFont typeface="Arial" pitchFamily="34" charset="0"/>
              <a:buChar char="•"/>
            </a:pPr>
            <a:r>
              <a:rPr lang="en-US" sz="2000" b="1" dirty="0" smtClean="0"/>
              <a:t>IPv6 Destination </a:t>
            </a:r>
            <a:r>
              <a:rPr lang="en-US" sz="2000" dirty="0" smtClean="0"/>
              <a:t>– Unicast</a:t>
            </a:r>
            <a:r>
              <a:rPr lang="en-US" sz="2000" smtClean="0"/>
              <a:t>, </a:t>
            </a:r>
            <a:r>
              <a:rPr lang="en-US" sz="2000" b="1" i="1" smtClean="0">
                <a:solidFill>
                  <a:srgbClr val="0096D6"/>
                </a:solidFill>
              </a:rPr>
              <a:t>multicast</a:t>
            </a:r>
            <a:r>
              <a:rPr lang="en-US" sz="2000" smtClean="0"/>
              <a:t>, or </a:t>
            </a:r>
            <a:r>
              <a:rPr lang="en-US" sz="2000" dirty="0" err="1" smtClean="0"/>
              <a:t>anycast</a:t>
            </a:r>
            <a:r>
              <a:rPr lang="en-US" sz="2000" dirty="0" smtClean="0"/>
              <a:t>.</a:t>
            </a:r>
          </a:p>
        </p:txBody>
      </p:sp>
      <p:pic>
        <p:nvPicPr>
          <p:cNvPr id="8" name="Picture 7"/>
          <p:cNvPicPr>
            <a:picLocks noChangeAspect="1"/>
          </p:cNvPicPr>
          <p:nvPr/>
        </p:nvPicPr>
        <p:blipFill>
          <a:blip r:embed="rId3"/>
          <a:stretch>
            <a:fillRect/>
          </a:stretch>
        </p:blipFill>
        <p:spPr>
          <a:xfrm>
            <a:off x="2895600" y="2724150"/>
            <a:ext cx="6019800" cy="1940859"/>
          </a:xfrm>
          <a:prstGeom prst="rect">
            <a:avLst/>
          </a:prstGeom>
        </p:spPr>
      </p:pic>
      <p:sp>
        <p:nvSpPr>
          <p:cNvPr id="9" name="TextBox 8"/>
          <p:cNvSpPr txBox="1"/>
          <p:nvPr/>
        </p:nvSpPr>
        <p:spPr>
          <a:xfrm>
            <a:off x="5334000" y="677927"/>
            <a:ext cx="606757" cy="338554"/>
          </a:xfrm>
          <a:prstGeom prst="rect">
            <a:avLst/>
          </a:prstGeom>
          <a:noFill/>
        </p:spPr>
        <p:txBody>
          <a:bodyPr wrap="none" rtlCol="0">
            <a:spAutoFit/>
          </a:bodyPr>
          <a:lstStyle/>
          <a:p>
            <a:r>
              <a:rPr lang="en-US" sz="1600" b="1" dirty="0" smtClean="0">
                <a:solidFill>
                  <a:srgbClr val="5B93CE"/>
                </a:solidFill>
              </a:rPr>
              <a:t>IPv4</a:t>
            </a:r>
            <a:endParaRPr lang="en-US" sz="1600" b="1" dirty="0">
              <a:solidFill>
                <a:srgbClr val="5B93CE"/>
              </a:solidFill>
            </a:endParaRPr>
          </a:p>
        </p:txBody>
      </p:sp>
      <p:sp>
        <p:nvSpPr>
          <p:cNvPr id="10" name="TextBox 9"/>
          <p:cNvSpPr txBox="1"/>
          <p:nvPr/>
        </p:nvSpPr>
        <p:spPr>
          <a:xfrm>
            <a:off x="2286000" y="2876550"/>
            <a:ext cx="606757" cy="338554"/>
          </a:xfrm>
          <a:prstGeom prst="rect">
            <a:avLst/>
          </a:prstGeom>
          <a:noFill/>
        </p:spPr>
        <p:txBody>
          <a:bodyPr wrap="none" rtlCol="0">
            <a:spAutoFit/>
          </a:bodyPr>
          <a:lstStyle/>
          <a:p>
            <a:r>
              <a:rPr lang="en-US" sz="1600" b="1" dirty="0" smtClean="0">
                <a:solidFill>
                  <a:schemeClr val="accent6">
                    <a:lumMod val="60000"/>
                    <a:lumOff val="40000"/>
                  </a:schemeClr>
                </a:solidFill>
              </a:rPr>
              <a:t>IPv6</a:t>
            </a:r>
            <a:endParaRPr lang="en-US" sz="1600" b="1" dirty="0">
              <a:solidFill>
                <a:schemeClr val="accent6">
                  <a:lumMod val="60000"/>
                  <a:lumOff val="40000"/>
                </a:schemeClr>
              </a:solidFill>
            </a:endParaRPr>
          </a:p>
        </p:txBody>
      </p:sp>
      <p:pic>
        <p:nvPicPr>
          <p:cNvPr id="11" name="Picture 10"/>
          <p:cNvPicPr>
            <a:picLocks noChangeAspect="1"/>
          </p:cNvPicPr>
          <p:nvPr/>
        </p:nvPicPr>
        <p:blipFill>
          <a:blip r:embed="rId4"/>
          <a:stretch>
            <a:fillRect/>
          </a:stretch>
        </p:blipFill>
        <p:spPr>
          <a:xfrm>
            <a:off x="5915385" y="479899"/>
            <a:ext cx="3000015" cy="2244251"/>
          </a:xfrm>
          <a:prstGeom prst="rect">
            <a:avLst/>
          </a:prstGeom>
        </p:spPr>
      </p:pic>
      <p:sp>
        <p:nvSpPr>
          <p:cNvPr id="4" name="Rectangle 3"/>
          <p:cNvSpPr/>
          <p:nvPr/>
        </p:nvSpPr>
        <p:spPr bwMode="auto">
          <a:xfrm>
            <a:off x="5943600" y="1657350"/>
            <a:ext cx="2895600" cy="304800"/>
          </a:xfrm>
          <a:prstGeom prst="rect">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13" name="Rectangle 12"/>
          <p:cNvSpPr/>
          <p:nvPr/>
        </p:nvSpPr>
        <p:spPr bwMode="auto">
          <a:xfrm>
            <a:off x="2895600" y="3257550"/>
            <a:ext cx="6019800" cy="685800"/>
          </a:xfrm>
          <a:prstGeom prst="rect">
            <a:avLst/>
          </a:prstGeom>
          <a:noFill/>
          <a:ln w="57150" cap="flat" cmpd="sng" algn="ctr">
            <a:solidFill>
              <a:srgbClr val="66006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rgbClr val="660066"/>
              </a:solidFill>
              <a:effectLst/>
              <a:latin typeface="Arial" charset="0"/>
            </a:endParaRPr>
          </a:p>
        </p:txBody>
      </p:sp>
      <p:sp>
        <p:nvSpPr>
          <p:cNvPr id="12" name="Rectangle 11"/>
          <p:cNvSpPr/>
          <p:nvPr/>
        </p:nvSpPr>
        <p:spPr bwMode="auto">
          <a:xfrm>
            <a:off x="2895600" y="3943350"/>
            <a:ext cx="6019800" cy="685800"/>
          </a:xfrm>
          <a:prstGeom prst="rect">
            <a:avLst/>
          </a:prstGeom>
          <a:noFill/>
          <a:ln w="57150" cap="flat" cmpd="sng" algn="ctr">
            <a:solidFill>
              <a:srgbClr val="66006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rgbClr val="660066"/>
              </a:solidFill>
              <a:effectLst/>
              <a:latin typeface="Arial" charset="0"/>
            </a:endParaRPr>
          </a:p>
        </p:txBody>
      </p:sp>
      <p:sp>
        <p:nvSpPr>
          <p:cNvPr id="14" name="Rectangle 13"/>
          <p:cNvSpPr/>
          <p:nvPr/>
        </p:nvSpPr>
        <p:spPr bwMode="auto">
          <a:xfrm>
            <a:off x="5943600" y="1995666"/>
            <a:ext cx="2895600" cy="304800"/>
          </a:xfrm>
          <a:prstGeom prst="rect">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17"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8"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23889267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presetID="26" presetClass="emph" presetSubtype="0" repeatCount="2000" fill="hold" grpId="1" nodeType="afterEffect">
                                  <p:stCondLst>
                                    <p:cond delay="0"/>
                                  </p:stCondLst>
                                  <p:childTnLst>
                                    <p:animEffect transition="out" filter="fade">
                                      <p:cBhvr>
                                        <p:cTn id="15" dur="500" tmFilter="0, 0; .2, .5; .8, .5; 1, 0"/>
                                        <p:tgtEl>
                                          <p:spTgt spid="4"/>
                                        </p:tgtEl>
                                      </p:cBhvr>
                                    </p:animEffect>
                                    <p:animScale>
                                      <p:cBhvr>
                                        <p:cTn id="16" dur="250" autoRev="1" fill="hold"/>
                                        <p:tgtEl>
                                          <p:spTgt spid="4"/>
                                        </p:tgtEl>
                                      </p:cBhvr>
                                      <p:by x="105000" y="105000"/>
                                    </p:animScale>
                                  </p:childTnLst>
                                </p:cTn>
                              </p:par>
                            </p:childTnLst>
                          </p:cTn>
                        </p:par>
                        <p:par>
                          <p:cTn id="17" fill="hold">
                            <p:stCondLst>
                              <p:cond delay="1500"/>
                            </p:stCondLst>
                            <p:childTnLst>
                              <p:par>
                                <p:cTn id="18" presetID="26" presetClass="emph" presetSubtype="0" repeatCount="2000" fill="hold" grpId="1"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blinds(horizontal)">
                                      <p:cBhvr>
                                        <p:cTn id="25" dur="500"/>
                                        <p:tgtEl>
                                          <p:spTgt spid="3">
                                            <p:txEl>
                                              <p:pRg st="1" end="1"/>
                                            </p:txEl>
                                          </p:spTgt>
                                        </p:tgtEl>
                                      </p:cBhvr>
                                    </p:animEffect>
                                  </p:childTnLst>
                                </p:cTn>
                              </p:par>
                            </p:childTnLst>
                          </p:cTn>
                        </p:par>
                        <p:par>
                          <p:cTn id="26" fill="hold">
                            <p:stCondLst>
                              <p:cond delay="500"/>
                            </p:stCondLst>
                            <p:childTnLst>
                              <p:par>
                                <p:cTn id="27" presetID="23" presetClass="entr" presetSubtype="16"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childTnLst>
                                </p:cTn>
                              </p:par>
                            </p:childTnLst>
                          </p:cTn>
                        </p:par>
                        <p:par>
                          <p:cTn id="35" fill="hold">
                            <p:stCondLst>
                              <p:cond delay="1000"/>
                            </p:stCondLst>
                            <p:childTnLst>
                              <p:par>
                                <p:cTn id="36" presetID="26" presetClass="emph" presetSubtype="0" repeatCount="2000" fill="hold" grpId="1" nodeType="afterEffect">
                                  <p:stCondLst>
                                    <p:cond delay="0"/>
                                  </p:stCondLst>
                                  <p:childTnLst>
                                    <p:animEffect transition="out" filter="fade">
                                      <p:cBhvr>
                                        <p:cTn id="37" dur="500" tmFilter="0, 0; .2, .5; .8, .5; 1, 0"/>
                                        <p:tgtEl>
                                          <p:spTgt spid="14"/>
                                        </p:tgtEl>
                                      </p:cBhvr>
                                    </p:animEffect>
                                    <p:animScale>
                                      <p:cBhvr>
                                        <p:cTn id="38" dur="250" autoRev="1" fill="hold"/>
                                        <p:tgtEl>
                                          <p:spTgt spid="14"/>
                                        </p:tgtEl>
                                      </p:cBhvr>
                                      <p:by x="105000" y="105000"/>
                                    </p:animScale>
                                  </p:childTnLst>
                                </p:cTn>
                              </p:par>
                            </p:childTnLst>
                          </p:cTn>
                        </p:par>
                        <p:par>
                          <p:cTn id="39" fill="hold">
                            <p:stCondLst>
                              <p:cond delay="2000"/>
                            </p:stCondLst>
                            <p:childTnLst>
                              <p:par>
                                <p:cTn id="40" presetID="26" presetClass="emph" presetSubtype="0" repeatCount="2000" fill="hold" grpId="1" nodeType="afterEffect">
                                  <p:stCondLst>
                                    <p:cond delay="0"/>
                                  </p:stCondLst>
                                  <p:childTnLst>
                                    <p:animEffect transition="out" filter="fade">
                                      <p:cBhvr>
                                        <p:cTn id="41" dur="500" tmFilter="0, 0; .2, .5; .8, .5; 1, 0"/>
                                        <p:tgtEl>
                                          <p:spTgt spid="12"/>
                                        </p:tgtEl>
                                      </p:cBhvr>
                                    </p:animEffect>
                                    <p:animScale>
                                      <p:cBhvr>
                                        <p:cTn id="42" dur="250" autoRev="1" fill="hold"/>
                                        <p:tgtEl>
                                          <p:spTgt spid="12"/>
                                        </p:tgtEl>
                                      </p:cBhvr>
                                      <p:by x="105000" y="105000"/>
                                    </p:animScale>
                                  </p:childTnLst>
                                </p:cTn>
                              </p:par>
                              <p:par>
                                <p:cTn id="43" presetID="3" presetClass="entr" presetSubtype="1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2" grpId="0" animBg="1"/>
      <p:bldP spid="12" grpId="1" animBg="1"/>
      <p:bldP spid="14" grpId="0" animBg="1"/>
      <p:bldP spid="14" grpId="1"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22533" y="1581150"/>
            <a:ext cx="4419600" cy="2967643"/>
          </a:xfrm>
          <a:prstGeom prst="rect">
            <a:avLst/>
          </a:prstGeom>
        </p:spPr>
      </p:pic>
      <p:sp>
        <p:nvSpPr>
          <p:cNvPr id="3" name="TextBox 2"/>
          <p:cNvSpPr txBox="1"/>
          <p:nvPr/>
        </p:nvSpPr>
        <p:spPr>
          <a:xfrm>
            <a:off x="533400" y="2419350"/>
            <a:ext cx="4038600" cy="830997"/>
          </a:xfrm>
          <a:prstGeom prst="rect">
            <a:avLst/>
          </a:prstGeom>
          <a:noFill/>
        </p:spPr>
        <p:txBody>
          <a:bodyPr wrap="square" rtlCol="0">
            <a:spAutoFit/>
          </a:bodyPr>
          <a:lstStyle/>
          <a:p>
            <a:pPr>
              <a:spcBef>
                <a:spcPct val="20000"/>
              </a:spcBef>
              <a:defRPr/>
            </a:pPr>
            <a:r>
              <a:rPr lang="en-US" sz="2400" dirty="0"/>
              <a:t>IPv6 multicast addresses have the prefix </a:t>
            </a:r>
            <a:r>
              <a:rPr lang="en-US" sz="2400" b="1" dirty="0"/>
              <a:t>FF00::/8</a:t>
            </a:r>
            <a:endParaRPr lang="en-US" sz="2400" b="1" dirty="0" smtClean="0">
              <a:solidFill>
                <a:srgbClr val="010000"/>
              </a:solidFill>
              <a:latin typeface="Arial"/>
              <a:cs typeface="Arial"/>
            </a:endParaRPr>
          </a:p>
        </p:txBody>
      </p:sp>
      <p:sp>
        <p:nvSpPr>
          <p:cNvPr id="39" name="Rectangle 38"/>
          <p:cNvSpPr/>
          <p:nvPr/>
        </p:nvSpPr>
        <p:spPr>
          <a:xfrm>
            <a:off x="533400" y="819150"/>
            <a:ext cx="13716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endParaRPr lang="en-US" dirty="0">
              <a:latin typeface="Arial" pitchFamily="34" charset="0"/>
              <a:cs typeface="Arial" pitchFamily="34" charset="0"/>
            </a:endParaRPr>
          </a:p>
        </p:txBody>
      </p:sp>
      <p:sp>
        <p:nvSpPr>
          <p:cNvPr id="40" name="Rectangle 39"/>
          <p:cNvSpPr/>
          <p:nvPr/>
        </p:nvSpPr>
        <p:spPr>
          <a:xfrm>
            <a:off x="1905000" y="819150"/>
            <a:ext cx="6858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200" b="1" dirty="0" smtClean="0">
                <a:latin typeface="Arial" pitchFamily="34" charset="0"/>
                <a:cs typeface="Arial" pitchFamily="34" charset="0"/>
              </a:rPr>
              <a:t>Flag</a:t>
            </a:r>
            <a:endParaRPr lang="en-US" sz="1200" b="1" dirty="0">
              <a:latin typeface="Arial" pitchFamily="34" charset="0"/>
              <a:cs typeface="Arial" pitchFamily="34" charset="0"/>
            </a:endParaRPr>
          </a:p>
        </p:txBody>
      </p:sp>
      <p:sp>
        <p:nvSpPr>
          <p:cNvPr id="41" name="Rectangle 40"/>
          <p:cNvSpPr/>
          <p:nvPr/>
        </p:nvSpPr>
        <p:spPr>
          <a:xfrm>
            <a:off x="3276600" y="819150"/>
            <a:ext cx="5441884"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endParaRPr lang="en-US">
              <a:latin typeface="Arial" pitchFamily="34" charset="0"/>
              <a:cs typeface="Arial" pitchFamily="34" charset="0"/>
            </a:endParaRPr>
          </a:p>
        </p:txBody>
      </p:sp>
      <p:sp>
        <p:nvSpPr>
          <p:cNvPr id="42" name="TextBox 41"/>
          <p:cNvSpPr txBox="1"/>
          <p:nvPr/>
        </p:nvSpPr>
        <p:spPr>
          <a:xfrm>
            <a:off x="5222190" y="861660"/>
            <a:ext cx="1062181" cy="338490"/>
          </a:xfrm>
          <a:prstGeom prst="rect">
            <a:avLst/>
          </a:prstGeom>
          <a:noFill/>
        </p:spPr>
        <p:txBody>
          <a:bodyPr wrap="none" lIns="91376" tIns="45688" rIns="91376" bIns="45688" rtlCol="0">
            <a:spAutoFit/>
          </a:bodyPr>
          <a:lstStyle/>
          <a:p>
            <a:r>
              <a:rPr lang="en-US" sz="1600" b="1" dirty="0" smtClean="0">
                <a:solidFill>
                  <a:schemeClr val="bg1"/>
                </a:solidFill>
                <a:latin typeface="Arial" pitchFamily="34" charset="0"/>
                <a:cs typeface="Arial" pitchFamily="34" charset="0"/>
              </a:rPr>
              <a:t>Group ID</a:t>
            </a:r>
            <a:endParaRPr lang="en-US" sz="1600" b="1" dirty="0">
              <a:solidFill>
                <a:schemeClr val="bg1"/>
              </a:solidFill>
              <a:latin typeface="Arial" pitchFamily="34" charset="0"/>
              <a:cs typeface="Arial" pitchFamily="34" charset="0"/>
            </a:endParaRPr>
          </a:p>
        </p:txBody>
      </p:sp>
      <p:sp>
        <p:nvSpPr>
          <p:cNvPr id="44" name="TextBox 43"/>
          <p:cNvSpPr txBox="1"/>
          <p:nvPr/>
        </p:nvSpPr>
        <p:spPr>
          <a:xfrm>
            <a:off x="662060" y="880570"/>
            <a:ext cx="1154191" cy="307712"/>
          </a:xfrm>
          <a:prstGeom prst="rect">
            <a:avLst/>
          </a:prstGeom>
          <a:noFill/>
        </p:spPr>
        <p:txBody>
          <a:bodyPr wrap="none" lIns="91376" tIns="45688" rIns="91376" bIns="45688" rtlCol="0">
            <a:spAutoFit/>
          </a:bodyPr>
          <a:lstStyle/>
          <a:p>
            <a:r>
              <a:rPr lang="en-US" sz="1400" b="1" dirty="0">
                <a:solidFill>
                  <a:schemeClr val="bg1"/>
                </a:solidFill>
                <a:latin typeface="Courier New"/>
                <a:cs typeface="Courier New"/>
              </a:rPr>
              <a:t>1111 </a:t>
            </a:r>
            <a:r>
              <a:rPr lang="en-US" sz="1400" b="1" dirty="0" smtClean="0">
                <a:solidFill>
                  <a:schemeClr val="bg1"/>
                </a:solidFill>
                <a:latin typeface="Courier New"/>
                <a:cs typeface="Courier New"/>
              </a:rPr>
              <a:t>1111</a:t>
            </a:r>
            <a:endParaRPr lang="en-US" sz="1400" dirty="0">
              <a:solidFill>
                <a:schemeClr val="bg1"/>
              </a:solidFill>
              <a:latin typeface="Arial" pitchFamily="34" charset="0"/>
              <a:cs typeface="Arial" pitchFamily="34" charset="0"/>
            </a:endParaRPr>
          </a:p>
        </p:txBody>
      </p:sp>
      <p:sp>
        <p:nvSpPr>
          <p:cNvPr id="51" name="TextBox 50"/>
          <p:cNvSpPr txBox="1"/>
          <p:nvPr/>
        </p:nvSpPr>
        <p:spPr>
          <a:xfrm>
            <a:off x="533400" y="1581150"/>
            <a:ext cx="1447799" cy="400045"/>
          </a:xfrm>
          <a:prstGeom prst="rect">
            <a:avLst/>
          </a:prstGeom>
          <a:noFill/>
        </p:spPr>
        <p:txBody>
          <a:bodyPr wrap="square" lIns="91376" tIns="45688" rIns="91376" bIns="45688" rtlCol="0">
            <a:spAutoFit/>
          </a:bodyPr>
          <a:lstStyle/>
          <a:p>
            <a:r>
              <a:rPr lang="en-US" sz="2000" b="1" dirty="0" smtClean="0">
                <a:latin typeface="Courier New"/>
                <a:cs typeface="Courier New"/>
              </a:rPr>
              <a:t>FF00::/8</a:t>
            </a:r>
            <a:endParaRPr lang="en-US" sz="2000" dirty="0" smtClean="0">
              <a:latin typeface="Courier New"/>
              <a:cs typeface="Courier New"/>
            </a:endParaRPr>
          </a:p>
        </p:txBody>
      </p:sp>
      <p:sp>
        <p:nvSpPr>
          <p:cNvPr id="5" name="Isosceles Triangle 4"/>
          <p:cNvSpPr/>
          <p:nvPr/>
        </p:nvSpPr>
        <p:spPr bwMode="auto">
          <a:xfrm rot="21417363" flipV="1">
            <a:off x="6963089" y="1887312"/>
            <a:ext cx="80236" cy="1090184"/>
          </a:xfrm>
          <a:prstGeom prst="triangle">
            <a:avLst/>
          </a:prstGeom>
          <a:solidFill>
            <a:srgbClr val="FF4C5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6" name="TextBox 5"/>
          <p:cNvSpPr txBox="1"/>
          <p:nvPr/>
        </p:nvSpPr>
        <p:spPr>
          <a:xfrm>
            <a:off x="6248400" y="1352550"/>
            <a:ext cx="1095372" cy="369332"/>
          </a:xfrm>
          <a:prstGeom prst="rect">
            <a:avLst/>
          </a:prstGeom>
          <a:noFill/>
        </p:spPr>
        <p:txBody>
          <a:bodyPr wrap="none" rtlCol="0">
            <a:spAutoFit/>
          </a:bodyPr>
          <a:lstStyle/>
          <a:p>
            <a:r>
              <a:rPr lang="en-US" sz="1800" dirty="0" smtClean="0">
                <a:solidFill>
                  <a:srgbClr val="FF4C55"/>
                </a:solidFill>
              </a:rPr>
              <a:t>Multicast</a:t>
            </a:r>
            <a:endParaRPr lang="en-US" sz="1800" dirty="0">
              <a:solidFill>
                <a:srgbClr val="FF4C55"/>
              </a:solidFill>
            </a:endParaRPr>
          </a:p>
        </p:txBody>
      </p:sp>
      <p:sp>
        <p:nvSpPr>
          <p:cNvPr id="7" name="TextBox 6"/>
          <p:cNvSpPr txBox="1"/>
          <p:nvPr/>
        </p:nvSpPr>
        <p:spPr>
          <a:xfrm>
            <a:off x="848915" y="514350"/>
            <a:ext cx="675085" cy="338554"/>
          </a:xfrm>
          <a:prstGeom prst="rect">
            <a:avLst/>
          </a:prstGeom>
          <a:noFill/>
        </p:spPr>
        <p:txBody>
          <a:bodyPr wrap="none" rtlCol="0">
            <a:spAutoFit/>
          </a:bodyPr>
          <a:lstStyle/>
          <a:p>
            <a:r>
              <a:rPr lang="en-US" sz="1600" dirty="0" smtClean="0"/>
              <a:t>8 bits</a:t>
            </a:r>
            <a:endParaRPr lang="en-US" sz="1600" dirty="0"/>
          </a:p>
        </p:txBody>
      </p:sp>
      <p:sp>
        <p:nvSpPr>
          <p:cNvPr id="16" name="Rectangle 15"/>
          <p:cNvSpPr/>
          <p:nvPr/>
        </p:nvSpPr>
        <p:spPr>
          <a:xfrm>
            <a:off x="2590800" y="819150"/>
            <a:ext cx="6858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200" b="1" dirty="0" smtClean="0">
                <a:latin typeface="Arial" pitchFamily="34" charset="0"/>
                <a:cs typeface="Arial" pitchFamily="34" charset="0"/>
              </a:rPr>
              <a:t>Scope</a:t>
            </a:r>
            <a:endParaRPr lang="en-US" sz="1200" b="1" dirty="0">
              <a:latin typeface="Arial" pitchFamily="34" charset="0"/>
              <a:cs typeface="Arial" pitchFamily="34" charset="0"/>
            </a:endParaRPr>
          </a:p>
        </p:txBody>
      </p:sp>
      <p:sp>
        <p:nvSpPr>
          <p:cNvPr id="17" name="TextBox 16"/>
          <p:cNvSpPr txBox="1"/>
          <p:nvPr/>
        </p:nvSpPr>
        <p:spPr>
          <a:xfrm>
            <a:off x="1915715" y="514350"/>
            <a:ext cx="675085" cy="338554"/>
          </a:xfrm>
          <a:prstGeom prst="rect">
            <a:avLst/>
          </a:prstGeom>
          <a:noFill/>
        </p:spPr>
        <p:txBody>
          <a:bodyPr wrap="none" rtlCol="0">
            <a:spAutoFit/>
          </a:bodyPr>
          <a:lstStyle/>
          <a:p>
            <a:r>
              <a:rPr lang="en-US" sz="1600" dirty="0"/>
              <a:t>4</a:t>
            </a:r>
            <a:r>
              <a:rPr lang="en-US" sz="1600" dirty="0" smtClean="0"/>
              <a:t> bits</a:t>
            </a:r>
            <a:endParaRPr lang="en-US" sz="1600" dirty="0"/>
          </a:p>
        </p:txBody>
      </p:sp>
      <p:sp>
        <p:nvSpPr>
          <p:cNvPr id="18" name="TextBox 17"/>
          <p:cNvSpPr txBox="1"/>
          <p:nvPr/>
        </p:nvSpPr>
        <p:spPr>
          <a:xfrm>
            <a:off x="2590800" y="514350"/>
            <a:ext cx="675085" cy="338554"/>
          </a:xfrm>
          <a:prstGeom prst="rect">
            <a:avLst/>
          </a:prstGeom>
          <a:noFill/>
        </p:spPr>
        <p:txBody>
          <a:bodyPr wrap="none" rtlCol="0">
            <a:spAutoFit/>
          </a:bodyPr>
          <a:lstStyle/>
          <a:p>
            <a:r>
              <a:rPr lang="en-US" sz="1600" dirty="0"/>
              <a:t>4</a:t>
            </a:r>
            <a:r>
              <a:rPr lang="en-US" sz="1600" dirty="0" smtClean="0"/>
              <a:t> bits</a:t>
            </a:r>
            <a:endParaRPr lang="en-US" sz="1600" dirty="0"/>
          </a:p>
        </p:txBody>
      </p:sp>
      <p:sp>
        <p:nvSpPr>
          <p:cNvPr id="19" name="TextBox 18"/>
          <p:cNvSpPr txBox="1"/>
          <p:nvPr/>
        </p:nvSpPr>
        <p:spPr>
          <a:xfrm>
            <a:off x="5334000" y="514350"/>
            <a:ext cx="888084" cy="338554"/>
          </a:xfrm>
          <a:prstGeom prst="rect">
            <a:avLst/>
          </a:prstGeom>
          <a:noFill/>
        </p:spPr>
        <p:txBody>
          <a:bodyPr wrap="none" rtlCol="0">
            <a:spAutoFit/>
          </a:bodyPr>
          <a:lstStyle/>
          <a:p>
            <a:r>
              <a:rPr lang="en-US" sz="1600" dirty="0" smtClean="0"/>
              <a:t>112 bits</a:t>
            </a:r>
            <a:endParaRPr lang="en-US" sz="1600" dirty="0"/>
          </a:p>
        </p:txBody>
      </p:sp>
      <p:sp>
        <p:nvSpPr>
          <p:cNvPr id="20" name="Left Brace 19"/>
          <p:cNvSpPr/>
          <p:nvPr/>
        </p:nvSpPr>
        <p:spPr>
          <a:xfrm rot="5400000" flipH="1">
            <a:off x="1066800" y="742949"/>
            <a:ext cx="304799" cy="13716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lIns="91392" tIns="45696" rIns="91392" bIns="45696" rtlCol="0" anchor="ctr"/>
          <a:lstStyle/>
          <a:p>
            <a:pPr algn="ctr"/>
            <a:endParaRPr lang="en-US">
              <a:solidFill>
                <a:srgbClr val="000000"/>
              </a:solidFill>
            </a:endParaRPr>
          </a:p>
        </p:txBody>
      </p:sp>
      <p:sp>
        <p:nvSpPr>
          <p:cNvPr id="21" name="TextBox 20"/>
          <p:cNvSpPr txBox="1"/>
          <p:nvPr/>
        </p:nvSpPr>
        <p:spPr>
          <a:xfrm>
            <a:off x="1143000" y="-19050"/>
            <a:ext cx="6934200" cy="523220"/>
          </a:xfrm>
          <a:prstGeom prst="rect">
            <a:avLst/>
          </a:prstGeom>
          <a:noFill/>
        </p:spPr>
        <p:txBody>
          <a:bodyPr wrap="square" rtlCol="0">
            <a:spAutoFit/>
          </a:bodyPr>
          <a:lstStyle/>
          <a:p>
            <a:pPr algn="ctr"/>
            <a:r>
              <a:rPr lang="en-US" sz="2800" b="1" dirty="0" smtClean="0">
                <a:solidFill>
                  <a:srgbClr val="0096D6"/>
                </a:solidFill>
              </a:rPr>
              <a:t>Multicast Range</a:t>
            </a:r>
            <a:endParaRPr lang="en-US" sz="2800" b="1" dirty="0">
              <a:solidFill>
                <a:srgbClr val="0096D6"/>
              </a:solidFill>
            </a:endParaRPr>
          </a:p>
        </p:txBody>
      </p:sp>
      <p:sp>
        <p:nvSpPr>
          <p:cNvPr id="23"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4"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26812767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20"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9050"/>
            <a:ext cx="6934200" cy="523220"/>
          </a:xfrm>
          <a:prstGeom prst="rect">
            <a:avLst/>
          </a:prstGeom>
          <a:noFill/>
        </p:spPr>
        <p:txBody>
          <a:bodyPr wrap="square" rtlCol="0">
            <a:spAutoFit/>
          </a:bodyPr>
          <a:lstStyle/>
          <a:p>
            <a:pPr algn="ctr"/>
            <a:r>
              <a:rPr lang="en-US" sz="2800" b="1" dirty="0" smtClean="0">
                <a:solidFill>
                  <a:srgbClr val="0096D6"/>
                </a:solidFill>
              </a:rPr>
              <a:t>IPv6 Multicast Addresses - Scope</a:t>
            </a:r>
            <a:endParaRPr lang="en-US" sz="2800" b="1" dirty="0">
              <a:solidFill>
                <a:srgbClr val="0096D6"/>
              </a:solidFill>
            </a:endParaRPr>
          </a:p>
        </p:txBody>
      </p:sp>
      <p:sp>
        <p:nvSpPr>
          <p:cNvPr id="14" name="Content Placeholder 4"/>
          <p:cNvSpPr txBox="1">
            <a:spLocks/>
          </p:cNvSpPr>
          <p:nvPr/>
        </p:nvSpPr>
        <p:spPr>
          <a:xfrm>
            <a:off x="0" y="1428750"/>
            <a:ext cx="8686800" cy="3200400"/>
          </a:xfrm>
          <a:prstGeom prst="rect">
            <a:avLst/>
          </a:prstGeom>
        </p:spPr>
        <p:txBody>
          <a:bodyPr vert="horz" lIns="91408" tIns="45704" rIns="91408" bIns="45704" rtlCol="0">
            <a:normAutofit lnSpcReduction="10000"/>
          </a:bodyPr>
          <a:lstStyle/>
          <a:p>
            <a:pPr marL="342781" indent="-342781" defTabSz="457048">
              <a:spcBef>
                <a:spcPct val="20000"/>
              </a:spcBef>
              <a:buFont typeface="Arial"/>
              <a:buChar char="•"/>
              <a:defRPr/>
            </a:pPr>
            <a:r>
              <a:rPr lang="en-US" sz="2000" dirty="0">
                <a:solidFill>
                  <a:srgbClr val="010000"/>
                </a:solidFill>
                <a:latin typeface="Arial"/>
                <a:cs typeface="Arial"/>
              </a:rPr>
              <a:t>Scope is a 4-bit field used to define the range of the multicast </a:t>
            </a:r>
            <a:r>
              <a:rPr lang="en-US" sz="2000" dirty="0" smtClean="0">
                <a:solidFill>
                  <a:srgbClr val="010000"/>
                </a:solidFill>
                <a:latin typeface="Arial"/>
                <a:cs typeface="Arial"/>
              </a:rPr>
              <a:t>packet.</a:t>
            </a:r>
            <a:endParaRPr lang="en-US" sz="2000" dirty="0">
              <a:solidFill>
                <a:srgbClr val="010000"/>
              </a:solidFill>
              <a:latin typeface="Arial"/>
              <a:cs typeface="Arial"/>
            </a:endParaRPr>
          </a:p>
          <a:p>
            <a:pPr marL="342781" indent="-342781" defTabSz="457048">
              <a:spcBef>
                <a:spcPct val="20000"/>
              </a:spcBef>
              <a:buFont typeface="Arial"/>
              <a:buChar char="•"/>
              <a:defRPr/>
            </a:pPr>
            <a:r>
              <a:rPr lang="en-US" sz="2000" b="1" dirty="0" smtClean="0">
                <a:solidFill>
                  <a:srgbClr val="010000"/>
                </a:solidFill>
                <a:latin typeface="Arial"/>
                <a:cs typeface="Arial"/>
              </a:rPr>
              <a:t>Scope</a:t>
            </a:r>
            <a:r>
              <a:rPr lang="en-US" sz="2000" dirty="0" smtClean="0">
                <a:solidFill>
                  <a:srgbClr val="010000"/>
                </a:solidFill>
                <a:latin typeface="Arial"/>
                <a:cs typeface="Arial"/>
              </a:rPr>
              <a:t> </a:t>
            </a:r>
            <a:r>
              <a:rPr lang="en-US" sz="2000" dirty="0">
                <a:solidFill>
                  <a:srgbClr val="010000"/>
                </a:solidFill>
                <a:latin typeface="Arial"/>
                <a:cs typeface="Arial"/>
              </a:rPr>
              <a:t>(partial list</a:t>
            </a:r>
            <a:r>
              <a:rPr lang="en-US" sz="2000" dirty="0" smtClean="0">
                <a:solidFill>
                  <a:srgbClr val="010000"/>
                </a:solidFill>
                <a:latin typeface="Arial"/>
                <a:cs typeface="Arial"/>
              </a:rPr>
              <a:t>): </a:t>
            </a:r>
            <a:endParaRPr lang="en-US" sz="2000" dirty="0">
              <a:solidFill>
                <a:srgbClr val="010000"/>
              </a:solidFill>
              <a:latin typeface="Arial"/>
              <a:cs typeface="Arial"/>
            </a:endParaRPr>
          </a:p>
          <a:p>
            <a:pPr marL="750578" lvl="1" indent="-342781" defTabSz="457048">
              <a:spcBef>
                <a:spcPct val="20000"/>
              </a:spcBef>
              <a:buFont typeface="Arial"/>
              <a:buChar char="•"/>
              <a:defRPr/>
            </a:pPr>
            <a:r>
              <a:rPr lang="en-US" sz="2000" dirty="0">
                <a:solidFill>
                  <a:srgbClr val="010000"/>
                </a:solidFill>
                <a:latin typeface="Arial"/>
                <a:cs typeface="Arial"/>
              </a:rPr>
              <a:t>0  Reserved</a:t>
            </a:r>
          </a:p>
          <a:p>
            <a:pPr marL="750578" lvl="1" indent="-342781" defTabSz="457048">
              <a:spcBef>
                <a:spcPct val="20000"/>
              </a:spcBef>
              <a:buFont typeface="Arial"/>
              <a:buChar char="•"/>
              <a:defRPr/>
            </a:pPr>
            <a:r>
              <a:rPr lang="en-US" sz="2000" dirty="0">
                <a:solidFill>
                  <a:srgbClr val="010000"/>
                </a:solidFill>
                <a:latin typeface="Arial"/>
                <a:cs typeface="Arial"/>
              </a:rPr>
              <a:t>1  Interface-Local scope</a:t>
            </a:r>
          </a:p>
          <a:p>
            <a:pPr marL="750578" lvl="1" indent="-342781" defTabSz="457048">
              <a:spcBef>
                <a:spcPct val="20000"/>
              </a:spcBef>
              <a:buFont typeface="Arial"/>
              <a:buChar char="•"/>
              <a:defRPr/>
            </a:pPr>
            <a:r>
              <a:rPr lang="en-US" sz="2000" dirty="0">
                <a:solidFill>
                  <a:srgbClr val="010000"/>
                </a:solidFill>
                <a:latin typeface="Arial"/>
                <a:cs typeface="Arial"/>
              </a:rPr>
              <a:t>2  Link-Local scope</a:t>
            </a:r>
          </a:p>
          <a:p>
            <a:pPr marL="750578" lvl="1" indent="-342781" defTabSz="457048">
              <a:spcBef>
                <a:spcPct val="20000"/>
              </a:spcBef>
              <a:buFont typeface="Arial"/>
              <a:buChar char="•"/>
              <a:defRPr/>
            </a:pPr>
            <a:r>
              <a:rPr lang="en-US" sz="2000" dirty="0">
                <a:solidFill>
                  <a:srgbClr val="010000"/>
                </a:solidFill>
                <a:latin typeface="Arial"/>
                <a:cs typeface="Arial"/>
              </a:rPr>
              <a:t>5  Site-Local scope</a:t>
            </a:r>
          </a:p>
          <a:p>
            <a:pPr marL="750578" lvl="1" indent="-342781" defTabSz="457048">
              <a:spcBef>
                <a:spcPct val="20000"/>
              </a:spcBef>
              <a:buFont typeface="Arial"/>
              <a:buChar char="•"/>
              <a:defRPr/>
            </a:pPr>
            <a:r>
              <a:rPr lang="en-US" sz="2000" dirty="0">
                <a:solidFill>
                  <a:srgbClr val="010000"/>
                </a:solidFill>
                <a:latin typeface="Arial"/>
                <a:cs typeface="Arial"/>
              </a:rPr>
              <a:t>8  Organization-Local </a:t>
            </a:r>
            <a:endParaRPr lang="en-US" sz="2000" dirty="0" smtClean="0">
              <a:solidFill>
                <a:srgbClr val="010000"/>
              </a:solidFill>
              <a:latin typeface="Arial"/>
              <a:cs typeface="Arial"/>
            </a:endParaRPr>
          </a:p>
          <a:p>
            <a:pPr lvl="1" indent="0" defTabSz="457048">
              <a:spcBef>
                <a:spcPct val="20000"/>
              </a:spcBef>
              <a:defRPr/>
            </a:pPr>
            <a:r>
              <a:rPr lang="en-US" sz="2000" dirty="0">
                <a:solidFill>
                  <a:srgbClr val="010000"/>
                </a:solidFill>
                <a:latin typeface="Arial"/>
                <a:cs typeface="Arial"/>
              </a:rPr>
              <a:t> </a:t>
            </a:r>
            <a:r>
              <a:rPr lang="en-US" sz="2000" dirty="0" smtClean="0">
                <a:solidFill>
                  <a:srgbClr val="010000"/>
                </a:solidFill>
                <a:latin typeface="Arial"/>
                <a:cs typeface="Arial"/>
              </a:rPr>
              <a:t>        scope</a:t>
            </a:r>
            <a:endParaRPr lang="en-US" sz="2000" dirty="0">
              <a:solidFill>
                <a:srgbClr val="010000"/>
              </a:solidFill>
              <a:latin typeface="Arial"/>
              <a:cs typeface="Arial"/>
            </a:endParaRPr>
          </a:p>
          <a:p>
            <a:pPr marL="750697" lvl="1" indent="-342900" defTabSz="457048">
              <a:spcBef>
                <a:spcPct val="20000"/>
              </a:spcBef>
              <a:buFont typeface="Arial"/>
              <a:buChar char="•"/>
              <a:defRPr/>
            </a:pPr>
            <a:r>
              <a:rPr lang="en-US" sz="2000" dirty="0" smtClean="0">
                <a:solidFill>
                  <a:srgbClr val="010000"/>
                </a:solidFill>
                <a:latin typeface="Arial"/>
                <a:cs typeface="Arial"/>
              </a:rPr>
              <a:t>E  Global scope</a:t>
            </a:r>
          </a:p>
        </p:txBody>
      </p:sp>
      <p:sp>
        <p:nvSpPr>
          <p:cNvPr id="4" name="Rectangle 3"/>
          <p:cNvSpPr/>
          <p:nvPr/>
        </p:nvSpPr>
        <p:spPr>
          <a:xfrm>
            <a:off x="533400" y="819150"/>
            <a:ext cx="13716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endParaRPr lang="en-US" dirty="0">
              <a:latin typeface="Arial" pitchFamily="34" charset="0"/>
              <a:cs typeface="Arial" pitchFamily="34" charset="0"/>
            </a:endParaRPr>
          </a:p>
        </p:txBody>
      </p:sp>
      <p:sp>
        <p:nvSpPr>
          <p:cNvPr id="5" name="Rectangle 4"/>
          <p:cNvSpPr/>
          <p:nvPr/>
        </p:nvSpPr>
        <p:spPr>
          <a:xfrm>
            <a:off x="1905000" y="819150"/>
            <a:ext cx="6858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200" b="1" dirty="0" smtClean="0">
                <a:latin typeface="Arial" pitchFamily="34" charset="0"/>
                <a:cs typeface="Arial" pitchFamily="34" charset="0"/>
              </a:rPr>
              <a:t>Flag</a:t>
            </a:r>
            <a:endParaRPr lang="en-US" sz="1200" b="1" dirty="0">
              <a:latin typeface="Arial" pitchFamily="34" charset="0"/>
              <a:cs typeface="Arial" pitchFamily="34" charset="0"/>
            </a:endParaRPr>
          </a:p>
        </p:txBody>
      </p:sp>
      <p:sp>
        <p:nvSpPr>
          <p:cNvPr id="6" name="Rectangle 5"/>
          <p:cNvSpPr/>
          <p:nvPr/>
        </p:nvSpPr>
        <p:spPr>
          <a:xfrm>
            <a:off x="3276600" y="819150"/>
            <a:ext cx="5441884"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endParaRPr lang="en-US">
              <a:latin typeface="Arial" pitchFamily="34" charset="0"/>
              <a:cs typeface="Arial" pitchFamily="34" charset="0"/>
            </a:endParaRPr>
          </a:p>
        </p:txBody>
      </p:sp>
      <p:sp>
        <p:nvSpPr>
          <p:cNvPr id="7" name="TextBox 6"/>
          <p:cNvSpPr txBox="1"/>
          <p:nvPr/>
        </p:nvSpPr>
        <p:spPr>
          <a:xfrm>
            <a:off x="5222190" y="861660"/>
            <a:ext cx="1062181" cy="338490"/>
          </a:xfrm>
          <a:prstGeom prst="rect">
            <a:avLst/>
          </a:prstGeom>
          <a:noFill/>
        </p:spPr>
        <p:txBody>
          <a:bodyPr wrap="none" lIns="91376" tIns="45688" rIns="91376" bIns="45688" rtlCol="0">
            <a:spAutoFit/>
          </a:bodyPr>
          <a:lstStyle/>
          <a:p>
            <a:r>
              <a:rPr lang="en-US" sz="1600" b="1" dirty="0" smtClean="0">
                <a:solidFill>
                  <a:schemeClr val="bg1"/>
                </a:solidFill>
                <a:latin typeface="Arial" pitchFamily="34" charset="0"/>
                <a:cs typeface="Arial" pitchFamily="34" charset="0"/>
              </a:rPr>
              <a:t>Group ID</a:t>
            </a:r>
            <a:endParaRPr lang="en-US" sz="1600" b="1" dirty="0">
              <a:solidFill>
                <a:schemeClr val="bg1"/>
              </a:solidFill>
              <a:latin typeface="Arial" pitchFamily="34" charset="0"/>
              <a:cs typeface="Arial" pitchFamily="34" charset="0"/>
            </a:endParaRPr>
          </a:p>
        </p:txBody>
      </p:sp>
      <p:sp>
        <p:nvSpPr>
          <p:cNvPr id="8" name="TextBox 7"/>
          <p:cNvSpPr txBox="1"/>
          <p:nvPr/>
        </p:nvSpPr>
        <p:spPr>
          <a:xfrm>
            <a:off x="662060" y="880570"/>
            <a:ext cx="1154191" cy="307712"/>
          </a:xfrm>
          <a:prstGeom prst="rect">
            <a:avLst/>
          </a:prstGeom>
          <a:noFill/>
        </p:spPr>
        <p:txBody>
          <a:bodyPr wrap="none" lIns="91376" tIns="45688" rIns="91376" bIns="45688" rtlCol="0">
            <a:spAutoFit/>
          </a:bodyPr>
          <a:lstStyle/>
          <a:p>
            <a:r>
              <a:rPr lang="en-US" sz="1400" b="1" dirty="0">
                <a:solidFill>
                  <a:schemeClr val="bg1"/>
                </a:solidFill>
                <a:latin typeface="Courier New"/>
                <a:cs typeface="Courier New"/>
              </a:rPr>
              <a:t>1111 </a:t>
            </a:r>
            <a:r>
              <a:rPr lang="en-US" sz="1400" b="1" dirty="0" smtClean="0">
                <a:solidFill>
                  <a:schemeClr val="bg1"/>
                </a:solidFill>
                <a:latin typeface="Courier New"/>
                <a:cs typeface="Courier New"/>
              </a:rPr>
              <a:t>1111</a:t>
            </a:r>
            <a:endParaRPr lang="en-US" sz="1400" dirty="0">
              <a:solidFill>
                <a:schemeClr val="bg1"/>
              </a:solidFill>
              <a:latin typeface="Arial" pitchFamily="34" charset="0"/>
              <a:cs typeface="Arial" pitchFamily="34" charset="0"/>
            </a:endParaRPr>
          </a:p>
        </p:txBody>
      </p:sp>
      <p:sp>
        <p:nvSpPr>
          <p:cNvPr id="9" name="TextBox 8"/>
          <p:cNvSpPr txBox="1"/>
          <p:nvPr/>
        </p:nvSpPr>
        <p:spPr>
          <a:xfrm>
            <a:off x="848915" y="514350"/>
            <a:ext cx="675085" cy="338554"/>
          </a:xfrm>
          <a:prstGeom prst="rect">
            <a:avLst/>
          </a:prstGeom>
          <a:noFill/>
        </p:spPr>
        <p:txBody>
          <a:bodyPr wrap="none" rtlCol="0">
            <a:spAutoFit/>
          </a:bodyPr>
          <a:lstStyle/>
          <a:p>
            <a:r>
              <a:rPr lang="en-US" sz="1600" dirty="0" smtClean="0"/>
              <a:t>8 bits</a:t>
            </a:r>
            <a:endParaRPr lang="en-US" sz="1600" dirty="0"/>
          </a:p>
        </p:txBody>
      </p:sp>
      <p:sp>
        <p:nvSpPr>
          <p:cNvPr id="10" name="Rectangle 9"/>
          <p:cNvSpPr/>
          <p:nvPr/>
        </p:nvSpPr>
        <p:spPr>
          <a:xfrm>
            <a:off x="2590800" y="819150"/>
            <a:ext cx="6858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200" b="1" dirty="0" smtClean="0">
                <a:latin typeface="Arial" pitchFamily="34" charset="0"/>
                <a:cs typeface="Arial" pitchFamily="34" charset="0"/>
              </a:rPr>
              <a:t>Scope</a:t>
            </a:r>
            <a:endParaRPr lang="en-US" sz="1200" b="1" dirty="0">
              <a:latin typeface="Arial" pitchFamily="34" charset="0"/>
              <a:cs typeface="Arial" pitchFamily="34" charset="0"/>
            </a:endParaRPr>
          </a:p>
        </p:txBody>
      </p:sp>
      <p:sp>
        <p:nvSpPr>
          <p:cNvPr id="11" name="TextBox 10"/>
          <p:cNvSpPr txBox="1"/>
          <p:nvPr/>
        </p:nvSpPr>
        <p:spPr>
          <a:xfrm>
            <a:off x="1915715" y="514350"/>
            <a:ext cx="675085" cy="338554"/>
          </a:xfrm>
          <a:prstGeom prst="rect">
            <a:avLst/>
          </a:prstGeom>
          <a:noFill/>
        </p:spPr>
        <p:txBody>
          <a:bodyPr wrap="none" rtlCol="0">
            <a:spAutoFit/>
          </a:bodyPr>
          <a:lstStyle/>
          <a:p>
            <a:r>
              <a:rPr lang="en-US" sz="1600" dirty="0"/>
              <a:t>4</a:t>
            </a:r>
            <a:r>
              <a:rPr lang="en-US" sz="1600" dirty="0" smtClean="0"/>
              <a:t> bits</a:t>
            </a:r>
            <a:endParaRPr lang="en-US" sz="1600" dirty="0"/>
          </a:p>
        </p:txBody>
      </p:sp>
      <p:sp>
        <p:nvSpPr>
          <p:cNvPr id="12" name="TextBox 11"/>
          <p:cNvSpPr txBox="1"/>
          <p:nvPr/>
        </p:nvSpPr>
        <p:spPr>
          <a:xfrm>
            <a:off x="2590800" y="514350"/>
            <a:ext cx="675085" cy="338554"/>
          </a:xfrm>
          <a:prstGeom prst="rect">
            <a:avLst/>
          </a:prstGeom>
          <a:noFill/>
        </p:spPr>
        <p:txBody>
          <a:bodyPr wrap="none" rtlCol="0">
            <a:spAutoFit/>
          </a:bodyPr>
          <a:lstStyle/>
          <a:p>
            <a:r>
              <a:rPr lang="en-US" sz="1600" dirty="0"/>
              <a:t>4</a:t>
            </a:r>
            <a:r>
              <a:rPr lang="en-US" sz="1600" dirty="0" smtClean="0"/>
              <a:t> bits</a:t>
            </a:r>
            <a:endParaRPr lang="en-US" sz="1600" dirty="0"/>
          </a:p>
        </p:txBody>
      </p:sp>
      <p:sp>
        <p:nvSpPr>
          <p:cNvPr id="13" name="TextBox 12"/>
          <p:cNvSpPr txBox="1"/>
          <p:nvPr/>
        </p:nvSpPr>
        <p:spPr>
          <a:xfrm>
            <a:off x="5334000" y="514350"/>
            <a:ext cx="888084" cy="338554"/>
          </a:xfrm>
          <a:prstGeom prst="rect">
            <a:avLst/>
          </a:prstGeom>
          <a:noFill/>
        </p:spPr>
        <p:txBody>
          <a:bodyPr wrap="none" rtlCol="0">
            <a:spAutoFit/>
          </a:bodyPr>
          <a:lstStyle/>
          <a:p>
            <a:r>
              <a:rPr lang="en-US" sz="1600" dirty="0" smtClean="0"/>
              <a:t>112 bits</a:t>
            </a:r>
            <a:endParaRPr lang="en-US" sz="1600" dirty="0"/>
          </a:p>
        </p:txBody>
      </p:sp>
      <p:sp>
        <p:nvSpPr>
          <p:cNvPr id="16" name="Rectangle 15"/>
          <p:cNvSpPr/>
          <p:nvPr/>
        </p:nvSpPr>
        <p:spPr bwMode="auto">
          <a:xfrm>
            <a:off x="2590800" y="819150"/>
            <a:ext cx="685800" cy="457200"/>
          </a:xfrm>
          <a:prstGeom prst="rect">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pic>
        <p:nvPicPr>
          <p:cNvPr id="17" name="Picture 16"/>
          <p:cNvPicPr>
            <a:picLocks noChangeAspect="1"/>
          </p:cNvPicPr>
          <p:nvPr/>
        </p:nvPicPr>
        <p:blipFill>
          <a:blip r:embed="rId3"/>
          <a:stretch>
            <a:fillRect/>
          </a:stretch>
        </p:blipFill>
        <p:spPr>
          <a:xfrm>
            <a:off x="3581400" y="1809750"/>
            <a:ext cx="5508595" cy="2590800"/>
          </a:xfrm>
          <a:prstGeom prst="rect">
            <a:avLst/>
          </a:prstGeom>
        </p:spPr>
      </p:pic>
      <p:sp>
        <p:nvSpPr>
          <p:cNvPr id="18" name="Rectangle 17"/>
          <p:cNvSpPr/>
          <p:nvPr/>
        </p:nvSpPr>
        <p:spPr bwMode="auto">
          <a:xfrm>
            <a:off x="3645730" y="3409950"/>
            <a:ext cx="838200" cy="4572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19" name="Rectangle 18"/>
          <p:cNvSpPr/>
          <p:nvPr/>
        </p:nvSpPr>
        <p:spPr bwMode="auto">
          <a:xfrm>
            <a:off x="3657600" y="3028950"/>
            <a:ext cx="1447800" cy="13716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0" name="Rectangle 19"/>
          <p:cNvSpPr/>
          <p:nvPr/>
        </p:nvSpPr>
        <p:spPr bwMode="auto">
          <a:xfrm>
            <a:off x="3657600" y="2800350"/>
            <a:ext cx="2743200" cy="16002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1" name="Rectangle 20"/>
          <p:cNvSpPr/>
          <p:nvPr/>
        </p:nvSpPr>
        <p:spPr bwMode="auto">
          <a:xfrm>
            <a:off x="3657600" y="2647950"/>
            <a:ext cx="5410200" cy="17526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2" name="Rectangle 21"/>
          <p:cNvSpPr/>
          <p:nvPr/>
        </p:nvSpPr>
        <p:spPr bwMode="auto">
          <a:xfrm>
            <a:off x="3657600" y="1809750"/>
            <a:ext cx="5410200" cy="25908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25"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26"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27605754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6" presetClass="emph" presetSubtype="0" repeatCount="2000" fill="hold" grpId="1" nodeType="afterEffect">
                                  <p:stCondLst>
                                    <p:cond delay="0"/>
                                  </p:stCondLst>
                                  <p:childTnLst>
                                    <p:animEffect transition="out" filter="fade">
                                      <p:cBhvr>
                                        <p:cTn id="11" dur="500" tmFilter="0, 0; .2, .5; .8, .5; 1, 0"/>
                                        <p:tgtEl>
                                          <p:spTgt spid="16"/>
                                        </p:tgtEl>
                                      </p:cBhvr>
                                    </p:animEffect>
                                    <p:animScale>
                                      <p:cBhvr>
                                        <p:cTn id="12" dur="250" autoRev="1" fill="hold"/>
                                        <p:tgtEl>
                                          <p:spTgt spid="1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blinds(horizontal)">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blinds(horizontal)">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blinds(horizontal)">
                                      <p:cBhvr>
                                        <p:cTn id="27" dur="500"/>
                                        <p:tgtEl>
                                          <p:spTgt spid="14">
                                            <p:txEl>
                                              <p:pRg st="3" end="3"/>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1" nodeType="clickEffect">
                                  <p:stCondLst>
                                    <p:cond delay="0"/>
                                  </p:stCondLst>
                                  <p:childTnLst>
                                    <p:animEffect transition="out" filter="blinds(horizontal)">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3" presetClass="entr" presetSubtype="10" fill="hold" nodeType="withEffect">
                                  <p:stCondLst>
                                    <p:cond delay="0"/>
                                  </p:stCondLst>
                                  <p:childTnLst>
                                    <p:set>
                                      <p:cBhvr>
                                        <p:cTn id="37" dur="1" fill="hold">
                                          <p:stCondLst>
                                            <p:cond delay="0"/>
                                          </p:stCondLst>
                                        </p:cTn>
                                        <p:tgtEl>
                                          <p:spTgt spid="14">
                                            <p:txEl>
                                              <p:pRg st="4" end="4"/>
                                            </p:txEl>
                                          </p:spTgt>
                                        </p:tgtEl>
                                        <p:attrNameLst>
                                          <p:attrName>style.visibility</p:attrName>
                                        </p:attrNameLst>
                                      </p:cBhvr>
                                      <p:to>
                                        <p:strVal val="visible"/>
                                      </p:to>
                                    </p:set>
                                    <p:animEffect transition="in" filter="blinds(horizontal)">
                                      <p:cBhvr>
                                        <p:cTn id="38" dur="500"/>
                                        <p:tgtEl>
                                          <p:spTgt spid="14">
                                            <p:txEl>
                                              <p:pRg st="4" end="4"/>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1" nodeType="clickEffect">
                                  <p:stCondLst>
                                    <p:cond delay="0"/>
                                  </p:stCondLst>
                                  <p:childTnLst>
                                    <p:animEffect transition="out" filter="blinds(horizontal)">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par>
                                <p:cTn id="47" presetID="3" presetClass="entr" presetSubtype="10" fill="hold" nodeType="withEffect">
                                  <p:stCondLst>
                                    <p:cond delay="0"/>
                                  </p:stCondLst>
                                  <p:childTnLst>
                                    <p:set>
                                      <p:cBhvr>
                                        <p:cTn id="48" dur="1" fill="hold">
                                          <p:stCondLst>
                                            <p:cond delay="0"/>
                                          </p:stCondLst>
                                        </p:cTn>
                                        <p:tgtEl>
                                          <p:spTgt spid="14">
                                            <p:txEl>
                                              <p:pRg st="5" end="5"/>
                                            </p:txEl>
                                          </p:spTgt>
                                        </p:tgtEl>
                                        <p:attrNameLst>
                                          <p:attrName>style.visibility</p:attrName>
                                        </p:attrNameLst>
                                      </p:cBhvr>
                                      <p:to>
                                        <p:strVal val="visible"/>
                                      </p:to>
                                    </p:set>
                                    <p:animEffect transition="in" filter="blinds(horizontal)">
                                      <p:cBhvr>
                                        <p:cTn id="49" dur="500"/>
                                        <p:tgtEl>
                                          <p:spTgt spid="14">
                                            <p:txEl>
                                              <p:pRg st="5" end="5"/>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1" nodeType="clickEffect">
                                  <p:stCondLst>
                                    <p:cond delay="0"/>
                                  </p:stCondLst>
                                  <p:childTnLst>
                                    <p:animEffect transition="out" filter="blinds(horizontal)">
                                      <p:cBhvr>
                                        <p:cTn id="56" dur="500"/>
                                        <p:tgtEl>
                                          <p:spTgt spid="20"/>
                                        </p:tgtEl>
                                      </p:cBhvr>
                                    </p:animEffect>
                                    <p:set>
                                      <p:cBhvr>
                                        <p:cTn id="57" dur="1" fill="hold">
                                          <p:stCondLst>
                                            <p:cond delay="499"/>
                                          </p:stCondLst>
                                        </p:cTn>
                                        <p:tgtEl>
                                          <p:spTgt spid="20"/>
                                        </p:tgtEl>
                                        <p:attrNameLst>
                                          <p:attrName>style.visibility</p:attrName>
                                        </p:attrNameLst>
                                      </p:cBhvr>
                                      <p:to>
                                        <p:strVal val="hidden"/>
                                      </p:to>
                                    </p:set>
                                  </p:childTnLst>
                                </p:cTn>
                              </p:par>
                              <p:par>
                                <p:cTn id="58" presetID="3" presetClass="entr" presetSubtype="10" fill="hold" nodeType="withEffect">
                                  <p:stCondLst>
                                    <p:cond delay="0"/>
                                  </p:stCondLst>
                                  <p:childTnLst>
                                    <p:set>
                                      <p:cBhvr>
                                        <p:cTn id="59" dur="1" fill="hold">
                                          <p:stCondLst>
                                            <p:cond delay="0"/>
                                          </p:stCondLst>
                                        </p:cTn>
                                        <p:tgtEl>
                                          <p:spTgt spid="14">
                                            <p:txEl>
                                              <p:pRg st="6" end="6"/>
                                            </p:txEl>
                                          </p:spTgt>
                                        </p:tgtEl>
                                        <p:attrNameLst>
                                          <p:attrName>style.visibility</p:attrName>
                                        </p:attrNameLst>
                                      </p:cBhvr>
                                      <p:to>
                                        <p:strVal val="visible"/>
                                      </p:to>
                                    </p:set>
                                    <p:animEffect transition="in" filter="blinds(horizontal)">
                                      <p:cBhvr>
                                        <p:cTn id="60" dur="500"/>
                                        <p:tgtEl>
                                          <p:spTgt spid="14">
                                            <p:txEl>
                                              <p:pRg st="6" end="6"/>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14">
                                            <p:txEl>
                                              <p:pRg st="7" end="7"/>
                                            </p:txEl>
                                          </p:spTgt>
                                        </p:tgtEl>
                                        <p:attrNameLst>
                                          <p:attrName>style.visibility</p:attrName>
                                        </p:attrNameLst>
                                      </p:cBhvr>
                                      <p:to>
                                        <p:strVal val="visible"/>
                                      </p:to>
                                    </p:set>
                                    <p:animEffect transition="in" filter="blinds(horizontal)">
                                      <p:cBhvr>
                                        <p:cTn id="63" dur="500"/>
                                        <p:tgtEl>
                                          <p:spTgt spid="14">
                                            <p:txEl>
                                              <p:pRg st="7" end="7"/>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blinds(horizontal)">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4">
                                            <p:txEl>
                                              <p:pRg st="8" end="8"/>
                                            </p:txEl>
                                          </p:spTgt>
                                        </p:tgtEl>
                                        <p:attrNameLst>
                                          <p:attrName>style.visibility</p:attrName>
                                        </p:attrNameLst>
                                      </p:cBhvr>
                                      <p:to>
                                        <p:strVal val="visible"/>
                                      </p:to>
                                    </p:set>
                                    <p:animEffect transition="in" filter="blinds(horizontal)">
                                      <p:cBhvr>
                                        <p:cTn id="71" dur="500"/>
                                        <p:tgtEl>
                                          <p:spTgt spid="14">
                                            <p:txEl>
                                              <p:pRg st="8" end="8"/>
                                            </p:txEl>
                                          </p:spTgt>
                                        </p:tgtEl>
                                      </p:cBhvr>
                                    </p:animEffect>
                                  </p:childTnLst>
                                </p:cTn>
                              </p:par>
                              <p:par>
                                <p:cTn id="72" presetID="3" presetClass="exit" presetSubtype="10" fill="hold" grpId="1" nodeType="withEffect">
                                  <p:stCondLst>
                                    <p:cond delay="0"/>
                                  </p:stCondLst>
                                  <p:childTnLst>
                                    <p:animEffect transition="out" filter="blinds(horizontal)">
                                      <p:cBhvr>
                                        <p:cTn id="73" dur="500"/>
                                        <p:tgtEl>
                                          <p:spTgt spid="21"/>
                                        </p:tgtEl>
                                      </p:cBhvr>
                                    </p:animEffect>
                                    <p:set>
                                      <p:cBhvr>
                                        <p:cTn id="74" dur="1" fill="hold">
                                          <p:stCondLst>
                                            <p:cond delay="499"/>
                                          </p:stCondLst>
                                        </p:cTn>
                                        <p:tgtEl>
                                          <p:spTgt spid="21"/>
                                        </p:tgtEl>
                                        <p:attrNameLst>
                                          <p:attrName>style.visibility</p:attrName>
                                        </p:attrNameLst>
                                      </p:cBhvr>
                                      <p:to>
                                        <p:strVal val="hidden"/>
                                      </p:to>
                                    </p:set>
                                  </p:childTnLst>
                                </p:cTn>
                              </p:par>
                              <p:par>
                                <p:cTn id="75" presetID="3" presetClass="entr" presetSubtype="1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blinds(horizontal)">
                                      <p:cBhvr>
                                        <p:cTn id="77" dur="500"/>
                                        <p:tgtEl>
                                          <p:spTgt spid="22"/>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blinds(horizontal)">
                                      <p:cBhvr>
                                        <p:cTn id="8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8" grpId="0" animBg="1"/>
      <p:bldP spid="18" grpId="1" animBg="1"/>
      <p:bldP spid="19" grpId="0" animBg="1"/>
      <p:bldP spid="19" grpId="1" animBg="1"/>
      <p:bldP spid="20" grpId="0" animBg="1"/>
      <p:bldP spid="20" grpId="1" animBg="1"/>
      <p:bldP spid="21" grpId="0" animBg="1"/>
      <p:bldP spid="21" grpId="1" animBg="1"/>
      <p:bldP spid="22"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9050"/>
            <a:ext cx="6934200" cy="523220"/>
          </a:xfrm>
          <a:prstGeom prst="rect">
            <a:avLst/>
          </a:prstGeom>
          <a:noFill/>
        </p:spPr>
        <p:txBody>
          <a:bodyPr wrap="square" rtlCol="0">
            <a:spAutoFit/>
          </a:bodyPr>
          <a:lstStyle/>
          <a:p>
            <a:pPr algn="ctr"/>
            <a:r>
              <a:rPr lang="en-US" sz="2800" b="1" dirty="0" smtClean="0">
                <a:solidFill>
                  <a:srgbClr val="0096D6"/>
                </a:solidFill>
              </a:rPr>
              <a:t>IPv6 Multicast Addresses - Flag</a:t>
            </a:r>
            <a:endParaRPr lang="en-US" sz="2800" b="1" dirty="0">
              <a:solidFill>
                <a:srgbClr val="0096D6"/>
              </a:solidFill>
            </a:endParaRPr>
          </a:p>
        </p:txBody>
      </p:sp>
      <p:sp>
        <p:nvSpPr>
          <p:cNvPr id="14" name="Content Placeholder 4"/>
          <p:cNvSpPr txBox="1">
            <a:spLocks/>
          </p:cNvSpPr>
          <p:nvPr/>
        </p:nvSpPr>
        <p:spPr>
          <a:xfrm>
            <a:off x="304800" y="1733550"/>
            <a:ext cx="8686800" cy="2971800"/>
          </a:xfrm>
          <a:prstGeom prst="rect">
            <a:avLst/>
          </a:prstGeom>
        </p:spPr>
        <p:txBody>
          <a:bodyPr vert="horz" lIns="91408" tIns="45704" rIns="91408" bIns="45704" rtlCol="0">
            <a:normAutofit/>
          </a:bodyPr>
          <a:lstStyle/>
          <a:p>
            <a:pPr marL="342781" indent="-342781" defTabSz="457048">
              <a:spcBef>
                <a:spcPct val="20000"/>
              </a:spcBef>
              <a:buFont typeface="Arial"/>
              <a:buChar char="•"/>
              <a:defRPr/>
            </a:pPr>
            <a:r>
              <a:rPr lang="en-US" sz="2000" b="1" dirty="0">
                <a:solidFill>
                  <a:srgbClr val="010000"/>
                </a:solidFill>
                <a:latin typeface="Arial"/>
                <a:cs typeface="Arial"/>
              </a:rPr>
              <a:t>Flag</a:t>
            </a:r>
          </a:p>
          <a:p>
            <a:pPr marL="750578" lvl="1" indent="-342781" defTabSz="457048">
              <a:spcBef>
                <a:spcPct val="20000"/>
              </a:spcBef>
              <a:buFont typeface="Arial"/>
              <a:buChar char="•"/>
              <a:defRPr/>
            </a:pPr>
            <a:r>
              <a:rPr lang="en-US" sz="2000" b="1" dirty="0" smtClean="0">
                <a:solidFill>
                  <a:srgbClr val="010000"/>
                </a:solidFill>
                <a:latin typeface="Arial"/>
                <a:cs typeface="Arial"/>
              </a:rPr>
              <a:t>0</a:t>
            </a:r>
            <a:r>
              <a:rPr lang="en-US" sz="2000" dirty="0" smtClean="0">
                <a:solidFill>
                  <a:srgbClr val="010000"/>
                </a:solidFill>
                <a:latin typeface="Arial"/>
                <a:cs typeface="Arial"/>
              </a:rPr>
              <a:t> -  </a:t>
            </a:r>
            <a:r>
              <a:rPr lang="en-US" sz="2000" dirty="0">
                <a:solidFill>
                  <a:srgbClr val="010000"/>
                </a:solidFill>
                <a:latin typeface="Arial"/>
                <a:cs typeface="Arial"/>
              </a:rPr>
              <a:t>Permanent, well-known multicast address assigned by </a:t>
            </a:r>
            <a:r>
              <a:rPr lang="en-US" sz="2000" dirty="0" smtClean="0">
                <a:solidFill>
                  <a:srgbClr val="010000"/>
                </a:solidFill>
                <a:latin typeface="Arial"/>
                <a:cs typeface="Arial"/>
              </a:rPr>
              <a:t>IANA.</a:t>
            </a:r>
          </a:p>
          <a:p>
            <a:pPr marL="1158375" lvl="2" indent="-342781" defTabSz="457048">
              <a:spcBef>
                <a:spcPct val="20000"/>
              </a:spcBef>
              <a:buFont typeface="Arial"/>
              <a:buChar char="•"/>
              <a:defRPr/>
            </a:pPr>
            <a:r>
              <a:rPr lang="en-US" sz="2000" dirty="0" smtClean="0">
                <a:solidFill>
                  <a:srgbClr val="010000"/>
                </a:solidFill>
                <a:latin typeface="Arial"/>
                <a:cs typeface="Arial"/>
              </a:rPr>
              <a:t>Includes both assigned and solicited-node </a:t>
            </a:r>
            <a:r>
              <a:rPr lang="en-US" sz="2000" dirty="0">
                <a:solidFill>
                  <a:srgbClr val="010000"/>
                </a:solidFill>
                <a:latin typeface="Arial"/>
                <a:cs typeface="Arial"/>
              </a:rPr>
              <a:t>m</a:t>
            </a:r>
            <a:r>
              <a:rPr lang="en-US" sz="2000" dirty="0" smtClean="0">
                <a:solidFill>
                  <a:srgbClr val="010000"/>
                </a:solidFill>
                <a:latin typeface="Arial"/>
                <a:cs typeface="Arial"/>
              </a:rPr>
              <a:t>ulticast addresses.</a:t>
            </a:r>
            <a:endParaRPr lang="en-US" sz="2000" dirty="0">
              <a:solidFill>
                <a:srgbClr val="010000"/>
              </a:solidFill>
              <a:latin typeface="Arial"/>
              <a:cs typeface="Arial"/>
            </a:endParaRPr>
          </a:p>
          <a:p>
            <a:pPr marL="750578" lvl="1" indent="-342781" defTabSz="457048">
              <a:spcBef>
                <a:spcPct val="20000"/>
              </a:spcBef>
              <a:buFont typeface="Arial"/>
              <a:buChar char="•"/>
              <a:defRPr/>
            </a:pPr>
            <a:r>
              <a:rPr lang="en-US" sz="2000" b="1" dirty="0">
                <a:solidFill>
                  <a:srgbClr val="010000"/>
                </a:solidFill>
                <a:latin typeface="Arial"/>
                <a:cs typeface="Arial"/>
              </a:rPr>
              <a:t>1</a:t>
            </a:r>
            <a:r>
              <a:rPr lang="en-US" sz="2000" dirty="0">
                <a:solidFill>
                  <a:srgbClr val="010000"/>
                </a:solidFill>
                <a:latin typeface="Arial"/>
                <a:cs typeface="Arial"/>
              </a:rPr>
              <a:t> </a:t>
            </a:r>
            <a:r>
              <a:rPr lang="en-US" sz="2000" dirty="0" smtClean="0">
                <a:solidFill>
                  <a:srgbClr val="010000"/>
                </a:solidFill>
                <a:latin typeface="Arial"/>
                <a:cs typeface="Arial"/>
              </a:rPr>
              <a:t>-  Non</a:t>
            </a:r>
            <a:r>
              <a:rPr lang="en-US" sz="2000" dirty="0">
                <a:solidFill>
                  <a:srgbClr val="010000"/>
                </a:solidFill>
                <a:latin typeface="Arial"/>
                <a:cs typeface="Arial"/>
              </a:rPr>
              <a:t>-permanently-assigned, “dynamically" assigned multicast </a:t>
            </a:r>
            <a:r>
              <a:rPr lang="en-US" sz="2000" dirty="0" smtClean="0">
                <a:solidFill>
                  <a:srgbClr val="010000"/>
                </a:solidFill>
                <a:latin typeface="Arial"/>
                <a:cs typeface="Arial"/>
              </a:rPr>
              <a:t>address.</a:t>
            </a:r>
          </a:p>
          <a:p>
            <a:pPr marL="1158375" lvl="2" indent="-342781" defTabSz="457048">
              <a:spcBef>
                <a:spcPct val="20000"/>
              </a:spcBef>
              <a:buFont typeface="Arial"/>
              <a:buChar char="•"/>
              <a:defRPr/>
            </a:pPr>
            <a:r>
              <a:rPr lang="en-US" sz="2000" dirty="0" smtClean="0">
                <a:solidFill>
                  <a:srgbClr val="010000"/>
                </a:solidFill>
                <a:latin typeface="Arial"/>
                <a:cs typeface="Arial"/>
              </a:rPr>
              <a:t>An example might be FF18::CAFE:1234, used for a multicast application with organizational scope.</a:t>
            </a:r>
            <a:endParaRPr lang="en-US" sz="2000" dirty="0">
              <a:solidFill>
                <a:srgbClr val="010000"/>
              </a:solidFill>
              <a:latin typeface="Arial"/>
              <a:cs typeface="Arial"/>
            </a:endParaRPr>
          </a:p>
          <a:p>
            <a:pPr marL="342781" indent="-342781" defTabSz="457048">
              <a:spcBef>
                <a:spcPct val="20000"/>
              </a:spcBef>
              <a:buFont typeface="Arial"/>
              <a:buChar char="•"/>
              <a:defRPr/>
            </a:pPr>
            <a:endParaRPr lang="en-US" sz="2000" dirty="0">
              <a:solidFill>
                <a:srgbClr val="010000"/>
              </a:solidFill>
              <a:latin typeface="Arial"/>
              <a:cs typeface="Arial"/>
            </a:endParaRPr>
          </a:p>
        </p:txBody>
      </p:sp>
      <p:sp>
        <p:nvSpPr>
          <p:cNvPr id="4" name="Rectangle 3"/>
          <p:cNvSpPr/>
          <p:nvPr/>
        </p:nvSpPr>
        <p:spPr>
          <a:xfrm>
            <a:off x="533400" y="819150"/>
            <a:ext cx="13716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endParaRPr lang="en-US" dirty="0">
              <a:latin typeface="Arial" pitchFamily="34" charset="0"/>
              <a:cs typeface="Arial" pitchFamily="34" charset="0"/>
            </a:endParaRPr>
          </a:p>
        </p:txBody>
      </p:sp>
      <p:sp>
        <p:nvSpPr>
          <p:cNvPr id="5" name="Rectangle 4"/>
          <p:cNvSpPr/>
          <p:nvPr/>
        </p:nvSpPr>
        <p:spPr>
          <a:xfrm>
            <a:off x="1905000" y="819150"/>
            <a:ext cx="6858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200" b="1" dirty="0" smtClean="0">
                <a:latin typeface="Arial" pitchFamily="34" charset="0"/>
                <a:cs typeface="Arial" pitchFamily="34" charset="0"/>
              </a:rPr>
              <a:t>Flag</a:t>
            </a:r>
            <a:endParaRPr lang="en-US" sz="1200" b="1" dirty="0">
              <a:latin typeface="Arial" pitchFamily="34" charset="0"/>
              <a:cs typeface="Arial" pitchFamily="34" charset="0"/>
            </a:endParaRPr>
          </a:p>
        </p:txBody>
      </p:sp>
      <p:sp>
        <p:nvSpPr>
          <p:cNvPr id="6" name="Rectangle 5"/>
          <p:cNvSpPr/>
          <p:nvPr/>
        </p:nvSpPr>
        <p:spPr>
          <a:xfrm>
            <a:off x="3276600" y="819150"/>
            <a:ext cx="5441884"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endParaRPr lang="en-US">
              <a:latin typeface="Arial" pitchFamily="34" charset="0"/>
              <a:cs typeface="Arial" pitchFamily="34" charset="0"/>
            </a:endParaRPr>
          </a:p>
        </p:txBody>
      </p:sp>
      <p:sp>
        <p:nvSpPr>
          <p:cNvPr id="7" name="TextBox 6"/>
          <p:cNvSpPr txBox="1"/>
          <p:nvPr/>
        </p:nvSpPr>
        <p:spPr>
          <a:xfrm>
            <a:off x="5222190" y="861660"/>
            <a:ext cx="1062181" cy="338490"/>
          </a:xfrm>
          <a:prstGeom prst="rect">
            <a:avLst/>
          </a:prstGeom>
          <a:noFill/>
        </p:spPr>
        <p:txBody>
          <a:bodyPr wrap="none" lIns="91376" tIns="45688" rIns="91376" bIns="45688" rtlCol="0">
            <a:spAutoFit/>
          </a:bodyPr>
          <a:lstStyle/>
          <a:p>
            <a:r>
              <a:rPr lang="en-US" sz="1600" b="1" dirty="0" smtClean="0">
                <a:solidFill>
                  <a:schemeClr val="bg1"/>
                </a:solidFill>
                <a:latin typeface="Arial" pitchFamily="34" charset="0"/>
                <a:cs typeface="Arial" pitchFamily="34" charset="0"/>
              </a:rPr>
              <a:t>Group ID</a:t>
            </a:r>
            <a:endParaRPr lang="en-US" sz="1600" b="1" dirty="0">
              <a:solidFill>
                <a:schemeClr val="bg1"/>
              </a:solidFill>
              <a:latin typeface="Arial" pitchFamily="34" charset="0"/>
              <a:cs typeface="Arial" pitchFamily="34" charset="0"/>
            </a:endParaRPr>
          </a:p>
        </p:txBody>
      </p:sp>
      <p:sp>
        <p:nvSpPr>
          <p:cNvPr id="8" name="TextBox 7"/>
          <p:cNvSpPr txBox="1"/>
          <p:nvPr/>
        </p:nvSpPr>
        <p:spPr>
          <a:xfrm>
            <a:off x="662060" y="880570"/>
            <a:ext cx="1154191" cy="307712"/>
          </a:xfrm>
          <a:prstGeom prst="rect">
            <a:avLst/>
          </a:prstGeom>
          <a:noFill/>
        </p:spPr>
        <p:txBody>
          <a:bodyPr wrap="none" lIns="91376" tIns="45688" rIns="91376" bIns="45688" rtlCol="0">
            <a:spAutoFit/>
          </a:bodyPr>
          <a:lstStyle/>
          <a:p>
            <a:r>
              <a:rPr lang="en-US" sz="1400" b="1" dirty="0">
                <a:solidFill>
                  <a:schemeClr val="bg1"/>
                </a:solidFill>
                <a:latin typeface="Courier New"/>
                <a:cs typeface="Courier New"/>
              </a:rPr>
              <a:t>1111 </a:t>
            </a:r>
            <a:r>
              <a:rPr lang="en-US" sz="1400" b="1" dirty="0" smtClean="0">
                <a:solidFill>
                  <a:schemeClr val="bg1"/>
                </a:solidFill>
                <a:latin typeface="Courier New"/>
                <a:cs typeface="Courier New"/>
              </a:rPr>
              <a:t>1111</a:t>
            </a:r>
            <a:endParaRPr lang="en-US" sz="1400" dirty="0">
              <a:solidFill>
                <a:schemeClr val="bg1"/>
              </a:solidFill>
              <a:latin typeface="Arial" pitchFamily="34" charset="0"/>
              <a:cs typeface="Arial" pitchFamily="34" charset="0"/>
            </a:endParaRPr>
          </a:p>
        </p:txBody>
      </p:sp>
      <p:sp>
        <p:nvSpPr>
          <p:cNvPr id="9" name="TextBox 8"/>
          <p:cNvSpPr txBox="1"/>
          <p:nvPr/>
        </p:nvSpPr>
        <p:spPr>
          <a:xfrm>
            <a:off x="848915" y="514350"/>
            <a:ext cx="675085" cy="338554"/>
          </a:xfrm>
          <a:prstGeom prst="rect">
            <a:avLst/>
          </a:prstGeom>
          <a:noFill/>
        </p:spPr>
        <p:txBody>
          <a:bodyPr wrap="none" rtlCol="0">
            <a:spAutoFit/>
          </a:bodyPr>
          <a:lstStyle/>
          <a:p>
            <a:r>
              <a:rPr lang="en-US" sz="1600" dirty="0" smtClean="0"/>
              <a:t>8 bits</a:t>
            </a:r>
            <a:endParaRPr lang="en-US" sz="1600" dirty="0"/>
          </a:p>
        </p:txBody>
      </p:sp>
      <p:sp>
        <p:nvSpPr>
          <p:cNvPr id="10" name="Rectangle 9"/>
          <p:cNvSpPr/>
          <p:nvPr/>
        </p:nvSpPr>
        <p:spPr>
          <a:xfrm>
            <a:off x="2590800" y="819150"/>
            <a:ext cx="685800" cy="425256"/>
          </a:xfrm>
          <a:prstGeom prst="rect">
            <a:avLst/>
          </a:prstGeom>
          <a:solidFill>
            <a:srgbClr val="66CC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r>
              <a:rPr lang="en-US" sz="1200" b="1" dirty="0" smtClean="0">
                <a:latin typeface="Arial" pitchFamily="34" charset="0"/>
                <a:cs typeface="Arial" pitchFamily="34" charset="0"/>
              </a:rPr>
              <a:t>Scope</a:t>
            </a:r>
            <a:endParaRPr lang="en-US" sz="1200" b="1" dirty="0">
              <a:latin typeface="Arial" pitchFamily="34" charset="0"/>
              <a:cs typeface="Arial" pitchFamily="34" charset="0"/>
            </a:endParaRPr>
          </a:p>
        </p:txBody>
      </p:sp>
      <p:sp>
        <p:nvSpPr>
          <p:cNvPr id="11" name="TextBox 10"/>
          <p:cNvSpPr txBox="1"/>
          <p:nvPr/>
        </p:nvSpPr>
        <p:spPr>
          <a:xfrm>
            <a:off x="1915715" y="514350"/>
            <a:ext cx="675085" cy="338554"/>
          </a:xfrm>
          <a:prstGeom prst="rect">
            <a:avLst/>
          </a:prstGeom>
          <a:noFill/>
        </p:spPr>
        <p:txBody>
          <a:bodyPr wrap="none" rtlCol="0">
            <a:spAutoFit/>
          </a:bodyPr>
          <a:lstStyle/>
          <a:p>
            <a:r>
              <a:rPr lang="en-US" sz="1600" dirty="0"/>
              <a:t>4</a:t>
            </a:r>
            <a:r>
              <a:rPr lang="en-US" sz="1600" dirty="0" smtClean="0"/>
              <a:t> bits</a:t>
            </a:r>
            <a:endParaRPr lang="en-US" sz="1600" dirty="0"/>
          </a:p>
        </p:txBody>
      </p:sp>
      <p:sp>
        <p:nvSpPr>
          <p:cNvPr id="12" name="TextBox 11"/>
          <p:cNvSpPr txBox="1"/>
          <p:nvPr/>
        </p:nvSpPr>
        <p:spPr>
          <a:xfrm>
            <a:off x="2590800" y="514350"/>
            <a:ext cx="675085" cy="338554"/>
          </a:xfrm>
          <a:prstGeom prst="rect">
            <a:avLst/>
          </a:prstGeom>
          <a:noFill/>
        </p:spPr>
        <p:txBody>
          <a:bodyPr wrap="none" rtlCol="0">
            <a:spAutoFit/>
          </a:bodyPr>
          <a:lstStyle/>
          <a:p>
            <a:r>
              <a:rPr lang="en-US" sz="1600" dirty="0"/>
              <a:t>4</a:t>
            </a:r>
            <a:r>
              <a:rPr lang="en-US" sz="1600" dirty="0" smtClean="0"/>
              <a:t> bits</a:t>
            </a:r>
            <a:endParaRPr lang="en-US" sz="1600" dirty="0"/>
          </a:p>
        </p:txBody>
      </p:sp>
      <p:sp>
        <p:nvSpPr>
          <p:cNvPr id="13" name="TextBox 12"/>
          <p:cNvSpPr txBox="1"/>
          <p:nvPr/>
        </p:nvSpPr>
        <p:spPr>
          <a:xfrm>
            <a:off x="5334000" y="514350"/>
            <a:ext cx="888084" cy="338554"/>
          </a:xfrm>
          <a:prstGeom prst="rect">
            <a:avLst/>
          </a:prstGeom>
          <a:noFill/>
        </p:spPr>
        <p:txBody>
          <a:bodyPr wrap="none" rtlCol="0">
            <a:spAutoFit/>
          </a:bodyPr>
          <a:lstStyle/>
          <a:p>
            <a:r>
              <a:rPr lang="en-US" sz="1600" dirty="0" smtClean="0"/>
              <a:t>112 bits</a:t>
            </a:r>
            <a:endParaRPr lang="en-US" sz="1600" dirty="0"/>
          </a:p>
        </p:txBody>
      </p:sp>
      <p:sp>
        <p:nvSpPr>
          <p:cNvPr id="16" name="Rectangle 15"/>
          <p:cNvSpPr/>
          <p:nvPr/>
        </p:nvSpPr>
        <p:spPr bwMode="auto">
          <a:xfrm>
            <a:off x="1905000" y="819150"/>
            <a:ext cx="685800" cy="457200"/>
          </a:xfrm>
          <a:prstGeom prst="rect">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400" b="0" i="0" u="none" strike="noStrike" cap="none" normalizeH="0" baseline="0" smtClean="0">
              <a:ln>
                <a:noFill/>
              </a:ln>
              <a:solidFill>
                <a:schemeClr val="tx2"/>
              </a:solidFill>
              <a:effectLst/>
              <a:latin typeface="Arial" charset="0"/>
            </a:endParaRPr>
          </a:p>
        </p:txBody>
      </p:sp>
      <p:sp>
        <p:nvSpPr>
          <p:cNvPr id="18" name="Oval 23"/>
          <p:cNvSpPr>
            <a:spLocks noChangeArrowheads="1"/>
          </p:cNvSpPr>
          <p:nvPr/>
        </p:nvSpPr>
        <p:spPr bwMode="auto">
          <a:xfrm>
            <a:off x="8966200" y="4978401"/>
            <a:ext cx="177800" cy="165100"/>
          </a:xfrm>
          <a:prstGeom prst="ellipse">
            <a:avLst/>
          </a:prstGeom>
          <a:solidFill>
            <a:srgbClr val="00CC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
        <p:nvSpPr>
          <p:cNvPr id="19" name="Oval 24"/>
          <p:cNvSpPr>
            <a:spLocks noChangeArrowheads="1"/>
          </p:cNvSpPr>
          <p:nvPr/>
        </p:nvSpPr>
        <p:spPr bwMode="auto">
          <a:xfrm>
            <a:off x="8966200" y="4978401"/>
            <a:ext cx="177800" cy="165100"/>
          </a:xfrm>
          <a:prstGeom prst="ellipse">
            <a:avLst/>
          </a:prstGeom>
          <a:solidFill>
            <a:srgbClr val="FF0000"/>
          </a:solidFill>
          <a:ln w="31750">
            <a:noFill/>
            <a:round/>
            <a:headEnd/>
            <a:tailEnd/>
          </a:ln>
        </p:spPr>
        <p:txBody>
          <a:bodyPr wrap="none" lIns="91416" tIns="45708" rIns="91416" bIns="45708" anchor="ctr">
            <a:prstTxWarp prst="textNoShape">
              <a:avLst/>
            </a:prstTxWarp>
          </a:bodyPr>
          <a:lstStyle/>
          <a:p>
            <a:pPr algn="ctr" eaLnBrk="0" hangingPunct="0">
              <a:lnSpc>
                <a:spcPct val="90000"/>
              </a:lnSpc>
            </a:pPr>
            <a:endParaRPr lang="en-US"/>
          </a:p>
        </p:txBody>
      </p:sp>
    </p:spTree>
    <p:extLst>
      <p:ext uri="{BB962C8B-B14F-4D97-AF65-F5344CB8AC3E}">
        <p14:creationId xmlns:p14="http://schemas.microsoft.com/office/powerpoint/2010/main" val="1599575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6" presetClass="emph" presetSubtype="0" repeatCount="2000" fill="hold" grpId="1" nodeType="afterEffect">
                                  <p:stCondLst>
                                    <p:cond delay="0"/>
                                  </p:stCondLst>
                                  <p:childTnLst>
                                    <p:animEffect transition="out" filter="fade">
                                      <p:cBhvr>
                                        <p:cTn id="11" dur="500" tmFilter="0, 0; .2, .5; .8, .5; 1, 0"/>
                                        <p:tgtEl>
                                          <p:spTgt spid="16"/>
                                        </p:tgtEl>
                                      </p:cBhvr>
                                    </p:animEffect>
                                    <p:animScale>
                                      <p:cBhvr>
                                        <p:cTn id="12" dur="250" autoRev="1" fill="hold"/>
                                        <p:tgtEl>
                                          <p:spTgt spid="1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blinds(horizontal)">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blinds(horizontal)">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blinds(horizontal)">
                                      <p:cBhvr>
                                        <p:cTn id="27" dur="500"/>
                                        <p:tgtEl>
                                          <p:spTgt spid="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blinds(horizontal)">
                                      <p:cBhvr>
                                        <p:cTn id="32" dur="500"/>
                                        <p:tgtEl>
                                          <p:spTgt spid="14">
                                            <p:txEl>
                                              <p:pRg st="4" end="4"/>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9" grpId="0" animBg="1"/>
    </p:bldLst>
  </p:timing>
</p:sld>
</file>

<file path=ppt/theme/theme1.xml><?xml version="1.0" encoding="utf-8"?>
<a:theme xmlns:a="http://schemas.openxmlformats.org/drawingml/2006/main" name="AW_MasterTemplateRev_2013_1280_800">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Pearson PTG Video Product PowerPoint Template 111006">
      <a:majorFont>
        <a:latin typeface=""/>
        <a:ea typeface="ＭＳ Ｐゴシック"/>
        <a:cs typeface="ＭＳ Ｐゴシック"/>
      </a:majorFont>
      <a:minorFont>
        <a:latin typeface=""/>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19480</TotalTime>
  <Words>5986</Words>
  <Application>Microsoft Macintosh PowerPoint</Application>
  <PresentationFormat>On-screen Show (16:9)</PresentationFormat>
  <Paragraphs>859</Paragraphs>
  <Slides>46</Slides>
  <Notes>34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AW_MasterTemplateRev_2013_1280_800</vt:lpstr>
      <vt:lpstr>PowerPoint Presentation</vt:lpstr>
      <vt:lpstr>PowerPoint Presentation</vt:lpstr>
      <vt:lpstr>6.1: Purpose and Format of IPv6 Multicast Addresses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6.2: Introducing IPv6 Solicited-Node Multicast Addresses</vt:lpstr>
      <vt:lpstr>PowerPoint Presentation</vt:lpstr>
      <vt:lpstr>PowerPoint Presentation</vt:lpstr>
      <vt:lpstr>PowerPoint Presentation</vt:lpstr>
      <vt:lpstr>PowerPoint Presentation</vt:lpstr>
      <vt:lpstr>PowerPoint Presentation</vt:lpstr>
      <vt:lpstr>6.3: IPv6 Solicited-Node Multicast Advantages and Ethernet</vt:lpstr>
      <vt:lpstr>PowerPoint Presentation</vt:lpstr>
      <vt:lpstr>PowerPoint Presentation</vt:lpstr>
      <vt:lpstr>PowerPoint Presentation</vt:lpstr>
      <vt:lpstr>PowerPoint Presentation</vt:lpstr>
      <vt:lpstr>6.4: IPv6 Solicited-Node Multicast Example</vt:lpstr>
      <vt:lpstr>PowerPoint Presentation</vt:lpstr>
      <vt:lpstr>PowerPoint Presentation</vt:lpstr>
      <vt:lpstr>PowerPoint Presentation</vt:lpstr>
      <vt:lpstr>PowerPoint Presentation</vt:lpstr>
      <vt:lpstr>PowerPoint Presentation</vt:lpstr>
      <vt:lpstr>6.5: Mapping IPv6 Multicast to Ethernet Multicast</vt:lpstr>
      <vt:lpstr>PowerPoint Presentation</vt:lpstr>
      <vt:lpstr>PowerPoint Presentation</vt:lpstr>
      <vt:lpstr>PowerPoint Presentation</vt:lpstr>
      <vt:lpstr>PowerPoint Presentation</vt:lpstr>
      <vt:lpstr>PowerPoint Presentation</vt:lpstr>
      <vt:lpstr>PowerPoint Presentation</vt:lpstr>
      <vt:lpstr>6.6: Multicast Listener Discovery</vt:lpstr>
      <vt:lpstr>PowerPoint Presentation</vt:lpstr>
      <vt:lpstr>PowerPoint Presentation</vt:lpstr>
      <vt:lpstr>PowerPoint Presentation</vt:lpstr>
      <vt:lpstr>PowerPoint Presentation</vt:lpstr>
      <vt:lpstr>PowerPoint Presentation</vt:lpstr>
      <vt:lpstr>PowerPoint Presentation</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Pearson</dc:creator>
  <cp:lastModifiedBy>Rick Graziani</cp:lastModifiedBy>
  <cp:revision>1834</cp:revision>
  <dcterms:created xsi:type="dcterms:W3CDTF">2012-07-09T20:02:25Z</dcterms:created>
  <dcterms:modified xsi:type="dcterms:W3CDTF">2014-12-08T03:23:37Z</dcterms:modified>
</cp:coreProperties>
</file>