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9" r:id="rId4"/>
    <p:sldId id="282" r:id="rId5"/>
    <p:sldId id="263" r:id="rId6"/>
    <p:sldId id="284" r:id="rId7"/>
    <p:sldId id="292" r:id="rId8"/>
    <p:sldId id="286" r:id="rId9"/>
    <p:sldId id="293" r:id="rId10"/>
    <p:sldId id="289" r:id="rId11"/>
    <p:sldId id="290" r:id="rId12"/>
    <p:sldId id="291" r:id="rId13"/>
    <p:sldId id="279" r:id="rId14"/>
    <p:sldId id="280" r:id="rId15"/>
    <p:sldId id="281" r:id="rId16"/>
    <p:sldId id="287"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06DD9DA-3E21-49E7-A5C5-0DC011D51DA9}">
          <p14:sldIdLst>
            <p14:sldId id="256"/>
            <p14:sldId id="257"/>
            <p14:sldId id="259"/>
            <p14:sldId id="282"/>
            <p14:sldId id="263"/>
            <p14:sldId id="284"/>
            <p14:sldId id="292"/>
            <p14:sldId id="286"/>
            <p14:sldId id="293"/>
            <p14:sldId id="289"/>
            <p14:sldId id="290"/>
            <p14:sldId id="291"/>
            <p14:sldId id="279"/>
            <p14:sldId id="280"/>
            <p14:sldId id="281"/>
          </p14:sldIdLst>
        </p14:section>
        <p14:section name="Backup" id="{47C1C7E4-AECE-4930-AEBA-7D1EA8009E0A}">
          <p14:sldIdLst>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C9FC4C-5EE7-4642-9017-DDE545237A58}" v="201" dt="2025-01-22T13:13:07.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364" autoAdjust="0"/>
  </p:normalViewPr>
  <p:slideViewPr>
    <p:cSldViewPr snapToGrid="0">
      <p:cViewPr varScale="1">
        <p:scale>
          <a:sx n="63" d="100"/>
          <a:sy n="63" d="100"/>
        </p:scale>
        <p:origin x="796" y="2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3A748-F3C2-4790-AAE4-CE44979846B5}" type="doc">
      <dgm:prSet loTypeId="urn:microsoft.com/office/officeart/2016/7/layout/VerticalSolidActionList" loCatId="List" qsTypeId="urn:microsoft.com/office/officeart/2005/8/quickstyle/simple1" qsCatId="simple" csTypeId="urn:microsoft.com/office/officeart/2005/8/colors/accent2_3" csCatId="accent2" phldr="1"/>
      <dgm:spPr/>
      <dgm:t>
        <a:bodyPr/>
        <a:lstStyle/>
        <a:p>
          <a:endParaRPr lang="en-US"/>
        </a:p>
      </dgm:t>
    </dgm:pt>
    <dgm:pt modelId="{2922F02A-A9EE-4BC1-AB45-F1F02C53BF6B}">
      <dgm:prSet/>
      <dgm:spPr/>
      <dgm:t>
        <a:bodyPr/>
        <a:lstStyle/>
        <a:p>
          <a:r>
            <a:rPr lang="en-US" b="1" i="0" u="sng" baseline="0" dirty="0"/>
            <a:t>Company</a:t>
          </a:r>
          <a:endParaRPr lang="en-US" dirty="0"/>
        </a:p>
      </dgm:t>
    </dgm:pt>
    <dgm:pt modelId="{D8535BF7-A409-4A42-86B7-01830E01B54D}" type="parTrans" cxnId="{E53C5D57-8FB9-4E11-9287-8B72783A59AC}">
      <dgm:prSet/>
      <dgm:spPr/>
      <dgm:t>
        <a:bodyPr/>
        <a:lstStyle/>
        <a:p>
          <a:endParaRPr lang="en-US"/>
        </a:p>
      </dgm:t>
    </dgm:pt>
    <dgm:pt modelId="{AEDEE160-CE63-4003-BA85-022C3955118B}" type="sibTrans" cxnId="{E53C5D57-8FB9-4E11-9287-8B72783A59AC}">
      <dgm:prSet/>
      <dgm:spPr/>
      <dgm:t>
        <a:bodyPr/>
        <a:lstStyle/>
        <a:p>
          <a:endParaRPr lang="en-US"/>
        </a:p>
      </dgm:t>
    </dgm:pt>
    <dgm:pt modelId="{F2FAB5C5-7509-4DE4-B290-B6679D8C36EC}">
      <dgm:prSet custT="1"/>
      <dgm:spPr/>
      <dgm:t>
        <a:bodyPr/>
        <a:lstStyle/>
        <a:p>
          <a:r>
            <a:rPr lang="en-US" sz="1600" b="0" i="0" baseline="0"/>
            <a:t>The largest online loan marketplace offering personal loans, business loans, and financing for medical procedures.</a:t>
          </a:r>
          <a:endParaRPr lang="en-US" sz="1600" dirty="0"/>
        </a:p>
      </dgm:t>
    </dgm:pt>
    <dgm:pt modelId="{5F751761-763E-49C6-A825-0CADCA217664}" type="parTrans" cxnId="{F3340CE1-979B-41F6-BA38-D5C022B7F4E2}">
      <dgm:prSet/>
      <dgm:spPr/>
      <dgm:t>
        <a:bodyPr/>
        <a:lstStyle/>
        <a:p>
          <a:endParaRPr lang="en-US"/>
        </a:p>
      </dgm:t>
    </dgm:pt>
    <dgm:pt modelId="{4035E303-CFE4-4BA5-8992-9338CB1A1D23}" type="sibTrans" cxnId="{F3340CE1-979B-41F6-BA38-D5C022B7F4E2}">
      <dgm:prSet/>
      <dgm:spPr/>
      <dgm:t>
        <a:bodyPr/>
        <a:lstStyle/>
        <a:p>
          <a:endParaRPr lang="en-US"/>
        </a:p>
      </dgm:t>
    </dgm:pt>
    <dgm:pt modelId="{4BD1929C-8F80-4A96-A081-C475CB016623}">
      <dgm:prSet custT="1"/>
      <dgm:spPr/>
      <dgm:t>
        <a:bodyPr/>
        <a:lstStyle/>
        <a:p>
          <a:r>
            <a:rPr lang="en-US" sz="1600"/>
            <a:t>Borrowers benefit from easy access to lower-interest loans through a fast online interface.</a:t>
          </a:r>
          <a:endParaRPr lang="en-US" sz="1600" dirty="0"/>
        </a:p>
      </dgm:t>
    </dgm:pt>
    <dgm:pt modelId="{6E929261-5724-4D73-AEDD-1342BAFE10AB}" type="parTrans" cxnId="{E31E59C8-AB6F-4015-866C-2E1492FFF7FD}">
      <dgm:prSet/>
      <dgm:spPr/>
      <dgm:t>
        <a:bodyPr/>
        <a:lstStyle/>
        <a:p>
          <a:endParaRPr lang="en-US"/>
        </a:p>
      </dgm:t>
    </dgm:pt>
    <dgm:pt modelId="{9EE16A32-1CA0-4487-8B14-4AC37FB647A8}" type="sibTrans" cxnId="{E31E59C8-AB6F-4015-866C-2E1492FFF7FD}">
      <dgm:prSet/>
      <dgm:spPr/>
      <dgm:t>
        <a:bodyPr/>
        <a:lstStyle/>
        <a:p>
          <a:endParaRPr lang="en-US"/>
        </a:p>
      </dgm:t>
    </dgm:pt>
    <dgm:pt modelId="{3C84F2F3-A9C6-4448-BA32-160F573D7819}">
      <dgm:prSet/>
      <dgm:spPr/>
      <dgm:t>
        <a:bodyPr/>
        <a:lstStyle/>
        <a:p>
          <a:r>
            <a:rPr lang="en-US" b="1" u="sng"/>
            <a:t>Problem:</a:t>
          </a:r>
          <a:endParaRPr lang="en-US"/>
        </a:p>
      </dgm:t>
    </dgm:pt>
    <dgm:pt modelId="{9FE0C645-B8B0-4261-B97C-02EE09EDDD54}" type="parTrans" cxnId="{ACC68145-0DC4-4E5C-943A-176CF6182119}">
      <dgm:prSet/>
      <dgm:spPr/>
      <dgm:t>
        <a:bodyPr/>
        <a:lstStyle/>
        <a:p>
          <a:endParaRPr lang="en-US"/>
        </a:p>
      </dgm:t>
    </dgm:pt>
    <dgm:pt modelId="{852AA215-8B43-4309-8DBC-52CC7BB10A3C}" type="sibTrans" cxnId="{ACC68145-0DC4-4E5C-943A-176CF6182119}">
      <dgm:prSet/>
      <dgm:spPr/>
      <dgm:t>
        <a:bodyPr/>
        <a:lstStyle/>
        <a:p>
          <a:endParaRPr lang="en-US"/>
        </a:p>
      </dgm:t>
    </dgm:pt>
    <dgm:pt modelId="{911A0FC6-77D6-4A30-8155-88F1E553C8D8}">
      <dgm:prSet custT="1"/>
      <dgm:spPr/>
      <dgm:t>
        <a:bodyPr/>
        <a:lstStyle/>
        <a:p>
          <a:r>
            <a:rPr lang="en-US" sz="1600" b="1"/>
            <a:t>Credit Loss</a:t>
          </a:r>
          <a:r>
            <a:rPr lang="en-US" sz="1600"/>
            <a:t>: Lending to risky applicants causes the largest financial loss (credit loss), where defaulters are customers labeled as ‘charged-off’.</a:t>
          </a:r>
          <a:endParaRPr lang="en-US" sz="1600" dirty="0"/>
        </a:p>
      </dgm:t>
    </dgm:pt>
    <dgm:pt modelId="{B1CF353C-F86F-4FE5-B5D1-2889F8AD1B50}" type="parTrans" cxnId="{E39C3358-9AAE-44E7-A79C-D3B5AE611F5A}">
      <dgm:prSet/>
      <dgm:spPr/>
      <dgm:t>
        <a:bodyPr/>
        <a:lstStyle/>
        <a:p>
          <a:endParaRPr lang="en-US"/>
        </a:p>
      </dgm:t>
    </dgm:pt>
    <dgm:pt modelId="{E0DE64FC-EC73-48E4-B8B2-ACAF6ADE7C0F}" type="sibTrans" cxnId="{E39C3358-9AAE-44E7-A79C-D3B5AE611F5A}">
      <dgm:prSet/>
      <dgm:spPr/>
      <dgm:t>
        <a:bodyPr/>
        <a:lstStyle/>
        <a:p>
          <a:endParaRPr lang="en-US"/>
        </a:p>
      </dgm:t>
    </dgm:pt>
    <dgm:pt modelId="{ECB6105F-7531-4C53-A0F4-3A09716EB8D9}">
      <dgm:prSet/>
      <dgm:spPr/>
      <dgm:t>
        <a:bodyPr/>
        <a:lstStyle/>
        <a:p>
          <a:r>
            <a:rPr lang="en-US" b="1" u="sng" dirty="0"/>
            <a:t>Analysis Goal:</a:t>
          </a:r>
          <a:endParaRPr lang="en-US" dirty="0"/>
        </a:p>
      </dgm:t>
    </dgm:pt>
    <dgm:pt modelId="{558ABECC-2042-45AA-972C-7C376C7D0757}" type="parTrans" cxnId="{A4B790E3-DE83-4C55-AF68-10FA40187E91}">
      <dgm:prSet/>
      <dgm:spPr/>
      <dgm:t>
        <a:bodyPr/>
        <a:lstStyle/>
        <a:p>
          <a:endParaRPr lang="en-US"/>
        </a:p>
      </dgm:t>
    </dgm:pt>
    <dgm:pt modelId="{03E606BD-6C50-44A6-8F82-49A19F5DC9F0}" type="sibTrans" cxnId="{A4B790E3-DE83-4C55-AF68-10FA40187E91}">
      <dgm:prSet/>
      <dgm:spPr/>
      <dgm:t>
        <a:bodyPr/>
        <a:lstStyle/>
        <a:p>
          <a:endParaRPr lang="en-US"/>
        </a:p>
      </dgm:t>
    </dgm:pt>
    <dgm:pt modelId="{E489FBAA-75A5-4070-B753-BB5C76F7335E}">
      <dgm:prSet custT="1"/>
      <dgm:spPr/>
      <dgm:t>
        <a:bodyPr/>
        <a:lstStyle/>
        <a:p>
          <a:r>
            <a:rPr lang="en-US" sz="1400" b="1" dirty="0"/>
            <a:t>Identify Risky Borrowers</a:t>
          </a:r>
          <a:r>
            <a:rPr lang="en-US" sz="1400" dirty="0"/>
            <a:t>: Use Exploratory Data Analysis (EDA) to identify patterns and driver variables that indicate the likelihood of loan default.</a:t>
          </a:r>
        </a:p>
      </dgm:t>
    </dgm:pt>
    <dgm:pt modelId="{B45BE9AE-DF1F-4D53-A95B-3E4481A164F6}" type="parTrans" cxnId="{C602C9B3-E2E6-428B-8D57-8C3F49677D7F}">
      <dgm:prSet/>
      <dgm:spPr/>
      <dgm:t>
        <a:bodyPr/>
        <a:lstStyle/>
        <a:p>
          <a:endParaRPr lang="en-US"/>
        </a:p>
      </dgm:t>
    </dgm:pt>
    <dgm:pt modelId="{0081B25D-23C3-45A1-A82D-CA1001A356F1}" type="sibTrans" cxnId="{C602C9B3-E2E6-428B-8D57-8C3F49677D7F}">
      <dgm:prSet/>
      <dgm:spPr/>
      <dgm:t>
        <a:bodyPr/>
        <a:lstStyle/>
        <a:p>
          <a:endParaRPr lang="en-US"/>
        </a:p>
      </dgm:t>
    </dgm:pt>
    <dgm:pt modelId="{9F5AD716-CE54-4809-9682-386D7A13D84D}">
      <dgm:prSet custT="1"/>
      <dgm:spPr/>
      <dgm:t>
        <a:bodyPr/>
        <a:lstStyle/>
        <a:p>
          <a:r>
            <a:rPr lang="en-US" sz="1400" b="1"/>
            <a:t>Business Impact: </a:t>
          </a:r>
          <a:r>
            <a:rPr lang="en-US" sz="1400"/>
            <a:t>By identifying risky applicants, the company can reduce loan amounts, deny loans, or adjust interest rates to mitigate financial loss.</a:t>
          </a:r>
          <a:endParaRPr lang="en-US" sz="1400" dirty="0"/>
        </a:p>
      </dgm:t>
    </dgm:pt>
    <dgm:pt modelId="{A092EFCC-97BF-41FB-BEA9-2D5B44053F84}" type="parTrans" cxnId="{4B65273D-DB7B-4A0D-BA65-2B26BE4CFFBB}">
      <dgm:prSet/>
      <dgm:spPr/>
      <dgm:t>
        <a:bodyPr/>
        <a:lstStyle/>
        <a:p>
          <a:endParaRPr lang="en-US"/>
        </a:p>
      </dgm:t>
    </dgm:pt>
    <dgm:pt modelId="{C10CBF68-4D65-4F95-8467-0921A6689FFA}" type="sibTrans" cxnId="{4B65273D-DB7B-4A0D-BA65-2B26BE4CFFBB}">
      <dgm:prSet/>
      <dgm:spPr/>
      <dgm:t>
        <a:bodyPr/>
        <a:lstStyle/>
        <a:p>
          <a:endParaRPr lang="en-US"/>
        </a:p>
      </dgm:t>
    </dgm:pt>
    <dgm:pt modelId="{AB711C5A-89FE-430D-A8DE-64F77A94BF98}">
      <dgm:prSet/>
      <dgm:spPr/>
      <dgm:t>
        <a:bodyPr/>
        <a:lstStyle/>
        <a:p>
          <a:r>
            <a:rPr lang="en-US" b="1" u="sng"/>
            <a:t>Objective:</a:t>
          </a:r>
          <a:endParaRPr lang="en-US"/>
        </a:p>
      </dgm:t>
    </dgm:pt>
    <dgm:pt modelId="{3EF682F1-384C-47F6-83D9-1811C80071E6}" type="parTrans" cxnId="{C43371EB-E684-4AE7-B6AE-DC2CBBB34195}">
      <dgm:prSet/>
      <dgm:spPr/>
      <dgm:t>
        <a:bodyPr/>
        <a:lstStyle/>
        <a:p>
          <a:endParaRPr lang="en-US"/>
        </a:p>
      </dgm:t>
    </dgm:pt>
    <dgm:pt modelId="{8E26FFC1-B64E-4F02-BC6E-A6C92132CDCE}" type="sibTrans" cxnId="{C43371EB-E684-4AE7-B6AE-DC2CBBB34195}">
      <dgm:prSet/>
      <dgm:spPr/>
      <dgm:t>
        <a:bodyPr/>
        <a:lstStyle/>
        <a:p>
          <a:endParaRPr lang="en-US"/>
        </a:p>
      </dgm:t>
    </dgm:pt>
    <dgm:pt modelId="{05A6294B-7A30-4274-A5DC-3971BE38EF7A}">
      <dgm:prSet/>
      <dgm:spPr/>
      <dgm:t>
        <a:bodyPr/>
        <a:lstStyle/>
        <a:p>
          <a:r>
            <a:rPr lang="en-US" dirty="0"/>
            <a:t>Understand the driving factors behind loan default and use this knowledge for better portfolio and risk assessment.</a:t>
          </a:r>
        </a:p>
      </dgm:t>
    </dgm:pt>
    <dgm:pt modelId="{4167752E-5627-49BC-9E47-5C0F279ACA38}" type="parTrans" cxnId="{EA347E56-A92B-47FA-8353-60101B23D1D0}">
      <dgm:prSet/>
      <dgm:spPr/>
      <dgm:t>
        <a:bodyPr/>
        <a:lstStyle/>
        <a:p>
          <a:endParaRPr lang="en-US"/>
        </a:p>
      </dgm:t>
    </dgm:pt>
    <dgm:pt modelId="{924F9F7C-13AD-470F-B819-6A3822151299}" type="sibTrans" cxnId="{EA347E56-A92B-47FA-8353-60101B23D1D0}">
      <dgm:prSet/>
      <dgm:spPr/>
      <dgm:t>
        <a:bodyPr/>
        <a:lstStyle/>
        <a:p>
          <a:endParaRPr lang="en-US"/>
        </a:p>
      </dgm:t>
    </dgm:pt>
    <dgm:pt modelId="{ABC61ABF-9B59-428C-BD14-7204A20FE0F9}" type="pres">
      <dgm:prSet presAssocID="{2993A748-F3C2-4790-AAE4-CE44979846B5}" presName="Name0" presStyleCnt="0">
        <dgm:presLayoutVars>
          <dgm:dir/>
          <dgm:animLvl val="lvl"/>
          <dgm:resizeHandles val="exact"/>
        </dgm:presLayoutVars>
      </dgm:prSet>
      <dgm:spPr/>
    </dgm:pt>
    <dgm:pt modelId="{9EFEF84E-5669-4A6E-9D29-CB924FEA5756}" type="pres">
      <dgm:prSet presAssocID="{2922F02A-A9EE-4BC1-AB45-F1F02C53BF6B}" presName="linNode" presStyleCnt="0"/>
      <dgm:spPr/>
    </dgm:pt>
    <dgm:pt modelId="{417D623E-D806-4C4C-B169-2C0074E9598E}" type="pres">
      <dgm:prSet presAssocID="{2922F02A-A9EE-4BC1-AB45-F1F02C53BF6B}" presName="parentText" presStyleLbl="alignNode1" presStyleIdx="0" presStyleCnt="4">
        <dgm:presLayoutVars>
          <dgm:chMax val="1"/>
          <dgm:bulletEnabled/>
        </dgm:presLayoutVars>
      </dgm:prSet>
      <dgm:spPr/>
    </dgm:pt>
    <dgm:pt modelId="{F1FC353B-866C-4A33-974B-8B040461630A}" type="pres">
      <dgm:prSet presAssocID="{2922F02A-A9EE-4BC1-AB45-F1F02C53BF6B}" presName="descendantText" presStyleLbl="alignAccFollowNode1" presStyleIdx="0" presStyleCnt="4">
        <dgm:presLayoutVars>
          <dgm:bulletEnabled/>
        </dgm:presLayoutVars>
      </dgm:prSet>
      <dgm:spPr/>
    </dgm:pt>
    <dgm:pt modelId="{3249B480-81F9-4A1C-9B60-D0B4B64A911D}" type="pres">
      <dgm:prSet presAssocID="{AEDEE160-CE63-4003-BA85-022C3955118B}" presName="sp" presStyleCnt="0"/>
      <dgm:spPr/>
    </dgm:pt>
    <dgm:pt modelId="{C1A85D6B-03DB-4001-B177-A899FE0B080A}" type="pres">
      <dgm:prSet presAssocID="{3C84F2F3-A9C6-4448-BA32-160F573D7819}" presName="linNode" presStyleCnt="0"/>
      <dgm:spPr/>
    </dgm:pt>
    <dgm:pt modelId="{1199F6CB-8109-4374-8049-4C6E8214CBCB}" type="pres">
      <dgm:prSet presAssocID="{3C84F2F3-A9C6-4448-BA32-160F573D7819}" presName="parentText" presStyleLbl="alignNode1" presStyleIdx="1" presStyleCnt="4">
        <dgm:presLayoutVars>
          <dgm:chMax val="1"/>
          <dgm:bulletEnabled/>
        </dgm:presLayoutVars>
      </dgm:prSet>
      <dgm:spPr/>
    </dgm:pt>
    <dgm:pt modelId="{221FB4F5-27A5-406F-A89C-EF83E13F6064}" type="pres">
      <dgm:prSet presAssocID="{3C84F2F3-A9C6-4448-BA32-160F573D7819}" presName="descendantText" presStyleLbl="alignAccFollowNode1" presStyleIdx="1" presStyleCnt="4">
        <dgm:presLayoutVars>
          <dgm:bulletEnabled/>
        </dgm:presLayoutVars>
      </dgm:prSet>
      <dgm:spPr/>
    </dgm:pt>
    <dgm:pt modelId="{B2411DAB-D8F6-41A5-8A6B-D5C5CE8550D4}" type="pres">
      <dgm:prSet presAssocID="{852AA215-8B43-4309-8DBC-52CC7BB10A3C}" presName="sp" presStyleCnt="0"/>
      <dgm:spPr/>
    </dgm:pt>
    <dgm:pt modelId="{BF625E9D-DC2E-4139-93EC-6FA59DE847D3}" type="pres">
      <dgm:prSet presAssocID="{ECB6105F-7531-4C53-A0F4-3A09716EB8D9}" presName="linNode" presStyleCnt="0"/>
      <dgm:spPr/>
    </dgm:pt>
    <dgm:pt modelId="{789A39AC-2837-4B32-8172-5EBE9E78A2C9}" type="pres">
      <dgm:prSet presAssocID="{ECB6105F-7531-4C53-A0F4-3A09716EB8D9}" presName="parentText" presStyleLbl="alignNode1" presStyleIdx="2" presStyleCnt="4">
        <dgm:presLayoutVars>
          <dgm:chMax val="1"/>
          <dgm:bulletEnabled/>
        </dgm:presLayoutVars>
      </dgm:prSet>
      <dgm:spPr/>
    </dgm:pt>
    <dgm:pt modelId="{1D16D656-19BE-4BE9-AADA-DC58E73D689B}" type="pres">
      <dgm:prSet presAssocID="{ECB6105F-7531-4C53-A0F4-3A09716EB8D9}" presName="descendantText" presStyleLbl="alignAccFollowNode1" presStyleIdx="2" presStyleCnt="4">
        <dgm:presLayoutVars>
          <dgm:bulletEnabled/>
        </dgm:presLayoutVars>
      </dgm:prSet>
      <dgm:spPr/>
    </dgm:pt>
    <dgm:pt modelId="{0A34C3F8-91FC-4CF2-A89F-B59DF9275C34}" type="pres">
      <dgm:prSet presAssocID="{03E606BD-6C50-44A6-8F82-49A19F5DC9F0}" presName="sp" presStyleCnt="0"/>
      <dgm:spPr/>
    </dgm:pt>
    <dgm:pt modelId="{AB64F833-1B58-45EC-9E65-CC7C4A4CC011}" type="pres">
      <dgm:prSet presAssocID="{AB711C5A-89FE-430D-A8DE-64F77A94BF98}" presName="linNode" presStyleCnt="0"/>
      <dgm:spPr/>
    </dgm:pt>
    <dgm:pt modelId="{62FA7198-321A-4830-B83C-8791F3F30B8C}" type="pres">
      <dgm:prSet presAssocID="{AB711C5A-89FE-430D-A8DE-64F77A94BF98}" presName="parentText" presStyleLbl="alignNode1" presStyleIdx="3" presStyleCnt="4">
        <dgm:presLayoutVars>
          <dgm:chMax val="1"/>
          <dgm:bulletEnabled/>
        </dgm:presLayoutVars>
      </dgm:prSet>
      <dgm:spPr/>
    </dgm:pt>
    <dgm:pt modelId="{CE684DA0-8CB9-45F0-9574-0C7C92246EE8}" type="pres">
      <dgm:prSet presAssocID="{AB711C5A-89FE-430D-A8DE-64F77A94BF98}" presName="descendantText" presStyleLbl="alignAccFollowNode1" presStyleIdx="3" presStyleCnt="4">
        <dgm:presLayoutVars>
          <dgm:bulletEnabled/>
        </dgm:presLayoutVars>
      </dgm:prSet>
      <dgm:spPr/>
    </dgm:pt>
  </dgm:ptLst>
  <dgm:cxnLst>
    <dgm:cxn modelId="{2DFB3107-CD63-4907-89C6-382F2FE01401}" type="presOf" srcId="{05A6294B-7A30-4274-A5DC-3971BE38EF7A}" destId="{CE684DA0-8CB9-45F0-9574-0C7C92246EE8}" srcOrd="0" destOrd="0" presId="urn:microsoft.com/office/officeart/2016/7/layout/VerticalSolidActionList"/>
    <dgm:cxn modelId="{DF1F2739-4D8E-447D-B374-C692AA5DD2C0}" type="presOf" srcId="{911A0FC6-77D6-4A30-8155-88F1E553C8D8}" destId="{221FB4F5-27A5-406F-A89C-EF83E13F6064}" srcOrd="0" destOrd="0" presId="urn:microsoft.com/office/officeart/2016/7/layout/VerticalSolidActionList"/>
    <dgm:cxn modelId="{4B65273D-DB7B-4A0D-BA65-2B26BE4CFFBB}" srcId="{ECB6105F-7531-4C53-A0F4-3A09716EB8D9}" destId="{9F5AD716-CE54-4809-9682-386D7A13D84D}" srcOrd="1" destOrd="0" parTransId="{A092EFCC-97BF-41FB-BEA9-2D5B44053F84}" sibTransId="{C10CBF68-4D65-4F95-8467-0921A6689FFA}"/>
    <dgm:cxn modelId="{DEC8A45B-826E-440A-8F8E-4442F340CE54}" type="presOf" srcId="{F2FAB5C5-7509-4DE4-B290-B6679D8C36EC}" destId="{F1FC353B-866C-4A33-974B-8B040461630A}" srcOrd="0" destOrd="0" presId="urn:microsoft.com/office/officeart/2016/7/layout/VerticalSolidActionList"/>
    <dgm:cxn modelId="{6B152C43-843C-4D09-AD3F-743D72665306}" type="presOf" srcId="{2993A748-F3C2-4790-AAE4-CE44979846B5}" destId="{ABC61ABF-9B59-428C-BD14-7204A20FE0F9}" srcOrd="0" destOrd="0" presId="urn:microsoft.com/office/officeart/2016/7/layout/VerticalSolidActionList"/>
    <dgm:cxn modelId="{ACC68145-0DC4-4E5C-943A-176CF6182119}" srcId="{2993A748-F3C2-4790-AAE4-CE44979846B5}" destId="{3C84F2F3-A9C6-4448-BA32-160F573D7819}" srcOrd="1" destOrd="0" parTransId="{9FE0C645-B8B0-4261-B97C-02EE09EDDD54}" sibTransId="{852AA215-8B43-4309-8DBC-52CC7BB10A3C}"/>
    <dgm:cxn modelId="{01AEC36A-D3D3-4FB1-A34E-542DBA633DE4}" type="presOf" srcId="{E489FBAA-75A5-4070-B753-BB5C76F7335E}" destId="{1D16D656-19BE-4BE9-AADA-DC58E73D689B}" srcOrd="0" destOrd="0" presId="urn:microsoft.com/office/officeart/2016/7/layout/VerticalSolidActionList"/>
    <dgm:cxn modelId="{EA347E56-A92B-47FA-8353-60101B23D1D0}" srcId="{AB711C5A-89FE-430D-A8DE-64F77A94BF98}" destId="{05A6294B-7A30-4274-A5DC-3971BE38EF7A}" srcOrd="0" destOrd="0" parTransId="{4167752E-5627-49BC-9E47-5C0F279ACA38}" sibTransId="{924F9F7C-13AD-470F-B819-6A3822151299}"/>
    <dgm:cxn modelId="{E53C5D57-8FB9-4E11-9287-8B72783A59AC}" srcId="{2993A748-F3C2-4790-AAE4-CE44979846B5}" destId="{2922F02A-A9EE-4BC1-AB45-F1F02C53BF6B}" srcOrd="0" destOrd="0" parTransId="{D8535BF7-A409-4A42-86B7-01830E01B54D}" sibTransId="{AEDEE160-CE63-4003-BA85-022C3955118B}"/>
    <dgm:cxn modelId="{E39C3358-9AAE-44E7-A79C-D3B5AE611F5A}" srcId="{3C84F2F3-A9C6-4448-BA32-160F573D7819}" destId="{911A0FC6-77D6-4A30-8155-88F1E553C8D8}" srcOrd="0" destOrd="0" parTransId="{B1CF353C-F86F-4FE5-B5D1-2889F8AD1B50}" sibTransId="{E0DE64FC-EC73-48E4-B8B2-ACAF6ADE7C0F}"/>
    <dgm:cxn modelId="{1EBA2480-8898-4747-820A-688DE940D2EA}" type="presOf" srcId="{2922F02A-A9EE-4BC1-AB45-F1F02C53BF6B}" destId="{417D623E-D806-4C4C-B169-2C0074E9598E}" srcOrd="0" destOrd="0" presId="urn:microsoft.com/office/officeart/2016/7/layout/VerticalSolidActionList"/>
    <dgm:cxn modelId="{70961B85-F36B-401F-B8D5-1A9E327FA583}" type="presOf" srcId="{9F5AD716-CE54-4809-9682-386D7A13D84D}" destId="{1D16D656-19BE-4BE9-AADA-DC58E73D689B}" srcOrd="0" destOrd="1" presId="urn:microsoft.com/office/officeart/2016/7/layout/VerticalSolidActionList"/>
    <dgm:cxn modelId="{DFCAB394-931A-4C6E-BF9D-BB42FC2D95AE}" type="presOf" srcId="{3C84F2F3-A9C6-4448-BA32-160F573D7819}" destId="{1199F6CB-8109-4374-8049-4C6E8214CBCB}" srcOrd="0" destOrd="0" presId="urn:microsoft.com/office/officeart/2016/7/layout/VerticalSolidActionList"/>
    <dgm:cxn modelId="{AB0461A9-192B-4507-95D4-EDA85915B42D}" type="presOf" srcId="{AB711C5A-89FE-430D-A8DE-64F77A94BF98}" destId="{62FA7198-321A-4830-B83C-8791F3F30B8C}" srcOrd="0" destOrd="0" presId="urn:microsoft.com/office/officeart/2016/7/layout/VerticalSolidActionList"/>
    <dgm:cxn modelId="{C602C9B3-E2E6-428B-8D57-8C3F49677D7F}" srcId="{ECB6105F-7531-4C53-A0F4-3A09716EB8D9}" destId="{E489FBAA-75A5-4070-B753-BB5C76F7335E}" srcOrd="0" destOrd="0" parTransId="{B45BE9AE-DF1F-4D53-A95B-3E4481A164F6}" sibTransId="{0081B25D-23C3-45A1-A82D-CA1001A356F1}"/>
    <dgm:cxn modelId="{E31E59C8-AB6F-4015-866C-2E1492FFF7FD}" srcId="{2922F02A-A9EE-4BC1-AB45-F1F02C53BF6B}" destId="{4BD1929C-8F80-4A96-A081-C475CB016623}" srcOrd="1" destOrd="0" parTransId="{6E929261-5724-4D73-AEDD-1342BAFE10AB}" sibTransId="{9EE16A32-1CA0-4487-8B14-4AC37FB647A8}"/>
    <dgm:cxn modelId="{C035EACE-7BB8-4A53-9819-212DC0A38911}" type="presOf" srcId="{ECB6105F-7531-4C53-A0F4-3A09716EB8D9}" destId="{789A39AC-2837-4B32-8172-5EBE9E78A2C9}" srcOrd="0" destOrd="0" presId="urn:microsoft.com/office/officeart/2016/7/layout/VerticalSolidActionList"/>
    <dgm:cxn modelId="{58BEEBE0-502D-4C84-9F97-C94784B966DB}" type="presOf" srcId="{4BD1929C-8F80-4A96-A081-C475CB016623}" destId="{F1FC353B-866C-4A33-974B-8B040461630A}" srcOrd="0" destOrd="1" presId="urn:microsoft.com/office/officeart/2016/7/layout/VerticalSolidActionList"/>
    <dgm:cxn modelId="{F3340CE1-979B-41F6-BA38-D5C022B7F4E2}" srcId="{2922F02A-A9EE-4BC1-AB45-F1F02C53BF6B}" destId="{F2FAB5C5-7509-4DE4-B290-B6679D8C36EC}" srcOrd="0" destOrd="0" parTransId="{5F751761-763E-49C6-A825-0CADCA217664}" sibTransId="{4035E303-CFE4-4BA5-8992-9338CB1A1D23}"/>
    <dgm:cxn modelId="{A4B790E3-DE83-4C55-AF68-10FA40187E91}" srcId="{2993A748-F3C2-4790-AAE4-CE44979846B5}" destId="{ECB6105F-7531-4C53-A0F4-3A09716EB8D9}" srcOrd="2" destOrd="0" parTransId="{558ABECC-2042-45AA-972C-7C376C7D0757}" sibTransId="{03E606BD-6C50-44A6-8F82-49A19F5DC9F0}"/>
    <dgm:cxn modelId="{C43371EB-E684-4AE7-B6AE-DC2CBBB34195}" srcId="{2993A748-F3C2-4790-AAE4-CE44979846B5}" destId="{AB711C5A-89FE-430D-A8DE-64F77A94BF98}" srcOrd="3" destOrd="0" parTransId="{3EF682F1-384C-47F6-83D9-1811C80071E6}" sibTransId="{8E26FFC1-B64E-4F02-BC6E-A6C92132CDCE}"/>
    <dgm:cxn modelId="{61B42CAD-420D-48E7-B461-F8F113760DBC}" type="presParOf" srcId="{ABC61ABF-9B59-428C-BD14-7204A20FE0F9}" destId="{9EFEF84E-5669-4A6E-9D29-CB924FEA5756}" srcOrd="0" destOrd="0" presId="urn:microsoft.com/office/officeart/2016/7/layout/VerticalSolidActionList"/>
    <dgm:cxn modelId="{91F1BCC4-29C6-42C6-A69C-3EC492D92106}" type="presParOf" srcId="{9EFEF84E-5669-4A6E-9D29-CB924FEA5756}" destId="{417D623E-D806-4C4C-B169-2C0074E9598E}" srcOrd="0" destOrd="0" presId="urn:microsoft.com/office/officeart/2016/7/layout/VerticalSolidActionList"/>
    <dgm:cxn modelId="{A944B0BD-5ED0-464E-9037-D342E155A34D}" type="presParOf" srcId="{9EFEF84E-5669-4A6E-9D29-CB924FEA5756}" destId="{F1FC353B-866C-4A33-974B-8B040461630A}" srcOrd="1" destOrd="0" presId="urn:microsoft.com/office/officeart/2016/7/layout/VerticalSolidActionList"/>
    <dgm:cxn modelId="{F91D192A-3C21-4EE5-A643-72FBB770B620}" type="presParOf" srcId="{ABC61ABF-9B59-428C-BD14-7204A20FE0F9}" destId="{3249B480-81F9-4A1C-9B60-D0B4B64A911D}" srcOrd="1" destOrd="0" presId="urn:microsoft.com/office/officeart/2016/7/layout/VerticalSolidActionList"/>
    <dgm:cxn modelId="{1CE4BE76-C3CB-4680-86C6-165E3839564E}" type="presParOf" srcId="{ABC61ABF-9B59-428C-BD14-7204A20FE0F9}" destId="{C1A85D6B-03DB-4001-B177-A899FE0B080A}" srcOrd="2" destOrd="0" presId="urn:microsoft.com/office/officeart/2016/7/layout/VerticalSolidActionList"/>
    <dgm:cxn modelId="{A9DE69B7-D5F0-4602-9312-2535563E0FD0}" type="presParOf" srcId="{C1A85D6B-03DB-4001-B177-A899FE0B080A}" destId="{1199F6CB-8109-4374-8049-4C6E8214CBCB}" srcOrd="0" destOrd="0" presId="urn:microsoft.com/office/officeart/2016/7/layout/VerticalSolidActionList"/>
    <dgm:cxn modelId="{0B94D7AB-F0E0-4E68-B51F-4EE88C9A0C0F}" type="presParOf" srcId="{C1A85D6B-03DB-4001-B177-A899FE0B080A}" destId="{221FB4F5-27A5-406F-A89C-EF83E13F6064}" srcOrd="1" destOrd="0" presId="urn:microsoft.com/office/officeart/2016/7/layout/VerticalSolidActionList"/>
    <dgm:cxn modelId="{1B230AB8-6A18-4839-BF14-097976C003BF}" type="presParOf" srcId="{ABC61ABF-9B59-428C-BD14-7204A20FE0F9}" destId="{B2411DAB-D8F6-41A5-8A6B-D5C5CE8550D4}" srcOrd="3" destOrd="0" presId="urn:microsoft.com/office/officeart/2016/7/layout/VerticalSolidActionList"/>
    <dgm:cxn modelId="{2E29E5C1-8E59-4753-8838-2E2EAE6C6943}" type="presParOf" srcId="{ABC61ABF-9B59-428C-BD14-7204A20FE0F9}" destId="{BF625E9D-DC2E-4139-93EC-6FA59DE847D3}" srcOrd="4" destOrd="0" presId="urn:microsoft.com/office/officeart/2016/7/layout/VerticalSolidActionList"/>
    <dgm:cxn modelId="{88EA3861-C112-4DBA-9BC8-9C564738245B}" type="presParOf" srcId="{BF625E9D-DC2E-4139-93EC-6FA59DE847D3}" destId="{789A39AC-2837-4B32-8172-5EBE9E78A2C9}" srcOrd="0" destOrd="0" presId="urn:microsoft.com/office/officeart/2016/7/layout/VerticalSolidActionList"/>
    <dgm:cxn modelId="{9A39F08B-2CC5-49CB-8D74-ED59AF4D6040}" type="presParOf" srcId="{BF625E9D-DC2E-4139-93EC-6FA59DE847D3}" destId="{1D16D656-19BE-4BE9-AADA-DC58E73D689B}" srcOrd="1" destOrd="0" presId="urn:microsoft.com/office/officeart/2016/7/layout/VerticalSolidActionList"/>
    <dgm:cxn modelId="{2144F0EE-EABD-4670-BF7A-1E9B038BD7C3}" type="presParOf" srcId="{ABC61ABF-9B59-428C-BD14-7204A20FE0F9}" destId="{0A34C3F8-91FC-4CF2-A89F-B59DF9275C34}" srcOrd="5" destOrd="0" presId="urn:microsoft.com/office/officeart/2016/7/layout/VerticalSolidActionList"/>
    <dgm:cxn modelId="{E0ED58DD-0D23-457A-A428-FC7A4C4F551A}" type="presParOf" srcId="{ABC61ABF-9B59-428C-BD14-7204A20FE0F9}" destId="{AB64F833-1B58-45EC-9E65-CC7C4A4CC011}" srcOrd="6" destOrd="0" presId="urn:microsoft.com/office/officeart/2016/7/layout/VerticalSolidActionList"/>
    <dgm:cxn modelId="{F6CF8107-FEC7-4DDF-B86C-773A2F2AFD11}" type="presParOf" srcId="{AB64F833-1B58-45EC-9E65-CC7C4A4CC011}" destId="{62FA7198-321A-4830-B83C-8791F3F30B8C}" srcOrd="0" destOrd="0" presId="urn:microsoft.com/office/officeart/2016/7/layout/VerticalSolidActionList"/>
    <dgm:cxn modelId="{93986E6B-CBC7-4A5E-9931-BA612892399F}" type="presParOf" srcId="{AB64F833-1B58-45EC-9E65-CC7C4A4CC011}" destId="{CE684DA0-8CB9-45F0-9574-0C7C92246EE8}"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9F290-0411-488A-858C-477069193079}"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B19484CF-071F-4FC5-A09F-355DEC5AAA39}">
      <dgm:prSet/>
      <dgm:spPr/>
      <dgm:t>
        <a:bodyPr/>
        <a:lstStyle/>
        <a:p>
          <a:r>
            <a:rPr lang="en-IN" b="1" dirty="0"/>
            <a:t>EDA Techniques</a:t>
          </a:r>
          <a:endParaRPr lang="en-US" dirty="0"/>
        </a:p>
      </dgm:t>
    </dgm:pt>
    <dgm:pt modelId="{92DE584A-E79F-4317-BCF7-36758CA2A613}" type="parTrans" cxnId="{2EFF48A6-BEAB-4BD2-A73F-196915E0EAEC}">
      <dgm:prSet/>
      <dgm:spPr/>
      <dgm:t>
        <a:bodyPr/>
        <a:lstStyle/>
        <a:p>
          <a:endParaRPr lang="en-US"/>
        </a:p>
      </dgm:t>
    </dgm:pt>
    <dgm:pt modelId="{BF3A2011-4468-4460-B08E-1D961F877419}" type="sibTrans" cxnId="{2EFF48A6-BEAB-4BD2-A73F-196915E0EAEC}">
      <dgm:prSet/>
      <dgm:spPr/>
      <dgm:t>
        <a:bodyPr/>
        <a:lstStyle/>
        <a:p>
          <a:endParaRPr lang="en-US"/>
        </a:p>
      </dgm:t>
    </dgm:pt>
    <dgm:pt modelId="{609473A6-03A1-4152-903E-6996AA2F7918}">
      <dgm:prSet/>
      <dgm:spPr/>
      <dgm:t>
        <a:bodyPr/>
        <a:lstStyle/>
        <a:p>
          <a:r>
            <a:rPr lang="en-IN" b="1" dirty="0"/>
            <a:t>Data Cleaning &amp; filtering:</a:t>
          </a:r>
          <a:endParaRPr lang="en-US" dirty="0"/>
        </a:p>
      </dgm:t>
    </dgm:pt>
    <dgm:pt modelId="{C727728F-E940-4409-89B7-25BE7E3BF685}" type="parTrans" cxnId="{F04DA967-0E00-467A-BFF2-539F018C0FF0}">
      <dgm:prSet/>
      <dgm:spPr/>
      <dgm:t>
        <a:bodyPr/>
        <a:lstStyle/>
        <a:p>
          <a:endParaRPr lang="en-US"/>
        </a:p>
      </dgm:t>
    </dgm:pt>
    <dgm:pt modelId="{CEB6D4E0-E574-401A-ACBA-44AF3EF76B7D}" type="sibTrans" cxnId="{F04DA967-0E00-467A-BFF2-539F018C0FF0}">
      <dgm:prSet/>
      <dgm:spPr/>
      <dgm:t>
        <a:bodyPr/>
        <a:lstStyle/>
        <a:p>
          <a:endParaRPr lang="en-US"/>
        </a:p>
      </dgm:t>
    </dgm:pt>
    <dgm:pt modelId="{3DFC4778-CE77-4838-BA7F-6C4A5AF2EC2A}">
      <dgm:prSet/>
      <dgm:spPr/>
      <dgm:t>
        <a:bodyPr/>
        <a:lstStyle/>
        <a:p>
          <a:r>
            <a:rPr lang="en-US" dirty="0"/>
            <a:t>Identified key consumer and loan attributes</a:t>
          </a:r>
        </a:p>
      </dgm:t>
    </dgm:pt>
    <dgm:pt modelId="{DB016A86-F479-4388-A4FE-20E551E6C0F4}" type="parTrans" cxnId="{885C7CCC-DD65-49CE-BB04-2B8880F5A538}">
      <dgm:prSet/>
      <dgm:spPr/>
      <dgm:t>
        <a:bodyPr/>
        <a:lstStyle/>
        <a:p>
          <a:endParaRPr lang="en-US"/>
        </a:p>
      </dgm:t>
    </dgm:pt>
    <dgm:pt modelId="{473937C6-B8B7-4C16-8896-DF334C1C73B4}" type="sibTrans" cxnId="{885C7CCC-DD65-49CE-BB04-2B8880F5A538}">
      <dgm:prSet/>
      <dgm:spPr/>
      <dgm:t>
        <a:bodyPr/>
        <a:lstStyle/>
        <a:p>
          <a:endParaRPr lang="en-US"/>
        </a:p>
      </dgm:t>
    </dgm:pt>
    <dgm:pt modelId="{1AE196D3-023C-4231-8AB2-007F4E1C7C92}">
      <dgm:prSet/>
      <dgm:spPr/>
      <dgm:t>
        <a:bodyPr/>
        <a:lstStyle/>
        <a:p>
          <a:r>
            <a:rPr lang="en-US" dirty="0"/>
            <a:t>Removed insignificant columns (e.g., null and non-unique values)</a:t>
          </a:r>
        </a:p>
      </dgm:t>
    </dgm:pt>
    <dgm:pt modelId="{1F963218-00EB-4754-A878-7D101994F4BA}" type="parTrans" cxnId="{9F6A17CF-6078-4AE4-9D25-440E2A8CCB57}">
      <dgm:prSet/>
      <dgm:spPr/>
      <dgm:t>
        <a:bodyPr/>
        <a:lstStyle/>
        <a:p>
          <a:endParaRPr lang="en-US"/>
        </a:p>
      </dgm:t>
    </dgm:pt>
    <dgm:pt modelId="{12C8AF3C-6244-445A-A8C4-A55F02187FAE}" type="sibTrans" cxnId="{9F6A17CF-6078-4AE4-9D25-440E2A8CCB57}">
      <dgm:prSet/>
      <dgm:spPr/>
      <dgm:t>
        <a:bodyPr/>
        <a:lstStyle/>
        <a:p>
          <a:endParaRPr lang="en-US"/>
        </a:p>
      </dgm:t>
    </dgm:pt>
    <dgm:pt modelId="{30AAD2CF-47F6-4F28-B413-08F06B34C934}">
      <dgm:prSet/>
      <dgm:spPr/>
      <dgm:t>
        <a:bodyPr/>
        <a:lstStyle/>
        <a:p>
          <a:r>
            <a:rPr lang="en-IN" dirty="0"/>
            <a:t>Standardized values for easier analysis</a:t>
          </a:r>
          <a:endParaRPr lang="en-US" dirty="0"/>
        </a:p>
      </dgm:t>
    </dgm:pt>
    <dgm:pt modelId="{97A191B8-B9E7-4D35-8347-CD9E7FEA28DA}" type="parTrans" cxnId="{D4555F69-A373-4A8E-B745-EA44ECA01F46}">
      <dgm:prSet/>
      <dgm:spPr/>
      <dgm:t>
        <a:bodyPr/>
        <a:lstStyle/>
        <a:p>
          <a:endParaRPr lang="en-US"/>
        </a:p>
      </dgm:t>
    </dgm:pt>
    <dgm:pt modelId="{FA0BB952-DC90-444B-A2D5-EA6FC722F8A3}" type="sibTrans" cxnId="{D4555F69-A373-4A8E-B745-EA44ECA01F46}">
      <dgm:prSet/>
      <dgm:spPr/>
      <dgm:t>
        <a:bodyPr/>
        <a:lstStyle/>
        <a:p>
          <a:endParaRPr lang="en-US"/>
        </a:p>
      </dgm:t>
    </dgm:pt>
    <dgm:pt modelId="{1C3DABED-4737-4828-8BDA-A65B8993BFA7}">
      <dgm:prSet/>
      <dgm:spPr/>
      <dgm:t>
        <a:bodyPr/>
        <a:lstStyle/>
        <a:p>
          <a:r>
            <a:rPr lang="en-IN" b="1" dirty="0"/>
            <a:t>Data Analysis:</a:t>
          </a:r>
          <a:endParaRPr lang="en-US" dirty="0"/>
        </a:p>
      </dgm:t>
    </dgm:pt>
    <dgm:pt modelId="{C3B88016-9837-4C58-B8D7-5BA50A93E800}" type="parTrans" cxnId="{DC0514A9-291D-4BA6-B485-6273B2B9D60E}">
      <dgm:prSet/>
      <dgm:spPr/>
      <dgm:t>
        <a:bodyPr/>
        <a:lstStyle/>
        <a:p>
          <a:endParaRPr lang="en-US"/>
        </a:p>
      </dgm:t>
    </dgm:pt>
    <dgm:pt modelId="{35067E4B-B0D0-469E-9827-C073D0321D18}" type="sibTrans" cxnId="{DC0514A9-291D-4BA6-B485-6273B2B9D60E}">
      <dgm:prSet/>
      <dgm:spPr/>
      <dgm:t>
        <a:bodyPr/>
        <a:lstStyle/>
        <a:p>
          <a:endParaRPr lang="en-US"/>
        </a:p>
      </dgm:t>
    </dgm:pt>
    <dgm:pt modelId="{D9A8FA3A-9DE9-45DF-81BD-0DD7DE00915B}">
      <dgm:prSet/>
      <dgm:spPr/>
      <dgm:t>
        <a:bodyPr/>
        <a:lstStyle/>
        <a:p>
          <a:r>
            <a:rPr lang="en-US" b="1" dirty="0"/>
            <a:t>Univariate Analysis: </a:t>
          </a:r>
          <a:r>
            <a:rPr lang="en-IN" dirty="0"/>
            <a:t>Examined individual variable distributions</a:t>
          </a:r>
          <a:r>
            <a:rPr lang="en-US" dirty="0"/>
            <a:t>.</a:t>
          </a:r>
        </a:p>
      </dgm:t>
    </dgm:pt>
    <dgm:pt modelId="{2373ADA5-CEA8-416F-BB94-ABA8CA630801}" type="parTrans" cxnId="{9A1F6B0C-0F92-4525-8ED8-C6EF5E31CCE7}">
      <dgm:prSet/>
      <dgm:spPr/>
      <dgm:t>
        <a:bodyPr/>
        <a:lstStyle/>
        <a:p>
          <a:endParaRPr lang="en-US"/>
        </a:p>
      </dgm:t>
    </dgm:pt>
    <dgm:pt modelId="{A022AF8C-5051-4BCE-BA17-D6E8C6DC5C55}" type="sibTrans" cxnId="{9A1F6B0C-0F92-4525-8ED8-C6EF5E31CCE7}">
      <dgm:prSet/>
      <dgm:spPr/>
      <dgm:t>
        <a:bodyPr/>
        <a:lstStyle/>
        <a:p>
          <a:endParaRPr lang="en-US"/>
        </a:p>
      </dgm:t>
    </dgm:pt>
    <dgm:pt modelId="{7E3A8F60-6896-452B-9D34-BF0AF4173926}">
      <dgm:prSet/>
      <dgm:spPr/>
      <dgm:t>
        <a:bodyPr/>
        <a:lstStyle/>
        <a:p>
          <a:r>
            <a:rPr lang="en-US" b="1" dirty="0"/>
            <a:t>Bivariate Analysis: </a:t>
          </a:r>
          <a:r>
            <a:rPr lang="en-US" dirty="0"/>
            <a:t>Investigated relationships between variables and loan status.</a:t>
          </a:r>
        </a:p>
      </dgm:t>
    </dgm:pt>
    <dgm:pt modelId="{7BB6DA7C-79A2-494A-966C-F799BF8ADF5D}" type="parTrans" cxnId="{29A67B47-C217-46B5-A898-10D47048778A}">
      <dgm:prSet/>
      <dgm:spPr/>
      <dgm:t>
        <a:bodyPr/>
        <a:lstStyle/>
        <a:p>
          <a:endParaRPr lang="en-US"/>
        </a:p>
      </dgm:t>
    </dgm:pt>
    <dgm:pt modelId="{351F1BCA-834C-4372-B897-691E48E502B9}" type="sibTrans" cxnId="{29A67B47-C217-46B5-A898-10D47048778A}">
      <dgm:prSet/>
      <dgm:spPr/>
      <dgm:t>
        <a:bodyPr/>
        <a:lstStyle/>
        <a:p>
          <a:endParaRPr lang="en-US"/>
        </a:p>
      </dgm:t>
    </dgm:pt>
    <dgm:pt modelId="{00C85EEA-30DB-487F-A6CB-C6EE0665D021}">
      <dgm:prSet/>
      <dgm:spPr/>
      <dgm:t>
        <a:bodyPr/>
        <a:lstStyle/>
        <a:p>
          <a:r>
            <a:rPr lang="en-US" b="1" dirty="0"/>
            <a:t>Segmented Analysis: </a:t>
          </a:r>
          <a:r>
            <a:rPr lang="en-US" dirty="0"/>
            <a:t>Analyzed insights across consumer demographics and loan statuses</a:t>
          </a:r>
        </a:p>
      </dgm:t>
    </dgm:pt>
    <dgm:pt modelId="{BF9FAA20-4672-4584-8A48-705422F68533}" type="parTrans" cxnId="{8A4C68A6-153F-4BD9-A731-3A7D90E89BAC}">
      <dgm:prSet/>
      <dgm:spPr/>
      <dgm:t>
        <a:bodyPr/>
        <a:lstStyle/>
        <a:p>
          <a:endParaRPr lang="en-US"/>
        </a:p>
      </dgm:t>
    </dgm:pt>
    <dgm:pt modelId="{8C1DDAA7-701F-4653-8EF0-76C3DA3D8601}" type="sibTrans" cxnId="{8A4C68A6-153F-4BD9-A731-3A7D90E89BAC}">
      <dgm:prSet/>
      <dgm:spPr/>
      <dgm:t>
        <a:bodyPr/>
        <a:lstStyle/>
        <a:p>
          <a:endParaRPr lang="en-US"/>
        </a:p>
      </dgm:t>
    </dgm:pt>
    <dgm:pt modelId="{EEDB55F7-C828-4E00-ADBB-0E2404438231}">
      <dgm:prSet/>
      <dgm:spPr/>
      <dgm:t>
        <a:bodyPr/>
        <a:lstStyle/>
        <a:p>
          <a:r>
            <a:rPr lang="en-US" b="1"/>
            <a:t>Tools</a:t>
          </a:r>
          <a:endParaRPr lang="en-US"/>
        </a:p>
      </dgm:t>
    </dgm:pt>
    <dgm:pt modelId="{69315BBE-3F27-40C9-BAA4-19C656224120}" type="parTrans" cxnId="{722FB396-1326-4CC7-923B-60E5E2CEA88C}">
      <dgm:prSet/>
      <dgm:spPr/>
      <dgm:t>
        <a:bodyPr/>
        <a:lstStyle/>
        <a:p>
          <a:endParaRPr lang="en-US"/>
        </a:p>
      </dgm:t>
    </dgm:pt>
    <dgm:pt modelId="{38F7C14B-2AC8-4F08-BF25-12362A14BEAD}" type="sibTrans" cxnId="{722FB396-1326-4CC7-923B-60E5E2CEA88C}">
      <dgm:prSet/>
      <dgm:spPr/>
      <dgm:t>
        <a:bodyPr/>
        <a:lstStyle/>
        <a:p>
          <a:endParaRPr lang="en-US"/>
        </a:p>
      </dgm:t>
    </dgm:pt>
    <dgm:pt modelId="{DEB7D1EA-3042-44EB-8A16-F7C72DE05028}">
      <dgm:prSet/>
      <dgm:spPr/>
      <dgm:t>
        <a:bodyPr/>
        <a:lstStyle/>
        <a:p>
          <a:r>
            <a:rPr lang="en-IN"/>
            <a:t>Python: </a:t>
          </a:r>
          <a:r>
            <a:rPr lang="en-US"/>
            <a:t>Utilizing libraries such as Pandas, Seaborn, and Matplotlib</a:t>
          </a:r>
        </a:p>
      </dgm:t>
    </dgm:pt>
    <dgm:pt modelId="{F3D93548-D5B7-40AD-B87B-DE0F8D0BC758}" type="parTrans" cxnId="{541F2A2E-3C35-4A99-B8E1-FDB11948E981}">
      <dgm:prSet/>
      <dgm:spPr/>
      <dgm:t>
        <a:bodyPr/>
        <a:lstStyle/>
        <a:p>
          <a:endParaRPr lang="en-US"/>
        </a:p>
      </dgm:t>
    </dgm:pt>
    <dgm:pt modelId="{578FE0F3-9FB6-4C7A-8FBD-83810FADF11E}" type="sibTrans" cxnId="{541F2A2E-3C35-4A99-B8E1-FDB11948E981}">
      <dgm:prSet/>
      <dgm:spPr/>
      <dgm:t>
        <a:bodyPr/>
        <a:lstStyle/>
        <a:p>
          <a:endParaRPr lang="en-US"/>
        </a:p>
      </dgm:t>
    </dgm:pt>
    <dgm:pt modelId="{85BB21C0-5317-4C5C-BB6C-7F918FBEB06D}">
      <dgm:prSet/>
      <dgm:spPr/>
      <dgm:t>
        <a:bodyPr/>
        <a:lstStyle/>
        <a:p>
          <a:endParaRPr lang="en-US" dirty="0"/>
        </a:p>
      </dgm:t>
    </dgm:pt>
    <dgm:pt modelId="{CC6745BF-4197-4C57-B482-4E2219B21E18}" type="parTrans" cxnId="{136AC61B-8222-4E0C-AD17-72BD18D5CDAD}">
      <dgm:prSet/>
      <dgm:spPr/>
      <dgm:t>
        <a:bodyPr/>
        <a:lstStyle/>
        <a:p>
          <a:endParaRPr lang="en-IN"/>
        </a:p>
      </dgm:t>
    </dgm:pt>
    <dgm:pt modelId="{85C91EF3-73EC-412F-AD2A-368277AD620C}" type="sibTrans" cxnId="{136AC61B-8222-4E0C-AD17-72BD18D5CDAD}">
      <dgm:prSet/>
      <dgm:spPr/>
      <dgm:t>
        <a:bodyPr/>
        <a:lstStyle/>
        <a:p>
          <a:endParaRPr lang="en-IN"/>
        </a:p>
      </dgm:t>
    </dgm:pt>
    <dgm:pt modelId="{B0B8BA10-F273-456F-94C7-C0C00E6A5716}">
      <dgm:prSet/>
      <dgm:spPr/>
      <dgm:t>
        <a:bodyPr/>
        <a:lstStyle/>
        <a:p>
          <a:r>
            <a:rPr lang="en-US" b="1" dirty="0"/>
            <a:t>Insights and Recommendations</a:t>
          </a:r>
        </a:p>
      </dgm:t>
    </dgm:pt>
    <dgm:pt modelId="{7F57CD96-4C2D-44AF-8880-859CD67F4399}" type="parTrans" cxnId="{914BD781-C3A9-4059-91E9-B9358AD7B9B5}">
      <dgm:prSet/>
      <dgm:spPr/>
      <dgm:t>
        <a:bodyPr/>
        <a:lstStyle/>
        <a:p>
          <a:endParaRPr lang="en-IN"/>
        </a:p>
      </dgm:t>
    </dgm:pt>
    <dgm:pt modelId="{D1E5AAE4-81C3-4519-9163-100A3D025BEB}" type="sibTrans" cxnId="{914BD781-C3A9-4059-91E9-B9358AD7B9B5}">
      <dgm:prSet/>
      <dgm:spPr/>
      <dgm:t>
        <a:bodyPr/>
        <a:lstStyle/>
        <a:p>
          <a:endParaRPr lang="en-IN"/>
        </a:p>
      </dgm:t>
    </dgm:pt>
    <dgm:pt modelId="{38EBA100-8A4F-45A8-9D36-1004B9258A32}">
      <dgm:prSet/>
      <dgm:spPr/>
      <dgm:t>
        <a:bodyPr/>
        <a:lstStyle/>
        <a:p>
          <a:endParaRPr lang="en-US" dirty="0"/>
        </a:p>
      </dgm:t>
    </dgm:pt>
    <dgm:pt modelId="{A9B9904F-4983-4DD6-AB72-3286CD1E92F7}" type="parTrans" cxnId="{09B2E452-656D-4FE2-847E-07FF9F9B1E5D}">
      <dgm:prSet/>
      <dgm:spPr/>
      <dgm:t>
        <a:bodyPr/>
        <a:lstStyle/>
        <a:p>
          <a:endParaRPr lang="en-IN"/>
        </a:p>
      </dgm:t>
    </dgm:pt>
    <dgm:pt modelId="{7D92B762-30D1-4DDE-84BE-B5F6EE00E5EA}" type="sibTrans" cxnId="{09B2E452-656D-4FE2-847E-07FF9F9B1E5D}">
      <dgm:prSet/>
      <dgm:spPr/>
      <dgm:t>
        <a:bodyPr/>
        <a:lstStyle/>
        <a:p>
          <a:endParaRPr lang="en-IN"/>
        </a:p>
      </dgm:t>
    </dgm:pt>
    <dgm:pt modelId="{EFF63572-4595-4BA6-88B5-15441E29CC87}" type="pres">
      <dgm:prSet presAssocID="{8BC9F290-0411-488A-858C-477069193079}" presName="linear" presStyleCnt="0">
        <dgm:presLayoutVars>
          <dgm:animLvl val="lvl"/>
          <dgm:resizeHandles val="exact"/>
        </dgm:presLayoutVars>
      </dgm:prSet>
      <dgm:spPr/>
    </dgm:pt>
    <dgm:pt modelId="{81D06CD8-C718-4A22-A4BD-77BF126C90E2}" type="pres">
      <dgm:prSet presAssocID="{B19484CF-071F-4FC5-A09F-355DEC5AAA39}" presName="parentText" presStyleLbl="node1" presStyleIdx="0" presStyleCnt="2" custLinFactNeighborX="0" custLinFactNeighborY="-12364">
        <dgm:presLayoutVars>
          <dgm:chMax val="0"/>
          <dgm:bulletEnabled val="1"/>
        </dgm:presLayoutVars>
      </dgm:prSet>
      <dgm:spPr/>
    </dgm:pt>
    <dgm:pt modelId="{5CA5802F-F088-4883-8D3D-392864828573}" type="pres">
      <dgm:prSet presAssocID="{B19484CF-071F-4FC5-A09F-355DEC5AAA39}" presName="childText" presStyleLbl="revTx" presStyleIdx="0" presStyleCnt="2">
        <dgm:presLayoutVars>
          <dgm:bulletEnabled val="1"/>
        </dgm:presLayoutVars>
      </dgm:prSet>
      <dgm:spPr/>
    </dgm:pt>
    <dgm:pt modelId="{D2C2B6A0-5150-4A0D-B2B3-CE4E06CE76E2}" type="pres">
      <dgm:prSet presAssocID="{EEDB55F7-C828-4E00-ADBB-0E2404438231}" presName="parentText" presStyleLbl="node1" presStyleIdx="1" presStyleCnt="2">
        <dgm:presLayoutVars>
          <dgm:chMax val="0"/>
          <dgm:bulletEnabled val="1"/>
        </dgm:presLayoutVars>
      </dgm:prSet>
      <dgm:spPr/>
    </dgm:pt>
    <dgm:pt modelId="{51D0B9DB-6981-456D-9BE2-7154B6B5EFEA}" type="pres">
      <dgm:prSet presAssocID="{EEDB55F7-C828-4E00-ADBB-0E2404438231}" presName="childText" presStyleLbl="revTx" presStyleIdx="1" presStyleCnt="2">
        <dgm:presLayoutVars>
          <dgm:bulletEnabled val="1"/>
        </dgm:presLayoutVars>
      </dgm:prSet>
      <dgm:spPr/>
    </dgm:pt>
  </dgm:ptLst>
  <dgm:cxnLst>
    <dgm:cxn modelId="{CA2FA401-3576-4964-8AAB-5889A5CDBE3C}" type="presOf" srcId="{7E3A8F60-6896-452B-9D34-BF0AF4173926}" destId="{5CA5802F-F088-4883-8D3D-392864828573}" srcOrd="0" destOrd="7" presId="urn:microsoft.com/office/officeart/2005/8/layout/vList2"/>
    <dgm:cxn modelId="{4E8B9205-94CE-4551-8357-F402DB8FDBF6}" type="presOf" srcId="{30AAD2CF-47F6-4F28-B413-08F06B34C934}" destId="{5CA5802F-F088-4883-8D3D-392864828573}" srcOrd="0" destOrd="3" presId="urn:microsoft.com/office/officeart/2005/8/layout/vList2"/>
    <dgm:cxn modelId="{9A1F6B0C-0F92-4525-8ED8-C6EF5E31CCE7}" srcId="{1C3DABED-4737-4828-8BDA-A65B8993BFA7}" destId="{D9A8FA3A-9DE9-45DF-81BD-0DD7DE00915B}" srcOrd="0" destOrd="0" parTransId="{2373ADA5-CEA8-416F-BB94-ABA8CA630801}" sibTransId="{A022AF8C-5051-4BCE-BA17-D6E8C6DC5C55}"/>
    <dgm:cxn modelId="{91527B10-FBF2-4932-BF76-A65704B07B85}" type="presOf" srcId="{38EBA100-8A4F-45A8-9D36-1004B9258A32}" destId="{5CA5802F-F088-4883-8D3D-392864828573}" srcOrd="0" destOrd="9" presId="urn:microsoft.com/office/officeart/2005/8/layout/vList2"/>
    <dgm:cxn modelId="{F736B719-12A5-48A2-B307-9A810DBB54CF}" type="presOf" srcId="{609473A6-03A1-4152-903E-6996AA2F7918}" destId="{5CA5802F-F088-4883-8D3D-392864828573}" srcOrd="0" destOrd="0" presId="urn:microsoft.com/office/officeart/2005/8/layout/vList2"/>
    <dgm:cxn modelId="{67F1531B-A5C8-4C3C-90C2-F96647622C4B}" type="presOf" srcId="{DEB7D1EA-3042-44EB-8A16-F7C72DE05028}" destId="{51D0B9DB-6981-456D-9BE2-7154B6B5EFEA}" srcOrd="0" destOrd="0" presId="urn:microsoft.com/office/officeart/2005/8/layout/vList2"/>
    <dgm:cxn modelId="{136AC61B-8222-4E0C-AD17-72BD18D5CDAD}" srcId="{609473A6-03A1-4152-903E-6996AA2F7918}" destId="{85BB21C0-5317-4C5C-BB6C-7F918FBEB06D}" srcOrd="3" destOrd="0" parTransId="{CC6745BF-4197-4C57-B482-4E2219B21E18}" sibTransId="{85C91EF3-73EC-412F-AD2A-368277AD620C}"/>
    <dgm:cxn modelId="{541F2A2E-3C35-4A99-B8E1-FDB11948E981}" srcId="{EEDB55F7-C828-4E00-ADBB-0E2404438231}" destId="{DEB7D1EA-3042-44EB-8A16-F7C72DE05028}" srcOrd="0" destOrd="0" parTransId="{F3D93548-D5B7-40AD-B87B-DE0F8D0BC758}" sibTransId="{578FE0F3-9FB6-4C7A-8FBD-83810FADF11E}"/>
    <dgm:cxn modelId="{83B00633-6BBD-4E9B-B690-A9654F9D168F}" type="presOf" srcId="{EEDB55F7-C828-4E00-ADBB-0E2404438231}" destId="{D2C2B6A0-5150-4A0D-B2B3-CE4E06CE76E2}" srcOrd="0" destOrd="0" presId="urn:microsoft.com/office/officeart/2005/8/layout/vList2"/>
    <dgm:cxn modelId="{2123F266-FA04-49D7-8222-7E30DC2FAD42}" type="presOf" srcId="{00C85EEA-30DB-487F-A6CB-C6EE0665D021}" destId="{5CA5802F-F088-4883-8D3D-392864828573}" srcOrd="0" destOrd="8" presId="urn:microsoft.com/office/officeart/2005/8/layout/vList2"/>
    <dgm:cxn modelId="{29A67B47-C217-46B5-A898-10D47048778A}" srcId="{1C3DABED-4737-4828-8BDA-A65B8993BFA7}" destId="{7E3A8F60-6896-452B-9D34-BF0AF4173926}" srcOrd="1" destOrd="0" parTransId="{7BB6DA7C-79A2-494A-966C-F799BF8ADF5D}" sibTransId="{351F1BCA-834C-4372-B897-691E48E502B9}"/>
    <dgm:cxn modelId="{F04DA967-0E00-467A-BFF2-539F018C0FF0}" srcId="{B19484CF-071F-4FC5-A09F-355DEC5AAA39}" destId="{609473A6-03A1-4152-903E-6996AA2F7918}" srcOrd="0" destOrd="0" parTransId="{C727728F-E940-4409-89B7-25BE7E3BF685}" sibTransId="{CEB6D4E0-E574-401A-ACBA-44AF3EF76B7D}"/>
    <dgm:cxn modelId="{D4555F69-A373-4A8E-B745-EA44ECA01F46}" srcId="{609473A6-03A1-4152-903E-6996AA2F7918}" destId="{30AAD2CF-47F6-4F28-B413-08F06B34C934}" srcOrd="2" destOrd="0" parTransId="{97A191B8-B9E7-4D35-8347-CD9E7FEA28DA}" sibTransId="{FA0BB952-DC90-444B-A2D5-EA6FC722F8A3}"/>
    <dgm:cxn modelId="{09B2E452-656D-4FE2-847E-07FF9F9B1E5D}" srcId="{B19484CF-071F-4FC5-A09F-355DEC5AAA39}" destId="{38EBA100-8A4F-45A8-9D36-1004B9258A32}" srcOrd="2" destOrd="0" parTransId="{A9B9904F-4983-4DD6-AB72-3286CD1E92F7}" sibTransId="{7D92B762-30D1-4DDE-84BE-B5F6EE00E5EA}"/>
    <dgm:cxn modelId="{914BD781-C3A9-4059-91E9-B9358AD7B9B5}" srcId="{B19484CF-071F-4FC5-A09F-355DEC5AAA39}" destId="{B0B8BA10-F273-456F-94C7-C0C00E6A5716}" srcOrd="3" destOrd="0" parTransId="{7F57CD96-4C2D-44AF-8880-859CD67F4399}" sibTransId="{D1E5AAE4-81C3-4519-9163-100A3D025BEB}"/>
    <dgm:cxn modelId="{DE654F88-D4DF-4DD2-8DA5-7526201B55ED}" type="presOf" srcId="{8BC9F290-0411-488A-858C-477069193079}" destId="{EFF63572-4595-4BA6-88B5-15441E29CC87}" srcOrd="0" destOrd="0" presId="urn:microsoft.com/office/officeart/2005/8/layout/vList2"/>
    <dgm:cxn modelId="{722FB396-1326-4CC7-923B-60E5E2CEA88C}" srcId="{8BC9F290-0411-488A-858C-477069193079}" destId="{EEDB55F7-C828-4E00-ADBB-0E2404438231}" srcOrd="1" destOrd="0" parTransId="{69315BBE-3F27-40C9-BAA4-19C656224120}" sibTransId="{38F7C14B-2AC8-4F08-BF25-12362A14BEAD}"/>
    <dgm:cxn modelId="{A47AB896-95B2-4D5F-A526-0583C0B1AC8A}" type="presOf" srcId="{1C3DABED-4737-4828-8BDA-A65B8993BFA7}" destId="{5CA5802F-F088-4883-8D3D-392864828573}" srcOrd="0" destOrd="5" presId="urn:microsoft.com/office/officeart/2005/8/layout/vList2"/>
    <dgm:cxn modelId="{8A4C68A6-153F-4BD9-A731-3A7D90E89BAC}" srcId="{1C3DABED-4737-4828-8BDA-A65B8993BFA7}" destId="{00C85EEA-30DB-487F-A6CB-C6EE0665D021}" srcOrd="2" destOrd="0" parTransId="{BF9FAA20-4672-4584-8A48-705422F68533}" sibTransId="{8C1DDAA7-701F-4653-8EF0-76C3DA3D8601}"/>
    <dgm:cxn modelId="{2EFF48A6-BEAB-4BD2-A73F-196915E0EAEC}" srcId="{8BC9F290-0411-488A-858C-477069193079}" destId="{B19484CF-071F-4FC5-A09F-355DEC5AAA39}" srcOrd="0" destOrd="0" parTransId="{92DE584A-E79F-4317-BCF7-36758CA2A613}" sibTransId="{BF3A2011-4468-4460-B08E-1D961F877419}"/>
    <dgm:cxn modelId="{DC0514A9-291D-4BA6-B485-6273B2B9D60E}" srcId="{B19484CF-071F-4FC5-A09F-355DEC5AAA39}" destId="{1C3DABED-4737-4828-8BDA-A65B8993BFA7}" srcOrd="1" destOrd="0" parTransId="{C3B88016-9837-4C58-B8D7-5BA50A93E800}" sibTransId="{35067E4B-B0D0-469E-9827-C073D0321D18}"/>
    <dgm:cxn modelId="{885C7CCC-DD65-49CE-BB04-2B8880F5A538}" srcId="{609473A6-03A1-4152-903E-6996AA2F7918}" destId="{3DFC4778-CE77-4838-BA7F-6C4A5AF2EC2A}" srcOrd="0" destOrd="0" parTransId="{DB016A86-F479-4388-A4FE-20E551E6C0F4}" sibTransId="{473937C6-B8B7-4C16-8896-DF334C1C73B4}"/>
    <dgm:cxn modelId="{5EF80ECD-DAE1-416D-85C7-A6E4F7EF7924}" type="presOf" srcId="{85BB21C0-5317-4C5C-BB6C-7F918FBEB06D}" destId="{5CA5802F-F088-4883-8D3D-392864828573}" srcOrd="0" destOrd="4" presId="urn:microsoft.com/office/officeart/2005/8/layout/vList2"/>
    <dgm:cxn modelId="{9F6A17CF-6078-4AE4-9D25-440E2A8CCB57}" srcId="{609473A6-03A1-4152-903E-6996AA2F7918}" destId="{1AE196D3-023C-4231-8AB2-007F4E1C7C92}" srcOrd="1" destOrd="0" parTransId="{1F963218-00EB-4754-A878-7D101994F4BA}" sibTransId="{12C8AF3C-6244-445A-A8C4-A55F02187FAE}"/>
    <dgm:cxn modelId="{7062B9E0-452A-4A69-A1AA-95B79CA3FE46}" type="presOf" srcId="{1AE196D3-023C-4231-8AB2-007F4E1C7C92}" destId="{5CA5802F-F088-4883-8D3D-392864828573}" srcOrd="0" destOrd="2" presId="urn:microsoft.com/office/officeart/2005/8/layout/vList2"/>
    <dgm:cxn modelId="{AC15DAED-52E5-482F-B89B-D594DDB1965F}" type="presOf" srcId="{3DFC4778-CE77-4838-BA7F-6C4A5AF2EC2A}" destId="{5CA5802F-F088-4883-8D3D-392864828573}" srcOrd="0" destOrd="1" presId="urn:microsoft.com/office/officeart/2005/8/layout/vList2"/>
    <dgm:cxn modelId="{FA41E5F0-E3A8-4634-A447-FCCF1578A4A6}" type="presOf" srcId="{B19484CF-071F-4FC5-A09F-355DEC5AAA39}" destId="{81D06CD8-C718-4A22-A4BD-77BF126C90E2}" srcOrd="0" destOrd="0" presId="urn:microsoft.com/office/officeart/2005/8/layout/vList2"/>
    <dgm:cxn modelId="{DD106AF5-AFA1-453A-AD12-0FD78812766F}" type="presOf" srcId="{B0B8BA10-F273-456F-94C7-C0C00E6A5716}" destId="{5CA5802F-F088-4883-8D3D-392864828573}" srcOrd="0" destOrd="10" presId="urn:microsoft.com/office/officeart/2005/8/layout/vList2"/>
    <dgm:cxn modelId="{7C667FFE-FD9F-4A17-924C-AD939B61622F}" type="presOf" srcId="{D9A8FA3A-9DE9-45DF-81BD-0DD7DE00915B}" destId="{5CA5802F-F088-4883-8D3D-392864828573}" srcOrd="0" destOrd="6" presId="urn:microsoft.com/office/officeart/2005/8/layout/vList2"/>
    <dgm:cxn modelId="{D5B47F52-41B4-4401-BAAB-735958332CF6}" type="presParOf" srcId="{EFF63572-4595-4BA6-88B5-15441E29CC87}" destId="{81D06CD8-C718-4A22-A4BD-77BF126C90E2}" srcOrd="0" destOrd="0" presId="urn:microsoft.com/office/officeart/2005/8/layout/vList2"/>
    <dgm:cxn modelId="{F2F7BC95-7AB9-4386-AF92-4C7CDED93E32}" type="presParOf" srcId="{EFF63572-4595-4BA6-88B5-15441E29CC87}" destId="{5CA5802F-F088-4883-8D3D-392864828573}" srcOrd="1" destOrd="0" presId="urn:microsoft.com/office/officeart/2005/8/layout/vList2"/>
    <dgm:cxn modelId="{64EB3E1A-0520-4486-B30D-41CA4B80C848}" type="presParOf" srcId="{EFF63572-4595-4BA6-88B5-15441E29CC87}" destId="{D2C2B6A0-5150-4A0D-B2B3-CE4E06CE76E2}" srcOrd="2" destOrd="0" presId="urn:microsoft.com/office/officeart/2005/8/layout/vList2"/>
    <dgm:cxn modelId="{D438B558-B025-4FD0-8748-037ED3888F6F}" type="presParOf" srcId="{EFF63572-4595-4BA6-88B5-15441E29CC87}" destId="{51D0B9DB-6981-456D-9BE2-7154B6B5EFE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C353B-866C-4A33-974B-8B040461630A}">
      <dsp:nvSpPr>
        <dsp:cNvPr id="0" name=""/>
        <dsp:cNvSpPr/>
      </dsp:nvSpPr>
      <dsp:spPr>
        <a:xfrm>
          <a:off x="2231136" y="1738"/>
          <a:ext cx="8924544" cy="90044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61" tIns="228712" rIns="173161" bIns="228712" numCol="1" spcCol="1270" anchor="ctr" anchorCtr="0">
          <a:noAutofit/>
        </a:bodyPr>
        <a:lstStyle/>
        <a:p>
          <a:pPr marL="0" lvl="0" indent="0" algn="l" defTabSz="711200">
            <a:lnSpc>
              <a:spcPct val="90000"/>
            </a:lnSpc>
            <a:spcBef>
              <a:spcPct val="0"/>
            </a:spcBef>
            <a:spcAft>
              <a:spcPct val="35000"/>
            </a:spcAft>
            <a:buNone/>
          </a:pPr>
          <a:r>
            <a:rPr lang="en-US" sz="1600" b="0" i="0" kern="1200" baseline="0"/>
            <a:t>The largest online loan marketplace offering personal loans, business loans, and financing for medical procedures.</a:t>
          </a:r>
          <a:endParaRPr lang="en-US" sz="1600" kern="1200" dirty="0"/>
        </a:p>
        <a:p>
          <a:pPr marL="0" lvl="0" indent="0" algn="l" defTabSz="711200">
            <a:lnSpc>
              <a:spcPct val="90000"/>
            </a:lnSpc>
            <a:spcBef>
              <a:spcPct val="0"/>
            </a:spcBef>
            <a:spcAft>
              <a:spcPct val="35000"/>
            </a:spcAft>
            <a:buNone/>
          </a:pPr>
          <a:r>
            <a:rPr lang="en-US" sz="1600" kern="1200"/>
            <a:t>Borrowers benefit from easy access to lower-interest loans through a fast online interface.</a:t>
          </a:r>
          <a:endParaRPr lang="en-US" sz="1600" kern="1200" dirty="0"/>
        </a:p>
      </dsp:txBody>
      <dsp:txXfrm>
        <a:off x="2231136" y="1738"/>
        <a:ext cx="8924544" cy="900442"/>
      </dsp:txXfrm>
    </dsp:sp>
    <dsp:sp modelId="{417D623E-D806-4C4C-B169-2C0074E9598E}">
      <dsp:nvSpPr>
        <dsp:cNvPr id="0" name=""/>
        <dsp:cNvSpPr/>
      </dsp:nvSpPr>
      <dsp:spPr>
        <a:xfrm>
          <a:off x="0" y="1738"/>
          <a:ext cx="2231136" cy="900442"/>
        </a:xfrm>
        <a:prstGeom prst="rect">
          <a:avLst/>
        </a:prstGeom>
        <a:solidFill>
          <a:schemeClr val="accent2">
            <a:shade val="8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64" tIns="88944" rIns="118064" bIns="88944" numCol="1" spcCol="1270" anchor="ctr" anchorCtr="0">
          <a:noAutofit/>
        </a:bodyPr>
        <a:lstStyle/>
        <a:p>
          <a:pPr marL="0" lvl="0" indent="0" algn="ctr" defTabSz="889000">
            <a:lnSpc>
              <a:spcPct val="90000"/>
            </a:lnSpc>
            <a:spcBef>
              <a:spcPct val="0"/>
            </a:spcBef>
            <a:spcAft>
              <a:spcPct val="35000"/>
            </a:spcAft>
            <a:buNone/>
          </a:pPr>
          <a:r>
            <a:rPr lang="en-US" sz="2000" b="1" i="0" u="sng" kern="1200" baseline="0" dirty="0"/>
            <a:t>Company</a:t>
          </a:r>
          <a:endParaRPr lang="en-US" sz="2000" kern="1200" dirty="0"/>
        </a:p>
      </dsp:txBody>
      <dsp:txXfrm>
        <a:off x="0" y="1738"/>
        <a:ext cx="2231136" cy="900442"/>
      </dsp:txXfrm>
    </dsp:sp>
    <dsp:sp modelId="{221FB4F5-27A5-406F-A89C-EF83E13F6064}">
      <dsp:nvSpPr>
        <dsp:cNvPr id="0" name=""/>
        <dsp:cNvSpPr/>
      </dsp:nvSpPr>
      <dsp:spPr>
        <a:xfrm>
          <a:off x="2231136" y="956207"/>
          <a:ext cx="8924544" cy="90044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61" tIns="228712" rIns="173161" bIns="228712" numCol="1" spcCol="1270" anchor="ctr" anchorCtr="0">
          <a:noAutofit/>
        </a:bodyPr>
        <a:lstStyle/>
        <a:p>
          <a:pPr marL="0" lvl="0" indent="0" algn="l" defTabSz="711200">
            <a:lnSpc>
              <a:spcPct val="90000"/>
            </a:lnSpc>
            <a:spcBef>
              <a:spcPct val="0"/>
            </a:spcBef>
            <a:spcAft>
              <a:spcPct val="35000"/>
            </a:spcAft>
            <a:buNone/>
          </a:pPr>
          <a:r>
            <a:rPr lang="en-US" sz="1600" b="1" kern="1200"/>
            <a:t>Credit Loss</a:t>
          </a:r>
          <a:r>
            <a:rPr lang="en-US" sz="1600" kern="1200"/>
            <a:t>: Lending to risky applicants causes the largest financial loss (credit loss), where defaulters are customers labeled as ‘charged-off’.</a:t>
          </a:r>
          <a:endParaRPr lang="en-US" sz="1600" kern="1200" dirty="0"/>
        </a:p>
      </dsp:txBody>
      <dsp:txXfrm>
        <a:off x="2231136" y="956207"/>
        <a:ext cx="8924544" cy="900442"/>
      </dsp:txXfrm>
    </dsp:sp>
    <dsp:sp modelId="{1199F6CB-8109-4374-8049-4C6E8214CBCB}">
      <dsp:nvSpPr>
        <dsp:cNvPr id="0" name=""/>
        <dsp:cNvSpPr/>
      </dsp:nvSpPr>
      <dsp:spPr>
        <a:xfrm>
          <a:off x="0" y="956207"/>
          <a:ext cx="2231136" cy="900442"/>
        </a:xfrm>
        <a:prstGeom prst="rect">
          <a:avLst/>
        </a:prstGeom>
        <a:solidFill>
          <a:schemeClr val="accent2">
            <a:shade val="80000"/>
            <a:hueOff val="62976"/>
            <a:satOff val="-17082"/>
            <a:lumOff val="12178"/>
            <a:alphaOff val="0"/>
          </a:schemeClr>
        </a:solidFill>
        <a:ln w="12700" cap="flat" cmpd="sng" algn="ctr">
          <a:solidFill>
            <a:schemeClr val="accent2">
              <a:shade val="80000"/>
              <a:hueOff val="62976"/>
              <a:satOff val="-17082"/>
              <a:lumOff val="121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64" tIns="88944" rIns="118064" bIns="88944" numCol="1" spcCol="1270" anchor="ctr" anchorCtr="0">
          <a:noAutofit/>
        </a:bodyPr>
        <a:lstStyle/>
        <a:p>
          <a:pPr marL="0" lvl="0" indent="0" algn="ctr" defTabSz="889000">
            <a:lnSpc>
              <a:spcPct val="90000"/>
            </a:lnSpc>
            <a:spcBef>
              <a:spcPct val="0"/>
            </a:spcBef>
            <a:spcAft>
              <a:spcPct val="35000"/>
            </a:spcAft>
            <a:buNone/>
          </a:pPr>
          <a:r>
            <a:rPr lang="en-US" sz="2000" b="1" u="sng" kern="1200"/>
            <a:t>Problem:</a:t>
          </a:r>
          <a:endParaRPr lang="en-US" sz="2000" kern="1200"/>
        </a:p>
      </dsp:txBody>
      <dsp:txXfrm>
        <a:off x="0" y="956207"/>
        <a:ext cx="2231136" cy="900442"/>
      </dsp:txXfrm>
    </dsp:sp>
    <dsp:sp modelId="{1D16D656-19BE-4BE9-AADA-DC58E73D689B}">
      <dsp:nvSpPr>
        <dsp:cNvPr id="0" name=""/>
        <dsp:cNvSpPr/>
      </dsp:nvSpPr>
      <dsp:spPr>
        <a:xfrm>
          <a:off x="2231136" y="1910677"/>
          <a:ext cx="8924544" cy="90044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61" tIns="228712" rIns="173161" bIns="228712" numCol="1" spcCol="1270" anchor="ctr" anchorCtr="0">
          <a:noAutofit/>
        </a:bodyPr>
        <a:lstStyle/>
        <a:p>
          <a:pPr marL="0" lvl="0" indent="0" algn="l" defTabSz="622300">
            <a:lnSpc>
              <a:spcPct val="90000"/>
            </a:lnSpc>
            <a:spcBef>
              <a:spcPct val="0"/>
            </a:spcBef>
            <a:spcAft>
              <a:spcPct val="35000"/>
            </a:spcAft>
            <a:buNone/>
          </a:pPr>
          <a:r>
            <a:rPr lang="en-US" sz="1400" b="1" kern="1200" dirty="0"/>
            <a:t>Identify Risky Borrowers</a:t>
          </a:r>
          <a:r>
            <a:rPr lang="en-US" sz="1400" kern="1200" dirty="0"/>
            <a:t>: Use Exploratory Data Analysis (EDA) to identify patterns and driver variables that indicate the likelihood of loan default.</a:t>
          </a:r>
        </a:p>
        <a:p>
          <a:pPr marL="0" lvl="0" indent="0" algn="l" defTabSz="622300">
            <a:lnSpc>
              <a:spcPct val="90000"/>
            </a:lnSpc>
            <a:spcBef>
              <a:spcPct val="0"/>
            </a:spcBef>
            <a:spcAft>
              <a:spcPct val="35000"/>
            </a:spcAft>
            <a:buNone/>
          </a:pPr>
          <a:r>
            <a:rPr lang="en-US" sz="1400" b="1" kern="1200"/>
            <a:t>Business Impact: </a:t>
          </a:r>
          <a:r>
            <a:rPr lang="en-US" sz="1400" kern="1200"/>
            <a:t>By identifying risky applicants, the company can reduce loan amounts, deny loans, or adjust interest rates to mitigate financial loss.</a:t>
          </a:r>
          <a:endParaRPr lang="en-US" sz="1400" kern="1200" dirty="0"/>
        </a:p>
      </dsp:txBody>
      <dsp:txXfrm>
        <a:off x="2231136" y="1910677"/>
        <a:ext cx="8924544" cy="900442"/>
      </dsp:txXfrm>
    </dsp:sp>
    <dsp:sp modelId="{789A39AC-2837-4B32-8172-5EBE9E78A2C9}">
      <dsp:nvSpPr>
        <dsp:cNvPr id="0" name=""/>
        <dsp:cNvSpPr/>
      </dsp:nvSpPr>
      <dsp:spPr>
        <a:xfrm>
          <a:off x="0" y="1910677"/>
          <a:ext cx="2231136" cy="900442"/>
        </a:xfrm>
        <a:prstGeom prst="rect">
          <a:avLst/>
        </a:prstGeom>
        <a:solidFill>
          <a:schemeClr val="accent2">
            <a:shade val="80000"/>
            <a:hueOff val="125953"/>
            <a:satOff val="-34163"/>
            <a:lumOff val="24355"/>
            <a:alphaOff val="0"/>
          </a:schemeClr>
        </a:solidFill>
        <a:ln w="12700" cap="flat" cmpd="sng" algn="ctr">
          <a:solidFill>
            <a:schemeClr val="accent2">
              <a:shade val="80000"/>
              <a:hueOff val="125953"/>
              <a:satOff val="-34163"/>
              <a:lumOff val="243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64" tIns="88944" rIns="118064" bIns="88944" numCol="1" spcCol="1270" anchor="ctr" anchorCtr="0">
          <a:noAutofit/>
        </a:bodyPr>
        <a:lstStyle/>
        <a:p>
          <a:pPr marL="0" lvl="0" indent="0" algn="ctr" defTabSz="889000">
            <a:lnSpc>
              <a:spcPct val="90000"/>
            </a:lnSpc>
            <a:spcBef>
              <a:spcPct val="0"/>
            </a:spcBef>
            <a:spcAft>
              <a:spcPct val="35000"/>
            </a:spcAft>
            <a:buNone/>
          </a:pPr>
          <a:r>
            <a:rPr lang="en-US" sz="2000" b="1" u="sng" kern="1200" dirty="0"/>
            <a:t>Analysis Goal:</a:t>
          </a:r>
          <a:endParaRPr lang="en-US" sz="2000" kern="1200" dirty="0"/>
        </a:p>
      </dsp:txBody>
      <dsp:txXfrm>
        <a:off x="0" y="1910677"/>
        <a:ext cx="2231136" cy="900442"/>
      </dsp:txXfrm>
    </dsp:sp>
    <dsp:sp modelId="{CE684DA0-8CB9-45F0-9574-0C7C92246EE8}">
      <dsp:nvSpPr>
        <dsp:cNvPr id="0" name=""/>
        <dsp:cNvSpPr/>
      </dsp:nvSpPr>
      <dsp:spPr>
        <a:xfrm>
          <a:off x="2231136" y="2865146"/>
          <a:ext cx="8924544" cy="90044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61" tIns="228712" rIns="173161" bIns="228712" numCol="1" spcCol="1270" anchor="ctr" anchorCtr="0">
          <a:noAutofit/>
        </a:bodyPr>
        <a:lstStyle/>
        <a:p>
          <a:pPr marL="0" lvl="0" indent="0" algn="l" defTabSz="711200">
            <a:lnSpc>
              <a:spcPct val="90000"/>
            </a:lnSpc>
            <a:spcBef>
              <a:spcPct val="0"/>
            </a:spcBef>
            <a:spcAft>
              <a:spcPct val="35000"/>
            </a:spcAft>
            <a:buNone/>
          </a:pPr>
          <a:r>
            <a:rPr lang="en-US" sz="1600" kern="1200" dirty="0"/>
            <a:t>Understand the driving factors behind loan default and use this knowledge for better portfolio and risk assessment.</a:t>
          </a:r>
        </a:p>
      </dsp:txBody>
      <dsp:txXfrm>
        <a:off x="2231136" y="2865146"/>
        <a:ext cx="8924544" cy="900442"/>
      </dsp:txXfrm>
    </dsp:sp>
    <dsp:sp modelId="{62FA7198-321A-4830-B83C-8791F3F30B8C}">
      <dsp:nvSpPr>
        <dsp:cNvPr id="0" name=""/>
        <dsp:cNvSpPr/>
      </dsp:nvSpPr>
      <dsp:spPr>
        <a:xfrm>
          <a:off x="0" y="2865146"/>
          <a:ext cx="2231136" cy="900442"/>
        </a:xfrm>
        <a:prstGeom prst="rect">
          <a:avLst/>
        </a:prstGeom>
        <a:solidFill>
          <a:schemeClr val="accent2">
            <a:shade val="80000"/>
            <a:hueOff val="188929"/>
            <a:satOff val="-51245"/>
            <a:lumOff val="36533"/>
            <a:alphaOff val="0"/>
          </a:schemeClr>
        </a:solidFill>
        <a:ln w="12700" cap="flat" cmpd="sng" algn="ctr">
          <a:solidFill>
            <a:schemeClr val="accent2">
              <a:shade val="80000"/>
              <a:hueOff val="188929"/>
              <a:satOff val="-51245"/>
              <a:lumOff val="365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64" tIns="88944" rIns="118064" bIns="88944" numCol="1" spcCol="1270" anchor="ctr" anchorCtr="0">
          <a:noAutofit/>
        </a:bodyPr>
        <a:lstStyle/>
        <a:p>
          <a:pPr marL="0" lvl="0" indent="0" algn="ctr" defTabSz="889000">
            <a:lnSpc>
              <a:spcPct val="90000"/>
            </a:lnSpc>
            <a:spcBef>
              <a:spcPct val="0"/>
            </a:spcBef>
            <a:spcAft>
              <a:spcPct val="35000"/>
            </a:spcAft>
            <a:buNone/>
          </a:pPr>
          <a:r>
            <a:rPr lang="en-US" sz="2000" b="1" u="sng" kern="1200"/>
            <a:t>Objective:</a:t>
          </a:r>
          <a:endParaRPr lang="en-US" sz="2000" kern="1200"/>
        </a:p>
      </dsp:txBody>
      <dsp:txXfrm>
        <a:off x="0" y="2865146"/>
        <a:ext cx="2231136" cy="900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06CD8-C718-4A22-A4BD-77BF126C90E2}">
      <dsp:nvSpPr>
        <dsp:cNvPr id="0" name=""/>
        <dsp:cNvSpPr/>
      </dsp:nvSpPr>
      <dsp:spPr>
        <a:xfrm>
          <a:off x="0" y="0"/>
          <a:ext cx="6620255" cy="503685"/>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EDA Techniques</a:t>
          </a:r>
          <a:endParaRPr lang="en-US" sz="2100" kern="1200" dirty="0"/>
        </a:p>
      </dsp:txBody>
      <dsp:txXfrm>
        <a:off x="24588" y="24588"/>
        <a:ext cx="6571079" cy="454509"/>
      </dsp:txXfrm>
    </dsp:sp>
    <dsp:sp modelId="{5CA5802F-F088-4883-8D3D-392864828573}">
      <dsp:nvSpPr>
        <dsp:cNvPr id="0" name=""/>
        <dsp:cNvSpPr/>
      </dsp:nvSpPr>
      <dsp:spPr>
        <a:xfrm>
          <a:off x="0" y="569916"/>
          <a:ext cx="6620255" cy="347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19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b="1" kern="1200" dirty="0"/>
            <a:t>Data Cleaning &amp; filtering:</a:t>
          </a:r>
          <a:endParaRPr lang="en-US" sz="1600" kern="1200" dirty="0"/>
        </a:p>
        <a:p>
          <a:pPr marL="342900" lvl="2" indent="-171450" algn="l" defTabSz="711200">
            <a:lnSpc>
              <a:spcPct val="90000"/>
            </a:lnSpc>
            <a:spcBef>
              <a:spcPct val="0"/>
            </a:spcBef>
            <a:spcAft>
              <a:spcPct val="20000"/>
            </a:spcAft>
            <a:buChar char="•"/>
          </a:pPr>
          <a:r>
            <a:rPr lang="en-US" sz="1600" kern="1200" dirty="0"/>
            <a:t>Identified key consumer and loan attributes</a:t>
          </a:r>
        </a:p>
        <a:p>
          <a:pPr marL="342900" lvl="2" indent="-171450" algn="l" defTabSz="711200">
            <a:lnSpc>
              <a:spcPct val="90000"/>
            </a:lnSpc>
            <a:spcBef>
              <a:spcPct val="0"/>
            </a:spcBef>
            <a:spcAft>
              <a:spcPct val="20000"/>
            </a:spcAft>
            <a:buChar char="•"/>
          </a:pPr>
          <a:r>
            <a:rPr lang="en-US" sz="1600" kern="1200" dirty="0"/>
            <a:t>Removed insignificant columns (e.g., null and non-unique values)</a:t>
          </a:r>
        </a:p>
        <a:p>
          <a:pPr marL="342900" lvl="2" indent="-171450" algn="l" defTabSz="711200">
            <a:lnSpc>
              <a:spcPct val="90000"/>
            </a:lnSpc>
            <a:spcBef>
              <a:spcPct val="0"/>
            </a:spcBef>
            <a:spcAft>
              <a:spcPct val="20000"/>
            </a:spcAft>
            <a:buChar char="•"/>
          </a:pPr>
          <a:r>
            <a:rPr lang="en-IN" sz="1600" kern="1200" dirty="0"/>
            <a:t>Standardized values for easier analysis</a:t>
          </a:r>
          <a:endParaRPr lang="en-US" sz="1600" kern="1200" dirty="0"/>
        </a:p>
        <a:p>
          <a:pPr marL="342900" lvl="2"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r>
            <a:rPr lang="en-IN" sz="1600" b="1" kern="1200" dirty="0"/>
            <a:t>Data Analysis:</a:t>
          </a:r>
          <a:endParaRPr lang="en-US" sz="1600" kern="1200" dirty="0"/>
        </a:p>
        <a:p>
          <a:pPr marL="342900" lvl="2" indent="-171450" algn="l" defTabSz="711200">
            <a:lnSpc>
              <a:spcPct val="90000"/>
            </a:lnSpc>
            <a:spcBef>
              <a:spcPct val="0"/>
            </a:spcBef>
            <a:spcAft>
              <a:spcPct val="20000"/>
            </a:spcAft>
            <a:buChar char="•"/>
          </a:pPr>
          <a:r>
            <a:rPr lang="en-US" sz="1600" b="1" kern="1200" dirty="0"/>
            <a:t>Univariate Analysis: </a:t>
          </a:r>
          <a:r>
            <a:rPr lang="en-IN" sz="1600" kern="1200" dirty="0"/>
            <a:t>Examined individual variable distributions</a:t>
          </a:r>
          <a:r>
            <a:rPr lang="en-US" sz="1600" kern="1200" dirty="0"/>
            <a:t>.</a:t>
          </a:r>
        </a:p>
        <a:p>
          <a:pPr marL="342900" lvl="2" indent="-171450" algn="l" defTabSz="711200">
            <a:lnSpc>
              <a:spcPct val="90000"/>
            </a:lnSpc>
            <a:spcBef>
              <a:spcPct val="0"/>
            </a:spcBef>
            <a:spcAft>
              <a:spcPct val="20000"/>
            </a:spcAft>
            <a:buChar char="•"/>
          </a:pPr>
          <a:r>
            <a:rPr lang="en-US" sz="1600" b="1" kern="1200" dirty="0"/>
            <a:t>Bivariate Analysis: </a:t>
          </a:r>
          <a:r>
            <a:rPr lang="en-US" sz="1600" kern="1200" dirty="0"/>
            <a:t>Investigated relationships between variables and loan status.</a:t>
          </a:r>
        </a:p>
        <a:p>
          <a:pPr marL="342900" lvl="2" indent="-171450" algn="l" defTabSz="711200">
            <a:lnSpc>
              <a:spcPct val="90000"/>
            </a:lnSpc>
            <a:spcBef>
              <a:spcPct val="0"/>
            </a:spcBef>
            <a:spcAft>
              <a:spcPct val="20000"/>
            </a:spcAft>
            <a:buChar char="•"/>
          </a:pPr>
          <a:r>
            <a:rPr lang="en-US" sz="1600" b="1" kern="1200" dirty="0"/>
            <a:t>Segmented Analysis: </a:t>
          </a:r>
          <a:r>
            <a:rPr lang="en-US" sz="1600" kern="1200" dirty="0"/>
            <a:t>Analyzed insights across consumer demographics and loan statuses</a:t>
          </a:r>
        </a:p>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r>
            <a:rPr lang="en-US" sz="1600" b="1" kern="1200" dirty="0"/>
            <a:t>Insights and Recommendations</a:t>
          </a:r>
        </a:p>
      </dsp:txBody>
      <dsp:txXfrm>
        <a:off x="0" y="569916"/>
        <a:ext cx="6620255" cy="3477600"/>
      </dsp:txXfrm>
    </dsp:sp>
    <dsp:sp modelId="{D2C2B6A0-5150-4A0D-B2B3-CE4E06CE76E2}">
      <dsp:nvSpPr>
        <dsp:cNvPr id="0" name=""/>
        <dsp:cNvSpPr/>
      </dsp:nvSpPr>
      <dsp:spPr>
        <a:xfrm>
          <a:off x="0" y="4047516"/>
          <a:ext cx="6620255" cy="503685"/>
        </a:xfrm>
        <a:prstGeom prst="roundRect">
          <a:avLst/>
        </a:prstGeom>
        <a:solidFill>
          <a:schemeClr val="accent2">
            <a:shade val="80000"/>
            <a:hueOff val="188929"/>
            <a:satOff val="-51245"/>
            <a:lumOff val="365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Tools</a:t>
          </a:r>
          <a:endParaRPr lang="en-US" sz="2100" kern="1200"/>
        </a:p>
      </dsp:txBody>
      <dsp:txXfrm>
        <a:off x="24588" y="4072104"/>
        <a:ext cx="6571079" cy="454509"/>
      </dsp:txXfrm>
    </dsp:sp>
    <dsp:sp modelId="{51D0B9DB-6981-456D-9BE2-7154B6B5EFEA}">
      <dsp:nvSpPr>
        <dsp:cNvPr id="0" name=""/>
        <dsp:cNvSpPr/>
      </dsp:nvSpPr>
      <dsp:spPr>
        <a:xfrm>
          <a:off x="0" y="4551201"/>
          <a:ext cx="662025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19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a:t>Python: </a:t>
          </a:r>
          <a:r>
            <a:rPr lang="en-US" sz="1600" kern="1200"/>
            <a:t>Utilizing libraries such as Pandas, Seaborn, and Matplotlib</a:t>
          </a:r>
        </a:p>
      </dsp:txBody>
      <dsp:txXfrm>
        <a:off x="0" y="4551201"/>
        <a:ext cx="6620255" cy="34776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35F47-B767-4EB5-80A6-1E92C342B108}"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97F04-C4E3-46CE-AFA8-D07B804B814B}" type="slidenum">
              <a:rPr lang="en-IN" smtClean="0"/>
              <a:t>‹#›</a:t>
            </a:fld>
            <a:endParaRPr lang="en-IN"/>
          </a:p>
        </p:txBody>
      </p:sp>
    </p:spTree>
    <p:extLst>
      <p:ext uri="{BB962C8B-B14F-4D97-AF65-F5344CB8AC3E}">
        <p14:creationId xmlns:p14="http://schemas.microsoft.com/office/powerpoint/2010/main" val="86742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6FF928-CC3E-44E5-A3BD-0A45DDCD71CC}" type="slidenum">
              <a:rPr lang="en-IN" smtClean="0"/>
              <a:t>1</a:t>
            </a:fld>
            <a:endParaRPr lang="en-IN"/>
          </a:p>
        </p:txBody>
      </p:sp>
    </p:spTree>
    <p:extLst>
      <p:ext uri="{BB962C8B-B14F-4D97-AF65-F5344CB8AC3E}">
        <p14:creationId xmlns:p14="http://schemas.microsoft.com/office/powerpoint/2010/main" val="395632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6FF928-CC3E-44E5-A3BD-0A45DDCD71CC}" type="slidenum">
              <a:rPr lang="en-IN" smtClean="0"/>
              <a:t>2</a:t>
            </a:fld>
            <a:endParaRPr lang="en-IN"/>
          </a:p>
        </p:txBody>
      </p:sp>
    </p:spTree>
    <p:extLst>
      <p:ext uri="{BB962C8B-B14F-4D97-AF65-F5344CB8AC3E}">
        <p14:creationId xmlns:p14="http://schemas.microsoft.com/office/powerpoint/2010/main" val="353183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6FF928-CC3E-44E5-A3BD-0A45DDCD71CC}" type="slidenum">
              <a:rPr lang="en-IN" smtClean="0"/>
              <a:t>3</a:t>
            </a:fld>
            <a:endParaRPr lang="en-IN"/>
          </a:p>
        </p:txBody>
      </p:sp>
    </p:spTree>
    <p:extLst>
      <p:ext uri="{BB962C8B-B14F-4D97-AF65-F5344CB8AC3E}">
        <p14:creationId xmlns:p14="http://schemas.microsoft.com/office/powerpoint/2010/main" val="333437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 set consists of 39717 rows and 111 columns in a csv format. The values are a mix of categorical, numerical and date formats which needs to be cleaned and analysed. The intention is to find the relationship between the loan status that indicates whether a loan was fully paid or defaulted in the past. Based on this, we have to identify the risk factors while a new loan is approved</a:t>
            </a:r>
          </a:p>
        </p:txBody>
      </p:sp>
      <p:sp>
        <p:nvSpPr>
          <p:cNvPr id="4" name="Slide Number Placeholder 3"/>
          <p:cNvSpPr>
            <a:spLocks noGrp="1"/>
          </p:cNvSpPr>
          <p:nvPr>
            <p:ph type="sldNum" sz="quarter" idx="5"/>
          </p:nvPr>
        </p:nvSpPr>
        <p:spPr/>
        <p:txBody>
          <a:bodyPr/>
          <a:lstStyle/>
          <a:p>
            <a:fld id="{C96FF928-CC3E-44E5-A3BD-0A45DDCD71CC}" type="slidenum">
              <a:rPr lang="en-IN" smtClean="0"/>
              <a:t>5</a:t>
            </a:fld>
            <a:endParaRPr lang="en-IN"/>
          </a:p>
        </p:txBody>
      </p:sp>
    </p:spTree>
    <p:extLst>
      <p:ext uri="{BB962C8B-B14F-4D97-AF65-F5344CB8AC3E}">
        <p14:creationId xmlns:p14="http://schemas.microsoft.com/office/powerpoint/2010/main" val="57854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expected, as lenders typically charge higher rates to compensate for the increased risk associated with borrowers who are more likely to default. Further analysis is needed to explore this relationship in more detail.</a:t>
            </a:r>
          </a:p>
          <a:p>
            <a:endParaRPr lang="en-IN" dirty="0"/>
          </a:p>
        </p:txBody>
      </p:sp>
      <p:sp>
        <p:nvSpPr>
          <p:cNvPr id="4" name="Slide Number Placeholder 3"/>
          <p:cNvSpPr>
            <a:spLocks noGrp="1"/>
          </p:cNvSpPr>
          <p:nvPr>
            <p:ph type="sldNum" sz="quarter" idx="5"/>
          </p:nvPr>
        </p:nvSpPr>
        <p:spPr/>
        <p:txBody>
          <a:bodyPr/>
          <a:lstStyle/>
          <a:p>
            <a:fld id="{ABD97F04-C4E3-46CE-AFA8-D07B804B814B}" type="slidenum">
              <a:rPr lang="en-IN" smtClean="0"/>
              <a:t>9</a:t>
            </a:fld>
            <a:endParaRPr lang="en-IN"/>
          </a:p>
        </p:txBody>
      </p:sp>
    </p:spTree>
    <p:extLst>
      <p:ext uri="{BB962C8B-B14F-4D97-AF65-F5344CB8AC3E}">
        <p14:creationId xmlns:p14="http://schemas.microsoft.com/office/powerpoint/2010/main" val="190956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6FF928-CC3E-44E5-A3BD-0A45DDCD71CC}" type="slidenum">
              <a:rPr lang="en-IN" smtClean="0"/>
              <a:t>13</a:t>
            </a:fld>
            <a:endParaRPr lang="en-IN"/>
          </a:p>
        </p:txBody>
      </p:sp>
    </p:spTree>
    <p:extLst>
      <p:ext uri="{BB962C8B-B14F-4D97-AF65-F5344CB8AC3E}">
        <p14:creationId xmlns:p14="http://schemas.microsoft.com/office/powerpoint/2010/main" val="2648701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6FF928-CC3E-44E5-A3BD-0A45DDCD71CC}" type="slidenum">
              <a:rPr lang="en-IN" smtClean="0"/>
              <a:t>14</a:t>
            </a:fld>
            <a:endParaRPr lang="en-IN"/>
          </a:p>
        </p:txBody>
      </p:sp>
    </p:spTree>
    <p:extLst>
      <p:ext uri="{BB962C8B-B14F-4D97-AF65-F5344CB8AC3E}">
        <p14:creationId xmlns:p14="http://schemas.microsoft.com/office/powerpoint/2010/main" val="319117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6FF928-CC3E-44E5-A3BD-0A45DDCD71CC}" type="slidenum">
              <a:rPr lang="en-IN" smtClean="0"/>
              <a:t>15</a:t>
            </a:fld>
            <a:endParaRPr lang="en-IN"/>
          </a:p>
        </p:txBody>
      </p:sp>
    </p:spTree>
    <p:extLst>
      <p:ext uri="{BB962C8B-B14F-4D97-AF65-F5344CB8AC3E}">
        <p14:creationId xmlns:p14="http://schemas.microsoft.com/office/powerpoint/2010/main" val="42500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1/22/2025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97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1/22/2025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4154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1/22/2025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57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1/22/2025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7144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1/22/2025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9970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1/22/2025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00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1/22/2025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9340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1/22/2025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8344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1/22/2025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7490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1/22/2025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39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1/22/2025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7610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1/22/2025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484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587604-F904-3019-1201-8648296B45D5}"/>
              </a:ext>
            </a:extLst>
          </p:cNvPr>
          <p:cNvSpPr>
            <a:spLocks noGrp="1"/>
          </p:cNvSpPr>
          <p:nvPr>
            <p:ph type="ctrTitle"/>
          </p:nvPr>
        </p:nvSpPr>
        <p:spPr>
          <a:xfrm>
            <a:off x="540280" y="1283683"/>
            <a:ext cx="4559324" cy="2056019"/>
          </a:xfrm>
        </p:spPr>
        <p:txBody>
          <a:bodyPr anchor="b">
            <a:normAutofit/>
          </a:bodyPr>
          <a:lstStyle/>
          <a:p>
            <a:pPr>
              <a:lnSpc>
                <a:spcPct val="90000"/>
              </a:lnSpc>
            </a:pPr>
            <a:r>
              <a:rPr lang="en-IN" sz="3000" i="1" dirty="0"/>
              <a:t>Lending Club Case Study</a:t>
            </a:r>
            <a:br>
              <a:rPr lang="en-IN" sz="3000" dirty="0"/>
            </a:br>
            <a:r>
              <a:rPr lang="en-IN" sz="3000" dirty="0"/>
              <a:t>  -  </a:t>
            </a:r>
            <a:r>
              <a:rPr lang="en-US" sz="2200" dirty="0"/>
              <a:t>Identifying Risky Borrowers to Optimize Lending Strategies</a:t>
            </a:r>
            <a:endParaRPr lang="en-IN" sz="2200" dirty="0"/>
          </a:p>
        </p:txBody>
      </p:sp>
      <p:sp>
        <p:nvSpPr>
          <p:cNvPr id="3" name="Subtitle 2">
            <a:extLst>
              <a:ext uri="{FF2B5EF4-FFF2-40B4-BE49-F238E27FC236}">
                <a16:creationId xmlns:a16="http://schemas.microsoft.com/office/drawing/2014/main" id="{9C3A8C34-68BF-03F5-FDE2-085671EF412F}"/>
              </a:ext>
            </a:extLst>
          </p:cNvPr>
          <p:cNvSpPr>
            <a:spLocks noGrp="1"/>
          </p:cNvSpPr>
          <p:nvPr>
            <p:ph type="subTitle" idx="1"/>
          </p:nvPr>
        </p:nvSpPr>
        <p:spPr>
          <a:xfrm>
            <a:off x="517868" y="4214945"/>
            <a:ext cx="3566453" cy="1741871"/>
          </a:xfrm>
        </p:spPr>
        <p:txBody>
          <a:bodyPr anchor="t">
            <a:normAutofit/>
          </a:bodyPr>
          <a:lstStyle/>
          <a:p>
            <a:pPr marL="342900" indent="-342900">
              <a:buFontTx/>
              <a:buChar char="-"/>
            </a:pPr>
            <a:r>
              <a:rPr lang="en-IN" dirty="0"/>
              <a:t>Akash </a:t>
            </a:r>
            <a:r>
              <a:rPr lang="en-IN" dirty="0" err="1"/>
              <a:t>Apoorv</a:t>
            </a:r>
            <a:r>
              <a:rPr lang="en-IN" dirty="0"/>
              <a:t> Yadav</a:t>
            </a:r>
          </a:p>
          <a:p>
            <a:pPr marL="342900" indent="-342900">
              <a:buFontTx/>
              <a:buChar char="-"/>
            </a:pPr>
            <a:r>
              <a:rPr lang="en-IN" dirty="0"/>
              <a:t>Anoop </a:t>
            </a:r>
            <a:r>
              <a:rPr lang="en-IN" dirty="0" err="1"/>
              <a:t>Oduvil</a:t>
            </a:r>
            <a:endParaRPr lang="en-IN" dirty="0"/>
          </a:p>
        </p:txBody>
      </p:sp>
      <p:sp>
        <p:nvSpPr>
          <p:cNvPr id="18" name="Freeform: Shape 17">
            <a:extLst>
              <a:ext uri="{FF2B5EF4-FFF2-40B4-BE49-F238E27FC236}">
                <a16:creationId xmlns:a16="http://schemas.microsoft.com/office/drawing/2014/main" id="{BD0C058D-27D4-3139-E199-E2C11099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http://teekid.com/istockphoto/banner/banner3.jpg">
            <a:extLst>
              <a:ext uri="{FF2B5EF4-FFF2-40B4-BE49-F238E27FC236}">
                <a16:creationId xmlns:a16="http://schemas.microsoft.com/office/drawing/2014/main" id="{73601796-AF40-4AA0-A92B-D2E822C0A96B}"/>
              </a:ext>
            </a:extLst>
          </p:cNvPr>
          <p:cNvPicPr>
            <a:picLocks noChangeAspect="1"/>
          </p:cNvPicPr>
          <p:nvPr/>
        </p:nvPicPr>
        <p:blipFill>
          <a:blip r:embed="rId3"/>
          <a:srcRect l="4583" r="1" b="1"/>
          <a:stretch/>
        </p:blipFill>
        <p:spPr>
          <a:xfrm>
            <a:off x="5639884" y="1000768"/>
            <a:ext cx="4728910" cy="4956048"/>
          </a:xfrm>
          <a:prstGeom prst="rect">
            <a:avLst/>
          </a:prstGeom>
        </p:spPr>
      </p:pic>
      <p:sp>
        <p:nvSpPr>
          <p:cNvPr id="20" name="Freeform: Shape 19">
            <a:extLst>
              <a:ext uri="{FF2B5EF4-FFF2-40B4-BE49-F238E27FC236}">
                <a16:creationId xmlns:a16="http://schemas.microsoft.com/office/drawing/2014/main" id="{E94E0531-D614-3CB6-996E-FF0184A3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0694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par>
                                <p:cTn id="16" presetID="10" presetClass="entr" presetSubtype="0" fill="hold" grpId="1" nodeType="withEffect">
                                  <p:stCondLst>
                                    <p:cond delay="250"/>
                                  </p:stCondLst>
                                  <p:iterate>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08FB8D-0E3C-030C-D5EF-E4B79A483874}"/>
              </a:ext>
            </a:extLst>
          </p:cNvPr>
          <p:cNvSpPr>
            <a:spLocks noGrp="1"/>
          </p:cNvSpPr>
          <p:nvPr>
            <p:ph type="title"/>
          </p:nvPr>
        </p:nvSpPr>
        <p:spPr>
          <a:xfrm>
            <a:off x="517870" y="976160"/>
            <a:ext cx="11156260" cy="1381910"/>
          </a:xfrm>
        </p:spPr>
        <p:txBody>
          <a:bodyPr vert="horz" lIns="91440" tIns="45720" rIns="91440" bIns="45720" rtlCol="0" anchor="t">
            <a:normAutofit/>
          </a:bodyPr>
          <a:lstStyle/>
          <a:p>
            <a:r>
              <a:rPr lang="en-US" sz="4400" dirty="0"/>
              <a:t>Default Risk by Customer Records</a:t>
            </a:r>
          </a:p>
        </p:txBody>
      </p:sp>
      <p:sp>
        <p:nvSpPr>
          <p:cNvPr id="43" name="Content Placeholder 11">
            <a:extLst>
              <a:ext uri="{FF2B5EF4-FFF2-40B4-BE49-F238E27FC236}">
                <a16:creationId xmlns:a16="http://schemas.microsoft.com/office/drawing/2014/main" id="{759E03CC-08ED-5A45-4C4A-638AD3C64A1E}"/>
              </a:ext>
            </a:extLst>
          </p:cNvPr>
          <p:cNvSpPr>
            <a:spLocks noGrp="1"/>
          </p:cNvSpPr>
          <p:nvPr>
            <p:ph sz="half" idx="1"/>
          </p:nvPr>
        </p:nvSpPr>
        <p:spPr>
          <a:xfrm>
            <a:off x="484919" y="1855931"/>
            <a:ext cx="5578130" cy="3713827"/>
          </a:xfrm>
        </p:spPr>
        <p:txBody>
          <a:bodyPr vert="horz" lIns="91440" tIns="45720" rIns="91440" bIns="45720" rtlCol="0">
            <a:normAutofit/>
          </a:bodyPr>
          <a:lstStyle/>
          <a:p>
            <a:pPr marL="285750" indent="-285750">
              <a:buFont typeface="Arial" panose="020B0604020202020204" pitchFamily="34" charset="0"/>
              <a:buChar char="•"/>
            </a:pPr>
            <a:r>
              <a:rPr lang="en-US" sz="1800" b="1" dirty="0"/>
              <a:t>Loan Distribution</a:t>
            </a:r>
          </a:p>
          <a:p>
            <a:pPr marL="742950" lvl="1" indent="-285750">
              <a:buFont typeface="Arial" panose="020B0604020202020204" pitchFamily="34" charset="0"/>
              <a:buChar char="•"/>
            </a:pPr>
            <a:r>
              <a:rPr lang="en-US" sz="1600" dirty="0"/>
              <a:t>Around </a:t>
            </a:r>
            <a:r>
              <a:rPr lang="en-US" sz="1600" b="1" dirty="0"/>
              <a:t>95%</a:t>
            </a:r>
            <a:r>
              <a:rPr lang="en-US" sz="1600" dirty="0"/>
              <a:t> of the loans were given to the customers with 0 Public derogatory records or public bankruptcy records</a:t>
            </a:r>
          </a:p>
          <a:p>
            <a:pPr marL="342900" indent="-342900">
              <a:buFont typeface="Arial" panose="020B0604020202020204" pitchFamily="34" charset="0"/>
              <a:buChar char="•"/>
            </a:pPr>
            <a:r>
              <a:rPr lang="en-US" sz="1800" b="1" dirty="0"/>
              <a:t>Default Risk:</a:t>
            </a:r>
          </a:p>
          <a:p>
            <a:pPr marL="742950" lvl="1" indent="-285750">
              <a:buFont typeface="Arial" panose="020B0604020202020204" pitchFamily="34" charset="0"/>
              <a:buChar char="•"/>
            </a:pPr>
            <a:r>
              <a:rPr lang="en-US" sz="1600" dirty="0"/>
              <a:t>Records show Charged-off loans &gt;  </a:t>
            </a:r>
            <a:r>
              <a:rPr lang="en-US" sz="1600" b="1" dirty="0"/>
              <a:t>20%</a:t>
            </a:r>
            <a:r>
              <a:rPr lang="en-US" sz="1600" dirty="0"/>
              <a:t> for such customers</a:t>
            </a:r>
          </a:p>
          <a:p>
            <a:pPr marL="742950" lvl="1" indent="-285750">
              <a:buFont typeface="Arial" panose="020B0604020202020204" pitchFamily="34" charset="0"/>
              <a:buChar char="•"/>
            </a:pPr>
            <a:r>
              <a:rPr lang="en-US" sz="1600" dirty="0"/>
              <a:t>This should be considered strictly while disbursing the loan</a:t>
            </a:r>
          </a:p>
          <a:p>
            <a:pPr marL="285750" indent="-285750">
              <a:buFont typeface="Arial" panose="020B0604020202020204" pitchFamily="34" charset="0"/>
              <a:buChar char="•"/>
            </a:pPr>
            <a:endParaRPr lang="en-US" sz="1800" b="1" dirty="0"/>
          </a:p>
          <a:p>
            <a:endParaRPr lang="en-US" sz="1800" dirty="0"/>
          </a:p>
        </p:txBody>
      </p:sp>
      <p:sp>
        <p:nvSpPr>
          <p:cNvPr id="80" name="Rectangle 79">
            <a:extLst>
              <a:ext uri="{FF2B5EF4-FFF2-40B4-BE49-F238E27FC236}">
                <a16:creationId xmlns:a16="http://schemas.microsoft.com/office/drawing/2014/main" id="{E0F94F4B-6F7A-4270-95A8-469411C14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648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A graph with numbers and a bar&#10;&#10;AI-generated content may be incorrect.">
            <a:extLst>
              <a:ext uri="{FF2B5EF4-FFF2-40B4-BE49-F238E27FC236}">
                <a16:creationId xmlns:a16="http://schemas.microsoft.com/office/drawing/2014/main" id="{057E1B42-2FD0-F927-561F-6E24EB085E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2186" y="1765928"/>
            <a:ext cx="4330788" cy="2555875"/>
          </a:xfrm>
        </p:spPr>
      </p:pic>
      <p:pic>
        <p:nvPicPr>
          <p:cNvPr id="21" name="Content Placeholder 18">
            <a:extLst>
              <a:ext uri="{FF2B5EF4-FFF2-40B4-BE49-F238E27FC236}">
                <a16:creationId xmlns:a16="http://schemas.microsoft.com/office/drawing/2014/main" id="{0A8A019A-7E96-9EDE-C2E9-2EDF9DD9A8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04198" y="4291821"/>
            <a:ext cx="4330788" cy="2555874"/>
          </a:xfrm>
          <a:prstGeom prst="rect">
            <a:avLst/>
          </a:prstGeom>
        </p:spPr>
      </p:pic>
    </p:spTree>
    <p:extLst>
      <p:ext uri="{BB962C8B-B14F-4D97-AF65-F5344CB8AC3E}">
        <p14:creationId xmlns:p14="http://schemas.microsoft.com/office/powerpoint/2010/main" val="159624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6E38-DD1D-33A0-CB11-AFEC0AF3B0B6}"/>
              </a:ext>
            </a:extLst>
          </p:cNvPr>
          <p:cNvSpPr>
            <a:spLocks noGrp="1"/>
          </p:cNvSpPr>
          <p:nvPr>
            <p:ph type="title"/>
          </p:nvPr>
        </p:nvSpPr>
        <p:spPr/>
        <p:txBody>
          <a:bodyPr>
            <a:normAutofit/>
          </a:bodyPr>
          <a:lstStyle/>
          <a:p>
            <a:r>
              <a:rPr lang="en-IN" sz="4400" dirty="0"/>
              <a:t>Customer income Trends</a:t>
            </a:r>
          </a:p>
        </p:txBody>
      </p:sp>
      <p:sp>
        <p:nvSpPr>
          <p:cNvPr id="3" name="Content Placeholder 2">
            <a:extLst>
              <a:ext uri="{FF2B5EF4-FFF2-40B4-BE49-F238E27FC236}">
                <a16:creationId xmlns:a16="http://schemas.microsoft.com/office/drawing/2014/main" id="{BE6EE6B3-F235-99B3-A1EF-C74DF3B87989}"/>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6CFBCC62-9B87-F92C-0FA8-6CE83B5B2B0D}"/>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7986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008B-42C6-6EE1-1E08-63C19F094F69}"/>
              </a:ext>
            </a:extLst>
          </p:cNvPr>
          <p:cNvSpPr>
            <a:spLocks noGrp="1"/>
          </p:cNvSpPr>
          <p:nvPr>
            <p:ph type="title"/>
          </p:nvPr>
        </p:nvSpPr>
        <p:spPr/>
        <p:txBody>
          <a:bodyPr>
            <a:normAutofit/>
          </a:bodyPr>
          <a:lstStyle/>
          <a:p>
            <a:r>
              <a:rPr lang="en-IN" sz="4400" dirty="0"/>
              <a:t>Customer Employment Trends</a:t>
            </a:r>
          </a:p>
        </p:txBody>
      </p:sp>
      <p:sp>
        <p:nvSpPr>
          <p:cNvPr id="3" name="Content Placeholder 2">
            <a:extLst>
              <a:ext uri="{FF2B5EF4-FFF2-40B4-BE49-F238E27FC236}">
                <a16:creationId xmlns:a16="http://schemas.microsoft.com/office/drawing/2014/main" id="{BB32C26E-3B07-1363-FA0E-5AFFA67EADAF}"/>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C11012EF-7EDE-56B2-A803-AE0E70D2D87A}"/>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8031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Rectangle 85">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Shot of a businessman looking thoughtfully at a graph against a white background">
            <a:extLst>
              <a:ext uri="{FF2B5EF4-FFF2-40B4-BE49-F238E27FC236}">
                <a16:creationId xmlns:a16="http://schemas.microsoft.com/office/drawing/2014/main" id="{7122FB8E-E110-4799-8C6D-0837796CAC19}"/>
              </a:ext>
            </a:extLst>
          </p:cNvPr>
          <p:cNvPicPr>
            <a:picLocks noGrp="1" noChangeAspect="1"/>
          </p:cNvPicPr>
          <p:nvPr>
            <p:ph sz="half" idx="1"/>
          </p:nvPr>
        </p:nvPicPr>
        <p:blipFill>
          <a:blip r:embed="rId3"/>
          <a:srcRect r="50151"/>
          <a:stretch/>
        </p:blipFill>
        <p:spPr>
          <a:xfrm>
            <a:off x="7659149" y="976160"/>
            <a:ext cx="4011643" cy="5371797"/>
          </a:xfrm>
          <a:prstGeom prst="rect">
            <a:avLst/>
          </a:prstGeom>
        </p:spPr>
      </p:pic>
      <p:sp>
        <p:nvSpPr>
          <p:cNvPr id="2" name="Title 1">
            <a:extLst>
              <a:ext uri="{FF2B5EF4-FFF2-40B4-BE49-F238E27FC236}">
                <a16:creationId xmlns:a16="http://schemas.microsoft.com/office/drawing/2014/main" id="{9C788E26-1E88-7119-27BF-3558463ECEA0}"/>
              </a:ext>
            </a:extLst>
          </p:cNvPr>
          <p:cNvSpPr>
            <a:spLocks noGrp="1"/>
          </p:cNvSpPr>
          <p:nvPr>
            <p:ph type="title"/>
          </p:nvPr>
        </p:nvSpPr>
        <p:spPr>
          <a:xfrm>
            <a:off x="521208" y="976160"/>
            <a:ext cx="6537960" cy="1463040"/>
          </a:xfrm>
        </p:spPr>
        <p:txBody>
          <a:bodyPr vert="horz" lIns="91440" tIns="45720" rIns="91440" bIns="45720" rtlCol="0" anchor="t">
            <a:normAutofit/>
          </a:bodyPr>
          <a:lstStyle/>
          <a:p>
            <a:r>
              <a:rPr lang="en-US" sz="4400" dirty="0"/>
              <a:t>Key Findings From the Analysis</a:t>
            </a:r>
          </a:p>
        </p:txBody>
      </p:sp>
      <p:sp>
        <p:nvSpPr>
          <p:cNvPr id="4" name="Content Placeholder 3">
            <a:extLst>
              <a:ext uri="{FF2B5EF4-FFF2-40B4-BE49-F238E27FC236}">
                <a16:creationId xmlns:a16="http://schemas.microsoft.com/office/drawing/2014/main" id="{1B79F244-7327-1245-C846-B746525F8FD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537960" cy="3767328"/>
          </a:xfrm>
        </p:spPr>
        <p:txBody>
          <a:bodyPr>
            <a:normAutofit/>
          </a:bodyPr>
          <a:lstStyle/>
          <a:p>
            <a:pPr marL="285750" indent="-285750">
              <a:spcBef>
                <a:spcPts val="0"/>
              </a:spcBef>
              <a:buFont typeface="Arial" panose="020B0604020202020204" pitchFamily="34" charset="0"/>
              <a:buChar char="•"/>
            </a:pPr>
            <a:r>
              <a:rPr lang="en-IN" sz="1700" b="1" dirty="0"/>
              <a:t>Risks for loan defaulting based on the Loan Parameters:</a:t>
            </a:r>
          </a:p>
          <a:p>
            <a:pPr marL="560070" lvl="1" indent="-285750">
              <a:spcBef>
                <a:spcPts val="0"/>
              </a:spcBef>
            </a:pPr>
            <a:r>
              <a:rPr lang="en-IN" sz="1700" dirty="0"/>
              <a:t>Higher loan amounts tend to have higher default rates, especially for the amounts above $20K</a:t>
            </a:r>
          </a:p>
          <a:p>
            <a:pPr marL="560070" lvl="1" indent="-285750">
              <a:spcBef>
                <a:spcPts val="0"/>
              </a:spcBef>
            </a:pPr>
            <a:r>
              <a:rPr lang="en-IN" sz="1700" dirty="0"/>
              <a:t>Higher the term, chances of being defaulted are high</a:t>
            </a:r>
          </a:p>
          <a:p>
            <a:pPr marL="560070" lvl="1" indent="-285750">
              <a:spcBef>
                <a:spcPts val="0"/>
              </a:spcBef>
            </a:pPr>
            <a:r>
              <a:rPr lang="en-IN" sz="1700" dirty="0"/>
              <a:t>Loans taken for the debt consolidation has the history of being defaulted</a:t>
            </a:r>
          </a:p>
          <a:p>
            <a:pPr marL="285750" indent="-285750">
              <a:spcBef>
                <a:spcPts val="0"/>
              </a:spcBef>
              <a:buFont typeface="Arial" panose="020B0604020202020204" pitchFamily="34" charset="0"/>
              <a:buChar char="•"/>
            </a:pPr>
            <a:r>
              <a:rPr lang="en-IN" sz="1700" b="1" dirty="0"/>
              <a:t>Risks for loan defaulting based on the Customer parameters:</a:t>
            </a:r>
          </a:p>
          <a:p>
            <a:pPr marL="560070" lvl="1" indent="-285750">
              <a:spcBef>
                <a:spcPts val="0"/>
              </a:spcBef>
            </a:pPr>
            <a:r>
              <a:rPr lang="en-IN" sz="1700" dirty="0"/>
              <a:t>Customers who are on RENT and taking loan for Debt Consolidation seems to be defaulting the loan at a higher rate</a:t>
            </a:r>
          </a:p>
          <a:p>
            <a:pPr marL="560070" lvl="1" indent="-285750">
              <a:spcBef>
                <a:spcPts val="0"/>
              </a:spcBef>
            </a:pPr>
            <a:r>
              <a:rPr lang="en-IN" sz="1700" dirty="0"/>
              <a:t>Enquiry on public bankruptcy of the customer would be highly beneficial since this seem to have direct connection with the chances of being defaulted</a:t>
            </a:r>
          </a:p>
          <a:p>
            <a:pPr marL="560070" lvl="1" indent="-285750">
              <a:spcBef>
                <a:spcPts val="0"/>
              </a:spcBef>
            </a:pPr>
            <a:endParaRPr lang="en-IN" sz="1700" dirty="0"/>
          </a:p>
          <a:p>
            <a:pPr marL="560070" lvl="1" indent="-285750">
              <a:spcBef>
                <a:spcPts val="2500"/>
              </a:spcBef>
            </a:pPr>
            <a:endParaRPr lang="en-IN" sz="1700" dirty="0"/>
          </a:p>
        </p:txBody>
      </p:sp>
      <p:sp>
        <p:nvSpPr>
          <p:cNvPr id="88" name="Freeform: Shape 87">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6182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8507F4-01E7-5E7C-4283-52CF921EA9DC}"/>
              </a:ext>
            </a:extLst>
          </p:cNvPr>
          <p:cNvSpPr>
            <a:spLocks noGrp="1"/>
          </p:cNvSpPr>
          <p:nvPr>
            <p:ph type="title"/>
          </p:nvPr>
        </p:nvSpPr>
        <p:spPr>
          <a:xfrm>
            <a:off x="517870" y="976160"/>
            <a:ext cx="6281928" cy="1463040"/>
          </a:xfrm>
        </p:spPr>
        <p:txBody>
          <a:bodyPr vert="horz" lIns="91440" tIns="45720" rIns="91440" bIns="45720" rtlCol="0" anchor="t">
            <a:normAutofit/>
          </a:bodyPr>
          <a:lstStyle/>
          <a:p>
            <a:r>
              <a:rPr lang="en-US" sz="4100" dirty="0"/>
              <a:t>Implications for Lenders</a:t>
            </a:r>
          </a:p>
        </p:txBody>
      </p:sp>
      <p:sp>
        <p:nvSpPr>
          <p:cNvPr id="4" name="Content Placeholder 3">
            <a:extLst>
              <a:ext uri="{FF2B5EF4-FFF2-40B4-BE49-F238E27FC236}">
                <a16:creationId xmlns:a16="http://schemas.microsoft.com/office/drawing/2014/main" id="{790FA3D3-FC58-E34F-908E-F04B7BC71FB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9" y="2578608"/>
            <a:ext cx="6281928" cy="3767328"/>
          </a:xfrm>
        </p:spPr>
        <p:txBody>
          <a:bodyPr>
            <a:normAutofit/>
          </a:bodyPr>
          <a:lstStyle/>
          <a:p>
            <a:pPr marL="0" indent="0">
              <a:lnSpc>
                <a:spcPct val="100000"/>
              </a:lnSpc>
              <a:spcBef>
                <a:spcPts val="2500"/>
              </a:spcBef>
              <a:buNone/>
            </a:pPr>
            <a:r>
              <a:rPr lang="en-US" sz="1800" b="1"/>
              <a:t>Informed Lending Practices</a:t>
            </a:r>
          </a:p>
          <a:p>
            <a:pPr marL="0" lvl="1" indent="0">
              <a:lnSpc>
                <a:spcPct val="100000"/>
              </a:lnSpc>
              <a:buNone/>
            </a:pPr>
            <a:r>
              <a:rPr lang="en-US"/>
              <a:t>These findings can guide lenders in refining their lending practices to minimize risk and improve outcomes.</a:t>
            </a:r>
          </a:p>
          <a:p>
            <a:pPr marL="0" indent="0">
              <a:lnSpc>
                <a:spcPct val="100000"/>
              </a:lnSpc>
              <a:spcBef>
                <a:spcPts val="2500"/>
              </a:spcBef>
              <a:buNone/>
            </a:pPr>
            <a:r>
              <a:rPr lang="en-US" sz="1800" b="1"/>
              <a:t>Understanding Risk Factors</a:t>
            </a:r>
          </a:p>
          <a:p>
            <a:pPr marL="0" lvl="1" indent="0">
              <a:lnSpc>
                <a:spcPct val="100000"/>
              </a:lnSpc>
              <a:buNone/>
            </a:pPr>
            <a:r>
              <a:rPr lang="en-US"/>
              <a:t>By analyzing risk factors associated with defaults, lenders can enhance their decision-making processes and strategies.</a:t>
            </a:r>
          </a:p>
          <a:p>
            <a:pPr marL="0" indent="0">
              <a:lnSpc>
                <a:spcPct val="100000"/>
              </a:lnSpc>
              <a:spcBef>
                <a:spcPts val="2500"/>
              </a:spcBef>
              <a:buNone/>
            </a:pPr>
            <a:r>
              <a:rPr lang="en-US" sz="1800" b="1"/>
              <a:t>Policy Development</a:t>
            </a:r>
          </a:p>
          <a:p>
            <a:pPr marL="0" lvl="1" indent="0">
              <a:lnSpc>
                <a:spcPct val="100000"/>
              </a:lnSpc>
              <a:buNone/>
            </a:pPr>
            <a:r>
              <a:rPr lang="en-US"/>
              <a:t>Policymakers can use these insights to create effective policies that promote responsible lending and financial stability.</a:t>
            </a:r>
            <a:endParaRPr lang="en-IN"/>
          </a:p>
        </p:txBody>
      </p:sp>
      <p:sp>
        <p:nvSpPr>
          <p:cNvPr id="31" name="Rectangle 3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lk board">
            <a:extLst>
              <a:ext uri="{FF2B5EF4-FFF2-40B4-BE49-F238E27FC236}">
                <a16:creationId xmlns:a16="http://schemas.microsoft.com/office/drawing/2014/main" id="{50F7610C-CF2B-45A9-A238-EA3C2AA97961}"/>
              </a:ext>
            </a:extLst>
          </p:cNvPr>
          <p:cNvPicPr>
            <a:picLocks noGrp="1" noChangeAspect="1"/>
          </p:cNvPicPr>
          <p:nvPr>
            <p:ph sz="half" idx="1"/>
          </p:nvPr>
        </p:nvPicPr>
        <p:blipFill>
          <a:blip r:embed="rId3"/>
          <a:srcRect l="23872" r="22974" b="1"/>
          <a:stretch/>
        </p:blipFill>
        <p:spPr>
          <a:xfrm>
            <a:off x="7383090" y="508090"/>
            <a:ext cx="4225616" cy="5843016"/>
          </a:xfrm>
          <a:prstGeom prst="rect">
            <a:avLst/>
          </a:prstGeom>
        </p:spPr>
      </p:pic>
    </p:spTree>
    <p:extLst>
      <p:ext uri="{BB962C8B-B14F-4D97-AF65-F5344CB8AC3E}">
        <p14:creationId xmlns:p14="http://schemas.microsoft.com/office/powerpoint/2010/main" val="2408356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ears and folders on digital display">
            <a:extLst>
              <a:ext uri="{FF2B5EF4-FFF2-40B4-BE49-F238E27FC236}">
                <a16:creationId xmlns:a16="http://schemas.microsoft.com/office/drawing/2014/main" id="{1D707ABB-D340-4C7E-9D99-0880DD8CF3F2}"/>
              </a:ext>
            </a:extLst>
          </p:cNvPr>
          <p:cNvPicPr>
            <a:picLocks noGrp="1" noChangeAspect="1"/>
          </p:cNvPicPr>
          <p:nvPr>
            <p:ph sz="half" idx="1"/>
          </p:nvPr>
        </p:nvPicPr>
        <p:blipFill>
          <a:blip r:embed="rId3"/>
          <a:srcRect l="22936" r="18948" b="3"/>
          <a:stretch/>
        </p:blipFill>
        <p:spPr>
          <a:xfrm>
            <a:off x="7586236" y="508090"/>
            <a:ext cx="4081805" cy="5846990"/>
          </a:xfrm>
          <a:prstGeom prst="rect">
            <a:avLst/>
          </a:prstGeom>
        </p:spPr>
      </p:pic>
      <p:sp>
        <p:nvSpPr>
          <p:cNvPr id="2" name="Title 1">
            <a:extLst>
              <a:ext uri="{FF2B5EF4-FFF2-40B4-BE49-F238E27FC236}">
                <a16:creationId xmlns:a16="http://schemas.microsoft.com/office/drawing/2014/main" id="{B09D230F-8345-E497-00C4-070AEEF6D934}"/>
              </a:ext>
            </a:extLst>
          </p:cNvPr>
          <p:cNvSpPr>
            <a:spLocks noGrp="1"/>
          </p:cNvSpPr>
          <p:nvPr>
            <p:ph type="title"/>
          </p:nvPr>
        </p:nvSpPr>
        <p:spPr>
          <a:xfrm>
            <a:off x="517870" y="976159"/>
            <a:ext cx="6301185" cy="1463040"/>
          </a:xfrm>
        </p:spPr>
        <p:txBody>
          <a:bodyPr vert="horz" lIns="91440" tIns="45720" rIns="91440" bIns="45720" rtlCol="0" anchor="t">
            <a:normAutofit/>
          </a:bodyPr>
          <a:lstStyle/>
          <a:p>
            <a:r>
              <a:rPr lang="en-US" sz="4400" dirty="0"/>
              <a:t>Recommendations for Further Analysis</a:t>
            </a:r>
          </a:p>
        </p:txBody>
      </p:sp>
      <p:sp>
        <p:nvSpPr>
          <p:cNvPr id="4" name="Content Placeholder 3">
            <a:extLst>
              <a:ext uri="{FF2B5EF4-FFF2-40B4-BE49-F238E27FC236}">
                <a16:creationId xmlns:a16="http://schemas.microsoft.com/office/drawing/2014/main" id="{C0BDC8DC-05FB-BD4E-D7CF-0420331DA1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9" y="2577872"/>
            <a:ext cx="6282982" cy="3767328"/>
          </a:xfrm>
        </p:spPr>
        <p:txBody>
          <a:bodyPr>
            <a:normAutofit/>
          </a:bodyPr>
          <a:lstStyle/>
          <a:p>
            <a:pPr marL="0" indent="0">
              <a:spcBef>
                <a:spcPts val="2500"/>
              </a:spcBef>
              <a:buNone/>
            </a:pPr>
            <a:endParaRPr lang="en-US" sz="1400" dirty="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556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19D6DC-FE8C-A394-F605-2E7F14C5FB48}"/>
              </a:ext>
            </a:extLst>
          </p:cNvPr>
          <p:cNvSpPr>
            <a:spLocks noGrp="1"/>
          </p:cNvSpPr>
          <p:nvPr>
            <p:ph type="title"/>
          </p:nvPr>
        </p:nvSpPr>
        <p:spPr>
          <a:xfrm>
            <a:off x="517868" y="976160"/>
            <a:ext cx="6756917" cy="1014302"/>
          </a:xfrm>
        </p:spPr>
        <p:txBody>
          <a:bodyPr vert="horz" lIns="91440" tIns="45720" rIns="91440" bIns="45720" rtlCol="0" anchor="t">
            <a:normAutofit/>
          </a:bodyPr>
          <a:lstStyle/>
          <a:p>
            <a:r>
              <a:rPr lang="en-US" sz="4400" dirty="0"/>
              <a:t>Loan Term period Trend</a:t>
            </a:r>
          </a:p>
        </p:txBody>
      </p:sp>
      <p:sp>
        <p:nvSpPr>
          <p:cNvPr id="4" name="Content Placeholder 3">
            <a:extLst>
              <a:ext uri="{FF2B5EF4-FFF2-40B4-BE49-F238E27FC236}">
                <a16:creationId xmlns:a16="http://schemas.microsoft.com/office/drawing/2014/main" id="{3698B187-FD03-1DFE-5083-60A15B8B935F}"/>
              </a:ext>
            </a:extLst>
          </p:cNvPr>
          <p:cNvSpPr>
            <a:spLocks noGrp="1"/>
          </p:cNvSpPr>
          <p:nvPr>
            <p:ph sz="half" idx="2"/>
          </p:nvPr>
        </p:nvSpPr>
        <p:spPr>
          <a:xfrm>
            <a:off x="517869" y="2578608"/>
            <a:ext cx="6281928" cy="3767328"/>
          </a:xfrm>
        </p:spPr>
        <p:txBody>
          <a:bodyPr vert="horz" lIns="91440" tIns="45720" rIns="91440" bIns="45720" rtlCol="0">
            <a:normAutofit fontScale="92500" lnSpcReduction="20000"/>
          </a:bodyPr>
          <a:lstStyle/>
          <a:p>
            <a:pPr marL="342900" indent="-342900">
              <a:buFont typeface="Arial" panose="020B0604020202020204" pitchFamily="34" charset="0"/>
              <a:buChar char="•"/>
            </a:pPr>
            <a:r>
              <a:rPr lang="en-US" sz="2100" b="1" dirty="0"/>
              <a:t>Loan Distribution:</a:t>
            </a:r>
          </a:p>
          <a:p>
            <a:pPr marL="617220" lvl="1" indent="-342900"/>
            <a:r>
              <a:rPr lang="en-US" sz="1600" dirty="0"/>
              <a:t>Two available terms: </a:t>
            </a:r>
            <a:r>
              <a:rPr lang="en-US" sz="1600" b="1" dirty="0"/>
              <a:t>36 months</a:t>
            </a:r>
            <a:r>
              <a:rPr lang="en-US" sz="1600" dirty="0"/>
              <a:t> and </a:t>
            </a:r>
            <a:r>
              <a:rPr lang="en-US" sz="1600" b="1" dirty="0"/>
              <a:t>60 months</a:t>
            </a:r>
          </a:p>
          <a:p>
            <a:pPr marL="617220" lvl="1" indent="-342900"/>
            <a:r>
              <a:rPr lang="en-US" dirty="0"/>
              <a:t>Majority of loans approved for </a:t>
            </a:r>
            <a:r>
              <a:rPr lang="en-US" b="1" dirty="0"/>
              <a:t>36 months</a:t>
            </a:r>
            <a:endParaRPr lang="en-US" dirty="0"/>
          </a:p>
          <a:p>
            <a:pPr lvl="1" indent="0">
              <a:buNone/>
            </a:pPr>
            <a:endParaRPr lang="en-US" sz="1800" b="0" i="0" dirty="0">
              <a:effectLst/>
            </a:endParaRPr>
          </a:p>
          <a:p>
            <a:pPr marL="342900" indent="-342900">
              <a:buFont typeface="Arial" panose="020B0604020202020204" pitchFamily="34" charset="0"/>
              <a:buChar char="•"/>
            </a:pPr>
            <a:r>
              <a:rPr lang="en-US" b="1" dirty="0"/>
              <a:t>Default Risk:</a:t>
            </a:r>
          </a:p>
          <a:p>
            <a:pPr marL="617220" lvl="1" indent="-342900"/>
            <a:r>
              <a:rPr lang="en-US" dirty="0"/>
              <a:t>Loans with </a:t>
            </a:r>
            <a:r>
              <a:rPr lang="en-US" b="1" dirty="0"/>
              <a:t>60-month</a:t>
            </a:r>
            <a:r>
              <a:rPr lang="en-US" dirty="0"/>
              <a:t> term have a </a:t>
            </a:r>
            <a:r>
              <a:rPr lang="en-US" b="1" dirty="0"/>
              <a:t>24.6% charge-off rate</a:t>
            </a:r>
            <a:r>
              <a:rPr lang="en-US" dirty="0"/>
              <a:t>, indicating higher default risk</a:t>
            </a:r>
          </a:p>
          <a:p>
            <a:pPr lvl="1" indent="0">
              <a:buNone/>
            </a:pPr>
            <a:endParaRPr lang="en-US" b="1" i="0" dirty="0">
              <a:effectLst/>
            </a:endParaRPr>
          </a:p>
          <a:p>
            <a:pPr marL="342900" indent="-342900">
              <a:buFont typeface="Arial" panose="020B0604020202020204" pitchFamily="34" charset="0"/>
              <a:buChar char="•"/>
            </a:pPr>
            <a:r>
              <a:rPr lang="en-US" b="1" dirty="0"/>
              <a:t>EDA Techniques used:</a:t>
            </a:r>
          </a:p>
          <a:p>
            <a:pPr marL="617220" lvl="1" indent="-342900"/>
            <a:r>
              <a:rPr lang="en-US" dirty="0"/>
              <a:t>Univariate analysis to find the Loan distribution (Pic1)</a:t>
            </a:r>
          </a:p>
          <a:p>
            <a:pPr marL="617220" lvl="1" indent="-342900"/>
            <a:r>
              <a:rPr lang="en-US" dirty="0"/>
              <a:t>Bi Variate analysis to find the relation between loan term and loan status (Pic2)</a:t>
            </a:r>
          </a:p>
        </p:txBody>
      </p:sp>
      <p:sp>
        <p:nvSpPr>
          <p:cNvPr id="41" name="Rectangle 4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descr="A close-up of a graph&#10;&#10;AI-generated content may be incorrect.">
            <a:extLst>
              <a:ext uri="{FF2B5EF4-FFF2-40B4-BE49-F238E27FC236}">
                <a16:creationId xmlns:a16="http://schemas.microsoft.com/office/drawing/2014/main" id="{AFCCF9BE-DF34-3DC7-46DD-ABD4F3BF98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8085" y="1162056"/>
            <a:ext cx="5196652" cy="2554287"/>
          </a:xfrm>
        </p:spPr>
      </p:pic>
      <p:pic>
        <p:nvPicPr>
          <p:cNvPr id="30" name="Picture 29" descr="A graph of a loan status&#10;&#10;AI-generated content may be incorrect.">
            <a:extLst>
              <a:ext uri="{FF2B5EF4-FFF2-40B4-BE49-F238E27FC236}">
                <a16:creationId xmlns:a16="http://schemas.microsoft.com/office/drawing/2014/main" id="{E2181722-2DBD-4965-97C2-47991DDED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512" y="3561613"/>
            <a:ext cx="5036255" cy="2980641"/>
          </a:xfrm>
          <a:prstGeom prst="rect">
            <a:avLst/>
          </a:prstGeom>
        </p:spPr>
      </p:pic>
    </p:spTree>
    <p:extLst>
      <p:ext uri="{BB962C8B-B14F-4D97-AF65-F5344CB8AC3E}">
        <p14:creationId xmlns:p14="http://schemas.microsoft.com/office/powerpoint/2010/main" val="268148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27ABBB-F84C-8D8F-EFDA-1DD131DB6127}"/>
              </a:ext>
            </a:extLst>
          </p:cNvPr>
          <p:cNvSpPr>
            <a:spLocks noGrp="1"/>
          </p:cNvSpPr>
          <p:nvPr>
            <p:ph type="title"/>
          </p:nvPr>
        </p:nvSpPr>
        <p:spPr>
          <a:xfrm>
            <a:off x="517870" y="976160"/>
            <a:ext cx="5021183" cy="1463040"/>
          </a:xfrm>
        </p:spPr>
        <p:txBody>
          <a:bodyPr vert="horz" lIns="91440" tIns="45720" rIns="91440" bIns="45720" rtlCol="0" anchor="t">
            <a:normAutofit/>
          </a:bodyPr>
          <a:lstStyle/>
          <a:p>
            <a:r>
              <a:rPr lang="en-US" sz="4400" dirty="0"/>
              <a:t>Loan Purpose Trend</a:t>
            </a:r>
          </a:p>
        </p:txBody>
      </p:sp>
      <p:sp>
        <p:nvSpPr>
          <p:cNvPr id="27" name="Content Placeholder 26">
            <a:extLst>
              <a:ext uri="{FF2B5EF4-FFF2-40B4-BE49-F238E27FC236}">
                <a16:creationId xmlns:a16="http://schemas.microsoft.com/office/drawing/2014/main" id="{6C9D7A27-6A63-56BA-9E11-494C50DAFA90}"/>
              </a:ext>
            </a:extLst>
          </p:cNvPr>
          <p:cNvSpPr>
            <a:spLocks noGrp="1"/>
          </p:cNvSpPr>
          <p:nvPr>
            <p:ph sz="half" idx="1"/>
          </p:nvPr>
        </p:nvSpPr>
        <p:spPr>
          <a:xfrm>
            <a:off x="517869" y="2578608"/>
            <a:ext cx="5020056" cy="3767328"/>
          </a:xfrm>
        </p:spPr>
        <p:txBody>
          <a:bodyPr vert="horz" lIns="91440" tIns="45720" rIns="91440" bIns="45720" rtlCol="0">
            <a:noAutofit/>
          </a:bodyPr>
          <a:lstStyle/>
          <a:p>
            <a:pPr marL="285750" indent="-285750">
              <a:buFont typeface="Arial" panose="020B0604020202020204" pitchFamily="34" charset="0"/>
              <a:buChar char="•"/>
            </a:pPr>
            <a:r>
              <a:rPr lang="en-IN" sz="1500" b="1" dirty="0"/>
              <a:t>Distribution:</a:t>
            </a:r>
          </a:p>
          <a:p>
            <a:pPr marL="560070" lvl="1" indent="-285750"/>
            <a:r>
              <a:rPr lang="en-US" sz="1500" b="1" dirty="0"/>
              <a:t>47%</a:t>
            </a:r>
            <a:r>
              <a:rPr lang="en-US" sz="1500" dirty="0"/>
              <a:t> of all loans are for </a:t>
            </a:r>
            <a:r>
              <a:rPr lang="en-US" sz="1500" b="1" dirty="0"/>
              <a:t>Debt Consolidation</a:t>
            </a:r>
            <a:r>
              <a:rPr lang="en-US" sz="1500" dirty="0"/>
              <a:t>, making it the primary purpose for loan origination</a:t>
            </a:r>
          </a:p>
          <a:p>
            <a:pPr lvl="1" indent="0">
              <a:buNone/>
            </a:pPr>
            <a:endParaRPr lang="en-IN" sz="1500" b="1" dirty="0"/>
          </a:p>
          <a:p>
            <a:pPr marL="285750" indent="-285750">
              <a:buFont typeface="Arial" panose="020B0604020202020204" pitchFamily="34" charset="0"/>
              <a:buChar char="•"/>
            </a:pPr>
            <a:r>
              <a:rPr lang="en-IN" sz="1500" b="1" dirty="0"/>
              <a:t>Trends:</a:t>
            </a:r>
          </a:p>
          <a:p>
            <a:pPr marL="560070" lvl="1" indent="-285750"/>
            <a:r>
              <a:rPr lang="en-US" sz="1500" b="1" dirty="0"/>
              <a:t>Debt Consolidation </a:t>
            </a:r>
            <a:r>
              <a:rPr lang="en-US" sz="1500" dirty="0"/>
              <a:t>represents a significant portion of the loan portfolio, influencing both origination and charge-offs</a:t>
            </a:r>
          </a:p>
          <a:p>
            <a:pPr lvl="1" indent="0">
              <a:buNone/>
            </a:pPr>
            <a:endParaRPr lang="en-US" sz="1500" dirty="0"/>
          </a:p>
          <a:p>
            <a:pPr marL="285750" indent="-285750">
              <a:buFont typeface="Arial" panose="020B0604020202020204" pitchFamily="34" charset="0"/>
              <a:buChar char="•"/>
            </a:pPr>
            <a:r>
              <a:rPr lang="en-IN" sz="1500" b="1" dirty="0"/>
              <a:t>Default Risk:</a:t>
            </a:r>
          </a:p>
          <a:p>
            <a:pPr marL="560070" lvl="1" indent="-285750">
              <a:lnSpc>
                <a:spcPct val="120000"/>
              </a:lnSpc>
            </a:pPr>
            <a:r>
              <a:rPr lang="en-US" sz="1500" b="1" dirty="0"/>
              <a:t>26% </a:t>
            </a:r>
            <a:r>
              <a:rPr lang="en-US" sz="1500" dirty="0"/>
              <a:t>of </a:t>
            </a:r>
            <a:r>
              <a:rPr lang="en-US" sz="1500" b="1" dirty="0"/>
              <a:t>Debt Consolidation </a:t>
            </a:r>
            <a:r>
              <a:rPr lang="en-US" sz="1500" dirty="0"/>
              <a:t>loans are </a:t>
            </a:r>
            <a:r>
              <a:rPr lang="en-US" sz="1500" b="1" dirty="0"/>
              <a:t>charged off, </a:t>
            </a:r>
            <a:r>
              <a:rPr lang="en-US" sz="1500" dirty="0"/>
              <a:t>indicating a higher risk of default for loans taken for this purpose</a:t>
            </a:r>
          </a:p>
        </p:txBody>
      </p:sp>
      <p:sp>
        <p:nvSpPr>
          <p:cNvPr id="38" name="Rectangle 3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of a loan status&#10;&#10;AI-generated content may be incorrect.">
            <a:extLst>
              <a:ext uri="{FF2B5EF4-FFF2-40B4-BE49-F238E27FC236}">
                <a16:creationId xmlns:a16="http://schemas.microsoft.com/office/drawing/2014/main" id="{1268A480-5144-E021-B90C-8158D45C38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r="1" b="8286"/>
          <a:stretch/>
        </p:blipFill>
        <p:spPr>
          <a:xfrm>
            <a:off x="6551378" y="3798863"/>
            <a:ext cx="5122753" cy="2783750"/>
          </a:xfrm>
          <a:prstGeom prst="rect">
            <a:avLst/>
          </a:prstGeom>
        </p:spPr>
      </p:pic>
      <p:pic>
        <p:nvPicPr>
          <p:cNvPr id="6" name="Content Placeholder 5" descr="A graph of a distribution of purpose&#10;&#10;AI-generated content may be incorrect.">
            <a:extLst>
              <a:ext uri="{FF2B5EF4-FFF2-40B4-BE49-F238E27FC236}">
                <a16:creationId xmlns:a16="http://schemas.microsoft.com/office/drawing/2014/main" id="{9A8A2D55-7F43-9DC8-F9DB-F71D3CFD94BB}"/>
              </a:ext>
            </a:extLst>
          </p:cNvPr>
          <p:cNvPicPr>
            <a:picLocks noChangeAspect="1"/>
          </p:cNvPicPr>
          <p:nvPr/>
        </p:nvPicPr>
        <p:blipFill>
          <a:blip r:embed="rId3">
            <a:extLst>
              <a:ext uri="{28A0092B-C50C-407E-A947-70E740481C1C}">
                <a14:useLocalDpi xmlns:a14="http://schemas.microsoft.com/office/drawing/2010/main" val="0"/>
              </a:ext>
            </a:extLst>
          </a:blip>
          <a:srcRect r="1" b="8417"/>
          <a:stretch/>
        </p:blipFill>
        <p:spPr>
          <a:xfrm>
            <a:off x="6652949" y="657369"/>
            <a:ext cx="5122753" cy="2779776"/>
          </a:xfrm>
          <a:prstGeom prst="rect">
            <a:avLst/>
          </a:prstGeom>
        </p:spPr>
      </p:pic>
    </p:spTree>
    <p:extLst>
      <p:ext uri="{BB962C8B-B14F-4D97-AF65-F5344CB8AC3E}">
        <p14:creationId xmlns:p14="http://schemas.microsoft.com/office/powerpoint/2010/main" val="386954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0B6A48-E0BB-570C-069F-A06348636599}"/>
              </a:ext>
            </a:extLst>
          </p:cNvPr>
          <p:cNvSpPr>
            <a:spLocks noGrp="1"/>
          </p:cNvSpPr>
          <p:nvPr>
            <p:ph type="title"/>
          </p:nvPr>
        </p:nvSpPr>
        <p:spPr>
          <a:xfrm>
            <a:off x="517870" y="976160"/>
            <a:ext cx="6281928" cy="1463040"/>
          </a:xfrm>
        </p:spPr>
        <p:txBody>
          <a:bodyPr vert="horz" lIns="91440" tIns="45720" rIns="91440" bIns="45720" rtlCol="0" anchor="t">
            <a:normAutofit/>
          </a:bodyPr>
          <a:lstStyle/>
          <a:p>
            <a:r>
              <a:rPr lang="en-US" sz="4400" dirty="0"/>
              <a:t>Contents</a:t>
            </a:r>
          </a:p>
        </p:txBody>
      </p:sp>
      <p:sp>
        <p:nvSpPr>
          <p:cNvPr id="4" name="Content Placeholder 3">
            <a:extLst>
              <a:ext uri="{FF2B5EF4-FFF2-40B4-BE49-F238E27FC236}">
                <a16:creationId xmlns:a16="http://schemas.microsoft.com/office/drawing/2014/main" id="{903DF78E-3DCD-15D7-A30B-42D88CBF5494}"/>
              </a:ext>
            </a:extLst>
          </p:cNvPr>
          <p:cNvSpPr>
            <a:spLocks noGrp="1"/>
          </p:cNvSpPr>
          <p:nvPr>
            <p:ph sz="half" idx="2"/>
          </p:nvPr>
        </p:nvSpPr>
        <p:spPr>
          <a:xfrm>
            <a:off x="517869" y="2578608"/>
            <a:ext cx="6281928" cy="3767328"/>
          </a:xfrm>
        </p:spPr>
        <p:txBody>
          <a:bodyPr vert="horz" lIns="91440" tIns="45720" rIns="91440" bIns="45720" rtlCol="0">
            <a:normAutofit/>
          </a:bodyPr>
          <a:lstStyle/>
          <a:p>
            <a:pPr>
              <a:lnSpc>
                <a:spcPct val="100000"/>
              </a:lnSpc>
            </a:pPr>
            <a:r>
              <a:rPr lang="en-US" sz="1800" dirty="0"/>
              <a:t>Business Objectives &amp; Analysis Focus</a:t>
            </a:r>
          </a:p>
          <a:p>
            <a:pPr>
              <a:lnSpc>
                <a:spcPct val="100000"/>
              </a:lnSpc>
            </a:pPr>
            <a:r>
              <a:rPr lang="en-US" sz="1800" dirty="0"/>
              <a:t>Analysis Approach</a:t>
            </a:r>
          </a:p>
          <a:p>
            <a:pPr>
              <a:lnSpc>
                <a:spcPct val="100000"/>
              </a:lnSpc>
            </a:pPr>
            <a:r>
              <a:rPr lang="en-US" sz="1800" dirty="0"/>
              <a:t>Dataset Overview</a:t>
            </a:r>
          </a:p>
          <a:p>
            <a:pPr>
              <a:lnSpc>
                <a:spcPct val="100000"/>
              </a:lnSpc>
            </a:pPr>
            <a:r>
              <a:rPr lang="en-US" sz="1800" dirty="0"/>
              <a:t>EDA</a:t>
            </a:r>
          </a:p>
          <a:p>
            <a:pPr marL="0" lvl="1" indent="0">
              <a:lnSpc>
                <a:spcPct val="100000"/>
              </a:lnSpc>
              <a:buFont typeface="Arial" panose="020B0604020202020204" pitchFamily="34" charset="0"/>
              <a:buNone/>
            </a:pPr>
            <a:r>
              <a:rPr lang="en-US" dirty="0"/>
              <a:t>Key Findings</a:t>
            </a:r>
          </a:p>
          <a:p>
            <a:pPr>
              <a:lnSpc>
                <a:spcPct val="100000"/>
              </a:lnSpc>
            </a:pPr>
            <a:r>
              <a:rPr lang="en-US" sz="1800" dirty="0"/>
              <a:t>Recommendations</a:t>
            </a:r>
          </a:p>
        </p:txBody>
      </p:sp>
      <p:sp>
        <p:nvSpPr>
          <p:cNvPr id="31" name="Rectangle 3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preadsheet and calculator">
            <a:extLst>
              <a:ext uri="{FF2B5EF4-FFF2-40B4-BE49-F238E27FC236}">
                <a16:creationId xmlns:a16="http://schemas.microsoft.com/office/drawing/2014/main" id="{6D5A62AA-0E79-4EFF-A8E8-3B946E20D84F}"/>
              </a:ext>
            </a:extLst>
          </p:cNvPr>
          <p:cNvPicPr>
            <a:picLocks noGrp="1" noChangeAspect="1"/>
          </p:cNvPicPr>
          <p:nvPr>
            <p:ph sz="half" idx="1"/>
          </p:nvPr>
        </p:nvPicPr>
        <p:blipFill>
          <a:blip r:embed="rId3"/>
          <a:srcRect l="9564" r="25298" b="1"/>
          <a:stretch/>
        </p:blipFill>
        <p:spPr>
          <a:xfrm>
            <a:off x="7317668" y="1886878"/>
            <a:ext cx="4356461" cy="4464228"/>
          </a:xfrm>
          <a:prstGeom prst="rect">
            <a:avLst/>
          </a:prstGeom>
        </p:spPr>
      </p:pic>
    </p:spTree>
    <p:extLst>
      <p:ext uri="{BB962C8B-B14F-4D97-AF65-F5344CB8AC3E}">
        <p14:creationId xmlns:p14="http://schemas.microsoft.com/office/powerpoint/2010/main" val="253191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2C1A60A5-59AE-F981-7E1C-9B97C6271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2" name="Rectangle 151">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64F026-C173-A083-B686-12F1FA8C195D}"/>
              </a:ext>
            </a:extLst>
          </p:cNvPr>
          <p:cNvSpPr>
            <a:spLocks noGrp="1"/>
          </p:cNvSpPr>
          <p:nvPr>
            <p:ph type="title"/>
          </p:nvPr>
        </p:nvSpPr>
        <p:spPr>
          <a:xfrm>
            <a:off x="521208" y="976160"/>
            <a:ext cx="11155680" cy="1463040"/>
          </a:xfrm>
        </p:spPr>
        <p:txBody>
          <a:bodyPr vert="horz" lIns="91440" tIns="45720" rIns="91440" bIns="45720" rtlCol="0" anchor="t">
            <a:normAutofit/>
          </a:bodyPr>
          <a:lstStyle/>
          <a:p>
            <a:r>
              <a:rPr lang="en-US" sz="4400"/>
              <a:t>Business Objectives &amp; Analysis Focus</a:t>
            </a:r>
            <a:endParaRPr lang="en-US" sz="4400" dirty="0"/>
          </a:p>
        </p:txBody>
      </p:sp>
      <p:sp>
        <p:nvSpPr>
          <p:cNvPr id="153" name="Rectangle 152">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Rectangle 1">
            <a:extLst>
              <a:ext uri="{FF2B5EF4-FFF2-40B4-BE49-F238E27FC236}">
                <a16:creationId xmlns:a16="http://schemas.microsoft.com/office/drawing/2014/main" id="{2659D658-49CF-5A5A-376A-7DEBC33EB831}"/>
              </a:ext>
            </a:extLst>
          </p:cNvPr>
          <p:cNvGraphicFramePr>
            <a:graphicFrameLocks noGrp="1"/>
          </p:cNvGraphicFramePr>
          <p:nvPr>
            <p:ph sz="half" idx="2"/>
            <p:extLst>
              <p:ext uri="{D42A27DB-BD31-4B8C-83A1-F6EECF244321}">
                <p14:modId xmlns:p14="http://schemas.microsoft.com/office/powerpoint/2010/main" val="1686841472"/>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15511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2C1A60A5-59AE-F981-7E1C-9B97C6271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D5F812-4D47-D987-8C8F-B3669602D52F}"/>
              </a:ext>
            </a:extLst>
          </p:cNvPr>
          <p:cNvSpPr>
            <a:spLocks noGrp="1"/>
          </p:cNvSpPr>
          <p:nvPr>
            <p:ph type="title"/>
          </p:nvPr>
        </p:nvSpPr>
        <p:spPr>
          <a:xfrm>
            <a:off x="517870" y="769030"/>
            <a:ext cx="4670466" cy="1360112"/>
          </a:xfrm>
        </p:spPr>
        <p:txBody>
          <a:bodyPr vert="horz" lIns="91440" tIns="45720" rIns="91440" bIns="45720" rtlCol="0" anchor="t">
            <a:normAutofit/>
          </a:bodyPr>
          <a:lstStyle/>
          <a:p>
            <a:r>
              <a:rPr lang="en-US" sz="4000" dirty="0"/>
              <a:t>Analysis Approach</a:t>
            </a:r>
          </a:p>
        </p:txBody>
      </p:sp>
      <p:sp>
        <p:nvSpPr>
          <p:cNvPr id="140" name="Rectangle 13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51808AB-2943-464C-A710-F2A18D869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300216"/>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Rectangle 1">
            <a:extLst>
              <a:ext uri="{FF2B5EF4-FFF2-40B4-BE49-F238E27FC236}">
                <a16:creationId xmlns:a16="http://schemas.microsoft.com/office/drawing/2014/main" id="{2002EFE3-9F66-5DA6-ACFE-E1CA9BAA5ED8}"/>
              </a:ext>
            </a:extLst>
          </p:cNvPr>
          <p:cNvGraphicFramePr>
            <a:graphicFrameLocks noGrp="1"/>
          </p:cNvGraphicFramePr>
          <p:nvPr>
            <p:ph sz="half" idx="1"/>
            <p:extLst>
              <p:ext uri="{D42A27DB-BD31-4B8C-83A1-F6EECF244321}">
                <p14:modId xmlns:p14="http://schemas.microsoft.com/office/powerpoint/2010/main" val="2878697951"/>
              </p:ext>
            </p:extLst>
          </p:nvPr>
        </p:nvGraphicFramePr>
        <p:xfrm>
          <a:off x="5227438" y="996196"/>
          <a:ext cx="6620256" cy="496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62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8B21EF61-A859-4D12-B980-93B4395E34E1}"/>
              </a:ext>
            </a:extLst>
          </p:cNvPr>
          <p:cNvPicPr>
            <a:picLocks noGrp="1" noChangeAspect="1"/>
          </p:cNvPicPr>
          <p:nvPr>
            <p:ph sz="half" idx="1"/>
          </p:nvPr>
        </p:nvPicPr>
        <p:blipFill>
          <a:blip r:embed="rId3"/>
          <a:srcRect l="10458" r="24359" b="1"/>
          <a:stretch/>
        </p:blipFill>
        <p:spPr>
          <a:xfrm>
            <a:off x="6678656" y="1146789"/>
            <a:ext cx="4989088" cy="5036778"/>
          </a:xfrm>
          <a:prstGeom prst="rect">
            <a:avLst/>
          </a:prstGeom>
        </p:spPr>
      </p:pic>
      <p:sp>
        <p:nvSpPr>
          <p:cNvPr id="2" name="Title 1">
            <a:extLst>
              <a:ext uri="{FF2B5EF4-FFF2-40B4-BE49-F238E27FC236}">
                <a16:creationId xmlns:a16="http://schemas.microsoft.com/office/drawing/2014/main" id="{CF2D568E-9FA9-8716-D04B-171C65FFDAE7}"/>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dirty="0"/>
              <a:t>Dataset Overview</a:t>
            </a:r>
          </a:p>
        </p:txBody>
      </p:sp>
      <p:sp>
        <p:nvSpPr>
          <p:cNvPr id="6" name="Rectangle 2">
            <a:extLst>
              <a:ext uri="{FF2B5EF4-FFF2-40B4-BE49-F238E27FC236}">
                <a16:creationId xmlns:a16="http://schemas.microsoft.com/office/drawing/2014/main" id="{400AD056-6C59-1A18-9DB1-38BD487D8E7E}"/>
              </a:ext>
            </a:extLst>
          </p:cNvPr>
          <p:cNvSpPr>
            <a:spLocks noGrp="1" noChangeArrowheads="1"/>
          </p:cNvSpPr>
          <p:nvPr>
            <p:ph sz="half" idx="2"/>
          </p:nvPr>
        </p:nvSpPr>
        <p:spPr bwMode="auto">
          <a:xfrm>
            <a:off x="517869" y="1995515"/>
            <a:ext cx="5578131" cy="44305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468630" indent="-285750" fontAlgn="base">
              <a:spcBef>
                <a:spcPct val="0"/>
              </a:spcBef>
              <a:spcAft>
                <a:spcPts val="600"/>
              </a:spcAft>
            </a:pPr>
            <a:r>
              <a:rPr lang="en-US" b="1" dirty="0"/>
              <a:t>Scope</a:t>
            </a:r>
            <a:r>
              <a:rPr lang="en-US" dirty="0"/>
              <a:t>: 39,717 records and 111 variables.</a:t>
            </a:r>
          </a:p>
          <a:p>
            <a:pPr marL="468630" indent="-285750" fontAlgn="base">
              <a:spcBef>
                <a:spcPct val="0"/>
              </a:spcBef>
              <a:spcAft>
                <a:spcPts val="600"/>
              </a:spcAft>
            </a:pPr>
            <a:r>
              <a:rPr lang="en-US" b="1" dirty="0"/>
              <a:t>Key Features:</a:t>
            </a:r>
          </a:p>
          <a:p>
            <a:pPr marL="742950" lvl="1" indent="-285750" fontAlgn="base">
              <a:spcBef>
                <a:spcPct val="0"/>
              </a:spcBef>
              <a:spcAft>
                <a:spcPts val="600"/>
              </a:spcAft>
            </a:pPr>
            <a:r>
              <a:rPr lang="en-IN" b="1" dirty="0"/>
              <a:t>Consumer Attributes</a:t>
            </a:r>
            <a:r>
              <a:rPr lang="en-IN" dirty="0"/>
              <a:t>: home ownership, annual income, employment duration etc</a:t>
            </a:r>
          </a:p>
          <a:p>
            <a:pPr marL="742950" lvl="1" indent="-285750" fontAlgn="base">
              <a:spcBef>
                <a:spcPct val="0"/>
              </a:spcBef>
              <a:spcAft>
                <a:spcPts val="600"/>
              </a:spcAft>
            </a:pPr>
            <a:r>
              <a:rPr lang="en-IN" b="1" dirty="0"/>
              <a:t>Loan Attributes: </a:t>
            </a:r>
            <a:r>
              <a:rPr lang="en-IN" dirty="0"/>
              <a:t>Loan Amount, Term, Interest rate, Purpose of the loan etc</a:t>
            </a:r>
            <a:r>
              <a:rPr lang="en-IN" b="1" dirty="0"/>
              <a:t>.</a:t>
            </a:r>
          </a:p>
          <a:p>
            <a:pPr marL="742950" lvl="1" indent="-285750" fontAlgn="base">
              <a:spcBef>
                <a:spcPct val="0"/>
              </a:spcBef>
              <a:spcAft>
                <a:spcPts val="600"/>
              </a:spcAft>
            </a:pPr>
            <a:r>
              <a:rPr lang="en-IN" b="1" dirty="0"/>
              <a:t>Target Variable: </a:t>
            </a:r>
            <a:r>
              <a:rPr lang="en-IN" dirty="0"/>
              <a:t>Loan Status (Charged off vs fully paid)</a:t>
            </a:r>
            <a:endParaRPr lang="en-US" dirty="0"/>
          </a:p>
        </p:txBody>
      </p:sp>
      <p:sp>
        <p:nvSpPr>
          <p:cNvPr id="31" name="Rectangle 3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3305764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8" name="Rectangle 157">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64D980-DFE3-E10F-B696-30372C1E050E}"/>
              </a:ext>
            </a:extLst>
          </p:cNvPr>
          <p:cNvSpPr>
            <a:spLocks noGrp="1"/>
          </p:cNvSpPr>
          <p:nvPr>
            <p:ph type="title"/>
          </p:nvPr>
        </p:nvSpPr>
        <p:spPr>
          <a:xfrm>
            <a:off x="517867" y="976160"/>
            <a:ext cx="6074906" cy="948627"/>
          </a:xfrm>
        </p:spPr>
        <p:txBody>
          <a:bodyPr vert="horz" lIns="91440" tIns="45720" rIns="91440" bIns="45720" rtlCol="0" anchor="t">
            <a:noAutofit/>
          </a:bodyPr>
          <a:lstStyle/>
          <a:p>
            <a:r>
              <a:rPr lang="en-US" sz="3200" dirty="0"/>
              <a:t>Big Picture: How Loans Are Performing</a:t>
            </a:r>
          </a:p>
        </p:txBody>
      </p:sp>
      <p:sp>
        <p:nvSpPr>
          <p:cNvPr id="146" name="Content Placeholder 94">
            <a:extLst>
              <a:ext uri="{FF2B5EF4-FFF2-40B4-BE49-F238E27FC236}">
                <a16:creationId xmlns:a16="http://schemas.microsoft.com/office/drawing/2014/main" id="{1537A346-920A-2701-B7DE-2371E4B34B8E}"/>
              </a:ext>
            </a:extLst>
          </p:cNvPr>
          <p:cNvSpPr>
            <a:spLocks noGrp="1"/>
          </p:cNvSpPr>
          <p:nvPr>
            <p:ph sz="half" idx="2"/>
          </p:nvPr>
        </p:nvSpPr>
        <p:spPr>
          <a:xfrm>
            <a:off x="517867" y="2267264"/>
            <a:ext cx="4817104" cy="3780362"/>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endParaRPr lang="en-US" sz="1600" dirty="0"/>
          </a:p>
          <a:p>
            <a:r>
              <a:rPr lang="en-US" dirty="0"/>
              <a:t>About </a:t>
            </a:r>
            <a:r>
              <a:rPr lang="en-US" dirty="0">
                <a:ln w="0"/>
                <a:solidFill>
                  <a:schemeClr val="tx1"/>
                </a:solidFill>
                <a:effectLst>
                  <a:outerShdw blurRad="38100" dist="19050" dir="2700000" algn="tl" rotWithShape="0">
                    <a:schemeClr val="dk1">
                      <a:alpha val="40000"/>
                    </a:schemeClr>
                  </a:outerShdw>
                </a:effectLst>
              </a:rPr>
              <a:t>13.98%</a:t>
            </a:r>
            <a:r>
              <a:rPr lang="en-US" dirty="0"/>
              <a:t> of the total loans are defaulted or charged-off on average.</a:t>
            </a:r>
          </a:p>
          <a:p>
            <a:r>
              <a:rPr lang="en-US" i="1" dirty="0"/>
              <a:t>To pinpoint key risk factors, we'll focus on categories where the default rate goes over 20%. In particular, we'll take a closer look at variables that lead to a 16.78% or higher jump in the proportion of charged-off loans.</a:t>
            </a:r>
          </a:p>
        </p:txBody>
      </p:sp>
      <p:sp>
        <p:nvSpPr>
          <p:cNvPr id="160" name="Rectangle 159">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graph of a distribution of loan status&#10;&#10;AI-generated content may be incorrect.">
            <a:extLst>
              <a:ext uri="{FF2B5EF4-FFF2-40B4-BE49-F238E27FC236}">
                <a16:creationId xmlns:a16="http://schemas.microsoft.com/office/drawing/2014/main" id="{1606DBEA-67C2-114F-091D-570028E1D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053" y="2262645"/>
            <a:ext cx="6281928" cy="3706337"/>
          </a:xfrm>
          <a:prstGeom prst="rect">
            <a:avLst/>
          </a:prstGeom>
          <a:ln>
            <a:solidFill>
              <a:schemeClr val="accent2"/>
            </a:solidFill>
          </a:ln>
        </p:spPr>
      </p:pic>
    </p:spTree>
    <p:extLst>
      <p:ext uri="{BB962C8B-B14F-4D97-AF65-F5344CB8AC3E}">
        <p14:creationId xmlns:p14="http://schemas.microsoft.com/office/powerpoint/2010/main" val="263170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9960F9-B117-8797-C089-6504E0F69E9C}"/>
              </a:ext>
            </a:extLst>
          </p:cNvPr>
          <p:cNvSpPr>
            <a:spLocks noGrp="1"/>
          </p:cNvSpPr>
          <p:nvPr>
            <p:ph type="title"/>
          </p:nvPr>
        </p:nvSpPr>
        <p:spPr>
          <a:xfrm>
            <a:off x="44718" y="861812"/>
            <a:ext cx="8259310" cy="990864"/>
          </a:xfrm>
        </p:spPr>
        <p:txBody>
          <a:bodyPr vert="horz" lIns="91440" tIns="45720" rIns="91440" bIns="45720" rtlCol="0" anchor="t">
            <a:normAutofit/>
          </a:bodyPr>
          <a:lstStyle/>
          <a:p>
            <a:r>
              <a:rPr lang="en-US" sz="4000" dirty="0"/>
              <a:t>Digging Into Loan Patterns</a:t>
            </a:r>
          </a:p>
        </p:txBody>
      </p:sp>
      <p:sp>
        <p:nvSpPr>
          <p:cNvPr id="75" name="Rectangle 7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of a number of bars&#10;&#10;AI-generated content may be incorrect.">
            <a:extLst>
              <a:ext uri="{FF2B5EF4-FFF2-40B4-BE49-F238E27FC236}">
                <a16:creationId xmlns:a16="http://schemas.microsoft.com/office/drawing/2014/main" id="{3309AD76-25F0-D0B7-CDF7-DEAA7F6CA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405" y="699875"/>
            <a:ext cx="4625630" cy="2729122"/>
          </a:xfrm>
          <a:prstGeom prst="rect">
            <a:avLst/>
          </a:prstGeom>
          <a:ln>
            <a:solidFill>
              <a:schemeClr val="accent2"/>
            </a:solidFill>
          </a:ln>
        </p:spPr>
      </p:pic>
      <p:pic>
        <p:nvPicPr>
          <p:cNvPr id="6" name="Content Placeholder 5" descr="A green and blue squares&#10;&#10;AI-generated content may be incorrect.">
            <a:extLst>
              <a:ext uri="{FF2B5EF4-FFF2-40B4-BE49-F238E27FC236}">
                <a16:creationId xmlns:a16="http://schemas.microsoft.com/office/drawing/2014/main" id="{8C260074-7A7A-0F7F-1957-B6BFA96554D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2739" y="2956792"/>
            <a:ext cx="4720820" cy="2797086"/>
          </a:xfrm>
          <a:prstGeom prst="rect">
            <a:avLst/>
          </a:prstGeom>
          <a:ln>
            <a:solidFill>
              <a:schemeClr val="accent2"/>
            </a:solidFill>
          </a:ln>
        </p:spPr>
      </p:pic>
      <p:sp>
        <p:nvSpPr>
          <p:cNvPr id="70" name="Rectangle 69">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F5272FE-3F23-CBCD-AD4F-A3857589C25B}"/>
              </a:ext>
            </a:extLst>
          </p:cNvPr>
          <p:cNvSpPr txBox="1"/>
          <p:nvPr/>
        </p:nvSpPr>
        <p:spPr>
          <a:xfrm>
            <a:off x="668965" y="2345156"/>
            <a:ext cx="547875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6">
                    <a:lumMod val="50000"/>
                  </a:schemeClr>
                </a:solidFill>
              </a:rPr>
              <a:t> 75% of short term loans, ensuring faster recovery</a:t>
            </a:r>
          </a:p>
        </p:txBody>
      </p:sp>
      <p:pic>
        <p:nvPicPr>
          <p:cNvPr id="31" name="Content Placeholder 30" descr="A graph of a number of people&#10;&#10;AI-generated content may be incorrect.">
            <a:extLst>
              <a:ext uri="{FF2B5EF4-FFF2-40B4-BE49-F238E27FC236}">
                <a16:creationId xmlns:a16="http://schemas.microsoft.com/office/drawing/2014/main" id="{400E526F-6E9D-F129-CB80-0F015C30501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05649" y="3850486"/>
            <a:ext cx="5377702" cy="3173726"/>
          </a:xfrm>
          <a:ln>
            <a:solidFill>
              <a:schemeClr val="accent2"/>
            </a:solidFill>
          </a:ln>
        </p:spPr>
      </p:pic>
      <p:cxnSp>
        <p:nvCxnSpPr>
          <p:cNvPr id="37" name="Straight Arrow Connector 36">
            <a:extLst>
              <a:ext uri="{FF2B5EF4-FFF2-40B4-BE49-F238E27FC236}">
                <a16:creationId xmlns:a16="http://schemas.microsoft.com/office/drawing/2014/main" id="{492F5415-2320-C134-03A6-085CEA83B0B8}"/>
              </a:ext>
            </a:extLst>
          </p:cNvPr>
          <p:cNvCxnSpPr>
            <a:cxnSpLocks/>
          </p:cNvCxnSpPr>
          <p:nvPr/>
        </p:nvCxnSpPr>
        <p:spPr>
          <a:xfrm>
            <a:off x="2283475" y="2697196"/>
            <a:ext cx="0" cy="41984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5081F9-CCD9-365D-CF54-0CF96734DC32}"/>
              </a:ext>
            </a:extLst>
          </p:cNvPr>
          <p:cNvSpPr txBox="1"/>
          <p:nvPr/>
        </p:nvSpPr>
        <p:spPr>
          <a:xfrm>
            <a:off x="752739" y="1650663"/>
            <a:ext cx="5208543"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6">
                    <a:lumMod val="50000"/>
                  </a:schemeClr>
                </a:solidFill>
              </a:rPr>
              <a:t>56 % of loans under highest grade, with low interest -&gt; more sales</a:t>
            </a:r>
          </a:p>
        </p:txBody>
      </p:sp>
      <p:cxnSp>
        <p:nvCxnSpPr>
          <p:cNvPr id="42" name="Straight Arrow Connector 41">
            <a:extLst>
              <a:ext uri="{FF2B5EF4-FFF2-40B4-BE49-F238E27FC236}">
                <a16:creationId xmlns:a16="http://schemas.microsoft.com/office/drawing/2014/main" id="{47D2C5E2-51E2-725C-CE91-C44586A0CB19}"/>
              </a:ext>
            </a:extLst>
          </p:cNvPr>
          <p:cNvCxnSpPr>
            <a:cxnSpLocks/>
          </p:cNvCxnSpPr>
          <p:nvPr/>
        </p:nvCxnSpPr>
        <p:spPr>
          <a:xfrm>
            <a:off x="5473559" y="1852676"/>
            <a:ext cx="158399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8D82A3E4-BCAE-8856-BA48-A6E0797C7BF3}"/>
              </a:ext>
            </a:extLst>
          </p:cNvPr>
          <p:cNvSpPr txBox="1"/>
          <p:nvPr/>
        </p:nvSpPr>
        <p:spPr>
          <a:xfrm>
            <a:off x="2101606" y="6203775"/>
            <a:ext cx="4895324" cy="369332"/>
          </a:xfrm>
          <a:prstGeom prst="rect">
            <a:avLst/>
          </a:prstGeom>
          <a:noFill/>
        </p:spPr>
        <p:txBody>
          <a:bodyPr wrap="square" rtlCol="0">
            <a:spAutoFit/>
          </a:bodyPr>
          <a:lstStyle/>
          <a:p>
            <a:r>
              <a:rPr lang="en-IN" dirty="0">
                <a:solidFill>
                  <a:srgbClr val="FF0000"/>
                </a:solidFill>
              </a:rPr>
              <a:t>RISK!! More loans for debt consolidation</a:t>
            </a:r>
          </a:p>
        </p:txBody>
      </p:sp>
      <p:cxnSp>
        <p:nvCxnSpPr>
          <p:cNvPr id="46" name="Straight Arrow Connector 45">
            <a:extLst>
              <a:ext uri="{FF2B5EF4-FFF2-40B4-BE49-F238E27FC236}">
                <a16:creationId xmlns:a16="http://schemas.microsoft.com/office/drawing/2014/main" id="{60A35F8A-74C7-6294-C34A-65261E7C3D59}"/>
              </a:ext>
            </a:extLst>
          </p:cNvPr>
          <p:cNvCxnSpPr>
            <a:cxnSpLocks/>
          </p:cNvCxnSpPr>
          <p:nvPr/>
        </p:nvCxnSpPr>
        <p:spPr>
          <a:xfrm>
            <a:off x="5632906" y="6239138"/>
            <a:ext cx="229357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91916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 name="Rectangle 26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3" name="Rectangle 272">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61848E-3441-6DD9-516B-BF14CE73DA96}"/>
              </a:ext>
            </a:extLst>
          </p:cNvPr>
          <p:cNvSpPr>
            <a:spLocks noGrp="1"/>
          </p:cNvSpPr>
          <p:nvPr>
            <p:ph type="title"/>
          </p:nvPr>
        </p:nvSpPr>
        <p:spPr>
          <a:xfrm>
            <a:off x="517869" y="976160"/>
            <a:ext cx="6300216" cy="1463040"/>
          </a:xfrm>
        </p:spPr>
        <p:txBody>
          <a:bodyPr vert="horz" lIns="91440" tIns="45720" rIns="91440" bIns="45720" rtlCol="0" anchor="t">
            <a:normAutofit/>
          </a:bodyPr>
          <a:lstStyle/>
          <a:p>
            <a:r>
              <a:rPr lang="en-US" sz="4400" dirty="0"/>
              <a:t>Default Risk - Loan Amount and Purpose</a:t>
            </a:r>
          </a:p>
        </p:txBody>
      </p:sp>
      <p:sp>
        <p:nvSpPr>
          <p:cNvPr id="113" name="Content Placeholder 3">
            <a:extLst>
              <a:ext uri="{FF2B5EF4-FFF2-40B4-BE49-F238E27FC236}">
                <a16:creationId xmlns:a16="http://schemas.microsoft.com/office/drawing/2014/main" id="{97F18A14-344F-0CEA-9C8A-C8553DE8DA4E}"/>
              </a:ext>
            </a:extLst>
          </p:cNvPr>
          <p:cNvSpPr>
            <a:spLocks noGrp="1"/>
          </p:cNvSpPr>
          <p:nvPr>
            <p:ph sz="half" idx="2"/>
          </p:nvPr>
        </p:nvSpPr>
        <p:spPr>
          <a:xfrm>
            <a:off x="517869" y="2578608"/>
            <a:ext cx="6281928" cy="3767328"/>
          </a:xfrm>
          <a:ln/>
        </p:spPr>
        <p:style>
          <a:lnRef idx="1">
            <a:schemeClr val="accent2"/>
          </a:lnRef>
          <a:fillRef idx="1001">
            <a:schemeClr val="lt1"/>
          </a:fillRef>
          <a:effectRef idx="1">
            <a:schemeClr val="accent2"/>
          </a:effectRef>
          <a:fontRef idx="minor">
            <a:schemeClr val="dk1"/>
          </a:fontRef>
        </p:style>
        <p:txBody>
          <a:bodyPr vert="horz" lIns="91440" tIns="45720" rIns="91440" bIns="45720" rtlCol="0">
            <a:normAutofit/>
          </a:bodyPr>
          <a:lstStyle/>
          <a:p>
            <a:pPr marL="285750" indent="-285750">
              <a:lnSpc>
                <a:spcPct val="100000"/>
              </a:lnSpc>
              <a:buFont typeface="Arial" panose="020B0604020202020204" pitchFamily="34" charset="0"/>
              <a:buChar char="•"/>
            </a:pPr>
            <a:r>
              <a:rPr lang="en-US" sz="1800" b="1" dirty="0">
                <a:solidFill>
                  <a:schemeClr val="tx1"/>
                </a:solidFill>
              </a:rPr>
              <a:t>Loan Distribution: </a:t>
            </a:r>
            <a:endParaRPr lang="en-US" sz="1800" b="0" i="0" dirty="0">
              <a:solidFill>
                <a:schemeClr val="tx1"/>
              </a:solidFill>
              <a:effectLst/>
            </a:endParaRPr>
          </a:p>
          <a:p>
            <a:pPr marL="560070" lvl="1" indent="-285750">
              <a:lnSpc>
                <a:spcPct val="100000"/>
              </a:lnSpc>
            </a:pPr>
            <a:r>
              <a:rPr lang="en-US" dirty="0">
                <a:solidFill>
                  <a:schemeClr val="tx1"/>
                </a:solidFill>
              </a:rPr>
              <a:t>Most loans are between </a:t>
            </a:r>
            <a:r>
              <a:rPr lang="en-US" b="1" dirty="0">
                <a:solidFill>
                  <a:schemeClr val="tx1"/>
                </a:solidFill>
              </a:rPr>
              <a:t>$5,000</a:t>
            </a:r>
            <a:r>
              <a:rPr lang="en-US" dirty="0">
                <a:solidFill>
                  <a:schemeClr val="tx1"/>
                </a:solidFill>
              </a:rPr>
              <a:t> and </a:t>
            </a:r>
            <a:r>
              <a:rPr lang="en-US" b="1" dirty="0">
                <a:solidFill>
                  <a:schemeClr val="tx1"/>
                </a:solidFill>
              </a:rPr>
              <a:t>$15,000</a:t>
            </a:r>
          </a:p>
          <a:p>
            <a:pPr marL="560070" lvl="1" indent="-285750">
              <a:lnSpc>
                <a:spcPct val="100000"/>
              </a:lnSpc>
            </a:pPr>
            <a:r>
              <a:rPr lang="en-US" dirty="0">
                <a:solidFill>
                  <a:schemeClr val="tx1"/>
                </a:solidFill>
              </a:rPr>
              <a:t>Loans </a:t>
            </a:r>
            <a:r>
              <a:rPr lang="en-US" b="1" dirty="0">
                <a:solidFill>
                  <a:schemeClr val="tx1"/>
                </a:solidFill>
              </a:rPr>
              <a:t>&gt;$20,000</a:t>
            </a:r>
            <a:r>
              <a:rPr lang="en-US" dirty="0">
                <a:solidFill>
                  <a:schemeClr val="tx1"/>
                </a:solidFill>
              </a:rPr>
              <a:t> are less frequent</a:t>
            </a:r>
          </a:p>
          <a:p>
            <a:pPr marL="560070" lvl="1" indent="-285750">
              <a:lnSpc>
                <a:spcPct val="100000"/>
              </a:lnSpc>
            </a:pPr>
            <a:endParaRPr lang="en-US" b="0" i="0" dirty="0">
              <a:solidFill>
                <a:schemeClr val="tx1"/>
              </a:solidFill>
              <a:effectLst/>
            </a:endParaRPr>
          </a:p>
          <a:p>
            <a:pPr marL="285750" indent="-285750">
              <a:lnSpc>
                <a:spcPct val="100000"/>
              </a:lnSpc>
              <a:buFont typeface="Arial" panose="020B0604020202020204" pitchFamily="34" charset="0"/>
              <a:buChar char="•"/>
            </a:pPr>
            <a:r>
              <a:rPr lang="en-US" sz="1800" b="1" dirty="0">
                <a:solidFill>
                  <a:schemeClr val="tx1"/>
                </a:solidFill>
              </a:rPr>
              <a:t>Default Risk:</a:t>
            </a:r>
          </a:p>
          <a:p>
            <a:pPr marL="560070" lvl="2" indent="-285750">
              <a:lnSpc>
                <a:spcPct val="100000"/>
              </a:lnSpc>
              <a:buFont typeface="Arial" panose="020B0604020202020204" pitchFamily="34" charset="0"/>
              <a:buChar char="•"/>
            </a:pPr>
            <a:r>
              <a:rPr lang="en-US" dirty="0">
                <a:solidFill>
                  <a:schemeClr val="tx1"/>
                </a:solidFill>
              </a:rPr>
              <a:t>Loans between </a:t>
            </a:r>
            <a:r>
              <a:rPr lang="en-US" b="1" dirty="0">
                <a:solidFill>
                  <a:schemeClr val="tx1"/>
                </a:solidFill>
              </a:rPr>
              <a:t>$20,000–$35,000 </a:t>
            </a:r>
            <a:r>
              <a:rPr lang="en-US" dirty="0">
                <a:solidFill>
                  <a:schemeClr val="tx1"/>
                </a:solidFill>
              </a:rPr>
              <a:t>show a higher likelihood of being </a:t>
            </a:r>
            <a:r>
              <a:rPr lang="en-US" b="1" dirty="0">
                <a:solidFill>
                  <a:schemeClr val="tx1"/>
                </a:solidFill>
              </a:rPr>
              <a:t>charged-off</a:t>
            </a:r>
            <a:r>
              <a:rPr lang="en-US" dirty="0">
                <a:solidFill>
                  <a:schemeClr val="tx1"/>
                </a:solidFill>
              </a:rPr>
              <a:t>, likely due to investment or business use. </a:t>
            </a:r>
          </a:p>
          <a:p>
            <a:pPr marL="560070" lvl="2" indent="-285750">
              <a:lnSpc>
                <a:spcPct val="100000"/>
              </a:lnSpc>
              <a:buFont typeface="Arial" panose="020B0604020202020204" pitchFamily="34" charset="0"/>
              <a:buChar char="•"/>
            </a:pPr>
            <a:r>
              <a:rPr lang="en-US" dirty="0">
                <a:solidFill>
                  <a:schemeClr val="tx1"/>
                </a:solidFill>
              </a:rPr>
              <a:t>As seen in Illustration – 2, around </a:t>
            </a:r>
            <a:r>
              <a:rPr lang="en-US" b="1" dirty="0">
                <a:solidFill>
                  <a:schemeClr val="tx1"/>
                </a:solidFill>
              </a:rPr>
              <a:t>26.5%</a:t>
            </a:r>
            <a:r>
              <a:rPr lang="en-US" dirty="0">
                <a:solidFill>
                  <a:schemeClr val="tx1"/>
                </a:solidFill>
              </a:rPr>
              <a:t> of loans taken for the purpose of “Small business” has been defaulted</a:t>
            </a:r>
          </a:p>
          <a:p>
            <a:pPr lvl="2">
              <a:lnSpc>
                <a:spcPct val="100000"/>
              </a:lnSpc>
            </a:pPr>
            <a:endParaRPr lang="en-US" dirty="0">
              <a:solidFill>
                <a:schemeClr val="tx1"/>
              </a:solidFill>
            </a:endParaRPr>
          </a:p>
          <a:p>
            <a:pPr lvl="2">
              <a:lnSpc>
                <a:spcPct val="100000"/>
              </a:lnSpc>
            </a:pPr>
            <a:endParaRPr lang="en-US" dirty="0">
              <a:solidFill>
                <a:schemeClr val="tx1"/>
              </a:solidFill>
            </a:endParaRPr>
          </a:p>
          <a:p>
            <a:pPr lvl="2">
              <a:lnSpc>
                <a:spcPct val="100000"/>
              </a:lnSpc>
            </a:pPr>
            <a:endParaRPr lang="en-US" dirty="0">
              <a:solidFill>
                <a:schemeClr val="tx1"/>
              </a:solidFill>
            </a:endParaRPr>
          </a:p>
        </p:txBody>
      </p:sp>
      <p:sp>
        <p:nvSpPr>
          <p:cNvPr id="275" name="Rectangle 274">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a graph showing a variety of colors&#10;&#10;AI-generated content may be incorrect.">
            <a:extLst>
              <a:ext uri="{FF2B5EF4-FFF2-40B4-BE49-F238E27FC236}">
                <a16:creationId xmlns:a16="http://schemas.microsoft.com/office/drawing/2014/main" id="{C3CEFE4A-1324-A77F-5B49-867DFE179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08" y="3384796"/>
            <a:ext cx="4882941" cy="2961140"/>
          </a:xfrm>
          <a:prstGeom prst="rect">
            <a:avLst/>
          </a:prstGeom>
          <a:ln>
            <a:solidFill>
              <a:schemeClr val="accent2"/>
            </a:solidFill>
          </a:ln>
        </p:spPr>
      </p:pic>
      <p:pic>
        <p:nvPicPr>
          <p:cNvPr id="6" name="Content Placeholder 5" descr="A close-up of a graph&#10;&#10;AI-generated content may be incorrect.">
            <a:extLst>
              <a:ext uri="{FF2B5EF4-FFF2-40B4-BE49-F238E27FC236}">
                <a16:creationId xmlns:a16="http://schemas.microsoft.com/office/drawing/2014/main" id="{3CBB6495-59B5-CF3F-E326-A825121D6AE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015863" y="508090"/>
            <a:ext cx="4775643" cy="2661902"/>
          </a:xfrm>
          <a:prstGeom prst="rect">
            <a:avLst/>
          </a:prstGeom>
          <a:ln>
            <a:solidFill>
              <a:schemeClr val="accent2"/>
            </a:solidFill>
          </a:ln>
        </p:spPr>
      </p:pic>
      <p:cxnSp>
        <p:nvCxnSpPr>
          <p:cNvPr id="12" name="Straight Arrow Connector 11">
            <a:extLst>
              <a:ext uri="{FF2B5EF4-FFF2-40B4-BE49-F238E27FC236}">
                <a16:creationId xmlns:a16="http://schemas.microsoft.com/office/drawing/2014/main" id="{E06D938D-1965-5623-74F0-520B0B012595}"/>
              </a:ext>
            </a:extLst>
          </p:cNvPr>
          <p:cNvCxnSpPr/>
          <p:nvPr/>
        </p:nvCxnSpPr>
        <p:spPr>
          <a:xfrm>
            <a:off x="5900659" y="3000849"/>
            <a:ext cx="161156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1FA3D297-865B-FC35-8413-4FEB135F02C3}"/>
              </a:ext>
            </a:extLst>
          </p:cNvPr>
          <p:cNvCxnSpPr>
            <a:cxnSpLocks/>
          </p:cNvCxnSpPr>
          <p:nvPr/>
        </p:nvCxnSpPr>
        <p:spPr>
          <a:xfrm flipV="1">
            <a:off x="6274502" y="3000849"/>
            <a:ext cx="0" cy="167219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9B77772-78F5-5E0D-FF44-E4B0C404C661}"/>
              </a:ext>
            </a:extLst>
          </p:cNvPr>
          <p:cNvCxnSpPr/>
          <p:nvPr/>
        </p:nvCxnSpPr>
        <p:spPr>
          <a:xfrm flipV="1">
            <a:off x="5936023" y="6123984"/>
            <a:ext cx="5062037" cy="4685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808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A0753D-EC63-FB72-7255-AA54513057FF}"/>
            </a:ext>
          </a:extLst>
        </p:cNvPr>
        <p:cNvGrpSpPr/>
        <p:nvPr/>
      </p:nvGrpSpPr>
      <p:grpSpPr>
        <a:xfrm>
          <a:off x="0" y="0"/>
          <a:ext cx="0" cy="0"/>
          <a:chOff x="0" y="0"/>
          <a:chExt cx="0" cy="0"/>
        </a:xfrm>
      </p:grpSpPr>
      <p:sp>
        <p:nvSpPr>
          <p:cNvPr id="303" name="Rectangle 30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6" name="Rectangle 30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D87EA-7D57-7966-2F7D-E121FC5CEC0E}"/>
              </a:ext>
            </a:extLst>
          </p:cNvPr>
          <p:cNvSpPr>
            <a:spLocks noGrp="1"/>
          </p:cNvSpPr>
          <p:nvPr>
            <p:ph type="title"/>
          </p:nvPr>
        </p:nvSpPr>
        <p:spPr>
          <a:xfrm>
            <a:off x="517869" y="976160"/>
            <a:ext cx="6300216" cy="1463040"/>
          </a:xfrm>
        </p:spPr>
        <p:txBody>
          <a:bodyPr vert="horz" lIns="91440" tIns="45720" rIns="91440" bIns="45720" rtlCol="0" anchor="t">
            <a:normAutofit/>
          </a:bodyPr>
          <a:lstStyle/>
          <a:p>
            <a:r>
              <a:rPr lang="en-US" sz="4400" dirty="0"/>
              <a:t>Default Risk - Interest Rate</a:t>
            </a:r>
          </a:p>
        </p:txBody>
      </p:sp>
      <p:sp>
        <p:nvSpPr>
          <p:cNvPr id="113" name="Content Placeholder 3">
            <a:extLst>
              <a:ext uri="{FF2B5EF4-FFF2-40B4-BE49-F238E27FC236}">
                <a16:creationId xmlns:a16="http://schemas.microsoft.com/office/drawing/2014/main" id="{58393031-8441-4DB9-26A9-B920DA44D287}"/>
              </a:ext>
            </a:extLst>
          </p:cNvPr>
          <p:cNvSpPr>
            <a:spLocks noGrp="1"/>
          </p:cNvSpPr>
          <p:nvPr>
            <p:ph sz="half" idx="2"/>
          </p:nvPr>
        </p:nvSpPr>
        <p:spPr>
          <a:xfrm>
            <a:off x="517869" y="2578608"/>
            <a:ext cx="6281928" cy="3767328"/>
          </a:xfrm>
        </p:spPr>
        <p:txBody>
          <a:bodyPr vert="horz" lIns="91440" tIns="45720" rIns="91440" bIns="45720" rtlCol="0">
            <a:normAutofit/>
          </a:bodyPr>
          <a:lstStyle/>
          <a:p>
            <a:pPr marL="285750" indent="-285750">
              <a:buFont typeface="Arial" panose="020B0604020202020204" pitchFamily="34" charset="0"/>
              <a:buChar char="•"/>
            </a:pPr>
            <a:r>
              <a:rPr lang="en-US" sz="1800" b="1" dirty="0"/>
              <a:t>Loan Distribution: </a:t>
            </a:r>
          </a:p>
          <a:p>
            <a:pPr marL="560070" lvl="1" indent="-285750"/>
            <a:r>
              <a:rPr lang="en-US" dirty="0"/>
              <a:t>The interest rate on loans ranges from 5.42% to 24.4%, with an average of 11.8%.</a:t>
            </a:r>
          </a:p>
          <a:p>
            <a:pPr marL="560070" lvl="1" indent="-285750"/>
            <a:r>
              <a:rPr lang="en-US" dirty="0"/>
              <a:t>Charged-off loans tend to have higher interest rates compared to fully paid loans</a:t>
            </a:r>
          </a:p>
        </p:txBody>
      </p:sp>
      <p:sp>
        <p:nvSpPr>
          <p:cNvPr id="307" name="Rectangle 30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graph and diagram of a graph&#10;&#10;AI-generated content may be incorrect.">
            <a:extLst>
              <a:ext uri="{FF2B5EF4-FFF2-40B4-BE49-F238E27FC236}">
                <a16:creationId xmlns:a16="http://schemas.microsoft.com/office/drawing/2014/main" id="{6F84F64C-BB6C-ABB5-5568-0E1E34F7425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183252" y="2673090"/>
            <a:ext cx="4403503" cy="2643851"/>
          </a:xfrm>
          <a:prstGeom prst="rect">
            <a:avLst/>
          </a:prstGeom>
          <a:ln>
            <a:solidFill>
              <a:schemeClr val="accent2"/>
            </a:solidFill>
          </a:ln>
        </p:spPr>
      </p:pic>
    </p:spTree>
    <p:extLst>
      <p:ext uri="{BB962C8B-B14F-4D97-AF65-F5344CB8AC3E}">
        <p14:creationId xmlns:p14="http://schemas.microsoft.com/office/powerpoint/2010/main" val="2931327590"/>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2231</TotalTime>
  <Words>1013</Words>
  <Application>Microsoft Office PowerPoint</Application>
  <PresentationFormat>Widescreen</PresentationFormat>
  <Paragraphs>115</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Bierstadt</vt:lpstr>
      <vt:lpstr>GestaltVTI</vt:lpstr>
      <vt:lpstr>Lending Club Case Study   -  Identifying Risky Borrowers to Optimize Lending Strategies</vt:lpstr>
      <vt:lpstr>Contents</vt:lpstr>
      <vt:lpstr>Business Objectives &amp; Analysis Focus</vt:lpstr>
      <vt:lpstr>Analysis Approach</vt:lpstr>
      <vt:lpstr>Dataset Overview</vt:lpstr>
      <vt:lpstr>Big Picture: How Loans Are Performing</vt:lpstr>
      <vt:lpstr>Digging Into Loan Patterns</vt:lpstr>
      <vt:lpstr>Default Risk - Loan Amount and Purpose</vt:lpstr>
      <vt:lpstr>Default Risk - Interest Rate</vt:lpstr>
      <vt:lpstr>Default Risk by Customer Records</vt:lpstr>
      <vt:lpstr>Customer income Trends</vt:lpstr>
      <vt:lpstr>Customer Employment Trends</vt:lpstr>
      <vt:lpstr>Key Findings From the Analysis</vt:lpstr>
      <vt:lpstr>Implications for Lenders</vt:lpstr>
      <vt:lpstr>Recommendations for Further Analysis</vt:lpstr>
      <vt:lpstr>Loan Term period Trend</vt:lpstr>
      <vt:lpstr>Loan Purpose Trend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dc:creator>
  <cp:lastModifiedBy>Microsoft</cp:lastModifiedBy>
  <cp:revision>3</cp:revision>
  <dcterms:created xsi:type="dcterms:W3CDTF">2025-01-20T15:33:02Z</dcterms:created>
  <dcterms:modified xsi:type="dcterms:W3CDTF">2025-01-22T13:19:10Z</dcterms:modified>
</cp:coreProperties>
</file>