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29"/>
  </p:notesMasterIdLst>
  <p:sldIdLst>
    <p:sldId id="258" r:id="rId2"/>
    <p:sldId id="259" r:id="rId3"/>
    <p:sldId id="257" r:id="rId4"/>
    <p:sldId id="260" r:id="rId5"/>
    <p:sldId id="280" r:id="rId6"/>
    <p:sldId id="281" r:id="rId7"/>
    <p:sldId id="282" r:id="rId8"/>
    <p:sldId id="261" r:id="rId9"/>
    <p:sldId id="262" r:id="rId10"/>
    <p:sldId id="263" r:id="rId11"/>
    <p:sldId id="277" r:id="rId12"/>
    <p:sldId id="264" r:id="rId13"/>
    <p:sldId id="265" r:id="rId14"/>
    <p:sldId id="266" r:id="rId15"/>
    <p:sldId id="268" r:id="rId16"/>
    <p:sldId id="267" r:id="rId17"/>
    <p:sldId id="269" r:id="rId18"/>
    <p:sldId id="270" r:id="rId19"/>
    <p:sldId id="271" r:id="rId20"/>
    <p:sldId id="272" r:id="rId21"/>
    <p:sldId id="273" r:id="rId22"/>
    <p:sldId id="274" r:id="rId23"/>
    <p:sldId id="275" r:id="rId24"/>
    <p:sldId id="283" r:id="rId25"/>
    <p:sldId id="276"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4660"/>
  </p:normalViewPr>
  <p:slideViewPr>
    <p:cSldViewPr snapToGrid="0">
      <p:cViewPr varScale="1">
        <p:scale>
          <a:sx n="114" d="100"/>
          <a:sy n="114"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61820-E679-404F-ABC3-0F1C38CF4DF6}" type="datetimeFigureOut">
              <a:rPr lang="en-US" smtClean="0"/>
              <a:t>26-Apr-21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2D020-0199-419B-A5DB-51578621F8A2}" type="slidenum">
              <a:rPr lang="en-US" smtClean="0"/>
              <a:t>‹#›</a:t>
            </a:fld>
            <a:endParaRPr lang="en-US"/>
          </a:p>
        </p:txBody>
      </p:sp>
    </p:spTree>
    <p:extLst>
      <p:ext uri="{BB962C8B-B14F-4D97-AF65-F5344CB8AC3E}">
        <p14:creationId xmlns:p14="http://schemas.microsoft.com/office/powerpoint/2010/main" val="46633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3CE7A-CCDD-4850-A520-1ABB27471B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B3AAAD-CB13-4E6A-B98A-93BE82B568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DB05A2-C95A-4AF9-BD4A-49518E8E51B1}"/>
              </a:ext>
            </a:extLst>
          </p:cNvPr>
          <p:cNvSpPr>
            <a:spLocks noGrp="1"/>
          </p:cNvSpPr>
          <p:nvPr>
            <p:ph type="dt" sz="half" idx="10"/>
          </p:nvPr>
        </p:nvSpPr>
        <p:spPr/>
        <p:txBody>
          <a:bodyPr/>
          <a:lstStyle/>
          <a:p>
            <a:fld id="{DEBD8F7C-DFF3-49A1-8B2C-54C66695F9EA}" type="datetime1">
              <a:rPr lang="en-US" smtClean="0"/>
              <a:t>26-Apr-21</a:t>
            </a:fld>
            <a:endParaRPr lang="en-US"/>
          </a:p>
        </p:txBody>
      </p:sp>
      <p:sp>
        <p:nvSpPr>
          <p:cNvPr id="5" name="Footer Placeholder 4">
            <a:extLst>
              <a:ext uri="{FF2B5EF4-FFF2-40B4-BE49-F238E27FC236}">
                <a16:creationId xmlns:a16="http://schemas.microsoft.com/office/drawing/2014/main" id="{5D1D7838-CD8D-4686-B7BF-60321AC73B54}"/>
              </a:ext>
            </a:extLst>
          </p:cNvPr>
          <p:cNvSpPr>
            <a:spLocks noGrp="1"/>
          </p:cNvSpPr>
          <p:nvPr>
            <p:ph type="ftr" sz="quarter" idx="11"/>
          </p:nvPr>
        </p:nvSpPr>
        <p:spPr/>
        <p:txBody>
          <a:bodyPr/>
          <a:lstStyle/>
          <a:p>
            <a:r>
              <a:rPr lang="en-US"/>
              <a:t>source:</a:t>
            </a:r>
          </a:p>
        </p:txBody>
      </p:sp>
      <p:sp>
        <p:nvSpPr>
          <p:cNvPr id="6" name="Slide Number Placeholder 5">
            <a:extLst>
              <a:ext uri="{FF2B5EF4-FFF2-40B4-BE49-F238E27FC236}">
                <a16:creationId xmlns:a16="http://schemas.microsoft.com/office/drawing/2014/main" id="{93E2CB89-23D8-42D7-92F8-CE078379E37F}"/>
              </a:ext>
            </a:extLst>
          </p:cNvPr>
          <p:cNvSpPr>
            <a:spLocks noGrp="1"/>
          </p:cNvSpPr>
          <p:nvPr>
            <p:ph type="sldNum" sz="quarter" idx="12"/>
          </p:nvPr>
        </p:nvSpPr>
        <p:spPr/>
        <p:txBody>
          <a:bodyPr/>
          <a:lstStyle/>
          <a:p>
            <a:fld id="{4172E641-AEAD-42C6-8412-72839B6592CC}" type="slidenum">
              <a:rPr lang="en-US" smtClean="0"/>
              <a:t>‹#›</a:t>
            </a:fld>
            <a:endParaRPr lang="en-US"/>
          </a:p>
        </p:txBody>
      </p:sp>
    </p:spTree>
    <p:extLst>
      <p:ext uri="{BB962C8B-B14F-4D97-AF65-F5344CB8AC3E}">
        <p14:creationId xmlns:p14="http://schemas.microsoft.com/office/powerpoint/2010/main" val="4082967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9E9C-46E5-468C-A469-5C2DD03AEF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0B98F4-96DA-43E4-B277-F34D32B7D3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B7B01F-3A72-4142-BEA4-607D7D59D621}"/>
              </a:ext>
            </a:extLst>
          </p:cNvPr>
          <p:cNvSpPr>
            <a:spLocks noGrp="1"/>
          </p:cNvSpPr>
          <p:nvPr>
            <p:ph type="dt" sz="half" idx="10"/>
          </p:nvPr>
        </p:nvSpPr>
        <p:spPr/>
        <p:txBody>
          <a:bodyPr/>
          <a:lstStyle/>
          <a:p>
            <a:fld id="{3F0CE44E-6BE5-4CEA-89F8-60FC225A9C19}" type="datetime1">
              <a:rPr lang="en-US" smtClean="0"/>
              <a:t>26-Apr-21</a:t>
            </a:fld>
            <a:endParaRPr lang="en-US"/>
          </a:p>
        </p:txBody>
      </p:sp>
      <p:sp>
        <p:nvSpPr>
          <p:cNvPr id="5" name="Footer Placeholder 4">
            <a:extLst>
              <a:ext uri="{FF2B5EF4-FFF2-40B4-BE49-F238E27FC236}">
                <a16:creationId xmlns:a16="http://schemas.microsoft.com/office/drawing/2014/main" id="{EF76BF68-B79F-469B-AD0C-50A09D4076A5}"/>
              </a:ext>
            </a:extLst>
          </p:cNvPr>
          <p:cNvSpPr>
            <a:spLocks noGrp="1"/>
          </p:cNvSpPr>
          <p:nvPr>
            <p:ph type="ftr" sz="quarter" idx="11"/>
          </p:nvPr>
        </p:nvSpPr>
        <p:spPr/>
        <p:txBody>
          <a:bodyPr/>
          <a:lstStyle/>
          <a:p>
            <a:r>
              <a:rPr lang="en-US"/>
              <a:t>source:</a:t>
            </a:r>
          </a:p>
        </p:txBody>
      </p:sp>
      <p:sp>
        <p:nvSpPr>
          <p:cNvPr id="6" name="Slide Number Placeholder 5">
            <a:extLst>
              <a:ext uri="{FF2B5EF4-FFF2-40B4-BE49-F238E27FC236}">
                <a16:creationId xmlns:a16="http://schemas.microsoft.com/office/drawing/2014/main" id="{2D851EA6-A92D-47CB-972D-8832ECBE09A8}"/>
              </a:ext>
            </a:extLst>
          </p:cNvPr>
          <p:cNvSpPr>
            <a:spLocks noGrp="1"/>
          </p:cNvSpPr>
          <p:nvPr>
            <p:ph type="sldNum" sz="quarter" idx="12"/>
          </p:nvPr>
        </p:nvSpPr>
        <p:spPr/>
        <p:txBody>
          <a:bodyPr/>
          <a:lstStyle/>
          <a:p>
            <a:fld id="{4172E641-AEAD-42C6-8412-72839B6592CC}" type="slidenum">
              <a:rPr lang="en-US" smtClean="0"/>
              <a:t>‹#›</a:t>
            </a:fld>
            <a:endParaRPr lang="en-US"/>
          </a:p>
        </p:txBody>
      </p:sp>
    </p:spTree>
    <p:extLst>
      <p:ext uri="{BB962C8B-B14F-4D97-AF65-F5344CB8AC3E}">
        <p14:creationId xmlns:p14="http://schemas.microsoft.com/office/powerpoint/2010/main" val="267360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B69D4E-554B-4D9D-817B-719DD06FA0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53CE3F-AC67-4ACE-B562-F28B10DF63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369F1-65DD-4368-8F28-65EB4B86A31F}"/>
              </a:ext>
            </a:extLst>
          </p:cNvPr>
          <p:cNvSpPr>
            <a:spLocks noGrp="1"/>
          </p:cNvSpPr>
          <p:nvPr>
            <p:ph type="dt" sz="half" idx="10"/>
          </p:nvPr>
        </p:nvSpPr>
        <p:spPr/>
        <p:txBody>
          <a:bodyPr/>
          <a:lstStyle/>
          <a:p>
            <a:fld id="{D3123F6C-E824-453B-9801-5A70ADAD322A}" type="datetime1">
              <a:rPr lang="en-US" smtClean="0"/>
              <a:t>26-Apr-21</a:t>
            </a:fld>
            <a:endParaRPr lang="en-US"/>
          </a:p>
        </p:txBody>
      </p:sp>
      <p:sp>
        <p:nvSpPr>
          <p:cNvPr id="5" name="Footer Placeholder 4">
            <a:extLst>
              <a:ext uri="{FF2B5EF4-FFF2-40B4-BE49-F238E27FC236}">
                <a16:creationId xmlns:a16="http://schemas.microsoft.com/office/drawing/2014/main" id="{57BD32FD-5052-418A-9AD5-6116306A6979}"/>
              </a:ext>
            </a:extLst>
          </p:cNvPr>
          <p:cNvSpPr>
            <a:spLocks noGrp="1"/>
          </p:cNvSpPr>
          <p:nvPr>
            <p:ph type="ftr" sz="quarter" idx="11"/>
          </p:nvPr>
        </p:nvSpPr>
        <p:spPr/>
        <p:txBody>
          <a:bodyPr/>
          <a:lstStyle/>
          <a:p>
            <a:r>
              <a:rPr lang="en-US"/>
              <a:t>source:</a:t>
            </a:r>
          </a:p>
        </p:txBody>
      </p:sp>
      <p:sp>
        <p:nvSpPr>
          <p:cNvPr id="6" name="Slide Number Placeholder 5">
            <a:extLst>
              <a:ext uri="{FF2B5EF4-FFF2-40B4-BE49-F238E27FC236}">
                <a16:creationId xmlns:a16="http://schemas.microsoft.com/office/drawing/2014/main" id="{B701ED94-50C6-4C8E-9AB6-14E72D058C26}"/>
              </a:ext>
            </a:extLst>
          </p:cNvPr>
          <p:cNvSpPr>
            <a:spLocks noGrp="1"/>
          </p:cNvSpPr>
          <p:nvPr>
            <p:ph type="sldNum" sz="quarter" idx="12"/>
          </p:nvPr>
        </p:nvSpPr>
        <p:spPr/>
        <p:txBody>
          <a:bodyPr/>
          <a:lstStyle/>
          <a:p>
            <a:fld id="{4172E641-AEAD-42C6-8412-72839B6592CC}" type="slidenum">
              <a:rPr lang="en-US" smtClean="0"/>
              <a:t>‹#›</a:t>
            </a:fld>
            <a:endParaRPr lang="en-US"/>
          </a:p>
        </p:txBody>
      </p:sp>
    </p:spTree>
    <p:extLst>
      <p:ext uri="{BB962C8B-B14F-4D97-AF65-F5344CB8AC3E}">
        <p14:creationId xmlns:p14="http://schemas.microsoft.com/office/powerpoint/2010/main" val="381101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BF730-12D8-4BCD-B25E-3A3262AC8D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4A327E-31BE-42A3-8F9F-AB8AF820BA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98A075-C66C-436E-BF33-9EC450825B26}"/>
              </a:ext>
            </a:extLst>
          </p:cNvPr>
          <p:cNvSpPr>
            <a:spLocks noGrp="1"/>
          </p:cNvSpPr>
          <p:nvPr>
            <p:ph type="dt" sz="half" idx="10"/>
          </p:nvPr>
        </p:nvSpPr>
        <p:spPr/>
        <p:txBody>
          <a:bodyPr/>
          <a:lstStyle/>
          <a:p>
            <a:fld id="{D1AEA516-1B76-46FC-9FB7-39C4BC603499}" type="datetime1">
              <a:rPr lang="en-US" smtClean="0"/>
              <a:t>26-Apr-21</a:t>
            </a:fld>
            <a:endParaRPr lang="en-US"/>
          </a:p>
        </p:txBody>
      </p:sp>
      <p:sp>
        <p:nvSpPr>
          <p:cNvPr id="5" name="Footer Placeholder 4">
            <a:extLst>
              <a:ext uri="{FF2B5EF4-FFF2-40B4-BE49-F238E27FC236}">
                <a16:creationId xmlns:a16="http://schemas.microsoft.com/office/drawing/2014/main" id="{3C0A519C-5593-4138-B9BF-BCE608F6DAC9}"/>
              </a:ext>
            </a:extLst>
          </p:cNvPr>
          <p:cNvSpPr>
            <a:spLocks noGrp="1"/>
          </p:cNvSpPr>
          <p:nvPr>
            <p:ph type="ftr" sz="quarter" idx="11"/>
          </p:nvPr>
        </p:nvSpPr>
        <p:spPr/>
        <p:txBody>
          <a:bodyPr/>
          <a:lstStyle/>
          <a:p>
            <a:r>
              <a:rPr lang="en-US"/>
              <a:t>source:</a:t>
            </a:r>
          </a:p>
        </p:txBody>
      </p:sp>
      <p:sp>
        <p:nvSpPr>
          <p:cNvPr id="6" name="Slide Number Placeholder 5">
            <a:extLst>
              <a:ext uri="{FF2B5EF4-FFF2-40B4-BE49-F238E27FC236}">
                <a16:creationId xmlns:a16="http://schemas.microsoft.com/office/drawing/2014/main" id="{382C9469-24FC-40D7-B892-C3B003310C76}"/>
              </a:ext>
            </a:extLst>
          </p:cNvPr>
          <p:cNvSpPr>
            <a:spLocks noGrp="1"/>
          </p:cNvSpPr>
          <p:nvPr>
            <p:ph type="sldNum" sz="quarter" idx="12"/>
          </p:nvPr>
        </p:nvSpPr>
        <p:spPr/>
        <p:txBody>
          <a:bodyPr/>
          <a:lstStyle/>
          <a:p>
            <a:fld id="{4172E641-AEAD-42C6-8412-72839B6592CC}" type="slidenum">
              <a:rPr lang="en-US" smtClean="0"/>
              <a:t>‹#›</a:t>
            </a:fld>
            <a:endParaRPr lang="en-US"/>
          </a:p>
        </p:txBody>
      </p:sp>
    </p:spTree>
    <p:extLst>
      <p:ext uri="{BB962C8B-B14F-4D97-AF65-F5344CB8AC3E}">
        <p14:creationId xmlns:p14="http://schemas.microsoft.com/office/powerpoint/2010/main" val="594940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5C48-C8DB-444E-B923-F50CB96826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16C3B9-483C-441B-AFE5-5BD1A4F90F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F0E4E5-D8C5-4540-82A6-5E8E1BA6E189}"/>
              </a:ext>
            </a:extLst>
          </p:cNvPr>
          <p:cNvSpPr>
            <a:spLocks noGrp="1"/>
          </p:cNvSpPr>
          <p:nvPr>
            <p:ph type="dt" sz="half" idx="10"/>
          </p:nvPr>
        </p:nvSpPr>
        <p:spPr/>
        <p:txBody>
          <a:bodyPr/>
          <a:lstStyle/>
          <a:p>
            <a:fld id="{38E19E61-77A1-4011-9C2A-D212AD335096}" type="datetime1">
              <a:rPr lang="en-US" smtClean="0"/>
              <a:t>26-Apr-21</a:t>
            </a:fld>
            <a:endParaRPr lang="en-US"/>
          </a:p>
        </p:txBody>
      </p:sp>
      <p:sp>
        <p:nvSpPr>
          <p:cNvPr id="5" name="Footer Placeholder 4">
            <a:extLst>
              <a:ext uri="{FF2B5EF4-FFF2-40B4-BE49-F238E27FC236}">
                <a16:creationId xmlns:a16="http://schemas.microsoft.com/office/drawing/2014/main" id="{FEF412DD-87C6-4B32-AC56-76E36A805CD7}"/>
              </a:ext>
            </a:extLst>
          </p:cNvPr>
          <p:cNvSpPr>
            <a:spLocks noGrp="1"/>
          </p:cNvSpPr>
          <p:nvPr>
            <p:ph type="ftr" sz="quarter" idx="11"/>
          </p:nvPr>
        </p:nvSpPr>
        <p:spPr/>
        <p:txBody>
          <a:bodyPr/>
          <a:lstStyle/>
          <a:p>
            <a:r>
              <a:rPr lang="en-US"/>
              <a:t>source:</a:t>
            </a:r>
          </a:p>
        </p:txBody>
      </p:sp>
      <p:sp>
        <p:nvSpPr>
          <p:cNvPr id="6" name="Slide Number Placeholder 5">
            <a:extLst>
              <a:ext uri="{FF2B5EF4-FFF2-40B4-BE49-F238E27FC236}">
                <a16:creationId xmlns:a16="http://schemas.microsoft.com/office/drawing/2014/main" id="{660EBA59-3C71-4C79-8C30-47193718F9FB}"/>
              </a:ext>
            </a:extLst>
          </p:cNvPr>
          <p:cNvSpPr>
            <a:spLocks noGrp="1"/>
          </p:cNvSpPr>
          <p:nvPr>
            <p:ph type="sldNum" sz="quarter" idx="12"/>
          </p:nvPr>
        </p:nvSpPr>
        <p:spPr/>
        <p:txBody>
          <a:bodyPr/>
          <a:lstStyle/>
          <a:p>
            <a:fld id="{4172E641-AEAD-42C6-8412-72839B6592CC}" type="slidenum">
              <a:rPr lang="en-US" smtClean="0"/>
              <a:t>‹#›</a:t>
            </a:fld>
            <a:endParaRPr lang="en-US"/>
          </a:p>
        </p:txBody>
      </p:sp>
    </p:spTree>
    <p:extLst>
      <p:ext uri="{BB962C8B-B14F-4D97-AF65-F5344CB8AC3E}">
        <p14:creationId xmlns:p14="http://schemas.microsoft.com/office/powerpoint/2010/main" val="355061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BDCA6-E1D7-4301-BAF3-F5FE5D8707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E569F9-4C5A-4F4B-B76D-3B970324E9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A71AEC-07FC-4040-89A3-0BDF0DA97B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D5B1BD-EF6F-44D9-AEEB-45AA8D697223}"/>
              </a:ext>
            </a:extLst>
          </p:cNvPr>
          <p:cNvSpPr>
            <a:spLocks noGrp="1"/>
          </p:cNvSpPr>
          <p:nvPr>
            <p:ph type="dt" sz="half" idx="10"/>
          </p:nvPr>
        </p:nvSpPr>
        <p:spPr/>
        <p:txBody>
          <a:bodyPr/>
          <a:lstStyle/>
          <a:p>
            <a:fld id="{F828AB39-160E-4EE1-BE50-FBF4281E41A4}" type="datetime1">
              <a:rPr lang="en-US" smtClean="0"/>
              <a:t>26-Apr-21</a:t>
            </a:fld>
            <a:endParaRPr lang="en-US"/>
          </a:p>
        </p:txBody>
      </p:sp>
      <p:sp>
        <p:nvSpPr>
          <p:cNvPr id="6" name="Footer Placeholder 5">
            <a:extLst>
              <a:ext uri="{FF2B5EF4-FFF2-40B4-BE49-F238E27FC236}">
                <a16:creationId xmlns:a16="http://schemas.microsoft.com/office/drawing/2014/main" id="{E901BB62-AF82-445A-82EE-AAA66F77202B}"/>
              </a:ext>
            </a:extLst>
          </p:cNvPr>
          <p:cNvSpPr>
            <a:spLocks noGrp="1"/>
          </p:cNvSpPr>
          <p:nvPr>
            <p:ph type="ftr" sz="quarter" idx="11"/>
          </p:nvPr>
        </p:nvSpPr>
        <p:spPr/>
        <p:txBody>
          <a:bodyPr/>
          <a:lstStyle/>
          <a:p>
            <a:r>
              <a:rPr lang="en-US"/>
              <a:t>source:</a:t>
            </a:r>
          </a:p>
        </p:txBody>
      </p:sp>
      <p:sp>
        <p:nvSpPr>
          <p:cNvPr id="7" name="Slide Number Placeholder 6">
            <a:extLst>
              <a:ext uri="{FF2B5EF4-FFF2-40B4-BE49-F238E27FC236}">
                <a16:creationId xmlns:a16="http://schemas.microsoft.com/office/drawing/2014/main" id="{617B6D27-6C57-49E2-8ECF-970B3D7F1147}"/>
              </a:ext>
            </a:extLst>
          </p:cNvPr>
          <p:cNvSpPr>
            <a:spLocks noGrp="1"/>
          </p:cNvSpPr>
          <p:nvPr>
            <p:ph type="sldNum" sz="quarter" idx="12"/>
          </p:nvPr>
        </p:nvSpPr>
        <p:spPr/>
        <p:txBody>
          <a:bodyPr/>
          <a:lstStyle/>
          <a:p>
            <a:fld id="{4172E641-AEAD-42C6-8412-72839B6592CC}" type="slidenum">
              <a:rPr lang="en-US" smtClean="0"/>
              <a:t>‹#›</a:t>
            </a:fld>
            <a:endParaRPr lang="en-US"/>
          </a:p>
        </p:txBody>
      </p:sp>
    </p:spTree>
    <p:extLst>
      <p:ext uri="{BB962C8B-B14F-4D97-AF65-F5344CB8AC3E}">
        <p14:creationId xmlns:p14="http://schemas.microsoft.com/office/powerpoint/2010/main" val="192926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34167-6970-481C-9115-27E505D91B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72F481-25CD-49CF-8CD6-04B4B585D0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ACF4BA-2B11-4CAF-97B2-50E261B411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A288EF-69F9-40A9-9310-0BA5E1ACC7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8D02A1-D7CF-43B6-BB1E-6BE67C9F01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44B720-9F06-4061-9B04-DB26DA94CF47}"/>
              </a:ext>
            </a:extLst>
          </p:cNvPr>
          <p:cNvSpPr>
            <a:spLocks noGrp="1"/>
          </p:cNvSpPr>
          <p:nvPr>
            <p:ph type="dt" sz="half" idx="10"/>
          </p:nvPr>
        </p:nvSpPr>
        <p:spPr/>
        <p:txBody>
          <a:bodyPr/>
          <a:lstStyle/>
          <a:p>
            <a:fld id="{CB96941A-599F-460F-981F-AC6F916412EB}" type="datetime1">
              <a:rPr lang="en-US" smtClean="0"/>
              <a:t>26-Apr-21</a:t>
            </a:fld>
            <a:endParaRPr lang="en-US"/>
          </a:p>
        </p:txBody>
      </p:sp>
      <p:sp>
        <p:nvSpPr>
          <p:cNvPr id="8" name="Footer Placeholder 7">
            <a:extLst>
              <a:ext uri="{FF2B5EF4-FFF2-40B4-BE49-F238E27FC236}">
                <a16:creationId xmlns:a16="http://schemas.microsoft.com/office/drawing/2014/main" id="{CF5EBB96-F4AF-4368-ACD0-2F4926F091DD}"/>
              </a:ext>
            </a:extLst>
          </p:cNvPr>
          <p:cNvSpPr>
            <a:spLocks noGrp="1"/>
          </p:cNvSpPr>
          <p:nvPr>
            <p:ph type="ftr" sz="quarter" idx="11"/>
          </p:nvPr>
        </p:nvSpPr>
        <p:spPr/>
        <p:txBody>
          <a:bodyPr/>
          <a:lstStyle/>
          <a:p>
            <a:r>
              <a:rPr lang="en-US"/>
              <a:t>source:</a:t>
            </a:r>
          </a:p>
        </p:txBody>
      </p:sp>
      <p:sp>
        <p:nvSpPr>
          <p:cNvPr id="9" name="Slide Number Placeholder 8">
            <a:extLst>
              <a:ext uri="{FF2B5EF4-FFF2-40B4-BE49-F238E27FC236}">
                <a16:creationId xmlns:a16="http://schemas.microsoft.com/office/drawing/2014/main" id="{BDDB3B7C-4377-48CA-99DB-AAF160ACF481}"/>
              </a:ext>
            </a:extLst>
          </p:cNvPr>
          <p:cNvSpPr>
            <a:spLocks noGrp="1"/>
          </p:cNvSpPr>
          <p:nvPr>
            <p:ph type="sldNum" sz="quarter" idx="12"/>
          </p:nvPr>
        </p:nvSpPr>
        <p:spPr/>
        <p:txBody>
          <a:bodyPr/>
          <a:lstStyle/>
          <a:p>
            <a:fld id="{4172E641-AEAD-42C6-8412-72839B6592CC}" type="slidenum">
              <a:rPr lang="en-US" smtClean="0"/>
              <a:t>‹#›</a:t>
            </a:fld>
            <a:endParaRPr lang="en-US"/>
          </a:p>
        </p:txBody>
      </p:sp>
    </p:spTree>
    <p:extLst>
      <p:ext uri="{BB962C8B-B14F-4D97-AF65-F5344CB8AC3E}">
        <p14:creationId xmlns:p14="http://schemas.microsoft.com/office/powerpoint/2010/main" val="284663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BAB7-722C-483C-9E7F-BD4EFE5A07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348CE9-51ED-479F-A013-4BC3EC825604}"/>
              </a:ext>
            </a:extLst>
          </p:cNvPr>
          <p:cNvSpPr>
            <a:spLocks noGrp="1"/>
          </p:cNvSpPr>
          <p:nvPr>
            <p:ph type="dt" sz="half" idx="10"/>
          </p:nvPr>
        </p:nvSpPr>
        <p:spPr/>
        <p:txBody>
          <a:bodyPr/>
          <a:lstStyle/>
          <a:p>
            <a:fld id="{150290E5-D561-4CFB-9FE4-06A4CC05A61E}" type="datetime1">
              <a:rPr lang="en-US" smtClean="0"/>
              <a:t>26-Apr-21</a:t>
            </a:fld>
            <a:endParaRPr lang="en-US"/>
          </a:p>
        </p:txBody>
      </p:sp>
      <p:sp>
        <p:nvSpPr>
          <p:cNvPr id="4" name="Footer Placeholder 3">
            <a:extLst>
              <a:ext uri="{FF2B5EF4-FFF2-40B4-BE49-F238E27FC236}">
                <a16:creationId xmlns:a16="http://schemas.microsoft.com/office/drawing/2014/main" id="{AAEAB097-4B22-4856-8E57-BAC5A258359E}"/>
              </a:ext>
            </a:extLst>
          </p:cNvPr>
          <p:cNvSpPr>
            <a:spLocks noGrp="1"/>
          </p:cNvSpPr>
          <p:nvPr>
            <p:ph type="ftr" sz="quarter" idx="11"/>
          </p:nvPr>
        </p:nvSpPr>
        <p:spPr/>
        <p:txBody>
          <a:bodyPr/>
          <a:lstStyle/>
          <a:p>
            <a:r>
              <a:rPr lang="en-US"/>
              <a:t>source:</a:t>
            </a:r>
          </a:p>
        </p:txBody>
      </p:sp>
      <p:sp>
        <p:nvSpPr>
          <p:cNvPr id="5" name="Slide Number Placeholder 4">
            <a:extLst>
              <a:ext uri="{FF2B5EF4-FFF2-40B4-BE49-F238E27FC236}">
                <a16:creationId xmlns:a16="http://schemas.microsoft.com/office/drawing/2014/main" id="{2A6A5E0D-5CE0-4270-B9D2-7979AC3E5E39}"/>
              </a:ext>
            </a:extLst>
          </p:cNvPr>
          <p:cNvSpPr>
            <a:spLocks noGrp="1"/>
          </p:cNvSpPr>
          <p:nvPr>
            <p:ph type="sldNum" sz="quarter" idx="12"/>
          </p:nvPr>
        </p:nvSpPr>
        <p:spPr/>
        <p:txBody>
          <a:bodyPr/>
          <a:lstStyle/>
          <a:p>
            <a:fld id="{4172E641-AEAD-42C6-8412-72839B6592CC}" type="slidenum">
              <a:rPr lang="en-US" smtClean="0"/>
              <a:t>‹#›</a:t>
            </a:fld>
            <a:endParaRPr lang="en-US"/>
          </a:p>
        </p:txBody>
      </p:sp>
    </p:spTree>
    <p:extLst>
      <p:ext uri="{BB962C8B-B14F-4D97-AF65-F5344CB8AC3E}">
        <p14:creationId xmlns:p14="http://schemas.microsoft.com/office/powerpoint/2010/main" val="259941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3A98A-3E60-4E46-AA8B-6B0EE9C4D36C}"/>
              </a:ext>
            </a:extLst>
          </p:cNvPr>
          <p:cNvSpPr>
            <a:spLocks noGrp="1"/>
          </p:cNvSpPr>
          <p:nvPr>
            <p:ph type="dt" sz="half" idx="10"/>
          </p:nvPr>
        </p:nvSpPr>
        <p:spPr/>
        <p:txBody>
          <a:bodyPr/>
          <a:lstStyle/>
          <a:p>
            <a:fld id="{8FC6A404-13A3-415F-8C58-FBD7DBF463F1}" type="datetime1">
              <a:rPr lang="en-US" smtClean="0"/>
              <a:t>26-Apr-21</a:t>
            </a:fld>
            <a:endParaRPr lang="en-US"/>
          </a:p>
        </p:txBody>
      </p:sp>
      <p:sp>
        <p:nvSpPr>
          <p:cNvPr id="3" name="Footer Placeholder 2">
            <a:extLst>
              <a:ext uri="{FF2B5EF4-FFF2-40B4-BE49-F238E27FC236}">
                <a16:creationId xmlns:a16="http://schemas.microsoft.com/office/drawing/2014/main" id="{7FB007B6-433E-40F7-AC95-A3B7F839C89D}"/>
              </a:ext>
            </a:extLst>
          </p:cNvPr>
          <p:cNvSpPr>
            <a:spLocks noGrp="1"/>
          </p:cNvSpPr>
          <p:nvPr>
            <p:ph type="ftr" sz="quarter" idx="11"/>
          </p:nvPr>
        </p:nvSpPr>
        <p:spPr/>
        <p:txBody>
          <a:bodyPr/>
          <a:lstStyle/>
          <a:p>
            <a:r>
              <a:rPr lang="en-US"/>
              <a:t>source:</a:t>
            </a:r>
          </a:p>
        </p:txBody>
      </p:sp>
      <p:sp>
        <p:nvSpPr>
          <p:cNvPr id="4" name="Slide Number Placeholder 3">
            <a:extLst>
              <a:ext uri="{FF2B5EF4-FFF2-40B4-BE49-F238E27FC236}">
                <a16:creationId xmlns:a16="http://schemas.microsoft.com/office/drawing/2014/main" id="{C033D57F-0F21-4E1E-AE6A-C60B621F09FC}"/>
              </a:ext>
            </a:extLst>
          </p:cNvPr>
          <p:cNvSpPr>
            <a:spLocks noGrp="1"/>
          </p:cNvSpPr>
          <p:nvPr>
            <p:ph type="sldNum" sz="quarter" idx="12"/>
          </p:nvPr>
        </p:nvSpPr>
        <p:spPr/>
        <p:txBody>
          <a:bodyPr/>
          <a:lstStyle/>
          <a:p>
            <a:fld id="{4172E641-AEAD-42C6-8412-72839B6592CC}" type="slidenum">
              <a:rPr lang="en-US" smtClean="0"/>
              <a:t>‹#›</a:t>
            </a:fld>
            <a:endParaRPr lang="en-US"/>
          </a:p>
        </p:txBody>
      </p:sp>
    </p:spTree>
    <p:extLst>
      <p:ext uri="{BB962C8B-B14F-4D97-AF65-F5344CB8AC3E}">
        <p14:creationId xmlns:p14="http://schemas.microsoft.com/office/powerpoint/2010/main" val="3019504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A65F-2CA7-4DFF-ADE5-82B19960EB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251091-D4DE-44F3-AB30-D6D7D62603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F2F5BC-DCDE-4E57-97C8-8F4F0374A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B9600B-E49C-4AA2-A5B4-DE74AE5A085F}"/>
              </a:ext>
            </a:extLst>
          </p:cNvPr>
          <p:cNvSpPr>
            <a:spLocks noGrp="1"/>
          </p:cNvSpPr>
          <p:nvPr>
            <p:ph type="dt" sz="half" idx="10"/>
          </p:nvPr>
        </p:nvSpPr>
        <p:spPr/>
        <p:txBody>
          <a:bodyPr/>
          <a:lstStyle/>
          <a:p>
            <a:fld id="{B899DEFB-BE9E-41B6-B168-9EBBA0D6103E}" type="datetime1">
              <a:rPr lang="en-US" smtClean="0"/>
              <a:t>26-Apr-21</a:t>
            </a:fld>
            <a:endParaRPr lang="en-US"/>
          </a:p>
        </p:txBody>
      </p:sp>
      <p:sp>
        <p:nvSpPr>
          <p:cNvPr id="6" name="Footer Placeholder 5">
            <a:extLst>
              <a:ext uri="{FF2B5EF4-FFF2-40B4-BE49-F238E27FC236}">
                <a16:creationId xmlns:a16="http://schemas.microsoft.com/office/drawing/2014/main" id="{8F62623D-5036-47B5-992E-7DCD3D1EA949}"/>
              </a:ext>
            </a:extLst>
          </p:cNvPr>
          <p:cNvSpPr>
            <a:spLocks noGrp="1"/>
          </p:cNvSpPr>
          <p:nvPr>
            <p:ph type="ftr" sz="quarter" idx="11"/>
          </p:nvPr>
        </p:nvSpPr>
        <p:spPr/>
        <p:txBody>
          <a:bodyPr/>
          <a:lstStyle/>
          <a:p>
            <a:r>
              <a:rPr lang="en-US"/>
              <a:t>source:</a:t>
            </a:r>
          </a:p>
        </p:txBody>
      </p:sp>
      <p:sp>
        <p:nvSpPr>
          <p:cNvPr id="7" name="Slide Number Placeholder 6">
            <a:extLst>
              <a:ext uri="{FF2B5EF4-FFF2-40B4-BE49-F238E27FC236}">
                <a16:creationId xmlns:a16="http://schemas.microsoft.com/office/drawing/2014/main" id="{00F91FDA-E6F7-4DDC-A91F-17654D3D0616}"/>
              </a:ext>
            </a:extLst>
          </p:cNvPr>
          <p:cNvSpPr>
            <a:spLocks noGrp="1"/>
          </p:cNvSpPr>
          <p:nvPr>
            <p:ph type="sldNum" sz="quarter" idx="12"/>
          </p:nvPr>
        </p:nvSpPr>
        <p:spPr/>
        <p:txBody>
          <a:bodyPr/>
          <a:lstStyle/>
          <a:p>
            <a:fld id="{4172E641-AEAD-42C6-8412-72839B6592CC}" type="slidenum">
              <a:rPr lang="en-US" smtClean="0"/>
              <a:t>‹#›</a:t>
            </a:fld>
            <a:endParaRPr lang="en-US"/>
          </a:p>
        </p:txBody>
      </p:sp>
    </p:spTree>
    <p:extLst>
      <p:ext uri="{BB962C8B-B14F-4D97-AF65-F5344CB8AC3E}">
        <p14:creationId xmlns:p14="http://schemas.microsoft.com/office/powerpoint/2010/main" val="224017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2C11-7D78-473E-AE0E-21E1EC627F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53AC6D-CE6F-4F6B-BA2C-9FDACBA456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77E0B6-3D1D-43F6-B67A-51DADF0CA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874C71-63CE-4A34-904B-972A92DA2992}"/>
              </a:ext>
            </a:extLst>
          </p:cNvPr>
          <p:cNvSpPr>
            <a:spLocks noGrp="1"/>
          </p:cNvSpPr>
          <p:nvPr>
            <p:ph type="dt" sz="half" idx="10"/>
          </p:nvPr>
        </p:nvSpPr>
        <p:spPr/>
        <p:txBody>
          <a:bodyPr/>
          <a:lstStyle/>
          <a:p>
            <a:fld id="{94865DC4-E91C-45C8-8218-A1AB6854BB76}" type="datetime1">
              <a:rPr lang="en-US" smtClean="0"/>
              <a:t>26-Apr-21</a:t>
            </a:fld>
            <a:endParaRPr lang="en-US"/>
          </a:p>
        </p:txBody>
      </p:sp>
      <p:sp>
        <p:nvSpPr>
          <p:cNvPr id="6" name="Footer Placeholder 5">
            <a:extLst>
              <a:ext uri="{FF2B5EF4-FFF2-40B4-BE49-F238E27FC236}">
                <a16:creationId xmlns:a16="http://schemas.microsoft.com/office/drawing/2014/main" id="{E6017DA7-F2FB-4B91-880F-8037C55DD333}"/>
              </a:ext>
            </a:extLst>
          </p:cNvPr>
          <p:cNvSpPr>
            <a:spLocks noGrp="1"/>
          </p:cNvSpPr>
          <p:nvPr>
            <p:ph type="ftr" sz="quarter" idx="11"/>
          </p:nvPr>
        </p:nvSpPr>
        <p:spPr/>
        <p:txBody>
          <a:bodyPr/>
          <a:lstStyle/>
          <a:p>
            <a:r>
              <a:rPr lang="en-US"/>
              <a:t>source:</a:t>
            </a:r>
          </a:p>
        </p:txBody>
      </p:sp>
      <p:sp>
        <p:nvSpPr>
          <p:cNvPr id="7" name="Slide Number Placeholder 6">
            <a:extLst>
              <a:ext uri="{FF2B5EF4-FFF2-40B4-BE49-F238E27FC236}">
                <a16:creationId xmlns:a16="http://schemas.microsoft.com/office/drawing/2014/main" id="{2085CD51-9867-4C2C-9222-99C711E5120D}"/>
              </a:ext>
            </a:extLst>
          </p:cNvPr>
          <p:cNvSpPr>
            <a:spLocks noGrp="1"/>
          </p:cNvSpPr>
          <p:nvPr>
            <p:ph type="sldNum" sz="quarter" idx="12"/>
          </p:nvPr>
        </p:nvSpPr>
        <p:spPr/>
        <p:txBody>
          <a:bodyPr/>
          <a:lstStyle/>
          <a:p>
            <a:fld id="{4172E641-AEAD-42C6-8412-72839B6592CC}" type="slidenum">
              <a:rPr lang="en-US" smtClean="0"/>
              <a:t>‹#›</a:t>
            </a:fld>
            <a:endParaRPr lang="en-US"/>
          </a:p>
        </p:txBody>
      </p:sp>
    </p:spTree>
    <p:extLst>
      <p:ext uri="{BB962C8B-B14F-4D97-AF65-F5344CB8AC3E}">
        <p14:creationId xmlns:p14="http://schemas.microsoft.com/office/powerpoint/2010/main" val="1034348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9C9FF8-6300-4D22-A679-62D99973F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ACBF8C-2B6E-4FBA-BF7F-C79B0E6020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CC3A9-C399-47D5-BC5F-B0A600A25C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8E9AD-B3BC-4B42-830F-2FCD2CD80E75}" type="datetime1">
              <a:rPr lang="en-US" smtClean="0"/>
              <a:t>26-Apr-21</a:t>
            </a:fld>
            <a:endParaRPr lang="en-US"/>
          </a:p>
        </p:txBody>
      </p:sp>
      <p:sp>
        <p:nvSpPr>
          <p:cNvPr id="5" name="Footer Placeholder 4">
            <a:extLst>
              <a:ext uri="{FF2B5EF4-FFF2-40B4-BE49-F238E27FC236}">
                <a16:creationId xmlns:a16="http://schemas.microsoft.com/office/drawing/2014/main" id="{90CD41ED-3DF9-458F-8636-961EECB652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source:</a:t>
            </a:r>
          </a:p>
        </p:txBody>
      </p:sp>
      <p:sp>
        <p:nvSpPr>
          <p:cNvPr id="6" name="Slide Number Placeholder 5">
            <a:extLst>
              <a:ext uri="{FF2B5EF4-FFF2-40B4-BE49-F238E27FC236}">
                <a16:creationId xmlns:a16="http://schemas.microsoft.com/office/drawing/2014/main" id="{46CB8D02-1104-4ED8-AAF2-C2ED6D9CDD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2E641-AEAD-42C6-8412-72839B6592CC}" type="slidenum">
              <a:rPr lang="en-US" smtClean="0"/>
              <a:t>‹#›</a:t>
            </a:fld>
            <a:endParaRPr lang="en-US"/>
          </a:p>
        </p:txBody>
      </p:sp>
    </p:spTree>
    <p:extLst>
      <p:ext uri="{BB962C8B-B14F-4D97-AF65-F5344CB8AC3E}">
        <p14:creationId xmlns:p14="http://schemas.microsoft.com/office/powerpoint/2010/main" val="146863600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2" Type="http://schemas.openxmlformats.org/officeDocument/2006/relationships/hyperlink" Target="https://www.cs.ubc.ca/~lowe/papers/ijcv04.pdf"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cs.ubc.ca/~lowe/papers/ijcv04.pdf" TargetMode="Externa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cs.ubc.ca/~lowe/papers/ijcv04.pdf" TargetMode="Externa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cs.ubc.ca/~lowe/papers/ijcv04.pdf"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docs.opencv.org/master/d3/da1/classcv_1_1BFMatcher.html" TargetMode="External"/><Relationship Id="rId2" Type="http://schemas.openxmlformats.org/officeDocument/2006/relationships/hyperlink" Target="https://docs.opencv.org/master/dc/dc3/tutorial_py_matcher.html" TargetMode="External"/><Relationship Id="rId1" Type="http://schemas.openxmlformats.org/officeDocument/2006/relationships/slideLayout" Target="../slideLayouts/slideLayout6.xml"/><Relationship Id="rId5" Type="http://schemas.openxmlformats.org/officeDocument/2006/relationships/hyperlink" Target="https://docs.opencv.org/master/d2/de8/group__core__array.html#ggad12cefbcb5291cf958a85b4b67b6149fab55c78ff204a979026c026ea19de65c9" TargetMode="External"/><Relationship Id="rId4" Type="http://schemas.openxmlformats.org/officeDocument/2006/relationships/hyperlink" Target="https://docs.opencv.org/master/d2/de8/group__core__array.html#ggad12cefbcb5291cf958a85b4b67b6149fa7bacbe84d400336a8f26297d8e80e3a2"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mbari.org/at-sea/vehicles/autonomous-underwater-vehicles/seafloor-mapping-auv/#toggle-id-5" TargetMode="External"/><Relationship Id="rId2" Type="http://schemas.openxmlformats.org/officeDocument/2006/relationships/hyperlink" Target="https://www.ecagroup.com/en/solutions/a9-m-auv-autonomous-underwater-vehicle?gclid=Cj0KCQjwyZmEBhCpARIsALIzmnL84IxLrmP3Re9_jMLuvO5yDUcsn_hZ7t6Fq8PJS0g0zEqkf1mGSmIaAtH7EALw_wcB" TargetMode="External"/><Relationship Id="rId1" Type="http://schemas.openxmlformats.org/officeDocument/2006/relationships/slideLayout" Target="../slideLayouts/slideLayout6.xml"/><Relationship Id="rId5" Type="http://schemas.openxmlformats.org/officeDocument/2006/relationships/image" Target="../media/image3.jp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hyperlink" Target="https://www.mbari.org/at-sea/vehicles/remotely-operated-vehicles/"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mbari.org/at-sea/vehicles/remotely-operated-vehicle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researchgate.net/publication/232641711_SLAM_in_underwater_environment_using_SIFT_and_topologic_maps"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hyperlink" Target="https://www.overleaf.com/project/6038532498c3879d4a5348c9"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68B3-89BD-40CC-BCE2-007FC228368C}"/>
              </a:ext>
            </a:extLst>
          </p:cNvPr>
          <p:cNvSpPr>
            <a:spLocks noGrp="1"/>
          </p:cNvSpPr>
          <p:nvPr>
            <p:ph type="title"/>
          </p:nvPr>
        </p:nvSpPr>
        <p:spPr>
          <a:xfrm>
            <a:off x="1006876" y="2495766"/>
            <a:ext cx="10515600" cy="1325563"/>
          </a:xfrm>
        </p:spPr>
        <p:txBody>
          <a:bodyPr>
            <a:normAutofit fontScale="90000"/>
          </a:bodyPr>
          <a:lstStyle/>
          <a:p>
            <a:pPr algn="ctr">
              <a:lnSpc>
                <a:spcPct val="100000"/>
              </a:lnSpc>
            </a:pPr>
            <a:r>
              <a:rPr lang="en-US" b="0" i="0" dirty="0">
                <a:solidFill>
                  <a:schemeClr val="bg1"/>
                </a:solidFill>
                <a:effectLst/>
                <a:latin typeface="Comic Sans MS" panose="030F0702030302020204" pitchFamily="66" charset="0"/>
              </a:rPr>
              <a:t>SIFT Based Seafloor Mapping For Autonomous Underwater Vehicles</a:t>
            </a:r>
            <a:endParaRPr lang="en-US" dirty="0">
              <a:solidFill>
                <a:schemeClr val="bg1"/>
              </a:solidFill>
              <a:latin typeface="Comic Sans MS" panose="030F0702030302020204" pitchFamily="66" charset="0"/>
            </a:endParaRPr>
          </a:p>
        </p:txBody>
      </p:sp>
      <p:sp>
        <p:nvSpPr>
          <p:cNvPr id="3" name="Date Placeholder 2">
            <a:extLst>
              <a:ext uri="{FF2B5EF4-FFF2-40B4-BE49-F238E27FC236}">
                <a16:creationId xmlns:a16="http://schemas.microsoft.com/office/drawing/2014/main" id="{66BA3B4A-FE35-4899-9FD2-5C40A80C3345}"/>
              </a:ext>
            </a:extLst>
          </p:cNvPr>
          <p:cNvSpPr>
            <a:spLocks noGrp="1"/>
          </p:cNvSpPr>
          <p:nvPr>
            <p:ph type="dt" sz="half" idx="10"/>
          </p:nvPr>
        </p:nvSpPr>
        <p:spPr/>
        <p:txBody>
          <a:bodyPr/>
          <a:lstStyle/>
          <a:p>
            <a:fld id="{508810F3-6A5B-4BEB-A6A8-6F8D8E263654}" type="datetime1">
              <a:rPr lang="en-US" smtClean="0"/>
              <a:t>26-Apr-21</a:t>
            </a:fld>
            <a:endParaRPr lang="en-US"/>
          </a:p>
        </p:txBody>
      </p:sp>
      <p:sp>
        <p:nvSpPr>
          <p:cNvPr id="4" name="Footer Placeholder 3">
            <a:extLst>
              <a:ext uri="{FF2B5EF4-FFF2-40B4-BE49-F238E27FC236}">
                <a16:creationId xmlns:a16="http://schemas.microsoft.com/office/drawing/2014/main" id="{1AF2094B-EE87-41C4-A82D-22A1F77F1B78}"/>
              </a:ext>
            </a:extLst>
          </p:cNvPr>
          <p:cNvSpPr>
            <a:spLocks noGrp="1"/>
          </p:cNvSpPr>
          <p:nvPr>
            <p:ph type="ftr" sz="quarter" idx="11"/>
          </p:nvPr>
        </p:nvSpPr>
        <p:spPr/>
        <p:txBody>
          <a:bodyPr/>
          <a:lstStyle/>
          <a:p>
            <a:r>
              <a:rPr lang="en-US" dirty="0"/>
              <a:t>source:</a:t>
            </a:r>
          </a:p>
        </p:txBody>
      </p:sp>
      <p:sp>
        <p:nvSpPr>
          <p:cNvPr id="5" name="Slide Number Placeholder 4">
            <a:extLst>
              <a:ext uri="{FF2B5EF4-FFF2-40B4-BE49-F238E27FC236}">
                <a16:creationId xmlns:a16="http://schemas.microsoft.com/office/drawing/2014/main" id="{95DB89FF-3567-4B89-9EB8-A8AC8633C70B}"/>
              </a:ext>
            </a:extLst>
          </p:cNvPr>
          <p:cNvSpPr>
            <a:spLocks noGrp="1"/>
          </p:cNvSpPr>
          <p:nvPr>
            <p:ph type="sldNum" sz="quarter" idx="12"/>
          </p:nvPr>
        </p:nvSpPr>
        <p:spPr/>
        <p:txBody>
          <a:bodyPr/>
          <a:lstStyle/>
          <a:p>
            <a:fld id="{4172E641-AEAD-42C6-8412-72839B6592CC}" type="slidenum">
              <a:rPr lang="en-US" smtClean="0"/>
              <a:t>1</a:t>
            </a:fld>
            <a:endParaRPr lang="en-US"/>
          </a:p>
        </p:txBody>
      </p:sp>
    </p:spTree>
    <p:extLst>
      <p:ext uri="{BB962C8B-B14F-4D97-AF65-F5344CB8AC3E}">
        <p14:creationId xmlns:p14="http://schemas.microsoft.com/office/powerpoint/2010/main" val="24087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47BC1-1124-4D12-A676-69CC93A4F655}"/>
              </a:ext>
            </a:extLst>
          </p:cNvPr>
          <p:cNvSpPr>
            <a:spLocks noGrp="1"/>
          </p:cNvSpPr>
          <p:nvPr>
            <p:ph type="title"/>
          </p:nvPr>
        </p:nvSpPr>
        <p:spPr>
          <a:xfrm>
            <a:off x="3377214" y="5323813"/>
            <a:ext cx="5651377" cy="1215099"/>
          </a:xfrm>
        </p:spPr>
        <p:txBody>
          <a:bodyPr>
            <a:normAutofit/>
          </a:bodyPr>
          <a:lstStyle/>
          <a:p>
            <a:r>
              <a:rPr lang="en-US" sz="2800" dirty="0">
                <a:solidFill>
                  <a:schemeClr val="bg2"/>
                </a:solidFill>
              </a:rPr>
              <a:t>Flow chart of expected algorithm</a:t>
            </a:r>
          </a:p>
        </p:txBody>
      </p:sp>
      <p:sp>
        <p:nvSpPr>
          <p:cNvPr id="3" name="Date Placeholder 2">
            <a:extLst>
              <a:ext uri="{FF2B5EF4-FFF2-40B4-BE49-F238E27FC236}">
                <a16:creationId xmlns:a16="http://schemas.microsoft.com/office/drawing/2014/main" id="{6C960193-D138-4293-886F-F8D09531BBFC}"/>
              </a:ext>
            </a:extLst>
          </p:cNvPr>
          <p:cNvSpPr>
            <a:spLocks noGrp="1"/>
          </p:cNvSpPr>
          <p:nvPr>
            <p:ph type="dt" sz="half" idx="10"/>
          </p:nvPr>
        </p:nvSpPr>
        <p:spPr/>
        <p:txBody>
          <a:bodyPr/>
          <a:lstStyle/>
          <a:p>
            <a:fld id="{150290E5-D561-4CFB-9FE4-06A4CC05A61E}" type="datetime1">
              <a:rPr lang="en-US" smtClean="0"/>
              <a:t>26-Apr-21</a:t>
            </a:fld>
            <a:endParaRPr lang="en-US"/>
          </a:p>
        </p:txBody>
      </p:sp>
      <p:sp>
        <p:nvSpPr>
          <p:cNvPr id="4" name="Footer Placeholder 3">
            <a:extLst>
              <a:ext uri="{FF2B5EF4-FFF2-40B4-BE49-F238E27FC236}">
                <a16:creationId xmlns:a16="http://schemas.microsoft.com/office/drawing/2014/main" id="{618A20EC-D8FB-42BF-95AC-890E32F14104}"/>
              </a:ext>
            </a:extLst>
          </p:cNvPr>
          <p:cNvSpPr>
            <a:spLocks noGrp="1"/>
          </p:cNvSpPr>
          <p:nvPr>
            <p:ph type="ftr" sz="quarter" idx="11"/>
          </p:nvPr>
        </p:nvSpPr>
        <p:spPr/>
        <p:txBody>
          <a:bodyPr/>
          <a:lstStyle/>
          <a:p>
            <a:r>
              <a:rPr lang="en-US"/>
              <a:t>source:</a:t>
            </a:r>
          </a:p>
        </p:txBody>
      </p:sp>
      <p:sp>
        <p:nvSpPr>
          <p:cNvPr id="5" name="Slide Number Placeholder 4">
            <a:extLst>
              <a:ext uri="{FF2B5EF4-FFF2-40B4-BE49-F238E27FC236}">
                <a16:creationId xmlns:a16="http://schemas.microsoft.com/office/drawing/2014/main" id="{F15E4EAA-D1D6-4D95-8FA7-140A5C061465}"/>
              </a:ext>
            </a:extLst>
          </p:cNvPr>
          <p:cNvSpPr>
            <a:spLocks noGrp="1"/>
          </p:cNvSpPr>
          <p:nvPr>
            <p:ph type="sldNum" sz="quarter" idx="12"/>
          </p:nvPr>
        </p:nvSpPr>
        <p:spPr/>
        <p:txBody>
          <a:bodyPr/>
          <a:lstStyle/>
          <a:p>
            <a:fld id="{4172E641-AEAD-42C6-8412-72839B6592CC}" type="slidenum">
              <a:rPr lang="en-US" smtClean="0"/>
              <a:t>10</a:t>
            </a:fld>
            <a:endParaRPr lang="en-US"/>
          </a:p>
        </p:txBody>
      </p:sp>
      <p:pic>
        <p:nvPicPr>
          <p:cNvPr id="8" name="Picture 7">
            <a:extLst>
              <a:ext uri="{FF2B5EF4-FFF2-40B4-BE49-F238E27FC236}">
                <a16:creationId xmlns:a16="http://schemas.microsoft.com/office/drawing/2014/main" id="{81C80395-4E59-45BF-A733-9DD979E7D49C}"/>
              </a:ext>
            </a:extLst>
          </p:cNvPr>
          <p:cNvPicPr>
            <a:picLocks noChangeAspect="1"/>
          </p:cNvPicPr>
          <p:nvPr/>
        </p:nvPicPr>
        <p:blipFill>
          <a:blip r:embed="rId2"/>
          <a:stretch>
            <a:fillRect/>
          </a:stretch>
        </p:blipFill>
        <p:spPr>
          <a:xfrm>
            <a:off x="3517750" y="408372"/>
            <a:ext cx="4635650" cy="5237946"/>
          </a:xfrm>
          <a:prstGeom prst="rect">
            <a:avLst/>
          </a:prstGeom>
        </p:spPr>
      </p:pic>
    </p:spTree>
    <p:extLst>
      <p:ext uri="{BB962C8B-B14F-4D97-AF65-F5344CB8AC3E}">
        <p14:creationId xmlns:p14="http://schemas.microsoft.com/office/powerpoint/2010/main" val="182339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DE1A-6ABD-4CE8-A078-CA6D864C13A6}"/>
              </a:ext>
            </a:extLst>
          </p:cNvPr>
          <p:cNvSpPr>
            <a:spLocks noGrp="1"/>
          </p:cNvSpPr>
          <p:nvPr>
            <p:ph type="title"/>
          </p:nvPr>
        </p:nvSpPr>
        <p:spPr/>
        <p:txBody>
          <a:bodyPr>
            <a:normAutofit/>
          </a:bodyPr>
          <a:lstStyle/>
          <a:p>
            <a:r>
              <a:rPr lang="en-US" sz="3200" dirty="0">
                <a:solidFill>
                  <a:schemeClr val="bg1"/>
                </a:solidFill>
              </a:rPr>
              <a:t>Experiment Setup</a:t>
            </a:r>
          </a:p>
        </p:txBody>
      </p:sp>
      <p:sp>
        <p:nvSpPr>
          <p:cNvPr id="3" name="Date Placeholder 2">
            <a:extLst>
              <a:ext uri="{FF2B5EF4-FFF2-40B4-BE49-F238E27FC236}">
                <a16:creationId xmlns:a16="http://schemas.microsoft.com/office/drawing/2014/main" id="{6E585B52-9D30-47F6-BCDD-09DFC2BA53F4}"/>
              </a:ext>
            </a:extLst>
          </p:cNvPr>
          <p:cNvSpPr>
            <a:spLocks noGrp="1"/>
          </p:cNvSpPr>
          <p:nvPr>
            <p:ph type="dt" sz="half" idx="10"/>
          </p:nvPr>
        </p:nvSpPr>
        <p:spPr/>
        <p:txBody>
          <a:bodyPr/>
          <a:lstStyle/>
          <a:p>
            <a:fld id="{150290E5-D561-4CFB-9FE4-06A4CC05A61E}" type="datetime1">
              <a:rPr lang="en-US" smtClean="0"/>
              <a:t>27-Apr-21</a:t>
            </a:fld>
            <a:endParaRPr lang="en-US"/>
          </a:p>
        </p:txBody>
      </p:sp>
      <p:sp>
        <p:nvSpPr>
          <p:cNvPr id="4" name="Footer Placeholder 3">
            <a:extLst>
              <a:ext uri="{FF2B5EF4-FFF2-40B4-BE49-F238E27FC236}">
                <a16:creationId xmlns:a16="http://schemas.microsoft.com/office/drawing/2014/main" id="{DAA8AB86-76AC-45F1-AB05-6DAA61AE5819}"/>
              </a:ext>
            </a:extLst>
          </p:cNvPr>
          <p:cNvSpPr>
            <a:spLocks noGrp="1"/>
          </p:cNvSpPr>
          <p:nvPr>
            <p:ph type="ftr" sz="quarter" idx="11"/>
          </p:nvPr>
        </p:nvSpPr>
        <p:spPr/>
        <p:txBody>
          <a:bodyPr/>
          <a:lstStyle/>
          <a:p>
            <a:r>
              <a:rPr lang="en-US"/>
              <a:t>source:</a:t>
            </a:r>
          </a:p>
        </p:txBody>
      </p:sp>
      <p:sp>
        <p:nvSpPr>
          <p:cNvPr id="5" name="Slide Number Placeholder 4">
            <a:extLst>
              <a:ext uri="{FF2B5EF4-FFF2-40B4-BE49-F238E27FC236}">
                <a16:creationId xmlns:a16="http://schemas.microsoft.com/office/drawing/2014/main" id="{526A07C1-D897-4B98-A249-D6C1ED40CC05}"/>
              </a:ext>
            </a:extLst>
          </p:cNvPr>
          <p:cNvSpPr>
            <a:spLocks noGrp="1"/>
          </p:cNvSpPr>
          <p:nvPr>
            <p:ph type="sldNum" sz="quarter" idx="12"/>
          </p:nvPr>
        </p:nvSpPr>
        <p:spPr/>
        <p:txBody>
          <a:bodyPr/>
          <a:lstStyle/>
          <a:p>
            <a:fld id="{4172E641-AEAD-42C6-8412-72839B6592CC}" type="slidenum">
              <a:rPr lang="en-US" smtClean="0"/>
              <a:t>11</a:t>
            </a:fld>
            <a:endParaRPr lang="en-US"/>
          </a:p>
        </p:txBody>
      </p:sp>
      <p:sp>
        <p:nvSpPr>
          <p:cNvPr id="6" name="TextBox 5">
            <a:extLst>
              <a:ext uri="{FF2B5EF4-FFF2-40B4-BE49-F238E27FC236}">
                <a16:creationId xmlns:a16="http://schemas.microsoft.com/office/drawing/2014/main" id="{275494D5-ACD4-4E62-8795-10EC0F0A3FF7}"/>
              </a:ext>
            </a:extLst>
          </p:cNvPr>
          <p:cNvSpPr txBox="1"/>
          <p:nvPr/>
        </p:nvSpPr>
        <p:spPr>
          <a:xfrm>
            <a:off x="1384917" y="1690688"/>
            <a:ext cx="8238477" cy="4093428"/>
          </a:xfrm>
          <a:prstGeom prst="rect">
            <a:avLst/>
          </a:prstGeom>
          <a:noFill/>
        </p:spPr>
        <p:txBody>
          <a:bodyPr wrap="square" rtlCol="0">
            <a:spAutoFit/>
          </a:bodyPr>
          <a:lstStyle/>
          <a:p>
            <a:pPr marL="285750" indent="-285750">
              <a:buFont typeface="Arial" panose="020B0604020202020204" pitchFamily="34" charset="0"/>
              <a:buChar char="•"/>
            </a:pPr>
            <a:r>
              <a:rPr lang="en-US" sz="2000" b="0" i="0" u="none" strike="noStrike" dirty="0">
                <a:solidFill>
                  <a:schemeClr val="bg1"/>
                </a:solidFill>
                <a:effectLst/>
                <a:latin typeface="Arial" panose="020B0604020202020204" pitchFamily="34" charset="0"/>
              </a:rPr>
              <a:t>Using a handheld digital camera, we followed it through the path described in Fig.1 as the trajectory of the AUV; the camera was a 2mp digital webcam. </a:t>
            </a:r>
          </a:p>
          <a:p>
            <a:pPr marL="285750" indent="-285750">
              <a:buFont typeface="Arial" panose="020B0604020202020204" pitchFamily="34" charset="0"/>
              <a:buChar char="•"/>
            </a:pPr>
            <a:r>
              <a:rPr lang="en-US" sz="2000" b="0" i="0" u="none" strike="noStrike" dirty="0">
                <a:solidFill>
                  <a:schemeClr val="bg1"/>
                </a:solidFill>
                <a:effectLst/>
                <a:latin typeface="Arial" panose="020B0604020202020204" pitchFamily="34" charset="0"/>
              </a:rPr>
              <a:t>The camera capture 60 frames per second, and the average speed of an AUV is 1.5 to 2m/s. The handled camera roughly maintained the rate of ~1.6 to 1.7m/s.</a:t>
            </a:r>
          </a:p>
          <a:p>
            <a:pPr marL="285750" indent="-285750">
              <a:buFont typeface="Arial" panose="020B0604020202020204" pitchFamily="34" charset="0"/>
              <a:buChar char="•"/>
            </a:pPr>
            <a:r>
              <a:rPr lang="en-US" sz="2000" b="0" i="0" u="none" strike="noStrike" dirty="0">
                <a:solidFill>
                  <a:schemeClr val="bg1"/>
                </a:solidFill>
                <a:effectLst/>
                <a:latin typeface="Arial" panose="020B0604020202020204" pitchFamily="34" charset="0"/>
              </a:rPr>
              <a:t> The algorithm is aimed at generating clear maps of the seabed and a camera with a focal distance of &lt; 2 feet. The AUV(handheld camera) will be at an height of 1.5 to 2 feet to the seabed(ground/mapping surface). </a:t>
            </a:r>
          </a:p>
          <a:p>
            <a:pPr marL="285750" indent="-285750">
              <a:buFont typeface="Arial" panose="020B0604020202020204" pitchFamily="34" charset="0"/>
              <a:buChar char="•"/>
            </a:pPr>
            <a:r>
              <a:rPr lang="en-US" sz="2000" b="0" i="0" u="none" strike="noStrike" dirty="0">
                <a:solidFill>
                  <a:schemeClr val="bg1"/>
                </a:solidFill>
                <a:effectLst/>
                <a:latin typeface="Arial" panose="020B0604020202020204" pitchFamily="34" charset="0"/>
              </a:rPr>
              <a:t>The height will be determined by the camera’s focal distance adjusted to parameters of the water surrounding it. in the test case, it will beset to the default focal length</a:t>
            </a:r>
            <a:endParaRPr lang="en-US" sz="2000" dirty="0">
              <a:solidFill>
                <a:schemeClr val="bg1"/>
              </a:solidFill>
            </a:endParaRPr>
          </a:p>
        </p:txBody>
      </p:sp>
    </p:spTree>
    <p:extLst>
      <p:ext uri="{BB962C8B-B14F-4D97-AF65-F5344CB8AC3E}">
        <p14:creationId xmlns:p14="http://schemas.microsoft.com/office/powerpoint/2010/main" val="2498990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DDB2-499B-4BA4-9602-7AB214C375F3}"/>
              </a:ext>
            </a:extLst>
          </p:cNvPr>
          <p:cNvSpPr>
            <a:spLocks noGrp="1"/>
          </p:cNvSpPr>
          <p:nvPr>
            <p:ph type="title"/>
          </p:nvPr>
        </p:nvSpPr>
        <p:spPr>
          <a:xfrm>
            <a:off x="838200" y="365125"/>
            <a:ext cx="2908177" cy="593663"/>
          </a:xfrm>
        </p:spPr>
        <p:txBody>
          <a:bodyPr>
            <a:normAutofit/>
          </a:bodyPr>
          <a:lstStyle/>
          <a:p>
            <a:r>
              <a:rPr lang="en-US" sz="3200" dirty="0">
                <a:solidFill>
                  <a:schemeClr val="bg2"/>
                </a:solidFill>
              </a:rPr>
              <a:t>The Algorithm:</a:t>
            </a:r>
          </a:p>
        </p:txBody>
      </p:sp>
      <p:sp>
        <p:nvSpPr>
          <p:cNvPr id="3" name="Date Placeholder 2">
            <a:extLst>
              <a:ext uri="{FF2B5EF4-FFF2-40B4-BE49-F238E27FC236}">
                <a16:creationId xmlns:a16="http://schemas.microsoft.com/office/drawing/2014/main" id="{E94941EA-947C-41C6-91C4-C99702616920}"/>
              </a:ext>
            </a:extLst>
          </p:cNvPr>
          <p:cNvSpPr>
            <a:spLocks noGrp="1"/>
          </p:cNvSpPr>
          <p:nvPr>
            <p:ph type="dt" sz="half" idx="10"/>
          </p:nvPr>
        </p:nvSpPr>
        <p:spPr/>
        <p:txBody>
          <a:bodyPr/>
          <a:lstStyle/>
          <a:p>
            <a:fld id="{150290E5-D561-4CFB-9FE4-06A4CC05A61E}" type="datetime1">
              <a:rPr lang="en-US" smtClean="0"/>
              <a:t>26-Apr-21</a:t>
            </a:fld>
            <a:endParaRPr lang="en-US"/>
          </a:p>
        </p:txBody>
      </p:sp>
      <p:sp>
        <p:nvSpPr>
          <p:cNvPr id="4" name="Footer Placeholder 3">
            <a:extLst>
              <a:ext uri="{FF2B5EF4-FFF2-40B4-BE49-F238E27FC236}">
                <a16:creationId xmlns:a16="http://schemas.microsoft.com/office/drawing/2014/main" id="{67F628F4-6336-4EF5-9661-30770B46236D}"/>
              </a:ext>
            </a:extLst>
          </p:cNvPr>
          <p:cNvSpPr>
            <a:spLocks noGrp="1"/>
          </p:cNvSpPr>
          <p:nvPr>
            <p:ph type="ftr" sz="quarter" idx="11"/>
          </p:nvPr>
        </p:nvSpPr>
        <p:spPr/>
        <p:txBody>
          <a:bodyPr/>
          <a:lstStyle/>
          <a:p>
            <a:r>
              <a:rPr lang="en-US"/>
              <a:t>source:</a:t>
            </a:r>
          </a:p>
        </p:txBody>
      </p:sp>
      <p:sp>
        <p:nvSpPr>
          <p:cNvPr id="5" name="Slide Number Placeholder 4">
            <a:extLst>
              <a:ext uri="{FF2B5EF4-FFF2-40B4-BE49-F238E27FC236}">
                <a16:creationId xmlns:a16="http://schemas.microsoft.com/office/drawing/2014/main" id="{74022E1A-0928-431D-8ABE-BF8D6F84A06B}"/>
              </a:ext>
            </a:extLst>
          </p:cNvPr>
          <p:cNvSpPr>
            <a:spLocks noGrp="1"/>
          </p:cNvSpPr>
          <p:nvPr>
            <p:ph type="sldNum" sz="quarter" idx="12"/>
          </p:nvPr>
        </p:nvSpPr>
        <p:spPr/>
        <p:txBody>
          <a:bodyPr/>
          <a:lstStyle/>
          <a:p>
            <a:fld id="{4172E641-AEAD-42C6-8412-72839B6592CC}" type="slidenum">
              <a:rPr lang="en-US" smtClean="0"/>
              <a:t>12</a:t>
            </a:fld>
            <a:endParaRPr lang="en-US"/>
          </a:p>
        </p:txBody>
      </p:sp>
      <p:sp>
        <p:nvSpPr>
          <p:cNvPr id="6" name="TextBox 5">
            <a:extLst>
              <a:ext uri="{FF2B5EF4-FFF2-40B4-BE49-F238E27FC236}">
                <a16:creationId xmlns:a16="http://schemas.microsoft.com/office/drawing/2014/main" id="{FB005AB3-CC1A-48A0-AC17-9BE57D0343A4}"/>
              </a:ext>
            </a:extLst>
          </p:cNvPr>
          <p:cNvSpPr txBox="1"/>
          <p:nvPr/>
        </p:nvSpPr>
        <p:spPr>
          <a:xfrm>
            <a:off x="758301" y="958788"/>
            <a:ext cx="9637450" cy="5632311"/>
          </a:xfrm>
          <a:prstGeom prst="rect">
            <a:avLst/>
          </a:prstGeom>
          <a:noFill/>
        </p:spPr>
        <p:txBody>
          <a:bodyPr wrap="square" rtlCol="0">
            <a:spAutoFit/>
          </a:bodyPr>
          <a:lstStyle/>
          <a:p>
            <a:pPr marL="342900" indent="-342900">
              <a:buFont typeface="+mj-lt"/>
              <a:buAutoNum type="arabicPeriod"/>
            </a:pPr>
            <a:r>
              <a:rPr lang="en-US" dirty="0">
                <a:solidFill>
                  <a:schemeClr val="bg2"/>
                </a:solidFill>
              </a:rPr>
              <a:t>Image capturing </a:t>
            </a:r>
          </a:p>
          <a:p>
            <a:endParaRPr lang="en-US" dirty="0">
              <a:solidFill>
                <a:schemeClr val="bg2"/>
              </a:solidFill>
            </a:endParaRPr>
          </a:p>
          <a:p>
            <a:pPr marL="800100" lvl="1" indent="-342900">
              <a:buFont typeface="Arial" panose="020B0604020202020204" pitchFamily="34" charset="0"/>
              <a:buChar char="•"/>
            </a:pPr>
            <a:r>
              <a:rPr lang="en-US" b="0" i="0" u="none" strike="noStrike" dirty="0">
                <a:solidFill>
                  <a:schemeClr val="bg2"/>
                </a:solidFill>
                <a:effectLst/>
                <a:latin typeface="Arial" panose="020B0604020202020204" pitchFamily="34" charset="0"/>
              </a:rPr>
              <a:t>The cameras will be capturing images only as the AUV moves in a vertical path and will be off during the turn the AUV makes to realign itself parallel to the direction it transited before. This process continues until the AUV reaches the end of the area it has to cover during the mapping expedition.</a:t>
            </a:r>
          </a:p>
          <a:p>
            <a:pPr lvl="1"/>
            <a:endParaRPr lang="en-US" b="0" i="0" u="none" strike="noStrike" dirty="0">
              <a:solidFill>
                <a:schemeClr val="bg2"/>
              </a:solidFill>
              <a:effectLst/>
              <a:latin typeface="Arial" panose="020B0604020202020204" pitchFamily="34" charset="0"/>
            </a:endParaRPr>
          </a:p>
          <a:p>
            <a:pPr marL="800100" lvl="1" indent="-342900">
              <a:buFont typeface="Arial" panose="020B0604020202020204" pitchFamily="34" charset="0"/>
              <a:buChar char="•"/>
            </a:pPr>
            <a:r>
              <a:rPr lang="en-US" dirty="0">
                <a:solidFill>
                  <a:schemeClr val="bg2"/>
                </a:solidFill>
              </a:rPr>
              <a:t>The </a:t>
            </a:r>
            <a:r>
              <a:rPr lang="en-US" b="0" i="0" u="none" strike="noStrike" dirty="0">
                <a:solidFill>
                  <a:schemeClr val="bg2"/>
                </a:solidFill>
                <a:effectLst/>
                <a:latin typeface="Arial" panose="020B0604020202020204" pitchFamily="34" charset="0"/>
              </a:rPr>
              <a:t>AUV captures images in the vertical paths called "strips" consecutively. Each upright portion will be stored and processed separately before merging them to generate an image.</a:t>
            </a:r>
          </a:p>
          <a:p>
            <a:pPr lvl="1"/>
            <a:endParaRPr lang="en-US" b="0" dirty="0">
              <a:solidFill>
                <a:schemeClr val="bg2"/>
              </a:solidFill>
              <a:effectLst/>
            </a:endParaRPr>
          </a:p>
          <a:p>
            <a:pPr lvl="1"/>
            <a:endParaRPr lang="en-US" b="0" dirty="0">
              <a:solidFill>
                <a:schemeClr val="bg2"/>
              </a:solidFill>
              <a:effectLst/>
            </a:endParaRPr>
          </a:p>
          <a:p>
            <a:pPr marL="742950" lvl="1" indent="-285750">
              <a:buFont typeface="Arial" panose="020B0604020202020204" pitchFamily="34" charset="0"/>
              <a:buChar char="•"/>
            </a:pPr>
            <a:r>
              <a:rPr lang="en-US" b="0" i="0" u="none" strike="noStrike" dirty="0">
                <a:solidFill>
                  <a:schemeClr val="bg2"/>
                </a:solidFill>
                <a:effectLst/>
                <a:latin typeface="Arial" panose="020B0604020202020204" pitchFamily="34" charset="0"/>
              </a:rPr>
              <a:t>To make the vertical portions "strips," we will be applying the SIFT algorithm to find each image's key points and descriptors.</a:t>
            </a:r>
          </a:p>
          <a:p>
            <a:pPr lvl="1"/>
            <a:endParaRPr lang="en-US" b="0" i="0" u="none" strike="noStrike" dirty="0">
              <a:solidFill>
                <a:schemeClr val="bg2"/>
              </a:solidFill>
              <a:effectLst/>
              <a:latin typeface="Arial" panose="020B0604020202020204" pitchFamily="34" charset="0"/>
            </a:endParaRPr>
          </a:p>
          <a:p>
            <a:pPr marL="742950" lvl="1" indent="-285750">
              <a:buFont typeface="Arial" panose="020B0604020202020204" pitchFamily="34" charset="0"/>
              <a:buChar char="•"/>
            </a:pPr>
            <a:r>
              <a:rPr lang="en-US" b="0" i="0" u="none" strike="noStrike" dirty="0">
                <a:solidFill>
                  <a:schemeClr val="bg2"/>
                </a:solidFill>
                <a:effectLst/>
                <a:latin typeface="Arial" panose="020B0604020202020204" pitchFamily="34" charset="0"/>
              </a:rPr>
              <a:t>We start by capturing 200 images frame by frame as the AUV moves through the vertical segments. It will store the images in a folder temporarily.</a:t>
            </a:r>
            <a:endParaRPr lang="en-US" b="0" dirty="0">
              <a:solidFill>
                <a:schemeClr val="bg2"/>
              </a:solidFill>
              <a:effectLst/>
            </a:endParaRPr>
          </a:p>
          <a:p>
            <a:br>
              <a:rPr lang="en-US" dirty="0">
                <a:solidFill>
                  <a:schemeClr val="bg2"/>
                </a:solidFill>
              </a:rPr>
            </a:br>
            <a:br>
              <a:rPr lang="en-US" dirty="0">
                <a:solidFill>
                  <a:schemeClr val="bg2"/>
                </a:solidFill>
              </a:rPr>
            </a:br>
            <a:endParaRPr lang="en-US" dirty="0">
              <a:solidFill>
                <a:schemeClr val="bg2"/>
              </a:solidFill>
            </a:endParaRPr>
          </a:p>
        </p:txBody>
      </p:sp>
    </p:spTree>
    <p:extLst>
      <p:ext uri="{BB962C8B-B14F-4D97-AF65-F5344CB8AC3E}">
        <p14:creationId xmlns:p14="http://schemas.microsoft.com/office/powerpoint/2010/main" val="1145079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2B291-F4FB-45A6-AD87-19E9F4886F4A}"/>
              </a:ext>
            </a:extLst>
          </p:cNvPr>
          <p:cNvSpPr>
            <a:spLocks noGrp="1"/>
          </p:cNvSpPr>
          <p:nvPr>
            <p:ph type="title"/>
          </p:nvPr>
        </p:nvSpPr>
        <p:spPr>
          <a:xfrm>
            <a:off x="838200" y="365125"/>
            <a:ext cx="5100961" cy="806727"/>
          </a:xfrm>
        </p:spPr>
        <p:txBody>
          <a:bodyPr>
            <a:normAutofit/>
          </a:bodyPr>
          <a:lstStyle/>
          <a:p>
            <a:pPr marL="342900" indent="-342900">
              <a:buFont typeface="+mj-lt"/>
              <a:buAutoNum type="arabicPeriod"/>
            </a:pPr>
            <a:r>
              <a:rPr lang="en-US" sz="1800" b="0" i="0" u="none" strike="noStrike" dirty="0">
                <a:solidFill>
                  <a:schemeClr val="bg2"/>
                </a:solidFill>
                <a:effectLst/>
                <a:latin typeface="Arial" panose="020B0604020202020204" pitchFamily="34" charset="0"/>
              </a:rPr>
              <a:t>Loading the images into a useable array</a:t>
            </a:r>
            <a:endParaRPr lang="en-US" sz="1800" dirty="0">
              <a:solidFill>
                <a:schemeClr val="bg2"/>
              </a:solidFill>
            </a:endParaRPr>
          </a:p>
        </p:txBody>
      </p:sp>
      <p:sp>
        <p:nvSpPr>
          <p:cNvPr id="3" name="Date Placeholder 2">
            <a:extLst>
              <a:ext uri="{FF2B5EF4-FFF2-40B4-BE49-F238E27FC236}">
                <a16:creationId xmlns:a16="http://schemas.microsoft.com/office/drawing/2014/main" id="{7E500086-973A-4046-8B0F-963A5BFC0BB7}"/>
              </a:ext>
            </a:extLst>
          </p:cNvPr>
          <p:cNvSpPr>
            <a:spLocks noGrp="1"/>
          </p:cNvSpPr>
          <p:nvPr>
            <p:ph type="dt" sz="half" idx="10"/>
          </p:nvPr>
        </p:nvSpPr>
        <p:spPr/>
        <p:txBody>
          <a:bodyPr/>
          <a:lstStyle/>
          <a:p>
            <a:fld id="{150290E5-D561-4CFB-9FE4-06A4CC05A61E}" type="datetime1">
              <a:rPr lang="en-US" smtClean="0"/>
              <a:t>26-Apr-21</a:t>
            </a:fld>
            <a:endParaRPr lang="en-US"/>
          </a:p>
        </p:txBody>
      </p:sp>
      <p:sp>
        <p:nvSpPr>
          <p:cNvPr id="4" name="Footer Placeholder 3">
            <a:extLst>
              <a:ext uri="{FF2B5EF4-FFF2-40B4-BE49-F238E27FC236}">
                <a16:creationId xmlns:a16="http://schemas.microsoft.com/office/drawing/2014/main" id="{968B2738-D9C1-46F3-9A53-2F4C35EEDC64}"/>
              </a:ext>
            </a:extLst>
          </p:cNvPr>
          <p:cNvSpPr>
            <a:spLocks noGrp="1"/>
          </p:cNvSpPr>
          <p:nvPr>
            <p:ph type="ftr" sz="quarter" idx="11"/>
          </p:nvPr>
        </p:nvSpPr>
        <p:spPr/>
        <p:txBody>
          <a:bodyPr/>
          <a:lstStyle/>
          <a:p>
            <a:r>
              <a:rPr lang="en-US"/>
              <a:t>source:</a:t>
            </a:r>
          </a:p>
        </p:txBody>
      </p:sp>
      <p:sp>
        <p:nvSpPr>
          <p:cNvPr id="5" name="Slide Number Placeholder 4">
            <a:extLst>
              <a:ext uri="{FF2B5EF4-FFF2-40B4-BE49-F238E27FC236}">
                <a16:creationId xmlns:a16="http://schemas.microsoft.com/office/drawing/2014/main" id="{3AA9BFF2-41B7-479B-B6E2-8B3E1A54B8A3}"/>
              </a:ext>
            </a:extLst>
          </p:cNvPr>
          <p:cNvSpPr>
            <a:spLocks noGrp="1"/>
          </p:cNvSpPr>
          <p:nvPr>
            <p:ph type="sldNum" sz="quarter" idx="12"/>
          </p:nvPr>
        </p:nvSpPr>
        <p:spPr/>
        <p:txBody>
          <a:bodyPr/>
          <a:lstStyle/>
          <a:p>
            <a:fld id="{4172E641-AEAD-42C6-8412-72839B6592CC}" type="slidenum">
              <a:rPr lang="en-US" smtClean="0"/>
              <a:t>13</a:t>
            </a:fld>
            <a:endParaRPr lang="en-US"/>
          </a:p>
        </p:txBody>
      </p:sp>
      <p:sp>
        <p:nvSpPr>
          <p:cNvPr id="6" name="TextBox 5">
            <a:extLst>
              <a:ext uri="{FF2B5EF4-FFF2-40B4-BE49-F238E27FC236}">
                <a16:creationId xmlns:a16="http://schemas.microsoft.com/office/drawing/2014/main" id="{3F854FFE-6BAE-4427-935B-F1A01B15AE9E}"/>
              </a:ext>
            </a:extLst>
          </p:cNvPr>
          <p:cNvSpPr txBox="1"/>
          <p:nvPr/>
        </p:nvSpPr>
        <p:spPr>
          <a:xfrm>
            <a:off x="1180730" y="1296140"/>
            <a:ext cx="10324730" cy="1477328"/>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dirty="0">
                <a:solidFill>
                  <a:schemeClr val="bg2"/>
                </a:solidFill>
                <a:effectLst/>
                <a:latin typeface="Arial" panose="020B0604020202020204" pitchFamily="34" charset="0"/>
              </a:rPr>
              <a:t>The images will be updated into a list, simultaneously applying the SIFT algorithm using OpenCV. The images are updated into the array and will be resized to (256, 256, 3), i.e., 256 pixels wide, 256 pixels long, and with the three channels RGB respectively. The camera captures RGB images which will be converted to BGR.</a:t>
            </a:r>
          </a:p>
          <a:p>
            <a:pPr marL="285750" indent="-285750">
              <a:buFont typeface="Arial" panose="020B0604020202020204" pitchFamily="34" charset="0"/>
              <a:buChar char="•"/>
            </a:pPr>
            <a:endParaRPr lang="en-US" dirty="0">
              <a:solidFill>
                <a:schemeClr val="bg2"/>
              </a:solidFill>
            </a:endParaRPr>
          </a:p>
        </p:txBody>
      </p:sp>
      <p:pic>
        <p:nvPicPr>
          <p:cNvPr id="8" name="Picture 7">
            <a:extLst>
              <a:ext uri="{FF2B5EF4-FFF2-40B4-BE49-F238E27FC236}">
                <a16:creationId xmlns:a16="http://schemas.microsoft.com/office/drawing/2014/main" id="{B610FA3B-23AA-4502-9410-004B90CB4B0A}"/>
              </a:ext>
            </a:extLst>
          </p:cNvPr>
          <p:cNvPicPr>
            <a:picLocks noChangeAspect="1"/>
          </p:cNvPicPr>
          <p:nvPr/>
        </p:nvPicPr>
        <p:blipFill>
          <a:blip r:embed="rId2"/>
          <a:stretch>
            <a:fillRect/>
          </a:stretch>
        </p:blipFill>
        <p:spPr>
          <a:xfrm>
            <a:off x="2607630" y="2950041"/>
            <a:ext cx="781050" cy="1181100"/>
          </a:xfrm>
          <a:prstGeom prst="rect">
            <a:avLst/>
          </a:prstGeom>
        </p:spPr>
      </p:pic>
      <p:pic>
        <p:nvPicPr>
          <p:cNvPr id="10" name="Picture 9">
            <a:extLst>
              <a:ext uri="{FF2B5EF4-FFF2-40B4-BE49-F238E27FC236}">
                <a16:creationId xmlns:a16="http://schemas.microsoft.com/office/drawing/2014/main" id="{25780039-F5A2-4A71-9F74-E46AB7DB3EC5}"/>
              </a:ext>
            </a:extLst>
          </p:cNvPr>
          <p:cNvPicPr>
            <a:picLocks noChangeAspect="1"/>
          </p:cNvPicPr>
          <p:nvPr/>
        </p:nvPicPr>
        <p:blipFill>
          <a:blip r:embed="rId3"/>
          <a:stretch>
            <a:fillRect/>
          </a:stretch>
        </p:blipFill>
        <p:spPr>
          <a:xfrm>
            <a:off x="2607630" y="4961785"/>
            <a:ext cx="847725" cy="600075"/>
          </a:xfrm>
          <a:prstGeom prst="rect">
            <a:avLst/>
          </a:prstGeom>
        </p:spPr>
      </p:pic>
      <p:cxnSp>
        <p:nvCxnSpPr>
          <p:cNvPr id="12" name="Straight Connector 11">
            <a:extLst>
              <a:ext uri="{FF2B5EF4-FFF2-40B4-BE49-F238E27FC236}">
                <a16:creationId xmlns:a16="http://schemas.microsoft.com/office/drawing/2014/main" id="{5CBA63D2-A2BE-4C0E-9DAD-3FBABA19C19F}"/>
              </a:ext>
            </a:extLst>
          </p:cNvPr>
          <p:cNvCxnSpPr/>
          <p:nvPr/>
        </p:nvCxnSpPr>
        <p:spPr>
          <a:xfrm>
            <a:off x="2998155" y="4261282"/>
            <a:ext cx="0" cy="479394"/>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C5537E2C-5DC6-4C7B-A868-B6ACB3D7383B}"/>
              </a:ext>
            </a:extLst>
          </p:cNvPr>
          <p:cNvCxnSpPr>
            <a:cxnSpLocks/>
          </p:cNvCxnSpPr>
          <p:nvPr/>
        </p:nvCxnSpPr>
        <p:spPr>
          <a:xfrm flipH="1">
            <a:off x="2317072" y="3540591"/>
            <a:ext cx="19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1D277C0-BDDB-428A-8A3C-BFE13734BC88}"/>
              </a:ext>
            </a:extLst>
          </p:cNvPr>
          <p:cNvCxnSpPr/>
          <p:nvPr/>
        </p:nvCxnSpPr>
        <p:spPr>
          <a:xfrm>
            <a:off x="2308194" y="3540591"/>
            <a:ext cx="0" cy="16173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37C6B8-69DE-43F0-BB75-FA546A96C210}"/>
              </a:ext>
            </a:extLst>
          </p:cNvPr>
          <p:cNvCxnSpPr/>
          <p:nvPr/>
        </p:nvCxnSpPr>
        <p:spPr>
          <a:xfrm>
            <a:off x="2317072" y="5166804"/>
            <a:ext cx="19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0018F5D-6DBF-4D9E-B9A0-7786CC1D9C8A}"/>
              </a:ext>
            </a:extLst>
          </p:cNvPr>
          <p:cNvSpPr txBox="1"/>
          <p:nvPr/>
        </p:nvSpPr>
        <p:spPr>
          <a:xfrm>
            <a:off x="381741" y="3267227"/>
            <a:ext cx="1509194" cy="1477328"/>
          </a:xfrm>
          <a:prstGeom prst="rect">
            <a:avLst/>
          </a:prstGeom>
          <a:noFill/>
        </p:spPr>
        <p:txBody>
          <a:bodyPr wrap="square" rtlCol="0">
            <a:spAutoFit/>
          </a:bodyPr>
          <a:lstStyle/>
          <a:p>
            <a:r>
              <a:rPr lang="en-US" dirty="0">
                <a:solidFill>
                  <a:schemeClr val="bg2"/>
                </a:solidFill>
              </a:rPr>
              <a:t>Image List containing 200 images of size (256,256,3)</a:t>
            </a:r>
          </a:p>
        </p:txBody>
      </p:sp>
      <p:cxnSp>
        <p:nvCxnSpPr>
          <p:cNvPr id="23" name="Straight Arrow Connector 22">
            <a:extLst>
              <a:ext uri="{FF2B5EF4-FFF2-40B4-BE49-F238E27FC236}">
                <a16:creationId xmlns:a16="http://schemas.microsoft.com/office/drawing/2014/main" id="{5BA7DF86-E635-4B78-9AA2-41043FCFD3DF}"/>
              </a:ext>
            </a:extLst>
          </p:cNvPr>
          <p:cNvCxnSpPr>
            <a:cxnSpLocks/>
          </p:cNvCxnSpPr>
          <p:nvPr/>
        </p:nvCxnSpPr>
        <p:spPr>
          <a:xfrm>
            <a:off x="3024890" y="4043687"/>
            <a:ext cx="2985293" cy="457292"/>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8C478BD6-1860-4171-BE13-1565E1774D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2070" y="3333134"/>
            <a:ext cx="2709663" cy="2032247"/>
          </a:xfrm>
          <a:prstGeom prst="rect">
            <a:avLst/>
          </a:prstGeom>
        </p:spPr>
      </p:pic>
    </p:spTree>
    <p:extLst>
      <p:ext uri="{BB962C8B-B14F-4D97-AF65-F5344CB8AC3E}">
        <p14:creationId xmlns:p14="http://schemas.microsoft.com/office/powerpoint/2010/main" val="3072479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B8C14-5296-4602-B06B-C243CB20AC8E}"/>
              </a:ext>
            </a:extLst>
          </p:cNvPr>
          <p:cNvSpPr>
            <a:spLocks noGrp="1"/>
          </p:cNvSpPr>
          <p:nvPr>
            <p:ph type="title"/>
          </p:nvPr>
        </p:nvSpPr>
        <p:spPr/>
        <p:txBody>
          <a:bodyPr>
            <a:normAutofit/>
          </a:bodyPr>
          <a:lstStyle/>
          <a:p>
            <a:r>
              <a:rPr lang="en-US" sz="3200" dirty="0">
                <a:solidFill>
                  <a:schemeClr val="bg2"/>
                </a:solidFill>
              </a:rPr>
              <a:t>SIFT Overview</a:t>
            </a:r>
            <a:br>
              <a:rPr lang="en-US" sz="3200" dirty="0">
                <a:solidFill>
                  <a:schemeClr val="bg2"/>
                </a:solidFill>
              </a:rPr>
            </a:br>
            <a:r>
              <a:rPr lang="en-US" sz="2000" dirty="0">
                <a:solidFill>
                  <a:schemeClr val="bg2"/>
                </a:solidFill>
              </a:rPr>
              <a:t>Since SIFT is the backbone of our project this is a barebones overview</a:t>
            </a:r>
            <a:endParaRPr lang="en-US" sz="3200" dirty="0">
              <a:solidFill>
                <a:schemeClr val="bg2"/>
              </a:solidFill>
            </a:endParaRPr>
          </a:p>
        </p:txBody>
      </p:sp>
      <p:sp>
        <p:nvSpPr>
          <p:cNvPr id="3" name="Date Placeholder 2">
            <a:extLst>
              <a:ext uri="{FF2B5EF4-FFF2-40B4-BE49-F238E27FC236}">
                <a16:creationId xmlns:a16="http://schemas.microsoft.com/office/drawing/2014/main" id="{DA1EA9D1-7796-4085-BAA3-C2B3BB6B9863}"/>
              </a:ext>
            </a:extLst>
          </p:cNvPr>
          <p:cNvSpPr>
            <a:spLocks noGrp="1"/>
          </p:cNvSpPr>
          <p:nvPr>
            <p:ph type="dt" sz="half" idx="10"/>
          </p:nvPr>
        </p:nvSpPr>
        <p:spPr/>
        <p:txBody>
          <a:bodyPr/>
          <a:lstStyle/>
          <a:p>
            <a:fld id="{150290E5-D561-4CFB-9FE4-06A4CC05A61E}" type="datetime1">
              <a:rPr lang="en-US" smtClean="0"/>
              <a:t>26-Apr-21</a:t>
            </a:fld>
            <a:endParaRPr lang="en-US"/>
          </a:p>
        </p:txBody>
      </p:sp>
      <p:sp>
        <p:nvSpPr>
          <p:cNvPr id="4" name="Footer Placeholder 3">
            <a:extLst>
              <a:ext uri="{FF2B5EF4-FFF2-40B4-BE49-F238E27FC236}">
                <a16:creationId xmlns:a16="http://schemas.microsoft.com/office/drawing/2014/main" id="{32E39D53-8FCC-4E34-BA24-22D651FFCE70}"/>
              </a:ext>
            </a:extLst>
          </p:cNvPr>
          <p:cNvSpPr>
            <a:spLocks noGrp="1"/>
          </p:cNvSpPr>
          <p:nvPr>
            <p:ph type="ftr" sz="quarter" idx="11"/>
          </p:nvPr>
        </p:nvSpPr>
        <p:spPr/>
        <p:txBody>
          <a:bodyPr/>
          <a:lstStyle/>
          <a:p>
            <a:r>
              <a:rPr lang="en-US" dirty="0"/>
              <a:t>source:</a:t>
            </a:r>
            <a:r>
              <a:rPr lang="en-US" dirty="0">
                <a:hlinkClick r:id="rId2"/>
              </a:rPr>
              <a:t>ijcv04.pdf (ubc.ca)</a:t>
            </a:r>
            <a:endParaRPr lang="en-US" dirty="0"/>
          </a:p>
        </p:txBody>
      </p:sp>
      <p:sp>
        <p:nvSpPr>
          <p:cNvPr id="5" name="Slide Number Placeholder 4">
            <a:extLst>
              <a:ext uri="{FF2B5EF4-FFF2-40B4-BE49-F238E27FC236}">
                <a16:creationId xmlns:a16="http://schemas.microsoft.com/office/drawing/2014/main" id="{B1BCAD1D-9357-41D0-9774-45B3FDA59251}"/>
              </a:ext>
            </a:extLst>
          </p:cNvPr>
          <p:cNvSpPr>
            <a:spLocks noGrp="1"/>
          </p:cNvSpPr>
          <p:nvPr>
            <p:ph type="sldNum" sz="quarter" idx="12"/>
          </p:nvPr>
        </p:nvSpPr>
        <p:spPr/>
        <p:txBody>
          <a:bodyPr/>
          <a:lstStyle/>
          <a:p>
            <a:fld id="{4172E641-AEAD-42C6-8412-72839B6592CC}" type="slidenum">
              <a:rPr lang="en-US" smtClean="0"/>
              <a:t>14</a:t>
            </a:fld>
            <a:endParaRPr lang="en-US"/>
          </a:p>
        </p:txBody>
      </p:sp>
      <p:sp>
        <p:nvSpPr>
          <p:cNvPr id="7" name="TextBox 6">
            <a:extLst>
              <a:ext uri="{FF2B5EF4-FFF2-40B4-BE49-F238E27FC236}">
                <a16:creationId xmlns:a16="http://schemas.microsoft.com/office/drawing/2014/main" id="{0AC3BB62-F904-4141-8E70-953335680E57}"/>
              </a:ext>
            </a:extLst>
          </p:cNvPr>
          <p:cNvSpPr txBox="1"/>
          <p:nvPr/>
        </p:nvSpPr>
        <p:spPr>
          <a:xfrm>
            <a:off x="838200" y="1819924"/>
            <a:ext cx="10658383" cy="2862322"/>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n-US" sz="1800" b="0" i="0" u="none" strike="noStrike" dirty="0">
                <a:solidFill>
                  <a:schemeClr val="bg2"/>
                </a:solidFill>
                <a:effectLst/>
                <a:latin typeface="Arial" panose="020B0604020202020204" pitchFamily="34" charset="0"/>
              </a:rPr>
              <a:t>The sift algorithm is used to find the key points and the feature descriptors of each of the images. </a:t>
            </a:r>
          </a:p>
          <a:p>
            <a:pPr rtl="0">
              <a:spcBef>
                <a:spcPts val="0"/>
              </a:spcBef>
              <a:spcAft>
                <a:spcPts val="0"/>
              </a:spcAft>
            </a:pPr>
            <a:endParaRPr lang="en-US" sz="1800" b="0" i="0" u="none" strike="noStrike" dirty="0">
              <a:solidFill>
                <a:schemeClr val="bg2"/>
              </a:solidFill>
              <a:effectLst/>
              <a:latin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1800" b="0" i="0" u="none" strike="noStrike" dirty="0">
                <a:solidFill>
                  <a:schemeClr val="bg2"/>
                </a:solidFill>
                <a:effectLst/>
                <a:latin typeface="Arial" panose="020B0604020202020204" pitchFamily="34" charset="0"/>
              </a:rPr>
              <a:t>The SIFT method uses a Difference of Gaussian (</a:t>
            </a:r>
            <a:r>
              <a:rPr lang="en-US" sz="1800" b="0" i="0" u="none" strike="noStrike" dirty="0" err="1">
                <a:solidFill>
                  <a:schemeClr val="bg2"/>
                </a:solidFill>
                <a:effectLst/>
                <a:latin typeface="Arial" panose="020B0604020202020204" pitchFamily="34" charset="0"/>
              </a:rPr>
              <a:t>DoG</a:t>
            </a:r>
            <a:r>
              <a:rPr lang="en-US" sz="1800" b="0" i="0" u="none" strike="noStrike" dirty="0">
                <a:solidFill>
                  <a:schemeClr val="bg2"/>
                </a:solidFill>
                <a:effectLst/>
                <a:latin typeface="Arial" panose="020B0604020202020204" pitchFamily="34" charset="0"/>
              </a:rPr>
              <a:t>) to see the difference between the different Gaussian blurring of the image with different sigma (σ) values. This same process will be repeated for different octaves in the Gaussian pyramid.</a:t>
            </a:r>
          </a:p>
          <a:p>
            <a:pPr rtl="0">
              <a:spcBef>
                <a:spcPts val="0"/>
              </a:spcBef>
              <a:spcAft>
                <a:spcPts val="0"/>
              </a:spcAft>
            </a:pPr>
            <a:endParaRPr lang="en-US" b="0" dirty="0">
              <a:solidFill>
                <a:schemeClr val="bg2"/>
              </a:solidFill>
              <a:effectLst/>
            </a:endParaRPr>
          </a:p>
          <a:p>
            <a:pPr marL="285750" indent="-285750" rtl="0">
              <a:spcBef>
                <a:spcPts val="0"/>
              </a:spcBef>
              <a:spcAft>
                <a:spcPts val="0"/>
              </a:spcAft>
              <a:buFont typeface="Arial" panose="020B0604020202020204" pitchFamily="34" charset="0"/>
              <a:buChar char="•"/>
            </a:pPr>
            <a:r>
              <a:rPr lang="en-US" sz="1800" b="0" i="0" u="none" strike="noStrike" dirty="0">
                <a:solidFill>
                  <a:schemeClr val="bg2"/>
                </a:solidFill>
                <a:effectLst/>
                <a:latin typeface="Arial" panose="020B0604020202020204" pitchFamily="34" charset="0"/>
              </a:rPr>
              <a:t>Therefore, the scale space of an image is defined as a function, L(x, y, σ), that is produced from the convolution of a variable-scale Gaussian, G(x, y, σ), with an input image, I(x, y):</a:t>
            </a:r>
            <a:endParaRPr lang="en-US" b="0" dirty="0">
              <a:solidFill>
                <a:schemeClr val="bg2"/>
              </a:solidFill>
              <a:effectLst/>
            </a:endParaRPr>
          </a:p>
          <a:p>
            <a:br>
              <a:rPr lang="en-US" dirty="0">
                <a:solidFill>
                  <a:schemeClr val="bg2"/>
                </a:solidFill>
              </a:rPr>
            </a:br>
            <a:endParaRPr lang="en-US" dirty="0">
              <a:solidFill>
                <a:schemeClr val="bg2"/>
              </a:solidFill>
            </a:endParaRPr>
          </a:p>
        </p:txBody>
      </p:sp>
    </p:spTree>
    <p:extLst>
      <p:ext uri="{BB962C8B-B14F-4D97-AF65-F5344CB8AC3E}">
        <p14:creationId xmlns:p14="http://schemas.microsoft.com/office/powerpoint/2010/main" val="3823985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D5B4F-4F0D-4899-A951-470CDEEFF776}"/>
              </a:ext>
            </a:extLst>
          </p:cNvPr>
          <p:cNvSpPr>
            <a:spLocks noGrp="1"/>
          </p:cNvSpPr>
          <p:nvPr>
            <p:ph type="dt" sz="half" idx="10"/>
          </p:nvPr>
        </p:nvSpPr>
        <p:spPr/>
        <p:txBody>
          <a:bodyPr/>
          <a:lstStyle/>
          <a:p>
            <a:fld id="{8FC6A404-13A3-415F-8C58-FBD7DBF463F1}" type="datetime1">
              <a:rPr lang="en-US" smtClean="0"/>
              <a:t>26-Apr-21</a:t>
            </a:fld>
            <a:endParaRPr lang="en-US"/>
          </a:p>
        </p:txBody>
      </p:sp>
      <p:sp>
        <p:nvSpPr>
          <p:cNvPr id="3" name="Footer Placeholder 2">
            <a:extLst>
              <a:ext uri="{FF2B5EF4-FFF2-40B4-BE49-F238E27FC236}">
                <a16:creationId xmlns:a16="http://schemas.microsoft.com/office/drawing/2014/main" id="{C2499940-F528-4885-8E3D-B06DEEAAB995}"/>
              </a:ext>
            </a:extLst>
          </p:cNvPr>
          <p:cNvSpPr>
            <a:spLocks noGrp="1"/>
          </p:cNvSpPr>
          <p:nvPr>
            <p:ph type="ftr" sz="quarter" idx="11"/>
          </p:nvPr>
        </p:nvSpPr>
        <p:spPr/>
        <p:txBody>
          <a:bodyPr/>
          <a:lstStyle/>
          <a:p>
            <a:r>
              <a:rPr lang="en-US" dirty="0"/>
              <a:t>source:</a:t>
            </a:r>
            <a:r>
              <a:rPr lang="en-US" dirty="0">
                <a:hlinkClick r:id="rId2"/>
              </a:rPr>
              <a:t>ijcv04.pdf (ubc.ca)</a:t>
            </a:r>
            <a:endParaRPr lang="en-US" dirty="0"/>
          </a:p>
        </p:txBody>
      </p:sp>
      <p:sp>
        <p:nvSpPr>
          <p:cNvPr id="4" name="Slide Number Placeholder 3">
            <a:extLst>
              <a:ext uri="{FF2B5EF4-FFF2-40B4-BE49-F238E27FC236}">
                <a16:creationId xmlns:a16="http://schemas.microsoft.com/office/drawing/2014/main" id="{251239AC-3B6D-46D6-8C00-18273E14A903}"/>
              </a:ext>
            </a:extLst>
          </p:cNvPr>
          <p:cNvSpPr>
            <a:spLocks noGrp="1"/>
          </p:cNvSpPr>
          <p:nvPr>
            <p:ph type="sldNum" sz="quarter" idx="12"/>
          </p:nvPr>
        </p:nvSpPr>
        <p:spPr/>
        <p:txBody>
          <a:bodyPr/>
          <a:lstStyle/>
          <a:p>
            <a:fld id="{4172E641-AEAD-42C6-8412-72839B6592CC}" type="slidenum">
              <a:rPr lang="en-US" smtClean="0"/>
              <a:t>15</a:t>
            </a:fld>
            <a:endParaRPr lang="en-US"/>
          </a:p>
        </p:txBody>
      </p:sp>
      <p:pic>
        <p:nvPicPr>
          <p:cNvPr id="5" name="Picture 4">
            <a:extLst>
              <a:ext uri="{FF2B5EF4-FFF2-40B4-BE49-F238E27FC236}">
                <a16:creationId xmlns:a16="http://schemas.microsoft.com/office/drawing/2014/main" id="{B037A713-C988-4326-B2F6-49E4A59E893A}"/>
              </a:ext>
            </a:extLst>
          </p:cNvPr>
          <p:cNvPicPr>
            <a:picLocks noChangeAspect="1"/>
          </p:cNvPicPr>
          <p:nvPr/>
        </p:nvPicPr>
        <p:blipFill>
          <a:blip r:embed="rId3"/>
          <a:stretch>
            <a:fillRect/>
          </a:stretch>
        </p:blipFill>
        <p:spPr>
          <a:xfrm>
            <a:off x="666610" y="859032"/>
            <a:ext cx="4810125" cy="1133475"/>
          </a:xfrm>
          <a:prstGeom prst="rect">
            <a:avLst/>
          </a:prstGeom>
        </p:spPr>
      </p:pic>
      <p:pic>
        <p:nvPicPr>
          <p:cNvPr id="6" name="Picture 5">
            <a:extLst>
              <a:ext uri="{FF2B5EF4-FFF2-40B4-BE49-F238E27FC236}">
                <a16:creationId xmlns:a16="http://schemas.microsoft.com/office/drawing/2014/main" id="{1E642751-A202-4D81-97E6-10DD7724B9BE}"/>
              </a:ext>
            </a:extLst>
          </p:cNvPr>
          <p:cNvPicPr>
            <a:picLocks noChangeAspect="1"/>
          </p:cNvPicPr>
          <p:nvPr/>
        </p:nvPicPr>
        <p:blipFill>
          <a:blip r:embed="rId4"/>
          <a:stretch>
            <a:fillRect/>
          </a:stretch>
        </p:blipFill>
        <p:spPr>
          <a:xfrm>
            <a:off x="6746146" y="2619375"/>
            <a:ext cx="4486275" cy="809625"/>
          </a:xfrm>
          <a:prstGeom prst="rect">
            <a:avLst/>
          </a:prstGeom>
        </p:spPr>
      </p:pic>
      <p:pic>
        <p:nvPicPr>
          <p:cNvPr id="7" name="Picture 6">
            <a:extLst>
              <a:ext uri="{FF2B5EF4-FFF2-40B4-BE49-F238E27FC236}">
                <a16:creationId xmlns:a16="http://schemas.microsoft.com/office/drawing/2014/main" id="{E4DEF8AD-041E-45AE-A328-F4553BEF35D3}"/>
              </a:ext>
            </a:extLst>
          </p:cNvPr>
          <p:cNvPicPr>
            <a:picLocks noChangeAspect="1"/>
          </p:cNvPicPr>
          <p:nvPr/>
        </p:nvPicPr>
        <p:blipFill>
          <a:blip r:embed="rId5"/>
          <a:stretch>
            <a:fillRect/>
          </a:stretch>
        </p:blipFill>
        <p:spPr>
          <a:xfrm>
            <a:off x="1880673" y="4346083"/>
            <a:ext cx="3848100" cy="1181100"/>
          </a:xfrm>
          <a:prstGeom prst="rect">
            <a:avLst/>
          </a:prstGeom>
        </p:spPr>
      </p:pic>
      <p:sp>
        <p:nvSpPr>
          <p:cNvPr id="8" name="TextBox 7">
            <a:extLst>
              <a:ext uri="{FF2B5EF4-FFF2-40B4-BE49-F238E27FC236}">
                <a16:creationId xmlns:a16="http://schemas.microsoft.com/office/drawing/2014/main" id="{31367D7A-C331-4E49-8455-A8BC0BFF9C56}"/>
              </a:ext>
            </a:extLst>
          </p:cNvPr>
          <p:cNvSpPr txBox="1"/>
          <p:nvPr/>
        </p:nvSpPr>
        <p:spPr>
          <a:xfrm>
            <a:off x="6933459" y="763873"/>
            <a:ext cx="5015144" cy="1200329"/>
          </a:xfrm>
          <a:prstGeom prst="rect">
            <a:avLst/>
          </a:prstGeom>
          <a:noFill/>
        </p:spPr>
        <p:txBody>
          <a:bodyPr wrap="square" rtlCol="0">
            <a:spAutoFit/>
          </a:bodyPr>
          <a:lstStyle/>
          <a:p>
            <a:r>
              <a:rPr lang="en-US" sz="2400" dirty="0">
                <a:solidFill>
                  <a:schemeClr val="bg2"/>
                </a:solidFill>
              </a:rPr>
              <a:t>L(</a:t>
            </a:r>
            <a:r>
              <a:rPr lang="en-US" sz="2400" dirty="0" err="1">
                <a:solidFill>
                  <a:schemeClr val="bg2"/>
                </a:solidFill>
              </a:rPr>
              <a:t>x,y</a:t>
            </a:r>
            <a:r>
              <a:rPr lang="en-US" sz="2400" dirty="0">
                <a:solidFill>
                  <a:schemeClr val="bg2"/>
                </a:solidFill>
              </a:rPr>
              <a:t>,</a:t>
            </a:r>
            <a:r>
              <a:rPr lang="el-GR" sz="2400" dirty="0">
                <a:solidFill>
                  <a:schemeClr val="bg2"/>
                </a:solidFill>
              </a:rPr>
              <a:t>σ</a:t>
            </a:r>
            <a:r>
              <a:rPr lang="en-US" sz="2400" dirty="0">
                <a:solidFill>
                  <a:schemeClr val="bg2"/>
                </a:solidFill>
              </a:rPr>
              <a:t>) is the scale space function.</a:t>
            </a:r>
          </a:p>
          <a:p>
            <a:r>
              <a:rPr lang="en-US" sz="2400" dirty="0">
                <a:solidFill>
                  <a:schemeClr val="bg2"/>
                </a:solidFill>
              </a:rPr>
              <a:t>G(</a:t>
            </a:r>
            <a:r>
              <a:rPr lang="en-US" sz="2400" dirty="0" err="1">
                <a:solidFill>
                  <a:schemeClr val="bg2"/>
                </a:solidFill>
              </a:rPr>
              <a:t>x,y</a:t>
            </a:r>
            <a:r>
              <a:rPr lang="en-US" sz="2400" dirty="0">
                <a:solidFill>
                  <a:schemeClr val="bg2"/>
                </a:solidFill>
              </a:rPr>
              <a:t>,</a:t>
            </a:r>
            <a:r>
              <a:rPr lang="el-GR" sz="2400" dirty="0">
                <a:solidFill>
                  <a:schemeClr val="bg2"/>
                </a:solidFill>
              </a:rPr>
              <a:t> σ</a:t>
            </a:r>
            <a:r>
              <a:rPr lang="en-US" sz="2400" dirty="0">
                <a:solidFill>
                  <a:schemeClr val="bg2"/>
                </a:solidFill>
              </a:rPr>
              <a:t>) is the gaussian function.</a:t>
            </a:r>
          </a:p>
          <a:p>
            <a:r>
              <a:rPr lang="en-US" sz="2400" dirty="0">
                <a:solidFill>
                  <a:schemeClr val="bg2"/>
                </a:solidFill>
              </a:rPr>
              <a:t>I(</a:t>
            </a:r>
            <a:r>
              <a:rPr lang="en-US" sz="2400" dirty="0" err="1">
                <a:solidFill>
                  <a:schemeClr val="bg2"/>
                </a:solidFill>
              </a:rPr>
              <a:t>x,y</a:t>
            </a:r>
            <a:r>
              <a:rPr lang="en-US" sz="2400" dirty="0">
                <a:solidFill>
                  <a:schemeClr val="bg2"/>
                </a:solidFill>
              </a:rPr>
              <a:t>) is the input image.</a:t>
            </a:r>
          </a:p>
        </p:txBody>
      </p:sp>
      <p:sp>
        <p:nvSpPr>
          <p:cNvPr id="9" name="TextBox 8">
            <a:extLst>
              <a:ext uri="{FF2B5EF4-FFF2-40B4-BE49-F238E27FC236}">
                <a16:creationId xmlns:a16="http://schemas.microsoft.com/office/drawing/2014/main" id="{69A1F976-45B6-4774-956C-574C71B67CCB}"/>
              </a:ext>
            </a:extLst>
          </p:cNvPr>
          <p:cNvSpPr txBox="1"/>
          <p:nvPr/>
        </p:nvSpPr>
        <p:spPr>
          <a:xfrm>
            <a:off x="1447060" y="2831977"/>
            <a:ext cx="3249227" cy="646331"/>
          </a:xfrm>
          <a:prstGeom prst="rect">
            <a:avLst/>
          </a:prstGeom>
          <a:noFill/>
        </p:spPr>
        <p:txBody>
          <a:bodyPr wrap="square" rtlCol="0">
            <a:spAutoFit/>
          </a:bodyPr>
          <a:lstStyle/>
          <a:p>
            <a:r>
              <a:rPr lang="en-US" dirty="0">
                <a:solidFill>
                  <a:schemeClr val="bg2"/>
                </a:solidFill>
              </a:rPr>
              <a:t>D(</a:t>
            </a:r>
            <a:r>
              <a:rPr lang="en-US" dirty="0" err="1">
                <a:solidFill>
                  <a:schemeClr val="bg2"/>
                </a:solidFill>
              </a:rPr>
              <a:t>x,y</a:t>
            </a:r>
            <a:r>
              <a:rPr lang="en-US" dirty="0">
                <a:solidFill>
                  <a:schemeClr val="bg2"/>
                </a:solidFill>
              </a:rPr>
              <a:t>,</a:t>
            </a:r>
            <a:r>
              <a:rPr lang="el-GR" sz="1800" dirty="0">
                <a:solidFill>
                  <a:schemeClr val="bg2"/>
                </a:solidFill>
              </a:rPr>
              <a:t> σ</a:t>
            </a:r>
            <a:r>
              <a:rPr lang="en-US" dirty="0">
                <a:solidFill>
                  <a:schemeClr val="bg2"/>
                </a:solidFill>
              </a:rPr>
              <a:t>) is the Difference of Gaussian Function.</a:t>
            </a:r>
          </a:p>
        </p:txBody>
      </p:sp>
      <p:sp>
        <p:nvSpPr>
          <p:cNvPr id="10" name="TextBox 9">
            <a:extLst>
              <a:ext uri="{FF2B5EF4-FFF2-40B4-BE49-F238E27FC236}">
                <a16:creationId xmlns:a16="http://schemas.microsoft.com/office/drawing/2014/main" id="{6C6A3CA2-9E82-4F3C-9EDD-2EA89968DF70}"/>
              </a:ext>
            </a:extLst>
          </p:cNvPr>
          <p:cNvSpPr txBox="1"/>
          <p:nvPr/>
        </p:nvSpPr>
        <p:spPr>
          <a:xfrm>
            <a:off x="7315485" y="4278360"/>
            <a:ext cx="4509571" cy="1477328"/>
          </a:xfrm>
          <a:prstGeom prst="rect">
            <a:avLst/>
          </a:prstGeom>
          <a:noFill/>
        </p:spPr>
        <p:txBody>
          <a:bodyPr wrap="square" rtlCol="0">
            <a:spAutoFit/>
          </a:bodyPr>
          <a:lstStyle/>
          <a:p>
            <a:pPr marL="285750" indent="-285750">
              <a:buFont typeface="Arial" panose="020B0604020202020204" pitchFamily="34" charset="0"/>
              <a:buChar char="•"/>
            </a:pPr>
            <a:r>
              <a:rPr lang="el-GR" sz="1800" dirty="0">
                <a:solidFill>
                  <a:schemeClr val="bg2"/>
                </a:solidFill>
              </a:rPr>
              <a:t>σ </a:t>
            </a:r>
            <a:r>
              <a:rPr lang="en-US" dirty="0">
                <a:solidFill>
                  <a:schemeClr val="bg2"/>
                </a:solidFill>
              </a:rPr>
              <a:t>2</a:t>
            </a:r>
            <a:r>
              <a:rPr lang="el-GR" dirty="0">
                <a:solidFill>
                  <a:schemeClr val="bg2"/>
                </a:solidFill>
              </a:rPr>
              <a:t>∇2</a:t>
            </a:r>
            <a:r>
              <a:rPr lang="en-US" dirty="0">
                <a:solidFill>
                  <a:schemeClr val="bg2"/>
                </a:solidFill>
              </a:rPr>
              <a:t>G is the scale normalized Laplacian of Gaussian.</a:t>
            </a:r>
          </a:p>
          <a:p>
            <a:pPr marL="285750" indent="-285750">
              <a:buFont typeface="Arial" panose="020B0604020202020204" pitchFamily="34" charset="0"/>
              <a:buChar char="•"/>
            </a:pPr>
            <a:r>
              <a:rPr lang="en-US" dirty="0">
                <a:solidFill>
                  <a:schemeClr val="bg2"/>
                </a:solidFill>
              </a:rPr>
              <a:t>The factor (k − 1) in the equation is a constant over all scales and therefore does not influence extrema location</a:t>
            </a:r>
          </a:p>
        </p:txBody>
      </p:sp>
    </p:spTree>
    <p:extLst>
      <p:ext uri="{BB962C8B-B14F-4D97-AF65-F5344CB8AC3E}">
        <p14:creationId xmlns:p14="http://schemas.microsoft.com/office/powerpoint/2010/main" val="286009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FA9003-1BAF-4C23-B454-99DD5140DA97}"/>
              </a:ext>
            </a:extLst>
          </p:cNvPr>
          <p:cNvSpPr>
            <a:spLocks noGrp="1"/>
          </p:cNvSpPr>
          <p:nvPr>
            <p:ph type="dt" sz="half" idx="10"/>
          </p:nvPr>
        </p:nvSpPr>
        <p:spPr/>
        <p:txBody>
          <a:bodyPr/>
          <a:lstStyle/>
          <a:p>
            <a:fld id="{8FC6A404-13A3-415F-8C58-FBD7DBF463F1}" type="datetime1">
              <a:rPr lang="en-US" smtClean="0"/>
              <a:t>26-Apr-21</a:t>
            </a:fld>
            <a:endParaRPr lang="en-US"/>
          </a:p>
        </p:txBody>
      </p:sp>
      <p:sp>
        <p:nvSpPr>
          <p:cNvPr id="3" name="Footer Placeholder 2">
            <a:extLst>
              <a:ext uri="{FF2B5EF4-FFF2-40B4-BE49-F238E27FC236}">
                <a16:creationId xmlns:a16="http://schemas.microsoft.com/office/drawing/2014/main" id="{A30BC24F-B729-4761-AC38-1963F5A989D7}"/>
              </a:ext>
            </a:extLst>
          </p:cNvPr>
          <p:cNvSpPr>
            <a:spLocks noGrp="1"/>
          </p:cNvSpPr>
          <p:nvPr>
            <p:ph type="ftr" sz="quarter" idx="11"/>
          </p:nvPr>
        </p:nvSpPr>
        <p:spPr/>
        <p:txBody>
          <a:bodyPr/>
          <a:lstStyle/>
          <a:p>
            <a:r>
              <a:rPr lang="en-US" dirty="0"/>
              <a:t>source:</a:t>
            </a:r>
            <a:r>
              <a:rPr lang="en-US" dirty="0">
                <a:hlinkClick r:id="rId2"/>
              </a:rPr>
              <a:t>ijcv04.pdf (ubc.ca)</a:t>
            </a:r>
            <a:endParaRPr lang="en-US" dirty="0"/>
          </a:p>
        </p:txBody>
      </p:sp>
      <p:sp>
        <p:nvSpPr>
          <p:cNvPr id="4" name="Slide Number Placeholder 3">
            <a:extLst>
              <a:ext uri="{FF2B5EF4-FFF2-40B4-BE49-F238E27FC236}">
                <a16:creationId xmlns:a16="http://schemas.microsoft.com/office/drawing/2014/main" id="{CB2A766A-D151-47C3-848B-11E55C48FDE3}"/>
              </a:ext>
            </a:extLst>
          </p:cNvPr>
          <p:cNvSpPr>
            <a:spLocks noGrp="1"/>
          </p:cNvSpPr>
          <p:nvPr>
            <p:ph type="sldNum" sz="quarter" idx="12"/>
          </p:nvPr>
        </p:nvSpPr>
        <p:spPr/>
        <p:txBody>
          <a:bodyPr/>
          <a:lstStyle/>
          <a:p>
            <a:fld id="{4172E641-AEAD-42C6-8412-72839B6592CC}" type="slidenum">
              <a:rPr lang="en-US" smtClean="0"/>
              <a:t>16</a:t>
            </a:fld>
            <a:endParaRPr lang="en-US"/>
          </a:p>
        </p:txBody>
      </p:sp>
      <p:sp>
        <p:nvSpPr>
          <p:cNvPr id="5" name="TextBox 4">
            <a:extLst>
              <a:ext uri="{FF2B5EF4-FFF2-40B4-BE49-F238E27FC236}">
                <a16:creationId xmlns:a16="http://schemas.microsoft.com/office/drawing/2014/main" id="{E77EC854-5C43-4F47-B386-A80818241484}"/>
              </a:ext>
            </a:extLst>
          </p:cNvPr>
          <p:cNvSpPr txBox="1"/>
          <p:nvPr/>
        </p:nvSpPr>
        <p:spPr>
          <a:xfrm>
            <a:off x="734307" y="413266"/>
            <a:ext cx="10640627" cy="2862322"/>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n-US" sz="1800" b="0" i="0" u="none" strike="noStrike" dirty="0">
                <a:solidFill>
                  <a:schemeClr val="bg2"/>
                </a:solidFill>
                <a:effectLst/>
                <a:latin typeface="Arial" panose="020B0604020202020204" pitchFamily="34" charset="0"/>
              </a:rPr>
              <a:t>After the Difference of Gaussians(</a:t>
            </a:r>
            <a:r>
              <a:rPr lang="en-US" sz="1800" b="0" i="0" u="none" strike="noStrike" dirty="0" err="1">
                <a:solidFill>
                  <a:schemeClr val="bg2"/>
                </a:solidFill>
                <a:effectLst/>
                <a:latin typeface="Arial" panose="020B0604020202020204" pitchFamily="34" charset="0"/>
              </a:rPr>
              <a:t>DoG</a:t>
            </a:r>
            <a:r>
              <a:rPr lang="en-US" sz="1800" b="0" i="0" u="none" strike="noStrike" dirty="0">
                <a:solidFill>
                  <a:schemeClr val="bg2"/>
                </a:solidFill>
                <a:effectLst/>
                <a:latin typeface="Arial" panose="020B0604020202020204" pitchFamily="34" charset="0"/>
              </a:rPr>
              <a:t>) are found, we search the images for(the same image with different Gaussian Blurring ) for a local extremum over scale and space. The individual pixels in an image are compared with its eight neighbors, nine pixels in the next layer, and nine pixels in the previous layer. If the pixel is a local extremum is a  potential key point.</a:t>
            </a:r>
          </a:p>
          <a:p>
            <a:pPr marL="285750" indent="-285750">
              <a:buFont typeface="Arial" panose="020B0604020202020204" pitchFamily="34" charset="0"/>
              <a:buChar char="•"/>
            </a:pPr>
            <a:r>
              <a:rPr kumimoji="0" lang="en-US" altLang="en-US" sz="18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The paper summary gives us empirical data, no octaves = 4, number of scale levels = 5,              initial sigma = 1.6, etc.</a:t>
            </a:r>
          </a:p>
          <a:p>
            <a:pPr marL="285750" indent="-285750">
              <a:buFont typeface="Arial" panose="020B0604020202020204" pitchFamily="34" charset="0"/>
              <a:buChar char="•"/>
            </a:pPr>
            <a:r>
              <a:rPr lang="en-US" dirty="0">
                <a:solidFill>
                  <a:schemeClr val="bg2"/>
                </a:solidFill>
              </a:rPr>
              <a:t> The approximation error will go to zero as k goes to 1, but in practice we have found that the approximation has almost no impact on the stability of extrema detection or localization for even significant differences in scale, such as k = √ 2.</a:t>
            </a:r>
            <a:br>
              <a:rPr lang="en-US" dirty="0">
                <a:solidFill>
                  <a:schemeClr val="bg2"/>
                </a:solidFill>
              </a:rPr>
            </a:br>
            <a:endParaRPr lang="en-US" dirty="0">
              <a:solidFill>
                <a:schemeClr val="bg2"/>
              </a:solidFill>
            </a:endParaRPr>
          </a:p>
        </p:txBody>
      </p:sp>
      <p:pic>
        <p:nvPicPr>
          <p:cNvPr id="6148" name="Picture 4">
            <a:extLst>
              <a:ext uri="{FF2B5EF4-FFF2-40B4-BE49-F238E27FC236}">
                <a16:creationId xmlns:a16="http://schemas.microsoft.com/office/drawing/2014/main" id="{90C29ECD-1CAD-4818-9B75-53C50A8E0B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993" y="3657104"/>
            <a:ext cx="304800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8D28A6DD-42D8-4C0B-AF19-62E88F76FE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75" y="3657104"/>
            <a:ext cx="2752725" cy="22288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sigma=1.6">
            <a:extLst>
              <a:ext uri="{FF2B5EF4-FFF2-40B4-BE49-F238E27FC236}">
                <a16:creationId xmlns:a16="http://schemas.microsoft.com/office/drawing/2014/main" id="{C65C4D3C-9E92-4253-A79C-2E421AE8E2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2075" y="-92075"/>
            <a:ext cx="552450" cy="12382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sigma=1.6">
            <a:extLst>
              <a:ext uri="{FF2B5EF4-FFF2-40B4-BE49-F238E27FC236}">
                <a16:creationId xmlns:a16="http://schemas.microsoft.com/office/drawing/2014/main" id="{1664251C-A3C5-440F-B967-D46931DA57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5809" y="3812650"/>
            <a:ext cx="552450"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945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4694-E2EB-407D-BD7E-92ED2A3DDF61}"/>
              </a:ext>
            </a:extLst>
          </p:cNvPr>
          <p:cNvSpPr>
            <a:spLocks noGrp="1"/>
          </p:cNvSpPr>
          <p:nvPr>
            <p:ph type="title"/>
          </p:nvPr>
        </p:nvSpPr>
        <p:spPr>
          <a:xfrm>
            <a:off x="538578" y="136526"/>
            <a:ext cx="11064537" cy="2695452"/>
          </a:xfrm>
        </p:spPr>
        <p:txBody>
          <a:bodyPr>
            <a:normAutofit/>
          </a:bodyPr>
          <a:lstStyle/>
          <a:p>
            <a:r>
              <a:rPr lang="en-US" sz="1800" b="0" i="0" u="none" strike="noStrike" dirty="0">
                <a:solidFill>
                  <a:srgbClr val="FFFF00"/>
                </a:solidFill>
                <a:effectLst/>
                <a:latin typeface="Arial" panose="020B0604020202020204" pitchFamily="34" charset="0"/>
              </a:rPr>
              <a:t>“Once all the key points are localized, they must be optimized and refined to amount for dual detections and multiple corner detection. They used Taylor series expansion of scale-space to get a more accurate location of extrema. If the intensity at this extrema is less than a threshold value (0.03 as per the paper), </a:t>
            </a:r>
            <a:br>
              <a:rPr lang="en-US" sz="1800" b="0" i="0" u="none" strike="noStrike" dirty="0">
                <a:solidFill>
                  <a:srgbClr val="FFFF00"/>
                </a:solidFill>
                <a:effectLst/>
                <a:latin typeface="Arial" panose="020B0604020202020204" pitchFamily="34" charset="0"/>
              </a:rPr>
            </a:br>
            <a:br>
              <a:rPr lang="en-US" sz="1800" b="0" i="0" u="none" strike="noStrike" dirty="0">
                <a:solidFill>
                  <a:srgbClr val="FFFF00"/>
                </a:solidFill>
                <a:effectLst/>
                <a:latin typeface="Arial" panose="020B0604020202020204" pitchFamily="34" charset="0"/>
              </a:rPr>
            </a:br>
            <a:r>
              <a:rPr lang="en-US" sz="1800" b="0" i="0" u="none" strike="noStrike" dirty="0" err="1">
                <a:solidFill>
                  <a:srgbClr val="FFFF00"/>
                </a:solidFill>
                <a:effectLst/>
                <a:latin typeface="Arial" panose="020B0604020202020204" pitchFamily="34" charset="0"/>
              </a:rPr>
              <a:t>DoG</a:t>
            </a:r>
            <a:r>
              <a:rPr lang="en-US" sz="1800" b="0" i="0" u="none" strike="noStrike" dirty="0">
                <a:solidFill>
                  <a:srgbClr val="FFFF00"/>
                </a:solidFill>
                <a:effectLst/>
                <a:latin typeface="Arial" panose="020B0604020202020204" pitchFamily="34" charset="0"/>
              </a:rPr>
              <a:t> has a higher response for edges, so edges also need to be removed. For this, a concept similar to the Harris corner detector is used. They used a 2x2 Hessian matrix (H) to compute the </a:t>
            </a:r>
            <a:r>
              <a:rPr lang="en-US" sz="1800" b="0" i="0" u="none" strike="noStrike" dirty="0" err="1">
                <a:solidFill>
                  <a:srgbClr val="FFFF00"/>
                </a:solidFill>
                <a:effectLst/>
                <a:latin typeface="Arial" panose="020B0604020202020204" pitchFamily="34" charset="0"/>
              </a:rPr>
              <a:t>pricipal</a:t>
            </a:r>
            <a:r>
              <a:rPr lang="en-US" sz="1800" b="0" i="0" u="none" strike="noStrike" dirty="0">
                <a:solidFill>
                  <a:srgbClr val="FFFF00"/>
                </a:solidFill>
                <a:effectLst/>
                <a:latin typeface="Arial" panose="020B0604020202020204" pitchFamily="34" charset="0"/>
              </a:rPr>
              <a:t> curvature. We know from the Harris corner detector that for edges, one eigen value is larger than the other. So here they used a simple function.”</a:t>
            </a:r>
            <a:endParaRPr lang="en-US" dirty="0">
              <a:solidFill>
                <a:srgbClr val="FFFF00"/>
              </a:solidFill>
            </a:endParaRPr>
          </a:p>
        </p:txBody>
      </p:sp>
      <p:sp>
        <p:nvSpPr>
          <p:cNvPr id="3" name="Date Placeholder 2">
            <a:extLst>
              <a:ext uri="{FF2B5EF4-FFF2-40B4-BE49-F238E27FC236}">
                <a16:creationId xmlns:a16="http://schemas.microsoft.com/office/drawing/2014/main" id="{0C81BBF9-235B-4C8E-BE55-39EDD7B63A88}"/>
              </a:ext>
            </a:extLst>
          </p:cNvPr>
          <p:cNvSpPr>
            <a:spLocks noGrp="1"/>
          </p:cNvSpPr>
          <p:nvPr>
            <p:ph type="dt" sz="half" idx="10"/>
          </p:nvPr>
        </p:nvSpPr>
        <p:spPr/>
        <p:txBody>
          <a:bodyPr/>
          <a:lstStyle/>
          <a:p>
            <a:fld id="{150290E5-D561-4CFB-9FE4-06A4CC05A61E}" type="datetime1">
              <a:rPr lang="en-US" smtClean="0"/>
              <a:t>26-Apr-21</a:t>
            </a:fld>
            <a:endParaRPr lang="en-US"/>
          </a:p>
        </p:txBody>
      </p:sp>
      <p:sp>
        <p:nvSpPr>
          <p:cNvPr id="4" name="Footer Placeholder 3">
            <a:extLst>
              <a:ext uri="{FF2B5EF4-FFF2-40B4-BE49-F238E27FC236}">
                <a16:creationId xmlns:a16="http://schemas.microsoft.com/office/drawing/2014/main" id="{068E0F9A-0160-4F73-B660-A549E8F42B93}"/>
              </a:ext>
            </a:extLst>
          </p:cNvPr>
          <p:cNvSpPr>
            <a:spLocks noGrp="1"/>
          </p:cNvSpPr>
          <p:nvPr>
            <p:ph type="ftr" sz="quarter" idx="11"/>
          </p:nvPr>
        </p:nvSpPr>
        <p:spPr/>
        <p:txBody>
          <a:bodyPr/>
          <a:lstStyle/>
          <a:p>
            <a:r>
              <a:rPr lang="en-US" dirty="0"/>
              <a:t>source:</a:t>
            </a:r>
            <a:r>
              <a:rPr lang="en-US" dirty="0">
                <a:hlinkClick r:id="rId2"/>
              </a:rPr>
              <a:t> ijcv04.pdf (ubc.ca)</a:t>
            </a:r>
            <a:endParaRPr lang="en-US" dirty="0"/>
          </a:p>
        </p:txBody>
      </p:sp>
      <p:sp>
        <p:nvSpPr>
          <p:cNvPr id="5" name="Slide Number Placeholder 4">
            <a:extLst>
              <a:ext uri="{FF2B5EF4-FFF2-40B4-BE49-F238E27FC236}">
                <a16:creationId xmlns:a16="http://schemas.microsoft.com/office/drawing/2014/main" id="{B8259CD3-49D9-43AF-BFDB-E45AE256FDF9}"/>
              </a:ext>
            </a:extLst>
          </p:cNvPr>
          <p:cNvSpPr>
            <a:spLocks noGrp="1"/>
          </p:cNvSpPr>
          <p:nvPr>
            <p:ph type="sldNum" sz="quarter" idx="12"/>
          </p:nvPr>
        </p:nvSpPr>
        <p:spPr/>
        <p:txBody>
          <a:bodyPr/>
          <a:lstStyle/>
          <a:p>
            <a:fld id="{4172E641-AEAD-42C6-8412-72839B6592CC}" type="slidenum">
              <a:rPr lang="en-US" smtClean="0"/>
              <a:t>17</a:t>
            </a:fld>
            <a:endParaRPr lang="en-US"/>
          </a:p>
        </p:txBody>
      </p:sp>
      <p:pic>
        <p:nvPicPr>
          <p:cNvPr id="7170" name="Picture 2">
            <a:extLst>
              <a:ext uri="{FF2B5EF4-FFF2-40B4-BE49-F238E27FC236}">
                <a16:creationId xmlns:a16="http://schemas.microsoft.com/office/drawing/2014/main" id="{E4EE9FFD-2003-4A3D-B242-FC4B009FB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831978"/>
            <a:ext cx="59436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857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602D-C3B9-4A00-92F9-44ECB3734CC1}"/>
              </a:ext>
            </a:extLst>
          </p:cNvPr>
          <p:cNvSpPr>
            <a:spLocks noGrp="1"/>
          </p:cNvSpPr>
          <p:nvPr>
            <p:ph type="title"/>
          </p:nvPr>
        </p:nvSpPr>
        <p:spPr>
          <a:xfrm>
            <a:off x="438705" y="276350"/>
            <a:ext cx="4114800" cy="735706"/>
          </a:xfrm>
        </p:spPr>
        <p:txBody>
          <a:bodyPr>
            <a:normAutofit/>
          </a:bodyPr>
          <a:lstStyle/>
          <a:p>
            <a:r>
              <a:rPr lang="en-US" sz="3200" dirty="0">
                <a:solidFill>
                  <a:schemeClr val="bg1"/>
                </a:solidFill>
              </a:rPr>
              <a:t>3. Application of SIFT</a:t>
            </a:r>
          </a:p>
        </p:txBody>
      </p:sp>
      <p:sp>
        <p:nvSpPr>
          <p:cNvPr id="3" name="Date Placeholder 2">
            <a:extLst>
              <a:ext uri="{FF2B5EF4-FFF2-40B4-BE49-F238E27FC236}">
                <a16:creationId xmlns:a16="http://schemas.microsoft.com/office/drawing/2014/main" id="{80291F8B-67A2-4C2C-B7AD-3A1A0956EFE9}"/>
              </a:ext>
            </a:extLst>
          </p:cNvPr>
          <p:cNvSpPr>
            <a:spLocks noGrp="1"/>
          </p:cNvSpPr>
          <p:nvPr>
            <p:ph type="dt" sz="half" idx="10"/>
          </p:nvPr>
        </p:nvSpPr>
        <p:spPr/>
        <p:txBody>
          <a:bodyPr/>
          <a:lstStyle/>
          <a:p>
            <a:fld id="{150290E5-D561-4CFB-9FE4-06A4CC05A61E}" type="datetime1">
              <a:rPr lang="en-US" smtClean="0"/>
              <a:t>26-Apr-21</a:t>
            </a:fld>
            <a:endParaRPr lang="en-US"/>
          </a:p>
        </p:txBody>
      </p:sp>
      <p:sp>
        <p:nvSpPr>
          <p:cNvPr id="4" name="Footer Placeholder 3">
            <a:extLst>
              <a:ext uri="{FF2B5EF4-FFF2-40B4-BE49-F238E27FC236}">
                <a16:creationId xmlns:a16="http://schemas.microsoft.com/office/drawing/2014/main" id="{2A58C707-F0B6-4CFB-B379-12AAE1F9A618}"/>
              </a:ext>
            </a:extLst>
          </p:cNvPr>
          <p:cNvSpPr>
            <a:spLocks noGrp="1"/>
          </p:cNvSpPr>
          <p:nvPr>
            <p:ph type="ftr" sz="quarter" idx="11"/>
          </p:nvPr>
        </p:nvSpPr>
        <p:spPr/>
        <p:txBody>
          <a:bodyPr/>
          <a:lstStyle/>
          <a:p>
            <a:r>
              <a:rPr lang="en-US"/>
              <a:t>source:</a:t>
            </a:r>
          </a:p>
        </p:txBody>
      </p:sp>
      <p:sp>
        <p:nvSpPr>
          <p:cNvPr id="5" name="Slide Number Placeholder 4">
            <a:extLst>
              <a:ext uri="{FF2B5EF4-FFF2-40B4-BE49-F238E27FC236}">
                <a16:creationId xmlns:a16="http://schemas.microsoft.com/office/drawing/2014/main" id="{4A76CE98-374B-49D9-BA88-6AB611096B2B}"/>
              </a:ext>
            </a:extLst>
          </p:cNvPr>
          <p:cNvSpPr>
            <a:spLocks noGrp="1"/>
          </p:cNvSpPr>
          <p:nvPr>
            <p:ph type="sldNum" sz="quarter" idx="12"/>
          </p:nvPr>
        </p:nvSpPr>
        <p:spPr/>
        <p:txBody>
          <a:bodyPr/>
          <a:lstStyle/>
          <a:p>
            <a:fld id="{4172E641-AEAD-42C6-8412-72839B6592CC}" type="slidenum">
              <a:rPr lang="en-US" smtClean="0"/>
              <a:t>18</a:t>
            </a:fld>
            <a:endParaRPr lang="en-US"/>
          </a:p>
        </p:txBody>
      </p:sp>
      <p:sp>
        <p:nvSpPr>
          <p:cNvPr id="6" name="TextBox 5">
            <a:extLst>
              <a:ext uri="{FF2B5EF4-FFF2-40B4-BE49-F238E27FC236}">
                <a16:creationId xmlns:a16="http://schemas.microsoft.com/office/drawing/2014/main" id="{984E388C-B025-415F-97F2-E7AF62447ACD}"/>
              </a:ext>
            </a:extLst>
          </p:cNvPr>
          <p:cNvSpPr txBox="1"/>
          <p:nvPr/>
        </p:nvSpPr>
        <p:spPr>
          <a:xfrm>
            <a:off x="815266" y="1720840"/>
            <a:ext cx="10756037" cy="3416320"/>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n-US" sz="1800" b="0" i="0" u="none" strike="noStrike" dirty="0">
                <a:solidFill>
                  <a:schemeClr val="bg1"/>
                </a:solidFill>
                <a:effectLst/>
                <a:latin typeface="Arial" panose="020B0604020202020204" pitchFamily="34" charset="0"/>
              </a:rPr>
              <a:t>The images loaded into their specific arrays of each vertical segment are passed one image array at a time through a function that applies Scale Invariant Feature Transform(SIFT) on each of the images. </a:t>
            </a:r>
          </a:p>
          <a:p>
            <a:pPr rtl="0">
              <a:spcBef>
                <a:spcPts val="0"/>
              </a:spcBef>
              <a:spcAft>
                <a:spcPts val="0"/>
              </a:spcAft>
            </a:pPr>
            <a:endParaRPr lang="en-US" sz="1800" b="0" i="0" u="none" strike="noStrike" dirty="0">
              <a:solidFill>
                <a:schemeClr val="bg1"/>
              </a:solidFill>
              <a:effectLst/>
              <a:latin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1800" b="0" i="0" u="none" strike="noStrike" dirty="0">
                <a:solidFill>
                  <a:schemeClr val="bg1"/>
                </a:solidFill>
                <a:effectLst/>
                <a:latin typeface="Arial" panose="020B0604020202020204" pitchFamily="34" charset="0"/>
              </a:rPr>
              <a:t>The SIFT function in OpenCV allows us to detect the key points and feature descriptors of the images. </a:t>
            </a:r>
          </a:p>
          <a:p>
            <a:pPr rtl="0">
              <a:spcBef>
                <a:spcPts val="0"/>
              </a:spcBef>
              <a:spcAft>
                <a:spcPts val="0"/>
              </a:spcAft>
            </a:pPr>
            <a:endParaRPr lang="en-US" sz="1800" b="0" i="0" u="none" strike="noStrike" dirty="0">
              <a:solidFill>
                <a:schemeClr val="bg1"/>
              </a:solidFill>
              <a:effectLst/>
              <a:latin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1800" b="0" i="0" u="none" strike="noStrike" dirty="0">
                <a:solidFill>
                  <a:schemeClr val="bg1"/>
                </a:solidFill>
                <a:effectLst/>
                <a:latin typeface="Arial" panose="020B0604020202020204" pitchFamily="34" charset="0"/>
              </a:rPr>
              <a:t>The key points give us information about the image location, scale, and orientation. All these parameters embedded within the </a:t>
            </a:r>
            <a:r>
              <a:rPr lang="en-US" sz="1800" b="0" i="0" u="none" strike="noStrike" dirty="0" err="1">
                <a:solidFill>
                  <a:schemeClr val="bg1"/>
                </a:solidFill>
                <a:effectLst/>
                <a:latin typeface="Arial" panose="020B0604020202020204" pitchFamily="34" charset="0"/>
              </a:rPr>
              <a:t>keypoint</a:t>
            </a:r>
            <a:r>
              <a:rPr lang="en-US" sz="1800" b="0" i="0" u="none" strike="noStrike" dirty="0">
                <a:solidFill>
                  <a:schemeClr val="bg1"/>
                </a:solidFill>
                <a:effectLst/>
                <a:latin typeface="Arial" panose="020B0604020202020204" pitchFamily="34" charset="0"/>
              </a:rPr>
              <a:t> descriptor estimate a 2D coordinate system</a:t>
            </a:r>
            <a:endParaRPr lang="en-US" dirty="0">
              <a:solidFill>
                <a:schemeClr val="bg1"/>
              </a:solidFill>
            </a:endParaRPr>
          </a:p>
          <a:p>
            <a:pPr rtl="0">
              <a:spcBef>
                <a:spcPts val="0"/>
              </a:spcBef>
              <a:spcAft>
                <a:spcPts val="0"/>
              </a:spcAft>
            </a:pPr>
            <a:r>
              <a:rPr lang="en-US" sz="1800" b="0" i="0" u="none" strike="noStrike" dirty="0">
                <a:solidFill>
                  <a:schemeClr val="bg1"/>
                </a:solidFill>
                <a:effectLst/>
                <a:latin typeface="Arial" panose="020B0604020202020204" pitchFamily="34" charset="0"/>
              </a:rPr>
              <a:t>     that constantly describes the local image region throughout and different for each image.</a:t>
            </a:r>
          </a:p>
          <a:p>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4041029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CAB1-3119-4A16-B47E-B2A2EA967B4D}"/>
              </a:ext>
            </a:extLst>
          </p:cNvPr>
          <p:cNvSpPr>
            <a:spLocks noGrp="1"/>
          </p:cNvSpPr>
          <p:nvPr>
            <p:ph type="title"/>
          </p:nvPr>
        </p:nvSpPr>
        <p:spPr>
          <a:xfrm>
            <a:off x="769768" y="497151"/>
            <a:ext cx="10652464" cy="2498556"/>
          </a:xfrm>
        </p:spPr>
        <p:txBody>
          <a:bodyPr>
            <a:noAutofit/>
          </a:bodyPr>
          <a:lstStyle/>
          <a:p>
            <a:pPr marL="285750" indent="-285750" rtl="0">
              <a:spcBef>
                <a:spcPts val="0"/>
              </a:spcBef>
              <a:spcAft>
                <a:spcPts val="0"/>
              </a:spcAft>
              <a:buFont typeface="Wingdings" panose="05000000000000000000" pitchFamily="2" charset="2"/>
              <a:buChar char="§"/>
            </a:pPr>
            <a:r>
              <a:rPr lang="en-US" sz="1800" b="0" i="0" u="none" strike="noStrike" dirty="0">
                <a:solidFill>
                  <a:schemeClr val="bg1"/>
                </a:solidFill>
                <a:effectLst/>
                <a:latin typeface="Arial" panose="020B0604020202020204" pitchFamily="34" charset="0"/>
              </a:rPr>
              <a:t> The function also computes the descriptor of the images by adding each image’s gradient magnitude and orientation around a </a:t>
            </a:r>
            <a:r>
              <a:rPr lang="en-US" sz="1800" b="0" i="0" u="none" strike="noStrike" dirty="0" err="1">
                <a:solidFill>
                  <a:schemeClr val="bg1"/>
                </a:solidFill>
                <a:effectLst/>
                <a:latin typeface="Arial" panose="020B0604020202020204" pitchFamily="34" charset="0"/>
              </a:rPr>
              <a:t>keypoint</a:t>
            </a:r>
            <a:r>
              <a:rPr lang="en-US" sz="1800" b="0" i="0" u="none" strike="noStrike" dirty="0">
                <a:solidFill>
                  <a:schemeClr val="bg1"/>
                </a:solidFill>
                <a:effectLst/>
                <a:latin typeface="Arial" panose="020B0604020202020204" pitchFamily="34" charset="0"/>
              </a:rPr>
              <a:t> location a Gaussian window, then weights the values to define the final descriptor. </a:t>
            </a:r>
            <a:br>
              <a:rPr lang="en-US" sz="1800" b="0" i="0" u="none" strike="noStrike" dirty="0">
                <a:solidFill>
                  <a:schemeClr val="bg1"/>
                </a:solidFill>
                <a:effectLst/>
                <a:latin typeface="Arial" panose="020B0604020202020204" pitchFamily="34" charset="0"/>
              </a:rPr>
            </a:br>
            <a:br>
              <a:rPr lang="en-US" sz="1800" b="0" i="0" u="none" strike="noStrike" dirty="0">
                <a:solidFill>
                  <a:schemeClr val="bg1"/>
                </a:solidFill>
                <a:effectLst/>
                <a:latin typeface="Arial" panose="020B0604020202020204" pitchFamily="34" charset="0"/>
              </a:rPr>
            </a:br>
            <a:r>
              <a:rPr lang="en-US" sz="1800" b="0" i="0" u="none" strike="noStrike" dirty="0">
                <a:solidFill>
                  <a:schemeClr val="bg1"/>
                </a:solidFill>
                <a:effectLst/>
                <a:latin typeface="Arial" panose="020B0604020202020204" pitchFamily="34" charset="0"/>
              </a:rPr>
              <a:t>These values also account for the change in 3D orientation and illumination to remove false-positive key points and descriptors. </a:t>
            </a:r>
            <a:br>
              <a:rPr lang="en-US" sz="1800" b="0" i="0" u="none" strike="noStrike" dirty="0">
                <a:solidFill>
                  <a:schemeClr val="bg1"/>
                </a:solidFill>
                <a:effectLst/>
                <a:latin typeface="Arial" panose="020B0604020202020204" pitchFamily="34" charset="0"/>
              </a:rPr>
            </a:br>
            <a:br>
              <a:rPr lang="en-US" sz="1800" b="0" i="0" u="none" strike="noStrike" dirty="0">
                <a:solidFill>
                  <a:schemeClr val="bg1"/>
                </a:solidFill>
                <a:effectLst/>
                <a:latin typeface="Arial" panose="020B0604020202020204" pitchFamily="34" charset="0"/>
              </a:rPr>
            </a:br>
            <a:r>
              <a:rPr lang="en-US" sz="1800" b="0" i="0" u="none" strike="noStrike" dirty="0">
                <a:solidFill>
                  <a:schemeClr val="bg1"/>
                </a:solidFill>
                <a:effectLst/>
                <a:latin typeface="Arial" panose="020B0604020202020204" pitchFamily="34" charset="0"/>
              </a:rPr>
              <a:t>We still need to retain the values of the key points and descriptors for each image to use them further, which will append into corresponding arrays.</a:t>
            </a:r>
            <a:br>
              <a:rPr lang="en-US" sz="1800" b="0" dirty="0">
                <a:solidFill>
                  <a:schemeClr val="bg1"/>
                </a:solidFill>
                <a:effectLst/>
              </a:rPr>
            </a:br>
            <a:endParaRPr lang="en-US" sz="1800" dirty="0"/>
          </a:p>
        </p:txBody>
      </p:sp>
      <p:sp>
        <p:nvSpPr>
          <p:cNvPr id="3" name="Date Placeholder 2">
            <a:extLst>
              <a:ext uri="{FF2B5EF4-FFF2-40B4-BE49-F238E27FC236}">
                <a16:creationId xmlns:a16="http://schemas.microsoft.com/office/drawing/2014/main" id="{18D27C8E-4E0D-401C-8796-2E907D2D6304}"/>
              </a:ext>
            </a:extLst>
          </p:cNvPr>
          <p:cNvSpPr>
            <a:spLocks noGrp="1"/>
          </p:cNvSpPr>
          <p:nvPr>
            <p:ph type="dt" sz="half" idx="10"/>
          </p:nvPr>
        </p:nvSpPr>
        <p:spPr/>
        <p:txBody>
          <a:bodyPr/>
          <a:lstStyle/>
          <a:p>
            <a:fld id="{150290E5-D561-4CFB-9FE4-06A4CC05A61E}" type="datetime1">
              <a:rPr lang="en-US" smtClean="0"/>
              <a:t>26-Apr-21</a:t>
            </a:fld>
            <a:endParaRPr lang="en-US"/>
          </a:p>
        </p:txBody>
      </p:sp>
      <p:sp>
        <p:nvSpPr>
          <p:cNvPr id="4" name="Footer Placeholder 3">
            <a:extLst>
              <a:ext uri="{FF2B5EF4-FFF2-40B4-BE49-F238E27FC236}">
                <a16:creationId xmlns:a16="http://schemas.microsoft.com/office/drawing/2014/main" id="{327CA381-F28B-404F-9FDA-08728BC7339B}"/>
              </a:ext>
            </a:extLst>
          </p:cNvPr>
          <p:cNvSpPr>
            <a:spLocks noGrp="1"/>
          </p:cNvSpPr>
          <p:nvPr>
            <p:ph type="ftr" sz="quarter" idx="11"/>
          </p:nvPr>
        </p:nvSpPr>
        <p:spPr/>
        <p:txBody>
          <a:bodyPr/>
          <a:lstStyle/>
          <a:p>
            <a:r>
              <a:rPr lang="en-US"/>
              <a:t>source:</a:t>
            </a:r>
          </a:p>
        </p:txBody>
      </p:sp>
      <p:sp>
        <p:nvSpPr>
          <p:cNvPr id="5" name="Slide Number Placeholder 4">
            <a:extLst>
              <a:ext uri="{FF2B5EF4-FFF2-40B4-BE49-F238E27FC236}">
                <a16:creationId xmlns:a16="http://schemas.microsoft.com/office/drawing/2014/main" id="{73C8A74A-AFA6-4C46-A588-52A9E332AE11}"/>
              </a:ext>
            </a:extLst>
          </p:cNvPr>
          <p:cNvSpPr>
            <a:spLocks noGrp="1"/>
          </p:cNvSpPr>
          <p:nvPr>
            <p:ph type="sldNum" sz="quarter" idx="12"/>
          </p:nvPr>
        </p:nvSpPr>
        <p:spPr/>
        <p:txBody>
          <a:bodyPr/>
          <a:lstStyle/>
          <a:p>
            <a:fld id="{4172E641-AEAD-42C6-8412-72839B6592CC}" type="slidenum">
              <a:rPr lang="en-US" smtClean="0"/>
              <a:t>19</a:t>
            </a:fld>
            <a:endParaRPr lang="en-US"/>
          </a:p>
        </p:txBody>
      </p:sp>
      <p:pic>
        <p:nvPicPr>
          <p:cNvPr id="9218" name="Picture 2">
            <a:extLst>
              <a:ext uri="{FF2B5EF4-FFF2-40B4-BE49-F238E27FC236}">
                <a16:creationId xmlns:a16="http://schemas.microsoft.com/office/drawing/2014/main" id="{7B4E8153-F659-48C4-A8EF-DA99C4EDBE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768" y="2995707"/>
            <a:ext cx="249555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DAEBC9F2-5CD0-48E0-9E15-47B3DB0C7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708" y="2995707"/>
            <a:ext cx="249555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54FC85FD-3CBE-48FB-97AF-F26A2B543E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5648" y="2995707"/>
            <a:ext cx="249555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4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06CA-1FD4-4100-893A-5B6E4136D5AB}"/>
              </a:ext>
            </a:extLst>
          </p:cNvPr>
          <p:cNvSpPr>
            <a:spLocks noGrp="1"/>
          </p:cNvSpPr>
          <p:nvPr>
            <p:ph type="title"/>
          </p:nvPr>
        </p:nvSpPr>
        <p:spPr>
          <a:xfrm>
            <a:off x="438705" y="365124"/>
            <a:ext cx="10515600" cy="1325563"/>
          </a:xfrm>
        </p:spPr>
        <p:txBody>
          <a:bodyPr/>
          <a:lstStyle/>
          <a:p>
            <a:r>
              <a:rPr lang="en-US" dirty="0">
                <a:solidFill>
                  <a:schemeClr val="bg1"/>
                </a:solidFill>
              </a:rPr>
              <a:t>What is an AUV?</a:t>
            </a:r>
          </a:p>
        </p:txBody>
      </p:sp>
      <p:sp>
        <p:nvSpPr>
          <p:cNvPr id="3" name="Date Placeholder 2">
            <a:extLst>
              <a:ext uri="{FF2B5EF4-FFF2-40B4-BE49-F238E27FC236}">
                <a16:creationId xmlns:a16="http://schemas.microsoft.com/office/drawing/2014/main" id="{5F4FA19F-7C44-4D3E-921B-AF3FA4783646}"/>
              </a:ext>
            </a:extLst>
          </p:cNvPr>
          <p:cNvSpPr>
            <a:spLocks noGrp="1"/>
          </p:cNvSpPr>
          <p:nvPr>
            <p:ph type="dt" sz="half" idx="10"/>
          </p:nvPr>
        </p:nvSpPr>
        <p:spPr/>
        <p:txBody>
          <a:bodyPr/>
          <a:lstStyle/>
          <a:p>
            <a:fld id="{150290E5-D561-4CFB-9FE4-06A4CC05A61E}" type="datetime1">
              <a:rPr lang="en-US" smtClean="0"/>
              <a:t>26-Apr-21</a:t>
            </a:fld>
            <a:endParaRPr lang="en-US"/>
          </a:p>
        </p:txBody>
      </p:sp>
      <p:sp>
        <p:nvSpPr>
          <p:cNvPr id="4" name="Footer Placeholder 3">
            <a:extLst>
              <a:ext uri="{FF2B5EF4-FFF2-40B4-BE49-F238E27FC236}">
                <a16:creationId xmlns:a16="http://schemas.microsoft.com/office/drawing/2014/main" id="{D78CCE8B-5C72-4355-A6F7-2F62D33A34D6}"/>
              </a:ext>
            </a:extLst>
          </p:cNvPr>
          <p:cNvSpPr>
            <a:spLocks noGrp="1"/>
          </p:cNvSpPr>
          <p:nvPr>
            <p:ph type="ftr" sz="quarter" idx="11"/>
          </p:nvPr>
        </p:nvSpPr>
        <p:spPr/>
        <p:txBody>
          <a:bodyPr/>
          <a:lstStyle/>
          <a:p>
            <a:r>
              <a:rPr lang="en-US"/>
              <a:t>source:</a:t>
            </a:r>
          </a:p>
        </p:txBody>
      </p:sp>
      <p:sp>
        <p:nvSpPr>
          <p:cNvPr id="5" name="Slide Number Placeholder 4">
            <a:extLst>
              <a:ext uri="{FF2B5EF4-FFF2-40B4-BE49-F238E27FC236}">
                <a16:creationId xmlns:a16="http://schemas.microsoft.com/office/drawing/2014/main" id="{007E4641-8264-4DBF-A65D-94E2A3468D52}"/>
              </a:ext>
            </a:extLst>
          </p:cNvPr>
          <p:cNvSpPr>
            <a:spLocks noGrp="1"/>
          </p:cNvSpPr>
          <p:nvPr>
            <p:ph type="sldNum" sz="quarter" idx="12"/>
          </p:nvPr>
        </p:nvSpPr>
        <p:spPr/>
        <p:txBody>
          <a:bodyPr/>
          <a:lstStyle/>
          <a:p>
            <a:fld id="{4172E641-AEAD-42C6-8412-72839B6592CC}" type="slidenum">
              <a:rPr lang="en-US" smtClean="0"/>
              <a:t>2</a:t>
            </a:fld>
            <a:endParaRPr lang="en-US"/>
          </a:p>
        </p:txBody>
      </p:sp>
      <p:sp>
        <p:nvSpPr>
          <p:cNvPr id="6" name="TextBox 5">
            <a:extLst>
              <a:ext uri="{FF2B5EF4-FFF2-40B4-BE49-F238E27FC236}">
                <a16:creationId xmlns:a16="http://schemas.microsoft.com/office/drawing/2014/main" id="{DD71B5D3-FEBF-438E-917C-B251111CFC89}"/>
              </a:ext>
            </a:extLst>
          </p:cNvPr>
          <p:cNvSpPr txBox="1"/>
          <p:nvPr/>
        </p:nvSpPr>
        <p:spPr>
          <a:xfrm>
            <a:off x="838200" y="1838305"/>
            <a:ext cx="10889202" cy="4370427"/>
          </a:xfrm>
          <a:prstGeom prst="rect">
            <a:avLst/>
          </a:prstGeom>
          <a:noFill/>
        </p:spPr>
        <p:txBody>
          <a:bodyPr wrap="square" rtlCol="0">
            <a:spAutoFit/>
          </a:bodyPr>
          <a:lstStyle/>
          <a:p>
            <a:r>
              <a:rPr lang="en-US" sz="2000" dirty="0">
                <a:solidFill>
                  <a:schemeClr val="bg1"/>
                </a:solidFill>
              </a:rPr>
              <a:t>AUV- Autonomous Underwater Vehicle </a:t>
            </a:r>
          </a:p>
          <a:p>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It is an fully self sustainable, usually battery powered underwater vehicle capable to diving deep down to the ocean surface to study marine life, explore chemical and material properties, map the ocean surfaces and many other applications.</a:t>
            </a:r>
          </a:p>
          <a:p>
            <a:pPr marL="342900" indent="-342900">
              <a:buFont typeface="Arial" panose="020B0604020202020204" pitchFamily="34" charset="0"/>
              <a:buChar char="•"/>
            </a:pPr>
            <a:r>
              <a:rPr lang="en-US" sz="2000" dirty="0">
                <a:solidFill>
                  <a:schemeClr val="bg1"/>
                </a:solidFill>
              </a:rPr>
              <a:t>The main control surfaces of the AUV are the Fins-for roll and depth and the propellers – for the speed, by using these the AUV can maneuver itself underwater.</a:t>
            </a:r>
          </a:p>
          <a:p>
            <a:pPr marL="342900" indent="-342900">
              <a:buFont typeface="Arial" panose="020B0604020202020204" pitchFamily="34" charset="0"/>
              <a:buChar char="•"/>
            </a:pPr>
            <a:r>
              <a:rPr lang="en-US" sz="2000" dirty="0">
                <a:solidFill>
                  <a:schemeClr val="bg1"/>
                </a:solidFill>
              </a:rPr>
              <a:t>The AUV also has diverse sensor suite ranging from multiple SONARs-for Navigation and mapping, Cameras for computer vision based application such as mapping, underwater photography , study the diverse marine life ,etc. The AUV can also have additional sensors and experimental equipment mounted on it based on the scope of the experiment.</a:t>
            </a:r>
          </a:p>
          <a:p>
            <a:pPr marL="342900" indent="-342900">
              <a:buFont typeface="Arial" panose="020B0604020202020204" pitchFamily="34" charset="0"/>
              <a:buChar char="•"/>
            </a:pPr>
            <a:r>
              <a:rPr lang="en-US" sz="2000" dirty="0">
                <a:solidFill>
                  <a:schemeClr val="bg1"/>
                </a:solidFill>
              </a:rPr>
              <a:t>The main advantage of an AUV lies it in its size, low cost and less danger to the people working on the project.</a:t>
            </a:r>
          </a:p>
          <a:p>
            <a:endParaRPr lang="en-US" dirty="0">
              <a:solidFill>
                <a:schemeClr val="bg1"/>
              </a:solidFill>
            </a:endParaRPr>
          </a:p>
        </p:txBody>
      </p:sp>
    </p:spTree>
    <p:extLst>
      <p:ext uri="{BB962C8B-B14F-4D97-AF65-F5344CB8AC3E}">
        <p14:creationId xmlns:p14="http://schemas.microsoft.com/office/powerpoint/2010/main" val="1763815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1258-EF52-43A0-9B71-EFCE47EAB72F}"/>
              </a:ext>
            </a:extLst>
          </p:cNvPr>
          <p:cNvSpPr>
            <a:spLocks noGrp="1"/>
          </p:cNvSpPr>
          <p:nvPr>
            <p:ph type="title"/>
          </p:nvPr>
        </p:nvSpPr>
        <p:spPr>
          <a:xfrm>
            <a:off x="127987" y="136525"/>
            <a:ext cx="5429435" cy="1019792"/>
          </a:xfrm>
        </p:spPr>
        <p:txBody>
          <a:bodyPr>
            <a:normAutofit/>
          </a:bodyPr>
          <a:lstStyle/>
          <a:p>
            <a:r>
              <a:rPr lang="en-US" sz="2400" b="0" i="0" u="none" strike="noStrike" dirty="0">
                <a:solidFill>
                  <a:schemeClr val="bg1"/>
                </a:solidFill>
                <a:effectLst/>
                <a:latin typeface="Arial" panose="020B0604020202020204" pitchFamily="34" charset="0"/>
              </a:rPr>
              <a:t> 4. Forming of each vertical segment </a:t>
            </a:r>
            <a:endParaRPr lang="en-US" sz="2400" dirty="0">
              <a:solidFill>
                <a:schemeClr val="bg1"/>
              </a:solidFill>
            </a:endParaRPr>
          </a:p>
        </p:txBody>
      </p:sp>
      <p:sp>
        <p:nvSpPr>
          <p:cNvPr id="3" name="Date Placeholder 2">
            <a:extLst>
              <a:ext uri="{FF2B5EF4-FFF2-40B4-BE49-F238E27FC236}">
                <a16:creationId xmlns:a16="http://schemas.microsoft.com/office/drawing/2014/main" id="{F766730D-AFD1-480A-B8BF-BDC04BD58422}"/>
              </a:ext>
            </a:extLst>
          </p:cNvPr>
          <p:cNvSpPr>
            <a:spLocks noGrp="1"/>
          </p:cNvSpPr>
          <p:nvPr>
            <p:ph type="dt" sz="half" idx="10"/>
          </p:nvPr>
        </p:nvSpPr>
        <p:spPr/>
        <p:txBody>
          <a:bodyPr/>
          <a:lstStyle/>
          <a:p>
            <a:fld id="{150290E5-D561-4CFB-9FE4-06A4CC05A61E}" type="datetime1">
              <a:rPr lang="en-US" smtClean="0"/>
              <a:t>26-Apr-21</a:t>
            </a:fld>
            <a:endParaRPr lang="en-US" dirty="0"/>
          </a:p>
        </p:txBody>
      </p:sp>
      <p:sp>
        <p:nvSpPr>
          <p:cNvPr id="4" name="Footer Placeholder 3">
            <a:extLst>
              <a:ext uri="{FF2B5EF4-FFF2-40B4-BE49-F238E27FC236}">
                <a16:creationId xmlns:a16="http://schemas.microsoft.com/office/drawing/2014/main" id="{185F7D28-5D44-4540-8B80-D0CDD279F28B}"/>
              </a:ext>
            </a:extLst>
          </p:cNvPr>
          <p:cNvSpPr>
            <a:spLocks noGrp="1"/>
          </p:cNvSpPr>
          <p:nvPr>
            <p:ph type="ftr" sz="quarter" idx="11"/>
          </p:nvPr>
        </p:nvSpPr>
        <p:spPr/>
        <p:txBody>
          <a:bodyPr/>
          <a:lstStyle/>
          <a:p>
            <a:r>
              <a:rPr lang="en-US" dirty="0" err="1"/>
              <a:t>source:</a:t>
            </a:r>
            <a:r>
              <a:rPr lang="en-US" dirty="0" err="1">
                <a:hlinkClick r:id="rId2"/>
              </a:rPr>
              <a:t>OpenCV</a:t>
            </a:r>
            <a:r>
              <a:rPr lang="en-US" dirty="0">
                <a:hlinkClick r:id="rId2"/>
              </a:rPr>
              <a:t>: Feature Matching</a:t>
            </a:r>
            <a:endParaRPr lang="en-US" dirty="0"/>
          </a:p>
        </p:txBody>
      </p:sp>
      <p:sp>
        <p:nvSpPr>
          <p:cNvPr id="5" name="Slide Number Placeholder 4">
            <a:extLst>
              <a:ext uri="{FF2B5EF4-FFF2-40B4-BE49-F238E27FC236}">
                <a16:creationId xmlns:a16="http://schemas.microsoft.com/office/drawing/2014/main" id="{EBA5C545-CE46-4A64-9754-5A9B82370209}"/>
              </a:ext>
            </a:extLst>
          </p:cNvPr>
          <p:cNvSpPr>
            <a:spLocks noGrp="1"/>
          </p:cNvSpPr>
          <p:nvPr>
            <p:ph type="sldNum" sz="quarter" idx="12"/>
          </p:nvPr>
        </p:nvSpPr>
        <p:spPr/>
        <p:txBody>
          <a:bodyPr/>
          <a:lstStyle/>
          <a:p>
            <a:fld id="{4172E641-AEAD-42C6-8412-72839B6592CC}" type="slidenum">
              <a:rPr lang="en-US" smtClean="0"/>
              <a:t>20</a:t>
            </a:fld>
            <a:endParaRPr lang="en-US"/>
          </a:p>
        </p:txBody>
      </p:sp>
      <p:sp>
        <p:nvSpPr>
          <p:cNvPr id="6" name="TextBox 5">
            <a:extLst>
              <a:ext uri="{FF2B5EF4-FFF2-40B4-BE49-F238E27FC236}">
                <a16:creationId xmlns:a16="http://schemas.microsoft.com/office/drawing/2014/main" id="{B6B8CD3E-D3BE-4D95-A66F-C0E859B8F79D}"/>
              </a:ext>
            </a:extLst>
          </p:cNvPr>
          <p:cNvSpPr txBox="1"/>
          <p:nvPr/>
        </p:nvSpPr>
        <p:spPr>
          <a:xfrm>
            <a:off x="1071238" y="1651247"/>
            <a:ext cx="10049523"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We are considering an area of 4x6 segments with each segment of size ~ (30cmx 30cm)</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sz="1800" b="0" i="0" u="none" strike="noStrike" dirty="0">
                <a:solidFill>
                  <a:schemeClr val="bg1"/>
                </a:solidFill>
                <a:effectLst/>
                <a:latin typeface="Arial" panose="020B0604020202020204" pitchFamily="34" charset="0"/>
              </a:rPr>
              <a:t>We have each of the images with key points plotted onto them, their respective key points and feature descriptors To form each of the vertical segment we will be comparing the images taken consecutively as the AUV passes over the vertical segment stored in the array.</a:t>
            </a:r>
            <a:endParaRPr lang="en-US" dirty="0">
              <a:solidFill>
                <a:schemeClr val="bg1"/>
              </a:solidFill>
              <a:latin typeface="Arial" panose="020B0604020202020204" pitchFamily="34" charset="0"/>
            </a:endParaRPr>
          </a:p>
          <a:p>
            <a:pPr marL="285750" indent="-285750">
              <a:buFont typeface="Arial" panose="020B0604020202020204" pitchFamily="34" charset="0"/>
              <a:buChar char="•"/>
            </a:pPr>
            <a:endParaRPr lang="en-US" dirty="0">
              <a:solidFill>
                <a:schemeClr val="bg1"/>
              </a:solidFill>
              <a:latin typeface="Arial" panose="020B0604020202020204" pitchFamily="34" charset="0"/>
            </a:endParaRPr>
          </a:p>
          <a:p>
            <a:pPr marL="285750" indent="-285750">
              <a:buFont typeface="Arial" panose="020B0604020202020204" pitchFamily="34" charset="0"/>
              <a:buChar char="•"/>
            </a:pPr>
            <a:r>
              <a:rPr lang="en-US" sz="1800" b="0" i="0" u="none" strike="noStrike" dirty="0">
                <a:solidFill>
                  <a:schemeClr val="bg1"/>
                </a:solidFill>
                <a:effectLst/>
                <a:latin typeface="Arial" panose="020B0604020202020204" pitchFamily="34" charset="0"/>
              </a:rPr>
              <a:t>To compare them we will be using the simple Brute Force matcher technique of OpenCV. Each of the images with their corresponding </a:t>
            </a:r>
            <a:r>
              <a:rPr lang="en-US" sz="1800" b="0" i="0" u="none" strike="noStrike" dirty="0" err="1">
                <a:solidFill>
                  <a:schemeClr val="bg1"/>
                </a:solidFill>
                <a:effectLst/>
                <a:latin typeface="Arial" panose="020B0604020202020204" pitchFamily="34" charset="0"/>
              </a:rPr>
              <a:t>keypoints</a:t>
            </a:r>
            <a:r>
              <a:rPr lang="en-US" sz="1800" b="0" i="0" u="none" strike="noStrike" dirty="0">
                <a:solidFill>
                  <a:schemeClr val="bg1"/>
                </a:solidFill>
                <a:effectLst/>
                <a:latin typeface="Arial" panose="020B0604020202020204" pitchFamily="34" charset="0"/>
              </a:rPr>
              <a:t> and feature descriptors is loaded into a function and two empty array named matches and strip.</a:t>
            </a:r>
            <a:r>
              <a:rPr lang="en-US" sz="1800" b="0" i="0" u="none" strike="noStrike" dirty="0">
                <a:solidFill>
                  <a:srgbClr val="FFFF00"/>
                </a:solidFill>
                <a:effectLst/>
                <a:latin typeface="Arial" panose="020B0604020202020204" pitchFamily="34" charset="0"/>
              </a:rPr>
              <a:t>”</a:t>
            </a:r>
            <a:r>
              <a:rPr lang="en-US" b="0" i="0" dirty="0">
                <a:solidFill>
                  <a:srgbClr val="FFFF00"/>
                </a:solidFill>
                <a:effectLst/>
                <a:latin typeface="Helvetica" panose="020B0604020202020204" pitchFamily="34" charset="0"/>
              </a:rPr>
              <a:t> For BF matcher, first we have to create the </a:t>
            </a:r>
            <a:r>
              <a:rPr lang="en-US" b="0" i="0" dirty="0" err="1">
                <a:solidFill>
                  <a:srgbClr val="FFFF00"/>
                </a:solidFill>
                <a:effectLst/>
                <a:latin typeface="Helvetica" panose="020B0604020202020204" pitchFamily="34" charset="0"/>
              </a:rPr>
              <a:t>BFMatcher</a:t>
            </a:r>
            <a:r>
              <a:rPr lang="en-US" b="0" i="0" dirty="0">
                <a:solidFill>
                  <a:srgbClr val="FFFF00"/>
                </a:solidFill>
                <a:effectLst/>
                <a:latin typeface="Helvetica" panose="020B0604020202020204" pitchFamily="34" charset="0"/>
              </a:rPr>
              <a:t> object using </a:t>
            </a:r>
            <a:r>
              <a:rPr lang="en-US" b="1" i="0" u="none" strike="noStrike" dirty="0" err="1">
                <a:solidFill>
                  <a:srgbClr val="FFFF00"/>
                </a:solidFill>
                <a:effectLst/>
                <a:latin typeface="Helvetica" panose="020B0604020202020204" pitchFamily="34" charset="0"/>
                <a:hlinkClick r:id="rId3" tooltip="Brute-force descriptor matcher. ">
                  <a:extLst>
                    <a:ext uri="{A12FA001-AC4F-418D-AE19-62706E023703}">
                      <ahyp:hlinkClr xmlns:ahyp="http://schemas.microsoft.com/office/drawing/2018/hyperlinkcolor" val="tx"/>
                    </a:ext>
                  </a:extLst>
                </a:hlinkClick>
              </a:rPr>
              <a:t>cv.BFMatcher</a:t>
            </a:r>
            <a:r>
              <a:rPr lang="en-US" b="1" i="0" u="none" strike="noStrike" dirty="0">
                <a:solidFill>
                  <a:srgbClr val="FFFF00"/>
                </a:solidFill>
                <a:effectLst/>
                <a:latin typeface="Helvetica" panose="020B0604020202020204" pitchFamily="34" charset="0"/>
                <a:hlinkClick r:id="rId3" tooltip="Brute-force descriptor matcher. ">
                  <a:extLst>
                    <a:ext uri="{A12FA001-AC4F-418D-AE19-62706E023703}">
                      <ahyp:hlinkClr xmlns:ahyp="http://schemas.microsoft.com/office/drawing/2018/hyperlinkcolor" val="tx"/>
                    </a:ext>
                  </a:extLst>
                </a:hlinkClick>
              </a:rPr>
              <a:t>()</a:t>
            </a:r>
            <a:r>
              <a:rPr lang="en-US" b="0" i="0" dirty="0">
                <a:solidFill>
                  <a:srgbClr val="FFFF00"/>
                </a:solidFill>
                <a:effectLst/>
                <a:latin typeface="Helvetica" panose="020B0604020202020204" pitchFamily="34" charset="0"/>
              </a:rPr>
              <a:t>. It takes two optional params. First one is </a:t>
            </a:r>
            <a:r>
              <a:rPr lang="en-US" b="0" i="0" dirty="0" err="1">
                <a:solidFill>
                  <a:srgbClr val="FFFF00"/>
                </a:solidFill>
                <a:effectLst/>
                <a:latin typeface="Helvetica" panose="020B0604020202020204" pitchFamily="34" charset="0"/>
              </a:rPr>
              <a:t>normType</a:t>
            </a:r>
            <a:r>
              <a:rPr lang="en-US" b="0" i="0" dirty="0">
                <a:solidFill>
                  <a:srgbClr val="FFFF00"/>
                </a:solidFill>
                <a:effectLst/>
                <a:latin typeface="Helvetica" panose="020B0604020202020204" pitchFamily="34" charset="0"/>
              </a:rPr>
              <a:t>. It specifies the distance measurement to be used. By default, it is </a:t>
            </a:r>
            <a:r>
              <a:rPr lang="en-US" b="1" i="0" u="none" strike="noStrike" dirty="0">
                <a:solidFill>
                  <a:srgbClr val="FFFF00"/>
                </a:solidFill>
                <a:effectLst/>
                <a:latin typeface="Helvetica" panose="020B0604020202020204" pitchFamily="34" charset="0"/>
                <a:hlinkClick r:id="rId4">
                  <a:extLst>
                    <a:ext uri="{A12FA001-AC4F-418D-AE19-62706E023703}">
                      <ahyp:hlinkClr xmlns:ahyp="http://schemas.microsoft.com/office/drawing/2018/hyperlinkcolor" val="tx"/>
                    </a:ext>
                  </a:extLst>
                </a:hlinkClick>
              </a:rPr>
              <a:t>cv.NORM_L2</a:t>
            </a:r>
            <a:r>
              <a:rPr lang="en-US" b="0" i="0" dirty="0">
                <a:solidFill>
                  <a:srgbClr val="FFFF00"/>
                </a:solidFill>
                <a:effectLst/>
                <a:latin typeface="Helvetica" panose="020B0604020202020204" pitchFamily="34" charset="0"/>
              </a:rPr>
              <a:t>. It is good for SIFT, SURF </a:t>
            </a:r>
            <a:r>
              <a:rPr lang="en-US" b="0" i="0" dirty="0" err="1">
                <a:solidFill>
                  <a:srgbClr val="FFFF00"/>
                </a:solidFill>
                <a:effectLst/>
                <a:latin typeface="Helvetica" panose="020B0604020202020204" pitchFamily="34" charset="0"/>
              </a:rPr>
              <a:t>etc</a:t>
            </a:r>
            <a:r>
              <a:rPr lang="en-US" b="0" i="0" dirty="0">
                <a:solidFill>
                  <a:srgbClr val="FFFF00"/>
                </a:solidFill>
                <a:effectLst/>
                <a:latin typeface="Helvetica" panose="020B0604020202020204" pitchFamily="34" charset="0"/>
              </a:rPr>
              <a:t> (</a:t>
            </a:r>
            <a:r>
              <a:rPr lang="en-US" b="1" i="0" u="none" strike="noStrike" dirty="0">
                <a:solidFill>
                  <a:srgbClr val="FFFF00"/>
                </a:solidFill>
                <a:effectLst/>
                <a:latin typeface="Helvetica" panose="020B0604020202020204" pitchFamily="34" charset="0"/>
                <a:hlinkClick r:id="rId5">
                  <a:extLst>
                    <a:ext uri="{A12FA001-AC4F-418D-AE19-62706E023703}">
                      <ahyp:hlinkClr xmlns:ahyp="http://schemas.microsoft.com/office/drawing/2018/hyperlinkcolor" val="tx"/>
                    </a:ext>
                  </a:extLst>
                </a:hlinkClick>
              </a:rPr>
              <a:t>cv.NORM_L1</a:t>
            </a:r>
            <a:r>
              <a:rPr lang="en-US" b="0" i="0" dirty="0">
                <a:solidFill>
                  <a:srgbClr val="FFFF00"/>
                </a:solidFill>
                <a:effectLst/>
                <a:latin typeface="Helvetica" panose="020B0604020202020204" pitchFamily="34" charset="0"/>
              </a:rPr>
              <a:t> is also there).</a:t>
            </a:r>
            <a:r>
              <a:rPr lang="en-US" sz="1800" b="0" i="0" u="none" strike="noStrike" dirty="0">
                <a:solidFill>
                  <a:srgbClr val="FFFF00"/>
                </a:solidFill>
                <a:effectLst/>
                <a:latin typeface="Arial" panose="020B0604020202020204" pitchFamily="34" charset="0"/>
              </a:rPr>
              <a:t>”</a:t>
            </a:r>
          </a:p>
          <a:p>
            <a:endParaRPr 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1867282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D026C2A-73BB-4348-83B2-DD5ED0EA011A}"/>
              </a:ext>
            </a:extLst>
          </p:cNvPr>
          <p:cNvSpPr>
            <a:spLocks noGrp="1"/>
          </p:cNvSpPr>
          <p:nvPr>
            <p:ph type="dt" sz="half" idx="10"/>
          </p:nvPr>
        </p:nvSpPr>
        <p:spPr/>
        <p:txBody>
          <a:bodyPr/>
          <a:lstStyle/>
          <a:p>
            <a:fld id="{150290E5-D561-4CFB-9FE4-06A4CC05A61E}" type="datetime1">
              <a:rPr lang="en-US" smtClean="0"/>
              <a:t>27-Apr-21</a:t>
            </a:fld>
            <a:endParaRPr lang="en-US"/>
          </a:p>
        </p:txBody>
      </p:sp>
      <p:sp>
        <p:nvSpPr>
          <p:cNvPr id="4" name="Footer Placeholder 3">
            <a:extLst>
              <a:ext uri="{FF2B5EF4-FFF2-40B4-BE49-F238E27FC236}">
                <a16:creationId xmlns:a16="http://schemas.microsoft.com/office/drawing/2014/main" id="{291FACDA-E4BD-4D7B-8CA4-9906D3D44212}"/>
              </a:ext>
            </a:extLst>
          </p:cNvPr>
          <p:cNvSpPr>
            <a:spLocks noGrp="1"/>
          </p:cNvSpPr>
          <p:nvPr>
            <p:ph type="ftr" sz="quarter" idx="11"/>
          </p:nvPr>
        </p:nvSpPr>
        <p:spPr/>
        <p:txBody>
          <a:bodyPr/>
          <a:lstStyle/>
          <a:p>
            <a:r>
              <a:rPr lang="en-US"/>
              <a:t>source:</a:t>
            </a:r>
          </a:p>
        </p:txBody>
      </p:sp>
      <p:sp>
        <p:nvSpPr>
          <p:cNvPr id="5" name="Slide Number Placeholder 4">
            <a:extLst>
              <a:ext uri="{FF2B5EF4-FFF2-40B4-BE49-F238E27FC236}">
                <a16:creationId xmlns:a16="http://schemas.microsoft.com/office/drawing/2014/main" id="{62425EAF-5F77-4556-B339-5F3993826E32}"/>
              </a:ext>
            </a:extLst>
          </p:cNvPr>
          <p:cNvSpPr>
            <a:spLocks noGrp="1"/>
          </p:cNvSpPr>
          <p:nvPr>
            <p:ph type="sldNum" sz="quarter" idx="12"/>
          </p:nvPr>
        </p:nvSpPr>
        <p:spPr/>
        <p:txBody>
          <a:bodyPr/>
          <a:lstStyle/>
          <a:p>
            <a:fld id="{4172E641-AEAD-42C6-8412-72839B6592CC}" type="slidenum">
              <a:rPr lang="en-US" smtClean="0"/>
              <a:t>21</a:t>
            </a:fld>
            <a:endParaRPr lang="en-US"/>
          </a:p>
        </p:txBody>
      </p:sp>
      <p:sp>
        <p:nvSpPr>
          <p:cNvPr id="6" name="TextBox 5">
            <a:extLst>
              <a:ext uri="{FF2B5EF4-FFF2-40B4-BE49-F238E27FC236}">
                <a16:creationId xmlns:a16="http://schemas.microsoft.com/office/drawing/2014/main" id="{9D0E4BAA-8899-4359-884E-FFC3BED455F4}"/>
              </a:ext>
            </a:extLst>
          </p:cNvPr>
          <p:cNvSpPr txBox="1"/>
          <p:nvPr/>
        </p:nvSpPr>
        <p:spPr>
          <a:xfrm>
            <a:off x="1047565" y="413681"/>
            <a:ext cx="10644326"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first image in each of </a:t>
            </a:r>
            <a:r>
              <a:rPr lang="en-US" dirty="0" err="1">
                <a:solidFill>
                  <a:schemeClr val="bg1"/>
                </a:solidFill>
              </a:rPr>
              <a:t>yhe</a:t>
            </a:r>
            <a:r>
              <a:rPr lang="en-US" dirty="0">
                <a:solidFill>
                  <a:schemeClr val="bg1"/>
                </a:solidFill>
              </a:rPr>
              <a:t> sequence is </a:t>
            </a:r>
            <a:r>
              <a:rPr lang="en-US" dirty="0" err="1">
                <a:solidFill>
                  <a:schemeClr val="bg1"/>
                </a:solidFill>
              </a:rPr>
              <a:t>macthes</a:t>
            </a:r>
            <a:r>
              <a:rPr lang="en-US" dirty="0">
                <a:solidFill>
                  <a:schemeClr val="bg1"/>
                </a:solidFill>
              </a:rPr>
              <a:t> with all the images .</a:t>
            </a:r>
          </a:p>
          <a:p>
            <a:pPr marL="285750" indent="-285750">
              <a:buFont typeface="Arial" panose="020B0604020202020204" pitchFamily="34" charset="0"/>
              <a:buChar char="•"/>
            </a:pPr>
            <a:r>
              <a:rPr lang="en-US" dirty="0">
                <a:solidFill>
                  <a:schemeClr val="bg1"/>
                </a:solidFill>
              </a:rPr>
              <a:t>Upon Matching an image pair the match </a:t>
            </a:r>
            <a:r>
              <a:rPr lang="en-US" dirty="0" err="1">
                <a:solidFill>
                  <a:schemeClr val="bg1"/>
                </a:solidFill>
              </a:rPr>
              <a:t>fuction</a:t>
            </a:r>
            <a:r>
              <a:rPr lang="en-US" dirty="0">
                <a:solidFill>
                  <a:schemeClr val="bg1"/>
                </a:solidFill>
              </a:rPr>
              <a:t> generates a certain no of values, which are defined as “</a:t>
            </a:r>
            <a:r>
              <a:rPr lang="en-US" dirty="0" err="1">
                <a:solidFill>
                  <a:schemeClr val="bg1"/>
                </a:solidFill>
              </a:rPr>
              <a:t>matche</a:t>
            </a:r>
            <a:r>
              <a:rPr lang="en-US" dirty="0">
                <a:solidFill>
                  <a:schemeClr val="bg1"/>
                </a:solidFill>
              </a:rPr>
              <a:t>” this consists of a values , when each of the feature descriptors are matched from </a:t>
            </a:r>
            <a:r>
              <a:rPr lang="en-US" dirty="0" err="1">
                <a:solidFill>
                  <a:schemeClr val="bg1"/>
                </a:solidFill>
              </a:rPr>
              <a:t>noth</a:t>
            </a:r>
            <a:r>
              <a:rPr lang="en-US" dirty="0">
                <a:solidFill>
                  <a:schemeClr val="bg1"/>
                </a:solidFill>
              </a:rPr>
              <a:t> the images.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In this application we are </a:t>
            </a:r>
            <a:r>
              <a:rPr lang="en-US" dirty="0" err="1">
                <a:solidFill>
                  <a:schemeClr val="bg1"/>
                </a:solidFill>
              </a:rPr>
              <a:t>cosinering</a:t>
            </a:r>
            <a:r>
              <a:rPr lang="en-US" dirty="0">
                <a:solidFill>
                  <a:schemeClr val="bg1"/>
                </a:solidFill>
              </a:rPr>
              <a:t> only the size of the list ,i.e., </a:t>
            </a:r>
            <a:r>
              <a:rPr lang="en-US" dirty="0" err="1">
                <a:solidFill>
                  <a:schemeClr val="bg1"/>
                </a:solidFill>
              </a:rPr>
              <a:t>no_of_matches</a:t>
            </a:r>
            <a:r>
              <a:rPr lang="en-US" dirty="0">
                <a:solidFill>
                  <a:schemeClr val="bg1"/>
                </a:solidFill>
              </a:rPr>
              <a:t> per image pair and we are appending  it into the matches array.</a:t>
            </a:r>
          </a:p>
          <a:p>
            <a:pPr marL="285750" indent="-285750">
              <a:buFont typeface="Arial" panose="020B0604020202020204" pitchFamily="34" charset="0"/>
              <a:buChar char="•"/>
            </a:pPr>
            <a:r>
              <a:rPr lang="en-US" dirty="0">
                <a:solidFill>
                  <a:schemeClr val="bg1"/>
                </a:solidFill>
              </a:rPr>
              <a:t>The array is sorted in increasing order, this is gives us the least matches with the first image.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pic>
        <p:nvPicPr>
          <p:cNvPr id="8" name="Picture 7">
            <a:extLst>
              <a:ext uri="{FF2B5EF4-FFF2-40B4-BE49-F238E27FC236}">
                <a16:creationId xmlns:a16="http://schemas.microsoft.com/office/drawing/2014/main" id="{E70BD3AC-7598-4BAD-A9D2-A8C08015EBCB}"/>
              </a:ext>
            </a:extLst>
          </p:cNvPr>
          <p:cNvPicPr>
            <a:picLocks noChangeAspect="1"/>
          </p:cNvPicPr>
          <p:nvPr/>
        </p:nvPicPr>
        <p:blipFill>
          <a:blip r:embed="rId2"/>
          <a:stretch>
            <a:fillRect/>
          </a:stretch>
        </p:blipFill>
        <p:spPr>
          <a:xfrm>
            <a:off x="4528444" y="1537733"/>
            <a:ext cx="2762250" cy="923925"/>
          </a:xfrm>
          <a:prstGeom prst="rect">
            <a:avLst/>
          </a:prstGeom>
        </p:spPr>
      </p:pic>
      <p:pic>
        <p:nvPicPr>
          <p:cNvPr id="10" name="Picture 9">
            <a:extLst>
              <a:ext uri="{FF2B5EF4-FFF2-40B4-BE49-F238E27FC236}">
                <a16:creationId xmlns:a16="http://schemas.microsoft.com/office/drawing/2014/main" id="{7745DC1F-2409-418B-ACC3-B2128E452FDF}"/>
              </a:ext>
            </a:extLst>
          </p:cNvPr>
          <p:cNvPicPr>
            <a:picLocks noChangeAspect="1"/>
          </p:cNvPicPr>
          <p:nvPr/>
        </p:nvPicPr>
        <p:blipFill>
          <a:blip r:embed="rId3"/>
          <a:stretch>
            <a:fillRect/>
          </a:stretch>
        </p:blipFill>
        <p:spPr>
          <a:xfrm>
            <a:off x="907048" y="4070596"/>
            <a:ext cx="10925360" cy="1876966"/>
          </a:xfrm>
          <a:prstGeom prst="rect">
            <a:avLst/>
          </a:prstGeom>
        </p:spPr>
      </p:pic>
    </p:spTree>
    <p:extLst>
      <p:ext uri="{BB962C8B-B14F-4D97-AF65-F5344CB8AC3E}">
        <p14:creationId xmlns:p14="http://schemas.microsoft.com/office/powerpoint/2010/main" val="3767081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A66906-00F4-429B-BDF1-AAB2C7123954}"/>
              </a:ext>
            </a:extLst>
          </p:cNvPr>
          <p:cNvSpPr>
            <a:spLocks noGrp="1"/>
          </p:cNvSpPr>
          <p:nvPr>
            <p:ph type="dt" sz="half" idx="10"/>
          </p:nvPr>
        </p:nvSpPr>
        <p:spPr/>
        <p:txBody>
          <a:bodyPr/>
          <a:lstStyle/>
          <a:p>
            <a:fld id="{8FC6A404-13A3-415F-8C58-FBD7DBF463F1}" type="datetime1">
              <a:rPr lang="en-US" smtClean="0"/>
              <a:t>27-Apr-21</a:t>
            </a:fld>
            <a:endParaRPr lang="en-US"/>
          </a:p>
        </p:txBody>
      </p:sp>
      <p:sp>
        <p:nvSpPr>
          <p:cNvPr id="3" name="Footer Placeholder 2">
            <a:extLst>
              <a:ext uri="{FF2B5EF4-FFF2-40B4-BE49-F238E27FC236}">
                <a16:creationId xmlns:a16="http://schemas.microsoft.com/office/drawing/2014/main" id="{96147B13-3DB5-49AE-88AC-6211CCCFBF0C}"/>
              </a:ext>
            </a:extLst>
          </p:cNvPr>
          <p:cNvSpPr>
            <a:spLocks noGrp="1"/>
          </p:cNvSpPr>
          <p:nvPr>
            <p:ph type="ftr" sz="quarter" idx="11"/>
          </p:nvPr>
        </p:nvSpPr>
        <p:spPr/>
        <p:txBody>
          <a:bodyPr/>
          <a:lstStyle/>
          <a:p>
            <a:r>
              <a:rPr lang="en-US"/>
              <a:t>source:</a:t>
            </a:r>
          </a:p>
        </p:txBody>
      </p:sp>
      <p:sp>
        <p:nvSpPr>
          <p:cNvPr id="4" name="Slide Number Placeholder 3">
            <a:extLst>
              <a:ext uri="{FF2B5EF4-FFF2-40B4-BE49-F238E27FC236}">
                <a16:creationId xmlns:a16="http://schemas.microsoft.com/office/drawing/2014/main" id="{793C7C48-C9C4-437F-91F8-B628CE6F3FD6}"/>
              </a:ext>
            </a:extLst>
          </p:cNvPr>
          <p:cNvSpPr>
            <a:spLocks noGrp="1"/>
          </p:cNvSpPr>
          <p:nvPr>
            <p:ph type="sldNum" sz="quarter" idx="12"/>
          </p:nvPr>
        </p:nvSpPr>
        <p:spPr/>
        <p:txBody>
          <a:bodyPr/>
          <a:lstStyle/>
          <a:p>
            <a:fld id="{4172E641-AEAD-42C6-8412-72839B6592CC}" type="slidenum">
              <a:rPr lang="en-US" smtClean="0"/>
              <a:t>22</a:t>
            </a:fld>
            <a:endParaRPr lang="en-US"/>
          </a:p>
        </p:txBody>
      </p:sp>
      <p:sp>
        <p:nvSpPr>
          <p:cNvPr id="5" name="TextBox 4">
            <a:extLst>
              <a:ext uri="{FF2B5EF4-FFF2-40B4-BE49-F238E27FC236}">
                <a16:creationId xmlns:a16="http://schemas.microsoft.com/office/drawing/2014/main" id="{CE214097-5F98-4F9D-91ED-BFB98830BC01}"/>
              </a:ext>
            </a:extLst>
          </p:cNvPr>
          <p:cNvSpPr txBox="1"/>
          <p:nvPr/>
        </p:nvSpPr>
        <p:spPr>
          <a:xfrm>
            <a:off x="1669002" y="727969"/>
            <a:ext cx="8726749"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As the images corresponding to the higher matches represent </a:t>
            </a:r>
            <a:r>
              <a:rPr lang="en-US" dirty="0" err="1">
                <a:solidFill>
                  <a:schemeClr val="bg1"/>
                </a:solidFill>
              </a:rPr>
              <a:t>simmmilar</a:t>
            </a:r>
            <a:r>
              <a:rPr lang="en-US" dirty="0">
                <a:solidFill>
                  <a:schemeClr val="bg1"/>
                </a:solidFill>
              </a:rPr>
              <a:t> images, the values greater than the mean of the list are discarded and only the less values are considered.</a:t>
            </a:r>
          </a:p>
          <a:p>
            <a:pPr marL="285750" indent="-285750">
              <a:buFont typeface="Arial" panose="020B0604020202020204" pitchFamily="34" charset="0"/>
              <a:buChar char="•"/>
            </a:pPr>
            <a:r>
              <a:rPr lang="en-US" dirty="0">
                <a:solidFill>
                  <a:schemeClr val="bg1"/>
                </a:solidFill>
              </a:rPr>
              <a:t>To only account for the different frames in each of the vertical segments the images with less than half the mean of the are considered and repeating matches are discarded.</a:t>
            </a:r>
          </a:p>
          <a:p>
            <a:pPr marL="285750" indent="-285750">
              <a:buFont typeface="Arial" panose="020B0604020202020204" pitchFamily="34" charset="0"/>
              <a:buChar char="•"/>
            </a:pPr>
            <a:r>
              <a:rPr lang="en-US" dirty="0">
                <a:solidFill>
                  <a:schemeClr val="bg1"/>
                </a:solidFill>
              </a:rPr>
              <a:t>Now we will theoretically left with images </a:t>
            </a:r>
            <a:r>
              <a:rPr lang="en-US" dirty="0" err="1">
                <a:solidFill>
                  <a:schemeClr val="bg1"/>
                </a:solidFill>
              </a:rPr>
              <a:t>wift</a:t>
            </a:r>
            <a:r>
              <a:rPr lang="en-US" dirty="0">
                <a:solidFill>
                  <a:schemeClr val="bg1"/>
                </a:solidFill>
              </a:rPr>
              <a:t> different frames.</a:t>
            </a:r>
          </a:p>
          <a:p>
            <a:pPr marL="285750" indent="-285750">
              <a:buFont typeface="Arial" panose="020B0604020202020204" pitchFamily="34" charset="0"/>
              <a:buChar char="•"/>
            </a:pPr>
            <a:r>
              <a:rPr lang="en-US" dirty="0">
                <a:solidFill>
                  <a:schemeClr val="bg1"/>
                </a:solidFill>
              </a:rPr>
              <a:t>These ,</a:t>
            </a:r>
            <a:r>
              <a:rPr lang="en-US" dirty="0" err="1">
                <a:solidFill>
                  <a:schemeClr val="bg1"/>
                </a:solidFill>
              </a:rPr>
              <a:t>atches</a:t>
            </a:r>
            <a:r>
              <a:rPr lang="en-US" dirty="0">
                <a:solidFill>
                  <a:schemeClr val="bg1"/>
                </a:solidFill>
              </a:rPr>
              <a:t> are then corresponded with the order of the frames and are concatenated together vertically to form the vertical segment</a:t>
            </a:r>
          </a:p>
          <a:p>
            <a:pPr marL="285750" indent="-285750">
              <a:buFont typeface="Arial" panose="020B0604020202020204" pitchFamily="34" charset="0"/>
              <a:buChar char="•"/>
            </a:pPr>
            <a:r>
              <a:rPr lang="en-US" dirty="0">
                <a:solidFill>
                  <a:schemeClr val="bg1"/>
                </a:solidFill>
              </a:rPr>
              <a:t>This process is repeated till all the vertical segments have been formed. </a:t>
            </a:r>
          </a:p>
        </p:txBody>
      </p:sp>
      <p:sp>
        <p:nvSpPr>
          <p:cNvPr id="7" name="TextBox 6">
            <a:extLst>
              <a:ext uri="{FF2B5EF4-FFF2-40B4-BE49-F238E27FC236}">
                <a16:creationId xmlns:a16="http://schemas.microsoft.com/office/drawing/2014/main" id="{CEE85AA8-1D79-4DE1-B649-6471443B6924}"/>
              </a:ext>
            </a:extLst>
          </p:cNvPr>
          <p:cNvSpPr txBox="1"/>
          <p:nvPr/>
        </p:nvSpPr>
        <p:spPr>
          <a:xfrm>
            <a:off x="1797727" y="4232728"/>
            <a:ext cx="8469297" cy="1754326"/>
          </a:xfrm>
          <a:prstGeom prst="rect">
            <a:avLst/>
          </a:prstGeom>
          <a:noFill/>
        </p:spPr>
        <p:txBody>
          <a:bodyPr wrap="square" rtlCol="0">
            <a:spAutoFit/>
          </a:bodyPr>
          <a:lstStyle/>
          <a:p>
            <a:r>
              <a:rPr lang="en-US" dirty="0">
                <a:solidFill>
                  <a:schemeClr val="bg1"/>
                </a:solidFill>
              </a:rPr>
              <a:t>5. Making of the Map</a:t>
            </a:r>
          </a:p>
          <a:p>
            <a:pPr marL="285750" indent="-285750">
              <a:buFont typeface="Arial" panose="020B0604020202020204" pitchFamily="34" charset="0"/>
              <a:buChar char="•"/>
            </a:pPr>
            <a:r>
              <a:rPr lang="en-US" dirty="0">
                <a:solidFill>
                  <a:schemeClr val="bg1"/>
                </a:solidFill>
              </a:rPr>
              <a:t>The alternate vertical segments are </a:t>
            </a:r>
            <a:r>
              <a:rPr lang="en-US" dirty="0" err="1">
                <a:solidFill>
                  <a:schemeClr val="bg1"/>
                </a:solidFill>
              </a:rPr>
              <a:t>flippled</a:t>
            </a:r>
            <a:r>
              <a:rPr lang="en-US" dirty="0">
                <a:solidFill>
                  <a:schemeClr val="bg1"/>
                </a:solidFill>
              </a:rPr>
              <a:t> on the x axis to account for the movement of AUV in opposite direction.</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completed vertical segments are appended into an array and concatenated together horizontally to form the Map/</a:t>
            </a:r>
          </a:p>
        </p:txBody>
      </p:sp>
    </p:spTree>
    <p:extLst>
      <p:ext uri="{BB962C8B-B14F-4D97-AF65-F5344CB8AC3E}">
        <p14:creationId xmlns:p14="http://schemas.microsoft.com/office/powerpoint/2010/main" val="964800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EA6033-6DDA-457C-AAEF-0D9C5B4CC92A}"/>
              </a:ext>
            </a:extLst>
          </p:cNvPr>
          <p:cNvSpPr>
            <a:spLocks noGrp="1"/>
          </p:cNvSpPr>
          <p:nvPr>
            <p:ph type="dt" sz="half" idx="10"/>
          </p:nvPr>
        </p:nvSpPr>
        <p:spPr/>
        <p:txBody>
          <a:bodyPr/>
          <a:lstStyle/>
          <a:p>
            <a:fld id="{8FC6A404-13A3-415F-8C58-FBD7DBF463F1}" type="datetime1">
              <a:rPr lang="en-US" smtClean="0"/>
              <a:t>27-Apr-21</a:t>
            </a:fld>
            <a:endParaRPr lang="en-US"/>
          </a:p>
        </p:txBody>
      </p:sp>
      <p:sp>
        <p:nvSpPr>
          <p:cNvPr id="3" name="Footer Placeholder 2">
            <a:extLst>
              <a:ext uri="{FF2B5EF4-FFF2-40B4-BE49-F238E27FC236}">
                <a16:creationId xmlns:a16="http://schemas.microsoft.com/office/drawing/2014/main" id="{6BAAEEEE-B52B-45D4-8F53-F6FED4CA9956}"/>
              </a:ext>
            </a:extLst>
          </p:cNvPr>
          <p:cNvSpPr>
            <a:spLocks noGrp="1"/>
          </p:cNvSpPr>
          <p:nvPr>
            <p:ph type="ftr" sz="quarter" idx="11"/>
          </p:nvPr>
        </p:nvSpPr>
        <p:spPr/>
        <p:txBody>
          <a:bodyPr/>
          <a:lstStyle/>
          <a:p>
            <a:r>
              <a:rPr lang="en-US"/>
              <a:t>source:</a:t>
            </a:r>
          </a:p>
        </p:txBody>
      </p:sp>
      <p:sp>
        <p:nvSpPr>
          <p:cNvPr id="4" name="Slide Number Placeholder 3">
            <a:extLst>
              <a:ext uri="{FF2B5EF4-FFF2-40B4-BE49-F238E27FC236}">
                <a16:creationId xmlns:a16="http://schemas.microsoft.com/office/drawing/2014/main" id="{D0A674EA-8A8E-4580-BB0C-FA37883712DC}"/>
              </a:ext>
            </a:extLst>
          </p:cNvPr>
          <p:cNvSpPr>
            <a:spLocks noGrp="1"/>
          </p:cNvSpPr>
          <p:nvPr>
            <p:ph type="sldNum" sz="quarter" idx="12"/>
          </p:nvPr>
        </p:nvSpPr>
        <p:spPr/>
        <p:txBody>
          <a:bodyPr/>
          <a:lstStyle/>
          <a:p>
            <a:fld id="{4172E641-AEAD-42C6-8412-72839B6592CC}" type="slidenum">
              <a:rPr lang="en-US" smtClean="0"/>
              <a:t>23</a:t>
            </a:fld>
            <a:endParaRPr lang="en-US"/>
          </a:p>
        </p:txBody>
      </p:sp>
      <p:pic>
        <p:nvPicPr>
          <p:cNvPr id="10244" name="Picture 4">
            <a:extLst>
              <a:ext uri="{FF2B5EF4-FFF2-40B4-BE49-F238E27FC236}">
                <a16:creationId xmlns:a16="http://schemas.microsoft.com/office/drawing/2014/main" id="{5F644687-B9CD-41B9-ADDC-68AC03358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7" y="-59969"/>
            <a:ext cx="1803003" cy="67814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E729D31-349C-43DA-92FA-77D0D3B50098}"/>
              </a:ext>
            </a:extLst>
          </p:cNvPr>
          <p:cNvSpPr txBox="1"/>
          <p:nvPr/>
        </p:nvSpPr>
        <p:spPr>
          <a:xfrm>
            <a:off x="1961964" y="5405388"/>
            <a:ext cx="2503504" cy="646331"/>
          </a:xfrm>
          <a:prstGeom prst="rect">
            <a:avLst/>
          </a:prstGeom>
          <a:noFill/>
        </p:spPr>
        <p:txBody>
          <a:bodyPr wrap="square" rtlCol="0">
            <a:spAutoFit/>
          </a:bodyPr>
          <a:lstStyle/>
          <a:p>
            <a:r>
              <a:rPr lang="en-US" dirty="0">
                <a:solidFill>
                  <a:schemeClr val="bg1"/>
                </a:solidFill>
              </a:rPr>
              <a:t>Image array with key points detected</a:t>
            </a:r>
          </a:p>
        </p:txBody>
      </p:sp>
      <p:sp>
        <p:nvSpPr>
          <p:cNvPr id="6" name="Arrow: Right 5">
            <a:extLst>
              <a:ext uri="{FF2B5EF4-FFF2-40B4-BE49-F238E27FC236}">
                <a16:creationId xmlns:a16="http://schemas.microsoft.com/office/drawing/2014/main" id="{FF32791E-41DB-44B6-B071-759EB7811D2B}"/>
              </a:ext>
            </a:extLst>
          </p:cNvPr>
          <p:cNvSpPr/>
          <p:nvPr/>
        </p:nvSpPr>
        <p:spPr>
          <a:xfrm>
            <a:off x="2209800" y="2636667"/>
            <a:ext cx="1313895" cy="22194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6" name="Picture 6">
            <a:extLst>
              <a:ext uri="{FF2B5EF4-FFF2-40B4-BE49-F238E27FC236}">
                <a16:creationId xmlns:a16="http://schemas.microsoft.com/office/drawing/2014/main" id="{D4D47869-EF42-4A18-9C1C-D5789CE672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423" y="874973"/>
            <a:ext cx="1528393" cy="464042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B8AF54C-178D-464C-8E71-1EA739C0E0C5}"/>
              </a:ext>
            </a:extLst>
          </p:cNvPr>
          <p:cNvSpPr txBox="1"/>
          <p:nvPr/>
        </p:nvSpPr>
        <p:spPr>
          <a:xfrm>
            <a:off x="4832758" y="5515395"/>
            <a:ext cx="1814006" cy="646331"/>
          </a:xfrm>
          <a:prstGeom prst="rect">
            <a:avLst/>
          </a:prstGeom>
          <a:noFill/>
        </p:spPr>
        <p:txBody>
          <a:bodyPr wrap="square" rtlCol="0">
            <a:spAutoFit/>
          </a:bodyPr>
          <a:lstStyle/>
          <a:p>
            <a:r>
              <a:rPr lang="en-US" dirty="0">
                <a:solidFill>
                  <a:schemeClr val="bg1"/>
                </a:solidFill>
              </a:rPr>
              <a:t>Vertical Segment</a:t>
            </a:r>
          </a:p>
          <a:p>
            <a:endParaRPr lang="en-US" dirty="0">
              <a:solidFill>
                <a:schemeClr val="bg1"/>
              </a:solidFill>
            </a:endParaRPr>
          </a:p>
        </p:txBody>
      </p:sp>
      <p:sp>
        <p:nvSpPr>
          <p:cNvPr id="8" name="TextBox 7">
            <a:extLst>
              <a:ext uri="{FF2B5EF4-FFF2-40B4-BE49-F238E27FC236}">
                <a16:creationId xmlns:a16="http://schemas.microsoft.com/office/drawing/2014/main" id="{87D9B88A-F4DD-42E8-B70F-92EE2711731A}"/>
              </a:ext>
            </a:extLst>
          </p:cNvPr>
          <p:cNvSpPr txBox="1"/>
          <p:nvPr/>
        </p:nvSpPr>
        <p:spPr>
          <a:xfrm>
            <a:off x="2124722" y="2267335"/>
            <a:ext cx="1998956" cy="369332"/>
          </a:xfrm>
          <a:prstGeom prst="rect">
            <a:avLst/>
          </a:prstGeom>
          <a:noFill/>
        </p:spPr>
        <p:txBody>
          <a:bodyPr wrap="square" rtlCol="0">
            <a:spAutoFit/>
          </a:bodyPr>
          <a:lstStyle/>
          <a:p>
            <a:r>
              <a:rPr lang="en-US" dirty="0">
                <a:solidFill>
                  <a:schemeClr val="bg1"/>
                </a:solidFill>
              </a:rPr>
              <a:t>SIFT &amp; BF Matcher</a:t>
            </a:r>
          </a:p>
        </p:txBody>
      </p:sp>
      <p:sp>
        <p:nvSpPr>
          <p:cNvPr id="9" name="TextBox 8">
            <a:extLst>
              <a:ext uri="{FF2B5EF4-FFF2-40B4-BE49-F238E27FC236}">
                <a16:creationId xmlns:a16="http://schemas.microsoft.com/office/drawing/2014/main" id="{7DA17517-0C3E-41E3-AAEA-16F45CF513D6}"/>
              </a:ext>
            </a:extLst>
          </p:cNvPr>
          <p:cNvSpPr txBox="1"/>
          <p:nvPr/>
        </p:nvSpPr>
        <p:spPr>
          <a:xfrm>
            <a:off x="5655816" y="1192384"/>
            <a:ext cx="458036" cy="3970318"/>
          </a:xfrm>
          <a:prstGeom prst="rect">
            <a:avLst/>
          </a:prstGeom>
          <a:noFill/>
        </p:spPr>
        <p:txBody>
          <a:bodyPr wrap="square" rtlCol="0">
            <a:spAutoFit/>
          </a:bodyPr>
          <a:lstStyle/>
          <a:p>
            <a:r>
              <a:rPr lang="en-US" sz="1200" dirty="0">
                <a:solidFill>
                  <a:schemeClr val="bg1"/>
                </a:solidFill>
              </a:rPr>
              <a:t>V</a:t>
            </a:r>
          </a:p>
          <a:p>
            <a:r>
              <a:rPr lang="en-US" sz="1200" dirty="0">
                <a:solidFill>
                  <a:schemeClr val="bg1"/>
                </a:solidFill>
              </a:rPr>
              <a:t>E</a:t>
            </a:r>
          </a:p>
          <a:p>
            <a:r>
              <a:rPr lang="en-US" sz="1200" dirty="0">
                <a:solidFill>
                  <a:schemeClr val="bg1"/>
                </a:solidFill>
              </a:rPr>
              <a:t>R</a:t>
            </a:r>
          </a:p>
          <a:p>
            <a:r>
              <a:rPr lang="en-US" sz="1200" dirty="0">
                <a:solidFill>
                  <a:schemeClr val="bg1"/>
                </a:solidFill>
              </a:rPr>
              <a:t>T</a:t>
            </a:r>
          </a:p>
          <a:p>
            <a:r>
              <a:rPr lang="en-US" sz="1200" dirty="0">
                <a:solidFill>
                  <a:schemeClr val="bg1"/>
                </a:solidFill>
              </a:rPr>
              <a:t>I</a:t>
            </a:r>
          </a:p>
          <a:p>
            <a:r>
              <a:rPr lang="en-US" sz="1200" dirty="0">
                <a:solidFill>
                  <a:schemeClr val="bg1"/>
                </a:solidFill>
              </a:rPr>
              <a:t>C</a:t>
            </a:r>
          </a:p>
          <a:p>
            <a:r>
              <a:rPr lang="en-US" sz="1200" dirty="0">
                <a:solidFill>
                  <a:schemeClr val="bg1"/>
                </a:solidFill>
              </a:rPr>
              <a:t>A</a:t>
            </a:r>
          </a:p>
          <a:p>
            <a:r>
              <a:rPr lang="en-US" sz="1200" dirty="0">
                <a:solidFill>
                  <a:schemeClr val="bg1"/>
                </a:solidFill>
              </a:rPr>
              <a:t>l </a:t>
            </a:r>
          </a:p>
          <a:p>
            <a:r>
              <a:rPr lang="en-US" sz="1200" dirty="0">
                <a:solidFill>
                  <a:schemeClr val="bg1"/>
                </a:solidFill>
              </a:rPr>
              <a:t>C</a:t>
            </a:r>
          </a:p>
          <a:p>
            <a:r>
              <a:rPr lang="en-US" sz="1200" dirty="0">
                <a:solidFill>
                  <a:schemeClr val="bg1"/>
                </a:solidFill>
              </a:rPr>
              <a:t>O</a:t>
            </a:r>
          </a:p>
          <a:p>
            <a:r>
              <a:rPr lang="en-US" sz="1200" dirty="0">
                <a:solidFill>
                  <a:schemeClr val="bg1"/>
                </a:solidFill>
              </a:rPr>
              <a:t>N</a:t>
            </a:r>
          </a:p>
          <a:p>
            <a:r>
              <a:rPr lang="en-US" sz="1200" dirty="0">
                <a:solidFill>
                  <a:schemeClr val="bg1"/>
                </a:solidFill>
              </a:rPr>
              <a:t>C</a:t>
            </a:r>
          </a:p>
          <a:p>
            <a:r>
              <a:rPr lang="en-US" sz="1200" dirty="0">
                <a:solidFill>
                  <a:schemeClr val="bg1"/>
                </a:solidFill>
              </a:rPr>
              <a:t>A</a:t>
            </a:r>
          </a:p>
          <a:p>
            <a:r>
              <a:rPr lang="en-US" sz="1200" dirty="0">
                <a:solidFill>
                  <a:schemeClr val="bg1"/>
                </a:solidFill>
              </a:rPr>
              <a:t>T</a:t>
            </a:r>
          </a:p>
          <a:p>
            <a:r>
              <a:rPr lang="en-US" sz="1200" dirty="0">
                <a:solidFill>
                  <a:schemeClr val="bg1"/>
                </a:solidFill>
              </a:rPr>
              <a:t>E</a:t>
            </a:r>
          </a:p>
          <a:p>
            <a:r>
              <a:rPr lang="en-US" sz="1200" dirty="0">
                <a:solidFill>
                  <a:schemeClr val="bg1"/>
                </a:solidFill>
              </a:rPr>
              <a:t>N</a:t>
            </a:r>
          </a:p>
          <a:p>
            <a:r>
              <a:rPr lang="en-US" sz="1200" dirty="0">
                <a:solidFill>
                  <a:schemeClr val="bg1"/>
                </a:solidFill>
              </a:rPr>
              <a:t>A</a:t>
            </a:r>
          </a:p>
          <a:p>
            <a:r>
              <a:rPr lang="en-US" sz="1200" dirty="0">
                <a:solidFill>
                  <a:schemeClr val="bg1"/>
                </a:solidFill>
              </a:rPr>
              <a:t>T</a:t>
            </a:r>
          </a:p>
          <a:p>
            <a:r>
              <a:rPr lang="en-US" sz="1200" dirty="0">
                <a:solidFill>
                  <a:schemeClr val="bg1"/>
                </a:solidFill>
              </a:rPr>
              <a:t>I</a:t>
            </a:r>
          </a:p>
          <a:p>
            <a:r>
              <a:rPr lang="en-US" sz="1200" dirty="0">
                <a:solidFill>
                  <a:schemeClr val="bg1"/>
                </a:solidFill>
              </a:rPr>
              <a:t>O</a:t>
            </a:r>
          </a:p>
          <a:p>
            <a:r>
              <a:rPr lang="en-US" sz="1200" dirty="0">
                <a:solidFill>
                  <a:schemeClr val="bg1"/>
                </a:solidFill>
              </a:rPr>
              <a:t>N</a:t>
            </a:r>
          </a:p>
        </p:txBody>
      </p:sp>
      <p:pic>
        <p:nvPicPr>
          <p:cNvPr id="10248" name="Picture 8">
            <a:extLst>
              <a:ext uri="{FF2B5EF4-FFF2-40B4-BE49-F238E27FC236}">
                <a16:creationId xmlns:a16="http://schemas.microsoft.com/office/drawing/2014/main" id="{475584BB-E43F-46D8-98A7-498B3894DD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4209" y="990238"/>
            <a:ext cx="3784384" cy="437460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C3382C8-1A32-4669-9F75-EDC63E640A47}"/>
              </a:ext>
            </a:extLst>
          </p:cNvPr>
          <p:cNvSpPr txBox="1"/>
          <p:nvPr/>
        </p:nvSpPr>
        <p:spPr>
          <a:xfrm>
            <a:off x="8175157" y="5141728"/>
            <a:ext cx="2210540" cy="369332"/>
          </a:xfrm>
          <a:prstGeom prst="rect">
            <a:avLst/>
          </a:prstGeom>
          <a:noFill/>
        </p:spPr>
        <p:txBody>
          <a:bodyPr wrap="square" rtlCol="0">
            <a:spAutoFit/>
          </a:bodyPr>
          <a:lstStyle/>
          <a:p>
            <a:r>
              <a:rPr lang="en-US" dirty="0">
                <a:solidFill>
                  <a:schemeClr val="bg1"/>
                </a:solidFill>
              </a:rPr>
              <a:t>Approximate Map </a:t>
            </a:r>
          </a:p>
        </p:txBody>
      </p:sp>
      <p:sp>
        <p:nvSpPr>
          <p:cNvPr id="12" name="TextBox 11">
            <a:extLst>
              <a:ext uri="{FF2B5EF4-FFF2-40B4-BE49-F238E27FC236}">
                <a16:creationId xmlns:a16="http://schemas.microsoft.com/office/drawing/2014/main" id="{C9DDE1F5-4C79-418B-956D-49FDE426B381}"/>
              </a:ext>
            </a:extLst>
          </p:cNvPr>
          <p:cNvSpPr txBox="1"/>
          <p:nvPr/>
        </p:nvSpPr>
        <p:spPr>
          <a:xfrm>
            <a:off x="6847206" y="382977"/>
            <a:ext cx="2707689" cy="646331"/>
          </a:xfrm>
          <a:prstGeom prst="rect">
            <a:avLst/>
          </a:prstGeom>
          <a:noFill/>
        </p:spPr>
        <p:txBody>
          <a:bodyPr wrap="square" rtlCol="0">
            <a:spAutoFit/>
          </a:bodyPr>
          <a:lstStyle/>
          <a:p>
            <a:r>
              <a:rPr lang="en-US" dirty="0">
                <a:solidFill>
                  <a:schemeClr val="bg1"/>
                </a:solidFill>
              </a:rPr>
              <a:t>Horizontal concatenation of vertical segments</a:t>
            </a:r>
          </a:p>
        </p:txBody>
      </p:sp>
      <p:sp>
        <p:nvSpPr>
          <p:cNvPr id="17" name="Arrow: Right 16">
            <a:extLst>
              <a:ext uri="{FF2B5EF4-FFF2-40B4-BE49-F238E27FC236}">
                <a16:creationId xmlns:a16="http://schemas.microsoft.com/office/drawing/2014/main" id="{767D9820-BBE7-44F0-99E0-0A458A4BB27E}"/>
              </a:ext>
            </a:extLst>
          </p:cNvPr>
          <p:cNvSpPr/>
          <p:nvPr/>
        </p:nvSpPr>
        <p:spPr>
          <a:xfrm>
            <a:off x="6258539" y="2678096"/>
            <a:ext cx="1313895" cy="22194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4" descr="New Generation REMUS 100 for Marine Research Applications | Hydroid, Inc.">
            <a:extLst>
              <a:ext uri="{FF2B5EF4-FFF2-40B4-BE49-F238E27FC236}">
                <a16:creationId xmlns:a16="http://schemas.microsoft.com/office/drawing/2014/main" id="{457EE768-911C-4390-A58F-BE37B86EC0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7702466" y="5012476"/>
            <a:ext cx="768841" cy="22832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095397E-1B8B-4540-9482-8A9BFE50D65E}"/>
              </a:ext>
            </a:extLst>
          </p:cNvPr>
          <p:cNvSpPr txBox="1"/>
          <p:nvPr/>
        </p:nvSpPr>
        <p:spPr>
          <a:xfrm>
            <a:off x="9385946" y="382976"/>
            <a:ext cx="2720677" cy="646331"/>
          </a:xfrm>
          <a:prstGeom prst="rect">
            <a:avLst/>
          </a:prstGeom>
          <a:noFill/>
        </p:spPr>
        <p:txBody>
          <a:bodyPr wrap="square" rtlCol="0">
            <a:spAutoFit/>
          </a:bodyPr>
          <a:lstStyle/>
          <a:p>
            <a:r>
              <a:rPr lang="en-US" dirty="0">
                <a:solidFill>
                  <a:schemeClr val="bg1"/>
                </a:solidFill>
              </a:rPr>
              <a:t>Alternate vertical segments flipped on x axis</a:t>
            </a:r>
          </a:p>
        </p:txBody>
      </p:sp>
      <p:sp>
        <p:nvSpPr>
          <p:cNvPr id="14" name="TextBox 13">
            <a:extLst>
              <a:ext uri="{FF2B5EF4-FFF2-40B4-BE49-F238E27FC236}">
                <a16:creationId xmlns:a16="http://schemas.microsoft.com/office/drawing/2014/main" id="{01FD9D9A-93B6-4278-9A2D-4DC646E41DA9}"/>
              </a:ext>
            </a:extLst>
          </p:cNvPr>
          <p:cNvSpPr txBox="1"/>
          <p:nvPr/>
        </p:nvSpPr>
        <p:spPr>
          <a:xfrm>
            <a:off x="403052" y="1652866"/>
            <a:ext cx="914400" cy="1477328"/>
          </a:xfrm>
          <a:prstGeom prst="rect">
            <a:avLst/>
          </a:prstGeom>
          <a:noFill/>
        </p:spPr>
        <p:txBody>
          <a:bodyPr wrap="square" rtlCol="0">
            <a:spAutoFit/>
          </a:bodyPr>
          <a:lstStyle/>
          <a:p>
            <a:r>
              <a:rPr lang="en-US" dirty="0">
                <a:solidFill>
                  <a:schemeClr val="bg1"/>
                </a:solidFill>
              </a:rPr>
              <a:t>AUV passes over a vertical portion</a:t>
            </a:r>
          </a:p>
        </p:txBody>
      </p:sp>
    </p:spTree>
    <p:extLst>
      <p:ext uri="{BB962C8B-B14F-4D97-AF65-F5344CB8AC3E}">
        <p14:creationId xmlns:p14="http://schemas.microsoft.com/office/powerpoint/2010/main" val="249786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1000"/>
                                  </p:stCondLst>
                                  <p:childTnLst>
                                    <p:animMotion origin="layout" path="M -0.00143 -0.00833 L -0.00351 -0.60139 L 0.04375 -0.59745 C 0.04323 -0.38078 0.04284 -0.16412 0.04232 0.05255 L 0.08815 0.04746 L 0.08307 -0.6 L 0.12018 -0.60139 C 0.1207 -0.3787 0.12123 -0.15601 0.12162 0.0669 L 0.1625 0.05394 L 0.15156 -0.60902 L 0.19154 -0.60902 L 0.20182 0.04861 " pathEditMode="relative" ptsTypes="AAAAAAAAAAAA">
                                      <p:cBhvr>
                                        <p:cTn id="6" dur="4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932DEC-D781-443C-9DB2-8A614BBD6D65}"/>
              </a:ext>
            </a:extLst>
          </p:cNvPr>
          <p:cNvSpPr>
            <a:spLocks noGrp="1"/>
          </p:cNvSpPr>
          <p:nvPr>
            <p:ph type="dt" sz="half" idx="10"/>
          </p:nvPr>
        </p:nvSpPr>
        <p:spPr/>
        <p:txBody>
          <a:bodyPr/>
          <a:lstStyle/>
          <a:p>
            <a:fld id="{8FC6A404-13A3-415F-8C58-FBD7DBF463F1}" type="datetime1">
              <a:rPr lang="en-US" smtClean="0"/>
              <a:t>27-Apr-21</a:t>
            </a:fld>
            <a:endParaRPr lang="en-US"/>
          </a:p>
        </p:txBody>
      </p:sp>
      <p:sp>
        <p:nvSpPr>
          <p:cNvPr id="3" name="Footer Placeholder 2">
            <a:extLst>
              <a:ext uri="{FF2B5EF4-FFF2-40B4-BE49-F238E27FC236}">
                <a16:creationId xmlns:a16="http://schemas.microsoft.com/office/drawing/2014/main" id="{622E4DF8-51A3-46AC-86E9-B76ABF333F14}"/>
              </a:ext>
            </a:extLst>
          </p:cNvPr>
          <p:cNvSpPr>
            <a:spLocks noGrp="1"/>
          </p:cNvSpPr>
          <p:nvPr>
            <p:ph type="ftr" sz="quarter" idx="11"/>
          </p:nvPr>
        </p:nvSpPr>
        <p:spPr/>
        <p:txBody>
          <a:bodyPr/>
          <a:lstStyle/>
          <a:p>
            <a:r>
              <a:rPr lang="en-US"/>
              <a:t>source:</a:t>
            </a:r>
          </a:p>
        </p:txBody>
      </p:sp>
      <p:sp>
        <p:nvSpPr>
          <p:cNvPr id="4" name="Slide Number Placeholder 3">
            <a:extLst>
              <a:ext uri="{FF2B5EF4-FFF2-40B4-BE49-F238E27FC236}">
                <a16:creationId xmlns:a16="http://schemas.microsoft.com/office/drawing/2014/main" id="{8EA9202C-1424-44DB-AA7E-A1308BA1BAAD}"/>
              </a:ext>
            </a:extLst>
          </p:cNvPr>
          <p:cNvSpPr>
            <a:spLocks noGrp="1"/>
          </p:cNvSpPr>
          <p:nvPr>
            <p:ph type="sldNum" sz="quarter" idx="12"/>
          </p:nvPr>
        </p:nvSpPr>
        <p:spPr/>
        <p:txBody>
          <a:bodyPr/>
          <a:lstStyle/>
          <a:p>
            <a:fld id="{4172E641-AEAD-42C6-8412-72839B6592CC}" type="slidenum">
              <a:rPr lang="en-US" smtClean="0"/>
              <a:t>24</a:t>
            </a:fld>
            <a:endParaRPr lang="en-US"/>
          </a:p>
        </p:txBody>
      </p:sp>
      <p:pic>
        <p:nvPicPr>
          <p:cNvPr id="5" name="Picture 8">
            <a:extLst>
              <a:ext uri="{FF2B5EF4-FFF2-40B4-BE49-F238E27FC236}">
                <a16:creationId xmlns:a16="http://schemas.microsoft.com/office/drawing/2014/main" id="{8A9B6CB0-3B76-49A9-9D85-61112D533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7523" y="185029"/>
            <a:ext cx="3784384" cy="43746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847DCBD-79AA-40D5-A431-3439D65C5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754310" y="1079109"/>
            <a:ext cx="4635756" cy="2973201"/>
          </a:xfrm>
          <a:prstGeom prst="rect">
            <a:avLst/>
          </a:prstGeom>
        </p:spPr>
      </p:pic>
      <p:sp>
        <p:nvSpPr>
          <p:cNvPr id="7" name="TextBox 6">
            <a:extLst>
              <a:ext uri="{FF2B5EF4-FFF2-40B4-BE49-F238E27FC236}">
                <a16:creationId xmlns:a16="http://schemas.microsoft.com/office/drawing/2014/main" id="{39326832-9ACC-4EBF-9A86-3F25421830D2}"/>
              </a:ext>
            </a:extLst>
          </p:cNvPr>
          <p:cNvSpPr txBox="1"/>
          <p:nvPr/>
        </p:nvSpPr>
        <p:spPr>
          <a:xfrm>
            <a:off x="1853967" y="4395831"/>
            <a:ext cx="2184633" cy="369332"/>
          </a:xfrm>
          <a:prstGeom prst="rect">
            <a:avLst/>
          </a:prstGeom>
          <a:noFill/>
        </p:spPr>
        <p:txBody>
          <a:bodyPr wrap="square" rtlCol="0">
            <a:spAutoFit/>
          </a:bodyPr>
          <a:lstStyle/>
          <a:p>
            <a:r>
              <a:rPr lang="en-US" dirty="0">
                <a:solidFill>
                  <a:schemeClr val="bg1"/>
                </a:solidFill>
              </a:rPr>
              <a:t>Expected MAP</a:t>
            </a:r>
          </a:p>
        </p:txBody>
      </p:sp>
      <p:sp>
        <p:nvSpPr>
          <p:cNvPr id="8" name="TextBox 7">
            <a:extLst>
              <a:ext uri="{FF2B5EF4-FFF2-40B4-BE49-F238E27FC236}">
                <a16:creationId xmlns:a16="http://schemas.microsoft.com/office/drawing/2014/main" id="{2FDD2D28-30B6-41EA-A590-1A1167C82CB6}"/>
              </a:ext>
            </a:extLst>
          </p:cNvPr>
          <p:cNvSpPr txBox="1"/>
          <p:nvPr/>
        </p:nvSpPr>
        <p:spPr>
          <a:xfrm>
            <a:off x="8019877" y="4414007"/>
            <a:ext cx="2578216" cy="369332"/>
          </a:xfrm>
          <a:prstGeom prst="rect">
            <a:avLst/>
          </a:prstGeom>
          <a:noFill/>
        </p:spPr>
        <p:txBody>
          <a:bodyPr wrap="square" rtlCol="0">
            <a:spAutoFit/>
          </a:bodyPr>
          <a:lstStyle/>
          <a:p>
            <a:r>
              <a:rPr lang="en-US" dirty="0">
                <a:solidFill>
                  <a:schemeClr val="bg1"/>
                </a:solidFill>
              </a:rPr>
              <a:t>Output/generated MAP</a:t>
            </a:r>
          </a:p>
        </p:txBody>
      </p:sp>
      <p:sp>
        <p:nvSpPr>
          <p:cNvPr id="10" name="TextBox 9">
            <a:extLst>
              <a:ext uri="{FF2B5EF4-FFF2-40B4-BE49-F238E27FC236}">
                <a16:creationId xmlns:a16="http://schemas.microsoft.com/office/drawing/2014/main" id="{DF19A63B-AC5B-48F0-B4C0-654D6ED9F24A}"/>
              </a:ext>
            </a:extLst>
          </p:cNvPr>
          <p:cNvSpPr txBox="1"/>
          <p:nvPr/>
        </p:nvSpPr>
        <p:spPr>
          <a:xfrm>
            <a:off x="4523239" y="5246679"/>
            <a:ext cx="3145521" cy="646331"/>
          </a:xfrm>
          <a:prstGeom prst="rect">
            <a:avLst/>
          </a:prstGeom>
          <a:noFill/>
        </p:spPr>
        <p:txBody>
          <a:bodyPr wrap="square" rtlCol="0">
            <a:spAutoFit/>
          </a:bodyPr>
          <a:lstStyle/>
          <a:p>
            <a:r>
              <a:rPr lang="en-US" dirty="0">
                <a:solidFill>
                  <a:schemeClr val="bg1"/>
                </a:solidFill>
              </a:rPr>
              <a:t>Accuracy is around 55 - 60% including human error</a:t>
            </a:r>
          </a:p>
        </p:txBody>
      </p:sp>
    </p:spTree>
    <p:extLst>
      <p:ext uri="{BB962C8B-B14F-4D97-AF65-F5344CB8AC3E}">
        <p14:creationId xmlns:p14="http://schemas.microsoft.com/office/powerpoint/2010/main" val="1882851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E86EEB-D9B4-4CCB-A40E-BC88896471C6}"/>
              </a:ext>
            </a:extLst>
          </p:cNvPr>
          <p:cNvSpPr>
            <a:spLocks noGrp="1"/>
          </p:cNvSpPr>
          <p:nvPr>
            <p:ph type="dt" sz="half" idx="10"/>
          </p:nvPr>
        </p:nvSpPr>
        <p:spPr/>
        <p:txBody>
          <a:bodyPr/>
          <a:lstStyle/>
          <a:p>
            <a:fld id="{8FC6A404-13A3-415F-8C58-FBD7DBF463F1}" type="datetime1">
              <a:rPr lang="en-US" smtClean="0"/>
              <a:t>27-Apr-21</a:t>
            </a:fld>
            <a:endParaRPr lang="en-US"/>
          </a:p>
        </p:txBody>
      </p:sp>
      <p:sp>
        <p:nvSpPr>
          <p:cNvPr id="3" name="Footer Placeholder 2">
            <a:extLst>
              <a:ext uri="{FF2B5EF4-FFF2-40B4-BE49-F238E27FC236}">
                <a16:creationId xmlns:a16="http://schemas.microsoft.com/office/drawing/2014/main" id="{603EE8FF-8BC3-4F16-A58C-914C5CF53EDC}"/>
              </a:ext>
            </a:extLst>
          </p:cNvPr>
          <p:cNvSpPr>
            <a:spLocks noGrp="1"/>
          </p:cNvSpPr>
          <p:nvPr>
            <p:ph type="ftr" sz="quarter" idx="11"/>
          </p:nvPr>
        </p:nvSpPr>
        <p:spPr/>
        <p:txBody>
          <a:bodyPr/>
          <a:lstStyle/>
          <a:p>
            <a:r>
              <a:rPr lang="en-US"/>
              <a:t>source:</a:t>
            </a:r>
          </a:p>
        </p:txBody>
      </p:sp>
      <p:sp>
        <p:nvSpPr>
          <p:cNvPr id="4" name="Slide Number Placeholder 3">
            <a:extLst>
              <a:ext uri="{FF2B5EF4-FFF2-40B4-BE49-F238E27FC236}">
                <a16:creationId xmlns:a16="http://schemas.microsoft.com/office/drawing/2014/main" id="{912DBBD0-4103-494D-9272-637270CA526E}"/>
              </a:ext>
            </a:extLst>
          </p:cNvPr>
          <p:cNvSpPr>
            <a:spLocks noGrp="1"/>
          </p:cNvSpPr>
          <p:nvPr>
            <p:ph type="sldNum" sz="quarter" idx="12"/>
          </p:nvPr>
        </p:nvSpPr>
        <p:spPr/>
        <p:txBody>
          <a:bodyPr/>
          <a:lstStyle/>
          <a:p>
            <a:fld id="{4172E641-AEAD-42C6-8412-72839B6592CC}" type="slidenum">
              <a:rPr lang="en-US" smtClean="0"/>
              <a:t>25</a:t>
            </a:fld>
            <a:endParaRPr lang="en-US"/>
          </a:p>
        </p:txBody>
      </p:sp>
      <p:sp>
        <p:nvSpPr>
          <p:cNvPr id="5" name="TextBox 4">
            <a:extLst>
              <a:ext uri="{FF2B5EF4-FFF2-40B4-BE49-F238E27FC236}">
                <a16:creationId xmlns:a16="http://schemas.microsoft.com/office/drawing/2014/main" id="{B8AA475B-D27B-4D9E-B497-1080F8D1356A}"/>
              </a:ext>
            </a:extLst>
          </p:cNvPr>
          <p:cNvSpPr txBox="1"/>
          <p:nvPr/>
        </p:nvSpPr>
        <p:spPr>
          <a:xfrm>
            <a:off x="1660124" y="1420427"/>
            <a:ext cx="8389398" cy="3785652"/>
          </a:xfrm>
          <a:prstGeom prst="rect">
            <a:avLst/>
          </a:prstGeom>
          <a:noFill/>
        </p:spPr>
        <p:txBody>
          <a:bodyPr wrap="square" rtlCol="0">
            <a:spAutoFit/>
          </a:bodyPr>
          <a:lstStyle/>
          <a:p>
            <a:r>
              <a:rPr lang="en-US" sz="2400" dirty="0">
                <a:solidFill>
                  <a:schemeClr val="bg1"/>
                </a:solidFill>
              </a:rPr>
              <a:t>6. Constraints of the study:</a:t>
            </a:r>
          </a:p>
          <a:p>
            <a:pPr marL="742950" lvl="1" indent="-285750">
              <a:buFont typeface="Arial" panose="020B0604020202020204" pitchFamily="34" charset="0"/>
              <a:buChar char="•"/>
            </a:pPr>
            <a:r>
              <a:rPr lang="en-US" sz="2400" b="0" i="0" u="none" strike="noStrike" dirty="0">
                <a:solidFill>
                  <a:schemeClr val="bg1"/>
                </a:solidFill>
                <a:effectLst/>
                <a:latin typeface="Arial" panose="020B0604020202020204" pitchFamily="34" charset="0"/>
              </a:rPr>
              <a:t>This research was intended to develop an algorithm for Mapping relatively small rectangular areas of the seafloor to produce a geographical map of the seabed. In the study, we simulated the underwater environment of a submersible AUV moving using a handheld digital camera. This mapping algorithm can be deployed to various AUVs which are intended to map similar surfaces.</a:t>
            </a:r>
            <a:endParaRPr lang="en-US" sz="2400" dirty="0">
              <a:solidFill>
                <a:schemeClr val="bg1"/>
              </a:solidFill>
            </a:endParaRPr>
          </a:p>
          <a:p>
            <a:r>
              <a:rPr lang="en-US" sz="2400" dirty="0">
                <a:solidFill>
                  <a:schemeClr val="bg1"/>
                </a:solidFill>
              </a:rPr>
              <a:t>  </a:t>
            </a:r>
          </a:p>
        </p:txBody>
      </p:sp>
    </p:spTree>
    <p:extLst>
      <p:ext uri="{BB962C8B-B14F-4D97-AF65-F5344CB8AC3E}">
        <p14:creationId xmlns:p14="http://schemas.microsoft.com/office/powerpoint/2010/main" val="2383526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71B5C5-0771-424E-A663-4394719FB0B0}"/>
              </a:ext>
            </a:extLst>
          </p:cNvPr>
          <p:cNvSpPr>
            <a:spLocks noGrp="1"/>
          </p:cNvSpPr>
          <p:nvPr>
            <p:ph type="dt" sz="half" idx="10"/>
          </p:nvPr>
        </p:nvSpPr>
        <p:spPr/>
        <p:txBody>
          <a:bodyPr/>
          <a:lstStyle/>
          <a:p>
            <a:fld id="{8FC6A404-13A3-415F-8C58-FBD7DBF463F1}" type="datetime1">
              <a:rPr lang="en-US" smtClean="0"/>
              <a:t>27-Apr-21</a:t>
            </a:fld>
            <a:endParaRPr lang="en-US"/>
          </a:p>
        </p:txBody>
      </p:sp>
      <p:sp>
        <p:nvSpPr>
          <p:cNvPr id="3" name="Footer Placeholder 2">
            <a:extLst>
              <a:ext uri="{FF2B5EF4-FFF2-40B4-BE49-F238E27FC236}">
                <a16:creationId xmlns:a16="http://schemas.microsoft.com/office/drawing/2014/main" id="{E9669F58-5650-41C8-B6A9-132468657199}"/>
              </a:ext>
            </a:extLst>
          </p:cNvPr>
          <p:cNvSpPr>
            <a:spLocks noGrp="1"/>
          </p:cNvSpPr>
          <p:nvPr>
            <p:ph type="ftr" sz="quarter" idx="11"/>
          </p:nvPr>
        </p:nvSpPr>
        <p:spPr/>
        <p:txBody>
          <a:bodyPr/>
          <a:lstStyle/>
          <a:p>
            <a:r>
              <a:rPr lang="en-US"/>
              <a:t>source:</a:t>
            </a:r>
          </a:p>
        </p:txBody>
      </p:sp>
      <p:sp>
        <p:nvSpPr>
          <p:cNvPr id="4" name="Slide Number Placeholder 3">
            <a:extLst>
              <a:ext uri="{FF2B5EF4-FFF2-40B4-BE49-F238E27FC236}">
                <a16:creationId xmlns:a16="http://schemas.microsoft.com/office/drawing/2014/main" id="{946974D9-67F8-45F9-A8BB-E175795B43CA}"/>
              </a:ext>
            </a:extLst>
          </p:cNvPr>
          <p:cNvSpPr>
            <a:spLocks noGrp="1"/>
          </p:cNvSpPr>
          <p:nvPr>
            <p:ph type="sldNum" sz="quarter" idx="12"/>
          </p:nvPr>
        </p:nvSpPr>
        <p:spPr/>
        <p:txBody>
          <a:bodyPr/>
          <a:lstStyle/>
          <a:p>
            <a:fld id="{4172E641-AEAD-42C6-8412-72839B6592CC}" type="slidenum">
              <a:rPr lang="en-US" smtClean="0"/>
              <a:t>26</a:t>
            </a:fld>
            <a:endParaRPr lang="en-US"/>
          </a:p>
        </p:txBody>
      </p:sp>
      <p:sp>
        <p:nvSpPr>
          <p:cNvPr id="5" name="TextBox 4">
            <a:extLst>
              <a:ext uri="{FF2B5EF4-FFF2-40B4-BE49-F238E27FC236}">
                <a16:creationId xmlns:a16="http://schemas.microsoft.com/office/drawing/2014/main" id="{E821AAD7-B089-4102-B82A-410A3EC8C454}"/>
              </a:ext>
            </a:extLst>
          </p:cNvPr>
          <p:cNvSpPr txBox="1"/>
          <p:nvPr/>
        </p:nvSpPr>
        <p:spPr>
          <a:xfrm>
            <a:off x="1733019" y="367161"/>
            <a:ext cx="8851037" cy="5632311"/>
          </a:xfrm>
          <a:prstGeom prst="rect">
            <a:avLst/>
          </a:prstGeom>
          <a:noFill/>
        </p:spPr>
        <p:txBody>
          <a:bodyPr wrap="square" rtlCol="0">
            <a:spAutoFit/>
          </a:bodyPr>
          <a:lstStyle/>
          <a:p>
            <a:r>
              <a:rPr lang="en-US" sz="2400" dirty="0">
                <a:solidFill>
                  <a:schemeClr val="bg1"/>
                </a:solidFill>
              </a:rPr>
              <a:t>7. Conclusions</a:t>
            </a:r>
          </a:p>
          <a:p>
            <a:pPr marL="285750" indent="-285750">
              <a:buFont typeface="Arial" panose="020B0604020202020204" pitchFamily="34" charset="0"/>
              <a:buChar char="•"/>
            </a:pPr>
            <a:r>
              <a:rPr lang="en-US" sz="2400" dirty="0">
                <a:solidFill>
                  <a:schemeClr val="bg1"/>
                </a:solidFill>
              </a:rPr>
              <a:t>In this project we have simulated a mapping algorithm for AUVs that are indented to MAP small portions of the seabed visual cameras.</a:t>
            </a:r>
          </a:p>
          <a:p>
            <a:pPr marL="285750" indent="-285750">
              <a:buFont typeface="Arial" panose="020B0604020202020204" pitchFamily="34" charset="0"/>
              <a:buChar char="•"/>
            </a:pPr>
            <a:r>
              <a:rPr lang="en-US" sz="2400" dirty="0">
                <a:solidFill>
                  <a:schemeClr val="bg1"/>
                </a:solidFill>
              </a:rPr>
              <a:t>The automated algorithm gives an easy way to deploy the AUV and obtain mapped results.</a:t>
            </a:r>
          </a:p>
          <a:p>
            <a:pPr marL="285750" indent="-285750">
              <a:buFont typeface="Arial" panose="020B0604020202020204" pitchFamily="34" charset="0"/>
              <a:buChar char="•"/>
            </a:pPr>
            <a:r>
              <a:rPr lang="en-US" sz="2400" dirty="0">
                <a:solidFill>
                  <a:schemeClr val="bg1"/>
                </a:solidFill>
              </a:rPr>
              <a:t>As the features of the image are retained we can use them for further vision based applications such as classification and machine learning.</a:t>
            </a:r>
          </a:p>
          <a:p>
            <a:r>
              <a:rPr lang="en-US" sz="2400" dirty="0">
                <a:solidFill>
                  <a:schemeClr val="bg1"/>
                </a:solidFill>
              </a:rPr>
              <a:t>8. Future Work</a:t>
            </a:r>
          </a:p>
          <a:p>
            <a:pPr marL="342900" indent="-342900">
              <a:buFont typeface="Arial" panose="020B0604020202020204" pitchFamily="34" charset="0"/>
              <a:buChar char="•"/>
            </a:pPr>
            <a:r>
              <a:rPr lang="en-US" sz="2400" dirty="0">
                <a:solidFill>
                  <a:schemeClr val="bg1"/>
                </a:solidFill>
              </a:rPr>
              <a:t>To increase the accuracy of Map generated.</a:t>
            </a:r>
          </a:p>
          <a:p>
            <a:pPr marL="285750" indent="-285750">
              <a:buFont typeface="Arial" panose="020B0604020202020204" pitchFamily="34" charset="0"/>
              <a:buChar char="•"/>
            </a:pPr>
            <a:r>
              <a:rPr lang="en-US" sz="2400" dirty="0">
                <a:solidFill>
                  <a:schemeClr val="bg1"/>
                </a:solidFill>
              </a:rPr>
              <a:t>Expect to Add SONAR sensors to create a 3d depth MAP of the surface by plotting the depth values.</a:t>
            </a:r>
          </a:p>
          <a:p>
            <a:pPr marL="285750" indent="-285750">
              <a:buFont typeface="Arial" panose="020B0604020202020204" pitchFamily="34" charset="0"/>
              <a:buChar char="•"/>
            </a:pPr>
            <a:r>
              <a:rPr lang="en-US" sz="2400" dirty="0">
                <a:solidFill>
                  <a:schemeClr val="bg1"/>
                </a:solidFill>
              </a:rPr>
              <a:t>Using the images to classify underwater plants.</a:t>
            </a:r>
          </a:p>
          <a:p>
            <a:pPr marL="285750" indent="-285750">
              <a:buFont typeface="Arial" panose="020B0604020202020204" pitchFamily="34" charset="0"/>
              <a:buChar char="•"/>
            </a:pPr>
            <a:r>
              <a:rPr lang="en-US" sz="2400" dirty="0">
                <a:solidFill>
                  <a:schemeClr val="bg1"/>
                </a:solidFill>
              </a:rPr>
              <a:t>AUV navigation using SIFT </a:t>
            </a:r>
          </a:p>
        </p:txBody>
      </p:sp>
    </p:spTree>
    <p:extLst>
      <p:ext uri="{BB962C8B-B14F-4D97-AF65-F5344CB8AC3E}">
        <p14:creationId xmlns:p14="http://schemas.microsoft.com/office/powerpoint/2010/main" val="2956076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A69ED4-9F81-480A-9C79-BFCE2C74AEE2}"/>
              </a:ext>
            </a:extLst>
          </p:cNvPr>
          <p:cNvSpPr>
            <a:spLocks noGrp="1"/>
          </p:cNvSpPr>
          <p:nvPr>
            <p:ph type="dt" sz="half" idx="10"/>
          </p:nvPr>
        </p:nvSpPr>
        <p:spPr/>
        <p:txBody>
          <a:bodyPr/>
          <a:lstStyle/>
          <a:p>
            <a:fld id="{8FC6A404-13A3-415F-8C58-FBD7DBF463F1}" type="datetime1">
              <a:rPr lang="en-US" smtClean="0"/>
              <a:t>27-Apr-21</a:t>
            </a:fld>
            <a:endParaRPr lang="en-US"/>
          </a:p>
        </p:txBody>
      </p:sp>
      <p:sp>
        <p:nvSpPr>
          <p:cNvPr id="3" name="Footer Placeholder 2">
            <a:extLst>
              <a:ext uri="{FF2B5EF4-FFF2-40B4-BE49-F238E27FC236}">
                <a16:creationId xmlns:a16="http://schemas.microsoft.com/office/drawing/2014/main" id="{BD63B289-89BF-4813-9621-9156B158F68B}"/>
              </a:ext>
            </a:extLst>
          </p:cNvPr>
          <p:cNvSpPr>
            <a:spLocks noGrp="1"/>
          </p:cNvSpPr>
          <p:nvPr>
            <p:ph type="ftr" sz="quarter" idx="11"/>
          </p:nvPr>
        </p:nvSpPr>
        <p:spPr/>
        <p:txBody>
          <a:bodyPr/>
          <a:lstStyle/>
          <a:p>
            <a:r>
              <a:rPr lang="en-US"/>
              <a:t>source:</a:t>
            </a:r>
          </a:p>
        </p:txBody>
      </p:sp>
      <p:sp>
        <p:nvSpPr>
          <p:cNvPr id="4" name="Slide Number Placeholder 3">
            <a:extLst>
              <a:ext uri="{FF2B5EF4-FFF2-40B4-BE49-F238E27FC236}">
                <a16:creationId xmlns:a16="http://schemas.microsoft.com/office/drawing/2014/main" id="{0CF8FC86-A093-4A04-8626-0CFCE0256152}"/>
              </a:ext>
            </a:extLst>
          </p:cNvPr>
          <p:cNvSpPr>
            <a:spLocks noGrp="1"/>
          </p:cNvSpPr>
          <p:nvPr>
            <p:ph type="sldNum" sz="quarter" idx="12"/>
          </p:nvPr>
        </p:nvSpPr>
        <p:spPr/>
        <p:txBody>
          <a:bodyPr/>
          <a:lstStyle/>
          <a:p>
            <a:fld id="{4172E641-AEAD-42C6-8412-72839B6592CC}" type="slidenum">
              <a:rPr lang="en-US" smtClean="0"/>
              <a:t>27</a:t>
            </a:fld>
            <a:endParaRPr lang="en-US"/>
          </a:p>
        </p:txBody>
      </p:sp>
      <p:sp>
        <p:nvSpPr>
          <p:cNvPr id="5" name="TextBox 4">
            <a:extLst>
              <a:ext uri="{FF2B5EF4-FFF2-40B4-BE49-F238E27FC236}">
                <a16:creationId xmlns:a16="http://schemas.microsoft.com/office/drawing/2014/main" id="{95B9BA80-2235-41D8-B60B-1F881EE4AD9D}"/>
              </a:ext>
            </a:extLst>
          </p:cNvPr>
          <p:cNvSpPr txBox="1"/>
          <p:nvPr/>
        </p:nvSpPr>
        <p:spPr>
          <a:xfrm>
            <a:off x="4955219" y="2405848"/>
            <a:ext cx="2281561" cy="646331"/>
          </a:xfrm>
          <a:prstGeom prst="rect">
            <a:avLst/>
          </a:prstGeom>
          <a:noFill/>
        </p:spPr>
        <p:txBody>
          <a:bodyPr wrap="square" rtlCol="0">
            <a:spAutoFit/>
          </a:bodyPr>
          <a:lstStyle/>
          <a:p>
            <a:r>
              <a:rPr lang="en-US" sz="3600" dirty="0">
                <a:solidFill>
                  <a:schemeClr val="bg1"/>
                </a:solidFill>
              </a:rPr>
              <a:t>Thank You</a:t>
            </a:r>
          </a:p>
        </p:txBody>
      </p:sp>
      <p:sp>
        <p:nvSpPr>
          <p:cNvPr id="6" name="TextBox 5">
            <a:extLst>
              <a:ext uri="{FF2B5EF4-FFF2-40B4-BE49-F238E27FC236}">
                <a16:creationId xmlns:a16="http://schemas.microsoft.com/office/drawing/2014/main" id="{8083DE68-14FB-43F4-A83E-787310F5D5E2}"/>
              </a:ext>
            </a:extLst>
          </p:cNvPr>
          <p:cNvSpPr txBox="1"/>
          <p:nvPr/>
        </p:nvSpPr>
        <p:spPr>
          <a:xfrm>
            <a:off x="2405480" y="3448975"/>
            <a:ext cx="1988967" cy="646331"/>
          </a:xfrm>
          <a:prstGeom prst="rect">
            <a:avLst/>
          </a:prstGeom>
          <a:noFill/>
        </p:spPr>
        <p:txBody>
          <a:bodyPr wrap="square" rtlCol="0">
            <a:spAutoFit/>
          </a:bodyPr>
          <a:lstStyle/>
          <a:p>
            <a:r>
              <a:rPr lang="en-US" dirty="0">
                <a:solidFill>
                  <a:schemeClr val="bg1"/>
                </a:solidFill>
              </a:rPr>
              <a:t>Raghuram C S</a:t>
            </a:r>
          </a:p>
          <a:p>
            <a:r>
              <a:rPr lang="en-US" dirty="0">
                <a:solidFill>
                  <a:schemeClr val="bg1"/>
                </a:solidFill>
              </a:rPr>
              <a:t>2019A3PS0357H</a:t>
            </a:r>
          </a:p>
        </p:txBody>
      </p:sp>
      <p:sp>
        <p:nvSpPr>
          <p:cNvPr id="7" name="TextBox 6">
            <a:extLst>
              <a:ext uri="{FF2B5EF4-FFF2-40B4-BE49-F238E27FC236}">
                <a16:creationId xmlns:a16="http://schemas.microsoft.com/office/drawing/2014/main" id="{01595A57-0B7A-482F-9394-4B0C57554DE4}"/>
              </a:ext>
            </a:extLst>
          </p:cNvPr>
          <p:cNvSpPr txBox="1"/>
          <p:nvPr/>
        </p:nvSpPr>
        <p:spPr>
          <a:xfrm>
            <a:off x="8030592" y="3470958"/>
            <a:ext cx="1755928" cy="646331"/>
          </a:xfrm>
          <a:prstGeom prst="rect">
            <a:avLst/>
          </a:prstGeom>
          <a:noFill/>
        </p:spPr>
        <p:txBody>
          <a:bodyPr wrap="square" rtlCol="0">
            <a:spAutoFit/>
          </a:bodyPr>
          <a:lstStyle/>
          <a:p>
            <a:r>
              <a:rPr lang="en-US" dirty="0">
                <a:solidFill>
                  <a:schemeClr val="bg1"/>
                </a:solidFill>
              </a:rPr>
              <a:t>Sai Anoop</a:t>
            </a:r>
          </a:p>
          <a:p>
            <a:r>
              <a:rPr lang="en-US" dirty="0">
                <a:solidFill>
                  <a:schemeClr val="bg1"/>
                </a:solidFill>
              </a:rPr>
              <a:t>2019A8PS0506H</a:t>
            </a:r>
          </a:p>
        </p:txBody>
      </p:sp>
    </p:spTree>
    <p:extLst>
      <p:ext uri="{BB962C8B-B14F-4D97-AF65-F5344CB8AC3E}">
        <p14:creationId xmlns:p14="http://schemas.microsoft.com/office/powerpoint/2010/main" val="382078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5F54-7252-42CC-9FA4-CDF8A7AD3CB1}"/>
              </a:ext>
            </a:extLst>
          </p:cNvPr>
          <p:cNvSpPr>
            <a:spLocks noGrp="1"/>
          </p:cNvSpPr>
          <p:nvPr>
            <p:ph type="title"/>
          </p:nvPr>
        </p:nvSpPr>
        <p:spPr/>
        <p:txBody>
          <a:bodyPr/>
          <a:lstStyle/>
          <a:p>
            <a:r>
              <a:rPr lang="en-US" dirty="0">
                <a:solidFill>
                  <a:schemeClr val="bg1"/>
                </a:solidFill>
                <a:latin typeface="Comic Sans MS" panose="030F0702030302020204" pitchFamily="66" charset="0"/>
              </a:rPr>
              <a:t>Abstract/Introduction</a:t>
            </a:r>
          </a:p>
        </p:txBody>
      </p:sp>
      <p:sp>
        <p:nvSpPr>
          <p:cNvPr id="3" name="Date Placeholder 2">
            <a:extLst>
              <a:ext uri="{FF2B5EF4-FFF2-40B4-BE49-F238E27FC236}">
                <a16:creationId xmlns:a16="http://schemas.microsoft.com/office/drawing/2014/main" id="{2A7773D8-2CFB-4557-8506-6FC035E9AE6D}"/>
              </a:ext>
            </a:extLst>
          </p:cNvPr>
          <p:cNvSpPr>
            <a:spLocks noGrp="1"/>
          </p:cNvSpPr>
          <p:nvPr>
            <p:ph type="dt" sz="half" idx="10"/>
          </p:nvPr>
        </p:nvSpPr>
        <p:spPr/>
        <p:txBody>
          <a:bodyPr/>
          <a:lstStyle/>
          <a:p>
            <a:fld id="{53F69CFA-8A94-49D0-BB6C-8A1EB19DBA46}" type="datetime1">
              <a:rPr lang="en-US" smtClean="0">
                <a:solidFill>
                  <a:schemeClr val="bg1"/>
                </a:solidFill>
                <a:latin typeface="Comic Sans MS" panose="030F0702030302020204" pitchFamily="66" charset="0"/>
              </a:rPr>
              <a:t>26-Apr-21</a:t>
            </a:fld>
            <a:endParaRPr lang="en-US">
              <a:solidFill>
                <a:schemeClr val="bg1"/>
              </a:solidFill>
              <a:latin typeface="Comic Sans MS" panose="030F0702030302020204" pitchFamily="66" charset="0"/>
            </a:endParaRPr>
          </a:p>
        </p:txBody>
      </p:sp>
      <p:sp>
        <p:nvSpPr>
          <p:cNvPr id="4" name="Footer Placeholder 3">
            <a:extLst>
              <a:ext uri="{FF2B5EF4-FFF2-40B4-BE49-F238E27FC236}">
                <a16:creationId xmlns:a16="http://schemas.microsoft.com/office/drawing/2014/main" id="{CB78C6D8-426E-4B8F-8D39-458AFAF4537E}"/>
              </a:ext>
            </a:extLst>
          </p:cNvPr>
          <p:cNvSpPr>
            <a:spLocks noGrp="1"/>
          </p:cNvSpPr>
          <p:nvPr>
            <p:ph type="ftr" sz="quarter" idx="11"/>
          </p:nvPr>
        </p:nvSpPr>
        <p:spPr/>
        <p:txBody>
          <a:bodyPr/>
          <a:lstStyle/>
          <a:p>
            <a:r>
              <a:rPr lang="en-US" dirty="0">
                <a:solidFill>
                  <a:schemeClr val="bg1"/>
                </a:solidFill>
                <a:latin typeface="Comic Sans MS" panose="030F0702030302020204" pitchFamily="66" charset="0"/>
              </a:rPr>
              <a:t>source:</a:t>
            </a:r>
          </a:p>
        </p:txBody>
      </p:sp>
      <p:sp>
        <p:nvSpPr>
          <p:cNvPr id="5" name="Slide Number Placeholder 4">
            <a:extLst>
              <a:ext uri="{FF2B5EF4-FFF2-40B4-BE49-F238E27FC236}">
                <a16:creationId xmlns:a16="http://schemas.microsoft.com/office/drawing/2014/main" id="{5215EE14-F394-4B84-BAFA-EF994A866073}"/>
              </a:ext>
            </a:extLst>
          </p:cNvPr>
          <p:cNvSpPr>
            <a:spLocks noGrp="1"/>
          </p:cNvSpPr>
          <p:nvPr>
            <p:ph type="sldNum" sz="quarter" idx="12"/>
          </p:nvPr>
        </p:nvSpPr>
        <p:spPr/>
        <p:txBody>
          <a:bodyPr/>
          <a:lstStyle/>
          <a:p>
            <a:fld id="{4172E641-AEAD-42C6-8412-72839B6592CC}" type="slidenum">
              <a:rPr lang="en-US" smtClean="0">
                <a:solidFill>
                  <a:schemeClr val="bg1"/>
                </a:solidFill>
                <a:latin typeface="Comic Sans MS" panose="030F0702030302020204" pitchFamily="66" charset="0"/>
              </a:rPr>
              <a:t>3</a:t>
            </a:fld>
            <a:endParaRPr lang="en-US">
              <a:solidFill>
                <a:schemeClr val="bg1"/>
              </a:solidFill>
              <a:latin typeface="Comic Sans MS" panose="030F0702030302020204" pitchFamily="66" charset="0"/>
            </a:endParaRPr>
          </a:p>
        </p:txBody>
      </p:sp>
      <p:sp>
        <p:nvSpPr>
          <p:cNvPr id="6" name="TextBox 5">
            <a:extLst>
              <a:ext uri="{FF2B5EF4-FFF2-40B4-BE49-F238E27FC236}">
                <a16:creationId xmlns:a16="http://schemas.microsoft.com/office/drawing/2014/main" id="{FEF1E5CB-419E-475A-B59B-2602B912A9DB}"/>
              </a:ext>
            </a:extLst>
          </p:cNvPr>
          <p:cNvSpPr txBox="1"/>
          <p:nvPr/>
        </p:nvSpPr>
        <p:spPr>
          <a:xfrm>
            <a:off x="612558" y="1502688"/>
            <a:ext cx="10397231" cy="535531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Comic Sans MS" panose="030F0702030302020204" pitchFamily="66" charset="0"/>
              </a:rPr>
              <a:t>The most important use of an Autonomous Underwater Vehicle (AUV) is the ability for it got to places and observe them where it is difficult for human controlled cameras and map the area and give detailed information about the properties of that seafloor. </a:t>
            </a:r>
          </a:p>
          <a:p>
            <a:pPr marL="285750" indent="-285750">
              <a:buFont typeface="Arial" panose="020B0604020202020204" pitchFamily="34" charset="0"/>
              <a:buChar char="•"/>
            </a:pPr>
            <a:endParaRPr lang="en-US" dirty="0">
              <a:solidFill>
                <a:schemeClr val="bg1"/>
              </a:solidFill>
              <a:latin typeface="Comic Sans MS" panose="030F0702030302020204" pitchFamily="66" charset="0"/>
            </a:endParaRPr>
          </a:p>
          <a:p>
            <a:endParaRPr lang="en-US" dirty="0">
              <a:solidFill>
                <a:schemeClr val="bg1"/>
              </a:solidFill>
              <a:latin typeface="Comic Sans MS" panose="030F0702030302020204" pitchFamily="66" charset="0"/>
            </a:endParaRPr>
          </a:p>
          <a:p>
            <a:pPr marL="285750" indent="-285750">
              <a:buFont typeface="Arial" panose="020B0604020202020204" pitchFamily="34" charset="0"/>
              <a:buChar char="•"/>
            </a:pPr>
            <a:r>
              <a:rPr lang="en-US" dirty="0">
                <a:solidFill>
                  <a:schemeClr val="bg1"/>
                </a:solidFill>
                <a:latin typeface="Comic Sans MS" panose="030F0702030302020204" pitchFamily="66" charset="0"/>
              </a:rPr>
              <a:t>AUVs can produce Maps of the seafloor which can then later be used for marking the corals, elevations, vents, rocks, biological remains(carcasses), waste etc. Moving the AUV in a guided pattern collecting images and videos of the seafloor that have to then be combined and processed together to construct a view able map to the seafloor. </a:t>
            </a:r>
          </a:p>
          <a:p>
            <a:pPr marL="285750" indent="-285750">
              <a:buFont typeface="Arial" panose="020B0604020202020204" pitchFamily="34" charset="0"/>
              <a:buChar char="•"/>
            </a:pPr>
            <a:endParaRPr lang="en-US" dirty="0">
              <a:solidFill>
                <a:schemeClr val="bg1"/>
              </a:solidFill>
              <a:latin typeface="Comic Sans MS" panose="030F0702030302020204" pitchFamily="66" charset="0"/>
            </a:endParaRPr>
          </a:p>
          <a:p>
            <a:endParaRPr lang="en-US" dirty="0">
              <a:solidFill>
                <a:schemeClr val="bg1"/>
              </a:solidFill>
              <a:latin typeface="Comic Sans MS" panose="030F0702030302020204" pitchFamily="66" charset="0"/>
            </a:endParaRPr>
          </a:p>
          <a:p>
            <a:pPr marL="285750" indent="-285750">
              <a:buFont typeface="Arial" panose="020B0604020202020204" pitchFamily="34" charset="0"/>
              <a:buChar char="•"/>
            </a:pPr>
            <a:r>
              <a:rPr lang="en-US" dirty="0">
                <a:solidFill>
                  <a:schemeClr val="bg1"/>
                </a:solidFill>
                <a:latin typeface="Comic Sans MS" panose="030F0702030302020204" pitchFamily="66" charset="0"/>
              </a:rPr>
              <a:t>Additionally, AUV is equipped with SONAR to find the distance from the seabed and the elevations generated by the ridges, debris, reefs, marine life etc. The Sonar data allows us to determine how the seabed varies and mark the elevations in the MAP for further use in analysis.</a:t>
            </a:r>
          </a:p>
          <a:p>
            <a:pPr marL="285750" indent="-285750">
              <a:buFont typeface="Arial" panose="020B0604020202020204" pitchFamily="34" charset="0"/>
              <a:buChar char="•"/>
            </a:pPr>
            <a:endParaRPr lang="en-US" dirty="0">
              <a:solidFill>
                <a:schemeClr val="bg1"/>
              </a:solidFill>
              <a:latin typeface="Comic Sans MS" panose="030F0702030302020204" pitchFamily="66" charset="0"/>
            </a:endParaRPr>
          </a:p>
          <a:p>
            <a:pPr marL="285750" indent="-285750">
              <a:buFont typeface="Arial" panose="020B0604020202020204" pitchFamily="34" charset="0"/>
              <a:buChar char="•"/>
            </a:pPr>
            <a:endParaRPr lang="en-US" dirty="0">
              <a:solidFill>
                <a:schemeClr val="bg1"/>
              </a:solidFill>
              <a:latin typeface="Comic Sans MS" panose="030F0702030302020204" pitchFamily="66" charset="0"/>
            </a:endParaRPr>
          </a:p>
          <a:p>
            <a:pPr marL="285750" indent="-285750">
              <a:buFont typeface="Arial" panose="020B0604020202020204" pitchFamily="34" charset="0"/>
              <a:buChar char="•"/>
            </a:pPr>
            <a:endParaRPr lang="en-US" dirty="0">
              <a:solidFill>
                <a:schemeClr val="bg1"/>
              </a:solidFill>
              <a:latin typeface="Comic Sans MS" panose="030F0702030302020204" pitchFamily="66" charset="0"/>
            </a:endParaRPr>
          </a:p>
          <a:p>
            <a:pPr marL="285750" indent="-285750">
              <a:buFont typeface="Arial" panose="020B0604020202020204" pitchFamily="34" charset="0"/>
              <a:buChar char="•"/>
            </a:pPr>
            <a:endParaRPr lang="en-US"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4062506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7FD65-61AF-478B-8499-D6F649C6F128}"/>
              </a:ext>
            </a:extLst>
          </p:cNvPr>
          <p:cNvSpPr>
            <a:spLocks noGrp="1"/>
          </p:cNvSpPr>
          <p:nvPr>
            <p:ph type="title"/>
          </p:nvPr>
        </p:nvSpPr>
        <p:spPr>
          <a:xfrm>
            <a:off x="838200" y="365125"/>
            <a:ext cx="10515600" cy="975403"/>
          </a:xfrm>
        </p:spPr>
        <p:txBody>
          <a:bodyPr>
            <a:normAutofit/>
          </a:bodyPr>
          <a:lstStyle/>
          <a:p>
            <a:r>
              <a:rPr lang="en-US" sz="3600" dirty="0">
                <a:solidFill>
                  <a:schemeClr val="bg1"/>
                </a:solidFill>
              </a:rPr>
              <a:t>Objective:</a:t>
            </a:r>
          </a:p>
        </p:txBody>
      </p:sp>
      <p:sp>
        <p:nvSpPr>
          <p:cNvPr id="3" name="Date Placeholder 2">
            <a:extLst>
              <a:ext uri="{FF2B5EF4-FFF2-40B4-BE49-F238E27FC236}">
                <a16:creationId xmlns:a16="http://schemas.microsoft.com/office/drawing/2014/main" id="{A5D23429-2139-4443-AE21-B20A87319AC7}"/>
              </a:ext>
            </a:extLst>
          </p:cNvPr>
          <p:cNvSpPr>
            <a:spLocks noGrp="1"/>
          </p:cNvSpPr>
          <p:nvPr>
            <p:ph type="dt" sz="half" idx="10"/>
          </p:nvPr>
        </p:nvSpPr>
        <p:spPr/>
        <p:txBody>
          <a:bodyPr/>
          <a:lstStyle/>
          <a:p>
            <a:fld id="{150290E5-D561-4CFB-9FE4-06A4CC05A61E}" type="datetime1">
              <a:rPr lang="en-US" smtClean="0"/>
              <a:t>26-Apr-21</a:t>
            </a:fld>
            <a:endParaRPr lang="en-US"/>
          </a:p>
        </p:txBody>
      </p:sp>
      <p:sp>
        <p:nvSpPr>
          <p:cNvPr id="4" name="Footer Placeholder 3">
            <a:extLst>
              <a:ext uri="{FF2B5EF4-FFF2-40B4-BE49-F238E27FC236}">
                <a16:creationId xmlns:a16="http://schemas.microsoft.com/office/drawing/2014/main" id="{68AFF1EB-8905-44D3-B2D3-57DEDA1FF75A}"/>
              </a:ext>
            </a:extLst>
          </p:cNvPr>
          <p:cNvSpPr>
            <a:spLocks noGrp="1"/>
          </p:cNvSpPr>
          <p:nvPr>
            <p:ph type="ftr" sz="quarter" idx="11"/>
          </p:nvPr>
        </p:nvSpPr>
        <p:spPr/>
        <p:txBody>
          <a:bodyPr/>
          <a:lstStyle/>
          <a:p>
            <a:r>
              <a:rPr lang="en-US" dirty="0"/>
              <a:t>source:</a:t>
            </a:r>
            <a:r>
              <a:rPr lang="en-US" dirty="0">
                <a:hlinkClick r:id="rId2"/>
              </a:rPr>
              <a:t>A9-M / AUV / Autonomous Underwater Vehicle | </a:t>
            </a:r>
            <a:r>
              <a:rPr lang="en-US" dirty="0" err="1">
                <a:hlinkClick r:id="rId2"/>
              </a:rPr>
              <a:t>Eca</a:t>
            </a:r>
            <a:r>
              <a:rPr lang="en-US" dirty="0">
                <a:hlinkClick r:id="rId2"/>
              </a:rPr>
              <a:t> Group</a:t>
            </a:r>
            <a:r>
              <a:rPr lang="en-US" dirty="0"/>
              <a:t>, </a:t>
            </a:r>
            <a:r>
              <a:rPr lang="en-US" dirty="0">
                <a:hlinkClick r:id="rId3"/>
              </a:rPr>
              <a:t>Seafloor mapping AUV | MBARI</a:t>
            </a:r>
            <a:endParaRPr lang="en-US" dirty="0"/>
          </a:p>
        </p:txBody>
      </p:sp>
      <p:sp>
        <p:nvSpPr>
          <p:cNvPr id="5" name="Slide Number Placeholder 4">
            <a:extLst>
              <a:ext uri="{FF2B5EF4-FFF2-40B4-BE49-F238E27FC236}">
                <a16:creationId xmlns:a16="http://schemas.microsoft.com/office/drawing/2014/main" id="{5ABECED2-69E3-4D52-B0D7-05891E01E73C}"/>
              </a:ext>
            </a:extLst>
          </p:cNvPr>
          <p:cNvSpPr>
            <a:spLocks noGrp="1"/>
          </p:cNvSpPr>
          <p:nvPr>
            <p:ph type="sldNum" sz="quarter" idx="12"/>
          </p:nvPr>
        </p:nvSpPr>
        <p:spPr/>
        <p:txBody>
          <a:bodyPr/>
          <a:lstStyle/>
          <a:p>
            <a:fld id="{4172E641-AEAD-42C6-8412-72839B6592CC}" type="slidenum">
              <a:rPr lang="en-US" smtClean="0"/>
              <a:t>4</a:t>
            </a:fld>
            <a:endParaRPr lang="en-US" dirty="0"/>
          </a:p>
        </p:txBody>
      </p:sp>
      <p:sp>
        <p:nvSpPr>
          <p:cNvPr id="6" name="TextBox 5">
            <a:extLst>
              <a:ext uri="{FF2B5EF4-FFF2-40B4-BE49-F238E27FC236}">
                <a16:creationId xmlns:a16="http://schemas.microsoft.com/office/drawing/2014/main" id="{E9D27EAD-4A49-4C3B-9E19-FD8DCEA3943F}"/>
              </a:ext>
            </a:extLst>
          </p:cNvPr>
          <p:cNvSpPr txBox="1"/>
          <p:nvPr/>
        </p:nvSpPr>
        <p:spPr>
          <a:xfrm>
            <a:off x="985421" y="1784412"/>
            <a:ext cx="4873841" cy="4031873"/>
          </a:xfrm>
          <a:prstGeom prst="rect">
            <a:avLst/>
          </a:prstGeom>
          <a:noFill/>
        </p:spPr>
        <p:txBody>
          <a:bodyPr wrap="square" rtlCol="0">
            <a:spAutoFit/>
          </a:bodyPr>
          <a:lstStyle/>
          <a:p>
            <a:pPr marL="342900" indent="-342900">
              <a:buFont typeface="Arial" panose="020B0604020202020204" pitchFamily="34" charset="0"/>
              <a:buChar char="•"/>
            </a:pPr>
            <a:r>
              <a:rPr lang="en-US" sz="1600" dirty="0">
                <a:solidFill>
                  <a:schemeClr val="bg1"/>
                </a:solidFill>
              </a:rPr>
              <a:t>The main aim of our project is to find rectangular maps of the small sections seafloor using small scale AUV such as eca_a9.</a:t>
            </a:r>
          </a:p>
          <a:p>
            <a:pPr algn="just"/>
            <a:endParaRPr lang="en-US" sz="1600" dirty="0">
              <a:solidFill>
                <a:schemeClr val="bg1"/>
              </a:solidFill>
            </a:endParaRPr>
          </a:p>
          <a:p>
            <a:pPr algn="just"/>
            <a:r>
              <a:rPr lang="en-US" sz="1600" dirty="0">
                <a:solidFill>
                  <a:schemeClr val="bg1"/>
                </a:solidFill>
              </a:rPr>
              <a:t>“</a:t>
            </a:r>
            <a:r>
              <a:rPr lang="en-US" sz="1600" b="0" i="0" dirty="0">
                <a:solidFill>
                  <a:srgbClr val="FFFF00"/>
                </a:solidFill>
                <a:effectLst/>
                <a:latin typeface="Roboto-Light"/>
              </a:rPr>
              <a:t>A9-M is the configuration of ECA Group A9 men portable Autonomous Underwater Vehicle, AUV, dedicated to </a:t>
            </a:r>
            <a:r>
              <a:rPr lang="en-US" sz="1600" b="0" i="0" dirty="0" err="1">
                <a:solidFill>
                  <a:srgbClr val="FFFF00"/>
                </a:solidFill>
                <a:effectLst/>
                <a:latin typeface="Roboto-Light"/>
              </a:rPr>
              <a:t>defence</a:t>
            </a:r>
            <a:r>
              <a:rPr lang="en-US" sz="1600" b="0" i="0" dirty="0">
                <a:solidFill>
                  <a:srgbClr val="FFFF00"/>
                </a:solidFill>
                <a:effectLst/>
                <a:latin typeface="Roboto-Light"/>
              </a:rPr>
              <a:t> and security applications.</a:t>
            </a:r>
          </a:p>
          <a:p>
            <a:pPr algn="just"/>
            <a:r>
              <a:rPr lang="en-US" sz="1600" b="0" i="0" dirty="0">
                <a:solidFill>
                  <a:srgbClr val="FFFF00"/>
                </a:solidFill>
                <a:effectLst/>
                <a:latin typeface="Roboto-Light"/>
              </a:rPr>
              <a:t>This underwater drone has been designed to meet STANAG 1364 requirement: its acoustic and magnetic signatures are minimized in order not to trigger any underwater mines when doing the mine warfare survey.</a:t>
            </a:r>
          </a:p>
          <a:p>
            <a:pPr algn="just"/>
            <a:r>
              <a:rPr lang="en-US" sz="1600" b="0" i="0" dirty="0">
                <a:solidFill>
                  <a:srgbClr val="FFFF00"/>
                </a:solidFill>
                <a:effectLst/>
                <a:latin typeface="Roboto-Light"/>
              </a:rPr>
              <a:t>Its main function is Mine Like Objects detection and even classification depending on environmental conditions and seabed type in particular</a:t>
            </a:r>
          </a:p>
          <a:p>
            <a:r>
              <a:rPr lang="en-US" sz="1600" dirty="0">
                <a:solidFill>
                  <a:schemeClr val="bg1"/>
                </a:solidFill>
              </a:rPr>
              <a:t>”</a:t>
            </a:r>
          </a:p>
        </p:txBody>
      </p:sp>
      <p:pic>
        <p:nvPicPr>
          <p:cNvPr id="1026" name="Picture 2" descr="A9-M / AUV / Autonomous Underwater Vehicle">
            <a:extLst>
              <a:ext uri="{FF2B5EF4-FFF2-40B4-BE49-F238E27FC236}">
                <a16:creationId xmlns:a16="http://schemas.microsoft.com/office/drawing/2014/main" id="{B38295A8-16F5-4651-AA9F-7BA224DEFE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4676" y="528991"/>
            <a:ext cx="3288932" cy="2063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5F61B5B-69BE-4691-9CCC-226BD85C9E3F}"/>
              </a:ext>
            </a:extLst>
          </p:cNvPr>
          <p:cNvSpPr txBox="1"/>
          <p:nvPr/>
        </p:nvSpPr>
        <p:spPr>
          <a:xfrm>
            <a:off x="7226422" y="2756073"/>
            <a:ext cx="2592280" cy="369332"/>
          </a:xfrm>
          <a:prstGeom prst="rect">
            <a:avLst/>
          </a:prstGeom>
          <a:noFill/>
        </p:spPr>
        <p:txBody>
          <a:bodyPr wrap="square" rtlCol="0">
            <a:spAutoFit/>
          </a:bodyPr>
          <a:lstStyle/>
          <a:p>
            <a:pPr algn="ctr"/>
            <a:r>
              <a:rPr lang="en-US" dirty="0">
                <a:solidFill>
                  <a:schemeClr val="bg2"/>
                </a:solidFill>
              </a:rPr>
              <a:t>ECA_A9M AUV</a:t>
            </a:r>
          </a:p>
        </p:txBody>
      </p:sp>
      <p:sp>
        <p:nvSpPr>
          <p:cNvPr id="10" name="TextBox 9">
            <a:extLst>
              <a:ext uri="{FF2B5EF4-FFF2-40B4-BE49-F238E27FC236}">
                <a16:creationId xmlns:a16="http://schemas.microsoft.com/office/drawing/2014/main" id="{66E27196-81CC-4C38-9BA8-39AF73457660}"/>
              </a:ext>
            </a:extLst>
          </p:cNvPr>
          <p:cNvSpPr txBox="1"/>
          <p:nvPr/>
        </p:nvSpPr>
        <p:spPr>
          <a:xfrm>
            <a:off x="9898602" y="4048031"/>
            <a:ext cx="1189608" cy="923330"/>
          </a:xfrm>
          <a:prstGeom prst="rect">
            <a:avLst/>
          </a:prstGeom>
          <a:noFill/>
        </p:spPr>
        <p:txBody>
          <a:bodyPr wrap="square" rtlCol="0">
            <a:spAutoFit/>
          </a:bodyPr>
          <a:lstStyle/>
          <a:p>
            <a:r>
              <a:rPr lang="en-US" dirty="0">
                <a:solidFill>
                  <a:schemeClr val="bg2"/>
                </a:solidFill>
              </a:rPr>
              <a:t>Expected Map full view</a:t>
            </a:r>
          </a:p>
        </p:txBody>
      </p:sp>
      <p:pic>
        <p:nvPicPr>
          <p:cNvPr id="12" name="Picture 11">
            <a:extLst>
              <a:ext uri="{FF2B5EF4-FFF2-40B4-BE49-F238E27FC236}">
                <a16:creationId xmlns:a16="http://schemas.microsoft.com/office/drawing/2014/main" id="{4603C4BE-EE21-432C-99B0-E19D76F24A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1217" y="3594585"/>
            <a:ext cx="2743200" cy="1759386"/>
          </a:xfrm>
          <a:prstGeom prst="rect">
            <a:avLst/>
          </a:prstGeom>
        </p:spPr>
      </p:pic>
    </p:spTree>
    <p:extLst>
      <p:ext uri="{BB962C8B-B14F-4D97-AF65-F5344CB8AC3E}">
        <p14:creationId xmlns:p14="http://schemas.microsoft.com/office/powerpoint/2010/main" val="183041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7280-D720-4845-8B49-013B1B0DCD19}"/>
              </a:ext>
            </a:extLst>
          </p:cNvPr>
          <p:cNvSpPr>
            <a:spLocks noGrp="1"/>
          </p:cNvSpPr>
          <p:nvPr>
            <p:ph type="title"/>
          </p:nvPr>
        </p:nvSpPr>
        <p:spPr>
          <a:xfrm>
            <a:off x="838200" y="365126"/>
            <a:ext cx="3307672" cy="691318"/>
          </a:xfrm>
        </p:spPr>
        <p:txBody>
          <a:bodyPr>
            <a:normAutofit/>
          </a:bodyPr>
          <a:lstStyle/>
          <a:p>
            <a:r>
              <a:rPr lang="en-US" sz="2800" dirty="0">
                <a:solidFill>
                  <a:schemeClr val="bg1"/>
                </a:solidFill>
              </a:rPr>
              <a:t>Review of Literature</a:t>
            </a:r>
          </a:p>
        </p:txBody>
      </p:sp>
      <p:sp>
        <p:nvSpPr>
          <p:cNvPr id="3" name="Date Placeholder 2">
            <a:extLst>
              <a:ext uri="{FF2B5EF4-FFF2-40B4-BE49-F238E27FC236}">
                <a16:creationId xmlns:a16="http://schemas.microsoft.com/office/drawing/2014/main" id="{E6BD8041-B150-42FE-9FD3-BEE5F65B02EF}"/>
              </a:ext>
            </a:extLst>
          </p:cNvPr>
          <p:cNvSpPr>
            <a:spLocks noGrp="1"/>
          </p:cNvSpPr>
          <p:nvPr>
            <p:ph type="dt" sz="half" idx="10"/>
          </p:nvPr>
        </p:nvSpPr>
        <p:spPr/>
        <p:txBody>
          <a:bodyPr/>
          <a:lstStyle/>
          <a:p>
            <a:fld id="{150290E5-D561-4CFB-9FE4-06A4CC05A61E}" type="datetime1">
              <a:rPr lang="en-US" smtClean="0"/>
              <a:t>27-Apr-21</a:t>
            </a:fld>
            <a:endParaRPr lang="en-US"/>
          </a:p>
        </p:txBody>
      </p:sp>
      <p:sp>
        <p:nvSpPr>
          <p:cNvPr id="4" name="Footer Placeholder 3">
            <a:extLst>
              <a:ext uri="{FF2B5EF4-FFF2-40B4-BE49-F238E27FC236}">
                <a16:creationId xmlns:a16="http://schemas.microsoft.com/office/drawing/2014/main" id="{0E78405B-76D0-496D-8A29-9E2098B31BD9}"/>
              </a:ext>
            </a:extLst>
          </p:cNvPr>
          <p:cNvSpPr>
            <a:spLocks noGrp="1"/>
          </p:cNvSpPr>
          <p:nvPr>
            <p:ph type="ftr" sz="quarter" idx="11"/>
          </p:nvPr>
        </p:nvSpPr>
        <p:spPr/>
        <p:txBody>
          <a:bodyPr/>
          <a:lstStyle/>
          <a:p>
            <a:r>
              <a:rPr lang="en-US" sz="800" dirty="0" err="1"/>
              <a:t>source:</a:t>
            </a:r>
            <a:r>
              <a:rPr lang="en-US" sz="800" b="0" i="0" u="none" strike="noStrike" dirty="0" err="1">
                <a:solidFill>
                  <a:srgbClr val="333333"/>
                </a:solidFill>
                <a:effectLst/>
                <a:latin typeface="Times New Roman" panose="02020603050405020304" pitchFamily="18" charset="0"/>
              </a:rPr>
              <a:t>Y</a:t>
            </a:r>
            <a:r>
              <a:rPr lang="en-US" sz="800" b="0" i="0" u="none" strike="noStrike" dirty="0">
                <a:solidFill>
                  <a:srgbClr val="333333"/>
                </a:solidFill>
                <a:effectLst/>
                <a:latin typeface="Times New Roman" panose="02020603050405020304" pitchFamily="18" charset="0"/>
              </a:rPr>
              <a:t>. Shin, Y. Lee, H. Choi and A. Kim, "</a:t>
            </a:r>
            <a:r>
              <a:rPr lang="en-US" sz="800" b="0" i="1" u="none" strike="noStrike" dirty="0">
                <a:solidFill>
                  <a:srgbClr val="333333"/>
                </a:solidFill>
                <a:effectLst/>
                <a:latin typeface="Times New Roman" panose="02020603050405020304" pitchFamily="18" charset="0"/>
              </a:rPr>
              <a:t>Bundle adjustment from sonar images and SLAM application for seafloor mapping</a:t>
            </a:r>
            <a:r>
              <a:rPr lang="en-US" sz="800" b="0" i="0" u="none" strike="noStrike" dirty="0">
                <a:solidFill>
                  <a:srgbClr val="333333"/>
                </a:solidFill>
                <a:effectLst/>
                <a:latin typeface="Times New Roman" panose="02020603050405020304" pitchFamily="18" charset="0"/>
              </a:rPr>
              <a:t>," OCEANS 2015 - MTS/IEEE Washington, Washington, DC, USA, 2015, pp. 1-6, </a:t>
            </a:r>
            <a:r>
              <a:rPr lang="en-US" sz="800" b="0" i="0" u="none" strike="noStrike" dirty="0" err="1">
                <a:solidFill>
                  <a:srgbClr val="333333"/>
                </a:solidFill>
                <a:effectLst/>
                <a:latin typeface="Times New Roman" panose="02020603050405020304" pitchFamily="18" charset="0"/>
              </a:rPr>
              <a:t>doi</a:t>
            </a:r>
            <a:r>
              <a:rPr lang="en-US" sz="800" b="0" i="0" u="none" strike="noStrike" dirty="0">
                <a:solidFill>
                  <a:srgbClr val="333333"/>
                </a:solidFill>
                <a:effectLst/>
                <a:latin typeface="Times New Roman" panose="02020603050405020304" pitchFamily="18" charset="0"/>
              </a:rPr>
              <a:t>: 10.23919/OCEANS.2015.7401963.</a:t>
            </a:r>
            <a:r>
              <a:rPr lang="en-US" sz="1050" dirty="0">
                <a:hlinkClick r:id="rId2"/>
              </a:rPr>
              <a:t> Remotely operated vehicles | MBARI</a:t>
            </a:r>
            <a:endParaRPr lang="en-US" sz="800" dirty="0"/>
          </a:p>
        </p:txBody>
      </p:sp>
      <p:sp>
        <p:nvSpPr>
          <p:cNvPr id="5" name="Slide Number Placeholder 4">
            <a:extLst>
              <a:ext uri="{FF2B5EF4-FFF2-40B4-BE49-F238E27FC236}">
                <a16:creationId xmlns:a16="http://schemas.microsoft.com/office/drawing/2014/main" id="{C14C55DA-50E2-4A73-BF65-FD161C964A36}"/>
              </a:ext>
            </a:extLst>
          </p:cNvPr>
          <p:cNvSpPr>
            <a:spLocks noGrp="1"/>
          </p:cNvSpPr>
          <p:nvPr>
            <p:ph type="sldNum" sz="quarter" idx="12"/>
          </p:nvPr>
        </p:nvSpPr>
        <p:spPr/>
        <p:txBody>
          <a:bodyPr/>
          <a:lstStyle/>
          <a:p>
            <a:fld id="{4172E641-AEAD-42C6-8412-72839B6592CC}" type="slidenum">
              <a:rPr lang="en-US" smtClean="0"/>
              <a:t>5</a:t>
            </a:fld>
            <a:endParaRPr lang="en-US"/>
          </a:p>
        </p:txBody>
      </p:sp>
      <p:sp>
        <p:nvSpPr>
          <p:cNvPr id="6" name="TextBox 5">
            <a:extLst>
              <a:ext uri="{FF2B5EF4-FFF2-40B4-BE49-F238E27FC236}">
                <a16:creationId xmlns:a16="http://schemas.microsoft.com/office/drawing/2014/main" id="{133431BB-B8B3-40E2-B276-E6D9026A31C4}"/>
              </a:ext>
            </a:extLst>
          </p:cNvPr>
          <p:cNvSpPr txBox="1"/>
          <p:nvPr/>
        </p:nvSpPr>
        <p:spPr>
          <a:xfrm>
            <a:off x="1180729" y="1615736"/>
            <a:ext cx="10511161"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There are some organization's which are working on seafloor mapping with AUVs. MBARI has AUVs with four SONAR sensors each in which two side scan sonars, The Swath Multibeam Sonar measures depth to the ocean floor and Sub-Bottom profiler, detects the layers between sediments.</a:t>
            </a: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The Seafloor Mapping Group (SFMG) supports coastal and marine geographic research. It uses Acoustic and Optical techniques for seabed study. SFMG includes still photographs, seismic reflection systems and sediment collection from the underwater. They also study the sea surface in addition to the Underwater.</a:t>
            </a:r>
          </a:p>
        </p:txBody>
      </p:sp>
    </p:spTree>
    <p:extLst>
      <p:ext uri="{BB962C8B-B14F-4D97-AF65-F5344CB8AC3E}">
        <p14:creationId xmlns:p14="http://schemas.microsoft.com/office/powerpoint/2010/main" val="912463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7DCE6D-2AFB-4647-9FFD-36309456C22A}"/>
              </a:ext>
            </a:extLst>
          </p:cNvPr>
          <p:cNvSpPr>
            <a:spLocks noGrp="1"/>
          </p:cNvSpPr>
          <p:nvPr>
            <p:ph type="dt" sz="half" idx="10"/>
          </p:nvPr>
        </p:nvSpPr>
        <p:spPr/>
        <p:txBody>
          <a:bodyPr/>
          <a:lstStyle/>
          <a:p>
            <a:fld id="{8FC6A404-13A3-415F-8C58-FBD7DBF463F1}" type="datetime1">
              <a:rPr lang="en-US" smtClean="0"/>
              <a:t>27-Apr-21</a:t>
            </a:fld>
            <a:endParaRPr lang="en-US"/>
          </a:p>
        </p:txBody>
      </p:sp>
      <p:sp>
        <p:nvSpPr>
          <p:cNvPr id="3" name="Footer Placeholder 2">
            <a:extLst>
              <a:ext uri="{FF2B5EF4-FFF2-40B4-BE49-F238E27FC236}">
                <a16:creationId xmlns:a16="http://schemas.microsoft.com/office/drawing/2014/main" id="{AA209185-A00B-4BF3-B21B-04923EFE48FE}"/>
              </a:ext>
            </a:extLst>
          </p:cNvPr>
          <p:cNvSpPr>
            <a:spLocks noGrp="1"/>
          </p:cNvSpPr>
          <p:nvPr>
            <p:ph type="ftr" sz="quarter" idx="11"/>
          </p:nvPr>
        </p:nvSpPr>
        <p:spPr/>
        <p:txBody>
          <a:bodyPr/>
          <a:lstStyle/>
          <a:p>
            <a:r>
              <a:rPr lang="en-US" dirty="0" err="1"/>
              <a:t>source:</a:t>
            </a:r>
            <a:r>
              <a:rPr lang="en-US" dirty="0" err="1">
                <a:hlinkClick r:id="rId2"/>
              </a:rPr>
              <a:t>Remotely</a:t>
            </a:r>
            <a:r>
              <a:rPr lang="en-US" dirty="0">
                <a:hlinkClick r:id="rId2"/>
              </a:rPr>
              <a:t> operated vehicles | MBARI</a:t>
            </a:r>
            <a:endParaRPr lang="en-US" dirty="0"/>
          </a:p>
        </p:txBody>
      </p:sp>
      <p:sp>
        <p:nvSpPr>
          <p:cNvPr id="4" name="Slide Number Placeholder 3">
            <a:extLst>
              <a:ext uri="{FF2B5EF4-FFF2-40B4-BE49-F238E27FC236}">
                <a16:creationId xmlns:a16="http://schemas.microsoft.com/office/drawing/2014/main" id="{55616825-E265-418C-9610-707137F92D37}"/>
              </a:ext>
            </a:extLst>
          </p:cNvPr>
          <p:cNvSpPr>
            <a:spLocks noGrp="1"/>
          </p:cNvSpPr>
          <p:nvPr>
            <p:ph type="sldNum" sz="quarter" idx="12"/>
          </p:nvPr>
        </p:nvSpPr>
        <p:spPr/>
        <p:txBody>
          <a:bodyPr/>
          <a:lstStyle/>
          <a:p>
            <a:fld id="{4172E641-AEAD-42C6-8412-72839B6592CC}" type="slidenum">
              <a:rPr lang="en-US" smtClean="0"/>
              <a:t>6</a:t>
            </a:fld>
            <a:endParaRPr lang="en-US"/>
          </a:p>
        </p:txBody>
      </p:sp>
      <p:pic>
        <p:nvPicPr>
          <p:cNvPr id="6" name="Picture 5">
            <a:extLst>
              <a:ext uri="{FF2B5EF4-FFF2-40B4-BE49-F238E27FC236}">
                <a16:creationId xmlns:a16="http://schemas.microsoft.com/office/drawing/2014/main" id="{F4C71835-94BC-4FBA-93F4-F48356D016BF}"/>
              </a:ext>
            </a:extLst>
          </p:cNvPr>
          <p:cNvPicPr>
            <a:picLocks noChangeAspect="1"/>
          </p:cNvPicPr>
          <p:nvPr/>
        </p:nvPicPr>
        <p:blipFill>
          <a:blip r:embed="rId3"/>
          <a:stretch>
            <a:fillRect/>
          </a:stretch>
        </p:blipFill>
        <p:spPr>
          <a:xfrm>
            <a:off x="4205287" y="648440"/>
            <a:ext cx="3781425" cy="4495800"/>
          </a:xfrm>
          <a:prstGeom prst="rect">
            <a:avLst/>
          </a:prstGeom>
        </p:spPr>
      </p:pic>
    </p:spTree>
    <p:extLst>
      <p:ext uri="{BB962C8B-B14F-4D97-AF65-F5344CB8AC3E}">
        <p14:creationId xmlns:p14="http://schemas.microsoft.com/office/powerpoint/2010/main" val="99842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D9895F-5731-4732-A5B0-C05E8ADEC9AE}"/>
              </a:ext>
            </a:extLst>
          </p:cNvPr>
          <p:cNvSpPr>
            <a:spLocks noGrp="1"/>
          </p:cNvSpPr>
          <p:nvPr>
            <p:ph type="dt" sz="half" idx="10"/>
          </p:nvPr>
        </p:nvSpPr>
        <p:spPr/>
        <p:txBody>
          <a:bodyPr/>
          <a:lstStyle/>
          <a:p>
            <a:fld id="{8FC6A404-13A3-415F-8C58-FBD7DBF463F1}" type="datetime1">
              <a:rPr lang="en-US" smtClean="0"/>
              <a:t>27-Apr-21</a:t>
            </a:fld>
            <a:endParaRPr lang="en-US"/>
          </a:p>
        </p:txBody>
      </p:sp>
      <p:sp>
        <p:nvSpPr>
          <p:cNvPr id="3" name="Footer Placeholder 2">
            <a:extLst>
              <a:ext uri="{FF2B5EF4-FFF2-40B4-BE49-F238E27FC236}">
                <a16:creationId xmlns:a16="http://schemas.microsoft.com/office/drawing/2014/main" id="{F140147F-10DA-49CB-BF40-09A6C1EBF252}"/>
              </a:ext>
            </a:extLst>
          </p:cNvPr>
          <p:cNvSpPr>
            <a:spLocks noGrp="1"/>
          </p:cNvSpPr>
          <p:nvPr>
            <p:ph type="ftr" sz="quarter" idx="11"/>
          </p:nvPr>
        </p:nvSpPr>
        <p:spPr/>
        <p:txBody>
          <a:bodyPr/>
          <a:lstStyle/>
          <a:p>
            <a:r>
              <a:rPr lang="en-US" dirty="0"/>
              <a:t>source:</a:t>
            </a:r>
            <a:r>
              <a:rPr lang="en-US" dirty="0">
                <a:hlinkClick r:id="rId2"/>
              </a:rPr>
              <a:t>(13) (PDF) SLAM in underwater environment using SIFT and topologic maps (researchgate.net)</a:t>
            </a:r>
            <a:endParaRPr lang="en-US" dirty="0"/>
          </a:p>
        </p:txBody>
      </p:sp>
      <p:sp>
        <p:nvSpPr>
          <p:cNvPr id="4" name="Slide Number Placeholder 3">
            <a:extLst>
              <a:ext uri="{FF2B5EF4-FFF2-40B4-BE49-F238E27FC236}">
                <a16:creationId xmlns:a16="http://schemas.microsoft.com/office/drawing/2014/main" id="{C7951EE1-DC04-430B-999A-5E8304936FC8}"/>
              </a:ext>
            </a:extLst>
          </p:cNvPr>
          <p:cNvSpPr>
            <a:spLocks noGrp="1"/>
          </p:cNvSpPr>
          <p:nvPr>
            <p:ph type="sldNum" sz="quarter" idx="12"/>
          </p:nvPr>
        </p:nvSpPr>
        <p:spPr/>
        <p:txBody>
          <a:bodyPr/>
          <a:lstStyle/>
          <a:p>
            <a:fld id="{4172E641-AEAD-42C6-8412-72839B6592CC}" type="slidenum">
              <a:rPr lang="en-US" smtClean="0"/>
              <a:t>7</a:t>
            </a:fld>
            <a:endParaRPr lang="en-US"/>
          </a:p>
        </p:txBody>
      </p:sp>
      <p:sp>
        <p:nvSpPr>
          <p:cNvPr id="6" name="TextBox 5">
            <a:extLst>
              <a:ext uri="{FF2B5EF4-FFF2-40B4-BE49-F238E27FC236}">
                <a16:creationId xmlns:a16="http://schemas.microsoft.com/office/drawing/2014/main" id="{62A87781-EC65-463F-AB52-EC6A54EE5A5C}"/>
              </a:ext>
            </a:extLst>
          </p:cNvPr>
          <p:cNvSpPr txBox="1"/>
          <p:nvPr/>
        </p:nvSpPr>
        <p:spPr>
          <a:xfrm>
            <a:off x="1056443" y="870012"/>
            <a:ext cx="10360240" cy="1477328"/>
          </a:xfrm>
          <a:prstGeom prst="rect">
            <a:avLst/>
          </a:prstGeom>
          <a:noFill/>
        </p:spPr>
        <p:txBody>
          <a:bodyPr wrap="square" rtlCol="0">
            <a:spAutoFit/>
          </a:bodyPr>
          <a:lstStyle/>
          <a:p>
            <a:r>
              <a:rPr lang="en-US" dirty="0">
                <a:solidFill>
                  <a:schemeClr val="bg1"/>
                </a:solidFill>
              </a:rPr>
              <a:t>In the Paper </a:t>
            </a:r>
            <a:r>
              <a:rPr lang="en-US" dirty="0">
                <a:solidFill>
                  <a:srgbClr val="FFFF00"/>
                </a:solidFill>
              </a:rPr>
              <a:t>“SLAM in Underwater Environment using SIFT and Topologic Maps”</a:t>
            </a:r>
            <a:r>
              <a:rPr lang="en-US" dirty="0">
                <a:solidFill>
                  <a:schemeClr val="bg1"/>
                </a:solidFill>
              </a:rPr>
              <a:t> by  </a:t>
            </a:r>
            <a:r>
              <a:rPr lang="en-US" dirty="0">
                <a:solidFill>
                  <a:srgbClr val="FFFF00"/>
                </a:solidFill>
              </a:rPr>
              <a:t>“Paulo Drews Jr, Silvia Botelho and </a:t>
            </a:r>
            <a:r>
              <a:rPr lang="en-US" dirty="0" err="1">
                <a:solidFill>
                  <a:srgbClr val="FFFF00"/>
                </a:solidFill>
              </a:rPr>
              <a:t>Sebastião</a:t>
            </a:r>
            <a:r>
              <a:rPr lang="en-US" dirty="0">
                <a:solidFill>
                  <a:srgbClr val="FFFF00"/>
                </a:solidFill>
              </a:rPr>
              <a:t> Gomes. October ,2008.” </a:t>
            </a:r>
            <a:r>
              <a:rPr lang="en-US" dirty="0">
                <a:solidFill>
                  <a:schemeClr val="bg1"/>
                </a:solidFill>
              </a:rPr>
              <a:t>use SIFT for navigation/odometry , detect and extract visual features from underwater surfaces using AUV and generated topologic maps of the path followed by the AUV. They also used the SIFT features for visual SLAM(Simultaneous Localization and Mapping) and noise reduction of images and path using Gaussian Filters.</a:t>
            </a:r>
            <a:endParaRPr lang="en-US" dirty="0">
              <a:solidFill>
                <a:srgbClr val="FFFF00"/>
              </a:solidFill>
            </a:endParaRPr>
          </a:p>
        </p:txBody>
      </p:sp>
      <p:pic>
        <p:nvPicPr>
          <p:cNvPr id="8" name="Picture 7">
            <a:extLst>
              <a:ext uri="{FF2B5EF4-FFF2-40B4-BE49-F238E27FC236}">
                <a16:creationId xmlns:a16="http://schemas.microsoft.com/office/drawing/2014/main" id="{0EF1B5B7-1E87-45A7-B5FD-7CB9258E1204}"/>
              </a:ext>
            </a:extLst>
          </p:cNvPr>
          <p:cNvPicPr>
            <a:picLocks noChangeAspect="1"/>
          </p:cNvPicPr>
          <p:nvPr/>
        </p:nvPicPr>
        <p:blipFill>
          <a:blip r:embed="rId3"/>
          <a:stretch>
            <a:fillRect/>
          </a:stretch>
        </p:blipFill>
        <p:spPr>
          <a:xfrm>
            <a:off x="1381066" y="2347340"/>
            <a:ext cx="3133454" cy="3388773"/>
          </a:xfrm>
          <a:prstGeom prst="rect">
            <a:avLst/>
          </a:prstGeom>
        </p:spPr>
      </p:pic>
      <p:pic>
        <p:nvPicPr>
          <p:cNvPr id="10" name="Picture 9">
            <a:extLst>
              <a:ext uri="{FF2B5EF4-FFF2-40B4-BE49-F238E27FC236}">
                <a16:creationId xmlns:a16="http://schemas.microsoft.com/office/drawing/2014/main" id="{7D45E00D-1C9E-4008-B022-74D41479CDEF}"/>
              </a:ext>
            </a:extLst>
          </p:cNvPr>
          <p:cNvPicPr>
            <a:picLocks noChangeAspect="1"/>
          </p:cNvPicPr>
          <p:nvPr/>
        </p:nvPicPr>
        <p:blipFill>
          <a:blip r:embed="rId4"/>
          <a:stretch>
            <a:fillRect/>
          </a:stretch>
        </p:blipFill>
        <p:spPr>
          <a:xfrm>
            <a:off x="6477423" y="2655838"/>
            <a:ext cx="3695700" cy="2771775"/>
          </a:xfrm>
          <a:prstGeom prst="rect">
            <a:avLst/>
          </a:prstGeom>
        </p:spPr>
      </p:pic>
    </p:spTree>
    <p:extLst>
      <p:ext uri="{BB962C8B-B14F-4D97-AF65-F5344CB8AC3E}">
        <p14:creationId xmlns:p14="http://schemas.microsoft.com/office/powerpoint/2010/main" val="1534965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8F22-CB02-41CA-990F-63CCC15BE19A}"/>
              </a:ext>
            </a:extLst>
          </p:cNvPr>
          <p:cNvSpPr>
            <a:spLocks noGrp="1"/>
          </p:cNvSpPr>
          <p:nvPr>
            <p:ph type="title"/>
          </p:nvPr>
        </p:nvSpPr>
        <p:spPr>
          <a:xfrm>
            <a:off x="838200" y="365125"/>
            <a:ext cx="2934810" cy="709073"/>
          </a:xfrm>
        </p:spPr>
        <p:txBody>
          <a:bodyPr>
            <a:normAutofit/>
          </a:bodyPr>
          <a:lstStyle/>
          <a:p>
            <a:r>
              <a:rPr lang="en-US" sz="3200" dirty="0">
                <a:solidFill>
                  <a:schemeClr val="bg2"/>
                </a:solidFill>
              </a:rPr>
              <a:t>Methodology:</a:t>
            </a:r>
          </a:p>
        </p:txBody>
      </p:sp>
      <p:sp>
        <p:nvSpPr>
          <p:cNvPr id="3" name="Date Placeholder 2">
            <a:extLst>
              <a:ext uri="{FF2B5EF4-FFF2-40B4-BE49-F238E27FC236}">
                <a16:creationId xmlns:a16="http://schemas.microsoft.com/office/drawing/2014/main" id="{83A95F08-EE0D-47A5-9E57-9CC0449B3197}"/>
              </a:ext>
            </a:extLst>
          </p:cNvPr>
          <p:cNvSpPr>
            <a:spLocks noGrp="1"/>
          </p:cNvSpPr>
          <p:nvPr>
            <p:ph type="dt" sz="half" idx="10"/>
          </p:nvPr>
        </p:nvSpPr>
        <p:spPr/>
        <p:txBody>
          <a:bodyPr/>
          <a:lstStyle/>
          <a:p>
            <a:fld id="{150290E5-D561-4CFB-9FE4-06A4CC05A61E}" type="datetime1">
              <a:rPr lang="en-US" smtClean="0"/>
              <a:t>26-Apr-21</a:t>
            </a:fld>
            <a:endParaRPr lang="en-US"/>
          </a:p>
        </p:txBody>
      </p:sp>
      <p:sp>
        <p:nvSpPr>
          <p:cNvPr id="4" name="Footer Placeholder 3">
            <a:extLst>
              <a:ext uri="{FF2B5EF4-FFF2-40B4-BE49-F238E27FC236}">
                <a16:creationId xmlns:a16="http://schemas.microsoft.com/office/drawing/2014/main" id="{53356A73-C61B-4819-A789-4A1BCFED7C67}"/>
              </a:ext>
            </a:extLst>
          </p:cNvPr>
          <p:cNvSpPr>
            <a:spLocks noGrp="1"/>
          </p:cNvSpPr>
          <p:nvPr>
            <p:ph type="ftr" sz="quarter" idx="11"/>
          </p:nvPr>
        </p:nvSpPr>
        <p:spPr/>
        <p:txBody>
          <a:bodyPr/>
          <a:lstStyle/>
          <a:p>
            <a:r>
              <a:rPr lang="en-US" dirty="0"/>
              <a:t>source: </a:t>
            </a:r>
            <a:r>
              <a:rPr lang="en-US" dirty="0">
                <a:hlinkClick r:id="rId2"/>
              </a:rPr>
              <a:t>SIFT Based Seafloor Mapping For Autonomous Underwater Vehicle - Online LaTeX Editor Overleaf</a:t>
            </a:r>
            <a:endParaRPr lang="en-US" dirty="0"/>
          </a:p>
        </p:txBody>
      </p:sp>
      <p:sp>
        <p:nvSpPr>
          <p:cNvPr id="5" name="Slide Number Placeholder 4">
            <a:extLst>
              <a:ext uri="{FF2B5EF4-FFF2-40B4-BE49-F238E27FC236}">
                <a16:creationId xmlns:a16="http://schemas.microsoft.com/office/drawing/2014/main" id="{7D50FDB5-AA52-43A0-B615-9F5B173DD9F7}"/>
              </a:ext>
            </a:extLst>
          </p:cNvPr>
          <p:cNvSpPr>
            <a:spLocks noGrp="1"/>
          </p:cNvSpPr>
          <p:nvPr>
            <p:ph type="sldNum" sz="quarter" idx="12"/>
          </p:nvPr>
        </p:nvSpPr>
        <p:spPr/>
        <p:txBody>
          <a:bodyPr/>
          <a:lstStyle/>
          <a:p>
            <a:fld id="{4172E641-AEAD-42C6-8412-72839B6592CC}" type="slidenum">
              <a:rPr lang="en-US" smtClean="0"/>
              <a:t>8</a:t>
            </a:fld>
            <a:endParaRPr lang="en-US" dirty="0"/>
          </a:p>
        </p:txBody>
      </p:sp>
      <p:sp>
        <p:nvSpPr>
          <p:cNvPr id="6" name="TextBox 5">
            <a:extLst>
              <a:ext uri="{FF2B5EF4-FFF2-40B4-BE49-F238E27FC236}">
                <a16:creationId xmlns:a16="http://schemas.microsoft.com/office/drawing/2014/main" id="{9593AB54-7826-4D00-9174-169F242AC1EF}"/>
              </a:ext>
            </a:extLst>
          </p:cNvPr>
          <p:cNvSpPr txBox="1"/>
          <p:nvPr/>
        </p:nvSpPr>
        <p:spPr>
          <a:xfrm>
            <a:off x="1157797" y="1690062"/>
            <a:ext cx="9903780"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2"/>
                </a:solidFill>
              </a:rPr>
              <a:t>Our project on Seafloor mapping aims to map rectangular sections of the seafloor using AUV(Autonomous Underwater Vehicles). </a:t>
            </a:r>
          </a:p>
          <a:p>
            <a:pPr marL="285750" indent="-285750">
              <a:buFont typeface="Arial" panose="020B0604020202020204" pitchFamily="34" charset="0"/>
              <a:buChar char="•"/>
            </a:pPr>
            <a:r>
              <a:rPr lang="en-US" sz="2000" dirty="0">
                <a:solidFill>
                  <a:schemeClr val="bg2"/>
                </a:solidFill>
              </a:rPr>
              <a:t>The project aims to use only cameras and vision based systems to map the desired region on the map. We will choose an area at the selected location to map it, and the AUV will be programmed to follow a path as shown in Fig.1. </a:t>
            </a:r>
          </a:p>
          <a:p>
            <a:pPr marL="285750" indent="-285750">
              <a:buFont typeface="Arial" panose="020B0604020202020204" pitchFamily="34" charset="0"/>
              <a:buChar char="•"/>
            </a:pPr>
            <a:r>
              <a:rPr lang="en-US" sz="2000" dirty="0">
                <a:solidFill>
                  <a:schemeClr val="bg2"/>
                </a:solidFill>
              </a:rPr>
              <a:t>The cameras present on the AUV underside will capture images continuously with breaks at respective areas, they go along the route. </a:t>
            </a:r>
          </a:p>
          <a:p>
            <a:pPr marL="285750" indent="-285750">
              <a:buFont typeface="Arial" panose="020B0604020202020204" pitchFamily="34" charset="0"/>
              <a:buChar char="•"/>
            </a:pPr>
            <a:r>
              <a:rPr lang="en-US" sz="2000" dirty="0">
                <a:solidFill>
                  <a:schemeClr val="bg2"/>
                </a:solidFill>
              </a:rPr>
              <a:t>The cameras will be capturing images only as the AUV moves in a vertical path and will be off during the turn the AUV makes to realign itself parallel to the direction it transited before. This process continues until the AUV reaches the end of the area it has to cover during the mapping expedition.</a:t>
            </a:r>
          </a:p>
        </p:txBody>
      </p:sp>
    </p:spTree>
    <p:extLst>
      <p:ext uri="{BB962C8B-B14F-4D97-AF65-F5344CB8AC3E}">
        <p14:creationId xmlns:p14="http://schemas.microsoft.com/office/powerpoint/2010/main" val="2253896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6447-C24D-4343-93EF-01B309ABDFF3}"/>
              </a:ext>
            </a:extLst>
          </p:cNvPr>
          <p:cNvSpPr>
            <a:spLocks noGrp="1"/>
          </p:cNvSpPr>
          <p:nvPr>
            <p:ph type="title"/>
          </p:nvPr>
        </p:nvSpPr>
        <p:spPr>
          <a:xfrm>
            <a:off x="545237" y="136525"/>
            <a:ext cx="4834631" cy="1055302"/>
          </a:xfrm>
        </p:spPr>
        <p:txBody>
          <a:bodyPr>
            <a:normAutofit/>
          </a:bodyPr>
          <a:lstStyle/>
          <a:p>
            <a:r>
              <a:rPr lang="en-US" sz="3200" dirty="0">
                <a:solidFill>
                  <a:schemeClr val="bg2"/>
                </a:solidFill>
              </a:rPr>
              <a:t>The path followed by AUV:</a:t>
            </a:r>
          </a:p>
        </p:txBody>
      </p:sp>
      <p:sp>
        <p:nvSpPr>
          <p:cNvPr id="3" name="Date Placeholder 2">
            <a:extLst>
              <a:ext uri="{FF2B5EF4-FFF2-40B4-BE49-F238E27FC236}">
                <a16:creationId xmlns:a16="http://schemas.microsoft.com/office/drawing/2014/main" id="{F6402F9B-8A8C-4DE8-AAA5-B92CF0B13611}"/>
              </a:ext>
            </a:extLst>
          </p:cNvPr>
          <p:cNvSpPr>
            <a:spLocks noGrp="1"/>
          </p:cNvSpPr>
          <p:nvPr>
            <p:ph type="dt" sz="half" idx="10"/>
          </p:nvPr>
        </p:nvSpPr>
        <p:spPr/>
        <p:txBody>
          <a:bodyPr/>
          <a:lstStyle/>
          <a:p>
            <a:fld id="{150290E5-D561-4CFB-9FE4-06A4CC05A61E}" type="datetime1">
              <a:rPr lang="en-US" smtClean="0"/>
              <a:t>26-Apr-21</a:t>
            </a:fld>
            <a:endParaRPr lang="en-US"/>
          </a:p>
        </p:txBody>
      </p:sp>
      <p:sp>
        <p:nvSpPr>
          <p:cNvPr id="4" name="Footer Placeholder 3">
            <a:extLst>
              <a:ext uri="{FF2B5EF4-FFF2-40B4-BE49-F238E27FC236}">
                <a16:creationId xmlns:a16="http://schemas.microsoft.com/office/drawing/2014/main" id="{F208EDE8-F134-403E-A5EF-9FA128B3378E}"/>
              </a:ext>
            </a:extLst>
          </p:cNvPr>
          <p:cNvSpPr>
            <a:spLocks noGrp="1"/>
          </p:cNvSpPr>
          <p:nvPr>
            <p:ph type="ftr" sz="quarter" idx="11"/>
          </p:nvPr>
        </p:nvSpPr>
        <p:spPr/>
        <p:txBody>
          <a:bodyPr/>
          <a:lstStyle/>
          <a:p>
            <a:r>
              <a:rPr lang="en-US" dirty="0"/>
              <a:t>source: AUV image , Google images</a:t>
            </a:r>
          </a:p>
        </p:txBody>
      </p:sp>
      <p:sp>
        <p:nvSpPr>
          <p:cNvPr id="5" name="Slide Number Placeholder 4">
            <a:extLst>
              <a:ext uri="{FF2B5EF4-FFF2-40B4-BE49-F238E27FC236}">
                <a16:creationId xmlns:a16="http://schemas.microsoft.com/office/drawing/2014/main" id="{BC5D4324-8451-441A-9B6A-58196C55E010}"/>
              </a:ext>
            </a:extLst>
          </p:cNvPr>
          <p:cNvSpPr>
            <a:spLocks noGrp="1"/>
          </p:cNvSpPr>
          <p:nvPr>
            <p:ph type="sldNum" sz="quarter" idx="12"/>
          </p:nvPr>
        </p:nvSpPr>
        <p:spPr/>
        <p:txBody>
          <a:bodyPr/>
          <a:lstStyle/>
          <a:p>
            <a:fld id="{4172E641-AEAD-42C6-8412-72839B6592CC}" type="slidenum">
              <a:rPr lang="en-US" smtClean="0"/>
              <a:t>9</a:t>
            </a:fld>
            <a:endParaRPr lang="en-US"/>
          </a:p>
        </p:txBody>
      </p:sp>
      <p:pic>
        <p:nvPicPr>
          <p:cNvPr id="7" name="Picture 6">
            <a:extLst>
              <a:ext uri="{FF2B5EF4-FFF2-40B4-BE49-F238E27FC236}">
                <a16:creationId xmlns:a16="http://schemas.microsoft.com/office/drawing/2014/main" id="{49646C21-042B-4FA3-B0D6-51C491867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684847"/>
            <a:ext cx="7428416" cy="4178483"/>
          </a:xfrm>
          <a:prstGeom prst="rect">
            <a:avLst/>
          </a:prstGeom>
        </p:spPr>
      </p:pic>
      <p:pic>
        <p:nvPicPr>
          <p:cNvPr id="2052" name="Picture 4" descr="New Generation REMUS 100 for Marine Research Applications | Hydroid, Inc.">
            <a:extLst>
              <a:ext uri="{FF2B5EF4-FFF2-40B4-BE49-F238E27FC236}">
                <a16:creationId xmlns:a16="http://schemas.microsoft.com/office/drawing/2014/main" id="{D9CC7B8D-ACFF-4A29-A5A4-2ABA60ED9A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3082815" y="5005572"/>
            <a:ext cx="768841" cy="228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15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1277 -0.03611 L 0.01277 -0.40232 L 0.0142 -0.47222 L 0.09128 -0.47222 L 0.09857 -0.02431 L 0.15977 -0.01783 L 0.15469 -0.50209 L 0.21719 -0.50579 L 0.22605 -0.01134 L 0.29219 -0.03218 C 0.29271 -0.18797 0.29323 -0.34375 0.29362 -0.49954 L 0.36719 -0.50324 L 0.38256 -0.01273 " pathEditMode="relative" ptsTypes="AAAAAAAAAAAAA">
                                      <p:cBhvr>
                                        <p:cTn id="6" dur="5000" fill="hold"/>
                                        <p:tgtEl>
                                          <p:spTgt spid="205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1440</TotalTime>
  <Words>2862</Words>
  <Application>Microsoft Office PowerPoint</Application>
  <PresentationFormat>Widescreen</PresentationFormat>
  <Paragraphs>240</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Calibri Light</vt:lpstr>
      <vt:lpstr>Comic Sans MS</vt:lpstr>
      <vt:lpstr>Helvetica</vt:lpstr>
      <vt:lpstr>Roboto-Light</vt:lpstr>
      <vt:lpstr>Times New Roman</vt:lpstr>
      <vt:lpstr>Wingdings</vt:lpstr>
      <vt:lpstr>Office Theme</vt:lpstr>
      <vt:lpstr>SIFT Based Seafloor Mapping For Autonomous Underwater Vehicles</vt:lpstr>
      <vt:lpstr>What is an AUV?</vt:lpstr>
      <vt:lpstr>Abstract/Introduction</vt:lpstr>
      <vt:lpstr>Objective:</vt:lpstr>
      <vt:lpstr>Review of Literature</vt:lpstr>
      <vt:lpstr>PowerPoint Presentation</vt:lpstr>
      <vt:lpstr>PowerPoint Presentation</vt:lpstr>
      <vt:lpstr>Methodology:</vt:lpstr>
      <vt:lpstr>The path followed by AUV:</vt:lpstr>
      <vt:lpstr>Flow chart of expected algorithm</vt:lpstr>
      <vt:lpstr>Experiment Setup</vt:lpstr>
      <vt:lpstr>The Algorithm:</vt:lpstr>
      <vt:lpstr>Loading the images into a useable array</vt:lpstr>
      <vt:lpstr>SIFT Overview Since SIFT is the backbone of our project this is a barebones overview</vt:lpstr>
      <vt:lpstr>PowerPoint Presentation</vt:lpstr>
      <vt:lpstr>PowerPoint Presentation</vt:lpstr>
      <vt:lpstr>“Once all the key points are localized, they must be optimized and refined to amount for dual detections and multiple corner detection. They used Taylor series expansion of scale-space to get a more accurate location of extrema. If the intensity at this extrema is less than a threshold value (0.03 as per the paper),   DoG has a higher response for edges, so edges also need to be removed. For this, a concept similar to the Harris corner detector is used. They used a 2x2 Hessian matrix (H) to compute the pricipal curvature. We know from the Harris corner detector that for edges, one eigen value is larger than the other. So here they used a simple function.”</vt:lpstr>
      <vt:lpstr>3. Application of SIFT</vt:lpstr>
      <vt:lpstr> The function also computes the descriptor of the images by adding each image’s gradient magnitude and orientation around a keypoint location a Gaussian window, then weights the values to define the final descriptor.   These values also account for the change in 3D orientation and illumination to remove false-positive key points and descriptors.   We still need to retain the values of the key points and descriptors for each image to use them further, which will append into corresponding arrays. </vt:lpstr>
      <vt:lpstr> 4. Forming of each vertical segment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SIFT Based Seafloor Mapping For Autonomous Underwater Vehicles</dc:title>
  <dc:creator>Raghu Ram</dc:creator>
  <cp:lastModifiedBy>Raghu Ram</cp:lastModifiedBy>
  <cp:revision>37</cp:revision>
  <dcterms:created xsi:type="dcterms:W3CDTF">2021-04-26T07:37:38Z</dcterms:created>
  <dcterms:modified xsi:type="dcterms:W3CDTF">2021-04-27T07:37:42Z</dcterms:modified>
</cp:coreProperties>
</file>