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8" r:id="rId7"/>
    <p:sldId id="401" r:id="rId8"/>
    <p:sldId id="409" r:id="rId9"/>
    <p:sldId id="402" r:id="rId10"/>
    <p:sldId id="410" r:id="rId11"/>
    <p:sldId id="411" r:id="rId12"/>
    <p:sldId id="412" r:id="rId13"/>
    <p:sldId id="413" r:id="rId14"/>
    <p:sldId id="404"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a:solidFill>
                  <a:srgbClr val="000000"/>
                </a:solidFill>
              </a:rPr>
              <a:t>Submitted in the partial fulfillment for the award of the degree of</a:t>
            </a:r>
          </a:p>
          <a:p>
            <a:pPr algn="ctr">
              <a:lnSpc>
                <a:spcPct val="150000"/>
              </a:lnSpc>
            </a:pPr>
            <a:r>
              <a:rPr lang="en-US" sz="2400" b="1">
                <a:solidFill>
                  <a:srgbClr val="000000"/>
                </a:solidFill>
              </a:rPr>
              <a:t>BACHELOR OF ENGINEERING </a:t>
            </a:r>
            <a:endParaRPr lang="en-US" sz="2400">
              <a:solidFill>
                <a:srgbClr val="000000"/>
              </a:solidFill>
            </a:endParaRPr>
          </a:p>
          <a:p>
            <a:pPr algn="ctr">
              <a:lnSpc>
                <a:spcPct val="150000"/>
              </a:lnSpc>
            </a:pPr>
            <a:r>
              <a:rPr lang="en-US" sz="2400" i="1">
                <a:solidFill>
                  <a:srgbClr val="000000"/>
                </a:solidFill>
              </a:rPr>
              <a:t> IN</a:t>
            </a:r>
          </a:p>
          <a:p>
            <a:pPr algn="ctr">
              <a:lnSpc>
                <a:spcPct val="150000"/>
              </a:lnSpc>
            </a:pPr>
            <a:r>
              <a:rPr lang="en-US" sz="2400" b="1">
                <a:solidFill>
                  <a:srgbClr val="000000"/>
                </a:solidFill>
              </a:rPr>
              <a:t>Computer Science Engineering</a:t>
            </a:r>
            <a:endParaRPr lang="en-US" err="1"/>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a:solidFill>
                  <a:srgbClr val="C00000"/>
                </a:solidFill>
                <a:latin typeface="Casper" panose="02000506000000020004" pitchFamily="2" charset="0"/>
                <a:ea typeface="Karla" pitchFamily="2" charset="0"/>
                <a:cs typeface="Karla" pitchFamily="2" charset="0"/>
              </a:rPr>
              <a:t>LEARN</a:t>
            </a:r>
            <a:r>
              <a:rPr lang="en-US" sz="2000" b="1">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a:solidFill>
                <a:prstClr val="black"/>
              </a:solidFill>
              <a:latin typeface="Casper" panose="02000506000000020004" pitchFamily="2" charset="0"/>
            </a:endParaRPr>
          </a:p>
          <a:p>
            <a:pPr eaLnBrk="1" hangingPunct="1"/>
            <a:endParaRPr lang="en-US" sz="1600" b="1">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a:solidFill>
                  <a:srgbClr val="FF0000"/>
                </a:solidFill>
                <a:latin typeface="Times New Roman" pitchFamily="18" charset="0"/>
                <a:cs typeface="Times New Roman" pitchFamily="18" charset="0"/>
              </a:rPr>
              <a:t>Department of AIT-CSE</a:t>
            </a:r>
            <a:endParaRPr lang="en-US" sz="160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2562912" y="227408"/>
            <a:ext cx="709687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a:latin typeface="King"/>
              </a:rPr>
              <a:t>Image captioning app for blind people</a:t>
            </a:r>
            <a:endParaRPr lang="en-US" b="1"/>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281106" y="4310878"/>
            <a:ext cx="3390672" cy="2215991"/>
          </a:xfrm>
          <a:prstGeom prst="rect">
            <a:avLst/>
          </a:prstGeom>
          <a:noFill/>
        </p:spPr>
        <p:txBody>
          <a:bodyPr wrap="none" lIns="91440" tIns="45720" rIns="91440" bIns="45720" rtlCol="0" anchor="t">
            <a:spAutoFit/>
          </a:bodyPr>
          <a:lstStyle/>
          <a:p>
            <a:r>
              <a:rPr lang="en-US" sz="2000" b="1" dirty="0"/>
              <a:t>Submitted by: </a:t>
            </a:r>
          </a:p>
          <a:p>
            <a:r>
              <a:rPr lang="en-US" sz="2000" dirty="0"/>
              <a:t>Anmol </a:t>
            </a:r>
            <a:r>
              <a:rPr lang="en-US" sz="2000"/>
              <a:t>Malik</a:t>
            </a:r>
            <a:r>
              <a:rPr lang="en-US"/>
              <a:t>  	</a:t>
            </a:r>
            <a:r>
              <a:rPr lang="en-US" sz="2000"/>
              <a:t>21BCS5335</a:t>
            </a:r>
            <a:endParaRPr lang="en-US" sz="2000" dirty="0">
              <a:ea typeface="Calibri"/>
              <a:cs typeface="Calibri"/>
            </a:endParaRPr>
          </a:p>
          <a:p>
            <a:r>
              <a:rPr lang="en-US" sz="2000" dirty="0">
                <a:ea typeface="Calibri"/>
                <a:cs typeface="Calibri"/>
              </a:rPr>
              <a:t>Anoop Sethi  	21BCS6690</a:t>
            </a:r>
          </a:p>
          <a:p>
            <a:r>
              <a:rPr lang="en-US" sz="2000" dirty="0">
                <a:ea typeface="Calibri"/>
                <a:cs typeface="Calibri"/>
              </a:rPr>
              <a:t>Arya Kumar  	21BCS7457</a:t>
            </a:r>
          </a:p>
          <a:p>
            <a:r>
              <a:rPr lang="en-IN" sz="1800" dirty="0">
                <a:solidFill>
                  <a:srgbClr val="000000"/>
                </a:solidFill>
                <a:effectLst/>
                <a:latin typeface="Times New Roman" panose="02020603050405020304" pitchFamily="18" charset="0"/>
                <a:ea typeface="Times New Roman" panose="02020603050405020304" pitchFamily="18" charset="0"/>
              </a:rPr>
              <a:t>MD QURESHI	 21BCS10475</a:t>
            </a:r>
          </a:p>
          <a:p>
            <a:endParaRPr lang="en-US" sz="2000" dirty="0">
              <a:ea typeface="Calibri"/>
              <a:cs typeface="Calibri"/>
            </a:endParaRPr>
          </a:p>
          <a:p>
            <a:endParaRPr lang="en-US" sz="2000" dirty="0"/>
          </a:p>
        </p:txBody>
      </p:sp>
      <p:sp>
        <p:nvSpPr>
          <p:cNvPr id="6" name="TextBox 5"/>
          <p:cNvSpPr txBox="1"/>
          <p:nvPr/>
        </p:nvSpPr>
        <p:spPr>
          <a:xfrm>
            <a:off x="7681250" y="4725655"/>
            <a:ext cx="2971326" cy="1077218"/>
          </a:xfrm>
          <a:prstGeom prst="rect">
            <a:avLst/>
          </a:prstGeom>
          <a:noFill/>
        </p:spPr>
        <p:txBody>
          <a:bodyPr wrap="none" lIns="91440" tIns="45720" rIns="91440" bIns="45720" rtlCol="0" anchor="t">
            <a:spAutoFit/>
          </a:bodyPr>
          <a:lstStyle/>
          <a:p>
            <a:r>
              <a:rPr lang="en-US" sz="2000" b="1"/>
              <a:t>Under the Supervision of: </a:t>
            </a:r>
            <a:endParaRPr lang="en-US" sz="2000"/>
          </a:p>
          <a:p>
            <a:r>
              <a:rPr lang="en-US" sz="2400">
                <a:solidFill>
                  <a:srgbClr val="FF0000"/>
                </a:solidFill>
                <a:ea typeface="+mn-lt"/>
                <a:cs typeface="+mn-lt"/>
              </a:rPr>
              <a:t>Shivani (E11286)</a:t>
            </a:r>
            <a:endParaRPr lang="en-US" sz="2400">
              <a:ea typeface="+mn-lt"/>
              <a:cs typeface="+mn-lt"/>
            </a:endParaRPr>
          </a:p>
          <a:p>
            <a:endParaRPr lang="en-US" sz="200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EE03-5FC0-AC81-CEA9-EB41CC227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BFB21-29A3-3285-E49A-4FD8C4C235FD}"/>
              </a:ext>
            </a:extLst>
          </p:cNvPr>
          <p:cNvSpPr>
            <a:spLocks noGrp="1"/>
          </p:cNvSpPr>
          <p:nvPr>
            <p:ph type="title"/>
          </p:nvPr>
        </p:nvSpPr>
        <p:spPr>
          <a:xfrm>
            <a:off x="838200" y="50953"/>
            <a:ext cx="10515600" cy="1325563"/>
          </a:xfrm>
        </p:spPr>
        <p:txBody>
          <a:bodyPr/>
          <a:lstStyle/>
          <a:p>
            <a:pPr algn="ctr"/>
            <a:r>
              <a:rPr lang="en-US" b="1" dirty="0"/>
              <a:t>Analytics of Features</a:t>
            </a:r>
          </a:p>
        </p:txBody>
      </p:sp>
      <p:sp>
        <p:nvSpPr>
          <p:cNvPr id="4" name="Slide Number Placeholder 3">
            <a:extLst>
              <a:ext uri="{FF2B5EF4-FFF2-40B4-BE49-F238E27FC236}">
                <a16:creationId xmlns:a16="http://schemas.microsoft.com/office/drawing/2014/main" id="{6F47F786-9979-B1DB-6C34-B4D58148ECA6}"/>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5" name="Content Placeholder 4">
            <a:extLst>
              <a:ext uri="{FF2B5EF4-FFF2-40B4-BE49-F238E27FC236}">
                <a16:creationId xmlns:a16="http://schemas.microsoft.com/office/drawing/2014/main" id="{A738D5D3-98F5-0934-2869-CBF1D2B01FBF}"/>
              </a:ext>
            </a:extLst>
          </p:cNvPr>
          <p:cNvSpPr>
            <a:spLocks noGrp="1"/>
          </p:cNvSpPr>
          <p:nvPr>
            <p:ph idx="1"/>
          </p:nvPr>
        </p:nvSpPr>
        <p:spPr>
          <a:xfrm>
            <a:off x="838200" y="1565735"/>
            <a:ext cx="10515600" cy="4800447"/>
          </a:xfrm>
        </p:spPr>
        <p:txBody>
          <a:bodyPr>
            <a:normAutofit fontScale="85000" lnSpcReduction="20000"/>
          </a:bodyPr>
          <a:lstStyle/>
          <a:p>
            <a:pPr algn="l">
              <a:buFont typeface="+mj-lt"/>
              <a:buAutoNum type="arabicPeriod"/>
            </a:pPr>
            <a:r>
              <a:rPr lang="en-US" b="1" i="0" dirty="0" err="1">
                <a:effectLst/>
                <a:latin typeface="Söhne"/>
              </a:rPr>
              <a:t>ResNet</a:t>
            </a:r>
            <a:r>
              <a:rPr lang="en-US" b="1" i="0" dirty="0">
                <a:effectLst/>
                <a:latin typeface="Söhne"/>
              </a:rPr>
              <a:t> Feature Extraction</a:t>
            </a:r>
            <a:r>
              <a:rPr lang="en-US" b="0" i="0" dirty="0">
                <a:effectLst/>
                <a:latin typeface="Söhne"/>
              </a:rPr>
              <a:t>: Utilize </a:t>
            </a:r>
            <a:r>
              <a:rPr lang="en-US" b="0" i="0" dirty="0" err="1">
                <a:effectLst/>
                <a:latin typeface="Söhne"/>
              </a:rPr>
              <a:t>ResNet</a:t>
            </a:r>
            <a:r>
              <a:rPr lang="en-US" b="0" i="0" dirty="0">
                <a:effectLst/>
                <a:latin typeface="Söhne"/>
              </a:rPr>
              <a:t>, a powerful convolutional neural network (CNN) architecture, for feature extraction from live video frames. </a:t>
            </a:r>
            <a:r>
              <a:rPr lang="en-US" b="0" i="0" dirty="0" err="1">
                <a:effectLst/>
                <a:latin typeface="Söhne"/>
              </a:rPr>
              <a:t>ResNet's</a:t>
            </a:r>
            <a:r>
              <a:rPr lang="en-US" b="0" i="0" dirty="0">
                <a:effectLst/>
                <a:latin typeface="Söhne"/>
              </a:rPr>
              <a:t> deep architecture allows it to capture intricate visual features effectively, aiding in understanding the content of each frame.</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Artificial Neural Networks (ANNs) for Caption Generation</a:t>
            </a:r>
            <a:r>
              <a:rPr lang="en-US" b="0" i="0" dirty="0">
                <a:effectLst/>
                <a:latin typeface="Söhne"/>
              </a:rPr>
              <a:t>: Employ artificial neural networks (ANNs), such as recurrent neural networks (RNNs) or transformer-based models like BERT or GPT, for generating captions based on the features extracted by </a:t>
            </a:r>
            <a:r>
              <a:rPr lang="en-US" b="0" i="0" dirty="0" err="1">
                <a:effectLst/>
                <a:latin typeface="Söhne"/>
              </a:rPr>
              <a:t>ResNet</a:t>
            </a:r>
            <a:r>
              <a:rPr lang="en-US" b="0" i="0" dirty="0">
                <a:effectLst/>
                <a:latin typeface="Söhne"/>
              </a:rPr>
              <a:t>. These ANNs can process the visual features alongside textual context to produce coherent and contextually relevant captions.</a:t>
            </a:r>
          </a:p>
          <a:p>
            <a:pPr algn="l">
              <a:buFont typeface="+mj-lt"/>
              <a:buAutoNum type="arabicPeriod"/>
            </a:pPr>
            <a:endParaRPr lang="en-US" b="0" i="0" dirty="0">
              <a:effectLst/>
              <a:latin typeface="Söhne"/>
            </a:endParaRPr>
          </a:p>
          <a:p>
            <a:pPr algn="l">
              <a:buFont typeface="+mj-lt"/>
              <a:buAutoNum type="arabicPeriod"/>
            </a:pPr>
            <a:r>
              <a:rPr lang="en-US" b="1" i="0" dirty="0">
                <a:effectLst/>
                <a:latin typeface="Söhne"/>
              </a:rPr>
              <a:t>Real-time Processing in a Mobile App</a:t>
            </a:r>
            <a:r>
              <a:rPr lang="en-US" b="0" i="0" dirty="0">
                <a:effectLst/>
                <a:latin typeface="Söhne"/>
              </a:rPr>
              <a:t>: Implement real-time video processing capabilities within a mobile application. By leveraging the processing power of mobile devices and optimizing algorithms for efficiency, users can capture live video streams and receive instant captions directly on their mobile devices.</a:t>
            </a:r>
          </a:p>
        </p:txBody>
      </p:sp>
    </p:spTree>
    <p:extLst>
      <p:ext uri="{BB962C8B-B14F-4D97-AF65-F5344CB8AC3E}">
        <p14:creationId xmlns:p14="http://schemas.microsoft.com/office/powerpoint/2010/main" val="161821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6DBBD-3229-A81D-0403-00DD6B722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C34FB-797B-9777-B450-B45EE1C622E1}"/>
              </a:ext>
            </a:extLst>
          </p:cNvPr>
          <p:cNvSpPr>
            <a:spLocks noGrp="1"/>
          </p:cNvSpPr>
          <p:nvPr>
            <p:ph type="title"/>
          </p:nvPr>
        </p:nvSpPr>
        <p:spPr>
          <a:xfrm>
            <a:off x="838200" y="136525"/>
            <a:ext cx="10515600" cy="1325563"/>
          </a:xfrm>
        </p:spPr>
        <p:txBody>
          <a:bodyPr/>
          <a:lstStyle/>
          <a:p>
            <a:pPr algn="ctr"/>
            <a:r>
              <a:rPr lang="en-US" b="1" dirty="0"/>
              <a:t>Analytics of Features</a:t>
            </a:r>
          </a:p>
        </p:txBody>
      </p:sp>
      <p:sp>
        <p:nvSpPr>
          <p:cNvPr id="4" name="Slide Number Placeholder 3">
            <a:extLst>
              <a:ext uri="{FF2B5EF4-FFF2-40B4-BE49-F238E27FC236}">
                <a16:creationId xmlns:a16="http://schemas.microsoft.com/office/drawing/2014/main" id="{ECA8A908-794D-DE3A-BB31-FF364E4B869E}"/>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5" name="Content Placeholder 4">
            <a:extLst>
              <a:ext uri="{FF2B5EF4-FFF2-40B4-BE49-F238E27FC236}">
                <a16:creationId xmlns:a16="http://schemas.microsoft.com/office/drawing/2014/main" id="{B901AF6B-06B9-7F68-3857-8C77CEC10213}"/>
              </a:ext>
            </a:extLst>
          </p:cNvPr>
          <p:cNvSpPr>
            <a:spLocks noGrp="1"/>
          </p:cNvSpPr>
          <p:nvPr>
            <p:ph idx="1"/>
          </p:nvPr>
        </p:nvSpPr>
        <p:spPr>
          <a:xfrm>
            <a:off x="838200" y="1565735"/>
            <a:ext cx="10515600" cy="4800447"/>
          </a:xfrm>
        </p:spPr>
        <p:txBody>
          <a:bodyPr>
            <a:normAutofit lnSpcReduction="10000"/>
          </a:bodyPr>
          <a:lstStyle/>
          <a:p>
            <a:pPr marL="0" indent="0" algn="l">
              <a:buNone/>
            </a:pPr>
            <a:r>
              <a:rPr lang="en-US" b="1" i="0" dirty="0">
                <a:effectLst/>
                <a:latin typeface="Söhne"/>
              </a:rPr>
              <a:t>3. Feedback Integration for Continuous Improvement</a:t>
            </a:r>
            <a:r>
              <a:rPr lang="en-US" b="0" i="0" dirty="0">
                <a:effectLst/>
                <a:latin typeface="Söhne"/>
              </a:rPr>
              <a:t>: Incorporate user feedback mechanisms within the mobile app to gather input on the accuracy and relevance of generated captions. This feedback loop can be used to iteratively improve the model's performance over time, enhancing its ability to generate high-quality captions for live video streams.</a:t>
            </a:r>
          </a:p>
          <a:p>
            <a:pPr marL="0" indent="0" algn="l">
              <a:buNone/>
            </a:pPr>
            <a:br>
              <a:rPr lang="en-US" dirty="0"/>
            </a:br>
            <a:r>
              <a:rPr lang="en-US" dirty="0"/>
              <a:t>4. </a:t>
            </a:r>
            <a:r>
              <a:rPr lang="en-US" b="1" i="0" dirty="0">
                <a:effectLst/>
                <a:latin typeface="Söhne"/>
              </a:rPr>
              <a:t>On-device Inference for Low Latency</a:t>
            </a:r>
            <a:r>
              <a:rPr lang="en-US" b="0" i="0" dirty="0">
                <a:effectLst/>
                <a:latin typeface="Söhne"/>
              </a:rPr>
              <a:t>: Optimize the model for on-device inference to minimize latency and provide a seamless user experience. By deploying the model directly on the user's device, captions can be generated in real-time without relying on server-side processing, ensuring minimal delay in caption delivery.</a:t>
            </a:r>
          </a:p>
          <a:p>
            <a:pPr marL="0" indent="0">
              <a:buNone/>
            </a:pPr>
            <a:endParaRPr lang="en-US" b="0" i="0" dirty="0">
              <a:effectLst/>
              <a:latin typeface="Söhne"/>
            </a:endParaRPr>
          </a:p>
        </p:txBody>
      </p:sp>
    </p:spTree>
    <p:extLst>
      <p:ext uri="{BB962C8B-B14F-4D97-AF65-F5344CB8AC3E}">
        <p14:creationId xmlns:p14="http://schemas.microsoft.com/office/powerpoint/2010/main" val="166304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 and Outputs</a:t>
            </a:r>
          </a:p>
        </p:txBody>
      </p:sp>
      <p:sp>
        <p:nvSpPr>
          <p:cNvPr id="3" name="Content Placeholder 2"/>
          <p:cNvSpPr>
            <a:spLocks noGrp="1"/>
          </p:cNvSpPr>
          <p:nvPr>
            <p:ph idx="1"/>
          </p:nvPr>
        </p:nvSpPr>
        <p:spPr/>
        <p:txBody>
          <a:bodyPr vert="horz" lIns="91440" tIns="45720" rIns="91440" bIns="45720" rtlCol="0" anchor="t">
            <a:normAutofit/>
          </a:bodyPr>
          <a:lstStyle/>
          <a:p>
            <a:r>
              <a:rPr lang="en-US" sz="2000" b="1" dirty="0">
                <a:ea typeface="+mn-lt"/>
                <a:cs typeface="+mn-lt"/>
              </a:rPr>
              <a:t>Accurate Image Captioning:</a:t>
            </a:r>
            <a:r>
              <a:rPr lang="en-US" sz="2000" dirty="0">
                <a:ea typeface="+mn-lt"/>
                <a:cs typeface="+mn-lt"/>
              </a:rPr>
              <a:t> The primary output of our work is an Image Captioning App capable of accurately generating descriptive captions for a wide variety of images. Users can simply capture or upload an image, and the app will provide a detailed textual description of its contents.</a:t>
            </a:r>
          </a:p>
          <a:p>
            <a:r>
              <a:rPr lang="en-US" sz="2000" b="1" dirty="0">
                <a:ea typeface="+mn-lt"/>
                <a:cs typeface="+mn-lt"/>
              </a:rPr>
              <a:t>Improved Accessibility:</a:t>
            </a:r>
            <a:r>
              <a:rPr lang="en-US" sz="2000" dirty="0">
                <a:ea typeface="+mn-lt"/>
                <a:cs typeface="+mn-lt"/>
              </a:rPr>
              <a:t> Through the app, visually impaired individuals gain enhanced access to visual information, allowing them to better understand and interact with their environment. This improved accessibility promotes independence and autonomy in daily activities.</a:t>
            </a:r>
            <a:endParaRPr lang="en-US" sz="2000" dirty="0"/>
          </a:p>
          <a:p>
            <a:r>
              <a:rPr lang="en-US" sz="2000" b="1" dirty="0">
                <a:ea typeface="+mn-lt"/>
                <a:cs typeface="+mn-lt"/>
              </a:rPr>
              <a:t>Enhanced Quality of Life:</a:t>
            </a:r>
            <a:r>
              <a:rPr lang="en-US" sz="2000" dirty="0">
                <a:ea typeface="+mn-lt"/>
                <a:cs typeface="+mn-lt"/>
              </a:rPr>
              <a:t> By providing a tool that facilitates access to visual content, our app contributes to an enhanced quality of life for visually impaired users. They can engage more fully in educational, professional, and recreational activities, leading to greater social inclusion and fulfillment.</a:t>
            </a:r>
            <a:endParaRPr lang="en-US" sz="2000" dirty="0"/>
          </a:p>
          <a:p>
            <a:r>
              <a:rPr lang="en-US" sz="2000" b="1" dirty="0">
                <a:ea typeface="+mn-lt"/>
                <a:cs typeface="+mn-lt"/>
              </a:rPr>
              <a:t>Positive User Experiences:</a:t>
            </a:r>
            <a:r>
              <a:rPr lang="en-US" sz="2000" dirty="0">
                <a:ea typeface="+mn-lt"/>
                <a:cs typeface="+mn-lt"/>
              </a:rPr>
              <a:t> We aim to deliver a user-friendly and intuitive app interface that prioritizes accessibility and usability for visually impaired users. Positive user experiences are central to our objectives, fostering satisfaction and continued engagement with the app.</a:t>
            </a:r>
            <a:endParaRPr lang="en-US" sz="2000" dirty="0"/>
          </a:p>
          <a:p>
            <a:endParaRPr lang="en-US" sz="2000"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ea typeface="+mn-lt"/>
                <a:cs typeface="+mn-lt"/>
              </a:rPr>
              <a:t>Development of an Image Captioning App for visually impaired individuals, leveraging NLP and ML technologies.</a:t>
            </a:r>
            <a:endParaRPr lang="en-US" dirty="0"/>
          </a:p>
          <a:p>
            <a:r>
              <a:rPr lang="en-US" dirty="0">
                <a:ea typeface="+mn-lt"/>
                <a:cs typeface="+mn-lt"/>
              </a:rPr>
              <a:t>Focus on enhancing accessibility, improving independence, and promoting social inclusion.</a:t>
            </a:r>
            <a:endParaRPr lang="en-US"/>
          </a:p>
          <a:p>
            <a:r>
              <a:rPr lang="en-US" dirty="0">
                <a:ea typeface="+mn-lt"/>
                <a:cs typeface="+mn-lt"/>
              </a:rPr>
              <a:t>User-centric design approach to ensure the app meets the diverse needs of its users effectively.</a:t>
            </a:r>
            <a:endParaRPr lang="en-US"/>
          </a:p>
          <a:p>
            <a:r>
              <a:rPr lang="en-US" dirty="0">
                <a:ea typeface="+mn-lt"/>
                <a:cs typeface="+mn-lt"/>
              </a:rPr>
              <a:t>Collaboration with the visually impaired community and relevant stakeholders to gather insights and validate assumptions.</a:t>
            </a:r>
            <a:endParaRPr lang="en-US" dirty="0"/>
          </a:p>
          <a:p>
            <a:r>
              <a:rPr lang="en-US" dirty="0">
                <a:ea typeface="+mn-lt"/>
                <a:cs typeface="+mn-lt"/>
              </a:rPr>
              <a:t>Continuous improvement process to enhance the app's functionality, accuracy, and user experience over time.</a:t>
            </a:r>
            <a:endParaRPr lang="en-US" dirty="0"/>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a:t>
            </a: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b="1" dirty="0">
                <a:ea typeface="+mn-lt"/>
                <a:cs typeface="+mn-lt"/>
              </a:rPr>
              <a:t>Expansion of Features:</a:t>
            </a:r>
            <a:r>
              <a:rPr lang="en-US" dirty="0">
                <a:ea typeface="+mn-lt"/>
                <a:cs typeface="+mn-lt"/>
              </a:rPr>
              <a:t> Our Image Captioning App can be further enhanced with additional features such as object recognition, scene description, and text-to-speech capabilities, providing even greater utility to visually impaired users.</a:t>
            </a:r>
            <a:endParaRPr lang="en-US" dirty="0"/>
          </a:p>
          <a:p>
            <a:r>
              <a:rPr lang="en-US" b="1" dirty="0">
                <a:ea typeface="+mn-lt"/>
                <a:cs typeface="+mn-lt"/>
              </a:rPr>
              <a:t>Integration with Wearable Technology:</a:t>
            </a:r>
            <a:r>
              <a:rPr lang="en-US" dirty="0">
                <a:ea typeface="+mn-lt"/>
                <a:cs typeface="+mn-lt"/>
              </a:rPr>
              <a:t> Future iterations of the app could explore integration with wearable devices such as smart glasses, allowing users to receive real-time audio descriptions of their surroundings and navigate with greater ease.</a:t>
            </a:r>
            <a:endParaRPr lang="en-US" dirty="0"/>
          </a:p>
          <a:p>
            <a:r>
              <a:rPr lang="en-US" b="1" dirty="0">
                <a:ea typeface="+mn-lt"/>
                <a:cs typeface="+mn-lt"/>
              </a:rPr>
              <a:t>Multi-Language Support:</a:t>
            </a:r>
            <a:r>
              <a:rPr lang="en-US" dirty="0">
                <a:ea typeface="+mn-lt"/>
                <a:cs typeface="+mn-lt"/>
              </a:rPr>
              <a:t> To cater to a broader user base, incorporating support for multiple languages would enable users from diverse linguistic backgrounds to access visual information in their preferred language.</a:t>
            </a:r>
          </a:p>
          <a:p>
            <a:r>
              <a:rPr lang="en-US" b="1" dirty="0">
                <a:ea typeface="+mn-lt"/>
                <a:cs typeface="+mn-lt"/>
              </a:rPr>
              <a:t>Community Engagement and Education:</a:t>
            </a:r>
            <a:r>
              <a:rPr lang="en-US" dirty="0">
                <a:ea typeface="+mn-lt"/>
                <a:cs typeface="+mn-lt"/>
              </a:rPr>
              <a:t> Continued collaboration with the visually impaired community is essential for gathering feedback, identifying evolving needs, and raising awareness about the app's capabilities and benefits.</a:t>
            </a:r>
            <a:endParaRPr lang="en-US" dirty="0"/>
          </a:p>
          <a:p>
            <a:r>
              <a:rPr lang="en-US" b="1" dirty="0">
                <a:ea typeface="+mn-lt"/>
                <a:cs typeface="+mn-lt"/>
              </a:rPr>
              <a:t>Partnerships and Outreach:</a:t>
            </a:r>
            <a:r>
              <a:rPr lang="en-US" dirty="0">
                <a:ea typeface="+mn-lt"/>
                <a:cs typeface="+mn-lt"/>
              </a:rPr>
              <a:t> Collaborating with organizations, educational institutions, and government agencies focused on accessibility and disability rights can facilitate broader outreach and adoption of the app, ensuring it reaches those who stand to benefit the most.</a:t>
            </a:r>
            <a:endParaRPr lang="en-US" dirty="0"/>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3" name="Content Placeholder 2"/>
          <p:cNvSpPr>
            <a:spLocks noGrp="1"/>
          </p:cNvSpPr>
          <p:nvPr>
            <p:ph idx="1"/>
          </p:nvPr>
        </p:nvSpPr>
        <p:spPr/>
        <p:txBody>
          <a:bodyPr>
            <a:normAutofit lnSpcReduction="10000"/>
          </a:bodyPr>
          <a:lstStyle/>
          <a:p>
            <a:pPr algn="l">
              <a:buFont typeface="+mj-lt"/>
              <a:buAutoNum type="arabicPeriod"/>
            </a:pPr>
            <a:r>
              <a:rPr lang="en-US" sz="1400" b="0" i="0" dirty="0">
                <a:effectLst/>
                <a:latin typeface="Söhne"/>
              </a:rPr>
              <a:t>He, K., Zhang, X., Ren, S., &amp; Sun, J. (2016). Deep residual learning for image recognition. In Proceedings of the IEEE conference on computer vision and pattern recognition (CVPR) (pp. 770-778).</a:t>
            </a:r>
            <a:endParaRPr lang="en-IN" sz="1400" dirty="0">
              <a:latin typeface="Söhne"/>
            </a:endParaRPr>
          </a:p>
          <a:p>
            <a:pPr algn="l">
              <a:buFont typeface="+mj-lt"/>
              <a:buAutoNum type="arabicPeriod"/>
            </a:pPr>
            <a:r>
              <a:rPr lang="en-IN" sz="1400" b="0" i="0" dirty="0" err="1">
                <a:effectLst/>
                <a:latin typeface="Söhne"/>
              </a:rPr>
              <a:t>Vinyals</a:t>
            </a:r>
            <a:r>
              <a:rPr lang="en-IN" sz="1400" b="0" i="0" dirty="0">
                <a:effectLst/>
                <a:latin typeface="Söhne"/>
              </a:rPr>
              <a:t>, O., </a:t>
            </a:r>
            <a:r>
              <a:rPr lang="en-IN" sz="1400" b="0" i="0" dirty="0" err="1">
                <a:effectLst/>
                <a:latin typeface="Söhne"/>
              </a:rPr>
              <a:t>Toshev</a:t>
            </a:r>
            <a:r>
              <a:rPr lang="en-IN" sz="1400" b="0" i="0" dirty="0">
                <a:effectLst/>
                <a:latin typeface="Söhne"/>
              </a:rPr>
              <a:t>, A., Bengio, S., &amp; Erhan, D. (2015). Show and tell: A neural image caption generator. In Proceedings of the IEEE conference on computer vision and pattern recognition (CVPR) (pp. 3156-3164).</a:t>
            </a:r>
          </a:p>
          <a:p>
            <a:pPr algn="l">
              <a:buFont typeface="+mj-lt"/>
              <a:buAutoNum type="arabicPeriod"/>
            </a:pPr>
            <a:r>
              <a:rPr lang="en-IN" sz="1400" b="0" i="0" dirty="0">
                <a:effectLst/>
                <a:latin typeface="Söhne"/>
              </a:rPr>
              <a:t>Vaswani, A., </a:t>
            </a:r>
            <a:r>
              <a:rPr lang="en-IN" sz="1400" b="0" i="0" dirty="0" err="1">
                <a:effectLst/>
                <a:latin typeface="Söhne"/>
              </a:rPr>
              <a:t>Shazeer</a:t>
            </a:r>
            <a:r>
              <a:rPr lang="en-IN" sz="1400" b="0" i="0" dirty="0">
                <a:effectLst/>
                <a:latin typeface="Söhne"/>
              </a:rPr>
              <a:t>, N., Parmar, N., </a:t>
            </a:r>
            <a:r>
              <a:rPr lang="en-IN" sz="1400" b="0" i="0" dirty="0" err="1">
                <a:effectLst/>
                <a:latin typeface="Söhne"/>
              </a:rPr>
              <a:t>Uszkoreit</a:t>
            </a:r>
            <a:r>
              <a:rPr lang="en-IN" sz="1400" b="0" i="0" dirty="0">
                <a:effectLst/>
                <a:latin typeface="Söhne"/>
              </a:rPr>
              <a:t>, J., Jones, L., Gomez, A. N., ... &amp; </a:t>
            </a:r>
            <a:r>
              <a:rPr lang="en-IN" sz="1400" b="0" i="0" dirty="0" err="1">
                <a:effectLst/>
                <a:latin typeface="Söhne"/>
              </a:rPr>
              <a:t>Polosukhin</a:t>
            </a:r>
            <a:r>
              <a:rPr lang="en-IN" sz="1400" b="0" i="0" dirty="0">
                <a:effectLst/>
                <a:latin typeface="Söhne"/>
              </a:rPr>
              <a:t>, I. (2017). Attention is all you need. In Advances in neural information processing systems (pp. 5998-6008).</a:t>
            </a:r>
          </a:p>
          <a:p>
            <a:pPr algn="l">
              <a:buFont typeface="+mj-lt"/>
              <a:buAutoNum type="arabicPeriod"/>
            </a:pPr>
            <a:r>
              <a:rPr lang="en-IN" sz="1400" b="0" i="0" dirty="0">
                <a:effectLst/>
                <a:latin typeface="Söhne"/>
              </a:rPr>
              <a:t>Chen, L. C., Papandreou, G., Kokkinos, I., Murphy, K., &amp; Yuille, A. L. (2018). </a:t>
            </a:r>
            <a:r>
              <a:rPr lang="en-IN" sz="1400" b="0" i="0" dirty="0" err="1">
                <a:effectLst/>
                <a:latin typeface="Söhne"/>
              </a:rPr>
              <a:t>DeepLab</a:t>
            </a:r>
            <a:r>
              <a:rPr lang="en-IN" sz="1400" b="0" i="0" dirty="0">
                <a:effectLst/>
                <a:latin typeface="Söhne"/>
              </a:rPr>
              <a:t>: Semantic image segmentation with deep convolutional nets, </a:t>
            </a:r>
            <a:r>
              <a:rPr lang="en-IN" sz="1400" b="0" i="0" dirty="0" err="1">
                <a:effectLst/>
                <a:latin typeface="Söhne"/>
              </a:rPr>
              <a:t>atrous</a:t>
            </a:r>
            <a:r>
              <a:rPr lang="en-IN" sz="1400" b="0" i="0" dirty="0">
                <a:effectLst/>
                <a:latin typeface="Söhne"/>
              </a:rPr>
              <a:t> convolution, and fully connected CRFs. IEEE transactions on pattern analysis and machine intelligence, 40(4), 834-848.</a:t>
            </a:r>
          </a:p>
          <a:p>
            <a:pPr algn="l">
              <a:buFont typeface="+mj-lt"/>
              <a:buAutoNum type="arabicPeriod"/>
            </a:pPr>
            <a:r>
              <a:rPr lang="en-US" sz="1400" b="0" i="0" dirty="0" err="1">
                <a:effectLst/>
                <a:latin typeface="Söhne"/>
              </a:rPr>
              <a:t>Papineni</a:t>
            </a:r>
            <a:r>
              <a:rPr lang="en-US" sz="1400" b="0" i="0" dirty="0">
                <a:effectLst/>
                <a:latin typeface="Söhne"/>
              </a:rPr>
              <a:t>, K., </a:t>
            </a:r>
            <a:r>
              <a:rPr lang="en-US" sz="1400" b="0" i="0" dirty="0" err="1">
                <a:effectLst/>
                <a:latin typeface="Söhne"/>
              </a:rPr>
              <a:t>Roukos</a:t>
            </a:r>
            <a:r>
              <a:rPr lang="en-US" sz="1400" b="0" i="0" dirty="0">
                <a:effectLst/>
                <a:latin typeface="Söhne"/>
              </a:rPr>
              <a:t>, S., Ward, T., &amp; Zhu, W. J. (2002). BLEU: a method for automatic evaluation of machine translation. In Proceedings of the 40th annual meeting of the Association for Computational Linguistics (ACL) (pp. 311-318).</a:t>
            </a:r>
          </a:p>
          <a:p>
            <a:pPr algn="l">
              <a:buFont typeface="+mj-lt"/>
              <a:buAutoNum type="arabicPeriod"/>
            </a:pPr>
            <a:r>
              <a:rPr lang="en-US" sz="1400" b="0" i="0" dirty="0">
                <a:effectLst/>
                <a:latin typeface="Söhne"/>
              </a:rPr>
              <a:t>Lin, C. Y. (2004). ROUGE: A package for automatic evaluation of summaries. In Text summarization branches out: Proceedings of the ACL-04 workshop (Vol. 8, pp. 74-81).</a:t>
            </a:r>
          </a:p>
          <a:p>
            <a:pPr algn="l">
              <a:buFont typeface="+mj-lt"/>
              <a:buAutoNum type="arabicPeriod"/>
            </a:pPr>
            <a:r>
              <a:rPr lang="en-US" sz="1500" b="0" i="0" dirty="0">
                <a:effectLst/>
                <a:latin typeface="Söhne"/>
              </a:rPr>
              <a:t>Singh, A., &amp; Lee, K. M. (2016). Look before you leap: Bridging model-free and model-based reinforcement learning for planned-ahead vision-and-language navigation. In Proceedings of the IEEE conference on computer vision and pattern recognition (CVPR) (pp. 2873-2882).</a:t>
            </a:r>
          </a:p>
          <a:p>
            <a:pPr algn="l">
              <a:buFont typeface="+mj-lt"/>
              <a:buAutoNum type="arabicPeriod"/>
            </a:pPr>
            <a:r>
              <a:rPr lang="en-IN" sz="1500" b="0" i="0" dirty="0">
                <a:effectLst/>
                <a:latin typeface="Söhne"/>
              </a:rPr>
              <a:t>Howard, A. G., Zhu, M., Chen, B., </a:t>
            </a:r>
            <a:r>
              <a:rPr lang="en-IN" sz="1500" b="0" i="0" dirty="0" err="1">
                <a:effectLst/>
                <a:latin typeface="Söhne"/>
              </a:rPr>
              <a:t>Kalenichenko</a:t>
            </a:r>
            <a:r>
              <a:rPr lang="en-IN" sz="1500" b="0" i="0" dirty="0">
                <a:effectLst/>
                <a:latin typeface="Söhne"/>
              </a:rPr>
              <a:t>, D., Wang, W., </a:t>
            </a:r>
            <a:r>
              <a:rPr lang="en-IN" sz="1500" b="0" i="0" dirty="0" err="1">
                <a:effectLst/>
                <a:latin typeface="Söhne"/>
              </a:rPr>
              <a:t>Weyand</a:t>
            </a:r>
            <a:r>
              <a:rPr lang="en-IN" sz="1500" b="0" i="0" dirty="0">
                <a:effectLst/>
                <a:latin typeface="Söhne"/>
              </a:rPr>
              <a:t>, T., ... &amp; Adam, H. (2017). </a:t>
            </a:r>
            <a:r>
              <a:rPr lang="en-IN" sz="1500" b="0" i="0" dirty="0" err="1">
                <a:effectLst/>
                <a:latin typeface="Söhne"/>
              </a:rPr>
              <a:t>MobileNets</a:t>
            </a:r>
            <a:r>
              <a:rPr lang="en-IN" sz="1500" b="0" i="0" dirty="0">
                <a:effectLst/>
                <a:latin typeface="Söhne"/>
              </a:rPr>
              <a:t>: Efficient convolutional neural networks for mobile vision applications. </a:t>
            </a:r>
            <a:r>
              <a:rPr lang="en-IN" sz="1500" b="0" i="0" dirty="0" err="1">
                <a:effectLst/>
                <a:latin typeface="Söhne"/>
              </a:rPr>
              <a:t>arXiv</a:t>
            </a:r>
            <a:r>
              <a:rPr lang="en-IN" sz="1500" b="0" i="0" dirty="0">
                <a:effectLst/>
                <a:latin typeface="Söhne"/>
              </a:rPr>
              <a:t> preprint arXiv:1704.04861.</a:t>
            </a:r>
            <a:br>
              <a:rPr lang="en-US" sz="1400" dirty="0"/>
            </a:br>
            <a:endParaRPr lang="en-US" sz="1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pPr algn="ctr"/>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 to Project</a:t>
            </a:r>
          </a:p>
        </p:txBody>
      </p:sp>
      <p:sp>
        <p:nvSpPr>
          <p:cNvPr id="3" name="Content Placeholder 2"/>
          <p:cNvSpPr>
            <a:spLocks noGrp="1"/>
          </p:cNvSpPr>
          <p:nvPr>
            <p:ph idx="1"/>
          </p:nvPr>
        </p:nvSpPr>
        <p:spPr>
          <a:xfrm>
            <a:off x="838200" y="1847850"/>
            <a:ext cx="10515600" cy="4351338"/>
          </a:xfrm>
        </p:spPr>
        <p:txBody>
          <a:bodyPr vert="horz" lIns="91440" tIns="45720" rIns="91440" bIns="45720" rtlCol="0" anchor="t">
            <a:normAutofit lnSpcReduction="10000"/>
          </a:bodyPr>
          <a:lstStyle/>
          <a:p>
            <a:pPr marL="0" indent="0">
              <a:buNone/>
            </a:pPr>
            <a:r>
              <a:rPr lang="en-US" b="1" dirty="0">
                <a:ea typeface="+mn-lt"/>
                <a:cs typeface="+mn-lt"/>
              </a:rPr>
              <a:t>Project Title:</a:t>
            </a:r>
            <a:r>
              <a:rPr lang="en-US" dirty="0">
                <a:ea typeface="+mn-lt"/>
                <a:cs typeface="+mn-lt"/>
              </a:rPr>
              <a:t> Image Captioning App for Blind People</a:t>
            </a:r>
          </a:p>
          <a:p>
            <a:pPr marL="0" indent="0">
              <a:buNone/>
            </a:pPr>
            <a:endParaRPr lang="en-US" b="1" dirty="0">
              <a:ea typeface="+mn-lt"/>
              <a:cs typeface="+mn-lt"/>
            </a:endParaRPr>
          </a:p>
          <a:p>
            <a:pPr marL="0" indent="0">
              <a:buNone/>
            </a:pPr>
            <a:r>
              <a:rPr lang="en-US" b="1" dirty="0">
                <a:ea typeface="+mn-lt"/>
                <a:cs typeface="+mn-lt"/>
              </a:rPr>
              <a:t>Objective:</a:t>
            </a:r>
            <a:r>
              <a:rPr lang="en-US" dirty="0">
                <a:ea typeface="+mn-lt"/>
                <a:cs typeface="+mn-lt"/>
              </a:rPr>
              <a:t> Enhancing accessibility for the visually impaired through image captioning technology</a:t>
            </a:r>
          </a:p>
          <a:p>
            <a:pPr marL="0" indent="0">
              <a:buNone/>
            </a:pPr>
            <a:endParaRPr lang="en-US" dirty="0">
              <a:ea typeface="+mn-lt"/>
              <a:cs typeface="+mn-lt"/>
            </a:endParaRPr>
          </a:p>
          <a:p>
            <a:pPr marL="0" indent="0">
              <a:buNone/>
            </a:pPr>
            <a:r>
              <a:rPr lang="en-US" b="1" dirty="0">
                <a:ea typeface="+mn-lt"/>
                <a:cs typeface="+mn-lt"/>
              </a:rPr>
              <a:t>Problem Statement:</a:t>
            </a:r>
            <a:r>
              <a:rPr lang="en-US" dirty="0">
                <a:ea typeface="+mn-lt"/>
                <a:cs typeface="+mn-lt"/>
              </a:rPr>
              <a:t> According to the World Health Organization, approximately 285 million people worldwide are visually impaired, with 39 million of them being blind. These individuals face challenges in accessing visual information, impacting their daily activities and quality of life.</a:t>
            </a:r>
          </a:p>
          <a:p>
            <a:pPr marL="0" indent="0">
              <a:buNone/>
            </a:pPr>
            <a:endParaRPr lang="en-US" dirty="0"/>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9815"/>
            <a:ext cx="10515600" cy="4351338"/>
          </a:xfrm>
        </p:spPr>
        <p:txBody>
          <a:bodyPr vert="horz" lIns="91440" tIns="45720" rIns="91440" bIns="45720" rtlCol="0" anchor="t">
            <a:normAutofit/>
          </a:bodyPr>
          <a:lstStyle/>
          <a:p>
            <a:pPr marL="0" indent="0">
              <a:buNone/>
            </a:pPr>
            <a:r>
              <a:rPr lang="en-US" b="1" dirty="0">
                <a:ea typeface="+mn-lt"/>
                <a:cs typeface="+mn-lt"/>
              </a:rPr>
              <a:t>Solution:</a:t>
            </a:r>
            <a:r>
              <a:rPr lang="en-US" dirty="0">
                <a:ea typeface="+mn-lt"/>
                <a:cs typeface="+mn-lt"/>
              </a:rPr>
              <a:t> Our project aims to address this issue by developing an Image Captioning App using Natural Language Processing (NLP) and Machine Learning (ML) techniques. This app will enable blind individuals to receive descriptive captions of images, facilitating improved navigation and enhancing their overall lifestyle.</a:t>
            </a:r>
          </a:p>
          <a:p>
            <a:endParaRPr lang="en-US" dirty="0">
              <a:ea typeface="+mn-lt"/>
              <a:cs typeface="+mn-lt"/>
            </a:endParaRPr>
          </a:p>
          <a:p>
            <a:pPr marL="0" indent="0">
              <a:buNone/>
            </a:pPr>
            <a:r>
              <a:rPr lang="en-US" b="1" dirty="0">
                <a:ea typeface="+mn-lt"/>
                <a:cs typeface="+mn-lt"/>
              </a:rPr>
              <a:t>Expected Impact:</a:t>
            </a:r>
            <a:r>
              <a:rPr lang="en-US" dirty="0">
                <a:ea typeface="+mn-lt"/>
                <a:cs typeface="+mn-lt"/>
              </a:rPr>
              <a:t> By providing accessible technology, we strive to empower visually impaired individuals, fostering independence and inclusion in society.</a:t>
            </a: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96497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a typeface="+mn-lt"/>
                <a:cs typeface="+mn-lt"/>
              </a:rPr>
              <a:t>Challenges Faced by the Visually Impaired: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Limited Access to Visual Information: Visually impaired individuals encounter difficulties in accessing visual content such as images, hindering their ability to comprehend the world around them.</a:t>
            </a:r>
            <a:endParaRPr lang="en-US" dirty="0"/>
          </a:p>
          <a:p>
            <a:r>
              <a:rPr lang="en-US" dirty="0">
                <a:ea typeface="+mn-lt"/>
                <a:cs typeface="+mn-lt"/>
              </a:rPr>
              <a:t>Dependence on Others: Due to the lack of accessible technology, blind individuals often rely on assistance from others for tasks involving visual information, compromising their independence.</a:t>
            </a:r>
            <a:endParaRPr lang="en-US" dirty="0"/>
          </a:p>
          <a:p>
            <a:r>
              <a:rPr lang="en-US" dirty="0">
                <a:ea typeface="+mn-lt"/>
                <a:cs typeface="+mn-lt"/>
              </a:rPr>
              <a:t>Barrier to Social Inclusion: Inaccessible visual content acts as a barrier to the social inclusion of visually impaired individuals, hindering their participation in various aspects of life.</a:t>
            </a: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ea typeface="+mn-lt"/>
                <a:cs typeface="+mn-lt"/>
              </a:rPr>
              <a:t>Impact on Daily Life</a:t>
            </a:r>
            <a:endParaRPr lang="en-US" dirty="0">
              <a:ea typeface="+mn-lt"/>
              <a:cs typeface="+mn-lt"/>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Educational Limitations: Visual impairment affects educational opportunities, limiting access to learning materials and hindering academic progress.</a:t>
            </a:r>
          </a:p>
          <a:p>
            <a:r>
              <a:rPr lang="en-US" dirty="0">
                <a:ea typeface="+mn-lt"/>
                <a:cs typeface="+mn-lt"/>
              </a:rPr>
              <a:t>Employment Challenges: Difficulty in accessing visual information poses challenges in the workplace, reducing employment opportunities for visually impaired individuals.</a:t>
            </a:r>
          </a:p>
          <a:p>
            <a:r>
              <a:rPr lang="en-US" dirty="0">
                <a:ea typeface="+mn-lt"/>
                <a:cs typeface="+mn-lt"/>
              </a:rPr>
              <a:t>Emotional Well-being: The inability to independently access visual content can lead to feelings of isolation, frustration, and a diminished sense of self-worth.</a:t>
            </a:r>
          </a:p>
          <a:p>
            <a:endParaRPr lang="en-US" b="1"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2942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 of the Work</a:t>
            </a:r>
          </a:p>
        </p:txBody>
      </p:sp>
      <p:sp>
        <p:nvSpPr>
          <p:cNvPr id="3" name="Content Placeholder 2"/>
          <p:cNvSpPr>
            <a:spLocks noGrp="1"/>
          </p:cNvSpPr>
          <p:nvPr>
            <p:ph idx="1"/>
          </p:nvPr>
        </p:nvSpPr>
        <p:spPr>
          <a:xfrm>
            <a:off x="838200" y="1575594"/>
            <a:ext cx="10515600" cy="4895850"/>
          </a:xfrm>
        </p:spPr>
        <p:txBody>
          <a:bodyPr vert="horz" lIns="91440" tIns="45720" rIns="91440" bIns="45720" rtlCol="0" anchor="t">
            <a:normAutofit/>
          </a:bodyPr>
          <a:lstStyle/>
          <a:p>
            <a:r>
              <a:rPr lang="en-US" sz="2000" b="1" dirty="0">
                <a:ea typeface="+mn-lt"/>
                <a:cs typeface="+mn-lt"/>
              </a:rPr>
              <a:t>Enhancing Accessibility:</a:t>
            </a:r>
            <a:r>
              <a:rPr lang="en-US" sz="2000" dirty="0">
                <a:ea typeface="+mn-lt"/>
                <a:cs typeface="+mn-lt"/>
              </a:rPr>
              <a:t> Our primary objective is to develop an Image Captioning App that enhances accessibility for visually impaired individuals by providing descriptive captions for images.</a:t>
            </a:r>
          </a:p>
          <a:p>
            <a:r>
              <a:rPr lang="en-US" sz="2000" b="1" dirty="0">
                <a:ea typeface="+mn-lt"/>
                <a:cs typeface="+mn-lt"/>
              </a:rPr>
              <a:t>Improving Independence:</a:t>
            </a:r>
            <a:r>
              <a:rPr lang="en-US" sz="2000" dirty="0">
                <a:ea typeface="+mn-lt"/>
                <a:cs typeface="+mn-lt"/>
              </a:rPr>
              <a:t> We aim to empower visually impaired users to navigate their surroundings independently by enabling them to access visual information through the app without relying on external assistance.</a:t>
            </a:r>
            <a:endParaRPr lang="en-US" sz="2000" dirty="0"/>
          </a:p>
          <a:p>
            <a:r>
              <a:rPr lang="en-US" sz="2000" b="1" dirty="0">
                <a:ea typeface="+mn-lt"/>
                <a:cs typeface="+mn-lt"/>
              </a:rPr>
              <a:t>Facilitating Social Inclusion:</a:t>
            </a:r>
            <a:r>
              <a:rPr lang="en-US" sz="2000" dirty="0">
                <a:ea typeface="+mn-lt"/>
                <a:cs typeface="+mn-lt"/>
              </a:rPr>
              <a:t> By providing a tool that enables visually impaired individuals to engage with visual content, our objective is to promote social inclusion and participation in various aspects of life, including education, employment, and leisure activities.</a:t>
            </a:r>
            <a:endParaRPr lang="en-US" sz="2000" dirty="0"/>
          </a:p>
          <a:p>
            <a:r>
              <a:rPr lang="en-US" sz="2000" b="1" dirty="0">
                <a:ea typeface="+mn-lt"/>
                <a:cs typeface="+mn-lt"/>
              </a:rPr>
              <a:t>Utilizing NLP and ML:</a:t>
            </a:r>
            <a:r>
              <a:rPr lang="en-US" sz="2000" dirty="0">
                <a:ea typeface="+mn-lt"/>
                <a:cs typeface="+mn-lt"/>
              </a:rPr>
              <a:t> Leveraging advancements in Natural Language Processing (NLP) and Machine Learning (ML), our objective is to develop a robust model capable of accurately generating descriptive captions for a wide range of images.</a:t>
            </a:r>
            <a:endParaRPr lang="en-US" sz="2000" dirty="0"/>
          </a:p>
          <a:p>
            <a:r>
              <a:rPr lang="en-US" sz="2000" b="1" dirty="0">
                <a:ea typeface="+mn-lt"/>
                <a:cs typeface="+mn-lt"/>
              </a:rPr>
              <a:t>User-Centric Design:</a:t>
            </a:r>
            <a:r>
              <a:rPr lang="en-US" sz="2000" dirty="0">
                <a:ea typeface="+mn-lt"/>
                <a:cs typeface="+mn-lt"/>
              </a:rPr>
              <a:t> We prioritize the needs and preferences of visually impaired users throughout the development process, ensuring that the app's interface and features are intuitive, accessible, and tailored to their requirements.</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3F635-CE00-3EDD-D27C-5FC0A3311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996AE-A0BC-175C-1EAD-607DFC3BCEEB}"/>
              </a:ext>
            </a:extLst>
          </p:cNvPr>
          <p:cNvSpPr>
            <a:spLocks noGrp="1"/>
          </p:cNvSpPr>
          <p:nvPr>
            <p:ph type="title"/>
          </p:nvPr>
        </p:nvSpPr>
        <p:spPr>
          <a:xfrm>
            <a:off x="838200" y="136524"/>
            <a:ext cx="10515600" cy="1325563"/>
          </a:xfrm>
        </p:spPr>
        <p:txBody>
          <a:bodyPr/>
          <a:lstStyle/>
          <a:p>
            <a:pPr algn="ctr"/>
            <a:r>
              <a:rPr lang="en-US" b="1" dirty="0"/>
              <a:t>Methodology</a:t>
            </a:r>
          </a:p>
        </p:txBody>
      </p:sp>
      <p:sp>
        <p:nvSpPr>
          <p:cNvPr id="3" name="Content Placeholder 2">
            <a:extLst>
              <a:ext uri="{FF2B5EF4-FFF2-40B4-BE49-F238E27FC236}">
                <a16:creationId xmlns:a16="http://schemas.microsoft.com/office/drawing/2014/main" id="{0B54F987-0C00-1F8D-A43C-D858D25F958A}"/>
              </a:ext>
            </a:extLst>
          </p:cNvPr>
          <p:cNvSpPr>
            <a:spLocks noGrp="1"/>
          </p:cNvSpPr>
          <p:nvPr>
            <p:ph idx="1"/>
          </p:nvPr>
        </p:nvSpPr>
        <p:spPr>
          <a:xfrm>
            <a:off x="757084" y="1313222"/>
            <a:ext cx="10982632" cy="5408254"/>
          </a:xfrm>
        </p:spPr>
        <p:txBody>
          <a:bodyPr vert="horz" lIns="91440" tIns="45720" rIns="91440" bIns="45720" rtlCol="0" anchor="t">
            <a:noAutofit/>
          </a:bodyPr>
          <a:lstStyle/>
          <a:p>
            <a:pPr algn="l">
              <a:buFont typeface="+mj-lt"/>
              <a:buAutoNum type="arabicPeriod"/>
            </a:pPr>
            <a:r>
              <a:rPr lang="en-US" sz="1800" b="1" i="0" dirty="0">
                <a:effectLst/>
                <a:latin typeface="Söhne"/>
              </a:rPr>
              <a:t>Data Collection</a:t>
            </a:r>
            <a:r>
              <a:rPr lang="en-US" sz="1800" b="0" i="0" dirty="0">
                <a:effectLst/>
                <a:latin typeface="Söhne"/>
              </a:rPr>
              <a:t>: Gather a large dataset of images along with their corresponding captions. This dataset should cover a diverse range of scenes and objects.</a:t>
            </a:r>
          </a:p>
          <a:p>
            <a:pPr algn="l">
              <a:buFont typeface="+mj-lt"/>
              <a:buAutoNum type="arabicPeriod"/>
            </a:pPr>
            <a:r>
              <a:rPr lang="en-US" sz="1800" b="1" i="0" dirty="0">
                <a:effectLst/>
                <a:latin typeface="Söhne"/>
              </a:rPr>
              <a:t>Preprocessing:</a:t>
            </a:r>
            <a:r>
              <a:rPr lang="en-US" sz="1800" b="0" i="0" dirty="0">
                <a:effectLst/>
                <a:latin typeface="Söhne"/>
              </a:rPr>
              <a:t> Resize all images to a uniform size to ensure consistency. You may also perform normalization to adjust brightness and color levels. Tokenize the captions into words or </a:t>
            </a:r>
            <a:r>
              <a:rPr lang="en-US" sz="1800" b="0" i="0" dirty="0" err="1">
                <a:effectLst/>
                <a:latin typeface="Söhne"/>
              </a:rPr>
              <a:t>subwords</a:t>
            </a:r>
            <a:r>
              <a:rPr lang="en-US" sz="1800" b="0" i="0" dirty="0">
                <a:effectLst/>
                <a:latin typeface="Söhne"/>
              </a:rPr>
              <a:t>. This involves splitting each caption into individual meaningful units.</a:t>
            </a:r>
          </a:p>
          <a:p>
            <a:pPr algn="l">
              <a:buFont typeface="+mj-lt"/>
              <a:buAutoNum type="arabicPeriod"/>
            </a:pPr>
            <a:r>
              <a:rPr lang="en-US" sz="1800" b="1" i="0" dirty="0">
                <a:effectLst/>
                <a:latin typeface="Söhne"/>
              </a:rPr>
              <a:t>Feature Extraction</a:t>
            </a:r>
            <a:r>
              <a:rPr lang="en-US" sz="1800" b="0" i="0" dirty="0">
                <a:effectLst/>
                <a:latin typeface="Söhne"/>
              </a:rPr>
              <a:t>: Utilize a pre-trained convolutional neural network (CNN), such as </a:t>
            </a:r>
            <a:r>
              <a:rPr lang="en-US" sz="1800" b="0" i="0" dirty="0" err="1">
                <a:effectLst/>
                <a:latin typeface="Söhne"/>
              </a:rPr>
              <a:t>ResNet</a:t>
            </a:r>
            <a:r>
              <a:rPr lang="en-US" sz="1800" b="0" i="0" dirty="0">
                <a:effectLst/>
                <a:latin typeface="Söhne"/>
              </a:rPr>
              <a:t> or VGG, to extract features from the images. These features capture important visual information.</a:t>
            </a:r>
          </a:p>
          <a:p>
            <a:pPr algn="l">
              <a:buFont typeface="+mj-lt"/>
              <a:buAutoNum type="arabicPeriod"/>
            </a:pPr>
            <a:r>
              <a:rPr lang="en-US" sz="1800" b="1" i="0" dirty="0">
                <a:effectLst/>
                <a:latin typeface="Söhne"/>
              </a:rPr>
              <a:t>Sequence Processing</a:t>
            </a:r>
            <a:r>
              <a:rPr lang="en-US" sz="1800" b="0" i="0" dirty="0">
                <a:effectLst/>
                <a:latin typeface="Söhne"/>
              </a:rPr>
              <a:t>: Implement a recurrent neural network (RNN), like LSTM or GRU, to process the sequential nature of the captions. This network will learn to generate captions word by word.</a:t>
            </a:r>
          </a:p>
          <a:p>
            <a:pPr algn="l">
              <a:buFont typeface="+mj-lt"/>
              <a:buAutoNum type="arabicPeriod"/>
            </a:pPr>
            <a:r>
              <a:rPr lang="en-US" sz="1800" b="1" i="0" dirty="0">
                <a:effectLst/>
                <a:latin typeface="Söhne"/>
              </a:rPr>
              <a:t>Model Training</a:t>
            </a:r>
            <a:r>
              <a:rPr lang="en-US" sz="1800" b="0" i="0" dirty="0">
                <a:effectLst/>
                <a:latin typeface="Söhne"/>
              </a:rPr>
              <a:t>: Train the combined CNN-RNN model using the image features and corresponding caption sequences. The goal is to minimize the difference between the predicted captions and the actual captions.</a:t>
            </a:r>
          </a:p>
          <a:p>
            <a:pPr algn="l">
              <a:buFont typeface="+mj-lt"/>
              <a:buAutoNum type="arabicPeriod"/>
            </a:pPr>
            <a:r>
              <a:rPr lang="en-US" sz="1800" b="1" i="0" dirty="0">
                <a:effectLst/>
                <a:latin typeface="Söhne"/>
              </a:rPr>
              <a:t>Evaluation</a:t>
            </a:r>
            <a:r>
              <a:rPr lang="en-US" sz="1800" b="0" i="0" dirty="0">
                <a:effectLst/>
                <a:latin typeface="Söhne"/>
              </a:rPr>
              <a:t>: Assess the performance of the model using metrics such as BLEU score, METEOR, or </a:t>
            </a:r>
            <a:r>
              <a:rPr lang="en-US" sz="1800" b="0" i="0" dirty="0" err="1">
                <a:effectLst/>
                <a:latin typeface="Söhne"/>
              </a:rPr>
              <a:t>CIDEr</a:t>
            </a:r>
            <a:r>
              <a:rPr lang="en-US" sz="1800" b="0" i="0" dirty="0">
                <a:effectLst/>
                <a:latin typeface="Söhne"/>
              </a:rPr>
              <a:t>. These metrics measure the quality of generated captions compared to human-written references.</a:t>
            </a:r>
          </a:p>
          <a:p>
            <a:pPr algn="l">
              <a:buFont typeface="+mj-lt"/>
              <a:buAutoNum type="arabicPeriod"/>
            </a:pPr>
            <a:r>
              <a:rPr lang="en-US" sz="1800" b="1" i="0" dirty="0">
                <a:effectLst/>
                <a:latin typeface="Söhne"/>
              </a:rPr>
              <a:t>Testing</a:t>
            </a:r>
            <a:r>
              <a:rPr lang="en-US" sz="1800" b="0" i="0" dirty="0">
                <a:effectLst/>
                <a:latin typeface="Söhne"/>
              </a:rPr>
              <a:t>: Evaluate the trained model on unseen images to generate captions. This step ensures that the model generalizes well to new data.</a:t>
            </a:r>
          </a:p>
          <a:p>
            <a:pPr algn="l">
              <a:buFont typeface="+mj-lt"/>
              <a:buAutoNum type="arabicPeriod"/>
            </a:pPr>
            <a:r>
              <a:rPr lang="en-US" sz="1800" b="1" i="0" dirty="0">
                <a:effectLst/>
                <a:latin typeface="Söhne"/>
              </a:rPr>
              <a:t>Iterative Improvement</a:t>
            </a:r>
            <a:r>
              <a:rPr lang="en-US" sz="1800" b="0" i="0" dirty="0">
                <a:effectLst/>
                <a:latin typeface="Söhne"/>
              </a:rPr>
              <a:t>: Analyze the generated captions and user feedback to identify areas for improvement. Iterate on the model architecture, training process, or dataset to enhance performance.</a:t>
            </a:r>
          </a:p>
        </p:txBody>
      </p:sp>
      <p:sp>
        <p:nvSpPr>
          <p:cNvPr id="4" name="Slide Number Placeholder 3">
            <a:extLst>
              <a:ext uri="{FF2B5EF4-FFF2-40B4-BE49-F238E27FC236}">
                <a16:creationId xmlns:a16="http://schemas.microsoft.com/office/drawing/2014/main" id="{8B09FD81-4F93-678D-0BCD-2F914192C2AA}"/>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97631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2312A-20E4-0316-B9A3-87E3C9708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A9113-6C47-FEE9-F0E4-C3E7268A18A1}"/>
              </a:ext>
            </a:extLst>
          </p:cNvPr>
          <p:cNvSpPr>
            <a:spLocks noGrp="1"/>
          </p:cNvSpPr>
          <p:nvPr>
            <p:ph type="title"/>
          </p:nvPr>
        </p:nvSpPr>
        <p:spPr/>
        <p:txBody>
          <a:bodyPr/>
          <a:lstStyle/>
          <a:p>
            <a:pPr algn="ctr"/>
            <a:r>
              <a:rPr lang="en-US" b="1" dirty="0"/>
              <a:t>Flow Chart</a:t>
            </a:r>
          </a:p>
        </p:txBody>
      </p:sp>
      <p:sp>
        <p:nvSpPr>
          <p:cNvPr id="4" name="Slide Number Placeholder 3">
            <a:extLst>
              <a:ext uri="{FF2B5EF4-FFF2-40B4-BE49-F238E27FC236}">
                <a16:creationId xmlns:a16="http://schemas.microsoft.com/office/drawing/2014/main" id="{192C5A28-4218-3AC6-225B-A021D9506C7E}"/>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8" name="Content Placeholder 7">
            <a:extLst>
              <a:ext uri="{FF2B5EF4-FFF2-40B4-BE49-F238E27FC236}">
                <a16:creationId xmlns:a16="http://schemas.microsoft.com/office/drawing/2014/main" id="{D3198F20-3796-0B71-7ECC-79E86322C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056" y="1825625"/>
            <a:ext cx="9207887" cy="4351338"/>
          </a:xfrm>
        </p:spPr>
      </p:pic>
    </p:spTree>
    <p:extLst>
      <p:ext uri="{BB962C8B-B14F-4D97-AF65-F5344CB8AC3E}">
        <p14:creationId xmlns:p14="http://schemas.microsoft.com/office/powerpoint/2010/main" val="20875745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28</TotalTime>
  <Words>1975</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Calibri Light</vt:lpstr>
      <vt:lpstr>Casper</vt:lpstr>
      <vt:lpstr>King</vt:lpstr>
      <vt:lpstr>Söhne</vt:lpstr>
      <vt:lpstr>Times New Roman</vt:lpstr>
      <vt:lpstr>1_Office Theme</vt:lpstr>
      <vt:lpstr>2_Office Theme</vt:lpstr>
      <vt:lpstr>Contents Slide Master</vt:lpstr>
      <vt:lpstr>PowerPoint Presentation</vt:lpstr>
      <vt:lpstr>Outline</vt:lpstr>
      <vt:lpstr>Introduction to Project</vt:lpstr>
      <vt:lpstr>PowerPoint Presentation</vt:lpstr>
      <vt:lpstr>Challenges Faced by the Visually Impaired:</vt:lpstr>
      <vt:lpstr>Impact on Daily Life</vt:lpstr>
      <vt:lpstr>Objectives of the Work</vt:lpstr>
      <vt:lpstr>Methodology</vt:lpstr>
      <vt:lpstr>Flow Chart</vt:lpstr>
      <vt:lpstr>Analytics of Features</vt:lpstr>
      <vt:lpstr>Analytics of Features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MD THOUQEER</cp:lastModifiedBy>
  <cp:revision>15</cp:revision>
  <dcterms:created xsi:type="dcterms:W3CDTF">2019-01-09T10:33:58Z</dcterms:created>
  <dcterms:modified xsi:type="dcterms:W3CDTF">2024-02-29T08:02:32Z</dcterms:modified>
</cp:coreProperties>
</file>