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8" r:id="rId7"/>
    <p:sldId id="409" r:id="rId8"/>
    <p:sldId id="401" r:id="rId9"/>
    <p:sldId id="402" r:id="rId10"/>
    <p:sldId id="403" r:id="rId11"/>
    <p:sldId id="410" r:id="rId12"/>
    <p:sldId id="413" r:id="rId13"/>
    <p:sldId id="417" r:id="rId14"/>
    <p:sldId id="416" r:id="rId15"/>
    <p:sldId id="404" r:id="rId16"/>
    <p:sldId id="412" r:id="rId17"/>
    <p:sldId id="411" r:id="rId18"/>
    <p:sldId id="405" r:id="rId19"/>
    <p:sldId id="4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B995F-5110-4F94-8B39-E06FF31500A0}" v="403" dt="2023-08-25T06:49:34.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354CB-87D0-47DF-AE06-ACBA15EAF09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13F1635-59C7-4860-8F19-074B80DD2ECF}">
      <dgm:prSet/>
      <dgm:spPr/>
      <dgm:t>
        <a:bodyPr/>
        <a:lstStyle/>
        <a:p>
          <a:pPr>
            <a:lnSpc>
              <a:spcPct val="100000"/>
            </a:lnSpc>
          </a:pPr>
          <a:r>
            <a:rPr lang="en-US"/>
            <a:t>Motion identification refers to the process of detecting, analyzing, and categorizing movements within a given context.</a:t>
          </a:r>
        </a:p>
      </dgm:t>
    </dgm:pt>
    <dgm:pt modelId="{31C0B335-8248-4D80-9114-FDC3B24E3B99}" type="parTrans" cxnId="{061FFA1E-1B48-4120-B790-76BF4FE854AB}">
      <dgm:prSet/>
      <dgm:spPr/>
      <dgm:t>
        <a:bodyPr/>
        <a:lstStyle/>
        <a:p>
          <a:endParaRPr lang="en-US"/>
        </a:p>
      </dgm:t>
    </dgm:pt>
    <dgm:pt modelId="{B665BD63-C607-457C-B4B2-B9FBCC0308F6}" type="sibTrans" cxnId="{061FFA1E-1B48-4120-B790-76BF4FE854AB}">
      <dgm:prSet/>
      <dgm:spPr/>
      <dgm:t>
        <a:bodyPr/>
        <a:lstStyle/>
        <a:p>
          <a:endParaRPr lang="en-US"/>
        </a:p>
      </dgm:t>
    </dgm:pt>
    <dgm:pt modelId="{06289A24-4656-455C-8615-D8148A48160B}">
      <dgm:prSet/>
      <dgm:spPr/>
      <dgm:t>
        <a:bodyPr/>
        <a:lstStyle/>
        <a:p>
          <a:pPr>
            <a:lnSpc>
              <a:spcPct val="100000"/>
            </a:lnSpc>
          </a:pPr>
          <a:r>
            <a:rPr lang="en-US"/>
            <a:t>This project focuses on harnessing the power of artificial intelligence techniques to revolutionize motion identification across various domains.</a:t>
          </a:r>
        </a:p>
      </dgm:t>
    </dgm:pt>
    <dgm:pt modelId="{95A3D2FE-39F4-4E79-9E3E-56516F617A10}" type="parTrans" cxnId="{3783451D-965A-4896-8893-50D687BFAEC3}">
      <dgm:prSet/>
      <dgm:spPr/>
      <dgm:t>
        <a:bodyPr/>
        <a:lstStyle/>
        <a:p>
          <a:endParaRPr lang="en-US"/>
        </a:p>
      </dgm:t>
    </dgm:pt>
    <dgm:pt modelId="{E27B8B5E-7A96-444C-AA71-050420E5E4BE}" type="sibTrans" cxnId="{3783451D-965A-4896-8893-50D687BFAEC3}">
      <dgm:prSet/>
      <dgm:spPr/>
      <dgm:t>
        <a:bodyPr/>
        <a:lstStyle/>
        <a:p>
          <a:endParaRPr lang="en-US"/>
        </a:p>
      </dgm:t>
    </dgm:pt>
    <dgm:pt modelId="{C4E4E210-7969-4D32-B799-0659E944BF0C}" type="pres">
      <dgm:prSet presAssocID="{EC6354CB-87D0-47DF-AE06-ACBA15EAF094}" presName="root" presStyleCnt="0">
        <dgm:presLayoutVars>
          <dgm:dir/>
          <dgm:resizeHandles val="exact"/>
        </dgm:presLayoutVars>
      </dgm:prSet>
      <dgm:spPr/>
    </dgm:pt>
    <dgm:pt modelId="{80C6DD07-2694-4F50-97B9-25164AA4180B}" type="pres">
      <dgm:prSet presAssocID="{813F1635-59C7-4860-8F19-074B80DD2ECF}" presName="compNode" presStyleCnt="0"/>
      <dgm:spPr/>
    </dgm:pt>
    <dgm:pt modelId="{BFD7BBB1-4901-4C23-B364-F4DA3262EBB7}" type="pres">
      <dgm:prSet presAssocID="{813F1635-59C7-4860-8F19-074B80DD2ECF}" presName="bgRect" presStyleLbl="bgShp" presStyleIdx="0" presStyleCnt="2"/>
      <dgm:spPr/>
    </dgm:pt>
    <dgm:pt modelId="{CA6069A1-685C-4EDF-B9D6-CD6C03213635}" type="pres">
      <dgm:prSet presAssocID="{813F1635-59C7-4860-8F19-074B80DD2E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vron Arrows"/>
        </a:ext>
      </dgm:extLst>
    </dgm:pt>
    <dgm:pt modelId="{162963C9-D9D4-43CE-8F04-89607C45513A}" type="pres">
      <dgm:prSet presAssocID="{813F1635-59C7-4860-8F19-074B80DD2ECF}" presName="spaceRect" presStyleCnt="0"/>
      <dgm:spPr/>
    </dgm:pt>
    <dgm:pt modelId="{294C942D-8CB7-4641-886A-AF453A778686}" type="pres">
      <dgm:prSet presAssocID="{813F1635-59C7-4860-8F19-074B80DD2ECF}" presName="parTx" presStyleLbl="revTx" presStyleIdx="0" presStyleCnt="2">
        <dgm:presLayoutVars>
          <dgm:chMax val="0"/>
          <dgm:chPref val="0"/>
        </dgm:presLayoutVars>
      </dgm:prSet>
      <dgm:spPr/>
    </dgm:pt>
    <dgm:pt modelId="{76954D0D-C8DD-4B05-8641-7AF1069902DA}" type="pres">
      <dgm:prSet presAssocID="{B665BD63-C607-457C-B4B2-B9FBCC0308F6}" presName="sibTrans" presStyleCnt="0"/>
      <dgm:spPr/>
    </dgm:pt>
    <dgm:pt modelId="{03F0A4B3-610A-4497-9D84-F0EA5EF73C79}" type="pres">
      <dgm:prSet presAssocID="{06289A24-4656-455C-8615-D8148A48160B}" presName="compNode" presStyleCnt="0"/>
      <dgm:spPr/>
    </dgm:pt>
    <dgm:pt modelId="{D9A30B4B-9224-4FE5-8735-8EFAF86621F5}" type="pres">
      <dgm:prSet presAssocID="{06289A24-4656-455C-8615-D8148A48160B}" presName="bgRect" presStyleLbl="bgShp" presStyleIdx="1" presStyleCnt="2"/>
      <dgm:spPr/>
    </dgm:pt>
    <dgm:pt modelId="{88C17A43-0152-4830-8B52-3235759DF994}" type="pres">
      <dgm:prSet presAssocID="{06289A24-4656-455C-8615-D8148A4816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BA73BE-25D6-45C9-AB1E-AC54F9D68AC4}" type="pres">
      <dgm:prSet presAssocID="{06289A24-4656-455C-8615-D8148A48160B}" presName="spaceRect" presStyleCnt="0"/>
      <dgm:spPr/>
    </dgm:pt>
    <dgm:pt modelId="{3CF5F761-BE09-483A-A2B4-965F08BA3D14}" type="pres">
      <dgm:prSet presAssocID="{06289A24-4656-455C-8615-D8148A48160B}" presName="parTx" presStyleLbl="revTx" presStyleIdx="1" presStyleCnt="2">
        <dgm:presLayoutVars>
          <dgm:chMax val="0"/>
          <dgm:chPref val="0"/>
        </dgm:presLayoutVars>
      </dgm:prSet>
      <dgm:spPr/>
    </dgm:pt>
  </dgm:ptLst>
  <dgm:cxnLst>
    <dgm:cxn modelId="{D5F36207-F9EB-4AF7-81C8-B5964FE7F4B4}" type="presOf" srcId="{813F1635-59C7-4860-8F19-074B80DD2ECF}" destId="{294C942D-8CB7-4641-886A-AF453A778686}" srcOrd="0" destOrd="0" presId="urn:microsoft.com/office/officeart/2018/2/layout/IconVerticalSolidList"/>
    <dgm:cxn modelId="{3783451D-965A-4896-8893-50D687BFAEC3}" srcId="{EC6354CB-87D0-47DF-AE06-ACBA15EAF094}" destId="{06289A24-4656-455C-8615-D8148A48160B}" srcOrd="1" destOrd="0" parTransId="{95A3D2FE-39F4-4E79-9E3E-56516F617A10}" sibTransId="{E27B8B5E-7A96-444C-AA71-050420E5E4BE}"/>
    <dgm:cxn modelId="{061FFA1E-1B48-4120-B790-76BF4FE854AB}" srcId="{EC6354CB-87D0-47DF-AE06-ACBA15EAF094}" destId="{813F1635-59C7-4860-8F19-074B80DD2ECF}" srcOrd="0" destOrd="0" parTransId="{31C0B335-8248-4D80-9114-FDC3B24E3B99}" sibTransId="{B665BD63-C607-457C-B4B2-B9FBCC0308F6}"/>
    <dgm:cxn modelId="{EA1B1446-2157-4A74-9344-A1007A12DFF2}" type="presOf" srcId="{EC6354CB-87D0-47DF-AE06-ACBA15EAF094}" destId="{C4E4E210-7969-4D32-B799-0659E944BF0C}" srcOrd="0" destOrd="0" presId="urn:microsoft.com/office/officeart/2018/2/layout/IconVerticalSolidList"/>
    <dgm:cxn modelId="{092F63DF-F446-413A-8EF9-8E87EF77BAE3}" type="presOf" srcId="{06289A24-4656-455C-8615-D8148A48160B}" destId="{3CF5F761-BE09-483A-A2B4-965F08BA3D14}" srcOrd="0" destOrd="0" presId="urn:microsoft.com/office/officeart/2018/2/layout/IconVerticalSolidList"/>
    <dgm:cxn modelId="{93DF7A8F-69AB-4293-9C8A-D78F86B9D40F}" type="presParOf" srcId="{C4E4E210-7969-4D32-B799-0659E944BF0C}" destId="{80C6DD07-2694-4F50-97B9-25164AA4180B}" srcOrd="0" destOrd="0" presId="urn:microsoft.com/office/officeart/2018/2/layout/IconVerticalSolidList"/>
    <dgm:cxn modelId="{0374B450-339D-4BE0-9D5A-B22E465A5DC3}" type="presParOf" srcId="{80C6DD07-2694-4F50-97B9-25164AA4180B}" destId="{BFD7BBB1-4901-4C23-B364-F4DA3262EBB7}" srcOrd="0" destOrd="0" presId="urn:microsoft.com/office/officeart/2018/2/layout/IconVerticalSolidList"/>
    <dgm:cxn modelId="{78D65CB7-0BD7-4C42-B905-C4160FAD6297}" type="presParOf" srcId="{80C6DD07-2694-4F50-97B9-25164AA4180B}" destId="{CA6069A1-685C-4EDF-B9D6-CD6C03213635}" srcOrd="1" destOrd="0" presId="urn:microsoft.com/office/officeart/2018/2/layout/IconVerticalSolidList"/>
    <dgm:cxn modelId="{EC143A3A-CB14-48D7-8233-FE5278E301EE}" type="presParOf" srcId="{80C6DD07-2694-4F50-97B9-25164AA4180B}" destId="{162963C9-D9D4-43CE-8F04-89607C45513A}" srcOrd="2" destOrd="0" presId="urn:microsoft.com/office/officeart/2018/2/layout/IconVerticalSolidList"/>
    <dgm:cxn modelId="{40A35410-8605-435E-BCDD-8A6A54636860}" type="presParOf" srcId="{80C6DD07-2694-4F50-97B9-25164AA4180B}" destId="{294C942D-8CB7-4641-886A-AF453A778686}" srcOrd="3" destOrd="0" presId="urn:microsoft.com/office/officeart/2018/2/layout/IconVerticalSolidList"/>
    <dgm:cxn modelId="{BC3566D8-CC84-4B67-A4B6-A6F46BB73424}" type="presParOf" srcId="{C4E4E210-7969-4D32-B799-0659E944BF0C}" destId="{76954D0D-C8DD-4B05-8641-7AF1069902DA}" srcOrd="1" destOrd="0" presId="urn:microsoft.com/office/officeart/2018/2/layout/IconVerticalSolidList"/>
    <dgm:cxn modelId="{BFF2A42F-C1CF-41E7-8809-26B12361910A}" type="presParOf" srcId="{C4E4E210-7969-4D32-B799-0659E944BF0C}" destId="{03F0A4B3-610A-4497-9D84-F0EA5EF73C79}" srcOrd="2" destOrd="0" presId="urn:microsoft.com/office/officeart/2018/2/layout/IconVerticalSolidList"/>
    <dgm:cxn modelId="{F70166FC-87FC-4E7A-A352-B1F957C1994B}" type="presParOf" srcId="{03F0A4B3-610A-4497-9D84-F0EA5EF73C79}" destId="{D9A30B4B-9224-4FE5-8735-8EFAF86621F5}" srcOrd="0" destOrd="0" presId="urn:microsoft.com/office/officeart/2018/2/layout/IconVerticalSolidList"/>
    <dgm:cxn modelId="{67FD2090-69C7-48A2-B1A6-1477B872274C}" type="presParOf" srcId="{03F0A4B3-610A-4497-9D84-F0EA5EF73C79}" destId="{88C17A43-0152-4830-8B52-3235759DF994}" srcOrd="1" destOrd="0" presId="urn:microsoft.com/office/officeart/2018/2/layout/IconVerticalSolidList"/>
    <dgm:cxn modelId="{FE5E83C1-E82D-4C8D-B5C5-29D5EC1A5268}" type="presParOf" srcId="{03F0A4B3-610A-4497-9D84-F0EA5EF73C79}" destId="{40BA73BE-25D6-45C9-AB1E-AC54F9D68AC4}" srcOrd="2" destOrd="0" presId="urn:microsoft.com/office/officeart/2018/2/layout/IconVerticalSolidList"/>
    <dgm:cxn modelId="{332286D8-7985-493B-97A3-E146DFCBA53B}" type="presParOf" srcId="{03F0A4B3-610A-4497-9D84-F0EA5EF73C79}" destId="{3CF5F761-BE09-483A-A2B4-965F08BA3D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74088-DE99-48E1-8CE3-5F94F5FEC3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A00EBE0-6B6B-4618-B5EF-BC2DD664F65F}">
      <dgm:prSet/>
      <dgm:spPr/>
      <dgm:t>
        <a:bodyPr/>
        <a:lstStyle/>
        <a:p>
          <a:pPr>
            <a:lnSpc>
              <a:spcPct val="100000"/>
            </a:lnSpc>
          </a:pPr>
          <a:r>
            <a:rPr lang="en-US"/>
            <a:t>Develop advanced AI algorithms capable of detecting and classifying diverse types of motion.</a:t>
          </a:r>
        </a:p>
      </dgm:t>
    </dgm:pt>
    <dgm:pt modelId="{9C781317-066F-4516-8230-DC3E6E9FC9A2}" type="parTrans" cxnId="{30903F6B-DB2B-4558-8311-FFD1BC97ACAD}">
      <dgm:prSet/>
      <dgm:spPr/>
      <dgm:t>
        <a:bodyPr/>
        <a:lstStyle/>
        <a:p>
          <a:endParaRPr lang="en-US"/>
        </a:p>
      </dgm:t>
    </dgm:pt>
    <dgm:pt modelId="{AC8B9F19-1587-491E-B009-21F593871578}" type="sibTrans" cxnId="{30903F6B-DB2B-4558-8311-FFD1BC97ACAD}">
      <dgm:prSet/>
      <dgm:spPr/>
      <dgm:t>
        <a:bodyPr/>
        <a:lstStyle/>
        <a:p>
          <a:endParaRPr lang="en-US"/>
        </a:p>
      </dgm:t>
    </dgm:pt>
    <dgm:pt modelId="{BB7023FD-DC0E-479C-BB69-0A3BA716A4FF}">
      <dgm:prSet/>
      <dgm:spPr/>
      <dgm:t>
        <a:bodyPr/>
        <a:lstStyle/>
        <a:p>
          <a:pPr>
            <a:lnSpc>
              <a:spcPct val="100000"/>
            </a:lnSpc>
          </a:pPr>
          <a:r>
            <a:rPr lang="en-US"/>
            <a:t>Enhance motion identification accuracy and efficiency compared to conventional methods.</a:t>
          </a:r>
        </a:p>
      </dgm:t>
    </dgm:pt>
    <dgm:pt modelId="{D8CC33B0-B315-4B36-A8E5-ADF67B15967D}" type="parTrans" cxnId="{F6733468-75CA-4F6B-A007-EECCAD71A02D}">
      <dgm:prSet/>
      <dgm:spPr/>
      <dgm:t>
        <a:bodyPr/>
        <a:lstStyle/>
        <a:p>
          <a:endParaRPr lang="en-US"/>
        </a:p>
      </dgm:t>
    </dgm:pt>
    <dgm:pt modelId="{71B9E496-38A4-4851-8A79-363B33651E03}" type="sibTrans" cxnId="{F6733468-75CA-4F6B-A007-EECCAD71A02D}">
      <dgm:prSet/>
      <dgm:spPr/>
      <dgm:t>
        <a:bodyPr/>
        <a:lstStyle/>
        <a:p>
          <a:endParaRPr lang="en-US"/>
        </a:p>
      </dgm:t>
    </dgm:pt>
    <dgm:pt modelId="{835BC2BE-AE33-403F-8AFB-946A367C80C6}">
      <dgm:prSet/>
      <dgm:spPr/>
      <dgm:t>
        <a:bodyPr/>
        <a:lstStyle/>
        <a:p>
          <a:pPr>
            <a:lnSpc>
              <a:spcPct val="100000"/>
            </a:lnSpc>
          </a:pPr>
          <a:r>
            <a:rPr lang="en-US"/>
            <a:t>Provide a reliable tool that can be integrated into real-time applications for instant motion analysis.</a:t>
          </a:r>
          <a:br>
            <a:rPr lang="en-US"/>
          </a:br>
          <a:endParaRPr lang="en-US"/>
        </a:p>
      </dgm:t>
    </dgm:pt>
    <dgm:pt modelId="{7AAB290B-7D78-4825-B0D6-9D1CE0058C96}" type="parTrans" cxnId="{D258C5DC-7074-400D-B2BD-05A6527EC172}">
      <dgm:prSet/>
      <dgm:spPr/>
      <dgm:t>
        <a:bodyPr/>
        <a:lstStyle/>
        <a:p>
          <a:endParaRPr lang="en-US"/>
        </a:p>
      </dgm:t>
    </dgm:pt>
    <dgm:pt modelId="{73A60BC5-F0AC-4292-9242-231402A63D14}" type="sibTrans" cxnId="{D258C5DC-7074-400D-B2BD-05A6527EC172}">
      <dgm:prSet/>
      <dgm:spPr/>
      <dgm:t>
        <a:bodyPr/>
        <a:lstStyle/>
        <a:p>
          <a:endParaRPr lang="en-US"/>
        </a:p>
      </dgm:t>
    </dgm:pt>
    <dgm:pt modelId="{77264252-4772-4C0C-9FB6-48CA106B7F21}" type="pres">
      <dgm:prSet presAssocID="{CDE74088-DE99-48E1-8CE3-5F94F5FEC3F1}" presName="root" presStyleCnt="0">
        <dgm:presLayoutVars>
          <dgm:dir/>
          <dgm:resizeHandles val="exact"/>
        </dgm:presLayoutVars>
      </dgm:prSet>
      <dgm:spPr/>
    </dgm:pt>
    <dgm:pt modelId="{4B4323AD-676E-40F4-9FD1-69D59AA0C614}" type="pres">
      <dgm:prSet presAssocID="{FA00EBE0-6B6B-4618-B5EF-BC2DD664F65F}" presName="compNode" presStyleCnt="0"/>
      <dgm:spPr/>
    </dgm:pt>
    <dgm:pt modelId="{7F1DA927-BDD6-4EF1-A0C6-B58E98883580}" type="pres">
      <dgm:prSet presAssocID="{FA00EBE0-6B6B-4618-B5EF-BC2DD664F6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FE1E58CD-229A-4B58-8A72-5FA65776374F}" type="pres">
      <dgm:prSet presAssocID="{FA00EBE0-6B6B-4618-B5EF-BC2DD664F65F}" presName="spaceRect" presStyleCnt="0"/>
      <dgm:spPr/>
    </dgm:pt>
    <dgm:pt modelId="{CE60D86F-415B-42EE-903F-2B6AB47DEAEE}" type="pres">
      <dgm:prSet presAssocID="{FA00EBE0-6B6B-4618-B5EF-BC2DD664F65F}" presName="textRect" presStyleLbl="revTx" presStyleIdx="0" presStyleCnt="3">
        <dgm:presLayoutVars>
          <dgm:chMax val="1"/>
          <dgm:chPref val="1"/>
        </dgm:presLayoutVars>
      </dgm:prSet>
      <dgm:spPr/>
    </dgm:pt>
    <dgm:pt modelId="{4292653D-A5F4-4FB1-AAEF-314D40DA3873}" type="pres">
      <dgm:prSet presAssocID="{AC8B9F19-1587-491E-B009-21F593871578}" presName="sibTrans" presStyleCnt="0"/>
      <dgm:spPr/>
    </dgm:pt>
    <dgm:pt modelId="{99EDFD8B-A4AF-412B-A975-52FE846F5699}" type="pres">
      <dgm:prSet presAssocID="{BB7023FD-DC0E-479C-BB69-0A3BA716A4FF}" presName="compNode" presStyleCnt="0"/>
      <dgm:spPr/>
    </dgm:pt>
    <dgm:pt modelId="{0546882D-1444-48E4-B3EA-AE9743DF9B07}" type="pres">
      <dgm:prSet presAssocID="{BB7023FD-DC0E-479C-BB69-0A3BA716A4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FE79CFB1-F52C-4289-9506-31FC1473C388}" type="pres">
      <dgm:prSet presAssocID="{BB7023FD-DC0E-479C-BB69-0A3BA716A4FF}" presName="spaceRect" presStyleCnt="0"/>
      <dgm:spPr/>
    </dgm:pt>
    <dgm:pt modelId="{FA7BB0C0-5420-4A20-9B28-88F49E82B3A7}" type="pres">
      <dgm:prSet presAssocID="{BB7023FD-DC0E-479C-BB69-0A3BA716A4FF}" presName="textRect" presStyleLbl="revTx" presStyleIdx="1" presStyleCnt="3">
        <dgm:presLayoutVars>
          <dgm:chMax val="1"/>
          <dgm:chPref val="1"/>
        </dgm:presLayoutVars>
      </dgm:prSet>
      <dgm:spPr/>
    </dgm:pt>
    <dgm:pt modelId="{205C6051-31B5-4708-AE74-99C262831A13}" type="pres">
      <dgm:prSet presAssocID="{71B9E496-38A4-4851-8A79-363B33651E03}" presName="sibTrans" presStyleCnt="0"/>
      <dgm:spPr/>
    </dgm:pt>
    <dgm:pt modelId="{207DC9C1-F6C2-43D8-93A0-6BB6203D39B7}" type="pres">
      <dgm:prSet presAssocID="{835BC2BE-AE33-403F-8AFB-946A367C80C6}" presName="compNode" presStyleCnt="0"/>
      <dgm:spPr/>
    </dgm:pt>
    <dgm:pt modelId="{6639C39A-CDB9-4FBB-A357-994B1394F88F}" type="pres">
      <dgm:prSet presAssocID="{835BC2BE-AE33-403F-8AFB-946A367C80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4E6CD33-6F7E-4384-AC94-C06FA454360C}" type="pres">
      <dgm:prSet presAssocID="{835BC2BE-AE33-403F-8AFB-946A367C80C6}" presName="spaceRect" presStyleCnt="0"/>
      <dgm:spPr/>
    </dgm:pt>
    <dgm:pt modelId="{D85CA4CB-A10B-4922-B72D-2EAA447170A7}" type="pres">
      <dgm:prSet presAssocID="{835BC2BE-AE33-403F-8AFB-946A367C80C6}" presName="textRect" presStyleLbl="revTx" presStyleIdx="2" presStyleCnt="3">
        <dgm:presLayoutVars>
          <dgm:chMax val="1"/>
          <dgm:chPref val="1"/>
        </dgm:presLayoutVars>
      </dgm:prSet>
      <dgm:spPr/>
    </dgm:pt>
  </dgm:ptLst>
  <dgm:cxnLst>
    <dgm:cxn modelId="{8AE3E02E-56F8-4958-B5AA-9281F102216D}" type="presOf" srcId="{BB7023FD-DC0E-479C-BB69-0A3BA716A4FF}" destId="{FA7BB0C0-5420-4A20-9B28-88F49E82B3A7}" srcOrd="0" destOrd="0" presId="urn:microsoft.com/office/officeart/2018/2/layout/IconLabelList"/>
    <dgm:cxn modelId="{64EDF140-A0A6-461F-A0C3-0E0733E8322E}" type="presOf" srcId="{CDE74088-DE99-48E1-8CE3-5F94F5FEC3F1}" destId="{77264252-4772-4C0C-9FB6-48CA106B7F21}" srcOrd="0" destOrd="0" presId="urn:microsoft.com/office/officeart/2018/2/layout/IconLabelList"/>
    <dgm:cxn modelId="{C07EEC44-1208-4177-BE9F-3FB938BCEA8A}" type="presOf" srcId="{835BC2BE-AE33-403F-8AFB-946A367C80C6}" destId="{D85CA4CB-A10B-4922-B72D-2EAA447170A7}" srcOrd="0" destOrd="0" presId="urn:microsoft.com/office/officeart/2018/2/layout/IconLabelList"/>
    <dgm:cxn modelId="{F6733468-75CA-4F6B-A007-EECCAD71A02D}" srcId="{CDE74088-DE99-48E1-8CE3-5F94F5FEC3F1}" destId="{BB7023FD-DC0E-479C-BB69-0A3BA716A4FF}" srcOrd="1" destOrd="0" parTransId="{D8CC33B0-B315-4B36-A8E5-ADF67B15967D}" sibTransId="{71B9E496-38A4-4851-8A79-363B33651E03}"/>
    <dgm:cxn modelId="{30903F6B-DB2B-4558-8311-FFD1BC97ACAD}" srcId="{CDE74088-DE99-48E1-8CE3-5F94F5FEC3F1}" destId="{FA00EBE0-6B6B-4618-B5EF-BC2DD664F65F}" srcOrd="0" destOrd="0" parTransId="{9C781317-066F-4516-8230-DC3E6E9FC9A2}" sibTransId="{AC8B9F19-1587-491E-B009-21F593871578}"/>
    <dgm:cxn modelId="{026310C2-D4D9-45A4-BE25-56BE901F1E34}" type="presOf" srcId="{FA00EBE0-6B6B-4618-B5EF-BC2DD664F65F}" destId="{CE60D86F-415B-42EE-903F-2B6AB47DEAEE}" srcOrd="0" destOrd="0" presId="urn:microsoft.com/office/officeart/2018/2/layout/IconLabelList"/>
    <dgm:cxn modelId="{D258C5DC-7074-400D-B2BD-05A6527EC172}" srcId="{CDE74088-DE99-48E1-8CE3-5F94F5FEC3F1}" destId="{835BC2BE-AE33-403F-8AFB-946A367C80C6}" srcOrd="2" destOrd="0" parTransId="{7AAB290B-7D78-4825-B0D6-9D1CE0058C96}" sibTransId="{73A60BC5-F0AC-4292-9242-231402A63D14}"/>
    <dgm:cxn modelId="{31E25C08-3BC7-4AFA-A2DA-B5B09B0F3A46}" type="presParOf" srcId="{77264252-4772-4C0C-9FB6-48CA106B7F21}" destId="{4B4323AD-676E-40F4-9FD1-69D59AA0C614}" srcOrd="0" destOrd="0" presId="urn:microsoft.com/office/officeart/2018/2/layout/IconLabelList"/>
    <dgm:cxn modelId="{173F0213-B50B-462D-8A41-BBE7F55F5353}" type="presParOf" srcId="{4B4323AD-676E-40F4-9FD1-69D59AA0C614}" destId="{7F1DA927-BDD6-4EF1-A0C6-B58E98883580}" srcOrd="0" destOrd="0" presId="urn:microsoft.com/office/officeart/2018/2/layout/IconLabelList"/>
    <dgm:cxn modelId="{16AA296F-DA8F-4F7B-ACF1-D4ADF62C1F65}" type="presParOf" srcId="{4B4323AD-676E-40F4-9FD1-69D59AA0C614}" destId="{FE1E58CD-229A-4B58-8A72-5FA65776374F}" srcOrd="1" destOrd="0" presId="urn:microsoft.com/office/officeart/2018/2/layout/IconLabelList"/>
    <dgm:cxn modelId="{345C2B1D-234C-42DA-82F9-8E101CF4C900}" type="presParOf" srcId="{4B4323AD-676E-40F4-9FD1-69D59AA0C614}" destId="{CE60D86F-415B-42EE-903F-2B6AB47DEAEE}" srcOrd="2" destOrd="0" presId="urn:microsoft.com/office/officeart/2018/2/layout/IconLabelList"/>
    <dgm:cxn modelId="{2B8BB9EC-7365-49C2-A3C9-4550186D82C3}" type="presParOf" srcId="{77264252-4772-4C0C-9FB6-48CA106B7F21}" destId="{4292653D-A5F4-4FB1-AAEF-314D40DA3873}" srcOrd="1" destOrd="0" presId="urn:microsoft.com/office/officeart/2018/2/layout/IconLabelList"/>
    <dgm:cxn modelId="{E0F760B9-3CBB-4CA8-8F00-874C51FACD8B}" type="presParOf" srcId="{77264252-4772-4C0C-9FB6-48CA106B7F21}" destId="{99EDFD8B-A4AF-412B-A975-52FE846F5699}" srcOrd="2" destOrd="0" presId="urn:microsoft.com/office/officeart/2018/2/layout/IconLabelList"/>
    <dgm:cxn modelId="{8EBC7B13-A94A-40CF-9477-763E15E1339A}" type="presParOf" srcId="{99EDFD8B-A4AF-412B-A975-52FE846F5699}" destId="{0546882D-1444-48E4-B3EA-AE9743DF9B07}" srcOrd="0" destOrd="0" presId="urn:microsoft.com/office/officeart/2018/2/layout/IconLabelList"/>
    <dgm:cxn modelId="{21D79134-0FEB-4EEE-A659-88CB51CF00BB}" type="presParOf" srcId="{99EDFD8B-A4AF-412B-A975-52FE846F5699}" destId="{FE79CFB1-F52C-4289-9506-31FC1473C388}" srcOrd="1" destOrd="0" presId="urn:microsoft.com/office/officeart/2018/2/layout/IconLabelList"/>
    <dgm:cxn modelId="{2C98AC7A-2CBE-4C32-A924-F82A9D682B43}" type="presParOf" srcId="{99EDFD8B-A4AF-412B-A975-52FE846F5699}" destId="{FA7BB0C0-5420-4A20-9B28-88F49E82B3A7}" srcOrd="2" destOrd="0" presId="urn:microsoft.com/office/officeart/2018/2/layout/IconLabelList"/>
    <dgm:cxn modelId="{F4D3EFB1-0A2A-4874-804A-D395F89A7BBB}" type="presParOf" srcId="{77264252-4772-4C0C-9FB6-48CA106B7F21}" destId="{205C6051-31B5-4708-AE74-99C262831A13}" srcOrd="3" destOrd="0" presId="urn:microsoft.com/office/officeart/2018/2/layout/IconLabelList"/>
    <dgm:cxn modelId="{4EC162C3-2310-4C43-A5A2-25A5147D6BFF}" type="presParOf" srcId="{77264252-4772-4C0C-9FB6-48CA106B7F21}" destId="{207DC9C1-F6C2-43D8-93A0-6BB6203D39B7}" srcOrd="4" destOrd="0" presId="urn:microsoft.com/office/officeart/2018/2/layout/IconLabelList"/>
    <dgm:cxn modelId="{C2E27353-8EE7-441C-AAB6-3AD2576D3B55}" type="presParOf" srcId="{207DC9C1-F6C2-43D8-93A0-6BB6203D39B7}" destId="{6639C39A-CDB9-4FBB-A357-994B1394F88F}" srcOrd="0" destOrd="0" presId="urn:microsoft.com/office/officeart/2018/2/layout/IconLabelList"/>
    <dgm:cxn modelId="{F50B1286-3AC3-4B12-96E6-AB3EC22F8410}" type="presParOf" srcId="{207DC9C1-F6C2-43D8-93A0-6BB6203D39B7}" destId="{84E6CD33-6F7E-4384-AC94-C06FA454360C}" srcOrd="1" destOrd="0" presId="urn:microsoft.com/office/officeart/2018/2/layout/IconLabelList"/>
    <dgm:cxn modelId="{D23779B4-B1AC-4055-8FCA-C40CE4692244}" type="presParOf" srcId="{207DC9C1-F6C2-43D8-93A0-6BB6203D39B7}" destId="{D85CA4CB-A10B-4922-B72D-2EAA447170A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146911-C7D8-49B7-A21A-EB2BE904AAA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7B5B6D-C1D3-430F-A25A-63C53C7AA9F0}">
      <dgm:prSet/>
      <dgm:spPr/>
      <dgm:t>
        <a:bodyPr/>
        <a:lstStyle/>
        <a:p>
          <a:pPr>
            <a:lnSpc>
              <a:spcPct val="100000"/>
            </a:lnSpc>
          </a:pPr>
          <a:r>
            <a:rPr lang="en-US" b="1"/>
            <a:t>High Accuracy Models:</a:t>
          </a:r>
          <a:r>
            <a:rPr lang="en-US"/>
            <a:t> The developed AI models have demonstrated impressive accuracy in identifying a wide range of motion patterns, outperforming traditional methods.</a:t>
          </a:r>
        </a:p>
      </dgm:t>
    </dgm:pt>
    <dgm:pt modelId="{D6C34DCF-30F9-4F27-A682-071DAD823BA4}" type="parTrans" cxnId="{7DB68580-507E-4891-B93A-AA4BE30A2C18}">
      <dgm:prSet/>
      <dgm:spPr/>
      <dgm:t>
        <a:bodyPr/>
        <a:lstStyle/>
        <a:p>
          <a:endParaRPr lang="en-US"/>
        </a:p>
      </dgm:t>
    </dgm:pt>
    <dgm:pt modelId="{37345A7B-7651-445B-BAB4-5C644159E207}" type="sibTrans" cxnId="{7DB68580-507E-4891-B93A-AA4BE30A2C18}">
      <dgm:prSet/>
      <dgm:spPr/>
      <dgm:t>
        <a:bodyPr/>
        <a:lstStyle/>
        <a:p>
          <a:pPr>
            <a:lnSpc>
              <a:spcPct val="100000"/>
            </a:lnSpc>
          </a:pPr>
          <a:endParaRPr lang="en-US"/>
        </a:p>
      </dgm:t>
    </dgm:pt>
    <dgm:pt modelId="{068134B9-838F-4E17-8FFA-56AAC0BA3270}">
      <dgm:prSet/>
      <dgm:spPr/>
      <dgm:t>
        <a:bodyPr/>
        <a:lstStyle/>
        <a:p>
          <a:pPr>
            <a:lnSpc>
              <a:spcPct val="100000"/>
            </a:lnSpc>
          </a:pPr>
          <a:r>
            <a:rPr lang="en-US" b="1"/>
            <a:t>Improved Efficiency:</a:t>
          </a:r>
          <a:r>
            <a:rPr lang="en-US"/>
            <a:t> The AI-driven motion identification process is more efficient, allowing for real-time or near-real-time processing in applications that demand instant results.</a:t>
          </a:r>
        </a:p>
      </dgm:t>
    </dgm:pt>
    <dgm:pt modelId="{1CF31DA8-5754-486D-859B-F4633866A9E8}" type="parTrans" cxnId="{80FCD59A-4A22-4670-8E0D-47EDFD3E7093}">
      <dgm:prSet/>
      <dgm:spPr/>
      <dgm:t>
        <a:bodyPr/>
        <a:lstStyle/>
        <a:p>
          <a:endParaRPr lang="en-US"/>
        </a:p>
      </dgm:t>
    </dgm:pt>
    <dgm:pt modelId="{498C6836-EA05-4DC2-A870-B9489EC3F3A7}" type="sibTrans" cxnId="{80FCD59A-4A22-4670-8E0D-47EDFD3E7093}">
      <dgm:prSet/>
      <dgm:spPr/>
      <dgm:t>
        <a:bodyPr/>
        <a:lstStyle/>
        <a:p>
          <a:pPr>
            <a:lnSpc>
              <a:spcPct val="100000"/>
            </a:lnSpc>
          </a:pPr>
          <a:endParaRPr lang="en-US"/>
        </a:p>
      </dgm:t>
    </dgm:pt>
    <dgm:pt modelId="{E61E65DC-3CB3-4ACB-8038-11D435597A3A}">
      <dgm:prSet/>
      <dgm:spPr/>
      <dgm:t>
        <a:bodyPr/>
        <a:lstStyle/>
        <a:p>
          <a:pPr>
            <a:lnSpc>
              <a:spcPct val="100000"/>
            </a:lnSpc>
          </a:pPr>
          <a:r>
            <a:rPr lang="en-US" b="1"/>
            <a:t>Robust Generalization:</a:t>
          </a:r>
          <a:r>
            <a:rPr lang="en-US"/>
            <a:t> The models exhibit strong generalization capabilities, accurately identifying motions in diverse scenarios and varying environmental conditions.</a:t>
          </a:r>
        </a:p>
      </dgm:t>
    </dgm:pt>
    <dgm:pt modelId="{0794A0D1-5A1E-40EA-9C1B-8CF98AB5F810}" type="parTrans" cxnId="{8EA01F99-64E7-4810-A065-70940DCEEA1E}">
      <dgm:prSet/>
      <dgm:spPr/>
      <dgm:t>
        <a:bodyPr/>
        <a:lstStyle/>
        <a:p>
          <a:endParaRPr lang="en-US"/>
        </a:p>
      </dgm:t>
    </dgm:pt>
    <dgm:pt modelId="{D4F306F6-72F8-4531-A65C-25AECCE3CEB3}" type="sibTrans" cxnId="{8EA01F99-64E7-4810-A065-70940DCEEA1E}">
      <dgm:prSet/>
      <dgm:spPr/>
      <dgm:t>
        <a:bodyPr/>
        <a:lstStyle/>
        <a:p>
          <a:endParaRPr lang="en-US"/>
        </a:p>
      </dgm:t>
    </dgm:pt>
    <dgm:pt modelId="{58144FEB-5CCB-4699-AB96-6A2FCAAC747A}" type="pres">
      <dgm:prSet presAssocID="{15146911-C7D8-49B7-A21A-EB2BE904AAA9}" presName="root" presStyleCnt="0">
        <dgm:presLayoutVars>
          <dgm:dir/>
          <dgm:resizeHandles val="exact"/>
        </dgm:presLayoutVars>
      </dgm:prSet>
      <dgm:spPr/>
    </dgm:pt>
    <dgm:pt modelId="{A9FF37C8-84BB-47B8-A23B-A4BD5473CF1B}" type="pres">
      <dgm:prSet presAssocID="{15146911-C7D8-49B7-A21A-EB2BE904AAA9}" presName="container" presStyleCnt="0">
        <dgm:presLayoutVars>
          <dgm:dir/>
          <dgm:resizeHandles val="exact"/>
        </dgm:presLayoutVars>
      </dgm:prSet>
      <dgm:spPr/>
    </dgm:pt>
    <dgm:pt modelId="{0929B833-D2D5-4A35-A3EC-3D6667B4611A}" type="pres">
      <dgm:prSet presAssocID="{D17B5B6D-C1D3-430F-A25A-63C53C7AA9F0}" presName="compNode" presStyleCnt="0"/>
      <dgm:spPr/>
    </dgm:pt>
    <dgm:pt modelId="{17842F0F-31E6-4895-9733-522E67D456C4}" type="pres">
      <dgm:prSet presAssocID="{D17B5B6D-C1D3-430F-A25A-63C53C7AA9F0}" presName="iconBgRect" presStyleLbl="bgShp" presStyleIdx="0" presStyleCnt="3"/>
      <dgm:spPr/>
    </dgm:pt>
    <dgm:pt modelId="{A97A1C5D-5796-4298-9CD4-88D2C1E4B7CA}" type="pres">
      <dgm:prSet presAssocID="{D17B5B6D-C1D3-430F-A25A-63C53C7AA9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5C57523-CE58-4503-B7CC-75E9E06DDFA7}" type="pres">
      <dgm:prSet presAssocID="{D17B5B6D-C1D3-430F-A25A-63C53C7AA9F0}" presName="spaceRect" presStyleCnt="0"/>
      <dgm:spPr/>
    </dgm:pt>
    <dgm:pt modelId="{5E198BAC-BBD0-4BB9-8485-C75C499CCD49}" type="pres">
      <dgm:prSet presAssocID="{D17B5B6D-C1D3-430F-A25A-63C53C7AA9F0}" presName="textRect" presStyleLbl="revTx" presStyleIdx="0" presStyleCnt="3">
        <dgm:presLayoutVars>
          <dgm:chMax val="1"/>
          <dgm:chPref val="1"/>
        </dgm:presLayoutVars>
      </dgm:prSet>
      <dgm:spPr/>
    </dgm:pt>
    <dgm:pt modelId="{EE361410-EFA0-4F64-A5F0-E985189A16E7}" type="pres">
      <dgm:prSet presAssocID="{37345A7B-7651-445B-BAB4-5C644159E207}" presName="sibTrans" presStyleLbl="sibTrans2D1" presStyleIdx="0" presStyleCnt="0"/>
      <dgm:spPr/>
    </dgm:pt>
    <dgm:pt modelId="{DE1DC266-482C-40B4-8A6E-1FFCA84933BD}" type="pres">
      <dgm:prSet presAssocID="{068134B9-838F-4E17-8FFA-56AAC0BA3270}" presName="compNode" presStyleCnt="0"/>
      <dgm:spPr/>
    </dgm:pt>
    <dgm:pt modelId="{6132BED6-739D-40C4-97E8-307CE657E3B3}" type="pres">
      <dgm:prSet presAssocID="{068134B9-838F-4E17-8FFA-56AAC0BA3270}" presName="iconBgRect" presStyleLbl="bgShp" presStyleIdx="1" presStyleCnt="3"/>
      <dgm:spPr/>
    </dgm:pt>
    <dgm:pt modelId="{5A2DC7D8-B87A-4157-942E-BB51F7523931}" type="pres">
      <dgm:prSet presAssocID="{068134B9-838F-4E17-8FFA-56AAC0BA32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D474EF29-ADA4-4F13-B610-F3C7E66631C5}" type="pres">
      <dgm:prSet presAssocID="{068134B9-838F-4E17-8FFA-56AAC0BA3270}" presName="spaceRect" presStyleCnt="0"/>
      <dgm:spPr/>
    </dgm:pt>
    <dgm:pt modelId="{7E34C671-5ECB-4FD2-A653-98D1B353C37F}" type="pres">
      <dgm:prSet presAssocID="{068134B9-838F-4E17-8FFA-56AAC0BA3270}" presName="textRect" presStyleLbl="revTx" presStyleIdx="1" presStyleCnt="3">
        <dgm:presLayoutVars>
          <dgm:chMax val="1"/>
          <dgm:chPref val="1"/>
        </dgm:presLayoutVars>
      </dgm:prSet>
      <dgm:spPr/>
    </dgm:pt>
    <dgm:pt modelId="{6CB63D96-433D-4441-B5B9-24B278B62779}" type="pres">
      <dgm:prSet presAssocID="{498C6836-EA05-4DC2-A870-B9489EC3F3A7}" presName="sibTrans" presStyleLbl="sibTrans2D1" presStyleIdx="0" presStyleCnt="0"/>
      <dgm:spPr/>
    </dgm:pt>
    <dgm:pt modelId="{2571173C-521B-429E-ADCD-C7A798C82D5C}" type="pres">
      <dgm:prSet presAssocID="{E61E65DC-3CB3-4ACB-8038-11D435597A3A}" presName="compNode" presStyleCnt="0"/>
      <dgm:spPr/>
    </dgm:pt>
    <dgm:pt modelId="{85310F82-87AA-4B8C-87A6-59E5488E7D40}" type="pres">
      <dgm:prSet presAssocID="{E61E65DC-3CB3-4ACB-8038-11D435597A3A}" presName="iconBgRect" presStyleLbl="bgShp" presStyleIdx="2" presStyleCnt="3"/>
      <dgm:spPr/>
    </dgm:pt>
    <dgm:pt modelId="{4D59269E-3CB1-4630-9E8F-29CD3308DD9A}" type="pres">
      <dgm:prSet presAssocID="{E61E65DC-3CB3-4ACB-8038-11D435597A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tronaut"/>
        </a:ext>
      </dgm:extLst>
    </dgm:pt>
    <dgm:pt modelId="{192535CC-DEC3-47C8-AD4C-1BF8C9684468}" type="pres">
      <dgm:prSet presAssocID="{E61E65DC-3CB3-4ACB-8038-11D435597A3A}" presName="spaceRect" presStyleCnt="0"/>
      <dgm:spPr/>
    </dgm:pt>
    <dgm:pt modelId="{D95E0324-744A-4554-96D9-0A7E6843E8F4}" type="pres">
      <dgm:prSet presAssocID="{E61E65DC-3CB3-4ACB-8038-11D435597A3A}" presName="textRect" presStyleLbl="revTx" presStyleIdx="2" presStyleCnt="3">
        <dgm:presLayoutVars>
          <dgm:chMax val="1"/>
          <dgm:chPref val="1"/>
        </dgm:presLayoutVars>
      </dgm:prSet>
      <dgm:spPr/>
    </dgm:pt>
  </dgm:ptLst>
  <dgm:cxnLst>
    <dgm:cxn modelId="{D7F96C60-A9D5-48FE-ADB2-DCB715B28E82}" type="presOf" srcId="{D17B5B6D-C1D3-430F-A25A-63C53C7AA9F0}" destId="{5E198BAC-BBD0-4BB9-8485-C75C499CCD49}" srcOrd="0" destOrd="0" presId="urn:microsoft.com/office/officeart/2018/2/layout/IconCircleList"/>
    <dgm:cxn modelId="{7DB68580-507E-4891-B93A-AA4BE30A2C18}" srcId="{15146911-C7D8-49B7-A21A-EB2BE904AAA9}" destId="{D17B5B6D-C1D3-430F-A25A-63C53C7AA9F0}" srcOrd="0" destOrd="0" parTransId="{D6C34DCF-30F9-4F27-A682-071DAD823BA4}" sibTransId="{37345A7B-7651-445B-BAB4-5C644159E207}"/>
    <dgm:cxn modelId="{D0C8C28F-6AEA-42D2-9B42-21EE6740FAE7}" type="presOf" srcId="{498C6836-EA05-4DC2-A870-B9489EC3F3A7}" destId="{6CB63D96-433D-4441-B5B9-24B278B62779}" srcOrd="0" destOrd="0" presId="urn:microsoft.com/office/officeart/2018/2/layout/IconCircleList"/>
    <dgm:cxn modelId="{8EA01F99-64E7-4810-A065-70940DCEEA1E}" srcId="{15146911-C7D8-49B7-A21A-EB2BE904AAA9}" destId="{E61E65DC-3CB3-4ACB-8038-11D435597A3A}" srcOrd="2" destOrd="0" parTransId="{0794A0D1-5A1E-40EA-9C1B-8CF98AB5F810}" sibTransId="{D4F306F6-72F8-4531-A65C-25AECCE3CEB3}"/>
    <dgm:cxn modelId="{80FCD59A-4A22-4670-8E0D-47EDFD3E7093}" srcId="{15146911-C7D8-49B7-A21A-EB2BE904AAA9}" destId="{068134B9-838F-4E17-8FFA-56AAC0BA3270}" srcOrd="1" destOrd="0" parTransId="{1CF31DA8-5754-486D-859B-F4633866A9E8}" sibTransId="{498C6836-EA05-4DC2-A870-B9489EC3F3A7}"/>
    <dgm:cxn modelId="{7950B6A3-BE42-46ED-890D-A3BB5F0E6C7A}" type="presOf" srcId="{37345A7B-7651-445B-BAB4-5C644159E207}" destId="{EE361410-EFA0-4F64-A5F0-E985189A16E7}" srcOrd="0" destOrd="0" presId="urn:microsoft.com/office/officeart/2018/2/layout/IconCircleList"/>
    <dgm:cxn modelId="{97D944B9-8B7B-4187-840A-ABB3C91C4327}" type="presOf" srcId="{068134B9-838F-4E17-8FFA-56AAC0BA3270}" destId="{7E34C671-5ECB-4FD2-A653-98D1B353C37F}" srcOrd="0" destOrd="0" presId="urn:microsoft.com/office/officeart/2018/2/layout/IconCircleList"/>
    <dgm:cxn modelId="{CD4956CF-03C9-4031-9B39-29F70F355A3C}" type="presOf" srcId="{E61E65DC-3CB3-4ACB-8038-11D435597A3A}" destId="{D95E0324-744A-4554-96D9-0A7E6843E8F4}" srcOrd="0" destOrd="0" presId="urn:microsoft.com/office/officeart/2018/2/layout/IconCircleList"/>
    <dgm:cxn modelId="{4F0C63D8-0A98-4340-8CA5-61E34090453B}" type="presOf" srcId="{15146911-C7D8-49B7-A21A-EB2BE904AAA9}" destId="{58144FEB-5CCB-4699-AB96-6A2FCAAC747A}" srcOrd="0" destOrd="0" presId="urn:microsoft.com/office/officeart/2018/2/layout/IconCircleList"/>
    <dgm:cxn modelId="{2921EAC1-F5E4-4412-B3BF-753B04D3A0A5}" type="presParOf" srcId="{58144FEB-5CCB-4699-AB96-6A2FCAAC747A}" destId="{A9FF37C8-84BB-47B8-A23B-A4BD5473CF1B}" srcOrd="0" destOrd="0" presId="urn:microsoft.com/office/officeart/2018/2/layout/IconCircleList"/>
    <dgm:cxn modelId="{073838FA-42D0-4FFF-8AA9-591680C497D7}" type="presParOf" srcId="{A9FF37C8-84BB-47B8-A23B-A4BD5473CF1B}" destId="{0929B833-D2D5-4A35-A3EC-3D6667B4611A}" srcOrd="0" destOrd="0" presId="urn:microsoft.com/office/officeart/2018/2/layout/IconCircleList"/>
    <dgm:cxn modelId="{14B7C8C8-9992-4C91-9114-5B94BEF604A4}" type="presParOf" srcId="{0929B833-D2D5-4A35-A3EC-3D6667B4611A}" destId="{17842F0F-31E6-4895-9733-522E67D456C4}" srcOrd="0" destOrd="0" presId="urn:microsoft.com/office/officeart/2018/2/layout/IconCircleList"/>
    <dgm:cxn modelId="{1406B0C2-219D-4869-A879-C17D6CB17713}" type="presParOf" srcId="{0929B833-D2D5-4A35-A3EC-3D6667B4611A}" destId="{A97A1C5D-5796-4298-9CD4-88D2C1E4B7CA}" srcOrd="1" destOrd="0" presId="urn:microsoft.com/office/officeart/2018/2/layout/IconCircleList"/>
    <dgm:cxn modelId="{C5D5519F-807A-4FFA-9B2F-AAD8A20F514B}" type="presParOf" srcId="{0929B833-D2D5-4A35-A3EC-3D6667B4611A}" destId="{B5C57523-CE58-4503-B7CC-75E9E06DDFA7}" srcOrd="2" destOrd="0" presId="urn:microsoft.com/office/officeart/2018/2/layout/IconCircleList"/>
    <dgm:cxn modelId="{1058ADCB-F0BB-4928-A0EE-5B8C3B02DF6F}" type="presParOf" srcId="{0929B833-D2D5-4A35-A3EC-3D6667B4611A}" destId="{5E198BAC-BBD0-4BB9-8485-C75C499CCD49}" srcOrd="3" destOrd="0" presId="urn:microsoft.com/office/officeart/2018/2/layout/IconCircleList"/>
    <dgm:cxn modelId="{1E46859F-2757-4EDC-A90D-83940E8CACC8}" type="presParOf" srcId="{A9FF37C8-84BB-47B8-A23B-A4BD5473CF1B}" destId="{EE361410-EFA0-4F64-A5F0-E985189A16E7}" srcOrd="1" destOrd="0" presId="urn:microsoft.com/office/officeart/2018/2/layout/IconCircleList"/>
    <dgm:cxn modelId="{498C36BD-5B31-44B4-A927-1F6569A75628}" type="presParOf" srcId="{A9FF37C8-84BB-47B8-A23B-A4BD5473CF1B}" destId="{DE1DC266-482C-40B4-8A6E-1FFCA84933BD}" srcOrd="2" destOrd="0" presId="urn:microsoft.com/office/officeart/2018/2/layout/IconCircleList"/>
    <dgm:cxn modelId="{BD7B8E13-069E-4998-BF1B-8F191268EE49}" type="presParOf" srcId="{DE1DC266-482C-40B4-8A6E-1FFCA84933BD}" destId="{6132BED6-739D-40C4-97E8-307CE657E3B3}" srcOrd="0" destOrd="0" presId="urn:microsoft.com/office/officeart/2018/2/layout/IconCircleList"/>
    <dgm:cxn modelId="{3DB2E5C2-6BD0-4EEC-8F62-67810578DCFD}" type="presParOf" srcId="{DE1DC266-482C-40B4-8A6E-1FFCA84933BD}" destId="{5A2DC7D8-B87A-4157-942E-BB51F7523931}" srcOrd="1" destOrd="0" presId="urn:microsoft.com/office/officeart/2018/2/layout/IconCircleList"/>
    <dgm:cxn modelId="{517170C1-E0FE-4309-9169-9F75FE9F4B51}" type="presParOf" srcId="{DE1DC266-482C-40B4-8A6E-1FFCA84933BD}" destId="{D474EF29-ADA4-4F13-B610-F3C7E66631C5}" srcOrd="2" destOrd="0" presId="urn:microsoft.com/office/officeart/2018/2/layout/IconCircleList"/>
    <dgm:cxn modelId="{9A7D8F34-E5EA-4D32-8F49-FCAC69374D87}" type="presParOf" srcId="{DE1DC266-482C-40B4-8A6E-1FFCA84933BD}" destId="{7E34C671-5ECB-4FD2-A653-98D1B353C37F}" srcOrd="3" destOrd="0" presId="urn:microsoft.com/office/officeart/2018/2/layout/IconCircleList"/>
    <dgm:cxn modelId="{BBD80674-C198-4A34-80BF-5A54110B537C}" type="presParOf" srcId="{A9FF37C8-84BB-47B8-A23B-A4BD5473CF1B}" destId="{6CB63D96-433D-4441-B5B9-24B278B62779}" srcOrd="3" destOrd="0" presId="urn:microsoft.com/office/officeart/2018/2/layout/IconCircleList"/>
    <dgm:cxn modelId="{64A994D3-87AA-454B-B36F-33C0CAAE5F62}" type="presParOf" srcId="{A9FF37C8-84BB-47B8-A23B-A4BD5473CF1B}" destId="{2571173C-521B-429E-ADCD-C7A798C82D5C}" srcOrd="4" destOrd="0" presId="urn:microsoft.com/office/officeart/2018/2/layout/IconCircleList"/>
    <dgm:cxn modelId="{6CDE1AA8-D022-436A-A1B3-D605666832F7}" type="presParOf" srcId="{2571173C-521B-429E-ADCD-C7A798C82D5C}" destId="{85310F82-87AA-4B8C-87A6-59E5488E7D40}" srcOrd="0" destOrd="0" presId="urn:microsoft.com/office/officeart/2018/2/layout/IconCircleList"/>
    <dgm:cxn modelId="{B039DF2C-782D-4EF8-98E6-0F4D81A44C27}" type="presParOf" srcId="{2571173C-521B-429E-ADCD-C7A798C82D5C}" destId="{4D59269E-3CB1-4630-9E8F-29CD3308DD9A}" srcOrd="1" destOrd="0" presId="urn:microsoft.com/office/officeart/2018/2/layout/IconCircleList"/>
    <dgm:cxn modelId="{98FAC78D-C166-4B65-8851-FC68BFAFE6BB}" type="presParOf" srcId="{2571173C-521B-429E-ADCD-C7A798C82D5C}" destId="{192535CC-DEC3-47C8-AD4C-1BF8C9684468}" srcOrd="2" destOrd="0" presId="urn:microsoft.com/office/officeart/2018/2/layout/IconCircleList"/>
    <dgm:cxn modelId="{254BDE17-BED9-4485-9DCD-13AD86B31EF9}" type="presParOf" srcId="{2571173C-521B-429E-ADCD-C7A798C82D5C}" destId="{D95E0324-744A-4554-96D9-0A7E6843E8F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7BBB1-4901-4C23-B364-F4DA3262EBB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069A1-685C-4EDF-B9D6-CD6C0321363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C942D-8CB7-4641-886A-AF453A77868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t>Motion identification refers to the process of detecting, analyzing, and categorizing movements within a given context.</a:t>
          </a:r>
        </a:p>
      </dsp:txBody>
      <dsp:txXfrm>
        <a:off x="1507738" y="707092"/>
        <a:ext cx="9007861" cy="1305401"/>
      </dsp:txXfrm>
    </dsp:sp>
    <dsp:sp modelId="{D9A30B4B-9224-4FE5-8735-8EFAF86621F5}">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17A43-0152-4830-8B52-3235759DF99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5F761-BE09-483A-A2B4-965F08BA3D14}">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t>This project focuses on harnessing the power of artificial intelligence techniques to revolutionize motion identification across various domains.</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DA927-BDD6-4EF1-A0C6-B58E9888358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D86F-415B-42EE-903F-2B6AB47DEAE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Develop advanced AI algorithms capable of detecting and classifying diverse types of motion.</a:t>
          </a:r>
        </a:p>
      </dsp:txBody>
      <dsp:txXfrm>
        <a:off x="417971" y="2644140"/>
        <a:ext cx="2889450" cy="720000"/>
      </dsp:txXfrm>
    </dsp:sp>
    <dsp:sp modelId="{0546882D-1444-48E4-B3EA-AE9743DF9B07}">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BB0C0-5420-4A20-9B28-88F49E82B3A7}">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Enhance motion identification accuracy and efficiency compared to conventional methods.</a:t>
          </a:r>
        </a:p>
      </dsp:txBody>
      <dsp:txXfrm>
        <a:off x="3813075" y="2644140"/>
        <a:ext cx="2889450" cy="720000"/>
      </dsp:txXfrm>
    </dsp:sp>
    <dsp:sp modelId="{6639C39A-CDB9-4FBB-A357-994B1394F88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CA4CB-A10B-4922-B72D-2EAA447170A7}">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Provide a reliable tool that can be integrated into real-time applications for instant motion analysis.</a:t>
          </a:r>
          <a:br>
            <a:rPr lang="en-US" sz="1100" kern="1200"/>
          </a:br>
          <a:endParaRPr lang="en-US" sz="1100" kern="1200"/>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42F0F-31E6-4895-9733-522E67D456C4}">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A1C5D-5796-4298-9CD4-88D2C1E4B7CA}">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98BAC-BBD0-4BB9-8485-C75C499CCD49}">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High Accuracy Models:</a:t>
          </a:r>
          <a:r>
            <a:rPr lang="en-US" sz="1100" kern="1200"/>
            <a:t> The developed AI models have demonstrated impressive accuracy in identifying a wide range of motion patterns, outperforming traditional methods.</a:t>
          </a:r>
        </a:p>
      </dsp:txBody>
      <dsp:txXfrm>
        <a:off x="1172126" y="1727046"/>
        <a:ext cx="2114937" cy="897246"/>
      </dsp:txXfrm>
    </dsp:sp>
    <dsp:sp modelId="{6132BED6-739D-40C4-97E8-307CE657E3B3}">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DC7D8-B87A-4157-942E-BB51F7523931}">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4C671-5ECB-4FD2-A653-98D1B353C37F}">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Improved Efficiency:</a:t>
          </a:r>
          <a:r>
            <a:rPr lang="en-US" sz="1100" kern="1200"/>
            <a:t> The AI-driven motion identification process is more efficient, allowing for real-time or near-real-time processing in applications that demand instant results.</a:t>
          </a:r>
        </a:p>
      </dsp:txBody>
      <dsp:txXfrm>
        <a:off x="4745088" y="1727046"/>
        <a:ext cx="2114937" cy="897246"/>
      </dsp:txXfrm>
    </dsp:sp>
    <dsp:sp modelId="{85310F82-87AA-4B8C-87A6-59E5488E7D40}">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9269E-3CB1-4630-9E8F-29CD3308DD9A}">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E0324-744A-4554-96D9-0A7E6843E8F4}">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Robust Generalization:</a:t>
          </a:r>
          <a:r>
            <a:rPr lang="en-US" sz="1100" kern="1200"/>
            <a:t> The models exhibit strong generalization capabilities, accurately identifying motions in diverse scenarios and varying environmental conditions.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a:solidFill>
                  <a:srgbClr val="000000"/>
                </a:solidFill>
              </a:rPr>
              <a:t>Computer Science and Engineering</a:t>
            </a: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92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solidFill>
                  <a:srgbClr val="000000"/>
                </a:solidFill>
                <a:latin typeface="Arial Black"/>
              </a:rPr>
              <a:t>Project title Motion identification with artificial intelligence techniques</a:t>
            </a:r>
            <a:br>
              <a:rPr lang="en-US" sz="900" dirty="0">
                <a:solidFill>
                  <a:srgbClr val="333333"/>
                </a:solidFill>
                <a:latin typeface="King"/>
              </a:rPr>
            </a:br>
            <a:endParaRPr lang="en-US" sz="900" dirty="0">
              <a:solidFill>
                <a:srgbClr val="333333"/>
              </a:solidFill>
              <a:latin typeface="King"/>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84423" y="4732258"/>
            <a:ext cx="2735044" cy="1631216"/>
          </a:xfrm>
          <a:prstGeom prst="rect">
            <a:avLst/>
          </a:prstGeom>
          <a:noFill/>
        </p:spPr>
        <p:txBody>
          <a:bodyPr wrap="none" lIns="91440" tIns="45720" rIns="91440" bIns="45720" rtlCol="0" anchor="t">
            <a:spAutoFit/>
          </a:bodyPr>
          <a:lstStyle/>
          <a:p>
            <a:r>
              <a:rPr lang="en-US" sz="2000" b="1" dirty="0"/>
              <a:t>Submitted by: </a:t>
            </a:r>
          </a:p>
          <a:p>
            <a:r>
              <a:rPr lang="en-US" sz="2000" dirty="0"/>
              <a:t>Anmol Malik 21BCS5335</a:t>
            </a:r>
            <a:endParaRPr lang="en-US" dirty="0"/>
          </a:p>
          <a:p>
            <a:r>
              <a:rPr lang="en-US" sz="2000" dirty="0">
                <a:cs typeface="Calibri"/>
              </a:rPr>
              <a:t>Anoop Sethi 21BCS6695</a:t>
            </a:r>
          </a:p>
          <a:p>
            <a:r>
              <a:rPr lang="en-US" sz="2000" dirty="0">
                <a:cs typeface="Calibri"/>
              </a:rPr>
              <a:t>Arya Kumar 21BCS7457</a:t>
            </a:r>
          </a:p>
          <a:p>
            <a:endParaRPr lang="en-US" sz="2000" dirty="0">
              <a:cs typeface="Calibri"/>
            </a:endParaRPr>
          </a:p>
        </p:txBody>
      </p:sp>
      <p:sp>
        <p:nvSpPr>
          <p:cNvPr id="6" name="TextBox 5"/>
          <p:cNvSpPr txBox="1"/>
          <p:nvPr/>
        </p:nvSpPr>
        <p:spPr>
          <a:xfrm>
            <a:off x="7681250" y="4725655"/>
            <a:ext cx="2971326" cy="1015663"/>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t>Mahadev</a:t>
            </a:r>
            <a:endParaRPr lang="en-US"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78C2-8F3F-2B2B-CBAA-33B88AA9A896}"/>
              </a:ext>
            </a:extLst>
          </p:cNvPr>
          <p:cNvSpPr>
            <a:spLocks noGrp="1"/>
          </p:cNvSpPr>
          <p:nvPr>
            <p:ph type="title"/>
          </p:nvPr>
        </p:nvSpPr>
        <p:spPr>
          <a:xfrm>
            <a:off x="838200" y="58936"/>
            <a:ext cx="10515600" cy="873393"/>
          </a:xfrm>
        </p:spPr>
        <p:txBody>
          <a:bodyPr/>
          <a:lstStyle/>
          <a:p>
            <a:pPr algn="ctr"/>
            <a:r>
              <a:rPr lang="en-IN" dirty="0"/>
              <a:t>Dataset</a:t>
            </a:r>
          </a:p>
        </p:txBody>
      </p:sp>
      <p:sp>
        <p:nvSpPr>
          <p:cNvPr id="4" name="Slide Number Placeholder 3">
            <a:extLst>
              <a:ext uri="{FF2B5EF4-FFF2-40B4-BE49-F238E27FC236}">
                <a16:creationId xmlns:a16="http://schemas.microsoft.com/office/drawing/2014/main" id="{92BA17D7-3896-D33F-7313-B4EBCBE81B4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a:extLst>
              <a:ext uri="{FF2B5EF4-FFF2-40B4-BE49-F238E27FC236}">
                <a16:creationId xmlns:a16="http://schemas.microsoft.com/office/drawing/2014/main" id="{29A7F6E1-7F36-1FEF-6862-16CF9F7E4838}"/>
              </a:ext>
            </a:extLst>
          </p:cNvPr>
          <p:cNvPicPr>
            <a:picLocks noChangeAspect="1"/>
          </p:cNvPicPr>
          <p:nvPr/>
        </p:nvPicPr>
        <p:blipFill>
          <a:blip r:embed="rId2"/>
          <a:stretch>
            <a:fillRect/>
          </a:stretch>
        </p:blipFill>
        <p:spPr>
          <a:xfrm>
            <a:off x="2770094" y="1059786"/>
            <a:ext cx="6651811" cy="5443284"/>
          </a:xfrm>
          <a:prstGeom prst="rect">
            <a:avLst/>
          </a:prstGeom>
        </p:spPr>
      </p:pic>
    </p:spTree>
    <p:extLst>
      <p:ext uri="{BB962C8B-B14F-4D97-AF65-F5344CB8AC3E}">
        <p14:creationId xmlns:p14="http://schemas.microsoft.com/office/powerpoint/2010/main" val="331682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78C2-8F3F-2B2B-CBAA-33B88AA9A896}"/>
              </a:ext>
            </a:extLst>
          </p:cNvPr>
          <p:cNvSpPr>
            <a:spLocks noGrp="1"/>
          </p:cNvSpPr>
          <p:nvPr>
            <p:ph type="title"/>
          </p:nvPr>
        </p:nvSpPr>
        <p:spPr>
          <a:xfrm>
            <a:off x="838200" y="-185952"/>
            <a:ext cx="10515600" cy="1325563"/>
          </a:xfrm>
        </p:spPr>
        <p:txBody>
          <a:bodyPr/>
          <a:lstStyle/>
          <a:p>
            <a:pPr algn="ctr"/>
            <a:r>
              <a:rPr lang="en-IN" dirty="0"/>
              <a:t>Model summary</a:t>
            </a:r>
          </a:p>
        </p:txBody>
      </p:sp>
      <p:sp>
        <p:nvSpPr>
          <p:cNvPr id="4" name="Slide Number Placeholder 3">
            <a:extLst>
              <a:ext uri="{FF2B5EF4-FFF2-40B4-BE49-F238E27FC236}">
                <a16:creationId xmlns:a16="http://schemas.microsoft.com/office/drawing/2014/main" id="{92BA17D7-3896-D33F-7313-B4EBCBE81B48}"/>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36388686-167F-8F93-B7D0-7316D89D9B82}"/>
              </a:ext>
            </a:extLst>
          </p:cNvPr>
          <p:cNvPicPr>
            <a:picLocks noChangeAspect="1"/>
          </p:cNvPicPr>
          <p:nvPr/>
        </p:nvPicPr>
        <p:blipFill>
          <a:blip r:embed="rId2"/>
          <a:stretch>
            <a:fillRect/>
          </a:stretch>
        </p:blipFill>
        <p:spPr>
          <a:xfrm>
            <a:off x="3338863" y="906968"/>
            <a:ext cx="5514274" cy="5814507"/>
          </a:xfrm>
          <a:prstGeom prst="rect">
            <a:avLst/>
          </a:prstGeom>
        </p:spPr>
      </p:pic>
    </p:spTree>
    <p:extLst>
      <p:ext uri="{BB962C8B-B14F-4D97-AF65-F5344CB8AC3E}">
        <p14:creationId xmlns:p14="http://schemas.microsoft.com/office/powerpoint/2010/main" val="420952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78C2-8F3F-2B2B-CBAA-33B88AA9A896}"/>
              </a:ext>
            </a:extLst>
          </p:cNvPr>
          <p:cNvSpPr>
            <a:spLocks noGrp="1"/>
          </p:cNvSpPr>
          <p:nvPr>
            <p:ph type="title"/>
          </p:nvPr>
        </p:nvSpPr>
        <p:spPr>
          <a:xfrm>
            <a:off x="838200" y="-71718"/>
            <a:ext cx="10515600" cy="1325563"/>
          </a:xfrm>
        </p:spPr>
        <p:txBody>
          <a:bodyPr/>
          <a:lstStyle/>
          <a:p>
            <a:pPr algn="ctr"/>
            <a:r>
              <a:rPr lang="en-IN" dirty="0"/>
              <a:t>Model Training(15 epochs)</a:t>
            </a:r>
          </a:p>
        </p:txBody>
      </p:sp>
      <p:sp>
        <p:nvSpPr>
          <p:cNvPr id="4" name="Slide Number Placeholder 3">
            <a:extLst>
              <a:ext uri="{FF2B5EF4-FFF2-40B4-BE49-F238E27FC236}">
                <a16:creationId xmlns:a16="http://schemas.microsoft.com/office/drawing/2014/main" id="{92BA17D7-3896-D33F-7313-B4EBCBE81B48}"/>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4">
            <a:extLst>
              <a:ext uri="{FF2B5EF4-FFF2-40B4-BE49-F238E27FC236}">
                <a16:creationId xmlns:a16="http://schemas.microsoft.com/office/drawing/2014/main" id="{EC95B1E3-1325-B85E-3640-6B98C891A4CD}"/>
              </a:ext>
            </a:extLst>
          </p:cNvPr>
          <p:cNvPicPr>
            <a:picLocks noChangeAspect="1"/>
          </p:cNvPicPr>
          <p:nvPr/>
        </p:nvPicPr>
        <p:blipFill>
          <a:blip r:embed="rId2"/>
          <a:stretch>
            <a:fillRect/>
          </a:stretch>
        </p:blipFill>
        <p:spPr>
          <a:xfrm>
            <a:off x="2341469" y="1024572"/>
            <a:ext cx="7509061" cy="5696903"/>
          </a:xfrm>
          <a:prstGeom prst="rect">
            <a:avLst/>
          </a:prstGeom>
        </p:spPr>
      </p:pic>
    </p:spTree>
    <p:extLst>
      <p:ext uri="{BB962C8B-B14F-4D97-AF65-F5344CB8AC3E}">
        <p14:creationId xmlns:p14="http://schemas.microsoft.com/office/powerpoint/2010/main" val="196289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and Outputs</a:t>
            </a:r>
            <a:endParaRPr lang="en-US"/>
          </a:p>
        </p:txBody>
      </p:sp>
      <p:graphicFrame>
        <p:nvGraphicFramePr>
          <p:cNvPr id="6" name="Content Placeholder 2">
            <a:extLst>
              <a:ext uri="{FF2B5EF4-FFF2-40B4-BE49-F238E27FC236}">
                <a16:creationId xmlns:a16="http://schemas.microsoft.com/office/drawing/2014/main" id="{EDF6C48D-A908-C2BC-B76F-AA14749A091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1000"/>
              </a:spcBef>
            </a:pPr>
            <a:r>
              <a:rPr lang="en-US" b="1" dirty="0">
                <a:latin typeface="Calibri"/>
                <a:cs typeface="Calibri"/>
              </a:rPr>
              <a:t>Performance Metrics</a:t>
            </a:r>
            <a:endParaRPr lang="en-US" dirty="0">
              <a:latin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The models' performance was evaluated using metrics such as accuracy, precision, recall, and F1-score. These metrics provide a comprehensive understanding of the models' capabilities.</a:t>
            </a:r>
            <a:endParaRPr lang="en-US"/>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Comparison with Traditional Methods:</a:t>
            </a:r>
            <a:endParaRPr lang="en-US" sz="2000" dirty="0">
              <a:cs typeface="Calibri"/>
            </a:endParaRPr>
          </a:p>
          <a:p>
            <a:pPr marL="0" indent="0">
              <a:buNone/>
            </a:pPr>
            <a:r>
              <a:rPr lang="en-US" sz="2000" dirty="0">
                <a:ea typeface="+mn-lt"/>
                <a:cs typeface="+mn-lt"/>
              </a:rPr>
              <a:t>A quantitative comparison was made between the AI models and traditional methods like rule-based systems and basic algorithms. The AI models consistently outperformed these methods in terms of accuracy and adaptability.</a:t>
            </a:r>
            <a:br>
              <a:rPr lang="en-US" sz="2000" dirty="0"/>
            </a:br>
            <a:br>
              <a:rPr lang="en-US" sz="2000" dirty="0"/>
            </a:br>
            <a:endParaRPr lang="en-US" sz="200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30595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F9E7-F78F-9FAE-A8A7-207620C63FAD}"/>
              </a:ext>
            </a:extLst>
          </p:cNvPr>
          <p:cNvSpPr>
            <a:spLocks noGrp="1"/>
          </p:cNvSpPr>
          <p:nvPr>
            <p:ph type="title"/>
          </p:nvPr>
        </p:nvSpPr>
        <p:spPr>
          <a:xfrm>
            <a:off x="838200" y="369608"/>
            <a:ext cx="10515600" cy="1199217"/>
          </a:xfrm>
        </p:spPr>
        <p:txBody>
          <a:bodyPr/>
          <a:lstStyle/>
          <a:p>
            <a:pPr algn="ctr">
              <a:spcBef>
                <a:spcPts val="1000"/>
              </a:spcBef>
            </a:pPr>
            <a:r>
              <a:rPr lang="en-US" b="1" dirty="0">
                <a:latin typeface="Calibri"/>
                <a:cs typeface="Calibri"/>
              </a:rPr>
              <a:t>Real-world Applicability:</a:t>
            </a:r>
            <a:endParaRPr lang="en-US"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D4A45ACC-9B4C-CEDF-3D6A-6481256F8991}"/>
              </a:ext>
            </a:extLst>
          </p:cNvPr>
          <p:cNvSpPr>
            <a:spLocks noGrp="1"/>
          </p:cNvSpPr>
          <p:nvPr>
            <p:ph idx="1"/>
          </p:nvPr>
        </p:nvSpPr>
        <p:spPr>
          <a:xfrm>
            <a:off x="838200" y="1656883"/>
            <a:ext cx="10515600" cy="2547564"/>
          </a:xfrm>
        </p:spPr>
        <p:txBody>
          <a:bodyPr vert="horz" lIns="91440" tIns="45720" rIns="91440" bIns="45720" rtlCol="0" anchor="t">
            <a:normAutofit/>
          </a:bodyPr>
          <a:lstStyle/>
          <a:p>
            <a:r>
              <a:rPr lang="en-US" sz="2000" dirty="0">
                <a:ea typeface="+mn-lt"/>
                <a:cs typeface="+mn-lt"/>
              </a:rPr>
              <a:t>The project's outputs are readily applicable across various domains:</a:t>
            </a:r>
          </a:p>
          <a:p>
            <a:r>
              <a:rPr lang="en-US" sz="2000" dirty="0">
                <a:ea typeface="+mn-lt"/>
                <a:cs typeface="+mn-lt"/>
              </a:rPr>
              <a:t>Surveillance and Security: Enhanced intruder detection and activity monitoring.</a:t>
            </a:r>
          </a:p>
          <a:p>
            <a:r>
              <a:rPr lang="en-US" sz="2000" dirty="0">
                <a:ea typeface="+mn-lt"/>
                <a:cs typeface="+mn-lt"/>
              </a:rPr>
              <a:t>Healthcare: Accurate patient movement analysis and fall detection.</a:t>
            </a:r>
          </a:p>
          <a:p>
            <a:r>
              <a:rPr lang="en-US" sz="2000" dirty="0">
                <a:ea typeface="+mn-lt"/>
                <a:cs typeface="+mn-lt"/>
              </a:rPr>
              <a:t>Robotics: Precise gesture recognition and motion planning.</a:t>
            </a:r>
            <a:br>
              <a:rPr lang="en-US" dirty="0"/>
            </a:br>
            <a:endParaRPr lang="en-US" sz="2000" dirty="0">
              <a:cs typeface="Calibri"/>
            </a:endParaRPr>
          </a:p>
        </p:txBody>
      </p:sp>
      <p:sp>
        <p:nvSpPr>
          <p:cNvPr id="4" name="Slide Number Placeholder 3">
            <a:extLst>
              <a:ext uri="{FF2B5EF4-FFF2-40B4-BE49-F238E27FC236}">
                <a16:creationId xmlns:a16="http://schemas.microsoft.com/office/drawing/2014/main" id="{1E9F3ED4-B24D-7097-5393-A3ABA13522D7}"/>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07269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US"/>
          </a:p>
        </p:txBody>
      </p:sp>
      <p:sp>
        <p:nvSpPr>
          <p:cNvPr id="3" name="Content Placeholder 2"/>
          <p:cNvSpPr>
            <a:spLocks noGrp="1"/>
          </p:cNvSpPr>
          <p:nvPr>
            <p:ph idx="1"/>
          </p:nvPr>
        </p:nvSpPr>
        <p:spPr>
          <a:xfrm>
            <a:off x="838200" y="1942166"/>
            <a:ext cx="10515600" cy="3147190"/>
          </a:xfrm>
        </p:spPr>
        <p:txBody>
          <a:bodyPr vert="horz" lIns="91440" tIns="45720" rIns="91440" bIns="45720" rtlCol="0" anchor="t">
            <a:normAutofit/>
          </a:bodyPr>
          <a:lstStyle/>
          <a:p>
            <a:pPr marL="0" indent="0">
              <a:buNone/>
            </a:pPr>
            <a:r>
              <a:rPr lang="en-US" sz="2400" dirty="0">
                <a:ea typeface="+mn-lt"/>
                <a:cs typeface="+mn-lt"/>
              </a:rPr>
              <a:t>In conclusion, we will be developing a robust and accurate motion detection and tracking system using AI techniques. The system will be able to detect and track moving objects in a variety of scenes, even in the presence of noise and occlusions.</a:t>
            </a:r>
            <a:endParaRPr lang="en-US" sz="2400" dirty="0">
              <a:cs typeface="Calibri"/>
            </a:endParaRPr>
          </a:p>
          <a:p>
            <a:pPr marL="0" indent="0">
              <a:buNone/>
            </a:pPr>
            <a:endParaRPr lang="en-US" sz="2400" dirty="0">
              <a:ea typeface="+mn-lt"/>
              <a:cs typeface="+mn-lt"/>
            </a:endParaRPr>
          </a:p>
          <a:p>
            <a:pPr marL="0" indent="0">
              <a:buNone/>
            </a:pPr>
            <a:r>
              <a:rPr lang="en-US" sz="2400" dirty="0">
                <a:ea typeface="+mn-lt"/>
                <a:cs typeface="+mn-lt"/>
              </a:rPr>
              <a:t>The system has a wide range of potential applications, and we believe that it will have a significant impact on a variety of fields. We are excited to continue working on this project and to see how it can be used to improve our lives.</a:t>
            </a:r>
            <a:endParaRPr lang="en-US" sz="2400" dirty="0">
              <a:cs typeface="Calibri"/>
            </a:endParaRPr>
          </a:p>
          <a:p>
            <a:pPr marL="0" indent="0">
              <a:buNone/>
            </a:pPr>
            <a:endParaRPr lang="en-US" sz="24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Scope</a:t>
            </a:r>
          </a:p>
        </p:txBody>
      </p:sp>
      <p:sp>
        <p:nvSpPr>
          <p:cNvPr id="3" name="Content Placeholder 2"/>
          <p:cNvSpPr>
            <a:spLocks noGrp="1"/>
          </p:cNvSpPr>
          <p:nvPr>
            <p:ph idx="1"/>
          </p:nvPr>
        </p:nvSpPr>
        <p:spPr>
          <a:xfrm>
            <a:off x="838200" y="2013884"/>
            <a:ext cx="10515600" cy="3194227"/>
          </a:xfrm>
        </p:spPr>
        <p:txBody>
          <a:bodyPr vert="horz" lIns="91440" tIns="45720" rIns="91440" bIns="45720" rtlCol="0" anchor="t">
            <a:normAutofit/>
          </a:bodyPr>
          <a:lstStyle/>
          <a:p>
            <a:r>
              <a:rPr lang="en-US" sz="2400" dirty="0">
                <a:ea typeface="+mn-lt"/>
                <a:cs typeface="+mn-lt"/>
              </a:rPr>
              <a:t>Fine-tuning models for specific scenarios to maximize accuracy.</a:t>
            </a:r>
            <a:endParaRPr lang="en-US" sz="2400" dirty="0">
              <a:cs typeface="Calibri"/>
            </a:endParaRPr>
          </a:p>
          <a:p>
            <a:r>
              <a:rPr lang="en-US" sz="2400" dirty="0">
                <a:ea typeface="+mn-lt"/>
                <a:cs typeface="+mn-lt"/>
              </a:rPr>
              <a:t>Exploring real-time implementation in resource-constrained environments.</a:t>
            </a:r>
          </a:p>
          <a:p>
            <a:r>
              <a:rPr lang="en-US" sz="2400" dirty="0">
                <a:ea typeface="+mn-lt"/>
                <a:cs typeface="+mn-lt"/>
              </a:rPr>
              <a:t>Expanding the dataset to encompass even greater diversity.</a:t>
            </a:r>
            <a:br>
              <a:rPr lang="en-US" sz="2400" dirty="0"/>
            </a:br>
            <a:endParaRPr lang="en-US" sz="24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pPr algn="ctr"/>
            <a:r>
              <a:rPr lang="en-US" b="1" dirty="0">
                <a:latin typeface="Times New Roman"/>
                <a:cs typeface="Times New Roman"/>
              </a:rPr>
              <a:t>Outline</a:t>
            </a:r>
            <a:endParaRPr lang="en-US"/>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graphicFrame>
        <p:nvGraphicFramePr>
          <p:cNvPr id="7" name="Content Placeholder 2">
            <a:extLst>
              <a:ext uri="{FF2B5EF4-FFF2-40B4-BE49-F238E27FC236}">
                <a16:creationId xmlns:a16="http://schemas.microsoft.com/office/drawing/2014/main" id="{C4929F5D-D031-534C-134D-11E01F5F4CF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dirty="0"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4" name="Slide Number Placeholder 3"/>
          <p:cNvSpPr>
            <a:spLocks noGrp="1"/>
          </p:cNvSpPr>
          <p:nvPr>
            <p:ph type="sldNum" sz="quarter" idx="12"/>
          </p:nvPr>
        </p:nvSpPr>
        <p:spPr/>
        <p:txBody>
          <a:bodyPr/>
          <a:lstStyle/>
          <a:p>
            <a:fld id="{BDCDBBEF-AA6C-4BA6-85B2-A17D7F280E38}" type="slidenum">
              <a:rPr lang="en-US" dirty="0" smtClean="0"/>
              <a:pPr/>
              <a:t>4</a:t>
            </a:fld>
            <a:endParaRPr lang="en-US" dirty="0"/>
          </a:p>
        </p:txBody>
      </p:sp>
      <p:graphicFrame>
        <p:nvGraphicFramePr>
          <p:cNvPr id="22" name="Content Placeholder 19">
            <a:extLst>
              <a:ext uri="{FF2B5EF4-FFF2-40B4-BE49-F238E27FC236}">
                <a16:creationId xmlns:a16="http://schemas.microsoft.com/office/drawing/2014/main" id="{3DCE808B-A0AA-EB15-E47D-B3CBBFA3170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08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Problem Formulation</a:t>
            </a:r>
          </a:p>
        </p:txBody>
      </p:sp>
      <p:sp>
        <p:nvSpPr>
          <p:cNvPr id="3" name="Content Placeholder 2"/>
          <p:cNvSpPr>
            <a:spLocks noGrp="1"/>
          </p:cNvSpPr>
          <p:nvPr>
            <p:ph idx="1"/>
          </p:nvPr>
        </p:nvSpPr>
        <p:spPr>
          <a:xfrm>
            <a:off x="1957987" y="2431765"/>
            <a:ext cx="8276026" cy="3320031"/>
          </a:xfrm>
        </p:spPr>
        <p:txBody>
          <a:bodyPr vert="horz" lIns="91440" tIns="45720" rIns="91440" bIns="45720" rtlCol="0" anchor="ctr">
            <a:normAutofit/>
          </a:bodyPr>
          <a:lstStyle/>
          <a:p>
            <a:pPr marL="0" indent="0">
              <a:buNone/>
            </a:pPr>
            <a:r>
              <a:rPr lang="en-US" sz="1900">
                <a:solidFill>
                  <a:schemeClr val="tx1">
                    <a:lumMod val="85000"/>
                    <a:lumOff val="15000"/>
                  </a:schemeClr>
                </a:solidFill>
                <a:ea typeface="+mn-lt"/>
                <a:cs typeface="+mn-lt"/>
              </a:rPr>
              <a:t>Motion identification is the process of detecting and tracking moving objects in a scene. It is a challenging problem due to the variety of motion patterns that can be encountered, as well as the presence of noise and occlusions in the data.</a:t>
            </a:r>
            <a:endParaRPr lang="en-US" sz="1900">
              <a:solidFill>
                <a:schemeClr val="tx1">
                  <a:lumMod val="85000"/>
                  <a:lumOff val="15000"/>
                </a:schemeClr>
              </a:solidFill>
              <a:cs typeface="Calibri"/>
            </a:endParaRPr>
          </a:p>
          <a:p>
            <a:pPr marL="0" indent="0">
              <a:buNone/>
            </a:pPr>
            <a:endParaRPr lang="en-US" sz="1900">
              <a:solidFill>
                <a:schemeClr val="tx1">
                  <a:lumMod val="85000"/>
                  <a:lumOff val="15000"/>
                </a:schemeClr>
              </a:solidFill>
              <a:ea typeface="+mn-lt"/>
              <a:cs typeface="+mn-lt"/>
            </a:endParaRPr>
          </a:p>
          <a:p>
            <a:pPr marL="0" indent="0">
              <a:buNone/>
            </a:pPr>
            <a:r>
              <a:rPr lang="en-US" sz="1900">
                <a:solidFill>
                  <a:schemeClr val="tx1">
                    <a:lumMod val="85000"/>
                    <a:lumOff val="15000"/>
                  </a:schemeClr>
                </a:solidFill>
                <a:ea typeface="+mn-lt"/>
                <a:cs typeface="+mn-lt"/>
              </a:rPr>
              <a:t>Artificial intelligence (AI) techniques can be used to address the challenges of motion identification. AI techniques can be used to learn the statistical properties of motion patterns, which can be used to develop robust motion detectors and trackers. Additionally, AI techniques can be used to reason about the relationships between moving objects, which can be used to improve the accuracy of motion identification.</a:t>
            </a:r>
            <a:endParaRPr lang="en-US" sz="1900">
              <a:solidFill>
                <a:schemeClr val="tx1">
                  <a:lumMod val="85000"/>
                  <a:lumOff val="15000"/>
                </a:schemeClr>
              </a:solidFill>
            </a:endParaRPr>
          </a:p>
        </p:txBody>
      </p:sp>
      <p:sp>
        <p:nvSpPr>
          <p:cNvPr id="13"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z="1000"/>
              <a:pPr>
                <a:spcAft>
                  <a:spcPts val="600"/>
                </a:spcAft>
              </a:pPr>
              <a:t>5</a:t>
            </a:fld>
            <a:endParaRPr lang="en-US" sz="1000"/>
          </a:p>
        </p:txBody>
      </p:sp>
    </p:spTree>
    <p:extLst>
      <p:ext uri="{BB962C8B-B14F-4D97-AF65-F5344CB8AC3E}">
        <p14:creationId xmlns:p14="http://schemas.microsoft.com/office/powerpoint/2010/main" val="171804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Formulation</a:t>
            </a:r>
            <a:endParaRPr lang="en-US"/>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2000" b="1" dirty="0">
                <a:ea typeface="+mn-lt"/>
                <a:cs typeface="+mn-lt"/>
              </a:rPr>
              <a:t>Defining the Challenge:</a:t>
            </a:r>
            <a:endParaRPr lang="en-US" sz="2000" dirty="0">
              <a:cs typeface="Calibri"/>
            </a:endParaRPr>
          </a:p>
          <a:p>
            <a:r>
              <a:rPr lang="en-US" sz="2000" dirty="0">
                <a:ea typeface="+mn-lt"/>
                <a:cs typeface="+mn-lt"/>
              </a:rPr>
              <a:t>Motion identification involves recognizing and categorizing various types of movements within a given environment.</a:t>
            </a:r>
          </a:p>
          <a:p>
            <a:r>
              <a:rPr lang="en-US" sz="2000" dirty="0">
                <a:ea typeface="+mn-lt"/>
                <a:cs typeface="+mn-lt"/>
              </a:rPr>
              <a:t>The challenge is to develop AI models that can accurately identify and classify these motions, even in complex scenarios.</a:t>
            </a:r>
          </a:p>
          <a:p>
            <a:pPr marL="0" indent="0">
              <a:buNone/>
            </a:pPr>
            <a:endParaRPr lang="en-US" sz="2000" dirty="0">
              <a:ea typeface="+mn-lt"/>
              <a:cs typeface="+mn-lt"/>
            </a:endParaRPr>
          </a:p>
          <a:p>
            <a:pPr marL="0" indent="0">
              <a:buNone/>
            </a:pPr>
            <a:r>
              <a:rPr lang="en-US" sz="2000" b="1" dirty="0">
                <a:ea typeface="+mn-lt"/>
                <a:cs typeface="+mn-lt"/>
              </a:rPr>
              <a:t>Key Components:</a:t>
            </a:r>
          </a:p>
          <a:p>
            <a:r>
              <a:rPr lang="en-US" sz="2000" b="1" dirty="0">
                <a:ea typeface="+mn-lt"/>
                <a:cs typeface="+mn-lt"/>
              </a:rPr>
              <a:t>Data Input:</a:t>
            </a:r>
            <a:r>
              <a:rPr lang="en-US" sz="2000" dirty="0">
                <a:ea typeface="+mn-lt"/>
                <a:cs typeface="+mn-lt"/>
              </a:rPr>
              <a:t> Visual or sensor data capturing the motion sequences.</a:t>
            </a:r>
          </a:p>
          <a:p>
            <a:r>
              <a:rPr lang="en-US" sz="2000" b="1" dirty="0">
                <a:ea typeface="+mn-lt"/>
                <a:cs typeface="+mn-lt"/>
              </a:rPr>
              <a:t>Processing:</a:t>
            </a:r>
            <a:r>
              <a:rPr lang="en-US" sz="2000" dirty="0">
                <a:ea typeface="+mn-lt"/>
                <a:cs typeface="+mn-lt"/>
              </a:rPr>
              <a:t> Extracting relevant features from the data to represent motion patterns.</a:t>
            </a:r>
          </a:p>
          <a:p>
            <a:r>
              <a:rPr lang="en-US" sz="2000" b="1" dirty="0">
                <a:ea typeface="+mn-lt"/>
                <a:cs typeface="+mn-lt"/>
              </a:rPr>
              <a:t>Classification:</a:t>
            </a:r>
            <a:r>
              <a:rPr lang="en-US" sz="2000" dirty="0">
                <a:ea typeface="+mn-lt"/>
                <a:cs typeface="+mn-lt"/>
              </a:rPr>
              <a:t> Assigning appropriate labels to identify the type of motion (e.g., walking, running, hand gesture).</a:t>
            </a:r>
          </a:p>
          <a:p>
            <a:pPr marL="0" indent="0">
              <a:buNone/>
            </a:pPr>
            <a:endParaRPr lang="en-US" sz="120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916632" cy="1188720"/>
          </a:xfrm>
        </p:spPr>
        <p:txBody>
          <a:bodyPr>
            <a:normAutofit/>
          </a:bodyPr>
          <a:lstStyle/>
          <a:p>
            <a:pPr algn="ctr"/>
            <a:r>
              <a:rPr lang="en-US" dirty="0">
                <a:solidFill>
                  <a:schemeClr val="tx1">
                    <a:lumMod val="85000"/>
                    <a:lumOff val="15000"/>
                  </a:schemeClr>
                </a:solidFill>
              </a:rPr>
              <a:t>Objectives of the Work</a:t>
            </a:r>
            <a:endParaRPr lang="en-US" dirty="0"/>
          </a:p>
        </p:txBody>
      </p:sp>
      <p:sp>
        <p:nvSpPr>
          <p:cNvPr id="3" name="Content Placeholder 2"/>
          <p:cNvSpPr>
            <a:spLocks noGrp="1"/>
          </p:cNvSpPr>
          <p:nvPr>
            <p:ph idx="1"/>
          </p:nvPr>
        </p:nvSpPr>
        <p:spPr>
          <a:xfrm>
            <a:off x="1957987" y="2431767"/>
            <a:ext cx="8276026" cy="3685156"/>
          </a:xfrm>
        </p:spPr>
        <p:txBody>
          <a:bodyPr vert="horz" lIns="91440" tIns="45720" rIns="91440" bIns="45720" rtlCol="0" anchor="ctr">
            <a:normAutofit/>
          </a:bodyPr>
          <a:lstStyle/>
          <a:p>
            <a:pPr>
              <a:buFont typeface="Arial"/>
            </a:pPr>
            <a:r>
              <a:rPr lang="en-US" sz="2000" b="1" dirty="0">
                <a:solidFill>
                  <a:schemeClr val="tx1">
                    <a:lumMod val="85000"/>
                    <a:lumOff val="15000"/>
                  </a:schemeClr>
                </a:solidFill>
                <a:ea typeface="+mn-lt"/>
                <a:cs typeface="+mn-lt"/>
              </a:rPr>
              <a:t>Develop Advanced AI Models:</a:t>
            </a:r>
            <a:r>
              <a:rPr lang="en-US" sz="2000" dirty="0">
                <a:solidFill>
                  <a:schemeClr val="tx1">
                    <a:lumMod val="85000"/>
                    <a:lumOff val="15000"/>
                  </a:schemeClr>
                </a:solidFill>
                <a:ea typeface="+mn-lt"/>
                <a:cs typeface="+mn-lt"/>
              </a:rPr>
              <a:t> Create machine learning and computer vision models that can accurately identify and classify various types of motions.</a:t>
            </a:r>
          </a:p>
          <a:p>
            <a:pPr>
              <a:buFont typeface="Arial"/>
            </a:pPr>
            <a:r>
              <a:rPr lang="en-US" sz="2000" b="1">
                <a:solidFill>
                  <a:schemeClr val="tx1">
                    <a:lumMod val="85000"/>
                    <a:lumOff val="15000"/>
                  </a:schemeClr>
                </a:solidFill>
                <a:ea typeface="+mn-lt"/>
                <a:cs typeface="+mn-lt"/>
              </a:rPr>
              <a:t>Enhance Accuracy:</a:t>
            </a:r>
            <a:r>
              <a:rPr lang="en-US" sz="2000">
                <a:solidFill>
                  <a:schemeClr val="tx1">
                    <a:lumMod val="85000"/>
                    <a:lumOff val="15000"/>
                  </a:schemeClr>
                </a:solidFill>
                <a:ea typeface="+mn-lt"/>
                <a:cs typeface="+mn-lt"/>
              </a:rPr>
              <a:t> Improve the accuracy of motion identification compared to traditional methods, especially in complex and variable scenarios.</a:t>
            </a:r>
          </a:p>
          <a:p>
            <a:pPr>
              <a:buFont typeface="Arial"/>
            </a:pPr>
            <a:r>
              <a:rPr lang="en-US" sz="2000" b="1">
                <a:solidFill>
                  <a:schemeClr val="tx1">
                    <a:lumMod val="85000"/>
                    <a:lumOff val="15000"/>
                  </a:schemeClr>
                </a:solidFill>
                <a:ea typeface="+mn-lt"/>
                <a:cs typeface="+mn-lt"/>
              </a:rPr>
              <a:t>Efficiency Improvement:</a:t>
            </a:r>
            <a:r>
              <a:rPr lang="en-US" sz="2000">
                <a:solidFill>
                  <a:schemeClr val="tx1">
                    <a:lumMod val="85000"/>
                    <a:lumOff val="15000"/>
                  </a:schemeClr>
                </a:solidFill>
                <a:ea typeface="+mn-lt"/>
                <a:cs typeface="+mn-lt"/>
              </a:rPr>
              <a:t> Achieve faster processing times, making real-time motion identification feasible for time-sensitive applications.</a:t>
            </a:r>
          </a:p>
          <a:p>
            <a:pPr>
              <a:buFont typeface="Arial"/>
            </a:pPr>
            <a:r>
              <a:rPr lang="en-US" sz="2000" b="1">
                <a:solidFill>
                  <a:schemeClr val="tx1">
                    <a:lumMod val="85000"/>
                    <a:lumOff val="15000"/>
                  </a:schemeClr>
                </a:solidFill>
                <a:ea typeface="+mn-lt"/>
                <a:cs typeface="+mn-lt"/>
              </a:rPr>
              <a:t>Real-world Applicability:</a:t>
            </a:r>
            <a:r>
              <a:rPr lang="en-US" sz="2000">
                <a:solidFill>
                  <a:schemeClr val="tx1">
                    <a:lumMod val="85000"/>
                    <a:lumOff val="15000"/>
                  </a:schemeClr>
                </a:solidFill>
                <a:ea typeface="+mn-lt"/>
                <a:cs typeface="+mn-lt"/>
              </a:rPr>
              <a:t> Build a tool that can be integrated into practical scenarios such as surveillance, healthcare, and human-computer interaction.</a:t>
            </a:r>
          </a:p>
          <a:p>
            <a:pPr marL="0" indent="0">
              <a:buNone/>
            </a:pPr>
            <a:endParaRPr lang="en-US" sz="2000">
              <a:solidFill>
                <a:schemeClr val="tx1">
                  <a:lumMod val="85000"/>
                  <a:lumOff val="15000"/>
                </a:schemeClr>
              </a:solidFill>
              <a:cs typeface="Calibri"/>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z="1000"/>
              <a:pPr>
                <a:spcAft>
                  <a:spcPts val="600"/>
                </a:spcAft>
              </a:pPr>
              <a:t>7</a:t>
            </a:fld>
            <a:endParaRPr lang="en-US" sz="1000"/>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916632" cy="1188720"/>
          </a:xfrm>
        </p:spPr>
        <p:txBody>
          <a:bodyPr>
            <a:normAutofit/>
          </a:bodyPr>
          <a:lstStyle/>
          <a:p>
            <a:pPr algn="ctr"/>
            <a:r>
              <a:rPr lang="en-US" dirty="0">
                <a:solidFill>
                  <a:schemeClr val="tx1">
                    <a:lumMod val="85000"/>
                    <a:lumOff val="15000"/>
                  </a:schemeClr>
                </a:solidFill>
              </a:rPr>
              <a:t>Methodology used</a:t>
            </a:r>
          </a:p>
        </p:txBody>
      </p:sp>
      <p:sp>
        <p:nvSpPr>
          <p:cNvPr id="3" name="Content Placeholder 2"/>
          <p:cNvSpPr>
            <a:spLocks noGrp="1"/>
          </p:cNvSpPr>
          <p:nvPr>
            <p:ph idx="1"/>
          </p:nvPr>
        </p:nvSpPr>
        <p:spPr>
          <a:xfrm>
            <a:off x="1224210" y="2516433"/>
            <a:ext cx="10430321" cy="3515823"/>
          </a:xfrm>
        </p:spPr>
        <p:txBody>
          <a:bodyPr vert="horz" lIns="91440" tIns="45720" rIns="91440" bIns="45720" rtlCol="0" anchor="ctr">
            <a:noAutofit/>
          </a:bodyPr>
          <a:lstStyle/>
          <a:p>
            <a:r>
              <a:rPr lang="en-US" sz="1600" b="1" dirty="0">
                <a:solidFill>
                  <a:srgbClr val="000000"/>
                </a:solidFill>
              </a:rPr>
              <a:t>Data Collection:</a:t>
            </a:r>
            <a:endParaRPr lang="en-US" sz="1600">
              <a:solidFill>
                <a:srgbClr val="000000"/>
              </a:solidFill>
              <a:cs typeface="Calibri"/>
            </a:endParaRPr>
          </a:p>
          <a:p>
            <a:pPr lvl="1"/>
            <a:r>
              <a:rPr lang="en-US" sz="1600" dirty="0">
                <a:solidFill>
                  <a:srgbClr val="000000"/>
                </a:solidFill>
              </a:rPr>
              <a:t>Gather a diverse dataset containing various motion sequences.</a:t>
            </a:r>
            <a:endParaRPr lang="en-US" sz="1600">
              <a:solidFill>
                <a:srgbClr val="000000"/>
              </a:solidFill>
              <a:cs typeface="Calibri"/>
            </a:endParaRPr>
          </a:p>
          <a:p>
            <a:pPr lvl="1"/>
            <a:r>
              <a:rPr lang="en-US" sz="1600" dirty="0">
                <a:solidFill>
                  <a:srgbClr val="000000"/>
                </a:solidFill>
              </a:rPr>
              <a:t>Include different motions, angles, lighting conditions, and scenarios to ensure robust training.</a:t>
            </a:r>
            <a:endParaRPr lang="en-US" sz="1600">
              <a:solidFill>
                <a:srgbClr val="000000"/>
              </a:solidFill>
              <a:cs typeface="Calibri"/>
            </a:endParaRPr>
          </a:p>
          <a:p>
            <a:r>
              <a:rPr lang="en-US" sz="1600" b="1" dirty="0">
                <a:solidFill>
                  <a:srgbClr val="000000"/>
                </a:solidFill>
              </a:rPr>
              <a:t>Data Preprocessing:</a:t>
            </a:r>
            <a:endParaRPr lang="en-US" sz="1600">
              <a:solidFill>
                <a:srgbClr val="000000"/>
              </a:solidFill>
              <a:cs typeface="Calibri"/>
            </a:endParaRPr>
          </a:p>
          <a:p>
            <a:pPr lvl="1"/>
            <a:r>
              <a:rPr lang="en-US" sz="1600" dirty="0">
                <a:solidFill>
                  <a:srgbClr val="000000"/>
                </a:solidFill>
              </a:rPr>
              <a:t>Clean and normalize the data to remove noise and inconsistencies.</a:t>
            </a:r>
            <a:endParaRPr lang="en-US" sz="1600">
              <a:solidFill>
                <a:srgbClr val="000000"/>
              </a:solidFill>
              <a:cs typeface="Calibri"/>
            </a:endParaRPr>
          </a:p>
          <a:p>
            <a:pPr lvl="1"/>
            <a:r>
              <a:rPr lang="en-US" sz="1600" dirty="0">
                <a:solidFill>
                  <a:srgbClr val="000000"/>
                </a:solidFill>
              </a:rPr>
              <a:t>Augment the dataset through techniques like data rotation, scaling, and flipping.</a:t>
            </a:r>
            <a:endParaRPr lang="en-US" sz="1600">
              <a:solidFill>
                <a:srgbClr val="000000"/>
              </a:solidFill>
              <a:cs typeface="Calibri"/>
            </a:endParaRPr>
          </a:p>
          <a:p>
            <a:r>
              <a:rPr lang="en-US" sz="1600" b="1" dirty="0">
                <a:solidFill>
                  <a:srgbClr val="000000"/>
                </a:solidFill>
              </a:rPr>
              <a:t>Feature Extraction:</a:t>
            </a:r>
            <a:endParaRPr lang="en-US" sz="1600">
              <a:solidFill>
                <a:srgbClr val="000000"/>
              </a:solidFill>
              <a:cs typeface="Calibri"/>
            </a:endParaRPr>
          </a:p>
          <a:p>
            <a:pPr lvl="1"/>
            <a:r>
              <a:rPr lang="en-US" sz="1600" dirty="0">
                <a:solidFill>
                  <a:srgbClr val="000000"/>
                </a:solidFill>
              </a:rPr>
              <a:t>Identify motion-specific features that contribute to accurate classification.</a:t>
            </a:r>
            <a:endParaRPr lang="en-US" sz="1600">
              <a:solidFill>
                <a:srgbClr val="000000"/>
              </a:solidFill>
              <a:cs typeface="Calibri"/>
            </a:endParaRPr>
          </a:p>
          <a:p>
            <a:pPr lvl="1"/>
            <a:r>
              <a:rPr lang="en-US" sz="1600" dirty="0">
                <a:solidFill>
                  <a:srgbClr val="000000"/>
                </a:solidFill>
              </a:rPr>
              <a:t>These features might include velocity, acceleration, joint angles, or key points in the motion.</a:t>
            </a:r>
            <a:endParaRPr lang="en-US" sz="1600">
              <a:solidFill>
                <a:srgbClr val="000000"/>
              </a:solidFill>
              <a:cs typeface="Calibri"/>
            </a:endParaRPr>
          </a:p>
          <a:p>
            <a:r>
              <a:rPr lang="en-US" sz="1600" b="1" dirty="0">
                <a:solidFill>
                  <a:srgbClr val="000000"/>
                </a:solidFill>
              </a:rPr>
              <a:t>Model Architecture Design:</a:t>
            </a:r>
            <a:endParaRPr lang="en-US" sz="1600">
              <a:solidFill>
                <a:srgbClr val="000000"/>
              </a:solidFill>
              <a:cs typeface="Calibri"/>
            </a:endParaRPr>
          </a:p>
          <a:p>
            <a:pPr lvl="1"/>
            <a:r>
              <a:rPr lang="en-US" sz="1600" dirty="0">
                <a:solidFill>
                  <a:srgbClr val="000000"/>
                </a:solidFill>
              </a:rPr>
              <a:t>Design neural network architectures optimized for motion identification.</a:t>
            </a:r>
            <a:endParaRPr lang="en-US" sz="1600">
              <a:solidFill>
                <a:srgbClr val="000000"/>
              </a:solidFill>
              <a:cs typeface="Calibri"/>
            </a:endParaRPr>
          </a:p>
          <a:p>
            <a:pPr lvl="1"/>
            <a:r>
              <a:rPr lang="en-US" sz="1600" dirty="0">
                <a:solidFill>
                  <a:srgbClr val="000000"/>
                </a:solidFill>
              </a:rPr>
              <a:t>Incorporate appropriate layers, activations, and parameters.</a:t>
            </a:r>
            <a:endParaRPr lang="en-US" sz="1600">
              <a:solidFill>
                <a:srgbClr val="000000"/>
              </a:solidFill>
              <a:cs typeface="Calibri"/>
            </a:endParaRPr>
          </a:p>
          <a:p>
            <a:r>
              <a:rPr lang="en-US" sz="1600" b="1" dirty="0">
                <a:solidFill>
                  <a:srgbClr val="000000"/>
                </a:solidFill>
              </a:rPr>
              <a:t>Model Training:</a:t>
            </a:r>
            <a:endParaRPr lang="en-US" sz="1600">
              <a:solidFill>
                <a:srgbClr val="000000"/>
              </a:solidFill>
              <a:cs typeface="Calibri"/>
            </a:endParaRPr>
          </a:p>
          <a:p>
            <a:pPr lvl="1"/>
            <a:r>
              <a:rPr lang="en-US" sz="1600" dirty="0">
                <a:solidFill>
                  <a:srgbClr val="000000"/>
                </a:solidFill>
              </a:rPr>
              <a:t>Train the models using the preprocessed data.</a:t>
            </a:r>
            <a:endParaRPr lang="en-US" sz="1600">
              <a:solidFill>
                <a:srgbClr val="000000"/>
              </a:solidFill>
              <a:cs typeface="Calibri"/>
            </a:endParaRPr>
          </a:p>
          <a:p>
            <a:pPr lvl="1"/>
            <a:r>
              <a:rPr lang="en-US" sz="1600" dirty="0">
                <a:solidFill>
                  <a:srgbClr val="000000"/>
                </a:solidFill>
              </a:rPr>
              <a:t>Utilize techniques like backpropagation and gradient descent to optimize model parameters.</a:t>
            </a:r>
            <a:endParaRPr lang="en-US" sz="1600">
              <a:solidFill>
                <a:srgbClr val="000000"/>
              </a:solidFill>
              <a:cs typeface="Calibri"/>
            </a:endParaRPr>
          </a:p>
          <a:p>
            <a:endParaRPr lang="en-US" sz="1600" dirty="0">
              <a:solidFill>
                <a:schemeClr val="tx1">
                  <a:lumMod val="85000"/>
                  <a:lumOff val="15000"/>
                </a:schemeClr>
              </a:solidFill>
              <a:cs typeface="Calibri"/>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z="1000"/>
              <a:pPr>
                <a:spcAft>
                  <a:spcPts val="600"/>
                </a:spcAft>
              </a:pPr>
              <a:t>8</a:t>
            </a:fld>
            <a:endParaRPr lang="en-US" sz="100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2810"/>
            <a:ext cx="10515600" cy="5950597"/>
          </a:xfrm>
        </p:spPr>
        <p:txBody>
          <a:bodyPr vert="horz" lIns="91440" tIns="45720" rIns="91440" bIns="45720" rtlCol="0" anchor="t">
            <a:noAutofit/>
          </a:bodyPr>
          <a:lstStyle/>
          <a:p>
            <a:pPr marL="0" indent="0">
              <a:buNone/>
            </a:pPr>
            <a:endParaRPr lang="en-US" sz="1800" b="1" dirty="0">
              <a:cs typeface="Calibri"/>
            </a:endParaRPr>
          </a:p>
          <a:p>
            <a:r>
              <a:rPr lang="en-US" sz="1800" b="1" dirty="0">
                <a:ea typeface="+mn-lt"/>
                <a:cs typeface="+mn-lt"/>
              </a:rPr>
              <a:t>Performance Evaluation:</a:t>
            </a:r>
            <a:endParaRPr lang="en-US" sz="1800">
              <a:cs typeface="Calibri"/>
            </a:endParaRPr>
          </a:p>
          <a:p>
            <a:pPr lvl="1"/>
            <a:r>
              <a:rPr lang="en-US" sz="1800" dirty="0">
                <a:ea typeface="+mn-lt"/>
                <a:cs typeface="+mn-lt"/>
              </a:rPr>
              <a:t>Evaluate the models using various metrics such as accuracy, precision, recall, and F1-score.</a:t>
            </a:r>
            <a:endParaRPr lang="en-US" sz="1800">
              <a:cs typeface="Calibri"/>
            </a:endParaRPr>
          </a:p>
          <a:p>
            <a:pPr lvl="1"/>
            <a:r>
              <a:rPr lang="en-US" sz="1800" dirty="0">
                <a:ea typeface="+mn-lt"/>
                <a:cs typeface="+mn-lt"/>
              </a:rPr>
              <a:t>Use a separate validation dataset to assess generalization capabilities.</a:t>
            </a:r>
            <a:endParaRPr lang="en-US" sz="1800">
              <a:cs typeface="Calibri"/>
            </a:endParaRPr>
          </a:p>
          <a:p>
            <a:r>
              <a:rPr lang="en-US" sz="1800" b="1" dirty="0">
                <a:ea typeface="+mn-lt"/>
                <a:cs typeface="+mn-lt"/>
              </a:rPr>
              <a:t>Optimization for Real-time Processing:</a:t>
            </a:r>
            <a:endParaRPr lang="en-US" sz="1800">
              <a:cs typeface="Calibri"/>
            </a:endParaRPr>
          </a:p>
          <a:p>
            <a:pPr lvl="1"/>
            <a:r>
              <a:rPr lang="en-US" sz="1800" dirty="0">
                <a:ea typeface="+mn-lt"/>
                <a:cs typeface="+mn-lt"/>
              </a:rPr>
              <a:t>Fine-tune the models for efficient real-time or near-real-time processing.</a:t>
            </a:r>
            <a:endParaRPr lang="en-US" sz="1800">
              <a:cs typeface="Calibri"/>
            </a:endParaRPr>
          </a:p>
          <a:p>
            <a:pPr lvl="1"/>
            <a:r>
              <a:rPr lang="en-US" sz="1800" dirty="0">
                <a:ea typeface="+mn-lt"/>
                <a:cs typeface="+mn-lt"/>
              </a:rPr>
              <a:t>Consider model simplification, optimization techniques, and hardware acceleration.</a:t>
            </a:r>
            <a:endParaRPr lang="en-US" sz="1800">
              <a:cs typeface="Calibri"/>
            </a:endParaRPr>
          </a:p>
          <a:p>
            <a:r>
              <a:rPr lang="en-US" sz="1800" b="1" dirty="0">
                <a:ea typeface="+mn-lt"/>
                <a:cs typeface="+mn-lt"/>
              </a:rPr>
              <a:t>Documentation and Presentation:</a:t>
            </a:r>
            <a:endParaRPr lang="en-US" sz="1800">
              <a:cs typeface="Calibri"/>
            </a:endParaRPr>
          </a:p>
          <a:p>
            <a:pPr lvl="1"/>
            <a:r>
              <a:rPr lang="en-US" sz="1800" dirty="0">
                <a:ea typeface="+mn-lt"/>
                <a:cs typeface="+mn-lt"/>
              </a:rPr>
              <a:t>Document the entire project, including dataset details, preprocessing steps, model architectures, and training results.</a:t>
            </a:r>
          </a:p>
          <a:p>
            <a:pPr lvl="1"/>
            <a:r>
              <a:rPr lang="en-US" sz="1800" dirty="0">
                <a:ea typeface="+mn-lt"/>
                <a:cs typeface="+mn-lt"/>
              </a:rPr>
              <a:t>Create a clear and informative presentation to communicate the project's objectives, methodology, and outcomes.</a:t>
            </a:r>
            <a:br>
              <a:rPr lang="en-US" sz="1800" dirty="0"/>
            </a:br>
            <a:endParaRPr lang="en-US" sz="180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8717908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6133</TotalTime>
  <Words>1028</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Arial Black</vt:lpstr>
      <vt:lpstr>Calibri</vt:lpstr>
      <vt:lpstr>Calibri Light</vt:lpstr>
      <vt:lpstr>Casper</vt:lpstr>
      <vt:lpstr>King</vt:lpstr>
      <vt:lpstr>Times New Roman</vt:lpstr>
      <vt:lpstr>1_Office Theme</vt:lpstr>
      <vt:lpstr>2_Office Theme</vt:lpstr>
      <vt:lpstr>Contents Slide Master</vt:lpstr>
      <vt:lpstr>PowerPoint Presentation</vt:lpstr>
      <vt:lpstr>Outline</vt:lpstr>
      <vt:lpstr>Introduction to Project</vt:lpstr>
      <vt:lpstr>Goals</vt:lpstr>
      <vt:lpstr>Problem Formulation</vt:lpstr>
      <vt:lpstr>Problem Formulation</vt:lpstr>
      <vt:lpstr>Objectives of the Work</vt:lpstr>
      <vt:lpstr>Methodology used</vt:lpstr>
      <vt:lpstr>PowerPoint Presentation</vt:lpstr>
      <vt:lpstr>Dataset</vt:lpstr>
      <vt:lpstr>Model summary</vt:lpstr>
      <vt:lpstr>Model Training(15 epochs)</vt:lpstr>
      <vt:lpstr>Results and Outputs</vt:lpstr>
      <vt:lpstr>Performance Metrics</vt:lpstr>
      <vt:lpstr>Real-world Applicability: </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Anoop Sethi</cp:lastModifiedBy>
  <cp:revision>627</cp:revision>
  <dcterms:created xsi:type="dcterms:W3CDTF">2019-01-09T10:33:58Z</dcterms:created>
  <dcterms:modified xsi:type="dcterms:W3CDTF">2023-11-30T05:08:54Z</dcterms:modified>
</cp:coreProperties>
</file>