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61" r:id="rId3"/>
    <p:sldId id="263" r:id="rId4"/>
    <p:sldId id="264" r:id="rId5"/>
    <p:sldId id="265" r:id="rId6"/>
    <p:sldId id="266" r:id="rId7"/>
    <p:sldId id="267" r:id="rId8"/>
    <p:sldId id="269" r:id="rId9"/>
    <p:sldId id="272" r:id="rId10"/>
    <p:sldId id="268" r:id="rId11"/>
    <p:sldId id="273" r:id="rId12"/>
    <p:sldId id="274" r:id="rId13"/>
    <p:sldId id="275" r:id="rId14"/>
    <p:sldId id="276" r:id="rId15"/>
    <p:sldId id="277" r:id="rId16"/>
    <p:sldId id="278" r:id="rId17"/>
    <p:sldId id="279" r:id="rId18"/>
    <p:sldId id="286" r:id="rId19"/>
    <p:sldId id="287" r:id="rId20"/>
    <p:sldId id="280" r:id="rId21"/>
    <p:sldId id="283" r:id="rId22"/>
    <p:sldId id="284" r:id="rId23"/>
    <p:sldId id="285" r:id="rId24"/>
    <p:sldId id="282" r:id="rId25"/>
    <p:sldId id="28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7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919791-2088-44FC-B4C6-9276F6BF94DA}" type="datetimeFigureOut">
              <a:rPr lang="en-IN" smtClean="0"/>
              <a:pPr/>
              <a:t>02-12-2017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918420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919791-2088-44FC-B4C6-9276F6BF94DA}" type="datetimeFigureOut">
              <a:rPr lang="en-IN" smtClean="0"/>
              <a:pPr/>
              <a:t>02-12-2017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3417516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919791-2088-44FC-B4C6-9276F6BF94DA}" type="datetimeFigureOut">
              <a:rPr lang="en-IN" smtClean="0"/>
              <a:pPr/>
              <a:t>02-12-2017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B3622E-1C50-4EC6-AF54-8B51343D2D67}"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7244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919791-2088-44FC-B4C6-9276F6BF94DA}" type="datetimeFigureOut">
              <a:rPr lang="en-IN" smtClean="0"/>
              <a:pPr/>
              <a:t>02-12-2017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748621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919791-2088-44FC-B4C6-9276F6BF94DA}" type="datetimeFigureOut">
              <a:rPr lang="en-IN" smtClean="0"/>
              <a:pPr/>
              <a:t>02-12-2017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B3622E-1C50-4EC6-AF54-8B51343D2D67}"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6511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919791-2088-44FC-B4C6-9276F6BF94DA}" type="datetimeFigureOut">
              <a:rPr lang="en-IN" smtClean="0"/>
              <a:pPr/>
              <a:t>02-12-2017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1775762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919791-2088-44FC-B4C6-9276F6BF94DA}" type="datetimeFigureOut">
              <a:rPr lang="en-IN" smtClean="0"/>
              <a:pPr/>
              <a:t>02-12-2017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407193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919791-2088-44FC-B4C6-9276F6BF94DA}" type="datetimeFigureOut">
              <a:rPr lang="en-IN" smtClean="0"/>
              <a:pPr/>
              <a:t>02-12-2017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104142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919791-2088-44FC-B4C6-9276F6BF94DA}" type="datetimeFigureOut">
              <a:rPr lang="en-IN" smtClean="0"/>
              <a:pPr/>
              <a:t>02-12-2017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3134024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919791-2088-44FC-B4C6-9276F6BF94DA}" type="datetimeFigureOut">
              <a:rPr lang="en-IN" smtClean="0"/>
              <a:pPr/>
              <a:t>02-12-2017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2034845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919791-2088-44FC-B4C6-9276F6BF94DA}" type="datetimeFigureOut">
              <a:rPr lang="en-IN" smtClean="0"/>
              <a:pPr/>
              <a:t>02-12-2017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246286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919791-2088-44FC-B4C6-9276F6BF94DA}" type="datetimeFigureOut">
              <a:rPr lang="en-IN" smtClean="0"/>
              <a:pPr/>
              <a:t>02-12-2017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3676571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919791-2088-44FC-B4C6-9276F6BF94DA}" type="datetimeFigureOut">
              <a:rPr lang="en-IN" smtClean="0"/>
              <a:pPr/>
              <a:t>02-12-2017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1644767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919791-2088-44FC-B4C6-9276F6BF94DA}" type="datetimeFigureOut">
              <a:rPr lang="en-IN" smtClean="0"/>
              <a:pPr/>
              <a:t>02-12-2017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4052691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2919791-2088-44FC-B4C6-9276F6BF94DA}" type="datetimeFigureOut">
              <a:rPr lang="en-IN" smtClean="0"/>
              <a:pPr/>
              <a:t>02-12-2017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3838217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919791-2088-44FC-B4C6-9276F6BF94DA}" type="datetimeFigureOut">
              <a:rPr lang="en-IN" smtClean="0"/>
              <a:pPr/>
              <a:t>02-12-2017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135213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919791-2088-44FC-B4C6-9276F6BF94DA}" type="datetimeFigureOut">
              <a:rPr lang="en-IN" smtClean="0"/>
              <a:pPr/>
              <a:t>02-12-2017</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AB3622E-1C50-4EC6-AF54-8B51343D2D67}" type="slidenum">
              <a:rPr lang="en-IN" smtClean="0"/>
              <a:pPr/>
              <a:t>‹#›</a:t>
            </a:fld>
            <a:endParaRPr lang="en-IN"/>
          </a:p>
        </p:txBody>
      </p:sp>
    </p:spTree>
    <p:extLst>
      <p:ext uri="{BB962C8B-B14F-4D97-AF65-F5344CB8AC3E}">
        <p14:creationId xmlns:p14="http://schemas.microsoft.com/office/powerpoint/2010/main" val="311787015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f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2060848"/>
            <a:ext cx="5826719" cy="1646302"/>
          </a:xfrm>
        </p:spPr>
        <p:txBody>
          <a:bodyPr/>
          <a:lstStyle/>
          <a:p>
            <a:r>
              <a:rPr lang="en-IN" dirty="0"/>
              <a:t>Time Series Outlier Detection</a:t>
            </a:r>
          </a:p>
        </p:txBody>
      </p:sp>
      <p:sp>
        <p:nvSpPr>
          <p:cNvPr id="3" name="Subtitle 2"/>
          <p:cNvSpPr>
            <a:spLocks noGrp="1"/>
          </p:cNvSpPr>
          <p:nvPr>
            <p:ph type="subTitle" idx="1"/>
          </p:nvPr>
        </p:nvSpPr>
        <p:spPr/>
        <p:txBody>
          <a:bodyPr>
            <a:normAutofit lnSpcReduction="10000"/>
          </a:bodyPr>
          <a:lstStyle/>
          <a:p>
            <a:pPr algn="just"/>
            <a:r>
              <a:rPr lang="en-IN" b="1" dirty="0" err="1"/>
              <a:t>Hitesha</a:t>
            </a:r>
            <a:r>
              <a:rPr lang="en-IN" b="1" dirty="0"/>
              <a:t> </a:t>
            </a:r>
            <a:r>
              <a:rPr lang="en-IN" b="1" dirty="0" err="1"/>
              <a:t>Mukherjee</a:t>
            </a:r>
            <a:r>
              <a:rPr lang="en-IN" b="1" dirty="0"/>
              <a:t>  - MS2016007</a:t>
            </a:r>
          </a:p>
          <a:p>
            <a:pPr algn="just"/>
            <a:r>
              <a:rPr lang="en-IN" b="1" dirty="0" err="1"/>
              <a:t>Srinivasa</a:t>
            </a:r>
            <a:r>
              <a:rPr lang="en-IN" b="1" dirty="0"/>
              <a:t> Raghavan – MS2017008</a:t>
            </a:r>
          </a:p>
          <a:p>
            <a:pPr algn="just"/>
            <a:r>
              <a:rPr lang="en-IN" b="1" dirty="0"/>
              <a:t>Anoop Toffy – MT2016016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0A86B-9619-4244-ACA8-BFF3C9692548}"/>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E5A0C6B1-C0E6-49CC-B942-C76E5E73F167}"/>
              </a:ext>
            </a:extLst>
          </p:cNvPr>
          <p:cNvSpPr>
            <a:spLocks noGrp="1"/>
          </p:cNvSpPr>
          <p:nvPr>
            <p:ph idx="1"/>
          </p:nvPr>
        </p:nvSpPr>
        <p:spPr/>
        <p:txBody>
          <a:bodyPr/>
          <a:lstStyle/>
          <a:p>
            <a:pPr>
              <a:buFont typeface="+mj-lt"/>
              <a:buAutoNum type="alphaUcPeriod"/>
            </a:pPr>
            <a:r>
              <a:rPr lang="en-US" dirty="0"/>
              <a:t>Joint estimation model parameters and outlier effects in time series for A1,A2,A3 Benchmark datasets</a:t>
            </a:r>
          </a:p>
          <a:p>
            <a:pPr>
              <a:buFont typeface="+mj-lt"/>
              <a:buAutoNum type="alphaUcPeriod"/>
            </a:pPr>
            <a:r>
              <a:rPr lang="en-US" dirty="0"/>
              <a:t>MARS modelling and recursive partitioning for A4 Benchmark dataset containing change points</a:t>
            </a:r>
            <a:endParaRPr lang="en-IN" dirty="0"/>
          </a:p>
        </p:txBody>
      </p:sp>
    </p:spTree>
    <p:extLst>
      <p:ext uri="{BB962C8B-B14F-4D97-AF65-F5344CB8AC3E}">
        <p14:creationId xmlns:p14="http://schemas.microsoft.com/office/powerpoint/2010/main" val="2912379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4FA1-344F-4E44-A707-B7362601583C}"/>
              </a:ext>
            </a:extLst>
          </p:cNvPr>
          <p:cNvSpPr>
            <a:spLocks noGrp="1"/>
          </p:cNvSpPr>
          <p:nvPr>
            <p:ph type="title"/>
          </p:nvPr>
        </p:nvSpPr>
        <p:spPr/>
        <p:txBody>
          <a:bodyPr>
            <a:normAutofit fontScale="90000"/>
          </a:bodyPr>
          <a:lstStyle/>
          <a:p>
            <a:r>
              <a:rPr lang="en-US" dirty="0"/>
              <a:t>A. Joint estimation model parameters and outlier effects</a:t>
            </a:r>
            <a:br>
              <a:rPr lang="en-US" dirty="0"/>
            </a:br>
            <a:endParaRPr lang="en-IN" dirty="0"/>
          </a:p>
        </p:txBody>
      </p:sp>
      <p:pic>
        <p:nvPicPr>
          <p:cNvPr id="4" name="Content Placeholder 3">
            <a:extLst>
              <a:ext uri="{FF2B5EF4-FFF2-40B4-BE49-F238E27FC236}">
                <a16:creationId xmlns:a16="http://schemas.microsoft.com/office/drawing/2014/main" id="{38AA1C56-330C-4D82-85E5-892A30B29F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5676" y="2165196"/>
            <a:ext cx="5400600" cy="1032768"/>
          </a:xfrm>
          <a:prstGeom prst="rect">
            <a:avLst/>
          </a:prstGeom>
        </p:spPr>
      </p:pic>
      <p:pic>
        <p:nvPicPr>
          <p:cNvPr id="5" name="Picture 4">
            <a:extLst>
              <a:ext uri="{FF2B5EF4-FFF2-40B4-BE49-F238E27FC236}">
                <a16:creationId xmlns:a16="http://schemas.microsoft.com/office/drawing/2014/main" id="{0FC82C77-C74F-423C-8906-1553F8444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571" y="3573016"/>
            <a:ext cx="4657767" cy="2880320"/>
          </a:xfrm>
          <a:prstGeom prst="rect">
            <a:avLst/>
          </a:prstGeom>
        </p:spPr>
      </p:pic>
      <p:sp>
        <p:nvSpPr>
          <p:cNvPr id="6" name="TextBox 5">
            <a:extLst>
              <a:ext uri="{FF2B5EF4-FFF2-40B4-BE49-F238E27FC236}">
                <a16:creationId xmlns:a16="http://schemas.microsoft.com/office/drawing/2014/main" id="{8805B00C-F050-4F46-A434-B9B91CADB020}"/>
              </a:ext>
            </a:extLst>
          </p:cNvPr>
          <p:cNvSpPr txBox="1"/>
          <p:nvPr/>
        </p:nvSpPr>
        <p:spPr>
          <a:xfrm>
            <a:off x="600019" y="2200808"/>
            <a:ext cx="1944216" cy="646331"/>
          </a:xfrm>
          <a:prstGeom prst="rect">
            <a:avLst/>
          </a:prstGeom>
          <a:noFill/>
        </p:spPr>
        <p:txBody>
          <a:bodyPr wrap="square" rtlCol="0">
            <a:spAutoFit/>
          </a:bodyPr>
          <a:lstStyle/>
          <a:p>
            <a:r>
              <a:rPr lang="en-US" dirty="0"/>
              <a:t>Joint model equation</a:t>
            </a:r>
            <a:endParaRPr lang="en-IN" dirty="0"/>
          </a:p>
        </p:txBody>
      </p:sp>
    </p:spTree>
    <p:extLst>
      <p:ext uri="{BB962C8B-B14F-4D97-AF65-F5344CB8AC3E}">
        <p14:creationId xmlns:p14="http://schemas.microsoft.com/office/powerpoint/2010/main" val="2260945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376C-1826-469D-9E70-C1F96779F0FE}"/>
              </a:ext>
            </a:extLst>
          </p:cNvPr>
          <p:cNvSpPr>
            <a:spLocks noGrp="1"/>
          </p:cNvSpPr>
          <p:nvPr>
            <p:ph type="title"/>
          </p:nvPr>
        </p:nvSpPr>
        <p:spPr>
          <a:xfrm>
            <a:off x="539552" y="116632"/>
            <a:ext cx="6347713" cy="1320800"/>
          </a:xfrm>
        </p:spPr>
        <p:txBody>
          <a:bodyPr>
            <a:normAutofit fontScale="90000"/>
          </a:bodyPr>
          <a:lstStyle/>
          <a:p>
            <a:r>
              <a:rPr lang="en-US" dirty="0"/>
              <a:t>Iterative Procedure </a:t>
            </a:r>
            <a:br>
              <a:rPr lang="en-US" dirty="0"/>
            </a:br>
            <a:r>
              <a:rPr lang="en-US" dirty="0"/>
              <a:t>Stage 1 :Initial Parameter Estimation and Outlier Detection </a:t>
            </a:r>
            <a:endParaRPr lang="en-IN" dirty="0"/>
          </a:p>
        </p:txBody>
      </p:sp>
      <p:pic>
        <p:nvPicPr>
          <p:cNvPr id="13" name="Picture 12">
            <a:extLst>
              <a:ext uri="{FF2B5EF4-FFF2-40B4-BE49-F238E27FC236}">
                <a16:creationId xmlns:a16="http://schemas.microsoft.com/office/drawing/2014/main" id="{04FCCEB1-B034-4704-8F35-6ABC1E053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638206"/>
            <a:ext cx="4619625" cy="5219794"/>
          </a:xfrm>
          <a:prstGeom prst="rect">
            <a:avLst/>
          </a:prstGeom>
        </p:spPr>
      </p:pic>
    </p:spTree>
    <p:extLst>
      <p:ext uri="{BB962C8B-B14F-4D97-AF65-F5344CB8AC3E}">
        <p14:creationId xmlns:p14="http://schemas.microsoft.com/office/powerpoint/2010/main" val="3254745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1885-E9EB-4E62-AE46-8497469BC880}"/>
              </a:ext>
            </a:extLst>
          </p:cNvPr>
          <p:cNvSpPr>
            <a:spLocks noGrp="1"/>
          </p:cNvSpPr>
          <p:nvPr>
            <p:ph type="title"/>
          </p:nvPr>
        </p:nvSpPr>
        <p:spPr/>
        <p:txBody>
          <a:bodyPr>
            <a:normAutofit fontScale="90000"/>
          </a:bodyPr>
          <a:lstStyle/>
          <a:p>
            <a:r>
              <a:rPr lang="en-US" dirty="0"/>
              <a:t>Stage 2 : Joint Estimation of Outlier Effects and Model Parameters </a:t>
            </a:r>
            <a:endParaRPr lang="en-IN" dirty="0"/>
          </a:p>
        </p:txBody>
      </p:sp>
      <p:pic>
        <p:nvPicPr>
          <p:cNvPr id="7" name="Content Placeholder 6">
            <a:extLst>
              <a:ext uri="{FF2B5EF4-FFF2-40B4-BE49-F238E27FC236}">
                <a16:creationId xmlns:a16="http://schemas.microsoft.com/office/drawing/2014/main" id="{9CE3D61B-B2D0-4F46-83F1-5F55EFEFF9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8" y="3770262"/>
            <a:ext cx="3764606" cy="685859"/>
          </a:xfrm>
        </p:spPr>
      </p:pic>
      <p:pic>
        <p:nvPicPr>
          <p:cNvPr id="9" name="Picture 8">
            <a:extLst>
              <a:ext uri="{FF2B5EF4-FFF2-40B4-BE49-F238E27FC236}">
                <a16:creationId xmlns:a16="http://schemas.microsoft.com/office/drawing/2014/main" id="{91083EC5-B3C8-4C02-8D00-6DC7EFB22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4759044"/>
            <a:ext cx="3497883" cy="640135"/>
          </a:xfrm>
          <a:prstGeom prst="rect">
            <a:avLst/>
          </a:prstGeom>
        </p:spPr>
      </p:pic>
      <p:sp>
        <p:nvSpPr>
          <p:cNvPr id="10" name="TextBox 9">
            <a:extLst>
              <a:ext uri="{FF2B5EF4-FFF2-40B4-BE49-F238E27FC236}">
                <a16:creationId xmlns:a16="http://schemas.microsoft.com/office/drawing/2014/main" id="{270CFC94-72DC-45B5-BBCE-B8D50FA6214B}"/>
              </a:ext>
            </a:extLst>
          </p:cNvPr>
          <p:cNvSpPr txBox="1"/>
          <p:nvPr/>
        </p:nvSpPr>
        <p:spPr>
          <a:xfrm>
            <a:off x="755576" y="2441408"/>
            <a:ext cx="5224123" cy="646331"/>
          </a:xfrm>
          <a:prstGeom prst="rect">
            <a:avLst/>
          </a:prstGeom>
          <a:noFill/>
        </p:spPr>
        <p:txBody>
          <a:bodyPr wrap="square" rtlCol="0">
            <a:spAutoFit/>
          </a:bodyPr>
          <a:lstStyle/>
          <a:p>
            <a:r>
              <a:rPr lang="en-US" dirty="0"/>
              <a:t>After stage 1 we get m possible outlier locations t1,t2,…,tm</a:t>
            </a:r>
            <a:endParaRPr lang="en-IN" dirty="0"/>
          </a:p>
        </p:txBody>
      </p:sp>
      <p:sp>
        <p:nvSpPr>
          <p:cNvPr id="11" name="TextBox 10">
            <a:extLst>
              <a:ext uri="{FF2B5EF4-FFF2-40B4-BE49-F238E27FC236}">
                <a16:creationId xmlns:a16="http://schemas.microsoft.com/office/drawing/2014/main" id="{2A07D4D0-DBDD-4946-A8E6-F53DADCDBC8C}"/>
              </a:ext>
            </a:extLst>
          </p:cNvPr>
          <p:cNvSpPr txBox="1"/>
          <p:nvPr/>
        </p:nvSpPr>
        <p:spPr>
          <a:xfrm>
            <a:off x="620694" y="3483269"/>
            <a:ext cx="1368152" cy="646331"/>
          </a:xfrm>
          <a:prstGeom prst="rect">
            <a:avLst/>
          </a:prstGeom>
          <a:noFill/>
        </p:spPr>
        <p:txBody>
          <a:bodyPr wrap="square" rtlCol="0">
            <a:spAutoFit/>
          </a:bodyPr>
          <a:lstStyle/>
          <a:p>
            <a:r>
              <a:rPr lang="en-US" dirty="0"/>
              <a:t>Joint equation</a:t>
            </a:r>
            <a:endParaRPr lang="en-IN" dirty="0"/>
          </a:p>
        </p:txBody>
      </p:sp>
    </p:spTree>
    <p:extLst>
      <p:ext uri="{BB962C8B-B14F-4D97-AF65-F5344CB8AC3E}">
        <p14:creationId xmlns:p14="http://schemas.microsoft.com/office/powerpoint/2010/main" val="2615304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FE2E-693B-482C-861B-422F292BAE1D}"/>
              </a:ext>
            </a:extLst>
          </p:cNvPr>
          <p:cNvSpPr>
            <a:spLocks noGrp="1"/>
          </p:cNvSpPr>
          <p:nvPr>
            <p:ph type="title"/>
          </p:nvPr>
        </p:nvSpPr>
        <p:spPr/>
        <p:txBody>
          <a:bodyPr/>
          <a:lstStyle/>
          <a:p>
            <a:r>
              <a:rPr lang="en-US" dirty="0"/>
              <a:t>Stage 2 : continued</a:t>
            </a:r>
            <a:endParaRPr lang="en-IN" dirty="0"/>
          </a:p>
        </p:txBody>
      </p:sp>
      <p:sp>
        <p:nvSpPr>
          <p:cNvPr id="3" name="Content Placeholder 2">
            <a:extLst>
              <a:ext uri="{FF2B5EF4-FFF2-40B4-BE49-F238E27FC236}">
                <a16:creationId xmlns:a16="http://schemas.microsoft.com/office/drawing/2014/main" id="{335A8892-E64D-45D9-8984-7F2F1FD34D36}"/>
              </a:ext>
            </a:extLst>
          </p:cNvPr>
          <p:cNvSpPr>
            <a:spLocks noGrp="1"/>
          </p:cNvSpPr>
          <p:nvPr>
            <p:ph idx="1"/>
          </p:nvPr>
        </p:nvSpPr>
        <p:spPr/>
        <p:txBody>
          <a:bodyPr/>
          <a:lstStyle/>
          <a:p>
            <a:pPr algn="just">
              <a:buFont typeface="+mj-lt"/>
              <a:buAutoNum type="arabicPeriod"/>
            </a:pPr>
            <a:r>
              <a:rPr lang="en-US" dirty="0"/>
              <a:t>Out of the m outliers identified as the possible outliers. We re calculate the t-statistic and see if its effect is significant , if not remove it from the m outliers and repeat the process</a:t>
            </a:r>
          </a:p>
          <a:p>
            <a:pPr algn="just">
              <a:buFont typeface="+mj-lt"/>
              <a:buAutoNum type="arabicPeriod"/>
            </a:pPr>
            <a:r>
              <a:rPr lang="en-US" dirty="0"/>
              <a:t>Obtain the adjusted series from by removing the outliers effects</a:t>
            </a:r>
          </a:p>
          <a:p>
            <a:pPr algn="just">
              <a:buFont typeface="+mj-lt"/>
              <a:buAutoNum type="arabicPeriod"/>
            </a:pPr>
            <a:r>
              <a:rPr lang="en-US" dirty="0"/>
              <a:t>Compute the maximum likelihood estimates of the model parameters based on the adjusted series obtained. If the relative change of the residual standard error from the previous estimate is greater than epsilon repeat the above stage 1 </a:t>
            </a:r>
            <a:endParaRPr lang="en-IN" dirty="0"/>
          </a:p>
        </p:txBody>
      </p:sp>
    </p:spTree>
    <p:extLst>
      <p:ext uri="{BB962C8B-B14F-4D97-AF65-F5344CB8AC3E}">
        <p14:creationId xmlns:p14="http://schemas.microsoft.com/office/powerpoint/2010/main" val="16729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3592-639A-46E5-9756-EF124A019360}"/>
              </a:ext>
            </a:extLst>
          </p:cNvPr>
          <p:cNvSpPr txBox="1">
            <a:spLocks/>
          </p:cNvSpPr>
          <p:nvPr/>
        </p:nvSpPr>
        <p:spPr>
          <a:xfrm>
            <a:off x="591857" y="548680"/>
            <a:ext cx="6347713" cy="1320800"/>
          </a:xfrm>
          <a:prstGeom prst="rect">
            <a:avLst/>
          </a:prstGeom>
        </p:spPr>
        <p:txBody>
          <a:bodyPr>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Stage 3 : Detection of Outliers Based on the Final Parameter Estimates </a:t>
            </a:r>
            <a:endParaRPr lang="en-IN" dirty="0"/>
          </a:p>
        </p:txBody>
      </p:sp>
      <p:sp>
        <p:nvSpPr>
          <p:cNvPr id="4" name="Content Placeholder 2">
            <a:extLst>
              <a:ext uri="{FF2B5EF4-FFF2-40B4-BE49-F238E27FC236}">
                <a16:creationId xmlns:a16="http://schemas.microsoft.com/office/drawing/2014/main" id="{7D3F493C-1C45-48CE-9415-85B38D084C20}"/>
              </a:ext>
            </a:extLst>
          </p:cNvPr>
          <p:cNvSpPr txBox="1">
            <a:spLocks/>
          </p:cNvSpPr>
          <p:nvPr/>
        </p:nvSpPr>
        <p:spPr>
          <a:xfrm>
            <a:off x="609599" y="2492896"/>
            <a:ext cx="6347714" cy="388077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buFont typeface="+mj-lt"/>
              <a:buAutoNum type="arabicPeriod"/>
            </a:pPr>
            <a:r>
              <a:rPr lang="en-US" dirty="0"/>
              <a:t>Compute the residuals by filtering the original series based on the parameter estimates obtained in stage 2.</a:t>
            </a:r>
          </a:p>
          <a:p>
            <a:pPr algn="just">
              <a:buFont typeface="+mj-lt"/>
              <a:buAutoNum type="arabicPeriod"/>
            </a:pPr>
            <a:r>
              <a:rPr lang="en-US" dirty="0"/>
              <a:t>Obtain the adjusted series from by removing the outliers effects</a:t>
            </a:r>
            <a:r>
              <a:rPr lang="en-IN" dirty="0"/>
              <a:t>.</a:t>
            </a:r>
          </a:p>
          <a:p>
            <a:pPr algn="just">
              <a:buFont typeface="+mj-lt"/>
              <a:buAutoNum type="arabicPeriod"/>
            </a:pPr>
            <a:r>
              <a:rPr lang="en-US" dirty="0"/>
              <a:t>U</a:t>
            </a:r>
            <a:r>
              <a:rPr lang="en-IN" dirty="0"/>
              <a:t>se residuals and iterate through stage-1 and stage-2 to obtain the final model parameter estimates and outlier effects</a:t>
            </a:r>
          </a:p>
          <a:p>
            <a:pPr algn="just">
              <a:buFont typeface="+mj-lt"/>
              <a:buAutoNum type="arabicPeriod"/>
            </a:pPr>
            <a:endParaRPr lang="en-IN" dirty="0"/>
          </a:p>
          <a:p>
            <a:pPr algn="just">
              <a:buFont typeface="+mj-lt"/>
              <a:buAutoNum type="arabicPeriod"/>
            </a:pPr>
            <a:endParaRPr lang="en-US" dirty="0"/>
          </a:p>
        </p:txBody>
      </p:sp>
    </p:spTree>
    <p:extLst>
      <p:ext uri="{BB962C8B-B14F-4D97-AF65-F5344CB8AC3E}">
        <p14:creationId xmlns:p14="http://schemas.microsoft.com/office/powerpoint/2010/main" val="2477200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3286-7DB0-46F5-B2C5-230EC3DC3C70}"/>
              </a:ext>
            </a:extLst>
          </p:cNvPr>
          <p:cNvSpPr>
            <a:spLocks noGrp="1"/>
          </p:cNvSpPr>
          <p:nvPr>
            <p:ph type="title"/>
          </p:nvPr>
        </p:nvSpPr>
        <p:spPr>
          <a:xfrm>
            <a:off x="609599" y="609600"/>
            <a:ext cx="6698705" cy="1379240"/>
          </a:xfrm>
        </p:spPr>
        <p:txBody>
          <a:bodyPr>
            <a:normAutofit fontScale="90000"/>
          </a:bodyPr>
          <a:lstStyle/>
          <a:p>
            <a:r>
              <a:rPr lang="en-US" dirty="0"/>
              <a:t>B. MARS modelling and recursive partitioning for A4 Benchmark dataset containing change points</a:t>
            </a:r>
            <a:br>
              <a:rPr lang="en-IN" dirty="0"/>
            </a:br>
            <a:endParaRPr lang="en-IN" dirty="0"/>
          </a:p>
        </p:txBody>
      </p:sp>
      <p:pic>
        <p:nvPicPr>
          <p:cNvPr id="5" name="Content Placeholder 4">
            <a:extLst>
              <a:ext uri="{FF2B5EF4-FFF2-40B4-BE49-F238E27FC236}">
                <a16:creationId xmlns:a16="http://schemas.microsoft.com/office/drawing/2014/main" id="{EC7F2362-9927-4619-8916-1998D2BB4D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2381082"/>
            <a:ext cx="3881437" cy="3881437"/>
          </a:xfrm>
        </p:spPr>
      </p:pic>
    </p:spTree>
    <p:extLst>
      <p:ext uri="{BB962C8B-B14F-4D97-AF65-F5344CB8AC3E}">
        <p14:creationId xmlns:p14="http://schemas.microsoft.com/office/powerpoint/2010/main" val="2171844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4364-1E55-4B4A-A74B-3E97BFCF3243}"/>
              </a:ext>
            </a:extLst>
          </p:cNvPr>
          <p:cNvSpPr>
            <a:spLocks noGrp="1"/>
          </p:cNvSpPr>
          <p:nvPr>
            <p:ph type="title"/>
          </p:nvPr>
        </p:nvSpPr>
        <p:spPr>
          <a:xfrm>
            <a:off x="591857" y="620688"/>
            <a:ext cx="6347713" cy="1320800"/>
          </a:xfrm>
        </p:spPr>
        <p:txBody>
          <a:bodyPr/>
          <a:lstStyle/>
          <a:p>
            <a:r>
              <a:rPr lang="en-US" dirty="0"/>
              <a:t>Approach B	</a:t>
            </a:r>
            <a:endParaRPr lang="en-IN" dirty="0"/>
          </a:p>
        </p:txBody>
      </p:sp>
      <p:sp>
        <p:nvSpPr>
          <p:cNvPr id="3" name="Content Placeholder 2">
            <a:extLst>
              <a:ext uri="{FF2B5EF4-FFF2-40B4-BE49-F238E27FC236}">
                <a16:creationId xmlns:a16="http://schemas.microsoft.com/office/drawing/2014/main" id="{164DD917-DAEB-41FA-B179-86EC108FAACE}"/>
              </a:ext>
            </a:extLst>
          </p:cNvPr>
          <p:cNvSpPr>
            <a:spLocks noGrp="1"/>
          </p:cNvSpPr>
          <p:nvPr>
            <p:ph idx="1"/>
          </p:nvPr>
        </p:nvSpPr>
        <p:spPr>
          <a:xfrm>
            <a:off x="609599" y="2068507"/>
            <a:ext cx="6347714" cy="3880773"/>
          </a:xfrm>
        </p:spPr>
        <p:txBody>
          <a:bodyPr/>
          <a:lstStyle/>
          <a:p>
            <a:r>
              <a:rPr lang="en-US" dirty="0"/>
              <a:t>If we have change points in the time series, we use </a:t>
            </a:r>
            <a:r>
              <a:rPr lang="en-IN" b="1" dirty="0"/>
              <a:t>Multivariate adaptive regression splines(MARS) </a:t>
            </a:r>
            <a:r>
              <a:rPr lang="en-US" dirty="0"/>
              <a:t>fitting to find the knots/change points in the time series. Prior to applying MARS using EARTH (</a:t>
            </a:r>
            <a:r>
              <a:rPr lang="en-US" b="1" dirty="0"/>
              <a:t>Enhanced Adaptive Regression Through Hinges</a:t>
            </a:r>
            <a:r>
              <a:rPr lang="en-US" dirty="0"/>
              <a:t>) package in R we perform moving average smoothing.</a:t>
            </a:r>
          </a:p>
          <a:p>
            <a:r>
              <a:rPr lang="en-US" dirty="0"/>
              <a:t>After getting sub series using the knots, we use Approach A to find outliers.</a:t>
            </a:r>
          </a:p>
          <a:p>
            <a:endParaRPr lang="en-IN" dirty="0"/>
          </a:p>
        </p:txBody>
      </p:sp>
    </p:spTree>
    <p:extLst>
      <p:ext uri="{BB962C8B-B14F-4D97-AF65-F5344CB8AC3E}">
        <p14:creationId xmlns:p14="http://schemas.microsoft.com/office/powerpoint/2010/main" val="3663225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B22C72-EFF9-470E-9822-0755D8929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021" y="728285"/>
            <a:ext cx="7039957" cy="5401429"/>
          </a:xfrm>
          <a:prstGeom prst="rect">
            <a:avLst/>
          </a:prstGeom>
        </p:spPr>
      </p:pic>
    </p:spTree>
    <p:extLst>
      <p:ext uri="{BB962C8B-B14F-4D97-AF65-F5344CB8AC3E}">
        <p14:creationId xmlns:p14="http://schemas.microsoft.com/office/powerpoint/2010/main" val="3437528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A15418-A701-4B79-B551-6E116D9FD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874" y="1628800"/>
            <a:ext cx="6942422" cy="2941575"/>
          </a:xfrm>
          <a:prstGeom prst="rect">
            <a:avLst/>
          </a:prstGeom>
        </p:spPr>
      </p:pic>
    </p:spTree>
    <p:extLst>
      <p:ext uri="{BB962C8B-B14F-4D97-AF65-F5344CB8AC3E}">
        <p14:creationId xmlns:p14="http://schemas.microsoft.com/office/powerpoint/2010/main" val="86133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55" y="1196752"/>
            <a:ext cx="9144000" cy="908720"/>
          </a:xfrm>
        </p:spPr>
        <p:txBody>
          <a:bodyPr/>
          <a:lstStyle/>
          <a:p>
            <a:r>
              <a:rPr lang="en-IN" dirty="0"/>
              <a:t>		Problem Statement</a:t>
            </a:r>
          </a:p>
        </p:txBody>
      </p:sp>
      <p:sp>
        <p:nvSpPr>
          <p:cNvPr id="3" name="Content Placeholder 2"/>
          <p:cNvSpPr>
            <a:spLocks noGrp="1"/>
          </p:cNvSpPr>
          <p:nvPr>
            <p:ph idx="1"/>
          </p:nvPr>
        </p:nvSpPr>
        <p:spPr>
          <a:xfrm>
            <a:off x="47856" y="2758616"/>
            <a:ext cx="7344816" cy="5805264"/>
          </a:xfrm>
        </p:spPr>
        <p:txBody>
          <a:bodyPr>
            <a:normAutofit/>
          </a:bodyPr>
          <a:lstStyle/>
          <a:p>
            <a:pPr marL="0" indent="0">
              <a:buNone/>
            </a:pPr>
            <a:r>
              <a:rPr lang="en-US" sz="1600" b="1" dirty="0"/>
              <a:t>		</a:t>
            </a:r>
            <a:r>
              <a:rPr lang="en-US" sz="2000" b="1" dirty="0"/>
              <a:t>Identification of outliers in Time Series data using 		robust statistical methods.</a:t>
            </a:r>
            <a:endParaRPr lang="en-IN" sz="2000" b="1" dirty="0"/>
          </a:p>
          <a:p>
            <a:endParaRPr lang="en-IN" sz="1600" b="1" dirty="0"/>
          </a:p>
          <a:p>
            <a:endParaRPr lang="en-IN" sz="1600" b="1" dirty="0"/>
          </a:p>
          <a:p>
            <a:endParaRPr lang="en-IN" sz="1600" b="1" dirty="0"/>
          </a:p>
          <a:p>
            <a:endParaRPr lang="en-IN" sz="1600" b="1" dirty="0"/>
          </a:p>
          <a:p>
            <a:endParaRPr lang="en-IN" sz="1600" b="1" dirty="0"/>
          </a:p>
          <a:p>
            <a:endParaRPr lang="en-IN" sz="1600" b="1" dirty="0"/>
          </a:p>
          <a:p>
            <a:endParaRPr lang="en-IN" sz="1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A543-6512-4F9D-96BB-0886CD3C8B38}"/>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E16EDC92-5BBC-4775-979E-545FFD9746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270000"/>
            <a:ext cx="3881437" cy="3881437"/>
          </a:xfrm>
        </p:spPr>
      </p:pic>
      <p:pic>
        <p:nvPicPr>
          <p:cNvPr id="7" name="Picture 6">
            <a:extLst>
              <a:ext uri="{FF2B5EF4-FFF2-40B4-BE49-F238E27FC236}">
                <a16:creationId xmlns:a16="http://schemas.microsoft.com/office/drawing/2014/main" id="{75F59395-F27D-4D5E-A71B-1A1572B73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305111"/>
            <a:ext cx="4572000" cy="4572000"/>
          </a:xfrm>
          <a:prstGeom prst="rect">
            <a:avLst/>
          </a:prstGeom>
        </p:spPr>
      </p:pic>
    </p:spTree>
    <p:extLst>
      <p:ext uri="{BB962C8B-B14F-4D97-AF65-F5344CB8AC3E}">
        <p14:creationId xmlns:p14="http://schemas.microsoft.com/office/powerpoint/2010/main" val="2715875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34CB-7758-46F1-9771-EFF286E97E4D}"/>
              </a:ext>
            </a:extLst>
          </p:cNvPr>
          <p:cNvSpPr>
            <a:spLocks noGrp="1"/>
          </p:cNvSpPr>
          <p:nvPr>
            <p:ph type="title"/>
          </p:nvPr>
        </p:nvSpPr>
        <p:spPr>
          <a:xfrm>
            <a:off x="588451" y="589141"/>
            <a:ext cx="6347713" cy="1320800"/>
          </a:xfrm>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9DD2AE3D-4A7D-4098-9DC3-A450017789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340768"/>
            <a:ext cx="3881437" cy="3881437"/>
          </a:xfrm>
        </p:spPr>
      </p:pic>
      <p:pic>
        <p:nvPicPr>
          <p:cNvPr id="7" name="Picture 6">
            <a:extLst>
              <a:ext uri="{FF2B5EF4-FFF2-40B4-BE49-F238E27FC236}">
                <a16:creationId xmlns:a16="http://schemas.microsoft.com/office/drawing/2014/main" id="{04DBF516-00D4-4834-96F1-1AD2F9AD33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286000"/>
            <a:ext cx="4572000" cy="4572000"/>
          </a:xfrm>
          <a:prstGeom prst="rect">
            <a:avLst/>
          </a:prstGeom>
        </p:spPr>
      </p:pic>
    </p:spTree>
    <p:extLst>
      <p:ext uri="{BB962C8B-B14F-4D97-AF65-F5344CB8AC3E}">
        <p14:creationId xmlns:p14="http://schemas.microsoft.com/office/powerpoint/2010/main" val="195604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042F-FEDD-4D42-ACFF-E5F736CA3A85}"/>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F57F0B02-6F88-4978-8189-A65696630D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270000"/>
            <a:ext cx="3881437" cy="3881437"/>
          </a:xfrm>
        </p:spPr>
      </p:pic>
      <p:pic>
        <p:nvPicPr>
          <p:cNvPr id="7" name="Picture 6">
            <a:extLst>
              <a:ext uri="{FF2B5EF4-FFF2-40B4-BE49-F238E27FC236}">
                <a16:creationId xmlns:a16="http://schemas.microsoft.com/office/drawing/2014/main" id="{89C9C5C8-D5E8-4B00-900B-7A60FC8DA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286000"/>
            <a:ext cx="4572000" cy="4572000"/>
          </a:xfrm>
          <a:prstGeom prst="rect">
            <a:avLst/>
          </a:prstGeom>
        </p:spPr>
      </p:pic>
    </p:spTree>
    <p:extLst>
      <p:ext uri="{BB962C8B-B14F-4D97-AF65-F5344CB8AC3E}">
        <p14:creationId xmlns:p14="http://schemas.microsoft.com/office/powerpoint/2010/main" val="3787001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6EFA29-C9D4-4AB6-9BD1-46ED4C49B8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41" y="1"/>
            <a:ext cx="3429250" cy="3429250"/>
          </a:xfrm>
        </p:spPr>
      </p:pic>
      <p:pic>
        <p:nvPicPr>
          <p:cNvPr id="7" name="Picture 6">
            <a:extLst>
              <a:ext uri="{FF2B5EF4-FFF2-40B4-BE49-F238E27FC236}">
                <a16:creationId xmlns:a16="http://schemas.microsoft.com/office/drawing/2014/main" id="{A55C2D03-21D6-47D3-813B-B76760098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7722" y="0"/>
            <a:ext cx="3593405" cy="3593405"/>
          </a:xfrm>
          <a:prstGeom prst="rect">
            <a:avLst/>
          </a:prstGeom>
        </p:spPr>
      </p:pic>
      <p:pic>
        <p:nvPicPr>
          <p:cNvPr id="9" name="Picture 8">
            <a:extLst>
              <a:ext uri="{FF2B5EF4-FFF2-40B4-BE49-F238E27FC236}">
                <a16:creationId xmlns:a16="http://schemas.microsoft.com/office/drawing/2014/main" id="{23EF845E-44AB-4B8B-95C0-392F51258E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1306" y="3264594"/>
            <a:ext cx="3593405" cy="3593405"/>
          </a:xfrm>
          <a:prstGeom prst="rect">
            <a:avLst/>
          </a:prstGeom>
        </p:spPr>
      </p:pic>
    </p:spTree>
    <p:extLst>
      <p:ext uri="{BB962C8B-B14F-4D97-AF65-F5344CB8AC3E}">
        <p14:creationId xmlns:p14="http://schemas.microsoft.com/office/powerpoint/2010/main" val="3375778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00A37-045E-4E2A-AA00-321692D071A1}"/>
              </a:ext>
            </a:extLst>
          </p:cNvPr>
          <p:cNvSpPr>
            <a:spLocks noGrp="1"/>
          </p:cNvSpPr>
          <p:nvPr>
            <p:ph type="title"/>
          </p:nvPr>
        </p:nvSpPr>
        <p:spPr/>
        <p:txBody>
          <a:bodyPr/>
          <a:lstStyle/>
          <a:p>
            <a:r>
              <a:rPr lang="en-US" dirty="0"/>
              <a:t>Questions</a:t>
            </a:r>
            <a:endParaRPr lang="en-IN" dirty="0"/>
          </a:p>
        </p:txBody>
      </p:sp>
    </p:spTree>
    <p:extLst>
      <p:ext uri="{BB962C8B-B14F-4D97-AF65-F5344CB8AC3E}">
        <p14:creationId xmlns:p14="http://schemas.microsoft.com/office/powerpoint/2010/main" val="1486179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CFDFC3-91E8-41A1-9825-2ADFECD36B5B}"/>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2034901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6FDC-F51D-4F23-B6EC-1D86B4113CF0}"/>
              </a:ext>
            </a:extLst>
          </p:cNvPr>
          <p:cNvSpPr>
            <a:spLocks noGrp="1"/>
          </p:cNvSpPr>
          <p:nvPr>
            <p:ph type="title"/>
          </p:nvPr>
        </p:nvSpPr>
        <p:spPr>
          <a:xfrm>
            <a:off x="609599" y="609600"/>
            <a:ext cx="6347713" cy="803176"/>
          </a:xfrm>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24D7731A-8180-4ED9-9455-3F5EF2C23873}"/>
              </a:ext>
            </a:extLst>
          </p:cNvPr>
          <p:cNvSpPr>
            <a:spLocks noGrp="1"/>
          </p:cNvSpPr>
          <p:nvPr>
            <p:ph idx="1"/>
          </p:nvPr>
        </p:nvSpPr>
        <p:spPr>
          <a:xfrm>
            <a:off x="609598" y="1772816"/>
            <a:ext cx="6347714" cy="3880773"/>
          </a:xfrm>
        </p:spPr>
        <p:txBody>
          <a:bodyPr>
            <a:normAutofit lnSpcReduction="10000"/>
          </a:bodyPr>
          <a:lstStyle/>
          <a:p>
            <a:r>
              <a:rPr lang="en-US" dirty="0"/>
              <a:t>The dataset is provided as part of the Yahoo! Web Scope program. The dataset consists of real and synthetic time-series with tagged anomaly points. The synthetic dataset consists of time-series with varying trend, noise and seasonality. The real dataset consists of time-series representing the metrics of various Yahoo services.</a:t>
            </a:r>
          </a:p>
          <a:p>
            <a:r>
              <a:rPr lang="en-US" dirty="0"/>
              <a:t>The </a:t>
            </a:r>
            <a:r>
              <a:rPr lang="en-IN" dirty="0"/>
              <a:t>A1Benchmark is based on the real production traffic to some of the Yahoo Servers. The other 3 benchmarks are based on synthetic time-series. A2 and A3 Benchmarks include outliers, while the A4Benchmark includes change-point anomalies. The synthetic data set contains time-series with random seasonality, trend and noise. The outliers in the synthetic dataset are inserted at random positions.</a:t>
            </a:r>
          </a:p>
          <a:p>
            <a:endParaRPr lang="en-IN" dirty="0"/>
          </a:p>
        </p:txBody>
      </p:sp>
    </p:spTree>
    <p:extLst>
      <p:ext uri="{BB962C8B-B14F-4D97-AF65-F5344CB8AC3E}">
        <p14:creationId xmlns:p14="http://schemas.microsoft.com/office/powerpoint/2010/main" val="300889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C2F69F-9073-44D6-B09D-FB81A0763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3554518"/>
            <a:ext cx="4032448" cy="3048000"/>
          </a:xfrm>
          <a:prstGeom prst="rect">
            <a:avLst/>
          </a:prstGeom>
        </p:spPr>
      </p:pic>
      <p:pic>
        <p:nvPicPr>
          <p:cNvPr id="17" name="Picture 16">
            <a:extLst>
              <a:ext uri="{FF2B5EF4-FFF2-40B4-BE49-F238E27FC236}">
                <a16:creationId xmlns:a16="http://schemas.microsoft.com/office/drawing/2014/main" id="{7A7BE661-C0E6-4780-872F-4EE7D9026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0648"/>
            <a:ext cx="3816424" cy="3456384"/>
          </a:xfrm>
          <a:prstGeom prst="rect">
            <a:avLst/>
          </a:prstGeom>
        </p:spPr>
      </p:pic>
    </p:spTree>
    <p:extLst>
      <p:ext uri="{BB962C8B-B14F-4D97-AF65-F5344CB8AC3E}">
        <p14:creationId xmlns:p14="http://schemas.microsoft.com/office/powerpoint/2010/main" val="268041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972D81-143C-47FA-B11A-7201B9EFE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492"/>
            <a:ext cx="3923928" cy="3463516"/>
          </a:xfrm>
          <a:prstGeom prst="rect">
            <a:avLst/>
          </a:prstGeom>
        </p:spPr>
      </p:pic>
      <p:pic>
        <p:nvPicPr>
          <p:cNvPr id="7" name="Picture 6">
            <a:extLst>
              <a:ext uri="{FF2B5EF4-FFF2-40B4-BE49-F238E27FC236}">
                <a16:creationId xmlns:a16="http://schemas.microsoft.com/office/drawing/2014/main" id="{BF148D9E-E529-419B-8C13-1741ADDAB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3335824"/>
            <a:ext cx="4176464" cy="3528392"/>
          </a:xfrm>
          <a:prstGeom prst="rect">
            <a:avLst/>
          </a:prstGeom>
        </p:spPr>
      </p:pic>
    </p:spTree>
    <p:extLst>
      <p:ext uri="{BB962C8B-B14F-4D97-AF65-F5344CB8AC3E}">
        <p14:creationId xmlns:p14="http://schemas.microsoft.com/office/powerpoint/2010/main" val="2751164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305CE-2BE4-4060-844A-41C015DF8FFB}"/>
              </a:ext>
            </a:extLst>
          </p:cNvPr>
          <p:cNvSpPr txBox="1">
            <a:spLocks/>
          </p:cNvSpPr>
          <p:nvPr/>
        </p:nvSpPr>
        <p:spPr>
          <a:xfrm>
            <a:off x="565538" y="188640"/>
            <a:ext cx="9144000" cy="90872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Time Series Analysis</a:t>
            </a:r>
          </a:p>
        </p:txBody>
      </p:sp>
      <p:sp>
        <p:nvSpPr>
          <p:cNvPr id="3" name="Rectangle 2">
            <a:extLst>
              <a:ext uri="{FF2B5EF4-FFF2-40B4-BE49-F238E27FC236}">
                <a16:creationId xmlns:a16="http://schemas.microsoft.com/office/drawing/2014/main" id="{03FE3713-94DC-480E-A75E-9C65011C4052}"/>
              </a:ext>
            </a:extLst>
          </p:cNvPr>
          <p:cNvSpPr/>
          <p:nvPr/>
        </p:nvSpPr>
        <p:spPr>
          <a:xfrm>
            <a:off x="683568" y="3086136"/>
            <a:ext cx="6408712" cy="2585323"/>
          </a:xfrm>
          <a:prstGeom prst="rect">
            <a:avLst/>
          </a:prstGeom>
        </p:spPr>
        <p:txBody>
          <a:bodyPr wrap="square">
            <a:spAutoFit/>
          </a:bodyPr>
          <a:lstStyle/>
          <a:p>
            <a:pPr marL="285750" indent="-285750" algn="just">
              <a:buFont typeface="Arial" panose="020B0604020202020204" pitchFamily="34" charset="0"/>
              <a:buChar char="•"/>
            </a:pPr>
            <a:r>
              <a:rPr lang="en-US" dirty="0">
                <a:cs typeface="Times New Roman" pitchFamily="18" charset="0"/>
              </a:rPr>
              <a:t>A Time-Series is a sequence of data points corresponding to a set of observations made at a particular time instance e.g.- Rainfall data in a year, solar radiation data, speech signal, network traffic data, ECG and EEG data etc.</a:t>
            </a:r>
          </a:p>
          <a:p>
            <a:pPr marL="285750" indent="-285750" algn="just">
              <a:buFont typeface="Arial" panose="020B0604020202020204" pitchFamily="34" charset="0"/>
              <a:buChar char="•"/>
            </a:pPr>
            <a:r>
              <a:rPr lang="en-US" dirty="0">
                <a:cs typeface="Times New Roman" pitchFamily="18" charset="0"/>
              </a:rPr>
              <a:t>To model or analyze these signals, there is a need to understand the underlying pattern. These patterns may include components such as trends, seasonality, stochasticity, long term cyclicity and autocorrelation etc</a:t>
            </a:r>
            <a:r>
              <a:rPr lang="en-US" dirty="0"/>
              <a:t>. </a:t>
            </a:r>
            <a:endParaRPr lang="en-IN" dirty="0"/>
          </a:p>
        </p:txBody>
      </p:sp>
      <p:pic>
        <p:nvPicPr>
          <p:cNvPr id="5" name="Picture 4">
            <a:extLst>
              <a:ext uri="{FF2B5EF4-FFF2-40B4-BE49-F238E27FC236}">
                <a16:creationId xmlns:a16="http://schemas.microsoft.com/office/drawing/2014/main" id="{8172687F-430F-4A6D-A677-EE2D1B0FA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2644" y="1268760"/>
            <a:ext cx="1656184" cy="1240539"/>
          </a:xfrm>
          <a:prstGeom prst="rect">
            <a:avLst/>
          </a:prstGeom>
        </p:spPr>
      </p:pic>
      <p:pic>
        <p:nvPicPr>
          <p:cNvPr id="7" name="Picture 6">
            <a:extLst>
              <a:ext uri="{FF2B5EF4-FFF2-40B4-BE49-F238E27FC236}">
                <a16:creationId xmlns:a16="http://schemas.microsoft.com/office/drawing/2014/main" id="{FDA4EC2A-2C5D-421D-B214-BB9D3E7EDA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618" y="1061482"/>
            <a:ext cx="3090740" cy="1594901"/>
          </a:xfrm>
          <a:prstGeom prst="rect">
            <a:avLst/>
          </a:prstGeom>
        </p:spPr>
      </p:pic>
    </p:spTree>
    <p:extLst>
      <p:ext uri="{BB962C8B-B14F-4D97-AF65-F5344CB8AC3E}">
        <p14:creationId xmlns:p14="http://schemas.microsoft.com/office/powerpoint/2010/main" val="219814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BA0F53-3579-4783-8577-032D127B9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404664"/>
            <a:ext cx="6765805" cy="5832647"/>
          </a:xfrm>
          <a:prstGeom prst="rect">
            <a:avLst/>
          </a:prstGeom>
        </p:spPr>
      </p:pic>
    </p:spTree>
    <p:extLst>
      <p:ext uri="{BB962C8B-B14F-4D97-AF65-F5344CB8AC3E}">
        <p14:creationId xmlns:p14="http://schemas.microsoft.com/office/powerpoint/2010/main" val="125715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ACD2-EB8F-41AE-9721-F609E06AE072}"/>
              </a:ext>
            </a:extLst>
          </p:cNvPr>
          <p:cNvSpPr>
            <a:spLocks noGrp="1"/>
          </p:cNvSpPr>
          <p:nvPr>
            <p:ph type="title"/>
          </p:nvPr>
        </p:nvSpPr>
        <p:spPr/>
        <p:txBody>
          <a:bodyPr/>
          <a:lstStyle/>
          <a:p>
            <a:r>
              <a:rPr lang="en-US" dirty="0"/>
              <a:t>Outliers</a:t>
            </a:r>
            <a:endParaRPr lang="en-IN" dirty="0"/>
          </a:p>
        </p:txBody>
      </p:sp>
      <p:sp>
        <p:nvSpPr>
          <p:cNvPr id="3" name="Content Placeholder 2">
            <a:extLst>
              <a:ext uri="{FF2B5EF4-FFF2-40B4-BE49-F238E27FC236}">
                <a16:creationId xmlns:a16="http://schemas.microsoft.com/office/drawing/2014/main" id="{0D993C83-1B51-4376-984F-2A8A79C7AB39}"/>
              </a:ext>
            </a:extLst>
          </p:cNvPr>
          <p:cNvSpPr>
            <a:spLocks noGrp="1"/>
          </p:cNvSpPr>
          <p:nvPr>
            <p:ph idx="1"/>
          </p:nvPr>
        </p:nvSpPr>
        <p:spPr/>
        <p:txBody>
          <a:bodyPr/>
          <a:lstStyle/>
          <a:p>
            <a:pPr algn="just"/>
            <a:r>
              <a:rPr lang="en-US" dirty="0"/>
              <a:t>Time series may sometime exhibit eccentric pattern that deviate from normal operating behavior because of the presence of outliers.</a:t>
            </a:r>
          </a:p>
          <a:p>
            <a:pPr algn="just"/>
            <a:r>
              <a:rPr lang="en-US" dirty="0"/>
              <a:t>The data points which are lying outside the regular operating region which results in such deviating characteristics are referred to as outliers. </a:t>
            </a:r>
            <a:endParaRPr lang="en-IN" dirty="0"/>
          </a:p>
          <a:p>
            <a:endParaRPr lang="en-IN" dirty="0"/>
          </a:p>
        </p:txBody>
      </p:sp>
      <p:pic>
        <p:nvPicPr>
          <p:cNvPr id="5" name="Picture 4">
            <a:extLst>
              <a:ext uri="{FF2B5EF4-FFF2-40B4-BE49-F238E27FC236}">
                <a16:creationId xmlns:a16="http://schemas.microsoft.com/office/drawing/2014/main" id="{1F90BD37-1EEC-4581-9AB0-8EEA4750E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501340"/>
            <a:ext cx="2297460" cy="1227276"/>
          </a:xfrm>
          <a:prstGeom prst="rect">
            <a:avLst/>
          </a:prstGeom>
        </p:spPr>
      </p:pic>
      <p:pic>
        <p:nvPicPr>
          <p:cNvPr id="7" name="Picture 6">
            <a:extLst>
              <a:ext uri="{FF2B5EF4-FFF2-40B4-BE49-F238E27FC236}">
                <a16:creationId xmlns:a16="http://schemas.microsoft.com/office/drawing/2014/main" id="{CC11FC7F-8D50-47C8-A681-EAD4D4CD6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4227645"/>
            <a:ext cx="4608512" cy="2409172"/>
          </a:xfrm>
          <a:prstGeom prst="rect">
            <a:avLst/>
          </a:prstGeom>
        </p:spPr>
      </p:pic>
    </p:spTree>
    <p:extLst>
      <p:ext uri="{BB962C8B-B14F-4D97-AF65-F5344CB8AC3E}">
        <p14:creationId xmlns:p14="http://schemas.microsoft.com/office/powerpoint/2010/main" val="135120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1E04-2C4C-417F-B788-CEC218B94345}"/>
              </a:ext>
            </a:extLst>
          </p:cNvPr>
          <p:cNvSpPr>
            <a:spLocks noGrp="1"/>
          </p:cNvSpPr>
          <p:nvPr>
            <p:ph type="title"/>
          </p:nvPr>
        </p:nvSpPr>
        <p:spPr/>
        <p:txBody>
          <a:bodyPr/>
          <a:lstStyle/>
          <a:p>
            <a:r>
              <a:rPr lang="en-US" dirty="0"/>
              <a:t>Types of outliers</a:t>
            </a:r>
            <a:endParaRPr lang="en-IN" dirty="0"/>
          </a:p>
        </p:txBody>
      </p:sp>
      <p:sp>
        <p:nvSpPr>
          <p:cNvPr id="3" name="Content Placeholder 2">
            <a:extLst>
              <a:ext uri="{FF2B5EF4-FFF2-40B4-BE49-F238E27FC236}">
                <a16:creationId xmlns:a16="http://schemas.microsoft.com/office/drawing/2014/main" id="{F2C97577-97DE-41DC-B8A9-DC89EFB65EAB}"/>
              </a:ext>
            </a:extLst>
          </p:cNvPr>
          <p:cNvSpPr>
            <a:spLocks noGrp="1"/>
          </p:cNvSpPr>
          <p:nvPr>
            <p:ph idx="1"/>
          </p:nvPr>
        </p:nvSpPr>
        <p:spPr/>
        <p:txBody>
          <a:bodyPr/>
          <a:lstStyle/>
          <a:p>
            <a:r>
              <a:rPr lang="en-US" dirty="0"/>
              <a:t>Additive outliers (AO)</a:t>
            </a:r>
          </a:p>
          <a:p>
            <a:r>
              <a:rPr lang="en-US" dirty="0"/>
              <a:t>Level Shift outliers (LS)</a:t>
            </a:r>
          </a:p>
          <a:p>
            <a:r>
              <a:rPr lang="en-US" dirty="0"/>
              <a:t>Temporal change outliers (TC)</a:t>
            </a:r>
          </a:p>
          <a:p>
            <a:r>
              <a:rPr lang="en-US" dirty="0"/>
              <a:t>Innovation outliers (IO)</a:t>
            </a:r>
            <a:endParaRPr lang="en-IN" dirty="0"/>
          </a:p>
        </p:txBody>
      </p:sp>
    </p:spTree>
    <p:extLst>
      <p:ext uri="{BB962C8B-B14F-4D97-AF65-F5344CB8AC3E}">
        <p14:creationId xmlns:p14="http://schemas.microsoft.com/office/powerpoint/2010/main" val="33930032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594</TotalTime>
  <Words>606</Words>
  <Application>Microsoft Office PowerPoint</Application>
  <PresentationFormat>On-screen Show (4:3)</PresentationFormat>
  <Paragraphs>51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Times New Roman</vt:lpstr>
      <vt:lpstr>Trebuchet MS</vt:lpstr>
      <vt:lpstr>Wingdings 3</vt:lpstr>
      <vt:lpstr>Facet</vt:lpstr>
      <vt:lpstr>Time Series Outlier Detection</vt:lpstr>
      <vt:lpstr>  Problem Statement</vt:lpstr>
      <vt:lpstr>Dataset</vt:lpstr>
      <vt:lpstr>PowerPoint Presentation</vt:lpstr>
      <vt:lpstr>PowerPoint Presentation</vt:lpstr>
      <vt:lpstr>PowerPoint Presentation</vt:lpstr>
      <vt:lpstr>PowerPoint Presentation</vt:lpstr>
      <vt:lpstr>Outliers</vt:lpstr>
      <vt:lpstr>Types of outliers</vt:lpstr>
      <vt:lpstr>Approach</vt:lpstr>
      <vt:lpstr>A. Joint estimation model parameters and outlier effects </vt:lpstr>
      <vt:lpstr>Iterative Procedure  Stage 1 :Initial Parameter Estimation and Outlier Detection </vt:lpstr>
      <vt:lpstr>Stage 2 : Joint Estimation of Outlier Effects and Model Parameters </vt:lpstr>
      <vt:lpstr>Stage 2 : continued</vt:lpstr>
      <vt:lpstr>PowerPoint Presentation</vt:lpstr>
      <vt:lpstr>B. MARS modelling and recursive partitioning for A4 Benchmark dataset containing change points </vt:lpstr>
      <vt:lpstr>Approach B </vt:lpstr>
      <vt:lpstr>PowerPoint Presentation</vt:lpstr>
      <vt:lpstr>PowerPoint Presentation</vt:lpstr>
      <vt:lpstr>Results</vt:lpstr>
      <vt:lpstr>Results</vt:lpstr>
      <vt:lpstr>Results</vt:lpstr>
      <vt:lpstr>PowerPoint Presentation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 on Yahoo Dataset</dc:title>
  <dc:creator>hits</dc:creator>
  <cp:lastModifiedBy>Srinivasa Raghavan K M</cp:lastModifiedBy>
  <cp:revision>23</cp:revision>
  <dcterms:created xsi:type="dcterms:W3CDTF">2017-12-01T09:02:37Z</dcterms:created>
  <dcterms:modified xsi:type="dcterms:W3CDTF">2017-12-02T03:26:53Z</dcterms:modified>
</cp:coreProperties>
</file>