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569200" cy="10699750"/>
  <p:notesSz cx="75692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6922"/>
            <a:ext cx="6433820"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1860"/>
            <a:ext cx="529844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0942"/>
            <a:ext cx="3292602"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0942"/>
            <a:ext cx="3292602"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8620" y="435609"/>
            <a:ext cx="6783070" cy="0"/>
          </a:xfrm>
          <a:custGeom>
            <a:avLst/>
            <a:gdLst/>
            <a:ahLst/>
            <a:cxnLst/>
            <a:rect l="l" t="t" r="r" b="b"/>
            <a:pathLst>
              <a:path w="6783070">
                <a:moveTo>
                  <a:pt x="0" y="0"/>
                </a:moveTo>
                <a:lnTo>
                  <a:pt x="6783070" y="0"/>
                </a:lnTo>
              </a:path>
            </a:pathLst>
          </a:custGeom>
          <a:ln w="18288">
            <a:solidFill>
              <a:srgbClr val="000000"/>
            </a:solidFill>
          </a:ln>
        </p:spPr>
        <p:txBody>
          <a:bodyPr wrap="square" lIns="0" tIns="0" rIns="0" bIns="0" rtlCol="0"/>
          <a:lstStyle/>
          <a:p>
            <a:endParaRPr/>
          </a:p>
        </p:txBody>
      </p:sp>
      <p:sp>
        <p:nvSpPr>
          <p:cNvPr id="17" name="bg object 17"/>
          <p:cNvSpPr/>
          <p:nvPr/>
        </p:nvSpPr>
        <p:spPr>
          <a:xfrm>
            <a:off x="388620" y="426719"/>
            <a:ext cx="6783070" cy="9840595"/>
          </a:xfrm>
          <a:custGeom>
            <a:avLst/>
            <a:gdLst/>
            <a:ahLst/>
            <a:cxnLst/>
            <a:rect l="l" t="t" r="r" b="b"/>
            <a:pathLst>
              <a:path w="6783070" h="9840595">
                <a:moveTo>
                  <a:pt x="0" y="9831070"/>
                </a:moveTo>
                <a:lnTo>
                  <a:pt x="6783070" y="9831070"/>
                </a:lnTo>
              </a:path>
              <a:path w="6783070" h="9840595">
                <a:moveTo>
                  <a:pt x="8889" y="0"/>
                </a:moveTo>
                <a:lnTo>
                  <a:pt x="8889" y="9840595"/>
                </a:lnTo>
              </a:path>
              <a:path w="6783070" h="9840595">
                <a:moveTo>
                  <a:pt x="6774180" y="18415"/>
                </a:moveTo>
                <a:lnTo>
                  <a:pt x="6774180" y="9840595"/>
                </a:lnTo>
              </a:path>
            </a:pathLst>
          </a:custGeom>
          <a:ln w="18288">
            <a:solidFill>
              <a:srgbClr val="000000"/>
            </a:solidFill>
          </a:ln>
        </p:spPr>
        <p:txBody>
          <a:bodyPr wrap="square" lIns="0" tIns="0" rIns="0" bIns="0" rtlCol="0"/>
          <a:lstStyle/>
          <a:p>
            <a:endParaRPr/>
          </a:p>
        </p:txBody>
      </p:sp>
      <p:sp>
        <p:nvSpPr>
          <p:cNvPr id="2" name="Holder 2"/>
          <p:cNvSpPr>
            <a:spLocks noGrp="1"/>
          </p:cNvSpPr>
          <p:nvPr>
            <p:ph type="title"/>
          </p:nvPr>
        </p:nvSpPr>
        <p:spPr>
          <a:xfrm>
            <a:off x="378460" y="427990"/>
            <a:ext cx="6812280"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0942"/>
            <a:ext cx="681228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0768"/>
            <a:ext cx="2422144"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0768"/>
            <a:ext cx="1740916"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a:xfrm>
            <a:off x="5449824" y="9950768"/>
            <a:ext cx="1740916"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ode/mukulthakur177/flood-prediction-model/input" TargetMode="Externa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7724" y="570991"/>
            <a:ext cx="5412740" cy="269240"/>
          </a:xfrm>
          <a:prstGeom prst="rect">
            <a:avLst/>
          </a:prstGeom>
        </p:spPr>
        <p:txBody>
          <a:bodyPr vert="horz" wrap="square" lIns="0" tIns="12065" rIns="0" bIns="0" rtlCol="0">
            <a:spAutoFit/>
          </a:bodyPr>
          <a:lstStyle/>
          <a:p>
            <a:pPr marL="12700">
              <a:lnSpc>
                <a:spcPct val="100000"/>
              </a:lnSpc>
              <a:spcBef>
                <a:spcPts val="95"/>
              </a:spcBef>
            </a:pPr>
            <a:r>
              <a:rPr sz="1600" b="1" u="heavy" spc="-5" dirty="0">
                <a:uFill>
                  <a:solidFill>
                    <a:srgbClr val="000000"/>
                  </a:solidFill>
                </a:uFill>
                <a:latin typeface="Times New Roman"/>
                <a:cs typeface="Times New Roman"/>
              </a:rPr>
              <a:t>FLOOD MONITORING</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AND EARLY</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WARNING</a:t>
            </a:r>
            <a:r>
              <a:rPr sz="1600" b="1" u="heavy"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SYSTEM</a:t>
            </a:r>
            <a:endParaRPr sz="1600">
              <a:latin typeface="Times New Roman"/>
              <a:cs typeface="Times New Roman"/>
            </a:endParaRPr>
          </a:p>
        </p:txBody>
      </p:sp>
      <p:sp>
        <p:nvSpPr>
          <p:cNvPr id="3" name="object 3"/>
          <p:cNvSpPr txBox="1"/>
          <p:nvPr/>
        </p:nvSpPr>
        <p:spPr>
          <a:xfrm>
            <a:off x="736600" y="1443735"/>
            <a:ext cx="4681220" cy="1297150"/>
          </a:xfrm>
          <a:prstGeom prst="rect">
            <a:avLst/>
          </a:prstGeom>
        </p:spPr>
        <p:txBody>
          <a:bodyPr vert="horz" wrap="square" lIns="0" tIns="12065" rIns="0" bIns="0" rtlCol="0">
            <a:spAutoFit/>
          </a:bodyPr>
          <a:lstStyle/>
          <a:p>
            <a:pPr marL="1541780" algn="ctr">
              <a:lnSpc>
                <a:spcPts val="1864"/>
              </a:lnSpc>
              <a:spcBef>
                <a:spcPts val="95"/>
              </a:spcBef>
            </a:pPr>
            <a:r>
              <a:rPr lang="en-IN" sz="1600" b="1" u="sng">
                <a:latin typeface="Times New Roman"/>
                <a:cs typeface="Times New Roman"/>
              </a:rPr>
              <a:t>ANOOP V. S</a:t>
            </a:r>
            <a:endParaRPr sz="1600" b="1" u="sng">
              <a:latin typeface="Times New Roman"/>
              <a:cs typeface="Times New Roman"/>
            </a:endParaRPr>
          </a:p>
          <a:p>
            <a:pPr marL="1571625" algn="ctr">
              <a:lnSpc>
                <a:spcPts val="2345"/>
              </a:lnSpc>
            </a:pPr>
            <a:r>
              <a:rPr sz="2000" b="1" u="sng" dirty="0">
                <a:latin typeface="Times New Roman"/>
                <a:cs typeface="Times New Roman"/>
              </a:rPr>
              <a:t>Phase</a:t>
            </a:r>
            <a:r>
              <a:rPr sz="2000" b="1" u="sng" spc="-40" dirty="0">
                <a:latin typeface="Times New Roman"/>
                <a:cs typeface="Times New Roman"/>
              </a:rPr>
              <a:t> </a:t>
            </a:r>
            <a:r>
              <a:rPr sz="2000" b="1" u="sng" dirty="0">
                <a:latin typeface="Times New Roman"/>
                <a:cs typeface="Times New Roman"/>
              </a:rPr>
              <a:t>2</a:t>
            </a:r>
            <a:r>
              <a:rPr sz="2000" b="1" u="sng" spc="-10" dirty="0">
                <a:latin typeface="Times New Roman"/>
                <a:cs typeface="Times New Roman"/>
              </a:rPr>
              <a:t> </a:t>
            </a:r>
            <a:r>
              <a:rPr sz="2000" b="1" u="sng" spc="-5" dirty="0">
                <a:latin typeface="Times New Roman"/>
                <a:cs typeface="Times New Roman"/>
              </a:rPr>
              <a:t>Submission</a:t>
            </a:r>
            <a:r>
              <a:rPr sz="2000" b="1" u="sng" spc="-15" dirty="0">
                <a:latin typeface="Times New Roman"/>
                <a:cs typeface="Times New Roman"/>
              </a:rPr>
              <a:t> </a:t>
            </a:r>
            <a:r>
              <a:rPr sz="2000" b="1" u="sng" spc="-5" dirty="0">
                <a:latin typeface="Times New Roman"/>
                <a:cs typeface="Times New Roman"/>
              </a:rPr>
              <a:t>Document</a:t>
            </a:r>
            <a:endParaRPr sz="2000" b="1" u="sng">
              <a:latin typeface="Times New Roman"/>
              <a:cs typeface="Times New Roman"/>
            </a:endParaRPr>
          </a:p>
          <a:p>
            <a:pPr marL="12700">
              <a:lnSpc>
                <a:spcPct val="100000"/>
              </a:lnSpc>
              <a:spcBef>
                <a:spcPts val="1575"/>
              </a:spcBef>
            </a:pPr>
            <a:r>
              <a:rPr sz="1600" b="1" u="sng" spc="-5" dirty="0">
                <a:latin typeface="Times New Roman"/>
                <a:cs typeface="Times New Roman"/>
              </a:rPr>
              <a:t>Project:</a:t>
            </a:r>
            <a:r>
              <a:rPr sz="1600" b="1" u="sng" spc="-25" dirty="0">
                <a:latin typeface="Times New Roman"/>
                <a:cs typeface="Times New Roman"/>
              </a:rPr>
              <a:t> </a:t>
            </a:r>
            <a:r>
              <a:rPr sz="1600" b="1" u="sng" spc="-5" dirty="0">
                <a:latin typeface="Times New Roman"/>
                <a:cs typeface="Times New Roman"/>
              </a:rPr>
              <a:t>Flood Monitoring</a:t>
            </a:r>
            <a:r>
              <a:rPr sz="1600" b="1" u="sng" dirty="0">
                <a:latin typeface="Times New Roman"/>
                <a:cs typeface="Times New Roman"/>
              </a:rPr>
              <a:t> </a:t>
            </a:r>
            <a:r>
              <a:rPr sz="1600" b="1" u="sng" spc="-5" dirty="0">
                <a:latin typeface="Times New Roman"/>
                <a:cs typeface="Times New Roman"/>
              </a:rPr>
              <a:t>system</a:t>
            </a:r>
            <a:endParaRPr sz="1600" b="1" u="sng">
              <a:latin typeface="Times New Roman"/>
              <a:cs typeface="Times New Roman"/>
            </a:endParaRPr>
          </a:p>
        </p:txBody>
      </p:sp>
      <p:sp>
        <p:nvSpPr>
          <p:cNvPr id="4" name="object 4"/>
          <p:cNvSpPr txBox="1"/>
          <p:nvPr/>
        </p:nvSpPr>
        <p:spPr>
          <a:xfrm>
            <a:off x="368300" y="5697092"/>
            <a:ext cx="6522720" cy="4324350"/>
          </a:xfrm>
          <a:prstGeom prst="rect">
            <a:avLst/>
          </a:prstGeom>
        </p:spPr>
        <p:txBody>
          <a:bodyPr vert="horz" wrap="square" lIns="0" tIns="13335" rIns="0" bIns="0" rtlCol="0">
            <a:spAutoFit/>
          </a:bodyPr>
          <a:lstStyle/>
          <a:p>
            <a:pPr marL="12700">
              <a:lnSpc>
                <a:spcPct val="100000"/>
              </a:lnSpc>
              <a:spcBef>
                <a:spcPts val="105"/>
              </a:spcBef>
            </a:pPr>
            <a:r>
              <a:rPr sz="2000" b="1" u="heavy"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Introduction:</a:t>
            </a:r>
            <a:endParaRPr sz="2000">
              <a:latin typeface="Times New Roman"/>
              <a:cs typeface="Times New Roman"/>
            </a:endParaRPr>
          </a:p>
          <a:p>
            <a:pPr marL="469900" marR="163830" indent="-229235">
              <a:lnSpc>
                <a:spcPts val="1960"/>
              </a:lnSpc>
              <a:spcBef>
                <a:spcPts val="1785"/>
              </a:spcBef>
              <a:buFont typeface="Symbol"/>
              <a:buChar char=""/>
              <a:tabLst>
                <a:tab pos="469900" algn="l"/>
                <a:tab pos="470534" algn="l"/>
              </a:tabLst>
            </a:pPr>
            <a:r>
              <a:rPr sz="1700" dirty="0">
                <a:latin typeface="Times New Roman"/>
                <a:cs typeface="Times New Roman"/>
              </a:rPr>
              <a:t>Floods</a:t>
            </a:r>
            <a:r>
              <a:rPr sz="1700" spc="5" dirty="0">
                <a:latin typeface="Times New Roman"/>
                <a:cs typeface="Times New Roman"/>
              </a:rPr>
              <a:t>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natural</a:t>
            </a:r>
            <a:r>
              <a:rPr sz="1700" spc="5" dirty="0">
                <a:latin typeface="Times New Roman"/>
                <a:cs typeface="Times New Roman"/>
              </a:rPr>
              <a:t> </a:t>
            </a:r>
            <a:r>
              <a:rPr sz="1700" spc="-5" dirty="0">
                <a:latin typeface="Times New Roman"/>
                <a:cs typeface="Times New Roman"/>
              </a:rPr>
              <a:t>disasters</a:t>
            </a:r>
            <a:r>
              <a:rPr sz="1700" dirty="0">
                <a:latin typeface="Times New Roman"/>
                <a:cs typeface="Times New Roman"/>
              </a:rPr>
              <a:t> that</a:t>
            </a:r>
            <a:r>
              <a:rPr sz="1700" spc="5" dirty="0">
                <a:latin typeface="Times New Roman"/>
                <a:cs typeface="Times New Roman"/>
              </a:rPr>
              <a:t> </a:t>
            </a:r>
            <a:r>
              <a:rPr sz="1700" dirty="0">
                <a:latin typeface="Times New Roman"/>
                <a:cs typeface="Times New Roman"/>
              </a:rPr>
              <a:t>can</a:t>
            </a:r>
            <a:r>
              <a:rPr sz="1700" spc="-5" dirty="0">
                <a:latin typeface="Times New Roman"/>
                <a:cs typeface="Times New Roman"/>
              </a:rPr>
              <a:t> </a:t>
            </a:r>
            <a:r>
              <a:rPr sz="1700" dirty="0">
                <a:latin typeface="Times New Roman"/>
                <a:cs typeface="Times New Roman"/>
              </a:rPr>
              <a:t>have</a:t>
            </a:r>
            <a:r>
              <a:rPr sz="1700" spc="-5" dirty="0">
                <a:latin typeface="Times New Roman"/>
                <a:cs typeface="Times New Roman"/>
              </a:rPr>
              <a:t> devastating</a:t>
            </a:r>
            <a:r>
              <a:rPr sz="1700" dirty="0">
                <a:latin typeface="Times New Roman"/>
                <a:cs typeface="Times New Roman"/>
              </a:rPr>
              <a:t> </a:t>
            </a:r>
            <a:r>
              <a:rPr sz="1700" spc="-5" dirty="0">
                <a:latin typeface="Times New Roman"/>
                <a:cs typeface="Times New Roman"/>
              </a:rPr>
              <a:t>consequences, </a:t>
            </a:r>
            <a:r>
              <a:rPr sz="1700" spc="-409" dirty="0">
                <a:latin typeface="Times New Roman"/>
                <a:cs typeface="Times New Roman"/>
              </a:rPr>
              <a:t> </a:t>
            </a:r>
            <a:r>
              <a:rPr sz="1700" spc="-5" dirty="0">
                <a:latin typeface="Times New Roman"/>
                <a:cs typeface="Times New Roman"/>
              </a:rPr>
              <a:t>including</a:t>
            </a:r>
            <a:r>
              <a:rPr sz="1700" spc="5" dirty="0">
                <a:latin typeface="Times New Roman"/>
                <a:cs typeface="Times New Roman"/>
              </a:rPr>
              <a:t> </a:t>
            </a:r>
            <a:r>
              <a:rPr sz="1700" dirty="0">
                <a:latin typeface="Times New Roman"/>
                <a:cs typeface="Times New Roman"/>
              </a:rPr>
              <a:t>loss</a:t>
            </a:r>
            <a:r>
              <a:rPr sz="1700" spc="5" dirty="0">
                <a:latin typeface="Times New Roman"/>
                <a:cs typeface="Times New Roman"/>
              </a:rPr>
              <a:t> </a:t>
            </a:r>
            <a:r>
              <a:rPr sz="1700" dirty="0">
                <a:latin typeface="Times New Roman"/>
                <a:cs typeface="Times New Roman"/>
              </a:rPr>
              <a:t>of </a:t>
            </a:r>
            <a:r>
              <a:rPr sz="1700" spc="-5" dirty="0">
                <a:latin typeface="Times New Roman"/>
                <a:cs typeface="Times New Roman"/>
              </a:rPr>
              <a:t>life,</a:t>
            </a:r>
            <a:r>
              <a:rPr sz="1700" spc="10" dirty="0">
                <a:latin typeface="Times New Roman"/>
                <a:cs typeface="Times New Roman"/>
              </a:rPr>
              <a:t> </a:t>
            </a:r>
            <a:r>
              <a:rPr sz="1700" spc="-5" dirty="0">
                <a:latin typeface="Times New Roman"/>
                <a:cs typeface="Times New Roman"/>
              </a:rPr>
              <a:t>property</a:t>
            </a:r>
            <a:r>
              <a:rPr sz="1700" spc="-10" dirty="0">
                <a:latin typeface="Times New Roman"/>
                <a:cs typeface="Times New Roman"/>
              </a:rPr>
              <a:t> </a:t>
            </a:r>
            <a:r>
              <a:rPr sz="1700" dirty="0">
                <a:latin typeface="Times New Roman"/>
                <a:cs typeface="Times New Roman"/>
              </a:rPr>
              <a:t>damage, and</a:t>
            </a:r>
            <a:r>
              <a:rPr sz="1700" spc="-10" dirty="0">
                <a:latin typeface="Times New Roman"/>
                <a:cs typeface="Times New Roman"/>
              </a:rPr>
              <a:t> </a:t>
            </a:r>
            <a:r>
              <a:rPr sz="1700" spc="-5" dirty="0">
                <a:latin typeface="Times New Roman"/>
                <a:cs typeface="Times New Roman"/>
              </a:rPr>
              <a:t>significant</a:t>
            </a:r>
            <a:r>
              <a:rPr sz="1700" dirty="0">
                <a:latin typeface="Times New Roman"/>
                <a:cs typeface="Times New Roman"/>
              </a:rPr>
              <a:t> economic </a:t>
            </a:r>
            <a:r>
              <a:rPr sz="1700" spc="5" dirty="0">
                <a:latin typeface="Times New Roman"/>
                <a:cs typeface="Times New Roman"/>
              </a:rPr>
              <a:t> </a:t>
            </a:r>
            <a:r>
              <a:rPr sz="1700" spc="-5" dirty="0">
                <a:latin typeface="Times New Roman"/>
                <a:cs typeface="Times New Roman"/>
              </a:rPr>
              <a:t>impacts.</a:t>
            </a:r>
            <a:endParaRPr sz="1700">
              <a:latin typeface="Times New Roman"/>
              <a:cs typeface="Times New Roman"/>
            </a:endParaRPr>
          </a:p>
          <a:p>
            <a:pPr marL="469900" marR="703580" indent="-229235">
              <a:lnSpc>
                <a:spcPts val="1960"/>
              </a:lnSpc>
              <a:spcBef>
                <a:spcPts val="565"/>
              </a:spcBef>
              <a:buFont typeface="Symbol"/>
              <a:buChar char=""/>
              <a:tabLst>
                <a:tab pos="469900" algn="l"/>
                <a:tab pos="470534" algn="l"/>
              </a:tabLst>
            </a:pPr>
            <a:r>
              <a:rPr sz="1700" dirty="0">
                <a:latin typeface="Times New Roman"/>
                <a:cs typeface="Times New Roman"/>
              </a:rPr>
              <a:t>To</a:t>
            </a:r>
            <a:r>
              <a:rPr sz="1700" spc="10" dirty="0">
                <a:latin typeface="Times New Roman"/>
                <a:cs typeface="Times New Roman"/>
              </a:rPr>
              <a:t> </a:t>
            </a:r>
            <a:r>
              <a:rPr sz="1700" spc="-5" dirty="0">
                <a:latin typeface="Times New Roman"/>
                <a:cs typeface="Times New Roman"/>
              </a:rPr>
              <a:t>mitigate</a:t>
            </a:r>
            <a:r>
              <a:rPr sz="1700" spc="5" dirty="0">
                <a:latin typeface="Times New Roman"/>
                <a:cs typeface="Times New Roman"/>
              </a:rPr>
              <a:t> </a:t>
            </a:r>
            <a:r>
              <a:rPr sz="1700" dirty="0">
                <a:latin typeface="Times New Roman"/>
                <a:cs typeface="Times New Roman"/>
              </a:rPr>
              <a:t>these</a:t>
            </a:r>
            <a:r>
              <a:rPr sz="1700" spc="-5" dirty="0">
                <a:latin typeface="Times New Roman"/>
                <a:cs typeface="Times New Roman"/>
              </a:rPr>
              <a:t> risks</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provide</a:t>
            </a:r>
            <a:r>
              <a:rPr sz="1700" spc="-15" dirty="0">
                <a:latin typeface="Times New Roman"/>
                <a:cs typeface="Times New Roman"/>
              </a:rPr>
              <a:t> </a:t>
            </a:r>
            <a:r>
              <a:rPr sz="1700" spc="-5" dirty="0">
                <a:latin typeface="Times New Roman"/>
                <a:cs typeface="Times New Roman"/>
              </a:rPr>
              <a:t>early</a:t>
            </a:r>
            <a:r>
              <a:rPr sz="1700" spc="15" dirty="0">
                <a:latin typeface="Times New Roman"/>
                <a:cs typeface="Times New Roman"/>
              </a:rPr>
              <a:t> </a:t>
            </a:r>
            <a:r>
              <a:rPr sz="1700" spc="-5" dirty="0">
                <a:latin typeface="Times New Roman"/>
                <a:cs typeface="Times New Roman"/>
              </a:rPr>
              <a:t>warnings to affected </a:t>
            </a:r>
            <a:r>
              <a:rPr sz="1700" spc="-409" dirty="0">
                <a:latin typeface="Times New Roman"/>
                <a:cs typeface="Times New Roman"/>
              </a:rPr>
              <a:t> </a:t>
            </a:r>
            <a:r>
              <a:rPr sz="1700" spc="-5" dirty="0">
                <a:latin typeface="Times New Roman"/>
                <a:cs typeface="Times New Roman"/>
              </a:rPr>
              <a:t>communities,</a:t>
            </a:r>
            <a:r>
              <a:rPr sz="1700" spc="5" dirty="0">
                <a:latin typeface="Times New Roman"/>
                <a:cs typeface="Times New Roman"/>
              </a:rPr>
              <a:t>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0" dirty="0">
                <a:latin typeface="Times New Roman"/>
                <a:cs typeface="Times New Roman"/>
              </a:rPr>
              <a:t> </a:t>
            </a:r>
            <a:r>
              <a:rPr sz="1700" spc="-5" dirty="0">
                <a:latin typeface="Times New Roman"/>
                <a:cs typeface="Times New Roman"/>
              </a:rPr>
              <a:t>systems</a:t>
            </a:r>
            <a:r>
              <a:rPr sz="1700" spc="5" dirty="0">
                <a:latin typeface="Times New Roman"/>
                <a:cs typeface="Times New Roman"/>
              </a:rPr>
              <a:t> </a:t>
            </a:r>
            <a:r>
              <a:rPr sz="1700" dirty="0">
                <a:latin typeface="Times New Roman"/>
                <a:cs typeface="Times New Roman"/>
              </a:rPr>
              <a:t>play</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vital</a:t>
            </a:r>
            <a:r>
              <a:rPr sz="1700" dirty="0">
                <a:latin typeface="Times New Roman"/>
                <a:cs typeface="Times New Roman"/>
              </a:rPr>
              <a:t> </a:t>
            </a:r>
            <a:r>
              <a:rPr sz="1700" spc="-5" dirty="0">
                <a:latin typeface="Times New Roman"/>
                <a:cs typeface="Times New Roman"/>
              </a:rPr>
              <a:t>role.</a:t>
            </a:r>
            <a:endParaRPr sz="1700">
              <a:latin typeface="Times New Roman"/>
              <a:cs typeface="Times New Roman"/>
            </a:endParaRPr>
          </a:p>
          <a:p>
            <a:pPr marL="469900" marR="436880" indent="-229235">
              <a:lnSpc>
                <a:spcPts val="1960"/>
              </a:lnSpc>
              <a:spcBef>
                <a:spcPts val="570"/>
              </a:spcBef>
              <a:buFont typeface="Symbol"/>
              <a:buChar char=""/>
              <a:tabLst>
                <a:tab pos="469900" algn="l"/>
                <a:tab pos="470534" algn="l"/>
              </a:tabLst>
            </a:pPr>
            <a:r>
              <a:rPr sz="1700" dirty="0">
                <a:latin typeface="Times New Roman"/>
                <a:cs typeface="Times New Roman"/>
              </a:rPr>
              <a:t>These </a:t>
            </a:r>
            <a:r>
              <a:rPr sz="1700" spc="-5" dirty="0">
                <a:latin typeface="Times New Roman"/>
                <a:cs typeface="Times New Roman"/>
              </a:rPr>
              <a:t>systems</a:t>
            </a:r>
            <a:r>
              <a:rPr sz="1700" spc="5" dirty="0">
                <a:latin typeface="Times New Roman"/>
                <a:cs typeface="Times New Roman"/>
              </a:rPr>
              <a:t> </a:t>
            </a:r>
            <a:r>
              <a:rPr sz="1700" spc="-5" dirty="0">
                <a:latin typeface="Times New Roman"/>
                <a:cs typeface="Times New Roman"/>
              </a:rPr>
              <a:t>are</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combination</a:t>
            </a:r>
            <a:r>
              <a:rPr sz="1700" spc="10" dirty="0">
                <a:latin typeface="Times New Roman"/>
                <a:cs typeface="Times New Roman"/>
              </a:rPr>
              <a:t> </a:t>
            </a:r>
            <a:r>
              <a:rPr sz="1700" spc="-10" dirty="0">
                <a:latin typeface="Times New Roman"/>
                <a:cs typeface="Times New Roman"/>
              </a:rPr>
              <a:t>of</a:t>
            </a:r>
            <a:r>
              <a:rPr sz="1700" spc="5" dirty="0">
                <a:latin typeface="Times New Roman"/>
                <a:cs typeface="Times New Roman"/>
              </a:rPr>
              <a:t> </a:t>
            </a:r>
            <a:r>
              <a:rPr sz="1700" dirty="0">
                <a:latin typeface="Times New Roman"/>
                <a:cs typeface="Times New Roman"/>
              </a:rPr>
              <a:t>technology, </a:t>
            </a:r>
            <a:r>
              <a:rPr sz="1700" spc="-5" dirty="0">
                <a:latin typeface="Times New Roman"/>
                <a:cs typeface="Times New Roman"/>
              </a:rPr>
              <a:t>data collection </a:t>
            </a:r>
            <a:r>
              <a:rPr sz="1700" dirty="0">
                <a:latin typeface="Times New Roman"/>
                <a:cs typeface="Times New Roman"/>
              </a:rPr>
              <a:t> </a:t>
            </a:r>
            <a:r>
              <a:rPr sz="1700" spc="-5" dirty="0">
                <a:latin typeface="Times New Roman"/>
                <a:cs typeface="Times New Roman"/>
              </a:rPr>
              <a:t>methods,</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spc="-5" dirty="0">
                <a:latin typeface="Times New Roman"/>
                <a:cs typeface="Times New Roman"/>
              </a:rPr>
              <a:t>communication</a:t>
            </a:r>
            <a:r>
              <a:rPr sz="1700" spc="15" dirty="0">
                <a:latin typeface="Times New Roman"/>
                <a:cs typeface="Times New Roman"/>
              </a:rPr>
              <a:t> </a:t>
            </a:r>
            <a:r>
              <a:rPr sz="1700" dirty="0">
                <a:latin typeface="Times New Roman"/>
                <a:cs typeface="Times New Roman"/>
              </a:rPr>
              <a:t>networks</a:t>
            </a:r>
            <a:r>
              <a:rPr sz="1700" spc="5" dirty="0">
                <a:latin typeface="Times New Roman"/>
                <a:cs typeface="Times New Roman"/>
              </a:rPr>
              <a:t> </a:t>
            </a:r>
            <a:r>
              <a:rPr sz="1700" spc="-5" dirty="0">
                <a:latin typeface="Times New Roman"/>
                <a:cs typeface="Times New Roman"/>
              </a:rPr>
              <a:t>designed</a:t>
            </a:r>
            <a:r>
              <a:rPr sz="1700" spc="15" dirty="0">
                <a:latin typeface="Times New Roman"/>
                <a:cs typeface="Times New Roman"/>
              </a:rPr>
              <a:t> </a:t>
            </a:r>
            <a:r>
              <a:rPr sz="1700" spc="-10" dirty="0">
                <a:latin typeface="Times New Roman"/>
                <a:cs typeface="Times New Roman"/>
              </a:rPr>
              <a:t>to</a:t>
            </a:r>
            <a:r>
              <a:rPr sz="1700" spc="15" dirty="0">
                <a:latin typeface="Times New Roman"/>
                <a:cs typeface="Times New Roman"/>
              </a:rPr>
              <a:t> </a:t>
            </a:r>
            <a:r>
              <a:rPr sz="1700" spc="-5" dirty="0">
                <a:latin typeface="Times New Roman"/>
                <a:cs typeface="Times New Roman"/>
              </a:rPr>
              <a:t>continuously </a:t>
            </a:r>
            <a:r>
              <a:rPr sz="1700" spc="-409" dirty="0">
                <a:latin typeface="Times New Roman"/>
                <a:cs typeface="Times New Roman"/>
              </a:rPr>
              <a:t> </a:t>
            </a:r>
            <a:r>
              <a:rPr sz="1700" dirty="0">
                <a:latin typeface="Times New Roman"/>
                <a:cs typeface="Times New Roman"/>
              </a:rPr>
              <a:t>track</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predict</a:t>
            </a:r>
            <a:r>
              <a:rPr sz="1700" spc="-15" dirty="0">
                <a:latin typeface="Times New Roman"/>
                <a:cs typeface="Times New Roman"/>
              </a:rPr>
              <a:t> </a:t>
            </a:r>
            <a:r>
              <a:rPr sz="1700" spc="-5" dirty="0">
                <a:latin typeface="Times New Roman"/>
                <a:cs typeface="Times New Roman"/>
              </a:rPr>
              <a:t>flood</a:t>
            </a:r>
            <a:r>
              <a:rPr sz="1700" spc="5" dirty="0">
                <a:latin typeface="Times New Roman"/>
                <a:cs typeface="Times New Roman"/>
              </a:rPr>
              <a:t> </a:t>
            </a:r>
            <a:r>
              <a:rPr sz="1700" dirty="0">
                <a:latin typeface="Times New Roman"/>
                <a:cs typeface="Times New Roman"/>
              </a:rPr>
              <a:t>events.</a:t>
            </a:r>
            <a:endParaRPr sz="1700">
              <a:latin typeface="Times New Roman"/>
              <a:cs typeface="Times New Roman"/>
            </a:endParaRPr>
          </a:p>
          <a:p>
            <a:pPr marL="469900" marR="5080" indent="-229235">
              <a:lnSpc>
                <a:spcPct val="95900"/>
              </a:lnSpc>
              <a:spcBef>
                <a:spcPts val="515"/>
              </a:spcBef>
              <a:buFont typeface="Symbol"/>
              <a:buChar char=""/>
              <a:tabLst>
                <a:tab pos="469900" algn="l"/>
                <a:tab pos="470534" algn="l"/>
              </a:tabLst>
            </a:pPr>
            <a:r>
              <a:rPr sz="1700" dirty="0">
                <a:latin typeface="Times New Roman"/>
                <a:cs typeface="Times New Roman"/>
              </a:rPr>
              <a:t>In</a:t>
            </a:r>
            <a:r>
              <a:rPr sz="1700" spc="5" dirty="0">
                <a:latin typeface="Times New Roman"/>
                <a:cs typeface="Times New Roman"/>
              </a:rPr>
              <a:t> </a:t>
            </a: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introduction</a:t>
            </a:r>
            <a:r>
              <a:rPr sz="1700" spc="1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flood</a:t>
            </a:r>
            <a:r>
              <a:rPr sz="1700" dirty="0">
                <a:latin typeface="Times New Roman"/>
                <a:cs typeface="Times New Roman"/>
              </a:rPr>
              <a:t> </a:t>
            </a:r>
            <a:r>
              <a:rPr sz="1700" spc="-5" dirty="0">
                <a:latin typeface="Times New Roman"/>
                <a:cs typeface="Times New Roman"/>
              </a:rPr>
              <a:t>monitoring</a:t>
            </a:r>
            <a:r>
              <a:rPr sz="1700" spc="15" dirty="0">
                <a:latin typeface="Times New Roman"/>
                <a:cs typeface="Times New Roman"/>
              </a:rPr>
              <a:t> </a:t>
            </a:r>
            <a:r>
              <a:rPr sz="1700" spc="-5" dirty="0">
                <a:latin typeface="Times New Roman"/>
                <a:cs typeface="Times New Roman"/>
              </a:rPr>
              <a:t>systems,</a:t>
            </a:r>
            <a:r>
              <a:rPr sz="1700" spc="10" dirty="0">
                <a:latin typeface="Times New Roman"/>
                <a:cs typeface="Times New Roman"/>
              </a:rPr>
              <a:t> </a:t>
            </a:r>
            <a:r>
              <a:rPr sz="1700" dirty="0">
                <a:latin typeface="Times New Roman"/>
                <a:cs typeface="Times New Roman"/>
              </a:rPr>
              <a:t>we</a:t>
            </a:r>
            <a:r>
              <a:rPr sz="1700" spc="10" dirty="0">
                <a:latin typeface="Times New Roman"/>
                <a:cs typeface="Times New Roman"/>
              </a:rPr>
              <a:t> </a:t>
            </a:r>
            <a:r>
              <a:rPr sz="1700" spc="-5" dirty="0">
                <a:latin typeface="Times New Roman"/>
                <a:cs typeface="Times New Roman"/>
              </a:rPr>
              <a:t>will</a:t>
            </a:r>
            <a:r>
              <a:rPr sz="1700" spc="10" dirty="0">
                <a:latin typeface="Times New Roman"/>
                <a:cs typeface="Times New Roman"/>
              </a:rPr>
              <a:t> </a:t>
            </a:r>
            <a:r>
              <a:rPr sz="1700" dirty="0">
                <a:latin typeface="Times New Roman"/>
                <a:cs typeface="Times New Roman"/>
              </a:rPr>
              <a:t>explore</a:t>
            </a:r>
            <a:r>
              <a:rPr sz="1700" spc="10" dirty="0">
                <a:latin typeface="Times New Roman"/>
                <a:cs typeface="Times New Roman"/>
              </a:rPr>
              <a:t> </a:t>
            </a:r>
            <a:r>
              <a:rPr sz="1700" spc="-5" dirty="0">
                <a:latin typeface="Times New Roman"/>
                <a:cs typeface="Times New Roman"/>
              </a:rPr>
              <a:t>their </a:t>
            </a:r>
            <a:r>
              <a:rPr sz="1700" spc="-409" dirty="0">
                <a:latin typeface="Times New Roman"/>
                <a:cs typeface="Times New Roman"/>
              </a:rPr>
              <a:t> </a:t>
            </a:r>
            <a:r>
              <a:rPr sz="1700" spc="-5" dirty="0">
                <a:latin typeface="Times New Roman"/>
                <a:cs typeface="Times New Roman"/>
              </a:rPr>
              <a:t>importance,</a:t>
            </a:r>
            <a:r>
              <a:rPr sz="1700" spc="5" dirty="0">
                <a:latin typeface="Times New Roman"/>
                <a:cs typeface="Times New Roman"/>
              </a:rPr>
              <a:t> </a:t>
            </a:r>
            <a:r>
              <a:rPr sz="1700" dirty="0">
                <a:latin typeface="Times New Roman"/>
                <a:cs typeface="Times New Roman"/>
              </a:rPr>
              <a:t>key</a:t>
            </a:r>
            <a:r>
              <a:rPr sz="1700" spc="-5" dirty="0">
                <a:latin typeface="Times New Roman"/>
                <a:cs typeface="Times New Roman"/>
              </a:rPr>
              <a:t> components,</a:t>
            </a:r>
            <a:r>
              <a:rPr sz="1700" dirty="0">
                <a:latin typeface="Times New Roman"/>
                <a:cs typeface="Times New Roman"/>
              </a:rPr>
              <a:t> and</a:t>
            </a:r>
            <a:r>
              <a:rPr sz="1700" spc="5"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spc="-5" dirty="0">
                <a:latin typeface="Times New Roman"/>
                <a:cs typeface="Times New Roman"/>
              </a:rPr>
              <a:t>role</a:t>
            </a:r>
            <a:r>
              <a:rPr sz="170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safeguarding </a:t>
            </a:r>
            <a:r>
              <a:rPr sz="1700" dirty="0">
                <a:latin typeface="Times New Roman"/>
                <a:cs typeface="Times New Roman"/>
              </a:rPr>
              <a:t> </a:t>
            </a:r>
            <a:r>
              <a:rPr sz="1700" spc="-5" dirty="0">
                <a:latin typeface="Times New Roman"/>
                <a:cs typeface="Times New Roman"/>
              </a:rPr>
              <a:t>communities.</a:t>
            </a:r>
            <a:endParaRPr sz="1700">
              <a:latin typeface="Times New Roman"/>
              <a:cs typeface="Times New Roman"/>
            </a:endParaRPr>
          </a:p>
          <a:p>
            <a:pPr marL="469900" marR="67310" indent="-229235">
              <a:lnSpc>
                <a:spcPct val="96200"/>
              </a:lnSpc>
              <a:spcBef>
                <a:spcPts val="570"/>
              </a:spcBef>
              <a:buFont typeface="Symbol"/>
              <a:buChar char=""/>
              <a:tabLst>
                <a:tab pos="469900" algn="l"/>
                <a:tab pos="470534" algn="l"/>
              </a:tabLst>
            </a:pPr>
            <a:r>
              <a:rPr sz="1700" spc="-5" dirty="0">
                <a:latin typeface="Times New Roman"/>
                <a:cs typeface="Times New Roman"/>
              </a:rPr>
              <a:t>Incorporating</a:t>
            </a:r>
            <a:r>
              <a:rPr sz="1700" spc="10" dirty="0">
                <a:latin typeface="Times New Roman"/>
                <a:cs typeface="Times New Roman"/>
              </a:rPr>
              <a:t> </a:t>
            </a:r>
            <a:r>
              <a:rPr sz="1700" spc="-5" dirty="0">
                <a:latin typeface="Times New Roman"/>
                <a:cs typeface="Times New Roman"/>
              </a:rPr>
              <a:t>predictive</a:t>
            </a:r>
            <a:r>
              <a:rPr sz="1700" spc="10" dirty="0">
                <a:latin typeface="Times New Roman"/>
                <a:cs typeface="Times New Roman"/>
              </a:rPr>
              <a:t> </a:t>
            </a:r>
            <a:r>
              <a:rPr sz="1700" spc="-5" dirty="0">
                <a:latin typeface="Times New Roman"/>
                <a:cs typeface="Times New Roman"/>
              </a:rPr>
              <a:t>modeling</a:t>
            </a:r>
            <a:r>
              <a:rPr sz="1700" spc="10" dirty="0">
                <a:latin typeface="Times New Roman"/>
                <a:cs typeface="Times New Roman"/>
              </a:rPr>
              <a:t> </a:t>
            </a:r>
            <a:r>
              <a:rPr sz="1700" spc="-5" dirty="0">
                <a:latin typeface="Times New Roman"/>
                <a:cs typeface="Times New Roman"/>
              </a:rPr>
              <a:t>into</a:t>
            </a:r>
            <a:r>
              <a:rPr sz="1700" spc="15" dirty="0">
                <a:latin typeface="Times New Roman"/>
                <a:cs typeface="Times New Roman"/>
              </a:rPr>
              <a:t>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early </a:t>
            </a:r>
            <a:r>
              <a:rPr sz="1700" dirty="0">
                <a:latin typeface="Times New Roman"/>
                <a:cs typeface="Times New Roman"/>
              </a:rPr>
              <a:t> </a:t>
            </a:r>
            <a:r>
              <a:rPr sz="1700" spc="-5" dirty="0">
                <a:latin typeface="Times New Roman"/>
                <a:cs typeface="Times New Roman"/>
              </a:rPr>
              <a:t>warning</a:t>
            </a:r>
            <a:r>
              <a:rPr sz="1700" spc="10" dirty="0">
                <a:latin typeface="Times New Roman"/>
                <a:cs typeface="Times New Roman"/>
              </a:rPr>
              <a:t> </a:t>
            </a:r>
            <a:r>
              <a:rPr sz="1700" spc="-5" dirty="0">
                <a:latin typeface="Times New Roman"/>
                <a:cs typeface="Times New Roman"/>
              </a:rPr>
              <a:t>systems</a:t>
            </a:r>
            <a:r>
              <a:rPr sz="1700" spc="5" dirty="0">
                <a:latin typeface="Times New Roman"/>
                <a:cs typeface="Times New Roman"/>
              </a:rPr>
              <a:t> </a:t>
            </a:r>
            <a:r>
              <a:rPr sz="1700" spc="-10" dirty="0">
                <a:latin typeface="Times New Roman"/>
                <a:cs typeface="Times New Roman"/>
              </a:rPr>
              <a:t>is</a:t>
            </a:r>
            <a:r>
              <a:rPr sz="1700" spc="10" dirty="0">
                <a:latin typeface="Times New Roman"/>
                <a:cs typeface="Times New Roman"/>
              </a:rPr>
              <a:t> </a:t>
            </a:r>
            <a:r>
              <a:rPr sz="1700" dirty="0">
                <a:latin typeface="Times New Roman"/>
                <a:cs typeface="Times New Roman"/>
              </a:rPr>
              <a:t>crucial for</a:t>
            </a:r>
            <a:r>
              <a:rPr sz="1700" spc="5" dirty="0">
                <a:latin typeface="Times New Roman"/>
                <a:cs typeface="Times New Roman"/>
              </a:rPr>
              <a:t> </a:t>
            </a:r>
            <a:r>
              <a:rPr sz="1700" spc="-5" dirty="0">
                <a:latin typeface="Times New Roman"/>
                <a:cs typeface="Times New Roman"/>
              </a:rPr>
              <a:t>improving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accuracy</a:t>
            </a:r>
            <a:r>
              <a:rPr sz="1700" spc="15" dirty="0">
                <a:latin typeface="Times New Roman"/>
                <a:cs typeface="Times New Roman"/>
              </a:rPr>
              <a:t> </a:t>
            </a:r>
            <a:r>
              <a:rPr sz="1700" dirty="0">
                <a:latin typeface="Times New Roman"/>
                <a:cs typeface="Times New Roman"/>
              </a:rPr>
              <a:t>and</a:t>
            </a:r>
            <a:r>
              <a:rPr sz="1700" spc="-5" dirty="0">
                <a:latin typeface="Times New Roman"/>
                <a:cs typeface="Times New Roman"/>
              </a:rPr>
              <a:t> timeliness </a:t>
            </a:r>
            <a:r>
              <a:rPr sz="1700" spc="-409" dirty="0">
                <a:latin typeface="Times New Roman"/>
                <a:cs typeface="Times New Roman"/>
              </a:rPr>
              <a:t> </a:t>
            </a:r>
            <a:r>
              <a:rPr sz="1700" dirty="0">
                <a:latin typeface="Times New Roman"/>
                <a:cs typeface="Times New Roman"/>
              </a:rPr>
              <a:t>of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predictions,</a:t>
            </a:r>
            <a:r>
              <a:rPr sz="1700" spc="10" dirty="0">
                <a:latin typeface="Times New Roman"/>
                <a:cs typeface="Times New Roman"/>
              </a:rPr>
              <a:t> </a:t>
            </a:r>
            <a:r>
              <a:rPr sz="1700" dirty="0">
                <a:latin typeface="Times New Roman"/>
                <a:cs typeface="Times New Roman"/>
              </a:rPr>
              <a:t>as</a:t>
            </a:r>
            <a:r>
              <a:rPr sz="1700" spc="-5" dirty="0">
                <a:latin typeface="Times New Roman"/>
                <a:cs typeface="Times New Roman"/>
              </a:rPr>
              <a:t> well</a:t>
            </a:r>
            <a:r>
              <a:rPr sz="1700" spc="5" dirty="0">
                <a:latin typeface="Times New Roman"/>
                <a:cs typeface="Times New Roman"/>
              </a:rPr>
              <a:t> </a:t>
            </a:r>
            <a:r>
              <a:rPr sz="1700" dirty="0">
                <a:latin typeface="Times New Roman"/>
                <a:cs typeface="Times New Roman"/>
              </a:rPr>
              <a:t>as</a:t>
            </a:r>
            <a:r>
              <a:rPr sz="1700" spc="5" dirty="0">
                <a:latin typeface="Times New Roman"/>
                <a:cs typeface="Times New Roman"/>
              </a:rPr>
              <a:t> </a:t>
            </a:r>
            <a:r>
              <a:rPr sz="1700" dirty="0">
                <a:latin typeface="Times New Roman"/>
                <a:cs typeface="Times New Roman"/>
              </a:rPr>
              <a:t>for</a:t>
            </a:r>
            <a:r>
              <a:rPr sz="1700" spc="-5" dirty="0">
                <a:latin typeface="Times New Roman"/>
                <a:cs typeface="Times New Roman"/>
              </a:rPr>
              <a:t> mitigating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impacts</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floods</a:t>
            </a:r>
            <a:endParaRPr sz="1700">
              <a:latin typeface="Times New Roman"/>
              <a:cs typeface="Times New Roman"/>
            </a:endParaRPr>
          </a:p>
        </p:txBody>
      </p:sp>
      <p:pic>
        <p:nvPicPr>
          <p:cNvPr id="5" name="object 5"/>
          <p:cNvPicPr/>
          <p:nvPr/>
        </p:nvPicPr>
        <p:blipFill>
          <a:blip r:embed="rId2" cstate="print"/>
          <a:stretch>
            <a:fillRect/>
          </a:stretch>
        </p:blipFill>
        <p:spPr>
          <a:xfrm>
            <a:off x="558800" y="2800857"/>
            <a:ext cx="5080000" cy="2578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0466" y="949197"/>
            <a:ext cx="3701415"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Comparing</a:t>
            </a:r>
            <a:r>
              <a:rPr sz="2000" b="1" spc="-15" dirty="0">
                <a:latin typeface="Times New Roman"/>
                <a:cs typeface="Times New Roman"/>
              </a:rPr>
              <a:t> </a:t>
            </a:r>
            <a:r>
              <a:rPr sz="2000" b="1" spc="-5" dirty="0">
                <a:latin typeface="Times New Roman"/>
                <a:cs typeface="Times New Roman"/>
              </a:rPr>
              <a:t>All</a:t>
            </a:r>
            <a:r>
              <a:rPr sz="2000" b="1" spc="-15" dirty="0">
                <a:latin typeface="Times New Roman"/>
                <a:cs typeface="Times New Roman"/>
              </a:rPr>
              <a:t> </a:t>
            </a:r>
            <a:r>
              <a:rPr sz="2000" b="1" dirty="0">
                <a:latin typeface="Times New Roman"/>
                <a:cs typeface="Times New Roman"/>
              </a:rPr>
              <a:t>Prediction</a:t>
            </a:r>
            <a:r>
              <a:rPr sz="2000" b="1" spc="-30" dirty="0">
                <a:latin typeface="Times New Roman"/>
                <a:cs typeface="Times New Roman"/>
              </a:rPr>
              <a:t> </a:t>
            </a:r>
            <a:r>
              <a:rPr sz="2000" b="1" dirty="0">
                <a:latin typeface="Times New Roman"/>
                <a:cs typeface="Times New Roman"/>
              </a:rPr>
              <a:t>Models</a:t>
            </a:r>
            <a:endParaRPr sz="2000">
              <a:latin typeface="Times New Roman"/>
              <a:cs typeface="Times New Roman"/>
            </a:endParaRPr>
          </a:p>
        </p:txBody>
      </p:sp>
      <p:sp>
        <p:nvSpPr>
          <p:cNvPr id="3" name="object 3"/>
          <p:cNvSpPr txBox="1"/>
          <p:nvPr/>
        </p:nvSpPr>
        <p:spPr>
          <a:xfrm>
            <a:off x="368300" y="1907793"/>
            <a:ext cx="5982335" cy="7922895"/>
          </a:xfrm>
          <a:prstGeom prst="rect">
            <a:avLst/>
          </a:prstGeom>
        </p:spPr>
        <p:txBody>
          <a:bodyPr vert="horz" wrap="square" lIns="0" tIns="12700" rIns="0" bIns="0" rtlCol="0">
            <a:spAutoFit/>
          </a:bodyPr>
          <a:lstStyle/>
          <a:p>
            <a:pPr marL="12700">
              <a:lnSpc>
                <a:spcPts val="1764"/>
              </a:lnSpc>
              <a:spcBef>
                <a:spcPts val="100"/>
              </a:spcBef>
            </a:pPr>
            <a:r>
              <a:rPr sz="1500" b="1" spc="-5" dirty="0">
                <a:latin typeface="Times New Roman"/>
                <a:cs typeface="Times New Roman"/>
              </a:rPr>
              <a:t>In[]:</a:t>
            </a:r>
            <a:r>
              <a:rPr sz="1500" spc="-5" dirty="0">
                <a:latin typeface="Times New Roman"/>
                <a:cs typeface="Times New Roman"/>
              </a:rPr>
              <a:t>models</a:t>
            </a:r>
            <a:r>
              <a:rPr sz="1500" spc="-20" dirty="0">
                <a:latin typeface="Times New Roman"/>
                <a:cs typeface="Times New Roman"/>
              </a:rPr>
              <a:t> </a:t>
            </a:r>
            <a:r>
              <a:rPr sz="1500" dirty="0">
                <a:latin typeface="Times New Roman"/>
                <a:cs typeface="Times New Roman"/>
              </a:rPr>
              <a:t>=</a:t>
            </a:r>
            <a:r>
              <a:rPr sz="1500" spc="-10" dirty="0">
                <a:latin typeface="Times New Roman"/>
                <a:cs typeface="Times New Roman"/>
              </a:rPr>
              <a:t> []</a:t>
            </a:r>
            <a:endParaRPr sz="1500">
              <a:latin typeface="Times New Roman"/>
              <a:cs typeface="Times New Roman"/>
            </a:endParaRPr>
          </a:p>
          <a:p>
            <a:pPr marL="12700" marR="1868805">
              <a:lnSpc>
                <a:spcPct val="95700"/>
              </a:lnSpc>
              <a:spcBef>
                <a:spcPts val="40"/>
              </a:spcBef>
            </a:pPr>
            <a:r>
              <a:rPr sz="1500" dirty="0">
                <a:latin typeface="Times New Roman"/>
                <a:cs typeface="Times New Roman"/>
              </a:rPr>
              <a:t>from</a:t>
            </a:r>
            <a:r>
              <a:rPr sz="1500" spc="5" dirty="0">
                <a:latin typeface="Times New Roman"/>
                <a:cs typeface="Times New Roman"/>
              </a:rPr>
              <a:t> </a:t>
            </a:r>
            <a:r>
              <a:rPr sz="1500" spc="-5" dirty="0">
                <a:latin typeface="Times New Roman"/>
                <a:cs typeface="Times New Roman"/>
              </a:rPr>
              <a:t>sklearn.neighbors</a:t>
            </a:r>
            <a:r>
              <a:rPr sz="1500" spc="15"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sklearn.tree</a:t>
            </a:r>
            <a:r>
              <a:rPr sz="1500"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DecisionTreeClassifier</a:t>
            </a:r>
            <a:endParaRPr sz="1500">
              <a:latin typeface="Times New Roman"/>
              <a:cs typeface="Times New Roman"/>
            </a:endParaRPr>
          </a:p>
          <a:p>
            <a:pPr marL="12700">
              <a:lnSpc>
                <a:spcPts val="1695"/>
              </a:lnSpc>
            </a:pP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sklearn.svm</a:t>
            </a:r>
            <a:r>
              <a:rPr sz="1500" spc="-10"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SVC</a:t>
            </a:r>
            <a:endParaRPr sz="1500">
              <a:latin typeface="Times New Roman"/>
              <a:cs typeface="Times New Roman"/>
            </a:endParaRPr>
          </a:p>
          <a:p>
            <a:pPr marL="12700" marR="1773555">
              <a:lnSpc>
                <a:spcPct val="95800"/>
              </a:lnSpc>
              <a:spcBef>
                <a:spcPts val="40"/>
              </a:spcBef>
            </a:pP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a:t>
            </a:r>
            <a:r>
              <a:rPr sz="1500" spc="-5" dirty="0">
                <a:latin typeface="Times New Roman"/>
                <a:cs typeface="Times New Roman"/>
              </a:rPr>
              <a:t>models.append(('KNN', KNeighborsClassifier())) </a:t>
            </a:r>
            <a:r>
              <a:rPr sz="1500" dirty="0">
                <a:latin typeface="Times New Roman"/>
                <a:cs typeface="Times New Roman"/>
              </a:rPr>
              <a:t> </a:t>
            </a:r>
            <a:r>
              <a:rPr sz="1500" spc="-5" dirty="0">
                <a:latin typeface="Times New Roman"/>
                <a:cs typeface="Times New Roman"/>
              </a:rPr>
              <a:t>models.append(('LR', LogisticRegression())) </a:t>
            </a:r>
            <a:r>
              <a:rPr sz="1500" dirty="0">
                <a:latin typeface="Times New Roman"/>
                <a:cs typeface="Times New Roman"/>
              </a:rPr>
              <a:t> </a:t>
            </a:r>
            <a:r>
              <a:rPr sz="1500" spc="-5" dirty="0">
                <a:latin typeface="Times New Roman"/>
                <a:cs typeface="Times New Roman"/>
              </a:rPr>
              <a:t>models.append(('DT', DecisionTreeClassifier())) </a:t>
            </a:r>
            <a:r>
              <a:rPr sz="1500" dirty="0">
                <a:latin typeface="Times New Roman"/>
                <a:cs typeface="Times New Roman"/>
              </a:rPr>
              <a:t> </a:t>
            </a:r>
            <a:r>
              <a:rPr sz="1500" spc="-5" dirty="0">
                <a:latin typeface="Times New Roman"/>
                <a:cs typeface="Times New Roman"/>
              </a:rPr>
              <a:t>models.append(('RF', RandomForestClassifier())) </a:t>
            </a:r>
            <a:r>
              <a:rPr sz="1500" dirty="0">
                <a:latin typeface="Times New Roman"/>
                <a:cs typeface="Times New Roman"/>
              </a:rPr>
              <a:t> </a:t>
            </a:r>
            <a:r>
              <a:rPr sz="1500" spc="-5" dirty="0">
                <a:latin typeface="Times New Roman"/>
                <a:cs typeface="Times New Roman"/>
              </a:rPr>
              <a:t>models.append(('EL',</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01295" marR="1443355">
              <a:lnSpc>
                <a:spcPts val="1730"/>
              </a:lnSpc>
              <a:spcBef>
                <a:spcPts val="45"/>
              </a:spcBef>
            </a:pPr>
            <a:r>
              <a:rPr sz="1500" spc="-5" dirty="0">
                <a:latin typeface="Times New Roman"/>
                <a:cs typeface="Times New Roman"/>
              </a:rPr>
              <a:t>estimators=[('lr',</a:t>
            </a:r>
            <a:r>
              <a:rPr sz="1500" spc="10"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10"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350">
              <a:latin typeface="Times New Roman"/>
              <a:cs typeface="Times New Roman"/>
            </a:endParaRPr>
          </a:p>
          <a:p>
            <a:pPr marL="12700" marR="5144135">
              <a:lnSpc>
                <a:spcPts val="1730"/>
              </a:lnSpc>
            </a:pPr>
            <a:r>
              <a:rPr sz="1500" spc="-5" dirty="0">
                <a:latin typeface="Times New Roman"/>
                <a:cs typeface="Times New Roman"/>
              </a:rPr>
              <a:t>names</a:t>
            </a:r>
            <a:r>
              <a:rPr sz="1500" spc="-4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scores</a:t>
            </a:r>
            <a:r>
              <a:rPr sz="1500" spc="-35" dirty="0">
                <a:latin typeface="Times New Roman"/>
                <a:cs typeface="Times New Roman"/>
              </a:rPr>
              <a:t> </a:t>
            </a:r>
            <a:r>
              <a:rPr sz="1500" dirty="0">
                <a:latin typeface="Times New Roman"/>
                <a:cs typeface="Times New Roman"/>
              </a:rPr>
              <a:t>=</a:t>
            </a:r>
            <a:r>
              <a:rPr sz="1500" spc="-35" dirty="0">
                <a:latin typeface="Times New Roman"/>
                <a:cs typeface="Times New Roman"/>
              </a:rPr>
              <a:t> </a:t>
            </a:r>
            <a:r>
              <a:rPr sz="1500" dirty="0">
                <a:latin typeface="Times New Roman"/>
                <a:cs typeface="Times New Roman"/>
              </a:rPr>
              <a:t>[]</a:t>
            </a:r>
            <a:endParaRPr sz="1500">
              <a:latin typeface="Times New Roman"/>
              <a:cs typeface="Times New Roman"/>
            </a:endParaRPr>
          </a:p>
          <a:p>
            <a:pPr marL="12700">
              <a:lnSpc>
                <a:spcPts val="1630"/>
              </a:lnSpc>
            </a:pPr>
            <a:r>
              <a:rPr sz="1500" dirty="0">
                <a:latin typeface="Times New Roman"/>
                <a:cs typeface="Times New Roman"/>
              </a:rPr>
              <a:t>for</a:t>
            </a:r>
            <a:r>
              <a:rPr sz="1500" spc="-15" dirty="0">
                <a:latin typeface="Times New Roman"/>
                <a:cs typeface="Times New Roman"/>
              </a:rPr>
              <a:t> </a:t>
            </a:r>
            <a:r>
              <a:rPr sz="1500" spc="-5" dirty="0">
                <a:latin typeface="Times New Roman"/>
                <a:cs typeface="Times New Roman"/>
              </a:rPr>
              <a:t>name,</a:t>
            </a:r>
            <a:r>
              <a:rPr sz="1500" spc="-15" dirty="0">
                <a:latin typeface="Times New Roman"/>
                <a:cs typeface="Times New Roman"/>
              </a:rPr>
              <a:t> </a:t>
            </a:r>
            <a:r>
              <a:rPr sz="1500" spc="-5" dirty="0">
                <a:latin typeface="Times New Roman"/>
                <a:cs typeface="Times New Roman"/>
              </a:rPr>
              <a:t>model</a:t>
            </a:r>
            <a:r>
              <a:rPr sz="1500" spc="-10" dirty="0">
                <a:latin typeface="Times New Roman"/>
                <a:cs typeface="Times New Roman"/>
              </a:rPr>
              <a:t> </a:t>
            </a:r>
            <a:r>
              <a:rPr sz="1500" spc="-5" dirty="0">
                <a:latin typeface="Times New Roman"/>
                <a:cs typeface="Times New Roman"/>
              </a:rPr>
              <a:t>in</a:t>
            </a:r>
            <a:r>
              <a:rPr sz="1500" spc="-30" dirty="0">
                <a:latin typeface="Times New Roman"/>
                <a:cs typeface="Times New Roman"/>
              </a:rPr>
              <a:t> </a:t>
            </a:r>
            <a:r>
              <a:rPr sz="1500" dirty="0">
                <a:latin typeface="Times New Roman"/>
                <a:cs typeface="Times New Roman"/>
              </a:rPr>
              <a:t>models:</a:t>
            </a:r>
            <a:endParaRPr sz="1500">
              <a:latin typeface="Times New Roman"/>
              <a:cs typeface="Times New Roman"/>
            </a:endParaRPr>
          </a:p>
          <a:p>
            <a:pPr marL="201295" marR="3406775">
              <a:lnSpc>
                <a:spcPts val="1730"/>
              </a:lnSpc>
              <a:spcBef>
                <a:spcPts val="80"/>
              </a:spcBef>
            </a:pPr>
            <a:r>
              <a:rPr sz="1500" dirty="0">
                <a:latin typeface="Times New Roman"/>
                <a:cs typeface="Times New Roman"/>
              </a:rPr>
              <a:t>model.fit(x_train, </a:t>
            </a:r>
            <a:r>
              <a:rPr sz="1500" spc="-5" dirty="0">
                <a:latin typeface="Times New Roman"/>
                <a:cs typeface="Times New Roman"/>
              </a:rPr>
              <a:t>y_train) </a:t>
            </a:r>
            <a:r>
              <a:rPr sz="1500" dirty="0">
                <a:latin typeface="Times New Roman"/>
                <a:cs typeface="Times New Roman"/>
              </a:rPr>
              <a:t> y_pred</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model.predict(x_test)</a:t>
            </a:r>
            <a:endParaRPr sz="1500">
              <a:latin typeface="Times New Roman"/>
              <a:cs typeface="Times New Roman"/>
            </a:endParaRPr>
          </a:p>
          <a:p>
            <a:pPr marL="12700" marR="2192655" indent="188595">
              <a:lnSpc>
                <a:spcPts val="1720"/>
              </a:lnSpc>
              <a:spcBef>
                <a:spcPts val="5"/>
              </a:spcBef>
            </a:pPr>
            <a:r>
              <a:rPr sz="1500" spc="-5" dirty="0">
                <a:latin typeface="Times New Roman"/>
                <a:cs typeface="Times New Roman"/>
              </a:rPr>
              <a:t>scores.append(accuracy_score(y_test, y_pred)) </a:t>
            </a:r>
            <a:r>
              <a:rPr sz="1500" spc="-360" dirty="0">
                <a:latin typeface="Times New Roman"/>
                <a:cs typeface="Times New Roman"/>
              </a:rPr>
              <a:t> </a:t>
            </a:r>
            <a:r>
              <a:rPr sz="1500" spc="-5" dirty="0">
                <a:latin typeface="Times New Roman"/>
                <a:cs typeface="Times New Roman"/>
              </a:rPr>
              <a:t>names.append(name)</a:t>
            </a:r>
            <a:endParaRPr sz="1500">
              <a:latin typeface="Times New Roman"/>
              <a:cs typeface="Times New Roman"/>
            </a:endParaRPr>
          </a:p>
          <a:p>
            <a:pPr marL="12700">
              <a:lnSpc>
                <a:spcPts val="1645"/>
              </a:lnSpc>
            </a:pP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pd.DataFrame({'Name':</a:t>
            </a:r>
            <a:r>
              <a:rPr sz="1500" spc="5" dirty="0">
                <a:latin typeface="Times New Roman"/>
                <a:cs typeface="Times New Roman"/>
              </a:rPr>
              <a:t> </a:t>
            </a:r>
            <a:r>
              <a:rPr sz="1500" spc="-5" dirty="0">
                <a:latin typeface="Times New Roman"/>
                <a:cs typeface="Times New Roman"/>
              </a:rPr>
              <a:t>names,</a:t>
            </a:r>
            <a:r>
              <a:rPr sz="1500" spc="5" dirty="0">
                <a:latin typeface="Times New Roman"/>
                <a:cs typeface="Times New Roman"/>
              </a:rPr>
              <a:t> </a:t>
            </a:r>
            <a:r>
              <a:rPr sz="1500" spc="-5" dirty="0">
                <a:latin typeface="Times New Roman"/>
                <a:cs typeface="Times New Roman"/>
              </a:rPr>
              <a:t>'Score':</a:t>
            </a:r>
            <a:r>
              <a:rPr sz="1500" spc="-10" dirty="0">
                <a:latin typeface="Times New Roman"/>
                <a:cs typeface="Times New Roman"/>
              </a:rPr>
              <a:t> </a:t>
            </a:r>
            <a:r>
              <a:rPr sz="1500" spc="-5" dirty="0">
                <a:latin typeface="Times New Roman"/>
                <a:cs typeface="Times New Roman"/>
              </a:rPr>
              <a:t>scores})</a:t>
            </a:r>
            <a:endParaRPr sz="1500">
              <a:latin typeface="Times New Roman"/>
              <a:cs typeface="Times New Roman"/>
            </a:endParaRPr>
          </a:p>
          <a:p>
            <a:pPr marL="12700">
              <a:lnSpc>
                <a:spcPts val="1764"/>
              </a:lnSpc>
            </a:pPr>
            <a:r>
              <a:rPr sz="1500" spc="-5" dirty="0">
                <a:latin typeface="Times New Roman"/>
                <a:cs typeface="Times New Roman"/>
              </a:rPr>
              <a:t>print(tr_split)</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300">
              <a:latin typeface="Times New Roman"/>
              <a:cs typeface="Times New Roman"/>
            </a:endParaRPr>
          </a:p>
          <a:p>
            <a:pPr marL="59690">
              <a:lnSpc>
                <a:spcPts val="1764"/>
              </a:lnSpc>
              <a:tabLst>
                <a:tab pos="751840" algn="l"/>
              </a:tabLst>
            </a:pPr>
            <a:r>
              <a:rPr sz="1500" spc="-5" dirty="0">
                <a:latin typeface="Times New Roman"/>
                <a:cs typeface="Times New Roman"/>
              </a:rPr>
              <a:t>Name	</a:t>
            </a:r>
            <a:r>
              <a:rPr sz="1500" dirty="0">
                <a:latin typeface="Times New Roman"/>
                <a:cs typeface="Times New Roman"/>
              </a:rPr>
              <a:t>Score</a:t>
            </a:r>
            <a:endParaRPr sz="1500">
              <a:latin typeface="Times New Roman"/>
              <a:cs typeface="Times New Roman"/>
            </a:endParaRPr>
          </a:p>
          <a:p>
            <a:pPr marL="12700">
              <a:lnSpc>
                <a:spcPts val="1720"/>
              </a:lnSpc>
            </a:pPr>
            <a:r>
              <a:rPr sz="1500" dirty="0">
                <a:latin typeface="Times New Roman"/>
                <a:cs typeface="Times New Roman"/>
              </a:rPr>
              <a:t>0</a:t>
            </a:r>
            <a:r>
              <a:rPr sz="1500" spc="345" dirty="0">
                <a:latin typeface="Times New Roman"/>
                <a:cs typeface="Times New Roman"/>
              </a:rPr>
              <a:t> </a:t>
            </a:r>
            <a:r>
              <a:rPr sz="1500" spc="-5" dirty="0">
                <a:latin typeface="Times New Roman"/>
                <a:cs typeface="Times New Roman"/>
              </a:rPr>
              <a:t>KNN</a:t>
            </a:r>
            <a:r>
              <a:rPr sz="1500" spc="34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1	</a:t>
            </a:r>
            <a:r>
              <a:rPr sz="1500" spc="-5" dirty="0">
                <a:latin typeface="Times New Roman"/>
                <a:cs typeface="Times New Roman"/>
              </a:rPr>
              <a:t>LR</a:t>
            </a:r>
            <a:r>
              <a:rPr sz="1500" spc="295" dirty="0">
                <a:latin typeface="Times New Roman"/>
                <a:cs typeface="Times New Roman"/>
              </a:rPr>
              <a:t> </a:t>
            </a:r>
            <a:r>
              <a:rPr sz="1500" spc="-5" dirty="0">
                <a:latin typeface="Times New Roman"/>
                <a:cs typeface="Times New Roman"/>
              </a:rPr>
              <a:t>0.958333</a:t>
            </a:r>
            <a:endParaRPr sz="1500">
              <a:latin typeface="Times New Roman"/>
              <a:cs typeface="Times New Roman"/>
            </a:endParaRPr>
          </a:p>
          <a:p>
            <a:pPr marL="12700">
              <a:lnSpc>
                <a:spcPts val="1730"/>
              </a:lnSpc>
              <a:tabLst>
                <a:tab pos="250190" algn="l"/>
              </a:tabLst>
            </a:pPr>
            <a:r>
              <a:rPr sz="1500" dirty="0">
                <a:latin typeface="Times New Roman"/>
                <a:cs typeface="Times New Roman"/>
              </a:rPr>
              <a:t>2	</a:t>
            </a:r>
            <a:r>
              <a:rPr sz="1500" spc="-10" dirty="0">
                <a:latin typeface="Times New Roman"/>
                <a:cs typeface="Times New Roman"/>
              </a:rPr>
              <a:t>DT</a:t>
            </a:r>
            <a:r>
              <a:rPr sz="1500" spc="300" dirty="0">
                <a:latin typeface="Times New Roman"/>
                <a:cs typeface="Times New Roman"/>
              </a:rPr>
              <a:t> </a:t>
            </a:r>
            <a:r>
              <a:rPr sz="1500" spc="-5" dirty="0">
                <a:latin typeface="Times New Roman"/>
                <a:cs typeface="Times New Roman"/>
              </a:rPr>
              <a:t>0.750000</a:t>
            </a:r>
            <a:endParaRPr sz="1500">
              <a:latin typeface="Times New Roman"/>
              <a:cs typeface="Times New Roman"/>
            </a:endParaRPr>
          </a:p>
          <a:p>
            <a:pPr marL="12700">
              <a:lnSpc>
                <a:spcPts val="1730"/>
              </a:lnSpc>
              <a:tabLst>
                <a:tab pos="250190" algn="l"/>
              </a:tabLst>
            </a:pPr>
            <a:r>
              <a:rPr sz="1500" dirty="0">
                <a:latin typeface="Times New Roman"/>
                <a:cs typeface="Times New Roman"/>
              </a:rPr>
              <a:t>3	</a:t>
            </a:r>
            <a:r>
              <a:rPr sz="1500" spc="-10" dirty="0">
                <a:latin typeface="Times New Roman"/>
                <a:cs typeface="Times New Roman"/>
              </a:rPr>
              <a:t>RF</a:t>
            </a:r>
            <a:r>
              <a:rPr sz="1500" spc="300"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a:lnSpc>
                <a:spcPts val="1720"/>
              </a:lnSpc>
              <a:tabLst>
                <a:tab pos="250190" algn="l"/>
              </a:tabLst>
            </a:pPr>
            <a:r>
              <a:rPr sz="1500" dirty="0">
                <a:latin typeface="Times New Roman"/>
                <a:cs typeface="Times New Roman"/>
              </a:rPr>
              <a:t>4	</a:t>
            </a:r>
            <a:r>
              <a:rPr sz="1500" spc="-5" dirty="0">
                <a:latin typeface="Times New Roman"/>
                <a:cs typeface="Times New Roman"/>
              </a:rPr>
              <a:t>EL</a:t>
            </a:r>
            <a:r>
              <a:rPr sz="1500" spc="295" dirty="0">
                <a:latin typeface="Times New Roman"/>
                <a:cs typeface="Times New Roman"/>
              </a:rPr>
              <a:t> </a:t>
            </a:r>
            <a:r>
              <a:rPr sz="1500" spc="-5" dirty="0">
                <a:latin typeface="Times New Roman"/>
                <a:cs typeface="Times New Roman"/>
              </a:rPr>
              <a:t>0.916667</a:t>
            </a:r>
            <a:endParaRPr sz="1500">
              <a:latin typeface="Times New Roman"/>
              <a:cs typeface="Times New Roman"/>
            </a:endParaRPr>
          </a:p>
          <a:p>
            <a:pPr marL="12700" marR="5080">
              <a:lnSpc>
                <a:spcPts val="1730"/>
              </a:lnSpc>
              <a:spcBef>
                <a:spcPts val="75"/>
              </a:spcBef>
            </a:pPr>
            <a:r>
              <a:rPr sz="1500" spc="-5" dirty="0">
                <a:latin typeface="Times New Roman"/>
                <a:cs typeface="Times New Roman"/>
              </a:rPr>
              <a:t>/opt/conda/lib/python3.7/site-packages/sklearn/linear_model/_logistic.py:764: </a:t>
            </a:r>
            <a:r>
              <a:rPr sz="1500" spc="-360" dirty="0">
                <a:latin typeface="Times New Roman"/>
                <a:cs typeface="Times New Roman"/>
              </a:rPr>
              <a:t> </a:t>
            </a:r>
            <a:r>
              <a:rPr sz="1500" spc="-5" dirty="0">
                <a:latin typeface="Times New Roman"/>
                <a:cs typeface="Times New Roman"/>
              </a:rPr>
              <a:t>ConvergenceWarning:</a:t>
            </a:r>
            <a:r>
              <a:rPr sz="1500" dirty="0">
                <a:latin typeface="Times New Roman"/>
                <a:cs typeface="Times New Roman"/>
              </a:rPr>
              <a:t> </a:t>
            </a:r>
            <a:r>
              <a:rPr sz="1500" spc="-5" dirty="0">
                <a:latin typeface="Times New Roman"/>
                <a:cs typeface="Times New Roman"/>
              </a:rPr>
              <a:t>lbfgs</a:t>
            </a:r>
            <a:r>
              <a:rPr sz="1500" dirty="0">
                <a:latin typeface="Times New Roman"/>
                <a:cs typeface="Times New Roman"/>
              </a:rPr>
              <a:t> </a:t>
            </a:r>
            <a:r>
              <a:rPr sz="1500" spc="-5" dirty="0">
                <a:latin typeface="Times New Roman"/>
                <a:cs typeface="Times New Roman"/>
              </a:rPr>
              <a:t>failed</a:t>
            </a:r>
            <a:r>
              <a:rPr sz="1500" dirty="0">
                <a:latin typeface="Times New Roman"/>
                <a:cs typeface="Times New Roman"/>
              </a:rPr>
              <a:t> </a:t>
            </a:r>
            <a:r>
              <a:rPr sz="1500" spc="-10" dirty="0">
                <a:latin typeface="Times New Roman"/>
                <a:cs typeface="Times New Roman"/>
              </a:rPr>
              <a:t>to</a:t>
            </a:r>
            <a:r>
              <a:rPr sz="1500" spc="-5" dirty="0">
                <a:latin typeface="Times New Roman"/>
                <a:cs typeface="Times New Roman"/>
              </a:rPr>
              <a:t> converge</a:t>
            </a:r>
            <a:r>
              <a:rPr sz="1500" dirty="0">
                <a:latin typeface="Times New Roman"/>
                <a:cs typeface="Times New Roman"/>
              </a:rPr>
              <a:t> </a:t>
            </a:r>
            <a:r>
              <a:rPr sz="1500" spc="-5" dirty="0">
                <a:latin typeface="Times New Roman"/>
                <a:cs typeface="Times New Roman"/>
              </a:rPr>
              <a:t>(status=1):</a:t>
            </a:r>
            <a:endParaRPr sz="1500">
              <a:latin typeface="Times New Roman"/>
              <a:cs typeface="Times New Roman"/>
            </a:endParaRPr>
          </a:p>
          <a:p>
            <a:pPr marL="12700">
              <a:lnSpc>
                <a:spcPts val="1680"/>
              </a:lnSpc>
            </a:pPr>
            <a:r>
              <a:rPr sz="1500" spc="-5" dirty="0">
                <a:latin typeface="Times New Roman"/>
                <a:cs typeface="Times New Roman"/>
              </a:rPr>
              <a:t>STOP: TOTAL</a:t>
            </a:r>
            <a:r>
              <a:rPr sz="1500" dirty="0">
                <a:latin typeface="Times New Roman"/>
                <a:cs typeface="Times New Roman"/>
              </a:rPr>
              <a:t> </a:t>
            </a:r>
            <a:r>
              <a:rPr sz="1500" spc="-5" dirty="0">
                <a:latin typeface="Times New Roman"/>
                <a:cs typeface="Times New Roman"/>
              </a:rPr>
              <a:t>NO.</a:t>
            </a:r>
            <a:r>
              <a:rPr sz="1500" spc="-10" dirty="0">
                <a:latin typeface="Times New Roman"/>
                <a:cs typeface="Times New Roman"/>
              </a:rPr>
              <a:t> </a:t>
            </a:r>
            <a:r>
              <a:rPr sz="1500" dirty="0">
                <a:latin typeface="Times New Roman"/>
                <a:cs typeface="Times New Roman"/>
              </a:rPr>
              <a:t>of </a:t>
            </a:r>
            <a:r>
              <a:rPr sz="1500" spc="-5" dirty="0">
                <a:latin typeface="Times New Roman"/>
                <a:cs typeface="Times New Roman"/>
              </a:rPr>
              <a:t>ITERATIONS</a:t>
            </a:r>
            <a:r>
              <a:rPr sz="1500" spc="5" dirty="0">
                <a:latin typeface="Times New Roman"/>
                <a:cs typeface="Times New Roman"/>
              </a:rPr>
              <a:t> </a:t>
            </a:r>
            <a:r>
              <a:rPr sz="1500" spc="-5" dirty="0">
                <a:latin typeface="Times New Roman"/>
                <a:cs typeface="Times New Roman"/>
              </a:rPr>
              <a:t>REACHED</a:t>
            </a:r>
            <a:r>
              <a:rPr sz="1500" spc="5" dirty="0">
                <a:latin typeface="Times New Roman"/>
                <a:cs typeface="Times New Roman"/>
              </a:rPr>
              <a:t> </a:t>
            </a:r>
            <a:r>
              <a:rPr sz="1500" spc="-5" dirty="0">
                <a:latin typeface="Times New Roman"/>
                <a:cs typeface="Times New Roman"/>
              </a:rPr>
              <a:t>LIMIT.</a:t>
            </a:r>
            <a:endParaRPr sz="1500">
              <a:latin typeface="Times New Roman"/>
              <a:cs typeface="Times New Roman"/>
            </a:endParaRPr>
          </a:p>
        </p:txBody>
      </p:sp>
      <p:sp>
        <p:nvSpPr>
          <p:cNvPr id="4" name="object 4"/>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3597"/>
            <a:ext cx="6101080" cy="2823210"/>
          </a:xfrm>
          <a:prstGeom prst="rect">
            <a:avLst/>
          </a:prstGeom>
        </p:spPr>
        <p:txBody>
          <a:bodyPr vert="horz" wrap="square" lIns="0" tIns="41910" rIns="0" bIns="0" rtlCol="0">
            <a:spAutoFit/>
          </a:bodyPr>
          <a:lstStyle/>
          <a:p>
            <a:pPr marL="12700">
              <a:lnSpc>
                <a:spcPct val="100000"/>
              </a:lnSpc>
              <a:spcBef>
                <a:spcPts val="330"/>
              </a:spcBef>
            </a:pPr>
            <a:r>
              <a:rPr sz="1400" b="1" spc="-5" dirty="0">
                <a:latin typeface="Times New Roman"/>
                <a:cs typeface="Times New Roman"/>
              </a:rPr>
              <a:t>In[]:</a:t>
            </a:r>
            <a:r>
              <a:rPr sz="1500" spc="-5" dirty="0">
                <a:latin typeface="Times New Roman"/>
                <a:cs typeface="Times New Roman"/>
              </a:rPr>
              <a:t>import seaborn</a:t>
            </a:r>
            <a:r>
              <a:rPr sz="1500" spc="-15" dirty="0">
                <a:latin typeface="Times New Roman"/>
                <a:cs typeface="Times New Roman"/>
              </a:rPr>
              <a:t> </a:t>
            </a:r>
            <a:r>
              <a:rPr sz="1500" spc="-5" dirty="0">
                <a:latin typeface="Times New Roman"/>
                <a:cs typeface="Times New Roman"/>
              </a:rPr>
              <a:t>as sns</a:t>
            </a:r>
            <a:endParaRPr sz="1500">
              <a:latin typeface="Times New Roman"/>
              <a:cs typeface="Times New Roman"/>
            </a:endParaRPr>
          </a:p>
          <a:p>
            <a:pPr marL="12700" marR="1744345">
              <a:lnSpc>
                <a:spcPct val="112700"/>
              </a:lnSpc>
            </a:pPr>
            <a:r>
              <a:rPr sz="1500" spc="-5" dirty="0">
                <a:latin typeface="Times New Roman"/>
                <a:cs typeface="Times New Roman"/>
              </a:rPr>
              <a:t>axis</a:t>
            </a:r>
            <a:r>
              <a:rPr sz="1500" spc="5"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sns.barplot(x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'Name', </a:t>
            </a:r>
            <a:r>
              <a:rPr sz="1500" dirty="0">
                <a:latin typeface="Times New Roman"/>
                <a:cs typeface="Times New Roman"/>
              </a:rPr>
              <a:t>y</a:t>
            </a:r>
            <a:r>
              <a:rPr sz="1500" spc="5"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10" dirty="0">
                <a:latin typeface="Times New Roman"/>
                <a:cs typeface="Times New Roman"/>
              </a:rPr>
              <a:t>'Score',</a:t>
            </a:r>
            <a:r>
              <a:rPr sz="1500" spc="-5" dirty="0">
                <a:latin typeface="Times New Roman"/>
                <a:cs typeface="Times New Roman"/>
              </a:rPr>
              <a:t> data</a:t>
            </a:r>
            <a:r>
              <a:rPr sz="1500" spc="5" dirty="0">
                <a:latin typeface="Times New Roman"/>
                <a:cs typeface="Times New Roman"/>
              </a:rPr>
              <a:t> </a:t>
            </a:r>
            <a:r>
              <a:rPr sz="1500" spc="-5" dirty="0">
                <a:latin typeface="Times New Roman"/>
                <a:cs typeface="Times New Roman"/>
              </a:rPr>
              <a:t>=tr_split</a:t>
            </a:r>
            <a:r>
              <a:rPr sz="1500" spc="5" dirty="0">
                <a:latin typeface="Times New Roman"/>
                <a:cs typeface="Times New Roman"/>
              </a:rPr>
              <a:t> </a:t>
            </a:r>
            <a:r>
              <a:rPr sz="1500" dirty="0">
                <a:latin typeface="Times New Roman"/>
                <a:cs typeface="Times New Roman"/>
              </a:rPr>
              <a:t>) </a:t>
            </a:r>
            <a:r>
              <a:rPr sz="1500" spc="-360" dirty="0">
                <a:latin typeface="Times New Roman"/>
                <a:cs typeface="Times New Roman"/>
              </a:rPr>
              <a:t> </a:t>
            </a:r>
            <a:r>
              <a:rPr sz="1500" spc="-5" dirty="0">
                <a:latin typeface="Times New Roman"/>
                <a:cs typeface="Times New Roman"/>
              </a:rPr>
              <a:t>axis.set(xlabel='Classifier',</a:t>
            </a:r>
            <a:r>
              <a:rPr sz="1500" spc="-10" dirty="0">
                <a:latin typeface="Times New Roman"/>
                <a:cs typeface="Times New Roman"/>
              </a:rPr>
              <a:t> </a:t>
            </a:r>
            <a:r>
              <a:rPr sz="1500" spc="-5" dirty="0">
                <a:latin typeface="Times New Roman"/>
                <a:cs typeface="Times New Roman"/>
              </a:rPr>
              <a:t>ylabel='Accuracy')</a:t>
            </a:r>
            <a:endParaRPr sz="1500">
              <a:latin typeface="Times New Roman"/>
              <a:cs typeface="Times New Roman"/>
            </a:endParaRPr>
          </a:p>
          <a:p>
            <a:pPr marL="201295" marR="4137660" indent="-189230">
              <a:lnSpc>
                <a:spcPts val="2039"/>
              </a:lnSpc>
              <a:spcBef>
                <a:spcPts val="95"/>
              </a:spcBef>
            </a:pPr>
            <a:r>
              <a:rPr sz="1500" dirty="0">
                <a:latin typeface="Times New Roman"/>
                <a:cs typeface="Times New Roman"/>
              </a:rPr>
              <a:t>for p </a:t>
            </a:r>
            <a:r>
              <a:rPr sz="1500" spc="-10" dirty="0">
                <a:latin typeface="Times New Roman"/>
                <a:cs typeface="Times New Roman"/>
              </a:rPr>
              <a:t>in </a:t>
            </a:r>
            <a:r>
              <a:rPr sz="1500" spc="-5" dirty="0">
                <a:latin typeface="Times New Roman"/>
                <a:cs typeface="Times New Roman"/>
              </a:rPr>
              <a:t>axis.patches: </a:t>
            </a:r>
            <a:r>
              <a:rPr sz="1500" dirty="0">
                <a:latin typeface="Times New Roman"/>
                <a:cs typeface="Times New Roman"/>
              </a:rPr>
              <a:t> </a:t>
            </a:r>
            <a:r>
              <a:rPr sz="1500" spc="-5" dirty="0">
                <a:latin typeface="Times New Roman"/>
                <a:cs typeface="Times New Roman"/>
              </a:rPr>
              <a:t>height</a:t>
            </a:r>
            <a:r>
              <a:rPr sz="1500" spc="-2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p.get_height()</a:t>
            </a:r>
            <a:endParaRPr sz="1500">
              <a:latin typeface="Times New Roman"/>
              <a:cs typeface="Times New Roman"/>
            </a:endParaRPr>
          </a:p>
          <a:p>
            <a:pPr marL="12700" marR="5080" indent="188595">
              <a:lnSpc>
                <a:spcPts val="1730"/>
              </a:lnSpc>
              <a:spcBef>
                <a:spcPts val="235"/>
              </a:spcBef>
            </a:pPr>
            <a:r>
              <a:rPr sz="1500" spc="-5" dirty="0">
                <a:latin typeface="Times New Roman"/>
                <a:cs typeface="Times New Roman"/>
              </a:rPr>
              <a:t>axis.text(p.get_x()</a:t>
            </a:r>
            <a:r>
              <a:rPr sz="1500" spc="15"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p.get_width()/2,</a:t>
            </a:r>
            <a:r>
              <a:rPr sz="1500" dirty="0">
                <a:latin typeface="Times New Roman"/>
                <a:cs typeface="Times New Roman"/>
              </a:rPr>
              <a:t> </a:t>
            </a:r>
            <a:r>
              <a:rPr sz="1500" spc="-5" dirty="0">
                <a:latin typeface="Times New Roman"/>
                <a:cs typeface="Times New Roman"/>
              </a:rPr>
              <a:t>height</a:t>
            </a:r>
            <a:r>
              <a:rPr sz="1500" spc="15" dirty="0">
                <a:latin typeface="Times New Roman"/>
                <a:cs typeface="Times New Roman"/>
              </a:rPr>
              <a:t>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0.005,</a:t>
            </a:r>
            <a:r>
              <a:rPr sz="1500" spc="10" dirty="0">
                <a:latin typeface="Times New Roman"/>
                <a:cs typeface="Times New Roman"/>
              </a:rPr>
              <a:t> </a:t>
            </a:r>
            <a:r>
              <a:rPr sz="1500" spc="-5" dirty="0">
                <a:latin typeface="Times New Roman"/>
                <a:cs typeface="Times New Roman"/>
              </a:rPr>
              <a:t>'{:1.4f}'.format(height), </a:t>
            </a:r>
            <a:r>
              <a:rPr sz="1500" spc="-360" dirty="0">
                <a:latin typeface="Times New Roman"/>
                <a:cs typeface="Times New Roman"/>
              </a:rPr>
              <a:t> </a:t>
            </a:r>
            <a:r>
              <a:rPr sz="1500" spc="-5" dirty="0">
                <a:latin typeface="Times New Roman"/>
                <a:cs typeface="Times New Roman"/>
              </a:rPr>
              <a:t>ha="center")</a:t>
            </a:r>
            <a:endParaRPr sz="1500">
              <a:latin typeface="Times New Roman"/>
              <a:cs typeface="Times New Roman"/>
            </a:endParaRPr>
          </a:p>
          <a:p>
            <a:pPr marL="12700" marR="5302885">
              <a:lnSpc>
                <a:spcPts val="4060"/>
              </a:lnSpc>
              <a:spcBef>
                <a:spcPts val="260"/>
              </a:spcBef>
            </a:pPr>
            <a:r>
              <a:rPr sz="1500" dirty="0">
                <a:latin typeface="Times New Roman"/>
                <a:cs typeface="Times New Roman"/>
              </a:rPr>
              <a:t>plt</a:t>
            </a:r>
            <a:r>
              <a:rPr sz="1500" spc="-5" dirty="0">
                <a:latin typeface="Times New Roman"/>
                <a:cs typeface="Times New Roman"/>
              </a:rPr>
              <a:t>.</a:t>
            </a:r>
            <a:r>
              <a:rPr sz="1500" spc="-20" dirty="0">
                <a:latin typeface="Times New Roman"/>
                <a:cs typeface="Times New Roman"/>
              </a:rPr>
              <a:t>s</a:t>
            </a:r>
            <a:r>
              <a:rPr sz="1500" dirty="0">
                <a:latin typeface="Times New Roman"/>
                <a:cs typeface="Times New Roman"/>
              </a:rPr>
              <a:t>ho</a:t>
            </a:r>
            <a:r>
              <a:rPr sz="1500" spc="-5" dirty="0">
                <a:latin typeface="Times New Roman"/>
                <a:cs typeface="Times New Roman"/>
              </a:rPr>
              <a:t>w</a:t>
            </a:r>
            <a:r>
              <a:rPr sz="1500" spc="-20" dirty="0">
                <a:latin typeface="Times New Roman"/>
                <a:cs typeface="Times New Roman"/>
              </a:rPr>
              <a:t>(</a:t>
            </a:r>
            <a:r>
              <a:rPr sz="1500" dirty="0">
                <a:latin typeface="Times New Roman"/>
                <a:cs typeface="Times New Roman"/>
              </a:rPr>
              <a:t>)  </a:t>
            </a:r>
            <a:r>
              <a:rPr sz="1500" spc="-5" dirty="0">
                <a:latin typeface="Times New Roman"/>
                <a:cs typeface="Times New Roman"/>
              </a:rPr>
              <a:t>Output:</a:t>
            </a:r>
            <a:endParaRPr sz="1500">
              <a:latin typeface="Times New Roman"/>
              <a:cs typeface="Times New Roman"/>
            </a:endParaRPr>
          </a:p>
        </p:txBody>
      </p:sp>
      <p:pic>
        <p:nvPicPr>
          <p:cNvPr id="3" name="object 3"/>
          <p:cNvPicPr/>
          <p:nvPr/>
        </p:nvPicPr>
        <p:blipFill>
          <a:blip r:embed="rId2" cstate="print"/>
          <a:stretch>
            <a:fillRect/>
          </a:stretch>
        </p:blipFill>
        <p:spPr>
          <a:xfrm>
            <a:off x="381000" y="3557015"/>
            <a:ext cx="3676650" cy="2523744"/>
          </a:xfrm>
          <a:prstGeom prst="rect">
            <a:avLst/>
          </a:prstGeom>
        </p:spPr>
      </p:pic>
      <p:sp>
        <p:nvSpPr>
          <p:cNvPr id="5" name="TextBox 4">
            <a:extLst>
              <a:ext uri="{FF2B5EF4-FFF2-40B4-BE49-F238E27FC236}">
                <a16:creationId xmlns:a16="http://schemas.microsoft.com/office/drawing/2014/main" id="{4161CD8B-4ED5-B651-55A0-7F2D937A4B43}"/>
              </a:ext>
            </a:extLst>
          </p:cNvPr>
          <p:cNvSpPr txBox="1"/>
          <p:nvPr/>
        </p:nvSpPr>
        <p:spPr>
          <a:xfrm>
            <a:off x="381000" y="5959475"/>
            <a:ext cx="6908800" cy="4001444"/>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Conclusion and future Work(Phase 2):</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Project Conclusion:</a:t>
            </a:r>
            <a:endParaRPr lang="en-IN" sz="12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Flood monitoring systems are indispensable tools for mitigating the devastating impacts of floods.</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By continuously collecting and analyzing data, issuing early warnings, and facilitating coordinated responses, these systems play a crucial role in safeguarding lives and property. </a:t>
            </a:r>
            <a:endParaRPr lang="en-IN" sz="12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Future Work:</a:t>
            </a:r>
            <a:r>
              <a:rPr lang="en-US" sz="1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work in flood monitoring systems should aim to provide more accurate and timely information, improve the resilience of communities and infrastructure, and enhance our ability to mitigate the impact of floods in an era of changing climate patterns.</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1048257"/>
            <a:ext cx="6559550" cy="4641850"/>
          </a:xfrm>
          <a:prstGeom prst="rect">
            <a:avLst/>
          </a:prstGeom>
        </p:spPr>
        <p:txBody>
          <a:bodyPr vert="horz" wrap="square" lIns="0" tIns="28575" rIns="0" bIns="0" rtlCol="0">
            <a:spAutoFit/>
          </a:bodyPr>
          <a:lstStyle/>
          <a:p>
            <a:pPr marL="393700" marR="134620" indent="-229235">
              <a:lnSpc>
                <a:spcPts val="1970"/>
              </a:lnSpc>
              <a:spcBef>
                <a:spcPts val="225"/>
              </a:spcBef>
              <a:buFont typeface="Symbol"/>
              <a:buChar char=""/>
              <a:tabLst>
                <a:tab pos="393700" algn="l"/>
                <a:tab pos="394335" algn="l"/>
              </a:tabLst>
            </a:pPr>
            <a:r>
              <a:rPr sz="1700" spc="-5" dirty="0">
                <a:latin typeface="Times New Roman"/>
                <a:cs typeface="Times New Roman"/>
              </a:rPr>
              <a:t>Historical</a:t>
            </a:r>
            <a:r>
              <a:rPr sz="1700" spc="5" dirty="0">
                <a:latin typeface="Times New Roman"/>
                <a:cs typeface="Times New Roman"/>
              </a:rPr>
              <a:t> </a:t>
            </a:r>
            <a:r>
              <a:rPr sz="1700" spc="-5" dirty="0">
                <a:latin typeface="Times New Roman"/>
                <a:cs typeface="Times New Roman"/>
              </a:rPr>
              <a:t>flood</a:t>
            </a:r>
            <a:r>
              <a:rPr sz="1700" spc="2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spc="-5" dirty="0">
                <a:latin typeface="Times New Roman"/>
                <a:cs typeface="Times New Roman"/>
              </a:rPr>
              <a:t>refers</a:t>
            </a:r>
            <a:r>
              <a:rPr sz="1700" spc="1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records,</a:t>
            </a:r>
            <a:r>
              <a:rPr sz="1700" spc="20" dirty="0">
                <a:latin typeface="Times New Roman"/>
                <a:cs typeface="Times New Roman"/>
              </a:rPr>
              <a:t> </a:t>
            </a:r>
            <a:r>
              <a:rPr sz="1700" spc="-5" dirty="0">
                <a:latin typeface="Times New Roman"/>
                <a:cs typeface="Times New Roman"/>
              </a:rPr>
              <a:t>information,</a:t>
            </a:r>
            <a:r>
              <a:rPr sz="1700" spc="1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data</a:t>
            </a:r>
            <a:r>
              <a:rPr sz="1700" spc="5" dirty="0">
                <a:latin typeface="Times New Roman"/>
                <a:cs typeface="Times New Roman"/>
              </a:rPr>
              <a:t> </a:t>
            </a:r>
            <a:r>
              <a:rPr sz="1700" spc="-5" dirty="0">
                <a:latin typeface="Times New Roman"/>
                <a:cs typeface="Times New Roman"/>
              </a:rPr>
              <a:t>collected </a:t>
            </a:r>
            <a:r>
              <a:rPr sz="1700" spc="-409" dirty="0">
                <a:latin typeface="Times New Roman"/>
                <a:cs typeface="Times New Roman"/>
              </a:rPr>
              <a:t> </a:t>
            </a:r>
            <a:r>
              <a:rPr sz="1700" dirty="0">
                <a:latin typeface="Times New Roman"/>
                <a:cs typeface="Times New Roman"/>
              </a:rPr>
              <a:t>over </a:t>
            </a:r>
            <a:r>
              <a:rPr sz="1700" spc="-5" dirty="0">
                <a:latin typeface="Times New Roman"/>
                <a:cs typeface="Times New Roman"/>
              </a:rPr>
              <a:t>time</a:t>
            </a:r>
            <a:r>
              <a:rPr sz="1700" dirty="0">
                <a:latin typeface="Times New Roman"/>
                <a:cs typeface="Times New Roman"/>
              </a:rPr>
              <a:t> that </a:t>
            </a:r>
            <a:r>
              <a:rPr sz="1700" spc="-5" dirty="0">
                <a:latin typeface="Times New Roman"/>
                <a:cs typeface="Times New Roman"/>
              </a:rPr>
              <a:t>document </a:t>
            </a:r>
            <a:r>
              <a:rPr sz="1700" dirty="0">
                <a:latin typeface="Times New Roman"/>
                <a:cs typeface="Times New Roman"/>
              </a:rPr>
              <a:t>past </a:t>
            </a:r>
            <a:r>
              <a:rPr sz="1700" spc="-5" dirty="0">
                <a:latin typeface="Times New Roman"/>
                <a:cs typeface="Times New Roman"/>
              </a:rPr>
              <a:t>instances</a:t>
            </a:r>
            <a:r>
              <a:rPr sz="1700" dirty="0">
                <a:latin typeface="Times New Roman"/>
                <a:cs typeface="Times New Roman"/>
              </a:rPr>
              <a:t> of </a:t>
            </a:r>
            <a:r>
              <a:rPr sz="1700" spc="-5" dirty="0">
                <a:latin typeface="Times New Roman"/>
                <a:cs typeface="Times New Roman"/>
              </a:rPr>
              <a:t>flooding events.</a:t>
            </a:r>
            <a:endParaRPr sz="1700">
              <a:latin typeface="Times New Roman"/>
              <a:cs typeface="Times New Roman"/>
            </a:endParaRPr>
          </a:p>
          <a:p>
            <a:pPr marL="393700" marR="227329" indent="-229235">
              <a:lnSpc>
                <a:spcPts val="1960"/>
              </a:lnSpc>
              <a:spcBef>
                <a:spcPts val="20"/>
              </a:spcBef>
              <a:buSzPct val="79411"/>
              <a:buFont typeface="Symbol"/>
              <a:buChar char=""/>
              <a:tabLst>
                <a:tab pos="393700" algn="l"/>
                <a:tab pos="394335" algn="l"/>
              </a:tabLst>
            </a:pPr>
            <a:r>
              <a:rPr sz="1700" dirty="0">
                <a:latin typeface="Times New Roman"/>
                <a:cs typeface="Times New Roman"/>
              </a:rPr>
              <a:t>This </a:t>
            </a:r>
            <a:r>
              <a:rPr sz="1700" spc="-5" dirty="0">
                <a:latin typeface="Times New Roman"/>
                <a:cs typeface="Times New Roman"/>
              </a:rPr>
              <a:t>data</a:t>
            </a:r>
            <a:r>
              <a:rPr sz="1700" spc="5" dirty="0">
                <a:latin typeface="Times New Roman"/>
                <a:cs typeface="Times New Roman"/>
              </a:rPr>
              <a:t> </a:t>
            </a:r>
            <a:r>
              <a:rPr sz="1700" spc="-5" dirty="0">
                <a:latin typeface="Times New Roman"/>
                <a:cs typeface="Times New Roman"/>
              </a:rPr>
              <a:t>is crucial</a:t>
            </a:r>
            <a:r>
              <a:rPr sz="1700" dirty="0">
                <a:latin typeface="Times New Roman"/>
                <a:cs typeface="Times New Roman"/>
              </a:rPr>
              <a:t> for </a:t>
            </a:r>
            <a:r>
              <a:rPr sz="1700" spc="-5" dirty="0">
                <a:latin typeface="Times New Roman"/>
                <a:cs typeface="Times New Roman"/>
              </a:rPr>
              <a:t>various</a:t>
            </a:r>
            <a:r>
              <a:rPr sz="1700" spc="5" dirty="0">
                <a:latin typeface="Times New Roman"/>
                <a:cs typeface="Times New Roman"/>
              </a:rPr>
              <a:t> </a:t>
            </a:r>
            <a:r>
              <a:rPr sz="1700" spc="-5" dirty="0">
                <a:latin typeface="Times New Roman"/>
                <a:cs typeface="Times New Roman"/>
              </a:rPr>
              <a:t>purposes,</a:t>
            </a:r>
            <a:r>
              <a:rPr sz="1700" spc="10" dirty="0">
                <a:latin typeface="Times New Roman"/>
                <a:cs typeface="Times New Roman"/>
              </a:rPr>
              <a:t> </a:t>
            </a:r>
            <a:r>
              <a:rPr sz="1700" spc="-5" dirty="0">
                <a:latin typeface="Times New Roman"/>
                <a:cs typeface="Times New Roman"/>
              </a:rPr>
              <a:t>including flood</a:t>
            </a:r>
            <a:r>
              <a:rPr sz="1700" spc="10" dirty="0">
                <a:latin typeface="Times New Roman"/>
                <a:cs typeface="Times New Roman"/>
              </a:rPr>
              <a:t> </a:t>
            </a:r>
            <a:r>
              <a:rPr sz="1700" spc="-5" dirty="0">
                <a:latin typeface="Times New Roman"/>
                <a:cs typeface="Times New Roman"/>
              </a:rPr>
              <a:t>risk </a:t>
            </a:r>
            <a:r>
              <a:rPr sz="1700" dirty="0">
                <a:latin typeface="Times New Roman"/>
                <a:cs typeface="Times New Roman"/>
              </a:rPr>
              <a:t> </a:t>
            </a:r>
            <a:r>
              <a:rPr sz="1700" spc="-5" dirty="0">
                <a:latin typeface="Times New Roman"/>
                <a:cs typeface="Times New Roman"/>
              </a:rPr>
              <a:t>assessment,</a:t>
            </a:r>
            <a:r>
              <a:rPr sz="1700" spc="15" dirty="0">
                <a:latin typeface="Times New Roman"/>
                <a:cs typeface="Times New Roman"/>
              </a:rPr>
              <a:t> </a:t>
            </a:r>
            <a:r>
              <a:rPr sz="1700" spc="-5" dirty="0">
                <a:latin typeface="Times New Roman"/>
                <a:cs typeface="Times New Roman"/>
              </a:rPr>
              <a:t>floodplain</a:t>
            </a:r>
            <a:r>
              <a:rPr sz="1700" spc="20" dirty="0">
                <a:latin typeface="Times New Roman"/>
                <a:cs typeface="Times New Roman"/>
              </a:rPr>
              <a:t> </a:t>
            </a:r>
            <a:r>
              <a:rPr sz="1700" spc="-5" dirty="0">
                <a:latin typeface="Times New Roman"/>
                <a:cs typeface="Times New Roman"/>
              </a:rPr>
              <a:t>management,</a:t>
            </a:r>
            <a:r>
              <a:rPr sz="1700" spc="20" dirty="0">
                <a:latin typeface="Times New Roman"/>
                <a:cs typeface="Times New Roman"/>
              </a:rPr>
              <a:t> </a:t>
            </a:r>
            <a:r>
              <a:rPr sz="1700" spc="-5" dirty="0">
                <a:latin typeface="Times New Roman"/>
                <a:cs typeface="Times New Roman"/>
              </a:rPr>
              <a:t>infrastructure</a:t>
            </a:r>
            <a:r>
              <a:rPr sz="1700" spc="10" dirty="0">
                <a:latin typeface="Times New Roman"/>
                <a:cs typeface="Times New Roman"/>
              </a:rPr>
              <a:t> </a:t>
            </a:r>
            <a:r>
              <a:rPr sz="1700" dirty="0">
                <a:latin typeface="Times New Roman"/>
                <a:cs typeface="Times New Roman"/>
              </a:rPr>
              <a:t>planning,</a:t>
            </a:r>
            <a:r>
              <a:rPr sz="1700" spc="5" dirty="0">
                <a:latin typeface="Times New Roman"/>
                <a:cs typeface="Times New Roman"/>
              </a:rPr>
              <a:t> </a:t>
            </a:r>
            <a:r>
              <a:rPr sz="1700" dirty="0">
                <a:latin typeface="Times New Roman"/>
                <a:cs typeface="Times New Roman"/>
              </a:rPr>
              <a:t>and the </a:t>
            </a:r>
            <a:r>
              <a:rPr sz="1700" spc="-409" dirty="0">
                <a:latin typeface="Times New Roman"/>
                <a:cs typeface="Times New Roman"/>
              </a:rPr>
              <a:t> </a:t>
            </a:r>
            <a:r>
              <a:rPr sz="1700" dirty="0">
                <a:latin typeface="Times New Roman"/>
                <a:cs typeface="Times New Roman"/>
              </a:rPr>
              <a:t>development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predictive</a:t>
            </a:r>
            <a:r>
              <a:rPr sz="1700" dirty="0">
                <a:latin typeface="Times New Roman"/>
                <a:cs typeface="Times New Roman"/>
              </a:rPr>
              <a:t> </a:t>
            </a:r>
            <a:r>
              <a:rPr sz="1700" spc="-5" dirty="0">
                <a:latin typeface="Times New Roman"/>
                <a:cs typeface="Times New Roman"/>
              </a:rPr>
              <a:t>models</a:t>
            </a:r>
            <a:r>
              <a:rPr sz="1700" spc="5" dirty="0">
                <a:latin typeface="Times New Roman"/>
                <a:cs typeface="Times New Roman"/>
              </a:rPr>
              <a:t> </a:t>
            </a:r>
            <a:r>
              <a:rPr sz="1700" dirty="0">
                <a:latin typeface="Times New Roman"/>
                <a:cs typeface="Times New Roman"/>
              </a:rPr>
              <a:t>for </a:t>
            </a:r>
            <a:r>
              <a:rPr sz="1700" spc="-5" dirty="0">
                <a:latin typeface="Times New Roman"/>
                <a:cs typeface="Times New Roman"/>
              </a:rPr>
              <a:t>flood</a:t>
            </a:r>
            <a:r>
              <a:rPr sz="1700" spc="10" dirty="0">
                <a:latin typeface="Times New Roman"/>
                <a:cs typeface="Times New Roman"/>
              </a:rPr>
              <a:t> </a:t>
            </a:r>
            <a:r>
              <a:rPr sz="1700" spc="-5" dirty="0">
                <a:latin typeface="Times New Roman"/>
                <a:cs typeface="Times New Roman"/>
              </a:rPr>
              <a:t>monitoring</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early </a:t>
            </a:r>
            <a:r>
              <a:rPr sz="1700" dirty="0">
                <a:latin typeface="Times New Roman"/>
                <a:cs typeface="Times New Roman"/>
              </a:rPr>
              <a:t> </a:t>
            </a:r>
            <a:r>
              <a:rPr sz="1700" spc="-5" dirty="0">
                <a:latin typeface="Times New Roman"/>
                <a:cs typeface="Times New Roman"/>
              </a:rPr>
              <a:t>warning</a:t>
            </a:r>
            <a:r>
              <a:rPr sz="1700" dirty="0">
                <a:latin typeface="Times New Roman"/>
                <a:cs typeface="Times New Roman"/>
              </a:rPr>
              <a:t> </a:t>
            </a:r>
            <a:r>
              <a:rPr sz="1700" spc="-5" dirty="0">
                <a:latin typeface="Times New Roman"/>
                <a:cs typeface="Times New Roman"/>
              </a:rPr>
              <a:t>systems</a:t>
            </a:r>
            <a:endParaRPr sz="1700">
              <a:latin typeface="Times New Roman"/>
              <a:cs typeface="Times New Roman"/>
            </a:endParaRPr>
          </a:p>
          <a:p>
            <a:pPr>
              <a:lnSpc>
                <a:spcPct val="100000"/>
              </a:lnSpc>
            </a:pPr>
            <a:endParaRPr sz="1850">
              <a:latin typeface="Times New Roman"/>
              <a:cs typeface="Times New Roman"/>
            </a:endParaRPr>
          </a:p>
          <a:p>
            <a:pPr marL="12700">
              <a:lnSpc>
                <a:spcPct val="100000"/>
              </a:lnSpc>
            </a:pPr>
            <a:r>
              <a:rPr sz="2000" b="1" u="heavy" dirty="0">
                <a:uFill>
                  <a:solidFill>
                    <a:srgbClr val="000000"/>
                  </a:solidFill>
                </a:uFill>
                <a:latin typeface="Times New Roman"/>
                <a:cs typeface="Times New Roman"/>
              </a:rPr>
              <a:t>Content</a:t>
            </a:r>
            <a:r>
              <a:rPr sz="2000" b="1" u="heavy" spc="-40"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for</a:t>
            </a:r>
            <a:r>
              <a:rPr sz="2000" b="1" u="heavy"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Project Phase</a:t>
            </a:r>
            <a:r>
              <a:rPr sz="2000" b="1" u="heavy" spc="-30"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2</a:t>
            </a:r>
            <a:r>
              <a:rPr sz="2000" b="1" u="heavy" spc="-5"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a:t>
            </a:r>
            <a:endParaRPr sz="2000">
              <a:latin typeface="Times New Roman"/>
              <a:cs typeface="Times New Roman"/>
            </a:endParaRPr>
          </a:p>
          <a:p>
            <a:pPr>
              <a:lnSpc>
                <a:spcPct val="100000"/>
              </a:lnSpc>
            </a:pPr>
            <a:endParaRPr sz="2200">
              <a:latin typeface="Times New Roman"/>
              <a:cs typeface="Times New Roman"/>
            </a:endParaRPr>
          </a:p>
          <a:p>
            <a:pPr marL="12700" marR="575310">
              <a:lnSpc>
                <a:spcPts val="1610"/>
              </a:lnSpc>
              <a:spcBef>
                <a:spcPts val="1330"/>
              </a:spcBef>
            </a:pPr>
            <a:r>
              <a:rPr sz="1400" spc="-5" dirty="0">
                <a:latin typeface="Times New Roman"/>
                <a:cs typeface="Times New Roman"/>
              </a:rPr>
              <a:t>Consider</a:t>
            </a:r>
            <a:r>
              <a:rPr sz="1400" dirty="0">
                <a:latin typeface="Times New Roman"/>
                <a:cs typeface="Times New Roman"/>
              </a:rPr>
              <a:t> </a:t>
            </a:r>
            <a:r>
              <a:rPr sz="1400" spc="-5" dirty="0">
                <a:latin typeface="Times New Roman"/>
                <a:cs typeface="Times New Roman"/>
              </a:rPr>
              <a:t>incorporating</a:t>
            </a:r>
            <a:r>
              <a:rPr sz="1400" spc="10" dirty="0">
                <a:latin typeface="Times New Roman"/>
                <a:cs typeface="Times New Roman"/>
              </a:rPr>
              <a:t> </a:t>
            </a:r>
            <a:r>
              <a:rPr sz="1400" spc="-5" dirty="0">
                <a:latin typeface="Times New Roman"/>
                <a:cs typeface="Times New Roman"/>
              </a:rPr>
              <a:t>predictive</a:t>
            </a:r>
            <a:r>
              <a:rPr sz="1400" spc="5" dirty="0">
                <a:latin typeface="Times New Roman"/>
                <a:cs typeface="Times New Roman"/>
              </a:rPr>
              <a:t> </a:t>
            </a:r>
            <a:r>
              <a:rPr sz="1400" spc="-5" dirty="0">
                <a:latin typeface="Times New Roman"/>
                <a:cs typeface="Times New Roman"/>
              </a:rPr>
              <a:t>modeling</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historical</a:t>
            </a:r>
            <a:r>
              <a:rPr sz="1400" spc="5" dirty="0">
                <a:latin typeface="Times New Roman"/>
                <a:cs typeface="Times New Roman"/>
              </a:rPr>
              <a:t> </a:t>
            </a:r>
            <a:r>
              <a:rPr sz="1400" spc="-5" dirty="0">
                <a:latin typeface="Times New Roman"/>
                <a:cs typeface="Times New Roman"/>
              </a:rPr>
              <a:t>flood</a:t>
            </a:r>
            <a:r>
              <a:rPr sz="1400" dirty="0">
                <a:latin typeface="Times New Roman"/>
                <a:cs typeface="Times New Roman"/>
              </a:rPr>
              <a:t> data </a:t>
            </a:r>
            <a:r>
              <a:rPr sz="1400" spc="-5" dirty="0">
                <a:latin typeface="Times New Roman"/>
                <a:cs typeface="Times New Roman"/>
              </a:rPr>
              <a:t>to</a:t>
            </a:r>
            <a:r>
              <a:rPr sz="1400" spc="10" dirty="0">
                <a:latin typeface="Times New Roman"/>
                <a:cs typeface="Times New Roman"/>
              </a:rPr>
              <a:t> </a:t>
            </a:r>
            <a:r>
              <a:rPr sz="1400" spc="-5" dirty="0">
                <a:latin typeface="Times New Roman"/>
                <a:cs typeface="Times New Roman"/>
              </a:rPr>
              <a:t>improve</a:t>
            </a:r>
            <a:r>
              <a:rPr sz="1400" spc="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accuracy</a:t>
            </a:r>
            <a:r>
              <a:rPr sz="1400" dirty="0">
                <a:latin typeface="Times New Roman"/>
                <a:cs typeface="Times New Roman"/>
              </a:rPr>
              <a:t> of </a:t>
            </a:r>
            <a:r>
              <a:rPr sz="1400" spc="-5" dirty="0">
                <a:latin typeface="Times New Roman"/>
                <a:cs typeface="Times New Roman"/>
              </a:rPr>
              <a:t>early</a:t>
            </a:r>
            <a:r>
              <a:rPr sz="1400" spc="5" dirty="0">
                <a:latin typeface="Times New Roman"/>
                <a:cs typeface="Times New Roman"/>
              </a:rPr>
              <a:t> </a:t>
            </a:r>
            <a:r>
              <a:rPr sz="1400" spc="-5" dirty="0">
                <a:latin typeface="Times New Roman"/>
                <a:cs typeface="Times New Roman"/>
              </a:rPr>
              <a:t>warnings.</a:t>
            </a:r>
            <a:endParaRPr sz="14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2000" b="1" u="heavy" dirty="0">
                <a:solidFill>
                  <a:srgbClr val="1F1F1F"/>
                </a:solidFill>
                <a:uFill>
                  <a:solidFill>
                    <a:srgbClr val="1F1F1F"/>
                  </a:solidFill>
                </a:uFill>
                <a:latin typeface="Times New Roman"/>
                <a:cs typeface="Times New Roman"/>
              </a:rPr>
              <a:t>Data</a:t>
            </a:r>
            <a:r>
              <a:rPr sz="2000" b="1" u="heavy" spc="-50" dirty="0">
                <a:solidFill>
                  <a:srgbClr val="1F1F1F"/>
                </a:solidFill>
                <a:uFill>
                  <a:solidFill>
                    <a:srgbClr val="1F1F1F"/>
                  </a:solidFill>
                </a:uFill>
                <a:latin typeface="Times New Roman"/>
                <a:cs typeface="Times New Roman"/>
              </a:rPr>
              <a:t> </a:t>
            </a:r>
            <a:r>
              <a:rPr sz="2000" b="1" u="heavy" dirty="0">
                <a:solidFill>
                  <a:srgbClr val="1F1F1F"/>
                </a:solidFill>
                <a:uFill>
                  <a:solidFill>
                    <a:srgbClr val="1F1F1F"/>
                  </a:solidFill>
                </a:uFill>
                <a:latin typeface="Times New Roman"/>
                <a:cs typeface="Times New Roman"/>
              </a:rPr>
              <a:t>Source</a:t>
            </a:r>
            <a:endParaRPr sz="2000">
              <a:latin typeface="Times New Roman"/>
              <a:cs typeface="Times New Roman"/>
            </a:endParaRPr>
          </a:p>
          <a:p>
            <a:pPr marL="12700" marR="459740" indent="457200">
              <a:lnSpc>
                <a:spcPts val="1610"/>
              </a:lnSpc>
              <a:spcBef>
                <a:spcPts val="1550"/>
              </a:spcBef>
            </a:pPr>
            <a:r>
              <a:rPr sz="1400" dirty="0">
                <a:solidFill>
                  <a:srgbClr val="1F1F1F"/>
                </a:solidFill>
                <a:latin typeface="Times New Roman"/>
                <a:cs typeface="Times New Roman"/>
              </a:rPr>
              <a:t>A</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good</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data</a:t>
            </a:r>
            <a:r>
              <a:rPr sz="1400" spc="5" dirty="0">
                <a:solidFill>
                  <a:srgbClr val="1F1F1F"/>
                </a:solidFill>
                <a:latin typeface="Times New Roman"/>
                <a:cs typeface="Times New Roman"/>
              </a:rPr>
              <a:t> </a:t>
            </a:r>
            <a:r>
              <a:rPr sz="1400" spc="-5" dirty="0">
                <a:solidFill>
                  <a:srgbClr val="1F1F1F"/>
                </a:solidFill>
                <a:latin typeface="Times New Roman"/>
                <a:cs typeface="Times New Roman"/>
              </a:rPr>
              <a:t>source</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for</a:t>
            </a:r>
            <a:r>
              <a:rPr sz="1400" spc="15" dirty="0">
                <a:solidFill>
                  <a:srgbClr val="1F1F1F"/>
                </a:solidFill>
                <a:latin typeface="Times New Roman"/>
                <a:cs typeface="Times New Roman"/>
              </a:rPr>
              <a:t> </a:t>
            </a:r>
            <a:r>
              <a:rPr sz="1400" spc="-5" dirty="0">
                <a:solidFill>
                  <a:srgbClr val="1F1F1F"/>
                </a:solidFill>
                <a:latin typeface="Times New Roman"/>
                <a:cs typeface="Times New Roman"/>
              </a:rPr>
              <a:t>flood</a:t>
            </a:r>
            <a:r>
              <a:rPr sz="1400" spc="15" dirty="0">
                <a:solidFill>
                  <a:srgbClr val="1F1F1F"/>
                </a:solidFill>
                <a:latin typeface="Times New Roman"/>
                <a:cs typeface="Times New Roman"/>
              </a:rPr>
              <a:t> </a:t>
            </a:r>
            <a:r>
              <a:rPr sz="1400" spc="-10" dirty="0">
                <a:solidFill>
                  <a:srgbClr val="1F1F1F"/>
                </a:solidFill>
                <a:latin typeface="Times New Roman"/>
                <a:cs typeface="Times New Roman"/>
              </a:rPr>
              <a:t>monitoring</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system</a:t>
            </a:r>
            <a:r>
              <a:rPr sz="1400" dirty="0">
                <a:solidFill>
                  <a:srgbClr val="1F1F1F"/>
                </a:solidFill>
                <a:latin typeface="Times New Roman"/>
                <a:cs typeface="Times New Roman"/>
              </a:rPr>
              <a:t> </a:t>
            </a:r>
            <a:r>
              <a:rPr sz="1400" spc="-5" dirty="0">
                <a:solidFill>
                  <a:srgbClr val="1F1F1F"/>
                </a:solidFill>
                <a:latin typeface="Times New Roman"/>
                <a:cs typeface="Times New Roman"/>
              </a:rPr>
              <a:t>should</a:t>
            </a:r>
            <a:r>
              <a:rPr sz="1400" spc="15" dirty="0">
                <a:solidFill>
                  <a:srgbClr val="1F1F1F"/>
                </a:solidFill>
                <a:latin typeface="Times New Roman"/>
                <a:cs typeface="Times New Roman"/>
              </a:rPr>
              <a:t> </a:t>
            </a:r>
            <a:r>
              <a:rPr sz="1400" dirty="0">
                <a:solidFill>
                  <a:srgbClr val="1F1F1F"/>
                </a:solidFill>
                <a:latin typeface="Times New Roman"/>
                <a:cs typeface="Times New Roman"/>
              </a:rPr>
              <a:t>beAccurate,</a:t>
            </a:r>
            <a:r>
              <a:rPr sz="1400" spc="-20" dirty="0">
                <a:solidFill>
                  <a:srgbClr val="1F1F1F"/>
                </a:solidFill>
                <a:latin typeface="Times New Roman"/>
                <a:cs typeface="Times New Roman"/>
              </a:rPr>
              <a:t> </a:t>
            </a:r>
            <a:r>
              <a:rPr sz="1400" spc="-5" dirty="0">
                <a:solidFill>
                  <a:srgbClr val="1F1F1F"/>
                </a:solidFill>
                <a:latin typeface="Times New Roman"/>
                <a:cs typeface="Times New Roman"/>
              </a:rPr>
              <a:t>Complete, </a:t>
            </a:r>
            <a:r>
              <a:rPr sz="1400" spc="-335" dirty="0">
                <a:solidFill>
                  <a:srgbClr val="1F1F1F"/>
                </a:solidFill>
                <a:latin typeface="Times New Roman"/>
                <a:cs typeface="Times New Roman"/>
              </a:rPr>
              <a:t> </a:t>
            </a:r>
            <a:r>
              <a:rPr sz="1400" spc="-5" dirty="0">
                <a:solidFill>
                  <a:srgbClr val="1F1F1F"/>
                </a:solidFill>
                <a:latin typeface="Times New Roman"/>
                <a:cs typeface="Times New Roman"/>
              </a:rPr>
              <a:t>Covering </a:t>
            </a:r>
            <a:r>
              <a:rPr sz="1400" spc="5" dirty="0">
                <a:solidFill>
                  <a:srgbClr val="1F1F1F"/>
                </a:solidFill>
                <a:latin typeface="Times New Roman"/>
                <a:cs typeface="Times New Roman"/>
              </a:rPr>
              <a:t>the</a:t>
            </a:r>
            <a:r>
              <a:rPr sz="1400" spc="-15" dirty="0">
                <a:solidFill>
                  <a:srgbClr val="1F1F1F"/>
                </a:solidFill>
                <a:latin typeface="Times New Roman"/>
                <a:cs typeface="Times New Roman"/>
              </a:rPr>
              <a:t> </a:t>
            </a:r>
            <a:r>
              <a:rPr sz="1400" spc="-5" dirty="0">
                <a:solidFill>
                  <a:srgbClr val="1F1F1F"/>
                </a:solidFill>
                <a:latin typeface="Times New Roman"/>
                <a:cs typeface="Times New Roman"/>
              </a:rPr>
              <a:t>geographic </a:t>
            </a:r>
            <a:r>
              <a:rPr sz="1400" dirty="0">
                <a:solidFill>
                  <a:srgbClr val="1F1F1F"/>
                </a:solidFill>
                <a:latin typeface="Times New Roman"/>
                <a:cs typeface="Times New Roman"/>
              </a:rPr>
              <a:t>area</a:t>
            </a:r>
            <a:r>
              <a:rPr sz="1400" spc="-50" dirty="0">
                <a:solidFill>
                  <a:srgbClr val="1F1F1F"/>
                </a:solidFill>
                <a:latin typeface="Times New Roman"/>
                <a:cs typeface="Times New Roman"/>
              </a:rPr>
              <a:t> </a:t>
            </a:r>
            <a:r>
              <a:rPr sz="1400" dirty="0">
                <a:solidFill>
                  <a:srgbClr val="1F1F1F"/>
                </a:solidFill>
                <a:latin typeface="Times New Roman"/>
                <a:cs typeface="Times New Roman"/>
              </a:rPr>
              <a:t>of</a:t>
            </a:r>
            <a:r>
              <a:rPr sz="1400" spc="-40" dirty="0">
                <a:solidFill>
                  <a:srgbClr val="1F1F1F"/>
                </a:solidFill>
                <a:latin typeface="Times New Roman"/>
                <a:cs typeface="Times New Roman"/>
              </a:rPr>
              <a:t> </a:t>
            </a:r>
            <a:r>
              <a:rPr sz="1400" spc="-5" dirty="0">
                <a:solidFill>
                  <a:srgbClr val="1F1F1F"/>
                </a:solidFill>
                <a:latin typeface="Times New Roman"/>
                <a:cs typeface="Times New Roman"/>
              </a:rPr>
              <a:t>interest,</a:t>
            </a:r>
            <a:r>
              <a:rPr sz="1400" spc="-30" dirty="0">
                <a:solidFill>
                  <a:srgbClr val="1F1F1F"/>
                </a:solidFill>
                <a:latin typeface="Times New Roman"/>
                <a:cs typeface="Times New Roman"/>
              </a:rPr>
              <a:t> </a:t>
            </a:r>
            <a:r>
              <a:rPr sz="1400" spc="-5" dirty="0">
                <a:solidFill>
                  <a:srgbClr val="1F1F1F"/>
                </a:solidFill>
                <a:latin typeface="Times New Roman"/>
                <a:cs typeface="Times New Roman"/>
              </a:rPr>
              <a:t>Accessible</a:t>
            </a:r>
            <a:r>
              <a:rPr sz="1200" spc="-5" dirty="0">
                <a:solidFill>
                  <a:srgbClr val="1F1F1F"/>
                </a:solidFill>
                <a:latin typeface="Times New Roman"/>
                <a:cs typeface="Times New Roman"/>
              </a:rPr>
              <a:t>.</a:t>
            </a:r>
            <a:endParaRPr sz="1200">
              <a:latin typeface="Times New Roman"/>
              <a:cs typeface="Times New Roman"/>
            </a:endParaRPr>
          </a:p>
          <a:p>
            <a:pPr>
              <a:lnSpc>
                <a:spcPct val="100000"/>
              </a:lnSpc>
            </a:pPr>
            <a:endParaRPr sz="1500">
              <a:latin typeface="Times New Roman"/>
              <a:cs typeface="Times New Roman"/>
            </a:endParaRPr>
          </a:p>
          <a:p>
            <a:pPr marL="469900">
              <a:lnSpc>
                <a:spcPct val="100000"/>
              </a:lnSpc>
              <a:spcBef>
                <a:spcPts val="875"/>
              </a:spcBef>
            </a:pPr>
            <a:r>
              <a:rPr sz="1400" spc="-5" dirty="0">
                <a:solidFill>
                  <a:srgbClr val="1F1F1F"/>
                </a:solidFill>
                <a:latin typeface="Times New Roman"/>
                <a:cs typeface="Times New Roman"/>
              </a:rPr>
              <a:t>Dataset</a:t>
            </a:r>
            <a:r>
              <a:rPr sz="1400" spc="-10" dirty="0">
                <a:solidFill>
                  <a:srgbClr val="1F1F1F"/>
                </a:solidFill>
                <a:latin typeface="Times New Roman"/>
                <a:cs typeface="Times New Roman"/>
              </a:rPr>
              <a:t> </a:t>
            </a:r>
            <a:r>
              <a:rPr sz="1400" spc="-5" dirty="0">
                <a:solidFill>
                  <a:srgbClr val="1F1F1F"/>
                </a:solidFill>
                <a:latin typeface="Times New Roman"/>
                <a:cs typeface="Times New Roman"/>
              </a:rPr>
              <a:t>Link:</a:t>
            </a:r>
            <a:r>
              <a:rPr sz="1400" spc="409" dirty="0">
                <a:solidFill>
                  <a:srgbClr val="1F1F1F"/>
                </a:solidFill>
                <a:latin typeface="Times New Roman"/>
                <a:cs typeface="Times New Roman"/>
              </a:rPr>
              <a:t> </a:t>
            </a:r>
            <a:r>
              <a:rPr sz="1400" spc="-55" dirty="0">
                <a:solidFill>
                  <a:srgbClr val="1F1F1F"/>
                </a:solidFill>
                <a:latin typeface="Times New Roman"/>
                <a:cs typeface="Times New Roman"/>
              </a:rPr>
              <a:t>https://</a:t>
            </a:r>
            <a:r>
              <a:rPr sz="1400" spc="-55" dirty="0">
                <a:solidFill>
                  <a:srgbClr val="1F1F1F"/>
                </a:solidFill>
                <a:latin typeface="Times New Roman"/>
                <a:cs typeface="Times New Roman"/>
                <a:hlinkClick r:id="rId2"/>
              </a:rPr>
              <a:t>www.kaggle.com/code/mukulthakur177/flood-prediction-model/input</a:t>
            </a:r>
            <a:endParaRPr sz="1400">
              <a:latin typeface="Times New Roman"/>
              <a:cs typeface="Times New Roman"/>
            </a:endParaRPr>
          </a:p>
        </p:txBody>
      </p:sp>
      <p:sp>
        <p:nvSpPr>
          <p:cNvPr id="3" name="object 3"/>
          <p:cNvSpPr txBox="1"/>
          <p:nvPr/>
        </p:nvSpPr>
        <p:spPr>
          <a:xfrm>
            <a:off x="7533690" y="720890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4" name="object 4"/>
          <p:cNvSpPr txBox="1"/>
          <p:nvPr/>
        </p:nvSpPr>
        <p:spPr>
          <a:xfrm>
            <a:off x="7533690" y="780668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5" name="object 5"/>
          <p:cNvSpPr txBox="1"/>
          <p:nvPr/>
        </p:nvSpPr>
        <p:spPr>
          <a:xfrm>
            <a:off x="7533690" y="8405621"/>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
        <p:nvSpPr>
          <p:cNvPr id="6" name="object 6"/>
          <p:cNvSpPr txBox="1"/>
          <p:nvPr/>
        </p:nvSpPr>
        <p:spPr>
          <a:xfrm>
            <a:off x="7533690" y="9003029"/>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graphicFrame>
        <p:nvGraphicFramePr>
          <p:cNvPr id="7" name="object 7"/>
          <p:cNvGraphicFramePr>
            <a:graphicFrameLocks noGrp="1"/>
          </p:cNvGraphicFramePr>
          <p:nvPr/>
        </p:nvGraphicFramePr>
        <p:xfrm>
          <a:off x="0" y="6035928"/>
          <a:ext cx="7609840" cy="3993515"/>
        </p:xfrm>
        <a:graphic>
          <a:graphicData uri="http://schemas.openxmlformats.org/drawingml/2006/table">
            <a:tbl>
              <a:tblPr firstRow="1" bandRow="1">
                <a:tableStyleId>{2D5ABB26-0587-4C30-8999-92F81FD0307C}</a:tableStyleId>
              </a:tblPr>
              <a:tblGrid>
                <a:gridCol w="818515">
                  <a:extLst>
                    <a:ext uri="{9D8B030D-6E8A-4147-A177-3AD203B41FA5}">
                      <a16:colId xmlns:a16="http://schemas.microsoft.com/office/drawing/2014/main" val="20000"/>
                    </a:ext>
                  </a:extLst>
                </a:gridCol>
                <a:gridCol w="675004">
                  <a:extLst>
                    <a:ext uri="{9D8B030D-6E8A-4147-A177-3AD203B41FA5}">
                      <a16:colId xmlns:a16="http://schemas.microsoft.com/office/drawing/2014/main" val="20001"/>
                    </a:ext>
                  </a:extLst>
                </a:gridCol>
                <a:gridCol w="407034">
                  <a:extLst>
                    <a:ext uri="{9D8B030D-6E8A-4147-A177-3AD203B41FA5}">
                      <a16:colId xmlns:a16="http://schemas.microsoft.com/office/drawing/2014/main" val="20002"/>
                    </a:ext>
                  </a:extLst>
                </a:gridCol>
                <a:gridCol w="377189">
                  <a:extLst>
                    <a:ext uri="{9D8B030D-6E8A-4147-A177-3AD203B41FA5}">
                      <a16:colId xmlns:a16="http://schemas.microsoft.com/office/drawing/2014/main" val="20003"/>
                    </a:ext>
                  </a:extLst>
                </a:gridCol>
                <a:gridCol w="405764">
                  <a:extLst>
                    <a:ext uri="{9D8B030D-6E8A-4147-A177-3AD203B41FA5}">
                      <a16:colId xmlns:a16="http://schemas.microsoft.com/office/drawing/2014/main" val="20004"/>
                    </a:ext>
                  </a:extLst>
                </a:gridCol>
                <a:gridCol w="389255">
                  <a:extLst>
                    <a:ext uri="{9D8B030D-6E8A-4147-A177-3AD203B41FA5}">
                      <a16:colId xmlns:a16="http://schemas.microsoft.com/office/drawing/2014/main" val="20005"/>
                    </a:ext>
                  </a:extLst>
                </a:gridCol>
                <a:gridCol w="439419">
                  <a:extLst>
                    <a:ext uri="{9D8B030D-6E8A-4147-A177-3AD203B41FA5}">
                      <a16:colId xmlns:a16="http://schemas.microsoft.com/office/drawing/2014/main" val="20006"/>
                    </a:ext>
                  </a:extLst>
                </a:gridCol>
                <a:gridCol w="439420">
                  <a:extLst>
                    <a:ext uri="{9D8B030D-6E8A-4147-A177-3AD203B41FA5}">
                      <a16:colId xmlns:a16="http://schemas.microsoft.com/office/drawing/2014/main" val="20007"/>
                    </a:ext>
                  </a:extLst>
                </a:gridCol>
                <a:gridCol w="50165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439420">
                  <a:extLst>
                    <a:ext uri="{9D8B030D-6E8A-4147-A177-3AD203B41FA5}">
                      <a16:colId xmlns:a16="http://schemas.microsoft.com/office/drawing/2014/main" val="20010"/>
                    </a:ext>
                  </a:extLst>
                </a:gridCol>
                <a:gridCol w="438785">
                  <a:extLst>
                    <a:ext uri="{9D8B030D-6E8A-4147-A177-3AD203B41FA5}">
                      <a16:colId xmlns:a16="http://schemas.microsoft.com/office/drawing/2014/main" val="20011"/>
                    </a:ext>
                  </a:extLst>
                </a:gridCol>
                <a:gridCol w="438785">
                  <a:extLst>
                    <a:ext uri="{9D8B030D-6E8A-4147-A177-3AD203B41FA5}">
                      <a16:colId xmlns:a16="http://schemas.microsoft.com/office/drawing/2014/main" val="20012"/>
                    </a:ext>
                  </a:extLst>
                </a:gridCol>
                <a:gridCol w="438784">
                  <a:extLst>
                    <a:ext uri="{9D8B030D-6E8A-4147-A177-3AD203B41FA5}">
                      <a16:colId xmlns:a16="http://schemas.microsoft.com/office/drawing/2014/main" val="20013"/>
                    </a:ext>
                  </a:extLst>
                </a:gridCol>
                <a:gridCol w="499745">
                  <a:extLst>
                    <a:ext uri="{9D8B030D-6E8A-4147-A177-3AD203B41FA5}">
                      <a16:colId xmlns:a16="http://schemas.microsoft.com/office/drawing/2014/main" val="20014"/>
                    </a:ext>
                  </a:extLst>
                </a:gridCol>
                <a:gridCol w="394335">
                  <a:extLst>
                    <a:ext uri="{9D8B030D-6E8A-4147-A177-3AD203B41FA5}">
                      <a16:colId xmlns:a16="http://schemas.microsoft.com/office/drawing/2014/main" val="20015"/>
                    </a:ext>
                  </a:extLst>
                </a:gridCol>
              </a:tblGrid>
              <a:tr h="993648">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marR="80645">
                        <a:lnSpc>
                          <a:spcPts val="1030"/>
                        </a:lnSpc>
                        <a:spcBef>
                          <a:spcPts val="810"/>
                        </a:spcBef>
                      </a:pPr>
                      <a:r>
                        <a:rPr sz="900" dirty="0">
                          <a:latin typeface="Arial MT"/>
                          <a:cs typeface="Arial MT"/>
                        </a:rPr>
                        <a:t>SUB</a:t>
                      </a:r>
                      <a:r>
                        <a:rPr sz="900" spc="-5" dirty="0">
                          <a:latin typeface="Arial MT"/>
                          <a:cs typeface="Arial MT"/>
                        </a:rPr>
                        <a:t>D</a:t>
                      </a:r>
                      <a:r>
                        <a:rPr sz="900" dirty="0">
                          <a:latin typeface="Arial MT"/>
                          <a:cs typeface="Arial MT"/>
                        </a:rPr>
                        <a:t>IVISIO  </a:t>
                      </a:r>
                      <a:r>
                        <a:rPr sz="900" spc="-5" dirty="0">
                          <a:latin typeface="Arial MT"/>
                          <a:cs typeface="Arial MT"/>
                        </a:rPr>
                        <a:t>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spc="-5" dirty="0">
                          <a:latin typeface="Arial MT"/>
                          <a:cs typeface="Arial MT"/>
                        </a:rPr>
                        <a:t>YEAR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29845" algn="ctr">
                        <a:lnSpc>
                          <a:spcPct val="100000"/>
                        </a:lnSpc>
                        <a:spcBef>
                          <a:spcPts val="735"/>
                        </a:spcBef>
                      </a:pPr>
                      <a:r>
                        <a:rPr sz="900" dirty="0">
                          <a:latin typeface="Arial MT"/>
                          <a:cs typeface="Arial MT"/>
                        </a:rPr>
                        <a:t>JAN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FEB</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MAR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spc="-5" dirty="0">
                          <a:latin typeface="Arial MT"/>
                          <a:cs typeface="Arial MT"/>
                        </a:rPr>
                        <a:t>APR</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0480" algn="ctr">
                        <a:lnSpc>
                          <a:spcPct val="100000"/>
                        </a:lnSpc>
                        <a:spcBef>
                          <a:spcPts val="735"/>
                        </a:spcBef>
                      </a:pPr>
                      <a:r>
                        <a:rPr sz="900" dirty="0">
                          <a:latin typeface="Arial MT"/>
                          <a:cs typeface="Arial MT"/>
                        </a:rPr>
                        <a:t>MAY</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JUN</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JUL</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5565">
                        <a:lnSpc>
                          <a:spcPct val="100000"/>
                        </a:lnSpc>
                        <a:spcBef>
                          <a:spcPts val="735"/>
                        </a:spcBef>
                      </a:pPr>
                      <a:r>
                        <a:rPr sz="900" dirty="0">
                          <a:latin typeface="Arial MT"/>
                          <a:cs typeface="Arial MT"/>
                        </a:rPr>
                        <a:t>AUG</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49530" algn="ctr">
                        <a:lnSpc>
                          <a:spcPct val="100000"/>
                        </a:lnSpc>
                        <a:spcBef>
                          <a:spcPts val="735"/>
                        </a:spcBef>
                      </a:pPr>
                      <a:r>
                        <a:rPr sz="900" spc="-5" dirty="0">
                          <a:latin typeface="Arial MT"/>
                          <a:cs typeface="Arial MT"/>
                        </a:rPr>
                        <a:t>SEP</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8100" algn="ctr">
                        <a:lnSpc>
                          <a:spcPct val="100000"/>
                        </a:lnSpc>
                        <a:spcBef>
                          <a:spcPts val="735"/>
                        </a:spcBef>
                      </a:pPr>
                      <a:r>
                        <a:rPr sz="900" spc="-5" dirty="0">
                          <a:latin typeface="Arial MT"/>
                          <a:cs typeface="Arial MT"/>
                        </a:rPr>
                        <a:t>OCT</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75565">
                        <a:lnSpc>
                          <a:spcPct val="100000"/>
                        </a:lnSpc>
                        <a:spcBef>
                          <a:spcPts val="735"/>
                        </a:spcBef>
                      </a:pPr>
                      <a:r>
                        <a:rPr sz="900" spc="-5" dirty="0">
                          <a:latin typeface="Arial MT"/>
                          <a:cs typeface="Arial MT"/>
                        </a:rPr>
                        <a:t>NOV</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37465" algn="ctr">
                        <a:lnSpc>
                          <a:spcPct val="100000"/>
                        </a:lnSpc>
                        <a:spcBef>
                          <a:spcPts val="735"/>
                        </a:spcBef>
                      </a:pPr>
                      <a:r>
                        <a:rPr sz="900" spc="-5" dirty="0">
                          <a:latin typeface="Arial MT"/>
                          <a:cs typeface="Arial MT"/>
                        </a:rPr>
                        <a:t>DEC</a:t>
                      </a:r>
                      <a:endParaRPr sz="9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0"/>
                        </a:spcBef>
                      </a:pPr>
                      <a:endParaRPr sz="1350">
                        <a:latin typeface="Times New Roman"/>
                        <a:cs typeface="Times New Roman"/>
                      </a:endParaRPr>
                    </a:p>
                    <a:p>
                      <a:pPr marL="75565" marR="73025">
                        <a:lnSpc>
                          <a:spcPts val="1030"/>
                        </a:lnSpc>
                      </a:pPr>
                      <a:r>
                        <a:rPr sz="900" spc="-5" dirty="0">
                          <a:latin typeface="Arial MT"/>
                          <a:cs typeface="Arial MT"/>
                        </a:rPr>
                        <a:t>ANNU </a:t>
                      </a:r>
                      <a:r>
                        <a:rPr sz="900" spc="-235" dirty="0">
                          <a:latin typeface="Arial MT"/>
                          <a:cs typeface="Arial MT"/>
                        </a:rPr>
                        <a:t> </a:t>
                      </a:r>
                      <a:r>
                        <a:rPr sz="900" spc="-5" dirty="0">
                          <a:latin typeface="Arial MT"/>
                          <a:cs typeface="Arial MT"/>
                        </a:rPr>
                        <a:t>AL </a:t>
                      </a:r>
                      <a:r>
                        <a:rPr sz="900" dirty="0">
                          <a:latin typeface="Arial MT"/>
                          <a:cs typeface="Arial MT"/>
                        </a:rPr>
                        <a:t> RAINF  </a:t>
                      </a:r>
                      <a:r>
                        <a:rPr sz="900" spc="-5" dirty="0">
                          <a:latin typeface="Arial MT"/>
                          <a:cs typeface="Arial MT"/>
                        </a:rPr>
                        <a:t>ALL</a:t>
                      </a:r>
                      <a:endParaRPr sz="900">
                        <a:latin typeface="Arial MT"/>
                        <a:cs typeface="Arial MT"/>
                      </a:endParaRPr>
                    </a:p>
                  </a:txBody>
                  <a:tcPr marL="0" marR="0" marT="12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pPr>
                      <a:endParaRPr sz="1000">
                        <a:latin typeface="Times New Roman"/>
                        <a:cs typeface="Times New Roman"/>
                      </a:endParaRPr>
                    </a:p>
                    <a:p>
                      <a:pPr marR="39370">
                        <a:lnSpc>
                          <a:spcPct val="100000"/>
                        </a:lnSpc>
                      </a:pPr>
                      <a:endParaRPr sz="1000">
                        <a:latin typeface="Times New Roman"/>
                        <a:cs typeface="Times New Roman"/>
                      </a:endParaRPr>
                    </a:p>
                    <a:p>
                      <a:pPr marL="76200">
                        <a:lnSpc>
                          <a:spcPct val="100000"/>
                        </a:lnSpc>
                        <a:spcBef>
                          <a:spcPts val="735"/>
                        </a:spcBef>
                      </a:pPr>
                      <a:r>
                        <a:rPr sz="900" dirty="0">
                          <a:latin typeface="Arial MT"/>
                          <a:cs typeface="Arial MT"/>
                        </a:rPr>
                        <a:t>FL</a:t>
                      </a:r>
                      <a:r>
                        <a:rPr sz="900" spc="-5" dirty="0">
                          <a:latin typeface="Arial MT"/>
                          <a:cs typeface="Arial MT"/>
                        </a:rPr>
                        <a:t>O</a:t>
                      </a:r>
                      <a:r>
                        <a:rPr sz="900" dirty="0">
                          <a:latin typeface="Arial MT"/>
                          <a:cs typeface="Arial MT"/>
                        </a:rPr>
                        <a:t>O</a:t>
                      </a:r>
                      <a:endParaRPr sz="900">
                        <a:latin typeface="Arial MT"/>
                        <a:cs typeface="Arial MT"/>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97788">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28.7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44.7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51.6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160.0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174.7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824.6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743.0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357.5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197.7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266.9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350.8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48.4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3248</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98932">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6.7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2.6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57.3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83.9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134.5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390.9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1205.0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315.8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491.6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358.4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158.3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121.5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3326</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97407">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18.6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83.6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249.7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558.6</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1022.5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420.2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341.8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354.1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157.0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59.0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3271</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98881">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1270" algn="ctr">
                        <a:lnSpc>
                          <a:spcPct val="100000"/>
                        </a:lnSpc>
                      </a:pPr>
                      <a:r>
                        <a:rPr sz="900" spc="-5" dirty="0">
                          <a:latin typeface="Arial MT"/>
                          <a:cs typeface="Arial MT"/>
                        </a:rPr>
                        <a:t>1904</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23.7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dirty="0">
                          <a:latin typeface="Arial MT"/>
                          <a:cs typeface="Arial MT"/>
                        </a:rPr>
                        <a:t>3.0</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32.2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244" algn="ctr">
                        <a:lnSpc>
                          <a:spcPct val="100000"/>
                        </a:lnSpc>
                      </a:pPr>
                      <a:r>
                        <a:rPr sz="900" spc="-5" dirty="0">
                          <a:latin typeface="Arial MT"/>
                          <a:cs typeface="Arial MT"/>
                        </a:rPr>
                        <a:t>71.5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235.7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6200">
                        <a:lnSpc>
                          <a:spcPct val="100000"/>
                        </a:lnSpc>
                      </a:pPr>
                      <a:r>
                        <a:rPr sz="900" spc="-5" dirty="0">
                          <a:latin typeface="Arial MT"/>
                          <a:cs typeface="Arial MT"/>
                        </a:rPr>
                        <a:t>1098.2</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725.5</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635" algn="ctr">
                        <a:lnSpc>
                          <a:spcPct val="100000"/>
                        </a:lnSpc>
                      </a:pPr>
                      <a:r>
                        <a:rPr sz="900" spc="-5" dirty="0">
                          <a:latin typeface="Arial MT"/>
                          <a:cs typeface="Arial MT"/>
                        </a:rPr>
                        <a:t>351.8</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algn="ctr">
                        <a:lnSpc>
                          <a:spcPct val="100000"/>
                        </a:lnSpc>
                      </a:pPr>
                      <a:r>
                        <a:rPr sz="900" spc="-5" dirty="0">
                          <a:latin typeface="Arial MT"/>
                          <a:cs typeface="Arial MT"/>
                        </a:rPr>
                        <a:t>222.7</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spc="-5" dirty="0">
                          <a:latin typeface="Arial MT"/>
                          <a:cs typeface="Arial MT"/>
                        </a:rPr>
                        <a:t>328.1</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R="55880" algn="ctr">
                        <a:lnSpc>
                          <a:spcPct val="100000"/>
                        </a:lnSpc>
                      </a:pPr>
                      <a:r>
                        <a:rPr sz="900" spc="-5" dirty="0">
                          <a:latin typeface="Arial MT"/>
                          <a:cs typeface="Arial MT"/>
                        </a:rPr>
                        <a:t>33.9</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250">
                        <a:latin typeface="Times New Roman"/>
                        <a:cs typeface="Times New Roman"/>
                      </a:endParaRPr>
                    </a:p>
                    <a:p>
                      <a:pPr marL="75565">
                        <a:lnSpc>
                          <a:spcPct val="100000"/>
                        </a:lnSpc>
                      </a:pPr>
                      <a:r>
                        <a:rPr sz="900" dirty="0">
                          <a:latin typeface="Arial MT"/>
                          <a:cs typeface="Arial MT"/>
                        </a:rPr>
                        <a:t>3.3</a:t>
                      </a:r>
                      <a:endParaRPr sz="900">
                        <a:latin typeface="Arial MT"/>
                        <a:cs typeface="Arial MT"/>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35"/>
                        </a:spcBef>
                      </a:pPr>
                      <a:endParaRPr sz="1250">
                        <a:latin typeface="Times New Roman"/>
                        <a:cs typeface="Times New Roman"/>
                      </a:endParaRPr>
                    </a:p>
                    <a:p>
                      <a:pPr marL="76200" marR="39370">
                        <a:lnSpc>
                          <a:spcPct val="100000"/>
                        </a:lnSpc>
                      </a:pPr>
                      <a:r>
                        <a:rPr sz="900" spc="-5" dirty="0">
                          <a:latin typeface="Arial MT"/>
                          <a:cs typeface="Arial MT"/>
                        </a:rPr>
                        <a:t>3129</a:t>
                      </a:r>
                      <a:endParaRPr sz="900">
                        <a:latin typeface="Arial MT"/>
                        <a:cs typeface="Arial MT"/>
                      </a:endParaRPr>
                    </a:p>
                  </a:txBody>
                  <a:tcPr marL="0" marR="0" marT="4445"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97712">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KERALA</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1270" algn="ctr">
                        <a:lnSpc>
                          <a:spcPct val="100000"/>
                        </a:lnSpc>
                      </a:pPr>
                      <a:r>
                        <a:rPr sz="900" spc="-5" dirty="0">
                          <a:latin typeface="Arial MT"/>
                          <a:cs typeface="Arial MT"/>
                        </a:rPr>
                        <a:t>1905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1.2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22.3</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dirty="0">
                          <a:latin typeface="Arial MT"/>
                          <a:cs typeface="Arial MT"/>
                        </a:rPr>
                        <a:t>9.4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algn="ctr">
                        <a:lnSpc>
                          <a:spcPct val="100000"/>
                        </a:lnSpc>
                      </a:pPr>
                      <a:r>
                        <a:rPr sz="900" spc="-5" dirty="0">
                          <a:latin typeface="Arial MT"/>
                          <a:cs typeface="Arial MT"/>
                        </a:rPr>
                        <a:t>105.9</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263.3</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6200">
                        <a:lnSpc>
                          <a:spcPct val="100000"/>
                        </a:lnSpc>
                      </a:pPr>
                      <a:r>
                        <a:rPr sz="900" spc="-5" dirty="0">
                          <a:latin typeface="Arial MT"/>
                          <a:cs typeface="Arial MT"/>
                        </a:rPr>
                        <a:t>850.2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spc="-5" dirty="0">
                          <a:latin typeface="Arial MT"/>
                          <a:cs typeface="Arial MT"/>
                        </a:rPr>
                        <a:t>520.5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635" algn="ctr">
                        <a:lnSpc>
                          <a:spcPct val="100000"/>
                        </a:lnSpc>
                      </a:pPr>
                      <a:r>
                        <a:rPr sz="900" spc="-5" dirty="0">
                          <a:latin typeface="Arial MT"/>
                          <a:cs typeface="Arial MT"/>
                        </a:rPr>
                        <a:t>293.6</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algn="ctr">
                        <a:lnSpc>
                          <a:spcPct val="100000"/>
                        </a:lnSpc>
                      </a:pPr>
                      <a:r>
                        <a:rPr sz="900" spc="-5" dirty="0">
                          <a:latin typeface="Arial MT"/>
                          <a:cs typeface="Arial MT"/>
                        </a:rPr>
                        <a:t>217.2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spc="-5" dirty="0">
                          <a:latin typeface="Arial MT"/>
                          <a:cs typeface="Arial MT"/>
                        </a:rPr>
                        <a:t>383.5</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R="55880" algn="ctr">
                        <a:lnSpc>
                          <a:spcPct val="100000"/>
                        </a:lnSpc>
                      </a:pPr>
                      <a:r>
                        <a:rPr sz="900" spc="-5" dirty="0">
                          <a:latin typeface="Arial MT"/>
                          <a:cs typeface="Arial MT"/>
                        </a:rPr>
                        <a:t>74.4</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250">
                        <a:latin typeface="Times New Roman"/>
                        <a:cs typeface="Times New Roman"/>
                      </a:endParaRPr>
                    </a:p>
                    <a:p>
                      <a:pPr marL="75565">
                        <a:lnSpc>
                          <a:spcPct val="100000"/>
                        </a:lnSpc>
                      </a:pPr>
                      <a:r>
                        <a:rPr sz="900" dirty="0">
                          <a:latin typeface="Arial MT"/>
                          <a:cs typeface="Arial MT"/>
                        </a:rPr>
                        <a:t>0.2</a:t>
                      </a:r>
                      <a:endParaRPr sz="900">
                        <a:latin typeface="Arial MT"/>
                        <a:cs typeface="Arial MT"/>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39370">
                        <a:lnSpc>
                          <a:spcPct val="100000"/>
                        </a:lnSpc>
                        <a:spcBef>
                          <a:spcPts val="40"/>
                        </a:spcBef>
                      </a:pPr>
                      <a:endParaRPr sz="1250">
                        <a:latin typeface="Times New Roman"/>
                        <a:cs typeface="Times New Roman"/>
                      </a:endParaRPr>
                    </a:p>
                    <a:p>
                      <a:pPr marL="76200" marR="39370">
                        <a:lnSpc>
                          <a:spcPct val="100000"/>
                        </a:lnSpc>
                      </a:pPr>
                      <a:r>
                        <a:rPr sz="900" spc="-5" dirty="0">
                          <a:latin typeface="Arial MT"/>
                          <a:cs typeface="Arial MT"/>
                        </a:rPr>
                        <a:t>2741</a:t>
                      </a:r>
                      <a:endParaRPr sz="900">
                        <a:latin typeface="Arial MT"/>
                        <a:cs typeface="Arial MT"/>
                      </a:endParaRPr>
                    </a:p>
                  </a:txBody>
                  <a:tcPr marL="0" marR="0" marT="508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bl>
          </a:graphicData>
        </a:graphic>
      </p:graphicFrame>
      <p:sp>
        <p:nvSpPr>
          <p:cNvPr id="8" name="object 8"/>
          <p:cNvSpPr txBox="1"/>
          <p:nvPr/>
        </p:nvSpPr>
        <p:spPr>
          <a:xfrm>
            <a:off x="7533690" y="9602215"/>
            <a:ext cx="57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MT"/>
                <a:cs typeface="Arial MT"/>
              </a:rPr>
              <a:t>.</a:t>
            </a:r>
            <a:endParaRPr sz="9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51763"/>
            <a:ext cx="6706870" cy="929957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Collection</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Preprocessing:</a:t>
            </a:r>
            <a:endParaRPr sz="1600">
              <a:latin typeface="Times New Roman"/>
              <a:cs typeface="Times New Roman"/>
            </a:endParaRPr>
          </a:p>
          <a:p>
            <a:pPr>
              <a:lnSpc>
                <a:spcPct val="100000"/>
              </a:lnSpc>
              <a:spcBef>
                <a:spcPts val="35"/>
              </a:spcBef>
            </a:pPr>
            <a:endParaRPr sz="1600">
              <a:latin typeface="Times New Roman"/>
              <a:cs typeface="Times New Roman"/>
            </a:endParaRPr>
          </a:p>
          <a:p>
            <a:pPr marL="12700" marR="579120" indent="269875">
              <a:lnSpc>
                <a:spcPts val="1610"/>
              </a:lnSpc>
              <a:buFont typeface="Segoe UI Symbol"/>
              <a:buChar char="✓"/>
              <a:tabLst>
                <a:tab pos="470534" algn="l"/>
              </a:tabLst>
            </a:pPr>
            <a:r>
              <a:rPr sz="1400" spc="-5" dirty="0">
                <a:latin typeface="Times New Roman"/>
                <a:cs typeface="Times New Roman"/>
              </a:rPr>
              <a:t>Maintain</a:t>
            </a:r>
            <a:r>
              <a:rPr sz="1400" spc="10" dirty="0">
                <a:latin typeface="Times New Roman"/>
                <a:cs typeface="Times New Roman"/>
              </a:rPr>
              <a:t> </a:t>
            </a:r>
            <a:r>
              <a:rPr sz="1400" dirty="0">
                <a:latin typeface="Times New Roman"/>
                <a:cs typeface="Times New Roman"/>
              </a:rPr>
              <a:t>a</a:t>
            </a:r>
            <a:r>
              <a:rPr sz="1400" spc="5" dirty="0">
                <a:latin typeface="Times New Roman"/>
                <a:cs typeface="Times New Roman"/>
              </a:rPr>
              <a:t> </a:t>
            </a:r>
            <a:r>
              <a:rPr sz="1400" spc="-5" dirty="0">
                <a:latin typeface="Times New Roman"/>
                <a:cs typeface="Times New Roman"/>
              </a:rPr>
              <a:t>historical data</a:t>
            </a:r>
            <a:r>
              <a:rPr sz="1400" spc="10" dirty="0">
                <a:latin typeface="Times New Roman"/>
                <a:cs typeface="Times New Roman"/>
              </a:rPr>
              <a:t> </a:t>
            </a:r>
            <a:r>
              <a:rPr sz="1400" spc="-5" dirty="0">
                <a:latin typeface="Times New Roman"/>
                <a:cs typeface="Times New Roman"/>
              </a:rPr>
              <a:t>archive</a:t>
            </a:r>
            <a:r>
              <a:rPr sz="1400" spc="5" dirty="0">
                <a:latin typeface="Times New Roman"/>
                <a:cs typeface="Times New Roman"/>
              </a:rPr>
              <a:t> </a:t>
            </a:r>
            <a:r>
              <a:rPr sz="1400" spc="-5" dirty="0">
                <a:latin typeface="Times New Roman"/>
                <a:cs typeface="Times New Roman"/>
              </a:rPr>
              <a:t>for</a:t>
            </a:r>
            <a:r>
              <a:rPr sz="1400" spc="10" dirty="0">
                <a:latin typeface="Times New Roman"/>
                <a:cs typeface="Times New Roman"/>
              </a:rPr>
              <a:t> </a:t>
            </a:r>
            <a:r>
              <a:rPr sz="1400" spc="-5" dirty="0">
                <a:latin typeface="Times New Roman"/>
                <a:cs typeface="Times New Roman"/>
              </a:rPr>
              <a:t>reference</a:t>
            </a:r>
            <a:r>
              <a:rPr sz="1400" spc="5" dirty="0">
                <a:latin typeface="Times New Roman"/>
                <a:cs typeface="Times New Roman"/>
              </a:rPr>
              <a:t> </a:t>
            </a:r>
            <a:r>
              <a:rPr sz="1400" spc="-10" dirty="0">
                <a:latin typeface="Times New Roman"/>
                <a:cs typeface="Times New Roman"/>
              </a:rPr>
              <a:t>and</a:t>
            </a:r>
            <a:r>
              <a:rPr sz="1400" spc="15" dirty="0">
                <a:latin typeface="Times New Roman"/>
                <a:cs typeface="Times New Roman"/>
              </a:rPr>
              <a:t> </a:t>
            </a:r>
            <a:r>
              <a:rPr sz="1400" spc="-5" dirty="0">
                <a:latin typeface="Times New Roman"/>
                <a:cs typeface="Times New Roman"/>
              </a:rPr>
              <a:t>analysis,</a:t>
            </a:r>
            <a:r>
              <a:rPr sz="1400" dirty="0">
                <a:latin typeface="Times New Roman"/>
                <a:cs typeface="Times New Roman"/>
              </a:rPr>
              <a:t> </a:t>
            </a:r>
            <a:r>
              <a:rPr sz="1400" spc="-5" dirty="0">
                <a:latin typeface="Times New Roman"/>
                <a:cs typeface="Times New Roman"/>
              </a:rPr>
              <a:t>which</a:t>
            </a:r>
            <a:r>
              <a:rPr sz="1400" dirty="0">
                <a:latin typeface="Times New Roman"/>
                <a:cs typeface="Times New Roman"/>
              </a:rPr>
              <a:t> can</a:t>
            </a:r>
            <a:r>
              <a:rPr sz="1400" spc="-5" dirty="0">
                <a:latin typeface="Times New Roman"/>
                <a:cs typeface="Times New Roman"/>
              </a:rPr>
              <a:t> </a:t>
            </a:r>
            <a:r>
              <a:rPr sz="1400" dirty="0">
                <a:latin typeface="Times New Roman"/>
                <a:cs typeface="Times New Roman"/>
              </a:rPr>
              <a:t>be</a:t>
            </a:r>
            <a:r>
              <a:rPr sz="1400" spc="-10" dirty="0">
                <a:latin typeface="Times New Roman"/>
                <a:cs typeface="Times New Roman"/>
              </a:rPr>
              <a:t> </a:t>
            </a:r>
            <a:r>
              <a:rPr sz="1400" spc="-5" dirty="0">
                <a:latin typeface="Times New Roman"/>
                <a:cs typeface="Times New Roman"/>
              </a:rPr>
              <a:t>used </a:t>
            </a:r>
            <a:r>
              <a:rPr sz="1400" spc="-335" dirty="0">
                <a:latin typeface="Times New Roman"/>
                <a:cs typeface="Times New Roman"/>
              </a:rPr>
              <a:t> </a:t>
            </a:r>
            <a:r>
              <a:rPr sz="1400" dirty="0">
                <a:latin typeface="Times New Roman"/>
                <a:cs typeface="Times New Roman"/>
              </a:rPr>
              <a:t>for </a:t>
            </a:r>
            <a:r>
              <a:rPr sz="1400" spc="-5" dirty="0">
                <a:latin typeface="Times New Roman"/>
                <a:cs typeface="Times New Roman"/>
              </a:rPr>
              <a:t>model</a:t>
            </a:r>
            <a:r>
              <a:rPr sz="1400" spc="5" dirty="0">
                <a:latin typeface="Times New Roman"/>
                <a:cs typeface="Times New Roman"/>
              </a:rPr>
              <a:t> </a:t>
            </a:r>
            <a:r>
              <a:rPr sz="1400" spc="-5" dirty="0">
                <a:latin typeface="Times New Roman"/>
                <a:cs typeface="Times New Roman"/>
              </a:rPr>
              <a:t>calibration,</a:t>
            </a:r>
            <a:r>
              <a:rPr sz="1400" spc="-15" dirty="0">
                <a:latin typeface="Times New Roman"/>
                <a:cs typeface="Times New Roman"/>
              </a:rPr>
              <a:t> </a:t>
            </a:r>
            <a:r>
              <a:rPr sz="1400" dirty="0">
                <a:latin typeface="Times New Roman"/>
                <a:cs typeface="Times New Roman"/>
              </a:rPr>
              <a:t>research,</a:t>
            </a:r>
            <a:r>
              <a:rPr sz="1400" spc="-10"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5" dirty="0">
                <a:latin typeface="Times New Roman"/>
                <a:cs typeface="Times New Roman"/>
              </a:rPr>
              <a:t>retrospective</a:t>
            </a:r>
            <a:r>
              <a:rPr sz="1400" dirty="0">
                <a:latin typeface="Times New Roman"/>
                <a:cs typeface="Times New Roman"/>
              </a:rPr>
              <a:t> </a:t>
            </a:r>
            <a:r>
              <a:rPr sz="1400" spc="-10" dirty="0">
                <a:latin typeface="Times New Roman"/>
                <a:cs typeface="Times New Roman"/>
              </a:rPr>
              <a:t>flood</a:t>
            </a:r>
            <a:r>
              <a:rPr sz="1400" spc="5" dirty="0">
                <a:latin typeface="Times New Roman"/>
                <a:cs typeface="Times New Roman"/>
              </a:rPr>
              <a:t> </a:t>
            </a:r>
            <a:r>
              <a:rPr sz="1400" spc="-5" dirty="0">
                <a:latin typeface="Times New Roman"/>
                <a:cs typeface="Times New Roman"/>
              </a:rPr>
              <a:t>assessments</a:t>
            </a:r>
            <a:endParaRPr sz="1400">
              <a:latin typeface="Times New Roman"/>
              <a:cs typeface="Times New Roman"/>
            </a:endParaRPr>
          </a:p>
          <a:p>
            <a:pPr marL="12700" marR="857885" indent="269875">
              <a:lnSpc>
                <a:spcPts val="1610"/>
              </a:lnSpc>
              <a:spcBef>
                <a:spcPts val="200"/>
              </a:spcBef>
              <a:buFont typeface="Segoe UI Symbol"/>
              <a:buChar char="✓"/>
              <a:tabLst>
                <a:tab pos="470534" algn="l"/>
              </a:tabLst>
            </a:pPr>
            <a:r>
              <a:rPr sz="1400" spc="-5" dirty="0">
                <a:latin typeface="Times New Roman"/>
                <a:cs typeface="Times New Roman"/>
              </a:rPr>
              <a:t>Document</a:t>
            </a:r>
            <a:r>
              <a:rPr sz="1400" spc="5" dirty="0">
                <a:latin typeface="Times New Roman"/>
                <a:cs typeface="Times New Roman"/>
              </a:rPr>
              <a:t> </a:t>
            </a:r>
            <a:r>
              <a:rPr sz="1400" spc="-5" dirty="0">
                <a:latin typeface="Times New Roman"/>
                <a:cs typeface="Times New Roman"/>
              </a:rPr>
              <a:t>metadata</a:t>
            </a:r>
            <a:r>
              <a:rPr sz="1400" spc="5"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collected</a:t>
            </a:r>
            <a:r>
              <a:rPr sz="1400" spc="10" dirty="0">
                <a:latin typeface="Times New Roman"/>
                <a:cs typeface="Times New Roman"/>
              </a:rPr>
              <a:t> </a:t>
            </a:r>
            <a:r>
              <a:rPr sz="1400" spc="-5" dirty="0">
                <a:latin typeface="Times New Roman"/>
                <a:cs typeface="Times New Roman"/>
              </a:rPr>
              <a:t>data, including</a:t>
            </a:r>
            <a:r>
              <a:rPr sz="1400" spc="-10" dirty="0">
                <a:latin typeface="Times New Roman"/>
                <a:cs typeface="Times New Roman"/>
              </a:rPr>
              <a:t> </a:t>
            </a:r>
            <a:r>
              <a:rPr sz="1400" dirty="0">
                <a:latin typeface="Times New Roman"/>
                <a:cs typeface="Times New Roman"/>
              </a:rPr>
              <a:t>sensor</a:t>
            </a:r>
            <a:r>
              <a:rPr sz="1400" spc="5" dirty="0">
                <a:latin typeface="Times New Roman"/>
                <a:cs typeface="Times New Roman"/>
              </a:rPr>
              <a:t> </a:t>
            </a:r>
            <a:r>
              <a:rPr sz="1400" spc="-5" dirty="0">
                <a:latin typeface="Times New Roman"/>
                <a:cs typeface="Times New Roman"/>
              </a:rPr>
              <a:t>specifications,</a:t>
            </a:r>
            <a:r>
              <a:rPr sz="1400" spc="-20"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sources, and</a:t>
            </a:r>
            <a:r>
              <a:rPr sz="1400" dirty="0">
                <a:latin typeface="Times New Roman"/>
                <a:cs typeface="Times New Roman"/>
              </a:rPr>
              <a:t> </a:t>
            </a:r>
            <a:r>
              <a:rPr sz="1400" spc="-5" dirty="0">
                <a:latin typeface="Times New Roman"/>
                <a:cs typeface="Times New Roman"/>
              </a:rPr>
              <a:t>collection</a:t>
            </a:r>
            <a:r>
              <a:rPr sz="1400" spc="5" dirty="0">
                <a:latin typeface="Times New Roman"/>
                <a:cs typeface="Times New Roman"/>
              </a:rPr>
              <a:t> </a:t>
            </a:r>
            <a:r>
              <a:rPr sz="1400" spc="-5" dirty="0">
                <a:latin typeface="Times New Roman"/>
                <a:cs typeface="Times New Roman"/>
              </a:rPr>
              <a:t>timestamps.</a:t>
            </a:r>
            <a:endParaRPr sz="1400">
              <a:latin typeface="Times New Roman"/>
              <a:cs typeface="Times New Roman"/>
            </a:endParaRPr>
          </a:p>
          <a:p>
            <a:pPr marL="12700" marR="1196975" indent="269875">
              <a:lnSpc>
                <a:spcPts val="1610"/>
              </a:lnSpc>
              <a:spcBef>
                <a:spcPts val="200"/>
              </a:spcBef>
              <a:buFont typeface="Segoe UI Symbol"/>
              <a:buChar char="✓"/>
              <a:tabLst>
                <a:tab pos="470534" algn="l"/>
              </a:tabLst>
            </a:pPr>
            <a:r>
              <a:rPr sz="1400" dirty="0">
                <a:latin typeface="Times New Roman"/>
                <a:cs typeface="Times New Roman"/>
              </a:rPr>
              <a:t>Create </a:t>
            </a:r>
            <a:r>
              <a:rPr sz="1400" spc="-5" dirty="0">
                <a:latin typeface="Times New Roman"/>
                <a:cs typeface="Times New Roman"/>
              </a:rPr>
              <a:t>documentation</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describes</a:t>
            </a:r>
            <a:r>
              <a:rPr sz="1400" spc="-10" dirty="0">
                <a:latin typeface="Times New Roman"/>
                <a:cs typeface="Times New Roman"/>
              </a:rPr>
              <a:t> </a:t>
            </a:r>
            <a:r>
              <a:rPr sz="1400" spc="-5" dirty="0">
                <a:latin typeface="Times New Roman"/>
                <a:cs typeface="Times New Roman"/>
              </a:rPr>
              <a:t>data</a:t>
            </a:r>
            <a:r>
              <a:rPr sz="1400" spc="-10" dirty="0">
                <a:latin typeface="Times New Roman"/>
                <a:cs typeface="Times New Roman"/>
              </a:rPr>
              <a:t> </a:t>
            </a:r>
            <a:r>
              <a:rPr sz="1400" spc="-5" dirty="0">
                <a:latin typeface="Times New Roman"/>
                <a:cs typeface="Times New Roman"/>
              </a:rPr>
              <a:t>collection</a:t>
            </a:r>
            <a:r>
              <a:rPr sz="1400" spc="5" dirty="0">
                <a:latin typeface="Times New Roman"/>
                <a:cs typeface="Times New Roman"/>
              </a:rPr>
              <a:t> </a:t>
            </a:r>
            <a:r>
              <a:rPr sz="1400" spc="-5" dirty="0">
                <a:latin typeface="Times New Roman"/>
                <a:cs typeface="Times New Roman"/>
              </a:rPr>
              <a:t>processes</a:t>
            </a:r>
            <a:r>
              <a:rPr sz="1400" spc="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sources</a:t>
            </a:r>
            <a:r>
              <a:rPr sz="1400" dirty="0">
                <a:latin typeface="Times New Roman"/>
                <a:cs typeface="Times New Roman"/>
              </a:rPr>
              <a:t> </a:t>
            </a:r>
            <a:r>
              <a:rPr sz="1400" spc="-5" dirty="0">
                <a:latin typeface="Times New Roman"/>
                <a:cs typeface="Times New Roman"/>
              </a:rPr>
              <a:t>for</a:t>
            </a:r>
            <a:r>
              <a:rPr sz="1400" dirty="0">
                <a:latin typeface="Times New Roman"/>
                <a:cs typeface="Times New Roman"/>
              </a:rPr>
              <a:t> </a:t>
            </a:r>
            <a:r>
              <a:rPr sz="1400" spc="-5" dirty="0">
                <a:latin typeface="Times New Roman"/>
                <a:cs typeface="Times New Roman"/>
              </a:rPr>
              <a:t>future</a:t>
            </a:r>
            <a:r>
              <a:rPr sz="1400" dirty="0">
                <a:latin typeface="Times New Roman"/>
                <a:cs typeface="Times New Roman"/>
              </a:rPr>
              <a:t> </a:t>
            </a:r>
            <a:r>
              <a:rPr sz="1400" spc="-5" dirty="0">
                <a:latin typeface="Times New Roman"/>
                <a:cs typeface="Times New Roman"/>
              </a:rPr>
              <a:t>reference.</a:t>
            </a:r>
            <a:endParaRPr sz="1400">
              <a:latin typeface="Times New Roman"/>
              <a:cs typeface="Times New Roman"/>
            </a:endParaRPr>
          </a:p>
          <a:p>
            <a:pPr>
              <a:lnSpc>
                <a:spcPct val="100000"/>
              </a:lnSpc>
              <a:spcBef>
                <a:spcPts val="40"/>
              </a:spcBef>
              <a:buFont typeface="Segoe UI Symbol"/>
              <a:buChar char="✓"/>
            </a:pPr>
            <a:endParaRPr sz="1450">
              <a:latin typeface="Times New Roman"/>
              <a:cs typeface="Times New Roman"/>
            </a:endParaRPr>
          </a:p>
          <a:p>
            <a:pPr marL="12700">
              <a:lnSpc>
                <a:spcPct val="100000"/>
              </a:lnSpc>
              <a:spcBef>
                <a:spcPts val="5"/>
              </a:spcBef>
            </a:pPr>
            <a:r>
              <a:rPr sz="1600" b="1" spc="-5" dirty="0">
                <a:latin typeface="Times New Roman"/>
                <a:cs typeface="Times New Roman"/>
              </a:rPr>
              <a:t>Exploratory</a:t>
            </a:r>
            <a:r>
              <a:rPr sz="1600" b="1" spc="-45" dirty="0">
                <a:latin typeface="Times New Roman"/>
                <a:cs typeface="Times New Roman"/>
              </a:rPr>
              <a:t> </a:t>
            </a:r>
            <a:r>
              <a:rPr sz="1600" b="1" spc="-5" dirty="0">
                <a:latin typeface="Times New Roman"/>
                <a:cs typeface="Times New Roman"/>
              </a:rPr>
              <a:t>Data</a:t>
            </a:r>
            <a:r>
              <a:rPr sz="1600" b="1" spc="10" dirty="0">
                <a:latin typeface="Times New Roman"/>
                <a:cs typeface="Times New Roman"/>
              </a:rPr>
              <a:t> </a:t>
            </a:r>
            <a:r>
              <a:rPr sz="1600" b="1" spc="-5" dirty="0">
                <a:latin typeface="Times New Roman"/>
                <a:cs typeface="Times New Roman"/>
              </a:rPr>
              <a:t>Analysis (EDA):</a:t>
            </a:r>
            <a:endParaRPr sz="1600">
              <a:latin typeface="Times New Roman"/>
              <a:cs typeface="Times New Roman"/>
            </a:endParaRPr>
          </a:p>
          <a:p>
            <a:pPr>
              <a:lnSpc>
                <a:spcPct val="100000"/>
              </a:lnSpc>
              <a:spcBef>
                <a:spcPts val="45"/>
              </a:spcBef>
            </a:pPr>
            <a:endParaRPr sz="1600">
              <a:latin typeface="Times New Roman"/>
              <a:cs typeface="Times New Roman"/>
            </a:endParaRPr>
          </a:p>
          <a:p>
            <a:pPr marL="12700" marR="836294" indent="269875">
              <a:lnSpc>
                <a:spcPts val="1580"/>
              </a:lnSpc>
              <a:buFont typeface="Segoe UI Symbol"/>
              <a:buChar char="✓"/>
              <a:tabLst>
                <a:tab pos="470534" algn="l"/>
              </a:tabLst>
            </a:pPr>
            <a:r>
              <a:rPr sz="1400" spc="-5" dirty="0">
                <a:latin typeface="Times New Roman"/>
                <a:cs typeface="Times New Roman"/>
              </a:rPr>
              <a:t>Gather</a:t>
            </a:r>
            <a:r>
              <a:rPr sz="1400" spc="5" dirty="0">
                <a:latin typeface="Times New Roman"/>
                <a:cs typeface="Times New Roman"/>
              </a:rPr>
              <a:t> </a:t>
            </a:r>
            <a:r>
              <a:rPr sz="1400" spc="-5" dirty="0">
                <a:latin typeface="Times New Roman"/>
                <a:cs typeface="Times New Roman"/>
              </a:rPr>
              <a:t>the</a:t>
            </a:r>
            <a:r>
              <a:rPr sz="1400" spc="5" dirty="0">
                <a:latin typeface="Times New Roman"/>
                <a:cs typeface="Times New Roman"/>
              </a:rPr>
              <a:t> </a:t>
            </a:r>
            <a:r>
              <a:rPr sz="1400" spc="-5" dirty="0">
                <a:latin typeface="Times New Roman"/>
                <a:cs typeface="Times New Roman"/>
              </a:rPr>
              <a:t>relevant</a:t>
            </a:r>
            <a:r>
              <a:rPr sz="1400" spc="10" dirty="0">
                <a:latin typeface="Times New Roman"/>
                <a:cs typeface="Times New Roman"/>
              </a:rPr>
              <a:t> </a:t>
            </a:r>
            <a:r>
              <a:rPr sz="1400" spc="-5" dirty="0">
                <a:latin typeface="Times New Roman"/>
                <a:cs typeface="Times New Roman"/>
              </a:rPr>
              <a:t>data</a:t>
            </a:r>
            <a:r>
              <a:rPr sz="1400" spc="5" dirty="0">
                <a:latin typeface="Times New Roman"/>
                <a:cs typeface="Times New Roman"/>
              </a:rPr>
              <a:t> </a:t>
            </a:r>
            <a:r>
              <a:rPr sz="1400" spc="-5" dirty="0">
                <a:latin typeface="Times New Roman"/>
                <a:cs typeface="Times New Roman"/>
              </a:rPr>
              <a:t>from</a:t>
            </a:r>
            <a:r>
              <a:rPr sz="1400" spc="5" dirty="0">
                <a:latin typeface="Times New Roman"/>
                <a:cs typeface="Times New Roman"/>
              </a:rPr>
              <a:t> </a:t>
            </a:r>
            <a:r>
              <a:rPr sz="1400" spc="-5" dirty="0">
                <a:latin typeface="Times New Roman"/>
                <a:cs typeface="Times New Roman"/>
              </a:rPr>
              <a:t>sensors,</a:t>
            </a:r>
            <a:r>
              <a:rPr sz="1400" spc="-15" dirty="0">
                <a:latin typeface="Times New Roman"/>
                <a:cs typeface="Times New Roman"/>
              </a:rPr>
              <a:t> </a:t>
            </a:r>
            <a:r>
              <a:rPr sz="1400" spc="-5" dirty="0">
                <a:latin typeface="Times New Roman"/>
                <a:cs typeface="Times New Roman"/>
              </a:rPr>
              <a:t>gauges,</a:t>
            </a:r>
            <a:r>
              <a:rPr sz="1400" dirty="0">
                <a:latin typeface="Times New Roman"/>
                <a:cs typeface="Times New Roman"/>
              </a:rPr>
              <a:t> </a:t>
            </a:r>
            <a:r>
              <a:rPr sz="1400" spc="-10" dirty="0">
                <a:latin typeface="Times New Roman"/>
                <a:cs typeface="Times New Roman"/>
              </a:rPr>
              <a:t>and</a:t>
            </a:r>
            <a:r>
              <a:rPr sz="1400" spc="35" dirty="0">
                <a:latin typeface="Times New Roman"/>
                <a:cs typeface="Times New Roman"/>
              </a:rPr>
              <a:t> </a:t>
            </a:r>
            <a:r>
              <a:rPr sz="1400" spc="-5" dirty="0">
                <a:latin typeface="Times New Roman"/>
                <a:cs typeface="Times New Roman"/>
              </a:rPr>
              <a:t>other</a:t>
            </a:r>
            <a:r>
              <a:rPr sz="1400" spc="5" dirty="0">
                <a:latin typeface="Times New Roman"/>
                <a:cs typeface="Times New Roman"/>
              </a:rPr>
              <a:t> </a:t>
            </a:r>
            <a:r>
              <a:rPr sz="1400" spc="-5" dirty="0">
                <a:latin typeface="Times New Roman"/>
                <a:cs typeface="Times New Roman"/>
              </a:rPr>
              <a:t>sources</a:t>
            </a:r>
            <a:r>
              <a:rPr sz="1400" spc="10" dirty="0">
                <a:latin typeface="Times New Roman"/>
                <a:cs typeface="Times New Roman"/>
              </a:rPr>
              <a:t> </a:t>
            </a:r>
            <a:r>
              <a:rPr sz="1400" spc="-5" dirty="0">
                <a:latin typeface="Times New Roman"/>
                <a:cs typeface="Times New Roman"/>
              </a:rPr>
              <a:t>used</a:t>
            </a:r>
            <a:r>
              <a:rPr sz="1400" spc="10" dirty="0">
                <a:latin typeface="Times New Roman"/>
                <a:cs typeface="Times New Roman"/>
              </a:rPr>
              <a:t> </a:t>
            </a:r>
            <a:r>
              <a:rPr sz="1400" spc="-5" dirty="0">
                <a:latin typeface="Times New Roman"/>
                <a:cs typeface="Times New Roman"/>
              </a:rPr>
              <a:t>in</a:t>
            </a:r>
            <a:r>
              <a:rPr sz="1400" spc="10"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flood</a:t>
            </a:r>
            <a:r>
              <a:rPr sz="1400"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spc="-5" dirty="0">
                <a:latin typeface="Times New Roman"/>
                <a:cs typeface="Times New Roman"/>
              </a:rPr>
              <a:t>system.</a:t>
            </a:r>
            <a:endParaRPr sz="1400">
              <a:latin typeface="Times New Roman"/>
              <a:cs typeface="Times New Roman"/>
            </a:endParaRPr>
          </a:p>
          <a:p>
            <a:pPr marL="12700" marR="1111885" indent="269875">
              <a:lnSpc>
                <a:spcPts val="1580"/>
              </a:lnSpc>
              <a:spcBef>
                <a:spcPts val="235"/>
              </a:spcBef>
              <a:buFont typeface="Segoe UI Symbol"/>
              <a:buChar char="✓"/>
              <a:tabLst>
                <a:tab pos="470534" algn="l"/>
              </a:tabLst>
            </a:pPr>
            <a:r>
              <a:rPr sz="1400" spc="-5" dirty="0">
                <a:latin typeface="Times New Roman"/>
                <a:cs typeface="Times New Roman"/>
              </a:rPr>
              <a:t>Calculate</a:t>
            </a:r>
            <a:r>
              <a:rPr sz="1400" spc="-10" dirty="0">
                <a:latin typeface="Times New Roman"/>
                <a:cs typeface="Times New Roman"/>
              </a:rPr>
              <a:t> </a:t>
            </a:r>
            <a:r>
              <a:rPr sz="1400" spc="-5" dirty="0">
                <a:latin typeface="Times New Roman"/>
                <a:cs typeface="Times New Roman"/>
              </a:rPr>
              <a:t>summary</a:t>
            </a:r>
            <a:r>
              <a:rPr sz="1400" spc="15" dirty="0">
                <a:latin typeface="Times New Roman"/>
                <a:cs typeface="Times New Roman"/>
              </a:rPr>
              <a:t> </a:t>
            </a:r>
            <a:r>
              <a:rPr sz="1400" spc="-5" dirty="0">
                <a:latin typeface="Times New Roman"/>
                <a:cs typeface="Times New Roman"/>
              </a:rPr>
              <a:t>statistics</a:t>
            </a:r>
            <a:r>
              <a:rPr sz="1400" spc="15" dirty="0">
                <a:latin typeface="Times New Roman"/>
                <a:cs typeface="Times New Roman"/>
              </a:rPr>
              <a:t> </a:t>
            </a:r>
            <a:r>
              <a:rPr sz="1400" spc="-5" dirty="0">
                <a:latin typeface="Times New Roman"/>
                <a:cs typeface="Times New Roman"/>
              </a:rPr>
              <a:t>for</a:t>
            </a:r>
            <a:r>
              <a:rPr sz="1400" spc="10" dirty="0">
                <a:latin typeface="Times New Roman"/>
                <a:cs typeface="Times New Roman"/>
              </a:rPr>
              <a:t> </a:t>
            </a:r>
            <a:r>
              <a:rPr sz="1400" spc="-5" dirty="0">
                <a:latin typeface="Times New Roman"/>
                <a:cs typeface="Times New Roman"/>
              </a:rPr>
              <a:t>each</a:t>
            </a:r>
            <a:r>
              <a:rPr sz="1400" spc="15" dirty="0">
                <a:latin typeface="Times New Roman"/>
                <a:cs typeface="Times New Roman"/>
              </a:rPr>
              <a:t> </a:t>
            </a:r>
            <a:r>
              <a:rPr sz="1400" spc="-5" dirty="0">
                <a:latin typeface="Times New Roman"/>
                <a:cs typeface="Times New Roman"/>
              </a:rPr>
              <a:t>variable,</a:t>
            </a:r>
            <a:r>
              <a:rPr sz="1400" spc="-15" dirty="0">
                <a:latin typeface="Times New Roman"/>
                <a:cs typeface="Times New Roman"/>
              </a:rPr>
              <a:t> </a:t>
            </a:r>
            <a:r>
              <a:rPr sz="1400" spc="-5" dirty="0">
                <a:latin typeface="Times New Roman"/>
                <a:cs typeface="Times New Roman"/>
              </a:rPr>
              <a:t>including</a:t>
            </a:r>
            <a:r>
              <a:rPr sz="1400" spc="15" dirty="0">
                <a:latin typeface="Times New Roman"/>
                <a:cs typeface="Times New Roman"/>
              </a:rPr>
              <a:t> </a:t>
            </a:r>
            <a:r>
              <a:rPr sz="1400" spc="-10" dirty="0">
                <a:latin typeface="Times New Roman"/>
                <a:cs typeface="Times New Roman"/>
              </a:rPr>
              <a:t>mean,</a:t>
            </a:r>
            <a:r>
              <a:rPr sz="1400" spc="5" dirty="0">
                <a:latin typeface="Times New Roman"/>
                <a:cs typeface="Times New Roman"/>
              </a:rPr>
              <a:t> </a:t>
            </a:r>
            <a:r>
              <a:rPr sz="1400" spc="-5" dirty="0">
                <a:latin typeface="Times New Roman"/>
                <a:cs typeface="Times New Roman"/>
              </a:rPr>
              <a:t>median, </a:t>
            </a:r>
            <a:r>
              <a:rPr sz="1400" spc="-335" dirty="0">
                <a:latin typeface="Times New Roman"/>
                <a:cs typeface="Times New Roman"/>
              </a:rPr>
              <a:t> </a:t>
            </a:r>
            <a:r>
              <a:rPr sz="1400" spc="-5" dirty="0">
                <a:latin typeface="Times New Roman"/>
                <a:cs typeface="Times New Roman"/>
              </a:rPr>
              <a:t>standard</a:t>
            </a:r>
            <a:r>
              <a:rPr sz="1400" spc="5" dirty="0">
                <a:latin typeface="Times New Roman"/>
                <a:cs typeface="Times New Roman"/>
              </a:rPr>
              <a:t> </a:t>
            </a:r>
            <a:r>
              <a:rPr sz="1400" spc="-5" dirty="0">
                <a:latin typeface="Times New Roman"/>
                <a:cs typeface="Times New Roman"/>
              </a:rPr>
              <a:t>deviation, minimum, maximum, </a:t>
            </a:r>
            <a:r>
              <a:rPr sz="1400" dirty="0">
                <a:latin typeface="Times New Roman"/>
                <a:cs typeface="Times New Roman"/>
              </a:rPr>
              <a:t>and</a:t>
            </a:r>
            <a:r>
              <a:rPr sz="1400" spc="-15" dirty="0">
                <a:latin typeface="Times New Roman"/>
                <a:cs typeface="Times New Roman"/>
              </a:rPr>
              <a:t> </a:t>
            </a:r>
            <a:r>
              <a:rPr sz="1400" spc="-5" dirty="0">
                <a:latin typeface="Times New Roman"/>
                <a:cs typeface="Times New Roman"/>
              </a:rPr>
              <a:t>quartiles.</a:t>
            </a:r>
            <a:endParaRPr sz="1400">
              <a:latin typeface="Times New Roman"/>
              <a:cs typeface="Times New Roman"/>
            </a:endParaRPr>
          </a:p>
          <a:p>
            <a:pPr marL="12700" marR="918844" indent="269875">
              <a:lnSpc>
                <a:spcPts val="1580"/>
              </a:lnSpc>
              <a:spcBef>
                <a:spcPts val="225"/>
              </a:spcBef>
              <a:buFont typeface="Segoe UI Symbol"/>
              <a:buChar char="✓"/>
              <a:tabLst>
                <a:tab pos="470534" algn="l"/>
              </a:tabLst>
            </a:pPr>
            <a:r>
              <a:rPr sz="1400" spc="-5" dirty="0">
                <a:latin typeface="Times New Roman"/>
                <a:cs typeface="Times New Roman"/>
              </a:rPr>
              <a:t>Calculate</a:t>
            </a:r>
            <a:r>
              <a:rPr sz="1400" spc="10" dirty="0">
                <a:latin typeface="Times New Roman"/>
                <a:cs typeface="Times New Roman"/>
              </a:rPr>
              <a:t> </a:t>
            </a:r>
            <a:r>
              <a:rPr sz="1400" spc="-5" dirty="0">
                <a:latin typeface="Times New Roman"/>
                <a:cs typeface="Times New Roman"/>
              </a:rPr>
              <a:t>correlation coefficients</a:t>
            </a:r>
            <a:r>
              <a:rPr sz="1400" spc="20" dirty="0">
                <a:latin typeface="Times New Roman"/>
                <a:cs typeface="Times New Roman"/>
              </a:rPr>
              <a:t> </a:t>
            </a:r>
            <a:r>
              <a:rPr sz="1400" spc="-5" dirty="0">
                <a:latin typeface="Times New Roman"/>
                <a:cs typeface="Times New Roman"/>
              </a:rPr>
              <a:t>(e.g.,</a:t>
            </a:r>
            <a:r>
              <a:rPr sz="1400" spc="5" dirty="0">
                <a:latin typeface="Times New Roman"/>
                <a:cs typeface="Times New Roman"/>
              </a:rPr>
              <a:t> </a:t>
            </a:r>
            <a:r>
              <a:rPr sz="1400" spc="-5" dirty="0">
                <a:latin typeface="Times New Roman"/>
                <a:cs typeface="Times New Roman"/>
              </a:rPr>
              <a:t>Pearson,</a:t>
            </a:r>
            <a:r>
              <a:rPr sz="1400" spc="5" dirty="0">
                <a:latin typeface="Times New Roman"/>
                <a:cs typeface="Times New Roman"/>
              </a:rPr>
              <a:t> </a:t>
            </a:r>
            <a:r>
              <a:rPr sz="1400" spc="-5" dirty="0">
                <a:latin typeface="Times New Roman"/>
                <a:cs typeface="Times New Roman"/>
              </a:rPr>
              <a:t>Spearman)</a:t>
            </a:r>
            <a:r>
              <a:rPr sz="1400" dirty="0">
                <a:latin typeface="Times New Roman"/>
                <a:cs typeface="Times New Roman"/>
              </a:rPr>
              <a:t> to</a:t>
            </a:r>
            <a:r>
              <a:rPr sz="1400" spc="15" dirty="0">
                <a:latin typeface="Times New Roman"/>
                <a:cs typeface="Times New Roman"/>
              </a:rPr>
              <a:t> </a:t>
            </a:r>
            <a:r>
              <a:rPr sz="1400" spc="-5" dirty="0">
                <a:latin typeface="Times New Roman"/>
                <a:cs typeface="Times New Roman"/>
              </a:rPr>
              <a:t>measure</a:t>
            </a:r>
            <a:r>
              <a:rPr sz="1400" spc="15" dirty="0">
                <a:latin typeface="Times New Roman"/>
                <a:cs typeface="Times New Roman"/>
              </a:rPr>
              <a:t>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strength</a:t>
            </a:r>
            <a:r>
              <a:rPr sz="1400" spc="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direction </a:t>
            </a:r>
            <a:r>
              <a:rPr sz="1400" dirty="0">
                <a:latin typeface="Times New Roman"/>
                <a:cs typeface="Times New Roman"/>
              </a:rPr>
              <a:t>of </a:t>
            </a:r>
            <a:r>
              <a:rPr sz="1400" spc="-5" dirty="0">
                <a:latin typeface="Times New Roman"/>
                <a:cs typeface="Times New Roman"/>
              </a:rPr>
              <a:t>linear</a:t>
            </a:r>
            <a:r>
              <a:rPr sz="1400" dirty="0">
                <a:latin typeface="Times New Roman"/>
                <a:cs typeface="Times New Roman"/>
              </a:rPr>
              <a:t> </a:t>
            </a:r>
            <a:r>
              <a:rPr sz="1400" spc="-5" dirty="0">
                <a:latin typeface="Times New Roman"/>
                <a:cs typeface="Times New Roman"/>
              </a:rPr>
              <a:t>relationships</a:t>
            </a:r>
            <a:r>
              <a:rPr sz="1400" spc="5" dirty="0">
                <a:latin typeface="Times New Roman"/>
                <a:cs typeface="Times New Roman"/>
              </a:rPr>
              <a:t> </a:t>
            </a:r>
            <a:r>
              <a:rPr sz="1400" spc="-5" dirty="0">
                <a:latin typeface="Times New Roman"/>
                <a:cs typeface="Times New Roman"/>
              </a:rPr>
              <a:t>between</a:t>
            </a:r>
            <a:r>
              <a:rPr sz="1400" spc="5" dirty="0">
                <a:latin typeface="Times New Roman"/>
                <a:cs typeface="Times New Roman"/>
              </a:rPr>
              <a:t> </a:t>
            </a:r>
            <a:r>
              <a:rPr sz="1400" spc="-5" dirty="0">
                <a:latin typeface="Times New Roman"/>
                <a:cs typeface="Times New Roman"/>
              </a:rPr>
              <a:t>variables.</a:t>
            </a:r>
            <a:endParaRPr sz="1400">
              <a:latin typeface="Times New Roman"/>
              <a:cs typeface="Times New Roman"/>
            </a:endParaRPr>
          </a:p>
          <a:p>
            <a:pPr marL="12700" marR="930275" indent="269875">
              <a:lnSpc>
                <a:spcPts val="1580"/>
              </a:lnSpc>
              <a:spcBef>
                <a:spcPts val="225"/>
              </a:spcBef>
              <a:buFont typeface="Segoe UI Symbol"/>
              <a:buChar char="✓"/>
              <a:tabLst>
                <a:tab pos="470534" algn="l"/>
              </a:tabLst>
            </a:pPr>
            <a:r>
              <a:rPr sz="1400" dirty="0">
                <a:latin typeface="Times New Roman"/>
                <a:cs typeface="Times New Roman"/>
              </a:rPr>
              <a:t>If the </a:t>
            </a:r>
            <a:r>
              <a:rPr sz="1400" spc="-5" dirty="0">
                <a:latin typeface="Times New Roman"/>
                <a:cs typeface="Times New Roman"/>
              </a:rPr>
              <a:t>data</a:t>
            </a:r>
            <a:r>
              <a:rPr sz="1400" spc="-15" dirty="0">
                <a:latin typeface="Times New Roman"/>
                <a:cs typeface="Times New Roman"/>
              </a:rPr>
              <a:t> </a:t>
            </a:r>
            <a:r>
              <a:rPr sz="1400" spc="-5" dirty="0">
                <a:latin typeface="Times New Roman"/>
                <a:cs typeface="Times New Roman"/>
              </a:rPr>
              <a:t>involves</a:t>
            </a:r>
            <a:r>
              <a:rPr sz="1400" spc="10" dirty="0">
                <a:latin typeface="Times New Roman"/>
                <a:cs typeface="Times New Roman"/>
              </a:rPr>
              <a:t> </a:t>
            </a:r>
            <a:r>
              <a:rPr sz="1400" spc="-5" dirty="0">
                <a:latin typeface="Times New Roman"/>
                <a:cs typeface="Times New Roman"/>
              </a:rPr>
              <a:t>temporal</a:t>
            </a:r>
            <a:r>
              <a:rPr sz="1400" spc="5" dirty="0">
                <a:latin typeface="Times New Roman"/>
                <a:cs typeface="Times New Roman"/>
              </a:rPr>
              <a:t> </a:t>
            </a:r>
            <a:r>
              <a:rPr sz="1400" spc="-5" dirty="0">
                <a:latin typeface="Times New Roman"/>
                <a:cs typeface="Times New Roman"/>
              </a:rPr>
              <a:t>components</a:t>
            </a:r>
            <a:r>
              <a:rPr sz="1400" spc="10" dirty="0">
                <a:latin typeface="Times New Roman"/>
                <a:cs typeface="Times New Roman"/>
              </a:rPr>
              <a:t> </a:t>
            </a:r>
            <a:r>
              <a:rPr sz="1400" dirty="0">
                <a:latin typeface="Times New Roman"/>
                <a:cs typeface="Times New Roman"/>
              </a:rPr>
              <a:t>(e.g.,</a:t>
            </a:r>
            <a:r>
              <a:rPr sz="1400" spc="-5" dirty="0">
                <a:latin typeface="Times New Roman"/>
                <a:cs typeface="Times New Roman"/>
              </a:rPr>
              <a:t> </a:t>
            </a:r>
            <a:r>
              <a:rPr sz="1400" dirty="0">
                <a:latin typeface="Times New Roman"/>
                <a:cs typeface="Times New Roman"/>
              </a:rPr>
              <a:t>time </a:t>
            </a:r>
            <a:r>
              <a:rPr sz="1400" spc="-5" dirty="0">
                <a:latin typeface="Times New Roman"/>
                <a:cs typeface="Times New Roman"/>
              </a:rPr>
              <a:t>series</a:t>
            </a:r>
            <a:r>
              <a:rPr sz="1400" spc="10" dirty="0">
                <a:latin typeface="Times New Roman"/>
                <a:cs typeface="Times New Roman"/>
              </a:rPr>
              <a:t> </a:t>
            </a:r>
            <a:r>
              <a:rPr sz="1400" spc="-5" dirty="0">
                <a:latin typeface="Times New Roman"/>
                <a:cs typeface="Times New Roman"/>
              </a:rPr>
              <a:t>of</a:t>
            </a:r>
            <a:r>
              <a:rPr sz="1400" dirty="0">
                <a:latin typeface="Times New Roman"/>
                <a:cs typeface="Times New Roman"/>
              </a:rPr>
              <a:t> </a:t>
            </a:r>
            <a:r>
              <a:rPr sz="1400" spc="-5" dirty="0">
                <a:latin typeface="Times New Roman"/>
                <a:cs typeface="Times New Roman"/>
              </a:rPr>
              <a:t>river</a:t>
            </a:r>
            <a:r>
              <a:rPr sz="1400" spc="5" dirty="0">
                <a:latin typeface="Times New Roman"/>
                <a:cs typeface="Times New Roman"/>
              </a:rPr>
              <a:t> </a:t>
            </a:r>
            <a:r>
              <a:rPr sz="1400" spc="-5" dirty="0">
                <a:latin typeface="Times New Roman"/>
                <a:cs typeface="Times New Roman"/>
              </a:rPr>
              <a:t>levels), </a:t>
            </a:r>
            <a:r>
              <a:rPr sz="1400" spc="-335" dirty="0">
                <a:latin typeface="Times New Roman"/>
                <a:cs typeface="Times New Roman"/>
              </a:rPr>
              <a:t> </a:t>
            </a:r>
            <a:r>
              <a:rPr sz="1400" dirty="0">
                <a:latin typeface="Times New Roman"/>
                <a:cs typeface="Times New Roman"/>
              </a:rPr>
              <a:t>perform</a:t>
            </a:r>
            <a:r>
              <a:rPr sz="1400" spc="-15" dirty="0">
                <a:latin typeface="Times New Roman"/>
                <a:cs typeface="Times New Roman"/>
              </a:rPr>
              <a:t> </a:t>
            </a:r>
            <a:r>
              <a:rPr sz="1400" spc="-5" dirty="0">
                <a:latin typeface="Times New Roman"/>
                <a:cs typeface="Times New Roman"/>
              </a:rPr>
              <a:t>time</a:t>
            </a:r>
            <a:r>
              <a:rPr sz="1400" spc="5" dirty="0">
                <a:latin typeface="Times New Roman"/>
                <a:cs typeface="Times New Roman"/>
              </a:rPr>
              <a:t> </a:t>
            </a:r>
            <a:r>
              <a:rPr sz="1400" spc="-5" dirty="0">
                <a:latin typeface="Times New Roman"/>
                <a:cs typeface="Times New Roman"/>
              </a:rPr>
              <a:t>series</a:t>
            </a:r>
            <a:r>
              <a:rPr sz="1400" spc="5" dirty="0">
                <a:latin typeface="Times New Roman"/>
                <a:cs typeface="Times New Roman"/>
              </a:rPr>
              <a:t> </a:t>
            </a:r>
            <a:r>
              <a:rPr sz="1400" spc="-5" dirty="0">
                <a:latin typeface="Times New Roman"/>
                <a:cs typeface="Times New Roman"/>
              </a:rPr>
              <a:t>analysis</a:t>
            </a:r>
            <a:r>
              <a:rPr sz="1400" spc="10"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identify</a:t>
            </a:r>
            <a:r>
              <a:rPr sz="1400" spc="10" dirty="0">
                <a:latin typeface="Times New Roman"/>
                <a:cs typeface="Times New Roman"/>
              </a:rPr>
              <a:t> </a:t>
            </a:r>
            <a:r>
              <a:rPr sz="1400" spc="-5" dirty="0">
                <a:latin typeface="Times New Roman"/>
                <a:cs typeface="Times New Roman"/>
              </a:rPr>
              <a:t>trends, seasonality,</a:t>
            </a:r>
            <a:r>
              <a:rPr sz="140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cyclic</a:t>
            </a:r>
            <a:r>
              <a:rPr sz="1400" spc="-15" dirty="0">
                <a:latin typeface="Times New Roman"/>
                <a:cs typeface="Times New Roman"/>
              </a:rPr>
              <a:t> </a:t>
            </a:r>
            <a:r>
              <a:rPr sz="1400" spc="-5" dirty="0">
                <a:latin typeface="Times New Roman"/>
                <a:cs typeface="Times New Roman"/>
              </a:rPr>
              <a:t>patterns.</a:t>
            </a:r>
            <a:endParaRPr sz="1400">
              <a:latin typeface="Times New Roman"/>
              <a:cs typeface="Times New Roman"/>
            </a:endParaRPr>
          </a:p>
          <a:p>
            <a:pPr>
              <a:lnSpc>
                <a:spcPct val="100000"/>
              </a:lnSpc>
            </a:pPr>
            <a:endParaRPr sz="1500">
              <a:latin typeface="Times New Roman"/>
              <a:cs typeface="Times New Roman"/>
            </a:endParaRPr>
          </a:p>
          <a:p>
            <a:pPr marL="12700">
              <a:lnSpc>
                <a:spcPct val="100000"/>
              </a:lnSpc>
            </a:pPr>
            <a:r>
              <a:rPr sz="1600" b="1" spc="-5" dirty="0">
                <a:latin typeface="Times New Roman"/>
                <a:cs typeface="Times New Roman"/>
              </a:rPr>
              <a:t>Feature</a:t>
            </a:r>
            <a:r>
              <a:rPr sz="1600" b="1" spc="-45" dirty="0">
                <a:latin typeface="Times New Roman"/>
                <a:cs typeface="Times New Roman"/>
              </a:rPr>
              <a:t> </a:t>
            </a:r>
            <a:r>
              <a:rPr sz="1600" b="1" spc="-5" dirty="0">
                <a:latin typeface="Times New Roman"/>
                <a:cs typeface="Times New Roman"/>
              </a:rPr>
              <a:t>Engineering:</a:t>
            </a:r>
            <a:endParaRPr sz="1600">
              <a:latin typeface="Times New Roman"/>
              <a:cs typeface="Times New Roman"/>
            </a:endParaRPr>
          </a:p>
          <a:p>
            <a:pPr>
              <a:lnSpc>
                <a:spcPct val="100000"/>
              </a:lnSpc>
              <a:spcBef>
                <a:spcPts val="40"/>
              </a:spcBef>
            </a:pPr>
            <a:endParaRPr sz="1750">
              <a:latin typeface="Times New Roman"/>
              <a:cs typeface="Times New Roman"/>
            </a:endParaRPr>
          </a:p>
          <a:p>
            <a:pPr marL="393700" marR="132715" indent="-229235">
              <a:lnSpc>
                <a:spcPts val="1610"/>
              </a:lnSpc>
              <a:buFont typeface="Symbol"/>
              <a:buChar char=""/>
              <a:tabLst>
                <a:tab pos="393700" algn="l"/>
                <a:tab pos="394335" algn="l"/>
              </a:tabLst>
            </a:pPr>
            <a:r>
              <a:rPr sz="1400" spc="-5" dirty="0">
                <a:latin typeface="Times New Roman"/>
                <a:cs typeface="Times New Roman"/>
              </a:rPr>
              <a:t>Evaluate</a:t>
            </a:r>
            <a:r>
              <a:rPr sz="1400" spc="5" dirty="0">
                <a:latin typeface="Times New Roman"/>
                <a:cs typeface="Times New Roman"/>
              </a:rPr>
              <a:t> </a:t>
            </a:r>
            <a:r>
              <a:rPr sz="1400" spc="-5" dirty="0">
                <a:latin typeface="Times New Roman"/>
                <a:cs typeface="Times New Roman"/>
              </a:rPr>
              <a:t>the</a:t>
            </a:r>
            <a:r>
              <a:rPr sz="1400" spc="-10" dirty="0">
                <a:latin typeface="Times New Roman"/>
                <a:cs typeface="Times New Roman"/>
              </a:rPr>
              <a:t> </a:t>
            </a:r>
            <a:r>
              <a:rPr sz="1400" spc="-5" dirty="0">
                <a:latin typeface="Times New Roman"/>
                <a:cs typeface="Times New Roman"/>
              </a:rPr>
              <a:t>importance</a:t>
            </a:r>
            <a:r>
              <a:rPr sz="1400" spc="-10"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input</a:t>
            </a:r>
            <a:r>
              <a:rPr sz="1400" spc="15" dirty="0">
                <a:latin typeface="Times New Roman"/>
                <a:cs typeface="Times New Roman"/>
              </a:rPr>
              <a:t> </a:t>
            </a:r>
            <a:r>
              <a:rPr sz="1400" spc="-5" dirty="0">
                <a:latin typeface="Times New Roman"/>
                <a:cs typeface="Times New Roman"/>
              </a:rPr>
              <a:t>features and</a:t>
            </a:r>
            <a:r>
              <a:rPr sz="1400" spc="10" dirty="0">
                <a:latin typeface="Times New Roman"/>
                <a:cs typeface="Times New Roman"/>
              </a:rPr>
              <a:t> </a:t>
            </a:r>
            <a:r>
              <a:rPr sz="1400" spc="-5" dirty="0">
                <a:latin typeface="Times New Roman"/>
                <a:cs typeface="Times New Roman"/>
              </a:rPr>
              <a:t>consider</a:t>
            </a:r>
            <a:r>
              <a:rPr sz="1400" spc="5" dirty="0">
                <a:latin typeface="Times New Roman"/>
                <a:cs typeface="Times New Roman"/>
              </a:rPr>
              <a:t> </a:t>
            </a:r>
            <a:r>
              <a:rPr sz="1400" spc="-5" dirty="0">
                <a:latin typeface="Times New Roman"/>
                <a:cs typeface="Times New Roman"/>
              </a:rPr>
              <a:t>feature selection</a:t>
            </a:r>
            <a:r>
              <a:rPr sz="1400" spc="10"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engineering </a:t>
            </a:r>
            <a:r>
              <a:rPr sz="1400" spc="-335" dirty="0">
                <a:latin typeface="Times New Roman"/>
                <a:cs typeface="Times New Roman"/>
              </a:rPr>
              <a:t> </a:t>
            </a:r>
            <a:r>
              <a:rPr sz="1400" spc="-5" dirty="0">
                <a:latin typeface="Times New Roman"/>
                <a:cs typeface="Times New Roman"/>
              </a:rPr>
              <a:t>techniques</a:t>
            </a:r>
            <a:r>
              <a:rPr sz="1400" dirty="0">
                <a:latin typeface="Times New Roman"/>
                <a:cs typeface="Times New Roman"/>
              </a:rPr>
              <a:t> </a:t>
            </a:r>
            <a:r>
              <a:rPr sz="1400" spc="-5" dirty="0">
                <a:latin typeface="Times New Roman"/>
                <a:cs typeface="Times New Roman"/>
              </a:rPr>
              <a:t>to</a:t>
            </a:r>
            <a:r>
              <a:rPr sz="1400" spc="-15" dirty="0">
                <a:latin typeface="Times New Roman"/>
                <a:cs typeface="Times New Roman"/>
              </a:rPr>
              <a:t> </a:t>
            </a:r>
            <a:r>
              <a:rPr sz="1400" spc="-5" dirty="0">
                <a:latin typeface="Times New Roman"/>
                <a:cs typeface="Times New Roman"/>
              </a:rPr>
              <a:t>improve</a:t>
            </a:r>
            <a:r>
              <a:rPr sz="1400" dirty="0">
                <a:latin typeface="Times New Roman"/>
                <a:cs typeface="Times New Roman"/>
              </a:rPr>
              <a:t> model</a:t>
            </a:r>
            <a:r>
              <a:rPr sz="1400" spc="-15" dirty="0">
                <a:latin typeface="Times New Roman"/>
                <a:cs typeface="Times New Roman"/>
              </a:rPr>
              <a:t> </a:t>
            </a:r>
            <a:r>
              <a:rPr sz="1400" spc="-5" dirty="0">
                <a:latin typeface="Times New Roman"/>
                <a:cs typeface="Times New Roman"/>
              </a:rPr>
              <a:t>performance.</a:t>
            </a:r>
            <a:endParaRPr sz="1400">
              <a:latin typeface="Times New Roman"/>
              <a:cs typeface="Times New Roman"/>
            </a:endParaRPr>
          </a:p>
          <a:p>
            <a:pPr marL="393700" marR="255904" indent="-229235">
              <a:lnSpc>
                <a:spcPts val="1610"/>
              </a:lnSpc>
              <a:spcBef>
                <a:spcPts val="295"/>
              </a:spcBef>
              <a:buSzPct val="110714"/>
              <a:buFont typeface="Symbol"/>
              <a:buChar char=""/>
              <a:tabLst>
                <a:tab pos="393700" algn="l"/>
                <a:tab pos="394335" algn="l"/>
              </a:tabLst>
            </a:pPr>
            <a:r>
              <a:rPr sz="1400" spc="-5" dirty="0">
                <a:latin typeface="Times New Roman"/>
                <a:cs typeface="Times New Roman"/>
              </a:rPr>
              <a:t>Techniques</a:t>
            </a:r>
            <a:r>
              <a:rPr sz="1400" spc="-10" dirty="0">
                <a:latin typeface="Times New Roman"/>
                <a:cs typeface="Times New Roman"/>
              </a:rPr>
              <a:t> </a:t>
            </a:r>
            <a:r>
              <a:rPr sz="1400" spc="-5" dirty="0">
                <a:latin typeface="Times New Roman"/>
                <a:cs typeface="Times New Roman"/>
              </a:rPr>
              <a:t>like</a:t>
            </a:r>
            <a:r>
              <a:rPr sz="1400" spc="5" dirty="0">
                <a:latin typeface="Times New Roman"/>
                <a:cs typeface="Times New Roman"/>
              </a:rPr>
              <a:t> </a:t>
            </a:r>
            <a:r>
              <a:rPr sz="1400" spc="-5" dirty="0">
                <a:latin typeface="Times New Roman"/>
                <a:cs typeface="Times New Roman"/>
              </a:rPr>
              <a:t>recursive</a:t>
            </a:r>
            <a:r>
              <a:rPr sz="1400" spc="5"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elimination</a:t>
            </a:r>
            <a:r>
              <a:rPr sz="1400" spc="-10"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importance</a:t>
            </a:r>
            <a:r>
              <a:rPr sz="1400" spc="5" dirty="0">
                <a:latin typeface="Times New Roman"/>
                <a:cs typeface="Times New Roman"/>
              </a:rPr>
              <a:t> </a:t>
            </a:r>
            <a:r>
              <a:rPr sz="1400" spc="-5" dirty="0">
                <a:latin typeface="Times New Roman"/>
                <a:cs typeface="Times New Roman"/>
              </a:rPr>
              <a:t>analysis</a:t>
            </a:r>
            <a:r>
              <a:rPr sz="1400" spc="10" dirty="0">
                <a:latin typeface="Times New Roman"/>
                <a:cs typeface="Times New Roman"/>
              </a:rPr>
              <a:t> </a:t>
            </a:r>
            <a:r>
              <a:rPr sz="1400" spc="-5" dirty="0">
                <a:latin typeface="Times New Roman"/>
                <a:cs typeface="Times New Roman"/>
              </a:rPr>
              <a:t>can</a:t>
            </a:r>
            <a:r>
              <a:rPr sz="1400" spc="10" dirty="0">
                <a:latin typeface="Times New Roman"/>
                <a:cs typeface="Times New Roman"/>
              </a:rPr>
              <a:t> </a:t>
            </a:r>
            <a:r>
              <a:rPr sz="1400" spc="-5" dirty="0">
                <a:latin typeface="Times New Roman"/>
                <a:cs typeface="Times New Roman"/>
              </a:rPr>
              <a:t>help </a:t>
            </a:r>
            <a:r>
              <a:rPr sz="1400" spc="-335" dirty="0">
                <a:latin typeface="Times New Roman"/>
                <a:cs typeface="Times New Roman"/>
              </a:rPr>
              <a:t> </a:t>
            </a:r>
            <a:r>
              <a:rPr sz="1400" spc="-5" dirty="0">
                <a:latin typeface="Times New Roman"/>
                <a:cs typeface="Times New Roman"/>
              </a:rPr>
              <a:t>identify</a:t>
            </a:r>
            <a:r>
              <a:rPr sz="1400" dirty="0">
                <a:latin typeface="Times New Roman"/>
                <a:cs typeface="Times New Roman"/>
              </a:rPr>
              <a:t> </a:t>
            </a:r>
            <a:r>
              <a:rPr sz="1400" spc="-5" dirty="0">
                <a:latin typeface="Times New Roman"/>
                <a:cs typeface="Times New Roman"/>
              </a:rPr>
              <a:t>critical</a:t>
            </a:r>
            <a:r>
              <a:rPr sz="1400" spc="-15" dirty="0">
                <a:latin typeface="Times New Roman"/>
                <a:cs typeface="Times New Roman"/>
              </a:rPr>
              <a:t> </a:t>
            </a:r>
            <a:r>
              <a:rPr sz="1400" dirty="0">
                <a:latin typeface="Times New Roman"/>
                <a:cs typeface="Times New Roman"/>
              </a:rPr>
              <a:t>variables.</a:t>
            </a:r>
            <a:endParaRPr sz="1400">
              <a:latin typeface="Times New Roman"/>
              <a:cs typeface="Times New Roman"/>
            </a:endParaRPr>
          </a:p>
          <a:p>
            <a:pPr marL="393700" marR="234950" indent="-229235">
              <a:lnSpc>
                <a:spcPts val="1610"/>
              </a:lnSpc>
              <a:spcBef>
                <a:spcPts val="165"/>
              </a:spcBef>
              <a:buFont typeface="Symbol"/>
              <a:buChar char=""/>
              <a:tabLst>
                <a:tab pos="393700" algn="l"/>
                <a:tab pos="394335" algn="l"/>
              </a:tabLst>
            </a:pPr>
            <a:r>
              <a:rPr sz="1400" spc="-5" dirty="0">
                <a:latin typeface="Times New Roman"/>
                <a:cs typeface="Times New Roman"/>
              </a:rPr>
              <a:t>Based</a:t>
            </a:r>
            <a:r>
              <a:rPr sz="1400" spc="5" dirty="0">
                <a:latin typeface="Times New Roman"/>
                <a:cs typeface="Times New Roman"/>
              </a:rPr>
              <a:t> </a:t>
            </a:r>
            <a:r>
              <a:rPr sz="1400" spc="-5" dirty="0">
                <a:latin typeface="Times New Roman"/>
                <a:cs typeface="Times New Roman"/>
              </a:rPr>
              <a:t>on</a:t>
            </a:r>
            <a:r>
              <a:rPr sz="1400" spc="-10" dirty="0">
                <a:latin typeface="Times New Roman"/>
                <a:cs typeface="Times New Roman"/>
              </a:rPr>
              <a:t> </a:t>
            </a:r>
            <a:r>
              <a:rPr sz="1400" spc="-5" dirty="0">
                <a:latin typeface="Times New Roman"/>
                <a:cs typeface="Times New Roman"/>
              </a:rPr>
              <a:t>EDA</a:t>
            </a:r>
            <a:r>
              <a:rPr sz="1400" spc="10" dirty="0">
                <a:latin typeface="Times New Roman"/>
                <a:cs typeface="Times New Roman"/>
              </a:rPr>
              <a:t> </a:t>
            </a:r>
            <a:r>
              <a:rPr sz="1400" spc="-5" dirty="0">
                <a:latin typeface="Times New Roman"/>
                <a:cs typeface="Times New Roman"/>
              </a:rPr>
              <a:t>insights,</a:t>
            </a:r>
            <a:r>
              <a:rPr sz="1400" dirty="0">
                <a:latin typeface="Times New Roman"/>
                <a:cs typeface="Times New Roman"/>
              </a:rPr>
              <a:t> </a:t>
            </a:r>
            <a:r>
              <a:rPr sz="1400" spc="-5" dirty="0">
                <a:latin typeface="Times New Roman"/>
                <a:cs typeface="Times New Roman"/>
              </a:rPr>
              <a:t>consider</a:t>
            </a:r>
            <a:r>
              <a:rPr sz="1400" spc="5" dirty="0">
                <a:latin typeface="Times New Roman"/>
                <a:cs typeface="Times New Roman"/>
              </a:rPr>
              <a:t> </a:t>
            </a:r>
            <a:r>
              <a:rPr sz="1400" spc="-5" dirty="0">
                <a:latin typeface="Times New Roman"/>
                <a:cs typeface="Times New Roman"/>
              </a:rPr>
              <a:t>creating</a:t>
            </a:r>
            <a:r>
              <a:rPr sz="1400" spc="-10" dirty="0">
                <a:latin typeface="Times New Roman"/>
                <a:cs typeface="Times New Roman"/>
              </a:rPr>
              <a:t> </a:t>
            </a:r>
            <a:r>
              <a:rPr sz="1400" spc="-5" dirty="0">
                <a:latin typeface="Times New Roman"/>
                <a:cs typeface="Times New Roman"/>
              </a:rPr>
              <a:t>new</a:t>
            </a:r>
            <a:r>
              <a:rPr sz="1400" spc="10" dirty="0">
                <a:latin typeface="Times New Roman"/>
                <a:cs typeface="Times New Roman"/>
              </a:rPr>
              <a:t> </a:t>
            </a:r>
            <a:r>
              <a:rPr sz="1400" spc="-5" dirty="0">
                <a:latin typeface="Times New Roman"/>
                <a:cs typeface="Times New Roman"/>
              </a:rPr>
              <a:t>features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transformations</a:t>
            </a:r>
            <a:r>
              <a:rPr sz="1400" spc="-10" dirty="0">
                <a:latin typeface="Times New Roman"/>
                <a:cs typeface="Times New Roman"/>
              </a:rPr>
              <a:t> </a:t>
            </a:r>
            <a:r>
              <a:rPr sz="1400" dirty="0">
                <a:latin typeface="Times New Roman"/>
                <a:cs typeface="Times New Roman"/>
              </a:rPr>
              <a:t>of </a:t>
            </a:r>
            <a:r>
              <a:rPr sz="1400" spc="-5" dirty="0">
                <a:latin typeface="Times New Roman"/>
                <a:cs typeface="Times New Roman"/>
              </a:rPr>
              <a:t>existing </a:t>
            </a:r>
            <a:r>
              <a:rPr sz="1400" spc="-335" dirty="0">
                <a:latin typeface="Times New Roman"/>
                <a:cs typeface="Times New Roman"/>
              </a:rPr>
              <a:t> </a:t>
            </a:r>
            <a:r>
              <a:rPr sz="1400" spc="-5" dirty="0">
                <a:latin typeface="Times New Roman"/>
                <a:cs typeface="Times New Roman"/>
              </a:rPr>
              <a:t>variables</a:t>
            </a:r>
            <a:r>
              <a:rPr sz="1400" spc="5" dirty="0">
                <a:latin typeface="Times New Roman"/>
                <a:cs typeface="Times New Roman"/>
              </a:rPr>
              <a:t> </a:t>
            </a:r>
            <a:r>
              <a:rPr sz="1400" spc="-5" dirty="0">
                <a:latin typeface="Times New Roman"/>
                <a:cs typeface="Times New Roman"/>
              </a:rPr>
              <a:t>that</a:t>
            </a:r>
            <a:r>
              <a:rPr sz="1400" spc="5" dirty="0">
                <a:latin typeface="Times New Roman"/>
                <a:cs typeface="Times New Roman"/>
              </a:rPr>
              <a:t> </a:t>
            </a:r>
            <a:r>
              <a:rPr sz="1400" spc="-5" dirty="0">
                <a:latin typeface="Times New Roman"/>
                <a:cs typeface="Times New Roman"/>
              </a:rPr>
              <a:t>may</a:t>
            </a:r>
            <a:r>
              <a:rPr sz="1400" spc="5" dirty="0">
                <a:latin typeface="Times New Roman"/>
                <a:cs typeface="Times New Roman"/>
              </a:rPr>
              <a:t> </a:t>
            </a:r>
            <a:r>
              <a:rPr sz="1400" dirty="0">
                <a:latin typeface="Times New Roman"/>
                <a:cs typeface="Times New Roman"/>
              </a:rPr>
              <a:t>be</a:t>
            </a:r>
            <a:r>
              <a:rPr sz="1400" spc="-10" dirty="0">
                <a:latin typeface="Times New Roman"/>
                <a:cs typeface="Times New Roman"/>
              </a:rPr>
              <a:t> </a:t>
            </a:r>
            <a:r>
              <a:rPr sz="1400" dirty="0">
                <a:latin typeface="Times New Roman"/>
                <a:cs typeface="Times New Roman"/>
              </a:rPr>
              <a:t>more</a:t>
            </a:r>
            <a:r>
              <a:rPr sz="1400" spc="-10" dirty="0">
                <a:latin typeface="Times New Roman"/>
                <a:cs typeface="Times New Roman"/>
              </a:rPr>
              <a:t> </a:t>
            </a:r>
            <a:r>
              <a:rPr sz="1400" spc="-5" dirty="0">
                <a:latin typeface="Times New Roman"/>
                <a:cs typeface="Times New Roman"/>
              </a:rPr>
              <a:t>informative</a:t>
            </a:r>
            <a:r>
              <a:rPr sz="1400" dirty="0">
                <a:latin typeface="Times New Roman"/>
                <a:cs typeface="Times New Roman"/>
              </a:rPr>
              <a:t> for</a:t>
            </a:r>
            <a:r>
              <a:rPr sz="1400" spc="-10" dirty="0">
                <a:latin typeface="Times New Roman"/>
                <a:cs typeface="Times New Roman"/>
              </a:rPr>
              <a:t> </a:t>
            </a:r>
            <a:r>
              <a:rPr sz="1400" spc="-5" dirty="0">
                <a:latin typeface="Times New Roman"/>
                <a:cs typeface="Times New Roman"/>
              </a:rPr>
              <a:t>flood</a:t>
            </a:r>
            <a:r>
              <a:rPr sz="1400" spc="10" dirty="0">
                <a:latin typeface="Times New Roman"/>
                <a:cs typeface="Times New Roman"/>
              </a:rPr>
              <a:t> </a:t>
            </a:r>
            <a:r>
              <a:rPr sz="1400" spc="-5" dirty="0">
                <a:latin typeface="Times New Roman"/>
                <a:cs typeface="Times New Roman"/>
              </a:rPr>
              <a:t>prediction</a:t>
            </a:r>
            <a:r>
              <a:rPr sz="1400" spc="5" dirty="0">
                <a:latin typeface="Times New Roman"/>
                <a:cs typeface="Times New Roman"/>
              </a:rPr>
              <a:t> </a:t>
            </a:r>
            <a:r>
              <a:rPr sz="1400" spc="-5" dirty="0">
                <a:latin typeface="Times New Roman"/>
                <a:cs typeface="Times New Roman"/>
              </a:rPr>
              <a:t>models.</a:t>
            </a:r>
            <a:endParaRPr sz="1400">
              <a:latin typeface="Times New Roman"/>
              <a:cs typeface="Times New Roman"/>
            </a:endParaRPr>
          </a:p>
          <a:p>
            <a:pPr>
              <a:lnSpc>
                <a:spcPct val="100000"/>
              </a:lnSpc>
              <a:spcBef>
                <a:spcPts val="30"/>
              </a:spcBef>
              <a:buChar char=""/>
            </a:pPr>
            <a:endParaRPr sz="1450">
              <a:latin typeface="Times New Roman"/>
              <a:cs typeface="Times New Roman"/>
            </a:endParaRPr>
          </a:p>
          <a:p>
            <a:pPr marL="12700">
              <a:lnSpc>
                <a:spcPct val="100000"/>
              </a:lnSpc>
              <a:spcBef>
                <a:spcPts val="5"/>
              </a:spcBef>
            </a:pPr>
            <a:r>
              <a:rPr sz="1600" b="1" u="heavy" spc="-5" dirty="0">
                <a:uFill>
                  <a:solidFill>
                    <a:srgbClr val="000000"/>
                  </a:solidFill>
                </a:uFill>
                <a:latin typeface="Times New Roman"/>
                <a:cs typeface="Times New Roman"/>
              </a:rPr>
              <a:t>Advanced</a:t>
            </a:r>
            <a:r>
              <a:rPr sz="1600" b="1" u="heavy" spc="-2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Regression</a:t>
            </a:r>
            <a:r>
              <a:rPr sz="1600" b="1" u="heavy" spc="-1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Techniques:</a:t>
            </a:r>
            <a:endParaRPr sz="1600">
              <a:latin typeface="Times New Roman"/>
              <a:cs typeface="Times New Roman"/>
            </a:endParaRPr>
          </a:p>
          <a:p>
            <a:pPr marL="393700" marR="248285" indent="-229235">
              <a:lnSpc>
                <a:spcPts val="1610"/>
              </a:lnSpc>
              <a:spcBef>
                <a:spcPts val="1310"/>
              </a:spcBef>
              <a:buFont typeface="Symbol"/>
              <a:buChar char=""/>
              <a:tabLst>
                <a:tab pos="393700" algn="l"/>
                <a:tab pos="394335" algn="l"/>
              </a:tabLst>
            </a:pPr>
            <a:r>
              <a:rPr sz="1400" spc="-5" dirty="0">
                <a:latin typeface="Times New Roman"/>
                <a:cs typeface="Times New Roman"/>
              </a:rPr>
              <a:t>Multiple</a:t>
            </a:r>
            <a:r>
              <a:rPr sz="1400" spc="-15" dirty="0">
                <a:latin typeface="Times New Roman"/>
                <a:cs typeface="Times New Roman"/>
              </a:rPr>
              <a:t> </a:t>
            </a:r>
            <a:r>
              <a:rPr sz="1400" spc="-5" dirty="0">
                <a:latin typeface="Times New Roman"/>
                <a:cs typeface="Times New Roman"/>
              </a:rPr>
              <a:t>Linear</a:t>
            </a:r>
            <a:r>
              <a:rPr sz="1400" spc="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(MLR):</a:t>
            </a:r>
            <a:r>
              <a:rPr sz="1400" spc="20" dirty="0">
                <a:latin typeface="Times New Roman"/>
                <a:cs typeface="Times New Roman"/>
              </a:rPr>
              <a:t> </a:t>
            </a:r>
            <a:r>
              <a:rPr sz="1400" spc="-5" dirty="0">
                <a:latin typeface="Times New Roman"/>
                <a:cs typeface="Times New Roman"/>
              </a:rPr>
              <a:t>MLR</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spc="-5" dirty="0">
                <a:latin typeface="Times New Roman"/>
                <a:cs typeface="Times New Roman"/>
              </a:rPr>
              <a:t>basic</a:t>
            </a:r>
            <a:r>
              <a:rPr sz="1400" spc="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technique</a:t>
            </a:r>
            <a:r>
              <a:rPr sz="1400" spc="5" dirty="0">
                <a:latin typeface="Times New Roman"/>
                <a:cs typeface="Times New Roman"/>
              </a:rPr>
              <a:t> </a:t>
            </a:r>
            <a:r>
              <a:rPr sz="1400" spc="-5" dirty="0">
                <a:latin typeface="Times New Roman"/>
                <a:cs typeface="Times New Roman"/>
              </a:rPr>
              <a:t>that</a:t>
            </a:r>
            <a:r>
              <a:rPr sz="1400" spc="10" dirty="0">
                <a:latin typeface="Times New Roman"/>
                <a:cs typeface="Times New Roman"/>
              </a:rPr>
              <a:t> </a:t>
            </a:r>
            <a:r>
              <a:rPr sz="1400" spc="-5" dirty="0">
                <a:latin typeface="Times New Roman"/>
                <a:cs typeface="Times New Roman"/>
              </a:rPr>
              <a:t>models </a:t>
            </a:r>
            <a:r>
              <a:rPr sz="1400" spc="-335" dirty="0">
                <a:latin typeface="Times New Roman"/>
                <a:cs typeface="Times New Roman"/>
              </a:rPr>
              <a:t> </a:t>
            </a:r>
            <a:r>
              <a:rPr sz="1400" dirty="0">
                <a:latin typeface="Times New Roman"/>
                <a:cs typeface="Times New Roman"/>
              </a:rPr>
              <a:t>the</a:t>
            </a:r>
            <a:r>
              <a:rPr sz="1400" spc="-5" dirty="0">
                <a:latin typeface="Times New Roman"/>
                <a:cs typeface="Times New Roman"/>
              </a:rPr>
              <a:t> relationship</a:t>
            </a:r>
            <a:r>
              <a:rPr sz="1400" spc="-15" dirty="0">
                <a:latin typeface="Times New Roman"/>
                <a:cs typeface="Times New Roman"/>
              </a:rPr>
              <a:t> </a:t>
            </a:r>
            <a:r>
              <a:rPr sz="1400" spc="-5" dirty="0">
                <a:latin typeface="Times New Roman"/>
                <a:cs typeface="Times New Roman"/>
              </a:rPr>
              <a:t>between</a:t>
            </a:r>
            <a:r>
              <a:rPr sz="1400" spc="5" dirty="0">
                <a:latin typeface="Times New Roman"/>
                <a:cs typeface="Times New Roman"/>
              </a:rPr>
              <a:t> </a:t>
            </a:r>
            <a:r>
              <a:rPr sz="1400" spc="-5" dirty="0">
                <a:latin typeface="Times New Roman"/>
                <a:cs typeface="Times New Roman"/>
              </a:rPr>
              <a:t>multiple</a:t>
            </a:r>
            <a:r>
              <a:rPr sz="1400" dirty="0">
                <a:latin typeface="Times New Roman"/>
                <a:cs typeface="Times New Roman"/>
              </a:rPr>
              <a:t> </a:t>
            </a:r>
            <a:r>
              <a:rPr sz="1400" spc="-5" dirty="0">
                <a:latin typeface="Times New Roman"/>
                <a:cs typeface="Times New Roman"/>
              </a:rPr>
              <a:t>independent</a:t>
            </a:r>
            <a:r>
              <a:rPr sz="1400" spc="-15" dirty="0">
                <a:latin typeface="Times New Roman"/>
                <a:cs typeface="Times New Roman"/>
              </a:rPr>
              <a:t> </a:t>
            </a:r>
            <a:r>
              <a:rPr sz="1400" spc="-5" dirty="0">
                <a:latin typeface="Times New Roman"/>
                <a:cs typeface="Times New Roman"/>
              </a:rPr>
              <a:t>variables</a:t>
            </a:r>
            <a:endParaRPr sz="1400">
              <a:latin typeface="Times New Roman"/>
              <a:cs typeface="Times New Roman"/>
            </a:endParaRPr>
          </a:p>
          <a:p>
            <a:pPr>
              <a:lnSpc>
                <a:spcPct val="100000"/>
              </a:lnSpc>
              <a:spcBef>
                <a:spcPts val="45"/>
              </a:spcBef>
              <a:buChar char=""/>
            </a:pPr>
            <a:endParaRPr sz="1450">
              <a:latin typeface="Times New Roman"/>
              <a:cs typeface="Times New Roman"/>
            </a:endParaRPr>
          </a:p>
          <a:p>
            <a:pPr marL="393700" marR="23495" indent="-229235">
              <a:lnSpc>
                <a:spcPts val="1610"/>
              </a:lnSpc>
              <a:buFont typeface="Symbol"/>
              <a:buChar char=""/>
              <a:tabLst>
                <a:tab pos="393700" algn="l"/>
                <a:tab pos="394335" algn="l"/>
              </a:tabLst>
            </a:pPr>
            <a:r>
              <a:rPr sz="1400" spc="-5" dirty="0">
                <a:latin typeface="Times New Roman"/>
                <a:cs typeface="Times New Roman"/>
              </a:rPr>
              <a:t>Nonlinear</a:t>
            </a:r>
            <a:r>
              <a:rPr sz="1400"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dirty="0">
                <a:latin typeface="Times New Roman"/>
                <a:cs typeface="Times New Roman"/>
              </a:rPr>
              <a:t>In</a:t>
            </a:r>
            <a:r>
              <a:rPr sz="1400" spc="10" dirty="0">
                <a:latin typeface="Times New Roman"/>
                <a:cs typeface="Times New Roman"/>
              </a:rPr>
              <a:t> </a:t>
            </a:r>
            <a:r>
              <a:rPr sz="1400" spc="-5" dirty="0">
                <a:latin typeface="Times New Roman"/>
                <a:cs typeface="Times New Roman"/>
              </a:rPr>
              <a:t>cases</a:t>
            </a:r>
            <a:r>
              <a:rPr sz="1400" spc="5" dirty="0">
                <a:latin typeface="Times New Roman"/>
                <a:cs typeface="Times New Roman"/>
              </a:rPr>
              <a:t> </a:t>
            </a:r>
            <a:r>
              <a:rPr sz="1400" spc="-5" dirty="0">
                <a:latin typeface="Times New Roman"/>
                <a:cs typeface="Times New Roman"/>
              </a:rPr>
              <a:t>where</a:t>
            </a:r>
            <a:r>
              <a:rPr sz="1400" spc="5" dirty="0">
                <a:latin typeface="Times New Roman"/>
                <a:cs typeface="Times New Roman"/>
              </a:rPr>
              <a:t> </a:t>
            </a:r>
            <a:r>
              <a:rPr sz="1400" spc="-5" dirty="0">
                <a:latin typeface="Times New Roman"/>
                <a:cs typeface="Times New Roman"/>
              </a:rPr>
              <a:t>the</a:t>
            </a:r>
            <a:r>
              <a:rPr sz="1400" spc="5" dirty="0">
                <a:latin typeface="Times New Roman"/>
                <a:cs typeface="Times New Roman"/>
              </a:rPr>
              <a:t> </a:t>
            </a:r>
            <a:r>
              <a:rPr sz="1400" spc="-5" dirty="0">
                <a:latin typeface="Times New Roman"/>
                <a:cs typeface="Times New Roman"/>
              </a:rPr>
              <a:t>relationship</a:t>
            </a:r>
            <a:r>
              <a:rPr sz="1400" spc="5" dirty="0">
                <a:latin typeface="Times New Roman"/>
                <a:cs typeface="Times New Roman"/>
              </a:rPr>
              <a:t> </a:t>
            </a:r>
            <a:r>
              <a:rPr sz="1400" spc="-5" dirty="0">
                <a:latin typeface="Times New Roman"/>
                <a:cs typeface="Times New Roman"/>
              </a:rPr>
              <a:t>between</a:t>
            </a:r>
            <a:r>
              <a:rPr sz="1400" spc="-10" dirty="0">
                <a:latin typeface="Times New Roman"/>
                <a:cs typeface="Times New Roman"/>
              </a:rPr>
              <a:t> </a:t>
            </a:r>
            <a:r>
              <a:rPr sz="1400" spc="-5" dirty="0">
                <a:latin typeface="Times New Roman"/>
                <a:cs typeface="Times New Roman"/>
              </a:rPr>
              <a:t>variables</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spc="-5" dirty="0">
                <a:latin typeface="Times New Roman"/>
                <a:cs typeface="Times New Roman"/>
              </a:rPr>
              <a:t>not</a:t>
            </a:r>
            <a:r>
              <a:rPr sz="1400" spc="10" dirty="0">
                <a:latin typeface="Times New Roman"/>
                <a:cs typeface="Times New Roman"/>
              </a:rPr>
              <a:t> </a:t>
            </a:r>
            <a:r>
              <a:rPr sz="1400" spc="-5" dirty="0">
                <a:latin typeface="Times New Roman"/>
                <a:cs typeface="Times New Roman"/>
              </a:rPr>
              <a:t>linear, </a:t>
            </a:r>
            <a:r>
              <a:rPr sz="1400" dirty="0">
                <a:latin typeface="Times New Roman"/>
                <a:cs typeface="Times New Roman"/>
              </a:rPr>
              <a:t> </a:t>
            </a:r>
            <a:r>
              <a:rPr sz="1400" spc="-5" dirty="0">
                <a:latin typeface="Times New Roman"/>
                <a:cs typeface="Times New Roman"/>
              </a:rPr>
              <a:t>nonlinear</a:t>
            </a:r>
            <a:r>
              <a:rPr sz="1400" spc="5"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spc="-5" dirty="0">
                <a:latin typeface="Times New Roman"/>
                <a:cs typeface="Times New Roman"/>
              </a:rPr>
              <a:t>techniques</a:t>
            </a:r>
            <a:r>
              <a:rPr sz="1400" dirty="0">
                <a:latin typeface="Times New Roman"/>
                <a:cs typeface="Times New Roman"/>
              </a:rPr>
              <a:t> </a:t>
            </a:r>
            <a:r>
              <a:rPr sz="1400" spc="-5" dirty="0">
                <a:latin typeface="Times New Roman"/>
                <a:cs typeface="Times New Roman"/>
              </a:rPr>
              <a:t>such</a:t>
            </a:r>
            <a:r>
              <a:rPr sz="1400" spc="15" dirty="0">
                <a:latin typeface="Times New Roman"/>
                <a:cs typeface="Times New Roman"/>
              </a:rPr>
              <a:t> </a:t>
            </a:r>
            <a:r>
              <a:rPr sz="1400" spc="-10" dirty="0">
                <a:latin typeface="Times New Roman"/>
                <a:cs typeface="Times New Roman"/>
              </a:rPr>
              <a:t>as </a:t>
            </a:r>
            <a:r>
              <a:rPr sz="1400" spc="-5" dirty="0">
                <a:latin typeface="Times New Roman"/>
                <a:cs typeface="Times New Roman"/>
              </a:rPr>
              <a:t>polynomial</a:t>
            </a:r>
            <a:r>
              <a:rPr sz="1400" spc="15" dirty="0">
                <a:latin typeface="Times New Roman"/>
                <a:cs typeface="Times New Roman"/>
              </a:rPr>
              <a:t> </a:t>
            </a:r>
            <a:r>
              <a:rPr sz="1400" spc="-5" dirty="0">
                <a:latin typeface="Times New Roman"/>
                <a:cs typeface="Times New Roman"/>
              </a:rPr>
              <a:t>regression</a:t>
            </a:r>
            <a:r>
              <a:rPr sz="1400" spc="15" dirty="0">
                <a:latin typeface="Times New Roman"/>
                <a:cs typeface="Times New Roman"/>
              </a:rPr>
              <a:t> </a:t>
            </a:r>
            <a:r>
              <a:rPr sz="1400" spc="-5" dirty="0">
                <a:latin typeface="Times New Roman"/>
                <a:cs typeface="Times New Roman"/>
              </a:rPr>
              <a:t>or exponential</a:t>
            </a:r>
            <a:r>
              <a:rPr sz="1400" spc="10" dirty="0">
                <a:latin typeface="Times New Roman"/>
                <a:cs typeface="Times New Roman"/>
              </a:rPr>
              <a:t> </a:t>
            </a:r>
            <a:r>
              <a:rPr sz="1400" spc="-5" dirty="0">
                <a:latin typeface="Times New Roman"/>
                <a:cs typeface="Times New Roman"/>
              </a:rPr>
              <a:t>regression </a:t>
            </a:r>
            <a:r>
              <a:rPr sz="1400" spc="-335" dirty="0">
                <a:latin typeface="Times New Roman"/>
                <a:cs typeface="Times New Roman"/>
              </a:rPr>
              <a:t> </a:t>
            </a:r>
            <a:r>
              <a:rPr sz="1400" dirty="0">
                <a:latin typeface="Times New Roman"/>
                <a:cs typeface="Times New Roman"/>
              </a:rPr>
              <a:t>can</a:t>
            </a:r>
            <a:r>
              <a:rPr sz="1400" spc="-15" dirty="0">
                <a:latin typeface="Times New Roman"/>
                <a:cs typeface="Times New Roman"/>
              </a:rPr>
              <a:t> </a:t>
            </a:r>
            <a:r>
              <a:rPr sz="1400" dirty="0">
                <a:latin typeface="Times New Roman"/>
                <a:cs typeface="Times New Roman"/>
              </a:rPr>
              <a:t>be </a:t>
            </a:r>
            <a:r>
              <a:rPr sz="1400" spc="-5" dirty="0">
                <a:latin typeface="Times New Roman"/>
                <a:cs typeface="Times New Roman"/>
              </a:rPr>
              <a:t>applied</a:t>
            </a:r>
            <a:endParaRPr sz="1400">
              <a:latin typeface="Times New Roman"/>
              <a:cs typeface="Times New Roman"/>
            </a:endParaRPr>
          </a:p>
          <a:p>
            <a:pPr>
              <a:lnSpc>
                <a:spcPct val="100000"/>
              </a:lnSpc>
              <a:spcBef>
                <a:spcPts val="40"/>
              </a:spcBef>
              <a:buChar char=""/>
            </a:pPr>
            <a:endParaRPr sz="1450">
              <a:latin typeface="Times New Roman"/>
              <a:cs typeface="Times New Roman"/>
            </a:endParaRPr>
          </a:p>
          <a:p>
            <a:pPr marL="393700" marR="253365" indent="-229235">
              <a:lnSpc>
                <a:spcPts val="1610"/>
              </a:lnSpc>
              <a:buFont typeface="Symbol"/>
              <a:buChar char=""/>
              <a:tabLst>
                <a:tab pos="393700" algn="l"/>
                <a:tab pos="394335" algn="l"/>
              </a:tabLst>
            </a:pPr>
            <a:r>
              <a:rPr sz="1400" spc="-5" dirty="0">
                <a:latin typeface="Times New Roman"/>
                <a:cs typeface="Times New Roman"/>
              </a:rPr>
              <a:t>Random</a:t>
            </a:r>
            <a:r>
              <a:rPr sz="1400" dirty="0">
                <a:latin typeface="Times New Roman"/>
                <a:cs typeface="Times New Roman"/>
              </a:rPr>
              <a:t> </a:t>
            </a:r>
            <a:r>
              <a:rPr sz="1400" spc="-5" dirty="0">
                <a:latin typeface="Times New Roman"/>
                <a:cs typeface="Times New Roman"/>
              </a:rPr>
              <a:t>Forest</a:t>
            </a:r>
            <a:r>
              <a:rPr sz="1400" spc="10"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Random</a:t>
            </a:r>
            <a:r>
              <a:rPr sz="1400" spc="5" dirty="0">
                <a:latin typeface="Times New Roman"/>
                <a:cs typeface="Times New Roman"/>
              </a:rPr>
              <a:t> </a:t>
            </a:r>
            <a:r>
              <a:rPr sz="1400" spc="-5" dirty="0">
                <a:latin typeface="Times New Roman"/>
                <a:cs typeface="Times New Roman"/>
              </a:rPr>
              <a:t>Forest</a:t>
            </a:r>
            <a:r>
              <a:rPr sz="1400" spc="-1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spc="-10" dirty="0">
                <a:latin typeface="Times New Roman"/>
                <a:cs typeface="Times New Roman"/>
              </a:rPr>
              <a:t>an</a:t>
            </a:r>
            <a:r>
              <a:rPr sz="1400" spc="10" dirty="0">
                <a:latin typeface="Times New Roman"/>
                <a:cs typeface="Times New Roman"/>
              </a:rPr>
              <a:t> </a:t>
            </a:r>
            <a:r>
              <a:rPr sz="1400" spc="-5" dirty="0">
                <a:latin typeface="Times New Roman"/>
                <a:cs typeface="Times New Roman"/>
              </a:rPr>
              <a:t>ensemble</a:t>
            </a:r>
            <a:r>
              <a:rPr sz="1400" spc="5" dirty="0">
                <a:latin typeface="Times New Roman"/>
                <a:cs typeface="Times New Roman"/>
              </a:rPr>
              <a:t> </a:t>
            </a:r>
            <a:r>
              <a:rPr sz="1400" spc="-5" dirty="0">
                <a:latin typeface="Times New Roman"/>
                <a:cs typeface="Times New Roman"/>
              </a:rPr>
              <a:t>machine</a:t>
            </a:r>
            <a:r>
              <a:rPr sz="1400" spc="-10" dirty="0">
                <a:latin typeface="Times New Roman"/>
                <a:cs typeface="Times New Roman"/>
              </a:rPr>
              <a:t> </a:t>
            </a:r>
            <a:r>
              <a:rPr sz="1400" spc="-5" dirty="0">
                <a:latin typeface="Times New Roman"/>
                <a:cs typeface="Times New Roman"/>
              </a:rPr>
              <a:t>learning</a:t>
            </a:r>
            <a:r>
              <a:rPr sz="1400" spc="10" dirty="0">
                <a:latin typeface="Times New Roman"/>
                <a:cs typeface="Times New Roman"/>
              </a:rPr>
              <a:t> </a:t>
            </a:r>
            <a:r>
              <a:rPr sz="1400" spc="-5" dirty="0">
                <a:latin typeface="Times New Roman"/>
                <a:cs typeface="Times New Roman"/>
              </a:rPr>
              <a:t>method </a:t>
            </a:r>
            <a:r>
              <a:rPr sz="1400" spc="-335" dirty="0">
                <a:latin typeface="Times New Roman"/>
                <a:cs typeface="Times New Roman"/>
              </a:rPr>
              <a:t> </a:t>
            </a:r>
            <a:r>
              <a:rPr sz="1400" spc="-5" dirty="0">
                <a:latin typeface="Times New Roman"/>
                <a:cs typeface="Times New Roman"/>
              </a:rPr>
              <a:t>that</a:t>
            </a:r>
            <a:r>
              <a:rPr sz="1400" dirty="0">
                <a:latin typeface="Times New Roman"/>
                <a:cs typeface="Times New Roman"/>
              </a:rPr>
              <a:t> </a:t>
            </a:r>
            <a:r>
              <a:rPr sz="1400" spc="-5" dirty="0">
                <a:latin typeface="Times New Roman"/>
                <a:cs typeface="Times New Roman"/>
              </a:rPr>
              <a:t>can</a:t>
            </a:r>
            <a:r>
              <a:rPr sz="1400" spc="5" dirty="0">
                <a:latin typeface="Times New Roman"/>
                <a:cs typeface="Times New Roman"/>
              </a:rPr>
              <a:t> </a:t>
            </a:r>
            <a:r>
              <a:rPr sz="1400" spc="-5" dirty="0">
                <a:latin typeface="Times New Roman"/>
                <a:cs typeface="Times New Roman"/>
              </a:rPr>
              <a:t>handle</a:t>
            </a:r>
            <a:r>
              <a:rPr sz="1400" dirty="0">
                <a:latin typeface="Times New Roman"/>
                <a:cs typeface="Times New Roman"/>
              </a:rPr>
              <a:t> </a:t>
            </a:r>
            <a:r>
              <a:rPr sz="1400" spc="-5" dirty="0">
                <a:latin typeface="Times New Roman"/>
                <a:cs typeface="Times New Roman"/>
              </a:rPr>
              <a:t>both</a:t>
            </a:r>
            <a:r>
              <a:rPr sz="1400" spc="-15" dirty="0">
                <a:latin typeface="Times New Roman"/>
                <a:cs typeface="Times New Roman"/>
              </a:rPr>
              <a:t> </a:t>
            </a:r>
            <a:r>
              <a:rPr sz="1400" spc="-5" dirty="0">
                <a:latin typeface="Times New Roman"/>
                <a:cs typeface="Times New Roman"/>
              </a:rPr>
              <a:t>linear</a:t>
            </a:r>
            <a:r>
              <a:rPr sz="1400"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nonlinear</a:t>
            </a:r>
            <a:r>
              <a:rPr sz="1400" dirty="0">
                <a:latin typeface="Times New Roman"/>
                <a:cs typeface="Times New Roman"/>
              </a:rPr>
              <a:t> </a:t>
            </a:r>
            <a:r>
              <a:rPr sz="1400" spc="-5" dirty="0">
                <a:latin typeface="Times New Roman"/>
                <a:cs typeface="Times New Roman"/>
              </a:rPr>
              <a:t>relationships.</a:t>
            </a:r>
            <a:endParaRPr sz="1400">
              <a:latin typeface="Times New Roman"/>
              <a:cs typeface="Times New Roman"/>
            </a:endParaRPr>
          </a:p>
          <a:p>
            <a:pPr>
              <a:lnSpc>
                <a:spcPct val="100000"/>
              </a:lnSpc>
              <a:spcBef>
                <a:spcPts val="45"/>
              </a:spcBef>
              <a:buChar char=""/>
            </a:pPr>
            <a:endParaRPr sz="1450">
              <a:latin typeface="Times New Roman"/>
              <a:cs typeface="Times New Roman"/>
            </a:endParaRPr>
          </a:p>
          <a:p>
            <a:pPr marL="393700" marR="5080" indent="-229235">
              <a:lnSpc>
                <a:spcPts val="1610"/>
              </a:lnSpc>
              <a:spcBef>
                <a:spcPts val="5"/>
              </a:spcBef>
              <a:buFont typeface="Symbol"/>
              <a:buChar char=""/>
              <a:tabLst>
                <a:tab pos="393700" algn="l"/>
                <a:tab pos="394335" algn="l"/>
              </a:tabLst>
            </a:pPr>
            <a:r>
              <a:rPr sz="1400" spc="-5" dirty="0">
                <a:latin typeface="Times New Roman"/>
                <a:cs typeface="Times New Roman"/>
              </a:rPr>
              <a:t>Ridge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Lasso</a:t>
            </a:r>
            <a:r>
              <a:rPr sz="1400" spc="10" dirty="0">
                <a:latin typeface="Times New Roman"/>
                <a:cs typeface="Times New Roman"/>
              </a:rPr>
              <a:t> </a:t>
            </a:r>
            <a:r>
              <a:rPr sz="1400" spc="-5" dirty="0">
                <a:latin typeface="Times New Roman"/>
                <a:cs typeface="Times New Roman"/>
              </a:rPr>
              <a:t>Regression:</a:t>
            </a:r>
            <a:r>
              <a:rPr sz="1400" spc="20" dirty="0">
                <a:latin typeface="Times New Roman"/>
                <a:cs typeface="Times New Roman"/>
              </a:rPr>
              <a:t> </a:t>
            </a:r>
            <a:r>
              <a:rPr sz="1400" spc="-5" dirty="0">
                <a:latin typeface="Times New Roman"/>
                <a:cs typeface="Times New Roman"/>
              </a:rPr>
              <a:t>Ridge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Lasso</a:t>
            </a:r>
            <a:r>
              <a:rPr sz="1400" spc="15" dirty="0">
                <a:latin typeface="Times New Roman"/>
                <a:cs typeface="Times New Roman"/>
              </a:rPr>
              <a:t> </a:t>
            </a:r>
            <a:r>
              <a:rPr sz="1400" spc="-5" dirty="0">
                <a:latin typeface="Times New Roman"/>
                <a:cs typeface="Times New Roman"/>
              </a:rPr>
              <a:t>regression</a:t>
            </a:r>
            <a:r>
              <a:rPr sz="1400" spc="-10" dirty="0">
                <a:latin typeface="Times New Roman"/>
                <a:cs typeface="Times New Roman"/>
              </a:rPr>
              <a:t> </a:t>
            </a:r>
            <a:r>
              <a:rPr sz="1400" spc="-5" dirty="0">
                <a:latin typeface="Times New Roman"/>
                <a:cs typeface="Times New Roman"/>
              </a:rPr>
              <a:t>techniques</a:t>
            </a:r>
            <a:r>
              <a:rPr sz="1400" spc="10" dirty="0">
                <a:latin typeface="Times New Roman"/>
                <a:cs typeface="Times New Roman"/>
              </a:rPr>
              <a:t> </a:t>
            </a:r>
            <a:r>
              <a:rPr sz="1400" spc="-5" dirty="0">
                <a:latin typeface="Times New Roman"/>
                <a:cs typeface="Times New Roman"/>
              </a:rPr>
              <a:t>are</a:t>
            </a:r>
            <a:r>
              <a:rPr sz="1400" spc="5" dirty="0">
                <a:latin typeface="Times New Roman"/>
                <a:cs typeface="Times New Roman"/>
              </a:rPr>
              <a:t> </a:t>
            </a:r>
            <a:r>
              <a:rPr sz="1400" spc="-5" dirty="0">
                <a:latin typeface="Times New Roman"/>
                <a:cs typeface="Times New Roman"/>
              </a:rPr>
              <a:t>used</a:t>
            </a:r>
            <a:r>
              <a:rPr sz="1400" spc="10" dirty="0">
                <a:latin typeface="Times New Roman"/>
                <a:cs typeface="Times New Roman"/>
              </a:rPr>
              <a:t> </a:t>
            </a:r>
            <a:r>
              <a:rPr sz="1400" dirty="0">
                <a:latin typeface="Times New Roman"/>
                <a:cs typeface="Times New Roman"/>
              </a:rPr>
              <a:t>for</a:t>
            </a:r>
            <a:r>
              <a:rPr sz="1400" spc="5" dirty="0">
                <a:latin typeface="Times New Roman"/>
                <a:cs typeface="Times New Roman"/>
              </a:rPr>
              <a:t> </a:t>
            </a:r>
            <a:r>
              <a:rPr sz="1400" spc="-5" dirty="0">
                <a:latin typeface="Times New Roman"/>
                <a:cs typeface="Times New Roman"/>
              </a:rPr>
              <a:t>feature </a:t>
            </a:r>
            <a:r>
              <a:rPr sz="1400" spc="-335" dirty="0">
                <a:latin typeface="Times New Roman"/>
                <a:cs typeface="Times New Roman"/>
              </a:rPr>
              <a:t> </a:t>
            </a:r>
            <a:r>
              <a:rPr sz="1400" spc="-5" dirty="0">
                <a:latin typeface="Times New Roman"/>
                <a:cs typeface="Times New Roman"/>
              </a:rPr>
              <a:t>selection</a:t>
            </a:r>
            <a:r>
              <a:rPr sz="1400" dirty="0">
                <a:latin typeface="Times New Roman"/>
                <a:cs typeface="Times New Roman"/>
              </a:rPr>
              <a:t> </a:t>
            </a:r>
            <a:r>
              <a:rPr sz="1400" spc="-10" dirty="0">
                <a:latin typeface="Times New Roman"/>
                <a:cs typeface="Times New Roman"/>
              </a:rPr>
              <a:t>and</a:t>
            </a:r>
            <a:r>
              <a:rPr sz="1400" spc="5" dirty="0">
                <a:latin typeface="Times New Roman"/>
                <a:cs typeface="Times New Roman"/>
              </a:rPr>
              <a:t> </a:t>
            </a:r>
            <a:r>
              <a:rPr sz="1400" spc="-5" dirty="0">
                <a:latin typeface="Times New Roman"/>
                <a:cs typeface="Times New Roman"/>
              </a:rPr>
              <a:t>regularization.</a:t>
            </a:r>
            <a:endParaRPr sz="1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19759"/>
            <a:ext cx="6633209" cy="963041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Model</a:t>
            </a:r>
            <a:r>
              <a:rPr sz="1800" b="1" spc="-15" dirty="0">
                <a:latin typeface="Times New Roman"/>
                <a:cs typeface="Times New Roman"/>
              </a:rPr>
              <a:t> </a:t>
            </a:r>
            <a:r>
              <a:rPr sz="1800" b="1" spc="-5" dirty="0">
                <a:latin typeface="Times New Roman"/>
                <a:cs typeface="Times New Roman"/>
              </a:rPr>
              <a:t>Evaluation and</a:t>
            </a:r>
            <a:r>
              <a:rPr sz="1800" b="1" spc="-15" dirty="0">
                <a:latin typeface="Times New Roman"/>
                <a:cs typeface="Times New Roman"/>
              </a:rPr>
              <a:t> </a:t>
            </a:r>
            <a:r>
              <a:rPr sz="1800" b="1" spc="-5" dirty="0">
                <a:latin typeface="Times New Roman"/>
                <a:cs typeface="Times New Roman"/>
              </a:rPr>
              <a:t>Selection:</a:t>
            </a:r>
            <a:endParaRPr sz="1800">
              <a:latin typeface="Times New Roman"/>
              <a:cs typeface="Times New Roman"/>
            </a:endParaRPr>
          </a:p>
          <a:p>
            <a:pPr marL="393700" marR="473075" indent="-229235">
              <a:lnSpc>
                <a:spcPts val="1839"/>
              </a:lnSpc>
              <a:spcBef>
                <a:spcPts val="160"/>
              </a:spcBef>
              <a:buFont typeface="Symbol"/>
              <a:buChar char=""/>
              <a:tabLst>
                <a:tab pos="393700" algn="l"/>
                <a:tab pos="394335" algn="l"/>
              </a:tabLst>
            </a:pPr>
            <a:r>
              <a:rPr sz="1600" spc="-5" dirty="0">
                <a:latin typeface="Times New Roman"/>
                <a:cs typeface="Times New Roman"/>
              </a:rPr>
              <a:t>Divide</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available</a:t>
            </a:r>
            <a:r>
              <a:rPr sz="1600" spc="5" dirty="0">
                <a:latin typeface="Times New Roman"/>
                <a:cs typeface="Times New Roman"/>
              </a:rPr>
              <a:t> </a:t>
            </a:r>
            <a:r>
              <a:rPr sz="1600" spc="-5" dirty="0">
                <a:latin typeface="Times New Roman"/>
                <a:cs typeface="Times New Roman"/>
              </a:rPr>
              <a:t>dataset</a:t>
            </a:r>
            <a:r>
              <a:rPr sz="1600" spc="5" dirty="0">
                <a:latin typeface="Times New Roman"/>
                <a:cs typeface="Times New Roman"/>
              </a:rPr>
              <a:t> </a:t>
            </a:r>
            <a:r>
              <a:rPr sz="1600" spc="-5" dirty="0">
                <a:latin typeface="Times New Roman"/>
                <a:cs typeface="Times New Roman"/>
              </a:rPr>
              <a:t>into</a:t>
            </a:r>
            <a:r>
              <a:rPr sz="1600" spc="10" dirty="0">
                <a:latin typeface="Times New Roman"/>
                <a:cs typeface="Times New Roman"/>
              </a:rPr>
              <a:t> </a:t>
            </a:r>
            <a:r>
              <a:rPr sz="1600" spc="-5" dirty="0">
                <a:latin typeface="Times New Roman"/>
                <a:cs typeface="Times New Roman"/>
              </a:rPr>
              <a:t>three</a:t>
            </a:r>
            <a:r>
              <a:rPr sz="1600" spc="10" dirty="0">
                <a:latin typeface="Times New Roman"/>
                <a:cs typeface="Times New Roman"/>
              </a:rPr>
              <a:t> </a:t>
            </a:r>
            <a:r>
              <a:rPr sz="1600" spc="-5" dirty="0">
                <a:latin typeface="Times New Roman"/>
                <a:cs typeface="Times New Roman"/>
              </a:rPr>
              <a:t>subsets:</a:t>
            </a:r>
            <a:r>
              <a:rPr sz="1600" spc="5" dirty="0">
                <a:latin typeface="Times New Roman"/>
                <a:cs typeface="Times New Roman"/>
              </a:rPr>
              <a:t> </a:t>
            </a:r>
            <a:r>
              <a:rPr sz="1600" spc="-5" dirty="0">
                <a:latin typeface="Times New Roman"/>
                <a:cs typeface="Times New Roman"/>
              </a:rPr>
              <a:t>training,</a:t>
            </a:r>
            <a:r>
              <a:rPr sz="1600" dirty="0">
                <a:latin typeface="Times New Roman"/>
                <a:cs typeface="Times New Roman"/>
              </a:rPr>
              <a:t> </a:t>
            </a:r>
            <a:r>
              <a:rPr sz="1600" spc="-5" dirty="0">
                <a:latin typeface="Times New Roman"/>
                <a:cs typeface="Times New Roman"/>
              </a:rPr>
              <a:t>validation,</a:t>
            </a:r>
            <a:r>
              <a:rPr sz="1600" dirty="0">
                <a:latin typeface="Times New Roman"/>
                <a:cs typeface="Times New Roman"/>
              </a:rPr>
              <a:t> </a:t>
            </a:r>
            <a:r>
              <a:rPr sz="1600" spc="-5" dirty="0">
                <a:latin typeface="Times New Roman"/>
                <a:cs typeface="Times New Roman"/>
              </a:rPr>
              <a:t>and </a:t>
            </a:r>
            <a:r>
              <a:rPr sz="1600" spc="-385" dirty="0">
                <a:latin typeface="Times New Roman"/>
                <a:cs typeface="Times New Roman"/>
              </a:rPr>
              <a:t> </a:t>
            </a:r>
            <a:r>
              <a:rPr sz="1600" spc="-5" dirty="0">
                <a:latin typeface="Times New Roman"/>
                <a:cs typeface="Times New Roman"/>
              </a:rPr>
              <a:t>testing.</a:t>
            </a:r>
            <a:endParaRPr sz="1600">
              <a:latin typeface="Times New Roman"/>
              <a:cs typeface="Times New Roman"/>
            </a:endParaRPr>
          </a:p>
          <a:p>
            <a:pPr marL="393700" marR="681355" indent="-229235">
              <a:lnSpc>
                <a:spcPts val="1839"/>
              </a:lnSpc>
              <a:spcBef>
                <a:spcPts val="125"/>
              </a:spcBef>
              <a:buFont typeface="Symbol"/>
              <a:buChar char=""/>
              <a:tabLst>
                <a:tab pos="393700" algn="l"/>
                <a:tab pos="394335" algn="l"/>
              </a:tabLst>
            </a:pP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training</a:t>
            </a:r>
            <a:r>
              <a:rPr sz="1600" spc="10" dirty="0">
                <a:latin typeface="Times New Roman"/>
                <a:cs typeface="Times New Roman"/>
              </a:rPr>
              <a:t> </a:t>
            </a:r>
            <a:r>
              <a:rPr sz="1600" spc="-5" dirty="0">
                <a:latin typeface="Times New Roman"/>
                <a:cs typeface="Times New Roman"/>
              </a:rPr>
              <a:t>set</a:t>
            </a:r>
            <a:r>
              <a:rPr sz="160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used</a:t>
            </a:r>
            <a:r>
              <a:rPr sz="1600" spc="1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train</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models,</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validation</a:t>
            </a:r>
            <a:r>
              <a:rPr sz="1600" spc="5" dirty="0">
                <a:latin typeface="Times New Roman"/>
                <a:cs typeface="Times New Roman"/>
              </a:rPr>
              <a:t> </a:t>
            </a:r>
            <a:r>
              <a:rPr sz="1600" spc="-5" dirty="0">
                <a:latin typeface="Times New Roman"/>
                <a:cs typeface="Times New Roman"/>
              </a:rPr>
              <a:t>set</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spc="-5" dirty="0">
                <a:latin typeface="Times New Roman"/>
                <a:cs typeface="Times New Roman"/>
              </a:rPr>
              <a:t>tune </a:t>
            </a:r>
            <a:r>
              <a:rPr sz="1600" spc="-385" dirty="0">
                <a:latin typeface="Times New Roman"/>
                <a:cs typeface="Times New Roman"/>
              </a:rPr>
              <a:t> </a:t>
            </a:r>
            <a:r>
              <a:rPr sz="1600" spc="-5" dirty="0">
                <a:latin typeface="Times New Roman"/>
                <a:cs typeface="Times New Roman"/>
              </a:rPr>
              <a:t>hyperparameters,</a:t>
            </a:r>
            <a:r>
              <a:rPr sz="1600" spc="-1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testing</a:t>
            </a:r>
            <a:r>
              <a:rPr sz="1600" spc="5" dirty="0">
                <a:latin typeface="Times New Roman"/>
                <a:cs typeface="Times New Roman"/>
              </a:rPr>
              <a:t> </a:t>
            </a:r>
            <a:r>
              <a:rPr sz="1600" spc="-5" dirty="0">
                <a:latin typeface="Times New Roman"/>
                <a:cs typeface="Times New Roman"/>
              </a:rPr>
              <a:t>set</a:t>
            </a:r>
            <a:r>
              <a:rPr sz="160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assess</a:t>
            </a:r>
            <a:r>
              <a:rPr sz="1600" dirty="0">
                <a:latin typeface="Times New Roman"/>
                <a:cs typeface="Times New Roman"/>
              </a:rPr>
              <a:t> </a:t>
            </a:r>
            <a:r>
              <a:rPr sz="1600" spc="-5" dirty="0">
                <a:latin typeface="Times New Roman"/>
                <a:cs typeface="Times New Roman"/>
              </a:rPr>
              <a:t>model</a:t>
            </a:r>
            <a:r>
              <a:rPr sz="1600" dirty="0">
                <a:latin typeface="Times New Roman"/>
                <a:cs typeface="Times New Roman"/>
              </a:rPr>
              <a:t> performance.</a:t>
            </a:r>
            <a:endParaRPr sz="1600">
              <a:latin typeface="Times New Roman"/>
              <a:cs typeface="Times New Roman"/>
            </a:endParaRPr>
          </a:p>
          <a:p>
            <a:pPr marL="393700" marR="99695" indent="-229235">
              <a:lnSpc>
                <a:spcPts val="1839"/>
              </a:lnSpc>
              <a:spcBef>
                <a:spcPts val="110"/>
              </a:spcBef>
              <a:buFont typeface="Symbol"/>
              <a:buChar char=""/>
              <a:tabLst>
                <a:tab pos="393700" algn="l"/>
                <a:tab pos="394335" algn="l"/>
              </a:tabLst>
            </a:pPr>
            <a:r>
              <a:rPr sz="1600" spc="-5" dirty="0">
                <a:latin typeface="Times New Roman"/>
                <a:cs typeface="Times New Roman"/>
              </a:rPr>
              <a:t>Choose</a:t>
            </a:r>
            <a:r>
              <a:rPr sz="1600" spc="5" dirty="0">
                <a:latin typeface="Times New Roman"/>
                <a:cs typeface="Times New Roman"/>
              </a:rPr>
              <a:t> </a:t>
            </a:r>
            <a:r>
              <a:rPr sz="1600" spc="-5" dirty="0">
                <a:latin typeface="Times New Roman"/>
                <a:cs typeface="Times New Roman"/>
              </a:rPr>
              <a:t>appropriate</a:t>
            </a:r>
            <a:r>
              <a:rPr sz="1600" spc="5" dirty="0">
                <a:latin typeface="Times New Roman"/>
                <a:cs typeface="Times New Roman"/>
              </a:rPr>
              <a:t> </a:t>
            </a:r>
            <a:r>
              <a:rPr sz="1600" spc="-5" dirty="0">
                <a:latin typeface="Times New Roman"/>
                <a:cs typeface="Times New Roman"/>
              </a:rPr>
              <a:t>evaluation</a:t>
            </a:r>
            <a:r>
              <a:rPr sz="1600" spc="10" dirty="0">
                <a:latin typeface="Times New Roman"/>
                <a:cs typeface="Times New Roman"/>
              </a:rPr>
              <a:t> </a:t>
            </a:r>
            <a:r>
              <a:rPr sz="1600" spc="-5" dirty="0">
                <a:latin typeface="Times New Roman"/>
                <a:cs typeface="Times New Roman"/>
              </a:rPr>
              <a:t>metrics</a:t>
            </a:r>
            <a:r>
              <a:rPr sz="1600" spc="5" dirty="0">
                <a:latin typeface="Times New Roman"/>
                <a:cs typeface="Times New Roman"/>
              </a:rPr>
              <a:t> </a:t>
            </a:r>
            <a:r>
              <a:rPr sz="1600" spc="-5" dirty="0">
                <a:latin typeface="Times New Roman"/>
                <a:cs typeface="Times New Roman"/>
              </a:rPr>
              <a:t>that</a:t>
            </a:r>
            <a:r>
              <a:rPr sz="1600" spc="5" dirty="0">
                <a:latin typeface="Times New Roman"/>
                <a:cs typeface="Times New Roman"/>
              </a:rPr>
              <a:t> </a:t>
            </a:r>
            <a:r>
              <a:rPr sz="1600" spc="-5" dirty="0">
                <a:latin typeface="Times New Roman"/>
                <a:cs typeface="Times New Roman"/>
              </a:rPr>
              <a:t>align</a:t>
            </a:r>
            <a:r>
              <a:rPr sz="1600" spc="15" dirty="0">
                <a:latin typeface="Times New Roman"/>
                <a:cs typeface="Times New Roman"/>
              </a:rPr>
              <a:t> </a:t>
            </a:r>
            <a:r>
              <a:rPr sz="1600" spc="-5" dirty="0">
                <a:latin typeface="Times New Roman"/>
                <a:cs typeface="Times New Roman"/>
              </a:rPr>
              <a:t>with</a:t>
            </a:r>
            <a:r>
              <a:rPr sz="1600" spc="5" dirty="0">
                <a:latin typeface="Times New Roman"/>
                <a:cs typeface="Times New Roman"/>
              </a:rPr>
              <a:t> </a:t>
            </a:r>
            <a:r>
              <a:rPr sz="1600" dirty="0">
                <a:latin typeface="Times New Roman"/>
                <a:cs typeface="Times New Roman"/>
              </a:rPr>
              <a:t>the</a:t>
            </a:r>
            <a:r>
              <a:rPr sz="1600" spc="5" dirty="0">
                <a:latin typeface="Times New Roman"/>
                <a:cs typeface="Times New Roman"/>
              </a:rPr>
              <a:t> </a:t>
            </a:r>
            <a:r>
              <a:rPr sz="1600" spc="-5" dirty="0">
                <a:latin typeface="Times New Roman"/>
                <a:cs typeface="Times New Roman"/>
              </a:rPr>
              <a:t>goals</a:t>
            </a:r>
            <a:r>
              <a:rPr sz="1600" spc="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flood </a:t>
            </a:r>
            <a:r>
              <a:rPr sz="1600" spc="-385" dirty="0">
                <a:latin typeface="Times New Roman"/>
                <a:cs typeface="Times New Roman"/>
              </a:rPr>
              <a:t> </a:t>
            </a:r>
            <a:r>
              <a:rPr sz="1600" spc="-5" dirty="0">
                <a:latin typeface="Times New Roman"/>
                <a:cs typeface="Times New Roman"/>
              </a:rPr>
              <a:t>monitoring</a:t>
            </a:r>
            <a:r>
              <a:rPr sz="1600" dirty="0">
                <a:latin typeface="Times New Roman"/>
                <a:cs typeface="Times New Roman"/>
              </a:rPr>
              <a:t> </a:t>
            </a:r>
            <a:r>
              <a:rPr sz="1600" spc="-5" dirty="0">
                <a:latin typeface="Times New Roman"/>
                <a:cs typeface="Times New Roman"/>
              </a:rPr>
              <a:t>system.</a:t>
            </a:r>
            <a:endParaRPr sz="1600">
              <a:latin typeface="Times New Roman"/>
              <a:cs typeface="Times New Roman"/>
            </a:endParaRPr>
          </a:p>
          <a:p>
            <a:pPr marL="393700" marR="5080" indent="-229235">
              <a:lnSpc>
                <a:spcPct val="95900"/>
              </a:lnSpc>
              <a:spcBef>
                <a:spcPts val="65"/>
              </a:spcBef>
              <a:buFont typeface="Symbol"/>
              <a:buChar char=""/>
              <a:tabLst>
                <a:tab pos="393700" algn="l"/>
                <a:tab pos="394335" algn="l"/>
              </a:tabLst>
            </a:pPr>
            <a:r>
              <a:rPr sz="1600" spc="-5" dirty="0">
                <a:latin typeface="Times New Roman"/>
                <a:cs typeface="Times New Roman"/>
              </a:rPr>
              <a:t>Experiment</a:t>
            </a:r>
            <a:r>
              <a:rPr sz="1600" spc="20" dirty="0">
                <a:latin typeface="Times New Roman"/>
                <a:cs typeface="Times New Roman"/>
              </a:rPr>
              <a:t> </a:t>
            </a:r>
            <a:r>
              <a:rPr sz="1600" spc="-5" dirty="0">
                <a:latin typeface="Times New Roman"/>
                <a:cs typeface="Times New Roman"/>
              </a:rPr>
              <a:t>with</a:t>
            </a:r>
            <a:r>
              <a:rPr sz="1600" spc="15" dirty="0">
                <a:latin typeface="Times New Roman"/>
                <a:cs typeface="Times New Roman"/>
              </a:rPr>
              <a:t> </a:t>
            </a:r>
            <a:r>
              <a:rPr sz="1600" spc="-5" dirty="0">
                <a:latin typeface="Times New Roman"/>
                <a:cs typeface="Times New Roman"/>
              </a:rPr>
              <a:t>different</a:t>
            </a:r>
            <a:r>
              <a:rPr sz="1600" spc="15" dirty="0">
                <a:latin typeface="Times New Roman"/>
                <a:cs typeface="Times New Roman"/>
              </a:rPr>
              <a:t> </a:t>
            </a:r>
            <a:r>
              <a:rPr sz="1600" spc="-5" dirty="0">
                <a:latin typeface="Times New Roman"/>
                <a:cs typeface="Times New Roman"/>
              </a:rPr>
              <a:t>modeling</a:t>
            </a:r>
            <a:r>
              <a:rPr sz="1600" spc="15" dirty="0">
                <a:latin typeface="Times New Roman"/>
                <a:cs typeface="Times New Roman"/>
              </a:rPr>
              <a:t> </a:t>
            </a:r>
            <a:r>
              <a:rPr sz="1600" spc="-5" dirty="0">
                <a:latin typeface="Times New Roman"/>
                <a:cs typeface="Times New Roman"/>
              </a:rPr>
              <a:t>techniques</a:t>
            </a:r>
            <a:r>
              <a:rPr sz="1600" spc="10" dirty="0">
                <a:latin typeface="Times New Roman"/>
                <a:cs typeface="Times New Roman"/>
              </a:rPr>
              <a:t> </a:t>
            </a:r>
            <a:r>
              <a:rPr sz="1600" spc="-5" dirty="0">
                <a:latin typeface="Times New Roman"/>
                <a:cs typeface="Times New Roman"/>
              </a:rPr>
              <a:t>suitable</a:t>
            </a:r>
            <a:r>
              <a:rPr sz="1600" spc="15" dirty="0">
                <a:latin typeface="Times New Roman"/>
                <a:cs typeface="Times New Roman"/>
              </a:rPr>
              <a:t> </a:t>
            </a:r>
            <a:r>
              <a:rPr sz="1600" spc="-5" dirty="0">
                <a:latin typeface="Times New Roman"/>
                <a:cs typeface="Times New Roman"/>
              </a:rPr>
              <a:t>for</a:t>
            </a:r>
            <a:r>
              <a:rPr sz="1600" spc="5" dirty="0">
                <a:latin typeface="Times New Roman"/>
                <a:cs typeface="Times New Roman"/>
              </a:rPr>
              <a:t> </a:t>
            </a:r>
            <a:r>
              <a:rPr sz="1600" spc="-5" dirty="0">
                <a:latin typeface="Times New Roman"/>
                <a:cs typeface="Times New Roman"/>
              </a:rPr>
              <a:t>flood</a:t>
            </a:r>
            <a:r>
              <a:rPr sz="1600" spc="15" dirty="0">
                <a:latin typeface="Times New Roman"/>
                <a:cs typeface="Times New Roman"/>
              </a:rPr>
              <a:t> </a:t>
            </a:r>
            <a:r>
              <a:rPr sz="1600" spc="-5" dirty="0">
                <a:latin typeface="Times New Roman"/>
                <a:cs typeface="Times New Roman"/>
              </a:rPr>
              <a:t>prediction, </a:t>
            </a:r>
            <a:r>
              <a:rPr sz="1600" spc="-385" dirty="0">
                <a:latin typeface="Times New Roman"/>
                <a:cs typeface="Times New Roman"/>
              </a:rPr>
              <a:t> </a:t>
            </a:r>
            <a:r>
              <a:rPr sz="1600" spc="-5" dirty="0">
                <a:latin typeface="Times New Roman"/>
                <a:cs typeface="Times New Roman"/>
              </a:rPr>
              <a:t>such</a:t>
            </a:r>
            <a:r>
              <a:rPr sz="1600" spc="15" dirty="0">
                <a:latin typeface="Times New Roman"/>
                <a:cs typeface="Times New Roman"/>
              </a:rPr>
              <a:t> </a:t>
            </a:r>
            <a:r>
              <a:rPr sz="1600" spc="-5" dirty="0">
                <a:latin typeface="Times New Roman"/>
                <a:cs typeface="Times New Roman"/>
              </a:rPr>
              <a:t>as</a:t>
            </a:r>
            <a:r>
              <a:rPr sz="1600" spc="10" dirty="0">
                <a:latin typeface="Times New Roman"/>
                <a:cs typeface="Times New Roman"/>
              </a:rPr>
              <a:t> </a:t>
            </a:r>
            <a:r>
              <a:rPr sz="1600" spc="-5" dirty="0">
                <a:latin typeface="Times New Roman"/>
                <a:cs typeface="Times New Roman"/>
              </a:rPr>
              <a:t>linear</a:t>
            </a:r>
            <a:r>
              <a:rPr sz="1600" spc="10" dirty="0">
                <a:latin typeface="Times New Roman"/>
                <a:cs typeface="Times New Roman"/>
              </a:rPr>
              <a:t> </a:t>
            </a:r>
            <a:r>
              <a:rPr sz="1600" spc="-5" dirty="0">
                <a:latin typeface="Times New Roman"/>
                <a:cs typeface="Times New Roman"/>
              </a:rPr>
              <a:t>regression,</a:t>
            </a:r>
            <a:r>
              <a:rPr sz="1600" spc="5" dirty="0">
                <a:latin typeface="Times New Roman"/>
                <a:cs typeface="Times New Roman"/>
              </a:rPr>
              <a:t> </a:t>
            </a:r>
            <a:r>
              <a:rPr sz="1600" spc="-5" dirty="0">
                <a:latin typeface="Times New Roman"/>
                <a:cs typeface="Times New Roman"/>
              </a:rPr>
              <a:t>machine</a:t>
            </a:r>
            <a:r>
              <a:rPr sz="1600" spc="15" dirty="0">
                <a:latin typeface="Times New Roman"/>
                <a:cs typeface="Times New Roman"/>
              </a:rPr>
              <a:t> </a:t>
            </a:r>
            <a:r>
              <a:rPr sz="1600" spc="-5" dirty="0">
                <a:latin typeface="Times New Roman"/>
                <a:cs typeface="Times New Roman"/>
              </a:rPr>
              <a:t>learning</a:t>
            </a:r>
            <a:r>
              <a:rPr sz="1600" spc="15" dirty="0">
                <a:latin typeface="Times New Roman"/>
                <a:cs typeface="Times New Roman"/>
              </a:rPr>
              <a:t> </a:t>
            </a:r>
            <a:r>
              <a:rPr sz="1600" spc="-5" dirty="0">
                <a:latin typeface="Times New Roman"/>
                <a:cs typeface="Times New Roman"/>
              </a:rPr>
              <a:t>algorithms</a:t>
            </a:r>
            <a:r>
              <a:rPr sz="1600" spc="10" dirty="0">
                <a:latin typeface="Times New Roman"/>
                <a:cs typeface="Times New Roman"/>
              </a:rPr>
              <a:t> </a:t>
            </a:r>
            <a:r>
              <a:rPr sz="1600" spc="-5" dirty="0">
                <a:latin typeface="Times New Roman"/>
                <a:cs typeface="Times New Roman"/>
              </a:rPr>
              <a:t>(e.g.,</a:t>
            </a:r>
            <a:r>
              <a:rPr sz="1600" spc="5" dirty="0">
                <a:latin typeface="Times New Roman"/>
                <a:cs typeface="Times New Roman"/>
              </a:rPr>
              <a:t> </a:t>
            </a:r>
            <a:r>
              <a:rPr sz="1600" spc="-5" dirty="0">
                <a:latin typeface="Times New Roman"/>
                <a:cs typeface="Times New Roman"/>
              </a:rPr>
              <a:t>Random</a:t>
            </a:r>
            <a:r>
              <a:rPr sz="1600" spc="20" dirty="0">
                <a:latin typeface="Times New Roman"/>
                <a:cs typeface="Times New Roman"/>
              </a:rPr>
              <a:t> </a:t>
            </a:r>
            <a:r>
              <a:rPr sz="1600" spc="-5" dirty="0">
                <a:latin typeface="Times New Roman"/>
                <a:cs typeface="Times New Roman"/>
              </a:rPr>
              <a:t>Forest, </a:t>
            </a:r>
            <a:r>
              <a:rPr sz="1600" spc="-385" dirty="0">
                <a:latin typeface="Times New Roman"/>
                <a:cs typeface="Times New Roman"/>
              </a:rPr>
              <a:t> </a:t>
            </a:r>
            <a:r>
              <a:rPr sz="1600" spc="-5" dirty="0">
                <a:latin typeface="Times New Roman"/>
                <a:cs typeface="Times New Roman"/>
              </a:rPr>
              <a:t>Gradient</a:t>
            </a:r>
            <a:r>
              <a:rPr sz="1600" spc="5" dirty="0">
                <a:latin typeface="Times New Roman"/>
                <a:cs typeface="Times New Roman"/>
              </a:rPr>
              <a:t> </a:t>
            </a:r>
            <a:r>
              <a:rPr sz="1600" spc="-5" dirty="0">
                <a:latin typeface="Times New Roman"/>
                <a:cs typeface="Times New Roman"/>
              </a:rPr>
              <a:t>Boosting, Support</a:t>
            </a:r>
            <a:r>
              <a:rPr sz="1600" dirty="0">
                <a:latin typeface="Times New Roman"/>
                <a:cs typeface="Times New Roman"/>
              </a:rPr>
              <a:t> </a:t>
            </a:r>
            <a:r>
              <a:rPr sz="1600" spc="-5" dirty="0">
                <a:latin typeface="Times New Roman"/>
                <a:cs typeface="Times New Roman"/>
              </a:rPr>
              <a:t>Vector</a:t>
            </a:r>
            <a:r>
              <a:rPr sz="1600" spc="15" dirty="0">
                <a:latin typeface="Times New Roman"/>
                <a:cs typeface="Times New Roman"/>
              </a:rPr>
              <a:t> </a:t>
            </a:r>
            <a:r>
              <a:rPr sz="1600" spc="-5" dirty="0">
                <a:latin typeface="Times New Roman"/>
                <a:cs typeface="Times New Roman"/>
              </a:rPr>
              <a:t>Machines),</a:t>
            </a:r>
            <a:r>
              <a:rPr sz="1600" dirty="0">
                <a:latin typeface="Times New Roman"/>
                <a:cs typeface="Times New Roman"/>
              </a:rPr>
              <a:t> </a:t>
            </a:r>
            <a:r>
              <a:rPr sz="1600" spc="-5" dirty="0">
                <a:latin typeface="Times New Roman"/>
                <a:cs typeface="Times New Roman"/>
              </a:rPr>
              <a:t>or</a:t>
            </a:r>
            <a:r>
              <a:rPr sz="1600" dirty="0">
                <a:latin typeface="Times New Roman"/>
                <a:cs typeface="Times New Roman"/>
              </a:rPr>
              <a:t> </a:t>
            </a:r>
            <a:r>
              <a:rPr sz="1600" spc="-5" dirty="0">
                <a:latin typeface="Times New Roman"/>
                <a:cs typeface="Times New Roman"/>
              </a:rPr>
              <a:t>deep</a:t>
            </a:r>
            <a:r>
              <a:rPr sz="1600" spc="5" dirty="0">
                <a:latin typeface="Times New Roman"/>
                <a:cs typeface="Times New Roman"/>
              </a:rPr>
              <a:t> </a:t>
            </a:r>
            <a:r>
              <a:rPr sz="1600" dirty="0">
                <a:latin typeface="Times New Roman"/>
                <a:cs typeface="Times New Roman"/>
              </a:rPr>
              <a:t>learning</a:t>
            </a:r>
            <a:r>
              <a:rPr sz="1600" spc="10" dirty="0">
                <a:latin typeface="Times New Roman"/>
                <a:cs typeface="Times New Roman"/>
              </a:rPr>
              <a:t> </a:t>
            </a:r>
            <a:r>
              <a:rPr sz="1600" spc="-5" dirty="0">
                <a:latin typeface="Times New Roman"/>
                <a:cs typeface="Times New Roman"/>
              </a:rPr>
              <a:t>approaches </a:t>
            </a:r>
            <a:r>
              <a:rPr sz="1600" dirty="0">
                <a:latin typeface="Times New Roman"/>
                <a:cs typeface="Times New Roman"/>
              </a:rPr>
              <a:t> </a:t>
            </a:r>
            <a:r>
              <a:rPr sz="1600" spc="-5" dirty="0">
                <a:latin typeface="Times New Roman"/>
                <a:cs typeface="Times New Roman"/>
              </a:rPr>
              <a:t>(e.g., neural</a:t>
            </a:r>
            <a:r>
              <a:rPr sz="1600" spc="-10" dirty="0">
                <a:latin typeface="Times New Roman"/>
                <a:cs typeface="Times New Roman"/>
              </a:rPr>
              <a:t> </a:t>
            </a:r>
            <a:r>
              <a:rPr sz="1600" spc="-5" dirty="0">
                <a:latin typeface="Times New Roman"/>
                <a:cs typeface="Times New Roman"/>
              </a:rPr>
              <a:t>networks)</a:t>
            </a:r>
            <a:endParaRPr sz="1600">
              <a:latin typeface="Times New Roman"/>
              <a:cs typeface="Times New Roman"/>
            </a:endParaRPr>
          </a:p>
          <a:p>
            <a:pPr>
              <a:lnSpc>
                <a:spcPct val="100000"/>
              </a:lnSpc>
              <a:spcBef>
                <a:spcPts val="25"/>
              </a:spcBef>
              <a:buFont typeface="Symbol"/>
              <a:buChar char=""/>
            </a:pPr>
            <a:endParaRPr sz="1500">
              <a:latin typeface="Times New Roman"/>
              <a:cs typeface="Times New Roman"/>
            </a:endParaRPr>
          </a:p>
          <a:p>
            <a:pPr marL="12700">
              <a:lnSpc>
                <a:spcPct val="100000"/>
              </a:lnSpc>
            </a:pPr>
            <a:r>
              <a:rPr sz="1600" b="1" spc="-5" dirty="0">
                <a:latin typeface="Times New Roman"/>
                <a:cs typeface="Times New Roman"/>
              </a:rPr>
              <a:t>Model</a:t>
            </a:r>
            <a:r>
              <a:rPr sz="1600" b="1" spc="-25" dirty="0">
                <a:latin typeface="Times New Roman"/>
                <a:cs typeface="Times New Roman"/>
              </a:rPr>
              <a:t> </a:t>
            </a:r>
            <a:r>
              <a:rPr sz="1600" b="1" spc="-5" dirty="0">
                <a:latin typeface="Times New Roman"/>
                <a:cs typeface="Times New Roman"/>
              </a:rPr>
              <a:t>Interpretability:</a:t>
            </a:r>
            <a:endParaRPr sz="1600">
              <a:latin typeface="Times New Roman"/>
              <a:cs typeface="Times New Roman"/>
            </a:endParaRPr>
          </a:p>
          <a:p>
            <a:pPr>
              <a:lnSpc>
                <a:spcPct val="100000"/>
              </a:lnSpc>
            </a:pPr>
            <a:endParaRPr sz="1450">
              <a:latin typeface="Times New Roman"/>
              <a:cs typeface="Times New Roman"/>
            </a:endParaRPr>
          </a:p>
          <a:p>
            <a:pPr marL="12700" marR="428625" lvl="1" indent="269875">
              <a:lnSpc>
                <a:spcPts val="1610"/>
              </a:lnSpc>
              <a:buSzPct val="57142"/>
              <a:buFont typeface="Wingdings"/>
              <a:buChar char=""/>
              <a:tabLst>
                <a:tab pos="470534" algn="l"/>
              </a:tabLst>
            </a:pPr>
            <a:r>
              <a:rPr sz="1400" spc="-5" dirty="0">
                <a:latin typeface="Times New Roman"/>
                <a:cs typeface="Times New Roman"/>
              </a:rPr>
              <a:t>Identify</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rank</a:t>
            </a:r>
            <a:r>
              <a:rPr sz="1400" spc="10"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importance</a:t>
            </a:r>
            <a:r>
              <a:rPr sz="1400" spc="-10"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features</a:t>
            </a:r>
            <a:r>
              <a:rPr sz="1400" spc="10" dirty="0">
                <a:latin typeface="Times New Roman"/>
                <a:cs typeface="Times New Roman"/>
              </a:rPr>
              <a:t> </a:t>
            </a:r>
            <a:r>
              <a:rPr sz="1400" dirty="0">
                <a:latin typeface="Times New Roman"/>
                <a:cs typeface="Times New Roman"/>
              </a:rPr>
              <a:t>(e.g., </a:t>
            </a:r>
            <a:r>
              <a:rPr sz="1400" spc="-5" dirty="0">
                <a:latin typeface="Times New Roman"/>
                <a:cs typeface="Times New Roman"/>
              </a:rPr>
              <a:t>rainfall,</a:t>
            </a:r>
            <a:r>
              <a:rPr sz="1400" spc="-15" dirty="0">
                <a:latin typeface="Times New Roman"/>
                <a:cs typeface="Times New Roman"/>
              </a:rPr>
              <a:t> </a:t>
            </a:r>
            <a:r>
              <a:rPr sz="1400" spc="-5" dirty="0">
                <a:latin typeface="Times New Roman"/>
                <a:cs typeface="Times New Roman"/>
              </a:rPr>
              <a:t>river</a:t>
            </a:r>
            <a:r>
              <a:rPr sz="1400" spc="5" dirty="0">
                <a:latin typeface="Times New Roman"/>
                <a:cs typeface="Times New Roman"/>
              </a:rPr>
              <a:t> </a:t>
            </a:r>
            <a:r>
              <a:rPr sz="1400" spc="-5" dirty="0">
                <a:latin typeface="Times New Roman"/>
                <a:cs typeface="Times New Roman"/>
              </a:rPr>
              <a:t>levels,</a:t>
            </a:r>
            <a:r>
              <a:rPr sz="1400" spc="-15" dirty="0">
                <a:latin typeface="Times New Roman"/>
                <a:cs typeface="Times New Roman"/>
              </a:rPr>
              <a:t> </a:t>
            </a:r>
            <a:r>
              <a:rPr sz="1400" spc="-5" dirty="0">
                <a:latin typeface="Times New Roman"/>
                <a:cs typeface="Times New Roman"/>
              </a:rPr>
              <a:t>soil </a:t>
            </a:r>
            <a:r>
              <a:rPr sz="1400" spc="-335" dirty="0">
                <a:latin typeface="Times New Roman"/>
                <a:cs typeface="Times New Roman"/>
              </a:rPr>
              <a:t> </a:t>
            </a:r>
            <a:r>
              <a:rPr sz="1400" spc="-5" dirty="0">
                <a:latin typeface="Times New Roman"/>
                <a:cs typeface="Times New Roman"/>
              </a:rPr>
              <a:t>moisture) in</a:t>
            </a:r>
            <a:r>
              <a:rPr sz="1400" spc="5" dirty="0">
                <a:latin typeface="Times New Roman"/>
                <a:cs typeface="Times New Roman"/>
              </a:rPr>
              <a:t> </a:t>
            </a:r>
            <a:r>
              <a:rPr sz="1400" spc="-5" dirty="0">
                <a:latin typeface="Times New Roman"/>
                <a:cs typeface="Times New Roman"/>
              </a:rPr>
              <a:t>influencing</a:t>
            </a:r>
            <a:r>
              <a:rPr sz="1400" spc="5" dirty="0">
                <a:latin typeface="Times New Roman"/>
                <a:cs typeface="Times New Roman"/>
              </a:rPr>
              <a:t> </a:t>
            </a:r>
            <a:r>
              <a:rPr sz="1400" spc="-10"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predictions</a:t>
            </a:r>
            <a:endParaRPr sz="1400">
              <a:latin typeface="Times New Roman"/>
              <a:cs typeface="Times New Roman"/>
            </a:endParaRPr>
          </a:p>
          <a:p>
            <a:pPr marL="469900" lvl="1" indent="-187960">
              <a:lnSpc>
                <a:spcPts val="1530"/>
              </a:lnSpc>
              <a:buSzPct val="57142"/>
              <a:buFont typeface="Wingdings"/>
              <a:buChar char=""/>
              <a:tabLst>
                <a:tab pos="470534" algn="l"/>
              </a:tabLst>
            </a:pPr>
            <a:r>
              <a:rPr sz="1400" spc="-5" dirty="0">
                <a:latin typeface="Times New Roman"/>
                <a:cs typeface="Times New Roman"/>
              </a:rPr>
              <a:t>PDPs</a:t>
            </a:r>
            <a:r>
              <a:rPr sz="1400" spc="5" dirty="0">
                <a:latin typeface="Times New Roman"/>
                <a:cs typeface="Times New Roman"/>
              </a:rPr>
              <a:t> </a:t>
            </a:r>
            <a:r>
              <a:rPr sz="1400" spc="-5" dirty="0">
                <a:latin typeface="Times New Roman"/>
                <a:cs typeface="Times New Roman"/>
              </a:rPr>
              <a:t>(Partial</a:t>
            </a:r>
            <a:r>
              <a:rPr sz="1400" spc="-10" dirty="0">
                <a:latin typeface="Times New Roman"/>
                <a:cs typeface="Times New Roman"/>
              </a:rPr>
              <a:t> </a:t>
            </a:r>
            <a:r>
              <a:rPr sz="1400" spc="-5" dirty="0">
                <a:latin typeface="Times New Roman"/>
                <a:cs typeface="Times New Roman"/>
              </a:rPr>
              <a:t>Dependence</a:t>
            </a:r>
            <a:r>
              <a:rPr sz="1400" spc="10" dirty="0">
                <a:latin typeface="Times New Roman"/>
                <a:cs typeface="Times New Roman"/>
              </a:rPr>
              <a:t> </a:t>
            </a:r>
            <a:r>
              <a:rPr sz="1400" spc="-5" dirty="0">
                <a:latin typeface="Times New Roman"/>
                <a:cs typeface="Times New Roman"/>
              </a:rPr>
              <a:t>Plots)</a:t>
            </a:r>
            <a:r>
              <a:rPr sz="1400" spc="5" dirty="0">
                <a:latin typeface="Times New Roman"/>
                <a:cs typeface="Times New Roman"/>
              </a:rPr>
              <a:t> </a:t>
            </a:r>
            <a:r>
              <a:rPr sz="1400" spc="-5" dirty="0">
                <a:latin typeface="Times New Roman"/>
                <a:cs typeface="Times New Roman"/>
              </a:rPr>
              <a:t>illustrate</a:t>
            </a:r>
            <a:r>
              <a:rPr sz="1400" spc="-10" dirty="0">
                <a:latin typeface="Times New Roman"/>
                <a:cs typeface="Times New Roman"/>
              </a:rPr>
              <a:t> </a:t>
            </a:r>
            <a:r>
              <a:rPr sz="1400" dirty="0">
                <a:latin typeface="Times New Roman"/>
                <a:cs typeface="Times New Roman"/>
              </a:rPr>
              <a:t>the</a:t>
            </a:r>
            <a:r>
              <a:rPr sz="1400" spc="10" dirty="0">
                <a:latin typeface="Times New Roman"/>
                <a:cs typeface="Times New Roman"/>
              </a:rPr>
              <a:t> </a:t>
            </a:r>
            <a:r>
              <a:rPr sz="1400" spc="-5" dirty="0">
                <a:latin typeface="Times New Roman"/>
                <a:cs typeface="Times New Roman"/>
              </a:rPr>
              <a:t>relationship</a:t>
            </a:r>
            <a:r>
              <a:rPr sz="1400" spc="-10" dirty="0">
                <a:latin typeface="Times New Roman"/>
                <a:cs typeface="Times New Roman"/>
              </a:rPr>
              <a:t> </a:t>
            </a:r>
            <a:r>
              <a:rPr sz="1400" spc="-5" dirty="0">
                <a:latin typeface="Times New Roman"/>
                <a:cs typeface="Times New Roman"/>
              </a:rPr>
              <a:t>between</a:t>
            </a:r>
            <a:r>
              <a:rPr sz="1400" spc="15"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spc="-5" dirty="0">
                <a:latin typeface="Times New Roman"/>
                <a:cs typeface="Times New Roman"/>
              </a:rPr>
              <a:t>specific</a:t>
            </a:r>
            <a:endParaRPr sz="1400">
              <a:latin typeface="Times New Roman"/>
              <a:cs typeface="Times New Roman"/>
            </a:endParaRPr>
          </a:p>
          <a:p>
            <a:pPr marL="12700">
              <a:lnSpc>
                <a:spcPts val="1614"/>
              </a:lnSpc>
            </a:pP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variable</a:t>
            </a:r>
            <a:r>
              <a:rPr sz="1400" spc="5" dirty="0">
                <a:latin typeface="Times New Roman"/>
                <a:cs typeface="Times New Roman"/>
              </a:rPr>
              <a:t> </a:t>
            </a:r>
            <a:r>
              <a:rPr sz="1400" spc="-10" dirty="0">
                <a:latin typeface="Times New Roman"/>
                <a:cs typeface="Times New Roman"/>
              </a:rPr>
              <a:t>and</a:t>
            </a:r>
            <a:r>
              <a:rPr sz="1400" spc="10" dirty="0">
                <a:latin typeface="Times New Roman"/>
                <a:cs typeface="Times New Roman"/>
              </a:rPr>
              <a:t> </a:t>
            </a:r>
            <a:r>
              <a:rPr sz="1400" spc="-5" dirty="0">
                <a:latin typeface="Times New Roman"/>
                <a:cs typeface="Times New Roman"/>
              </a:rPr>
              <a:t>the </a:t>
            </a:r>
            <a:r>
              <a:rPr sz="1400" dirty="0">
                <a:latin typeface="Times New Roman"/>
                <a:cs typeface="Times New Roman"/>
              </a:rPr>
              <a:t>model's</a:t>
            </a:r>
            <a:r>
              <a:rPr sz="1400" spc="10" dirty="0">
                <a:latin typeface="Times New Roman"/>
                <a:cs typeface="Times New Roman"/>
              </a:rPr>
              <a:t> </a:t>
            </a:r>
            <a:r>
              <a:rPr sz="1400" spc="-5" dirty="0">
                <a:latin typeface="Times New Roman"/>
                <a:cs typeface="Times New Roman"/>
              </a:rPr>
              <a:t>predictions</a:t>
            </a:r>
            <a:r>
              <a:rPr sz="1400" spc="-10" dirty="0">
                <a:latin typeface="Times New Roman"/>
                <a:cs typeface="Times New Roman"/>
              </a:rPr>
              <a:t> </a:t>
            </a:r>
            <a:r>
              <a:rPr sz="1400" spc="-5" dirty="0">
                <a:latin typeface="Times New Roman"/>
                <a:cs typeface="Times New Roman"/>
              </a:rPr>
              <a:t>while</a:t>
            </a:r>
            <a:r>
              <a:rPr sz="1400" spc="10" dirty="0">
                <a:latin typeface="Times New Roman"/>
                <a:cs typeface="Times New Roman"/>
              </a:rPr>
              <a:t> </a:t>
            </a:r>
            <a:r>
              <a:rPr sz="1400" spc="-5" dirty="0">
                <a:latin typeface="Times New Roman"/>
                <a:cs typeface="Times New Roman"/>
              </a:rPr>
              <a:t>keeping</a:t>
            </a:r>
            <a:r>
              <a:rPr sz="1400" spc="-10" dirty="0">
                <a:latin typeface="Times New Roman"/>
                <a:cs typeface="Times New Roman"/>
              </a:rPr>
              <a:t> </a:t>
            </a:r>
            <a:r>
              <a:rPr sz="1400" spc="-5" dirty="0">
                <a:latin typeface="Times New Roman"/>
                <a:cs typeface="Times New Roman"/>
              </a:rPr>
              <a:t>other</a:t>
            </a:r>
            <a:r>
              <a:rPr sz="1400" spc="-10" dirty="0">
                <a:latin typeface="Times New Roman"/>
                <a:cs typeface="Times New Roman"/>
              </a:rPr>
              <a:t> </a:t>
            </a:r>
            <a:r>
              <a:rPr sz="1400" spc="-5" dirty="0">
                <a:latin typeface="Times New Roman"/>
                <a:cs typeface="Times New Roman"/>
              </a:rPr>
              <a:t>variables</a:t>
            </a:r>
            <a:r>
              <a:rPr sz="1400" spc="15" dirty="0">
                <a:latin typeface="Times New Roman"/>
                <a:cs typeface="Times New Roman"/>
              </a:rPr>
              <a:t> </a:t>
            </a:r>
            <a:r>
              <a:rPr sz="1400" spc="-5" dirty="0">
                <a:latin typeface="Times New Roman"/>
                <a:cs typeface="Times New Roman"/>
              </a:rPr>
              <a:t>constant.</a:t>
            </a:r>
            <a:endParaRPr sz="1400">
              <a:latin typeface="Times New Roman"/>
              <a:cs typeface="Times New Roman"/>
            </a:endParaRPr>
          </a:p>
          <a:p>
            <a:pPr marL="12700" marR="207645" lvl="1" indent="269875">
              <a:lnSpc>
                <a:spcPts val="1610"/>
              </a:lnSpc>
              <a:spcBef>
                <a:spcPts val="85"/>
              </a:spcBef>
              <a:buSzPct val="57142"/>
              <a:buFont typeface="Wingdings"/>
              <a:buChar char=""/>
              <a:tabLst>
                <a:tab pos="470534" algn="l"/>
              </a:tabLst>
            </a:pPr>
            <a:r>
              <a:rPr sz="1400" dirty="0">
                <a:latin typeface="Times New Roman"/>
                <a:cs typeface="Times New Roman"/>
              </a:rPr>
              <a:t>Create </a:t>
            </a:r>
            <a:r>
              <a:rPr sz="1400" spc="-5" dirty="0">
                <a:latin typeface="Times New Roman"/>
                <a:cs typeface="Times New Roman"/>
              </a:rPr>
              <a:t>visualizations</a:t>
            </a:r>
            <a:r>
              <a:rPr sz="1400" spc="-15"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model's</a:t>
            </a:r>
            <a:r>
              <a:rPr sz="1400" spc="10" dirty="0">
                <a:latin typeface="Times New Roman"/>
                <a:cs typeface="Times New Roman"/>
              </a:rPr>
              <a:t> </a:t>
            </a:r>
            <a:r>
              <a:rPr sz="1400" spc="-5" dirty="0">
                <a:latin typeface="Times New Roman"/>
                <a:cs typeface="Times New Roman"/>
              </a:rPr>
              <a:t>inner</a:t>
            </a:r>
            <a:r>
              <a:rPr sz="1400" spc="-15" dirty="0">
                <a:latin typeface="Times New Roman"/>
                <a:cs typeface="Times New Roman"/>
              </a:rPr>
              <a:t> </a:t>
            </a:r>
            <a:r>
              <a:rPr sz="1400" spc="-5" dirty="0">
                <a:latin typeface="Times New Roman"/>
                <a:cs typeface="Times New Roman"/>
              </a:rPr>
              <a:t>workings,</a:t>
            </a:r>
            <a:r>
              <a:rPr sz="1400" dirty="0">
                <a:latin typeface="Times New Roman"/>
                <a:cs typeface="Times New Roman"/>
              </a:rPr>
              <a:t> </a:t>
            </a:r>
            <a:r>
              <a:rPr sz="1400" spc="-5" dirty="0">
                <a:latin typeface="Times New Roman"/>
                <a:cs typeface="Times New Roman"/>
              </a:rPr>
              <a:t>such</a:t>
            </a:r>
            <a:r>
              <a:rPr sz="1400" spc="5" dirty="0">
                <a:latin typeface="Times New Roman"/>
                <a:cs typeface="Times New Roman"/>
              </a:rPr>
              <a:t> </a:t>
            </a:r>
            <a:r>
              <a:rPr sz="1400" dirty="0">
                <a:latin typeface="Times New Roman"/>
                <a:cs typeface="Times New Roman"/>
              </a:rPr>
              <a:t>as</a:t>
            </a:r>
            <a:r>
              <a:rPr sz="1400" spc="-5" dirty="0">
                <a:latin typeface="Times New Roman"/>
                <a:cs typeface="Times New Roman"/>
              </a:rPr>
              <a:t> decision</a:t>
            </a:r>
            <a:r>
              <a:rPr sz="1400" spc="-15" dirty="0">
                <a:latin typeface="Times New Roman"/>
                <a:cs typeface="Times New Roman"/>
              </a:rPr>
              <a:t> </a:t>
            </a:r>
            <a:r>
              <a:rPr sz="1400" spc="-5" dirty="0">
                <a:latin typeface="Times New Roman"/>
                <a:cs typeface="Times New Roman"/>
              </a:rPr>
              <a:t>trees</a:t>
            </a:r>
            <a:r>
              <a:rPr sz="1400" spc="10" dirty="0">
                <a:latin typeface="Times New Roman"/>
                <a:cs typeface="Times New Roman"/>
              </a:rPr>
              <a:t> </a:t>
            </a:r>
            <a:r>
              <a:rPr sz="1400" spc="-5" dirty="0">
                <a:latin typeface="Times New Roman"/>
                <a:cs typeface="Times New Roman"/>
              </a:rPr>
              <a:t>or</a:t>
            </a:r>
            <a:r>
              <a:rPr sz="1400" dirty="0">
                <a:latin typeface="Times New Roman"/>
                <a:cs typeface="Times New Roman"/>
              </a:rPr>
              <a:t> </a:t>
            </a:r>
            <a:r>
              <a:rPr sz="1400" spc="-5" dirty="0">
                <a:latin typeface="Times New Roman"/>
                <a:cs typeface="Times New Roman"/>
              </a:rPr>
              <a:t>neural </a:t>
            </a:r>
            <a:r>
              <a:rPr sz="1400" spc="-335" dirty="0">
                <a:latin typeface="Times New Roman"/>
                <a:cs typeface="Times New Roman"/>
              </a:rPr>
              <a:t> </a:t>
            </a:r>
            <a:r>
              <a:rPr sz="1400" spc="-5" dirty="0">
                <a:latin typeface="Times New Roman"/>
                <a:cs typeface="Times New Roman"/>
              </a:rPr>
              <a:t>network</a:t>
            </a:r>
            <a:r>
              <a:rPr sz="1400" spc="5" dirty="0">
                <a:latin typeface="Times New Roman"/>
                <a:cs typeface="Times New Roman"/>
              </a:rPr>
              <a:t> </a:t>
            </a:r>
            <a:r>
              <a:rPr sz="1400" spc="-5" dirty="0">
                <a:latin typeface="Times New Roman"/>
                <a:cs typeface="Times New Roman"/>
              </a:rPr>
              <a:t>activations, to</a:t>
            </a:r>
            <a:r>
              <a:rPr sz="1400" spc="5" dirty="0">
                <a:latin typeface="Times New Roman"/>
                <a:cs typeface="Times New Roman"/>
              </a:rPr>
              <a:t> </a:t>
            </a:r>
            <a:r>
              <a:rPr sz="1400" spc="-5" dirty="0">
                <a:latin typeface="Times New Roman"/>
                <a:cs typeface="Times New Roman"/>
              </a:rPr>
              <a:t>illustrate</a:t>
            </a:r>
            <a:r>
              <a:rPr sz="1400" spc="-15" dirty="0">
                <a:latin typeface="Times New Roman"/>
                <a:cs typeface="Times New Roman"/>
              </a:rPr>
              <a:t> </a:t>
            </a:r>
            <a:r>
              <a:rPr sz="1400" spc="-5" dirty="0">
                <a:latin typeface="Times New Roman"/>
                <a:cs typeface="Times New Roman"/>
              </a:rPr>
              <a:t>how</a:t>
            </a:r>
            <a:r>
              <a:rPr sz="1400" spc="-15" dirty="0">
                <a:latin typeface="Times New Roman"/>
                <a:cs typeface="Times New Roman"/>
              </a:rPr>
              <a:t> </a:t>
            </a:r>
            <a:r>
              <a:rPr sz="1400" spc="-5" dirty="0">
                <a:latin typeface="Times New Roman"/>
                <a:cs typeface="Times New Roman"/>
              </a:rPr>
              <a:t>information</a:t>
            </a:r>
            <a:r>
              <a:rPr sz="1400" spc="5" dirty="0">
                <a:latin typeface="Times New Roman"/>
                <a:cs typeface="Times New Roman"/>
              </a:rPr>
              <a:t> </a:t>
            </a:r>
            <a:r>
              <a:rPr sz="1400" spc="-5" dirty="0">
                <a:latin typeface="Times New Roman"/>
                <a:cs typeface="Times New Roman"/>
              </a:rPr>
              <a:t>is</a:t>
            </a:r>
            <a:r>
              <a:rPr sz="1400" spc="5" dirty="0">
                <a:latin typeface="Times New Roman"/>
                <a:cs typeface="Times New Roman"/>
              </a:rPr>
              <a:t> </a:t>
            </a:r>
            <a:r>
              <a:rPr sz="1400" spc="-5" dirty="0">
                <a:latin typeface="Times New Roman"/>
                <a:cs typeface="Times New Roman"/>
              </a:rPr>
              <a:t>processed.</a:t>
            </a:r>
            <a:endParaRPr sz="1400">
              <a:latin typeface="Times New Roman"/>
              <a:cs typeface="Times New Roman"/>
            </a:endParaRPr>
          </a:p>
          <a:p>
            <a:pPr lvl="1">
              <a:lnSpc>
                <a:spcPct val="100000"/>
              </a:lnSpc>
              <a:spcBef>
                <a:spcPts val="35"/>
              </a:spcBef>
              <a:buFont typeface="Wingdings"/>
              <a:buChar char=""/>
            </a:pPr>
            <a:endParaRPr sz="1450">
              <a:latin typeface="Times New Roman"/>
              <a:cs typeface="Times New Roman"/>
            </a:endParaRPr>
          </a:p>
          <a:p>
            <a:pPr marL="12700">
              <a:lnSpc>
                <a:spcPct val="100000"/>
              </a:lnSpc>
            </a:pPr>
            <a:r>
              <a:rPr sz="1600" b="1" spc="-5" dirty="0">
                <a:latin typeface="Times New Roman"/>
                <a:cs typeface="Times New Roman"/>
              </a:rPr>
              <a:t>Deployment</a:t>
            </a:r>
            <a:r>
              <a:rPr sz="1600" b="1" spc="-35" dirty="0">
                <a:latin typeface="Times New Roman"/>
                <a:cs typeface="Times New Roman"/>
              </a:rPr>
              <a:t> </a:t>
            </a:r>
            <a:r>
              <a:rPr sz="1600" b="1" spc="-5" dirty="0">
                <a:latin typeface="Times New Roman"/>
                <a:cs typeface="Times New Roman"/>
              </a:rPr>
              <a:t>and</a:t>
            </a:r>
            <a:r>
              <a:rPr sz="1600" b="1" spc="-10" dirty="0">
                <a:latin typeface="Times New Roman"/>
                <a:cs typeface="Times New Roman"/>
              </a:rPr>
              <a:t> </a:t>
            </a:r>
            <a:r>
              <a:rPr sz="1600" b="1" spc="-5" dirty="0">
                <a:latin typeface="Times New Roman"/>
                <a:cs typeface="Times New Roman"/>
              </a:rPr>
              <a:t>Prediction:</a:t>
            </a:r>
            <a:endParaRPr sz="1600">
              <a:latin typeface="Times New Roman"/>
              <a:cs typeface="Times New Roman"/>
            </a:endParaRPr>
          </a:p>
          <a:p>
            <a:pPr>
              <a:lnSpc>
                <a:spcPct val="100000"/>
              </a:lnSpc>
              <a:spcBef>
                <a:spcPts val="35"/>
              </a:spcBef>
            </a:pPr>
            <a:endParaRPr sz="1300">
              <a:latin typeface="Times New Roman"/>
              <a:cs typeface="Times New Roman"/>
            </a:endParaRPr>
          </a:p>
          <a:p>
            <a:pPr marL="469900" lvl="1" indent="-187960">
              <a:lnSpc>
                <a:spcPts val="1655"/>
              </a:lnSpc>
              <a:buSzPct val="57142"/>
              <a:buFont typeface="Wingdings"/>
              <a:buChar char=""/>
              <a:tabLst>
                <a:tab pos="470534" algn="l"/>
              </a:tabLst>
            </a:pPr>
            <a:r>
              <a:rPr sz="1400" spc="-5" dirty="0">
                <a:latin typeface="Times New Roman"/>
                <a:cs typeface="Times New Roman"/>
              </a:rPr>
              <a:t>Deploy</a:t>
            </a:r>
            <a:r>
              <a:rPr sz="1400"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selected</a:t>
            </a:r>
            <a:r>
              <a:rPr sz="1400" spc="5" dirty="0">
                <a:latin typeface="Times New Roman"/>
                <a:cs typeface="Times New Roman"/>
              </a:rPr>
              <a:t> </a:t>
            </a:r>
            <a:r>
              <a:rPr sz="1400" spc="-5"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prediction</a:t>
            </a:r>
            <a:r>
              <a:rPr sz="1400" spc="5" dirty="0">
                <a:latin typeface="Times New Roman"/>
                <a:cs typeface="Times New Roman"/>
              </a:rPr>
              <a:t> </a:t>
            </a:r>
            <a:r>
              <a:rPr sz="1400" spc="-5" dirty="0">
                <a:latin typeface="Times New Roman"/>
                <a:cs typeface="Times New Roman"/>
              </a:rPr>
              <a:t>model(s)</a:t>
            </a:r>
            <a:r>
              <a:rPr sz="1400" dirty="0">
                <a:latin typeface="Times New Roman"/>
                <a:cs typeface="Times New Roman"/>
              </a:rPr>
              <a:t> </a:t>
            </a:r>
            <a:r>
              <a:rPr sz="1400" spc="-5" dirty="0">
                <a:latin typeface="Times New Roman"/>
                <a:cs typeface="Times New Roman"/>
              </a:rPr>
              <a:t>to</a:t>
            </a:r>
            <a:r>
              <a:rPr sz="1400" spc="5" dirty="0">
                <a:latin typeface="Times New Roman"/>
                <a:cs typeface="Times New Roman"/>
              </a:rPr>
              <a:t> </a:t>
            </a:r>
            <a:r>
              <a:rPr sz="1400" spc="-5" dirty="0">
                <a:latin typeface="Times New Roman"/>
                <a:cs typeface="Times New Roman"/>
              </a:rPr>
              <a:t>the</a:t>
            </a:r>
            <a:r>
              <a:rPr sz="1400" dirty="0">
                <a:latin typeface="Times New Roman"/>
                <a:cs typeface="Times New Roman"/>
              </a:rPr>
              <a:t> </a:t>
            </a:r>
            <a:r>
              <a:rPr sz="1400" spc="-5" dirty="0">
                <a:latin typeface="Times New Roman"/>
                <a:cs typeface="Times New Roman"/>
              </a:rPr>
              <a:t>central</a:t>
            </a:r>
            <a:r>
              <a:rPr sz="1400" spc="5"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spc="-5" dirty="0">
                <a:latin typeface="Times New Roman"/>
                <a:cs typeface="Times New Roman"/>
              </a:rPr>
              <a:t>station.</a:t>
            </a:r>
            <a:endParaRPr sz="1400">
              <a:latin typeface="Times New Roman"/>
              <a:cs typeface="Times New Roman"/>
            </a:endParaRPr>
          </a:p>
          <a:p>
            <a:pPr marL="12700" marR="325755" lvl="1" indent="269875">
              <a:lnSpc>
                <a:spcPts val="1610"/>
              </a:lnSpc>
              <a:spcBef>
                <a:spcPts val="90"/>
              </a:spcBef>
              <a:buSzPct val="57142"/>
              <a:buFont typeface="Wingdings"/>
              <a:buChar char=""/>
              <a:tabLst>
                <a:tab pos="470534" algn="l"/>
              </a:tabLst>
            </a:pPr>
            <a:r>
              <a:rPr sz="1400" spc="-5" dirty="0">
                <a:latin typeface="Times New Roman"/>
                <a:cs typeface="Times New Roman"/>
              </a:rPr>
              <a:t>Develop</a:t>
            </a:r>
            <a:r>
              <a:rPr sz="1400" spc="5" dirty="0">
                <a:latin typeface="Times New Roman"/>
                <a:cs typeface="Times New Roman"/>
              </a:rPr>
              <a:t> </a:t>
            </a:r>
            <a:r>
              <a:rPr sz="1400" spc="-5" dirty="0">
                <a:latin typeface="Times New Roman"/>
                <a:cs typeface="Times New Roman"/>
              </a:rPr>
              <a:t>user-friendly</a:t>
            </a:r>
            <a:r>
              <a:rPr sz="1400" spc="5" dirty="0">
                <a:latin typeface="Times New Roman"/>
                <a:cs typeface="Times New Roman"/>
              </a:rPr>
              <a:t> </a:t>
            </a:r>
            <a:r>
              <a:rPr sz="1400" spc="-5" dirty="0">
                <a:latin typeface="Times New Roman"/>
                <a:cs typeface="Times New Roman"/>
              </a:rPr>
              <a:t>dashboards</a:t>
            </a:r>
            <a:r>
              <a:rPr sz="1400" spc="5"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5" dirty="0">
                <a:latin typeface="Times New Roman"/>
                <a:cs typeface="Times New Roman"/>
              </a:rPr>
              <a:t>visualization</a:t>
            </a:r>
            <a:r>
              <a:rPr sz="1400" spc="5" dirty="0">
                <a:latin typeface="Times New Roman"/>
                <a:cs typeface="Times New Roman"/>
              </a:rPr>
              <a:t> </a:t>
            </a:r>
            <a:r>
              <a:rPr sz="1400" spc="-5" dirty="0">
                <a:latin typeface="Times New Roman"/>
                <a:cs typeface="Times New Roman"/>
              </a:rPr>
              <a:t>tools</a:t>
            </a:r>
            <a:r>
              <a:rPr sz="1400" spc="5"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monitoring</a:t>
            </a:r>
            <a:r>
              <a:rPr sz="1400" spc="5" dirty="0">
                <a:latin typeface="Times New Roman"/>
                <a:cs typeface="Times New Roman"/>
              </a:rPr>
              <a:t> </a:t>
            </a:r>
            <a:r>
              <a:rPr sz="1400" dirty="0">
                <a:latin typeface="Times New Roman"/>
                <a:cs typeface="Times New Roman"/>
              </a:rPr>
              <a:t>real-time </a:t>
            </a:r>
            <a:r>
              <a:rPr sz="1400" spc="-335" dirty="0">
                <a:latin typeface="Times New Roman"/>
                <a:cs typeface="Times New Roman"/>
              </a:rPr>
              <a:t> </a:t>
            </a:r>
            <a:r>
              <a:rPr sz="1400" spc="-5" dirty="0">
                <a:latin typeface="Times New Roman"/>
                <a:cs typeface="Times New Roman"/>
              </a:rPr>
              <a:t>data and</a:t>
            </a:r>
            <a:r>
              <a:rPr sz="1400" spc="5" dirty="0">
                <a:latin typeface="Times New Roman"/>
                <a:cs typeface="Times New Roman"/>
              </a:rPr>
              <a:t> </a:t>
            </a:r>
            <a:r>
              <a:rPr sz="1400" spc="-5" dirty="0">
                <a:latin typeface="Times New Roman"/>
                <a:cs typeface="Times New Roman"/>
              </a:rPr>
              <a:t>model</a:t>
            </a:r>
            <a:r>
              <a:rPr sz="1400" spc="-15" dirty="0">
                <a:latin typeface="Times New Roman"/>
                <a:cs typeface="Times New Roman"/>
              </a:rPr>
              <a:t> </a:t>
            </a:r>
            <a:r>
              <a:rPr sz="1400" spc="-5" dirty="0">
                <a:latin typeface="Times New Roman"/>
                <a:cs typeface="Times New Roman"/>
              </a:rPr>
              <a:t>outputs.</a:t>
            </a:r>
            <a:endParaRPr sz="1400">
              <a:latin typeface="Times New Roman"/>
              <a:cs typeface="Times New Roman"/>
            </a:endParaRPr>
          </a:p>
          <a:p>
            <a:pPr>
              <a:lnSpc>
                <a:spcPct val="100000"/>
              </a:lnSpc>
            </a:pPr>
            <a:endParaRPr sz="1500">
              <a:latin typeface="Times New Roman"/>
              <a:cs typeface="Times New Roman"/>
            </a:endParaRPr>
          </a:p>
          <a:p>
            <a:pPr marL="12700">
              <a:lnSpc>
                <a:spcPts val="2360"/>
              </a:lnSpc>
              <a:spcBef>
                <a:spcPts val="1340"/>
              </a:spcBef>
            </a:pPr>
            <a:r>
              <a:rPr sz="2000" b="1" spc="-5" dirty="0">
                <a:latin typeface="Times New Roman"/>
                <a:cs typeface="Times New Roman"/>
              </a:rPr>
              <a:t>Program:</a:t>
            </a:r>
            <a:endParaRPr sz="2000">
              <a:latin typeface="Times New Roman"/>
              <a:cs typeface="Times New Roman"/>
            </a:endParaRPr>
          </a:p>
          <a:p>
            <a:pPr marL="146685" algn="ctr">
              <a:lnSpc>
                <a:spcPts val="1880"/>
              </a:lnSpc>
            </a:pPr>
            <a:r>
              <a:rPr sz="1600" b="1" u="heavy" spc="-5" dirty="0">
                <a:uFill>
                  <a:solidFill>
                    <a:srgbClr val="000000"/>
                  </a:solidFill>
                </a:uFill>
                <a:latin typeface="Times New Roman"/>
                <a:cs typeface="Times New Roman"/>
              </a:rPr>
              <a:t>Flood</a:t>
            </a:r>
            <a:r>
              <a:rPr sz="1600" b="1" u="heavy" spc="-2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Prediction Model</a:t>
            </a:r>
            <a:endParaRPr sz="1600">
              <a:latin typeface="Times New Roman"/>
              <a:cs typeface="Times New Roman"/>
            </a:endParaRPr>
          </a:p>
          <a:p>
            <a:pPr>
              <a:lnSpc>
                <a:spcPct val="100000"/>
              </a:lnSpc>
              <a:spcBef>
                <a:spcPts val="5"/>
              </a:spcBef>
            </a:pPr>
            <a:endParaRPr sz="2050">
              <a:latin typeface="Times New Roman"/>
              <a:cs typeface="Times New Roman"/>
            </a:endParaRPr>
          </a:p>
          <a:p>
            <a:pPr marL="12700" marR="5184140">
              <a:lnSpc>
                <a:spcPts val="1660"/>
              </a:lnSpc>
            </a:pP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numpy</a:t>
            </a:r>
            <a:r>
              <a:rPr sz="1400" spc="-20" dirty="0">
                <a:latin typeface="Times New Roman"/>
                <a:cs typeface="Times New Roman"/>
              </a:rPr>
              <a:t> </a:t>
            </a:r>
            <a:r>
              <a:rPr sz="1400" dirty="0">
                <a:latin typeface="Times New Roman"/>
                <a:cs typeface="Times New Roman"/>
              </a:rPr>
              <a:t>as</a:t>
            </a:r>
            <a:r>
              <a:rPr sz="1400" spc="-35" dirty="0">
                <a:latin typeface="Times New Roman"/>
                <a:cs typeface="Times New Roman"/>
              </a:rPr>
              <a:t> </a:t>
            </a:r>
            <a:r>
              <a:rPr sz="1400" dirty="0">
                <a:latin typeface="Times New Roman"/>
                <a:cs typeface="Times New Roman"/>
              </a:rPr>
              <a:t>np </a:t>
            </a:r>
            <a:r>
              <a:rPr sz="1400" spc="-335" dirty="0">
                <a:latin typeface="Times New Roman"/>
                <a:cs typeface="Times New Roman"/>
              </a:rPr>
              <a:t> </a:t>
            </a: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pandas</a:t>
            </a:r>
            <a:r>
              <a:rPr sz="1400" spc="-20" dirty="0">
                <a:latin typeface="Times New Roman"/>
                <a:cs typeface="Times New Roman"/>
              </a:rPr>
              <a:t> </a:t>
            </a:r>
            <a:r>
              <a:rPr sz="1400" dirty="0">
                <a:latin typeface="Times New Roman"/>
                <a:cs typeface="Times New Roman"/>
              </a:rPr>
              <a:t>as</a:t>
            </a:r>
            <a:r>
              <a:rPr sz="1400" spc="-30" dirty="0">
                <a:latin typeface="Times New Roman"/>
                <a:cs typeface="Times New Roman"/>
              </a:rPr>
              <a:t> </a:t>
            </a:r>
            <a:r>
              <a:rPr sz="1400" spc="-5" dirty="0">
                <a:latin typeface="Times New Roman"/>
                <a:cs typeface="Times New Roman"/>
              </a:rPr>
              <a:t>pd</a:t>
            </a:r>
            <a:endParaRPr sz="1400">
              <a:latin typeface="Times New Roman"/>
              <a:cs typeface="Times New Roman"/>
            </a:endParaRPr>
          </a:p>
          <a:p>
            <a:pPr marL="12700">
              <a:lnSpc>
                <a:spcPts val="1590"/>
              </a:lnSpc>
            </a:pPr>
            <a:r>
              <a:rPr sz="1400" dirty="0">
                <a:latin typeface="Times New Roman"/>
                <a:cs typeface="Times New Roman"/>
              </a:rPr>
              <a:t>from</a:t>
            </a:r>
            <a:r>
              <a:rPr sz="1400" spc="-20" dirty="0">
                <a:latin typeface="Times New Roman"/>
                <a:cs typeface="Times New Roman"/>
              </a:rPr>
              <a:t> </a:t>
            </a:r>
            <a:r>
              <a:rPr sz="1400" spc="-5" dirty="0">
                <a:latin typeface="Times New Roman"/>
                <a:cs typeface="Times New Roman"/>
              </a:rPr>
              <a:t>sklearn.model_selection</a:t>
            </a:r>
            <a:r>
              <a:rPr sz="1400" spc="5" dirty="0">
                <a:latin typeface="Times New Roman"/>
                <a:cs typeface="Times New Roman"/>
              </a:rPr>
              <a:t> </a:t>
            </a:r>
            <a:r>
              <a:rPr sz="1400" spc="-5" dirty="0">
                <a:latin typeface="Times New Roman"/>
                <a:cs typeface="Times New Roman"/>
              </a:rPr>
              <a:t>import</a:t>
            </a:r>
            <a:r>
              <a:rPr sz="1400" spc="-20" dirty="0">
                <a:latin typeface="Times New Roman"/>
                <a:cs typeface="Times New Roman"/>
              </a:rPr>
              <a:t> </a:t>
            </a:r>
            <a:r>
              <a:rPr sz="1400" spc="-5" dirty="0">
                <a:latin typeface="Times New Roman"/>
                <a:cs typeface="Times New Roman"/>
              </a:rPr>
              <a:t>train_test_split</a:t>
            </a:r>
            <a:endParaRPr sz="1400">
              <a:latin typeface="Times New Roman"/>
              <a:cs typeface="Times New Roman"/>
            </a:endParaRPr>
          </a:p>
          <a:p>
            <a:pPr marL="12700">
              <a:lnSpc>
                <a:spcPts val="1655"/>
              </a:lnSpc>
            </a:pPr>
            <a:r>
              <a:rPr sz="1400" dirty="0">
                <a:latin typeface="Times New Roman"/>
                <a:cs typeface="Times New Roman"/>
              </a:rPr>
              <a:t>from</a:t>
            </a:r>
            <a:r>
              <a:rPr sz="1400" spc="-15" dirty="0">
                <a:latin typeface="Times New Roman"/>
                <a:cs typeface="Times New Roman"/>
              </a:rPr>
              <a:t> </a:t>
            </a:r>
            <a:r>
              <a:rPr sz="1400" spc="-5" dirty="0">
                <a:latin typeface="Times New Roman"/>
                <a:cs typeface="Times New Roman"/>
              </a:rPr>
              <a:t>sklearn.linear_model</a:t>
            </a:r>
            <a:r>
              <a:rPr sz="1400" spc="-10" dirty="0">
                <a:latin typeface="Times New Roman"/>
                <a:cs typeface="Times New Roman"/>
              </a:rPr>
              <a:t> </a:t>
            </a:r>
            <a:r>
              <a:rPr sz="1400" spc="-5" dirty="0">
                <a:latin typeface="Times New Roman"/>
                <a:cs typeface="Times New Roman"/>
              </a:rPr>
              <a:t>import</a:t>
            </a:r>
            <a:r>
              <a:rPr sz="1400" spc="-10" dirty="0">
                <a:latin typeface="Times New Roman"/>
                <a:cs typeface="Times New Roman"/>
              </a:rPr>
              <a:t> </a:t>
            </a:r>
            <a:r>
              <a:rPr sz="1400" spc="-5" dirty="0">
                <a:latin typeface="Times New Roman"/>
                <a:cs typeface="Times New Roman"/>
              </a:rPr>
              <a:t>LinearRegression</a:t>
            </a:r>
            <a:endParaRPr sz="1400">
              <a:latin typeface="Times New Roman"/>
              <a:cs typeface="Times New Roman"/>
            </a:endParaRPr>
          </a:p>
          <a:p>
            <a:pPr marL="12700" marR="2414905">
              <a:lnSpc>
                <a:spcPts val="1660"/>
              </a:lnSpc>
              <a:spcBef>
                <a:spcPts val="60"/>
              </a:spcBef>
            </a:pPr>
            <a:r>
              <a:rPr sz="1400" dirty="0">
                <a:latin typeface="Times New Roman"/>
                <a:cs typeface="Times New Roman"/>
              </a:rPr>
              <a:t>from</a:t>
            </a:r>
            <a:r>
              <a:rPr sz="1400" spc="-10" dirty="0">
                <a:latin typeface="Times New Roman"/>
                <a:cs typeface="Times New Roman"/>
              </a:rPr>
              <a:t> </a:t>
            </a:r>
            <a:r>
              <a:rPr sz="1400" spc="-5" dirty="0">
                <a:latin typeface="Times New Roman"/>
                <a:cs typeface="Times New Roman"/>
              </a:rPr>
              <a:t>sklearn.metrics</a:t>
            </a:r>
            <a:r>
              <a:rPr sz="1400" spc="10" dirty="0">
                <a:latin typeface="Times New Roman"/>
                <a:cs typeface="Times New Roman"/>
              </a:rPr>
              <a:t> </a:t>
            </a:r>
            <a:r>
              <a:rPr sz="1400" dirty="0">
                <a:latin typeface="Times New Roman"/>
                <a:cs typeface="Times New Roman"/>
              </a:rPr>
              <a:t>import</a:t>
            </a:r>
            <a:r>
              <a:rPr sz="1400" spc="15" dirty="0">
                <a:latin typeface="Times New Roman"/>
                <a:cs typeface="Times New Roman"/>
              </a:rPr>
              <a:t> </a:t>
            </a:r>
            <a:r>
              <a:rPr sz="1400" spc="-5" dirty="0">
                <a:latin typeface="Times New Roman"/>
                <a:cs typeface="Times New Roman"/>
              </a:rPr>
              <a:t>mean_squared_error,</a:t>
            </a:r>
            <a:r>
              <a:rPr sz="1400" dirty="0">
                <a:latin typeface="Times New Roman"/>
                <a:cs typeface="Times New Roman"/>
              </a:rPr>
              <a:t> </a:t>
            </a:r>
            <a:r>
              <a:rPr sz="1400" spc="-5" dirty="0">
                <a:latin typeface="Times New Roman"/>
                <a:cs typeface="Times New Roman"/>
              </a:rPr>
              <a:t>r2_score </a:t>
            </a:r>
            <a:r>
              <a:rPr sz="1400" spc="-335" dirty="0">
                <a:latin typeface="Times New Roman"/>
                <a:cs typeface="Times New Roman"/>
              </a:rPr>
              <a:t> </a:t>
            </a:r>
            <a:r>
              <a:rPr sz="1400" spc="-5" dirty="0">
                <a:latin typeface="Times New Roman"/>
                <a:cs typeface="Times New Roman"/>
              </a:rPr>
              <a:t>import</a:t>
            </a:r>
            <a:r>
              <a:rPr sz="1400" dirty="0">
                <a:latin typeface="Times New Roman"/>
                <a:cs typeface="Times New Roman"/>
              </a:rPr>
              <a:t> </a:t>
            </a:r>
            <a:r>
              <a:rPr sz="1400" spc="-5" dirty="0">
                <a:latin typeface="Times New Roman"/>
                <a:cs typeface="Times New Roman"/>
              </a:rPr>
              <a:t>matplotlib.pyplot</a:t>
            </a:r>
            <a:r>
              <a:rPr sz="1400" spc="-15" dirty="0">
                <a:latin typeface="Times New Roman"/>
                <a:cs typeface="Times New Roman"/>
              </a:rPr>
              <a:t> </a:t>
            </a:r>
            <a:r>
              <a:rPr sz="1400" dirty="0">
                <a:latin typeface="Times New Roman"/>
                <a:cs typeface="Times New Roman"/>
              </a:rPr>
              <a:t>as</a:t>
            </a:r>
            <a:r>
              <a:rPr sz="1400" spc="-10" dirty="0">
                <a:latin typeface="Times New Roman"/>
                <a:cs typeface="Times New Roman"/>
              </a:rPr>
              <a:t> </a:t>
            </a:r>
            <a:r>
              <a:rPr sz="1400" spc="-5" dirty="0">
                <a:latin typeface="Times New Roman"/>
                <a:cs typeface="Times New Roman"/>
              </a:rPr>
              <a:t>plt</a:t>
            </a: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marR="3112770">
              <a:lnSpc>
                <a:spcPts val="165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Sample</a:t>
            </a:r>
            <a:r>
              <a:rPr sz="1400" dirty="0">
                <a:latin typeface="Times New Roman"/>
                <a:cs typeface="Times New Roman"/>
              </a:rPr>
              <a:t> </a:t>
            </a:r>
            <a:r>
              <a:rPr sz="1400" spc="-5" dirty="0">
                <a:latin typeface="Times New Roman"/>
                <a:cs typeface="Times New Roman"/>
              </a:rPr>
              <a:t>dataset</a:t>
            </a:r>
            <a:r>
              <a:rPr sz="1400" spc="5" dirty="0">
                <a:latin typeface="Times New Roman"/>
                <a:cs typeface="Times New Roman"/>
              </a:rPr>
              <a:t> </a:t>
            </a:r>
            <a:r>
              <a:rPr sz="1400" spc="-5" dirty="0">
                <a:latin typeface="Times New Roman"/>
                <a:cs typeface="Times New Roman"/>
              </a:rPr>
              <a:t>(replace</a:t>
            </a:r>
            <a:r>
              <a:rPr sz="1400" spc="-10" dirty="0">
                <a:latin typeface="Times New Roman"/>
                <a:cs typeface="Times New Roman"/>
              </a:rPr>
              <a:t> </a:t>
            </a:r>
            <a:r>
              <a:rPr sz="1400" spc="-5" dirty="0">
                <a:latin typeface="Times New Roman"/>
                <a:cs typeface="Times New Roman"/>
              </a:rPr>
              <a:t>with</a:t>
            </a:r>
            <a:r>
              <a:rPr sz="1400" spc="5" dirty="0">
                <a:latin typeface="Times New Roman"/>
                <a:cs typeface="Times New Roman"/>
              </a:rPr>
              <a:t> </a:t>
            </a:r>
            <a:r>
              <a:rPr sz="1400" spc="-5" dirty="0">
                <a:latin typeface="Times New Roman"/>
                <a:cs typeface="Times New Roman"/>
              </a:rPr>
              <a:t>your</a:t>
            </a:r>
            <a:r>
              <a:rPr sz="1400" dirty="0">
                <a:latin typeface="Times New Roman"/>
                <a:cs typeface="Times New Roman"/>
              </a:rPr>
              <a:t> </a:t>
            </a:r>
            <a:r>
              <a:rPr sz="1400" spc="-5" dirty="0">
                <a:latin typeface="Times New Roman"/>
                <a:cs typeface="Times New Roman"/>
              </a:rPr>
              <a:t>own</a:t>
            </a:r>
            <a:r>
              <a:rPr sz="1400" spc="-15" dirty="0">
                <a:latin typeface="Times New Roman"/>
                <a:cs typeface="Times New Roman"/>
              </a:rPr>
              <a:t> </a:t>
            </a:r>
            <a:r>
              <a:rPr sz="1400" spc="-5" dirty="0">
                <a:latin typeface="Times New Roman"/>
                <a:cs typeface="Times New Roman"/>
              </a:rPr>
              <a:t>dataset) </a:t>
            </a:r>
            <a:r>
              <a:rPr sz="1400" spc="-335" dirty="0">
                <a:latin typeface="Times New Roman"/>
                <a:cs typeface="Times New Roman"/>
              </a:rPr>
              <a:t> </a:t>
            </a:r>
            <a:r>
              <a:rPr sz="1400" spc="-5" dirty="0">
                <a:latin typeface="Times New Roman"/>
                <a:cs typeface="Times New Roman"/>
              </a:rPr>
              <a:t>data </a:t>
            </a:r>
            <a:r>
              <a:rPr sz="1400" dirty="0">
                <a:latin typeface="Times New Roman"/>
                <a:cs typeface="Times New Roman"/>
              </a:rPr>
              <a:t>=</a:t>
            </a:r>
            <a:r>
              <a:rPr sz="1400" spc="-5" dirty="0">
                <a:latin typeface="Times New Roman"/>
                <a:cs typeface="Times New Roman"/>
              </a:rPr>
              <a:t> pd.read_csv("flood_data.csv")</a:t>
            </a:r>
            <a:endParaRPr sz="1400">
              <a:latin typeface="Times New Roman"/>
              <a:cs typeface="Times New Roman"/>
            </a:endParaRPr>
          </a:p>
          <a:p>
            <a:pPr>
              <a:lnSpc>
                <a:spcPct val="100000"/>
              </a:lnSpc>
              <a:spcBef>
                <a:spcPts val="25"/>
              </a:spcBef>
            </a:pPr>
            <a:endParaRPr sz="1350">
              <a:latin typeface="Times New Roman"/>
              <a:cs typeface="Times New Roman"/>
            </a:endParaRPr>
          </a:p>
          <a:p>
            <a:pPr marL="12700">
              <a:lnSpc>
                <a:spcPts val="1670"/>
              </a:lnSpc>
            </a:pP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Data</a:t>
            </a:r>
            <a:r>
              <a:rPr sz="1400" spc="-35" dirty="0">
                <a:latin typeface="Times New Roman"/>
                <a:cs typeface="Times New Roman"/>
              </a:rPr>
              <a:t> </a:t>
            </a:r>
            <a:r>
              <a:rPr sz="1400" spc="-5" dirty="0">
                <a:latin typeface="Times New Roman"/>
                <a:cs typeface="Times New Roman"/>
              </a:rPr>
              <a:t>preprocessing</a:t>
            </a:r>
            <a:endParaRPr sz="1400">
              <a:latin typeface="Times New Roman"/>
              <a:cs typeface="Times New Roman"/>
            </a:endParaRPr>
          </a:p>
          <a:p>
            <a:pPr marL="12700">
              <a:lnSpc>
                <a:spcPts val="1670"/>
              </a:lnSpc>
            </a:pP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Handle</a:t>
            </a:r>
            <a:r>
              <a:rPr sz="1400" spc="5" dirty="0">
                <a:latin typeface="Times New Roman"/>
                <a:cs typeface="Times New Roman"/>
              </a:rPr>
              <a:t> </a:t>
            </a:r>
            <a:r>
              <a:rPr sz="1400" spc="-5" dirty="0">
                <a:latin typeface="Times New Roman"/>
                <a:cs typeface="Times New Roman"/>
              </a:rPr>
              <a:t>missing</a:t>
            </a:r>
            <a:r>
              <a:rPr sz="1400" spc="-10" dirty="0">
                <a:latin typeface="Times New Roman"/>
                <a:cs typeface="Times New Roman"/>
              </a:rPr>
              <a:t> </a:t>
            </a:r>
            <a:r>
              <a:rPr sz="1400" spc="-5" dirty="0">
                <a:latin typeface="Times New Roman"/>
                <a:cs typeface="Times New Roman"/>
              </a:rPr>
              <a:t>values,</a:t>
            </a:r>
            <a:r>
              <a:rPr sz="1400" spc="-15" dirty="0">
                <a:latin typeface="Times New Roman"/>
                <a:cs typeface="Times New Roman"/>
              </a:rPr>
              <a:t> </a:t>
            </a:r>
            <a:r>
              <a:rPr sz="1400" spc="-5" dirty="0">
                <a:latin typeface="Times New Roman"/>
                <a:cs typeface="Times New Roman"/>
              </a:rPr>
              <a:t>outliers,</a:t>
            </a:r>
            <a:r>
              <a:rPr sz="140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feature</a:t>
            </a:r>
            <a:r>
              <a:rPr sz="1400" spc="5" dirty="0">
                <a:latin typeface="Times New Roman"/>
                <a:cs typeface="Times New Roman"/>
              </a:rPr>
              <a:t> </a:t>
            </a:r>
            <a:r>
              <a:rPr sz="1400" spc="-5" dirty="0">
                <a:latin typeface="Times New Roman"/>
                <a:cs typeface="Times New Roman"/>
              </a:rPr>
              <a:t>engineering</a:t>
            </a:r>
            <a:r>
              <a:rPr sz="1400" spc="10" dirty="0">
                <a:latin typeface="Times New Roman"/>
                <a:cs typeface="Times New Roman"/>
              </a:rPr>
              <a:t> </a:t>
            </a:r>
            <a:r>
              <a:rPr sz="1400" dirty="0">
                <a:latin typeface="Times New Roman"/>
                <a:cs typeface="Times New Roman"/>
              </a:rPr>
              <a:t>if</a:t>
            </a:r>
            <a:r>
              <a:rPr sz="1400" spc="-5" dirty="0">
                <a:latin typeface="Times New Roman"/>
                <a:cs typeface="Times New Roman"/>
              </a:rPr>
              <a:t> needed</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4734" y="546861"/>
            <a:ext cx="6957695" cy="9104630"/>
            <a:chOff x="284734" y="546861"/>
            <a:chExt cx="6957695" cy="9104630"/>
          </a:xfrm>
        </p:grpSpPr>
        <p:sp>
          <p:nvSpPr>
            <p:cNvPr id="3" name="object 3"/>
            <p:cNvSpPr/>
            <p:nvPr/>
          </p:nvSpPr>
          <p:spPr>
            <a:xfrm>
              <a:off x="284988" y="560831"/>
              <a:ext cx="6929755" cy="27940"/>
            </a:xfrm>
            <a:custGeom>
              <a:avLst/>
              <a:gdLst/>
              <a:ahLst/>
              <a:cxnLst/>
              <a:rect l="l" t="t" r="r" b="b"/>
              <a:pathLst>
                <a:path w="6929755" h="27940">
                  <a:moveTo>
                    <a:pt x="6929628" y="0"/>
                  </a:moveTo>
                  <a:lnTo>
                    <a:pt x="27432" y="0"/>
                  </a:lnTo>
                  <a:lnTo>
                    <a:pt x="0" y="0"/>
                  </a:lnTo>
                  <a:lnTo>
                    <a:pt x="0" y="27432"/>
                  </a:lnTo>
                  <a:lnTo>
                    <a:pt x="27432" y="27432"/>
                  </a:lnTo>
                  <a:lnTo>
                    <a:pt x="6929628" y="27432"/>
                  </a:lnTo>
                  <a:lnTo>
                    <a:pt x="6929628" y="0"/>
                  </a:lnTo>
                  <a:close/>
                </a:path>
              </a:pathLst>
            </a:custGeom>
            <a:solidFill>
              <a:srgbClr val="000000"/>
            </a:solidFill>
          </p:spPr>
          <p:txBody>
            <a:bodyPr wrap="square" lIns="0" tIns="0" rIns="0" bIns="0" rtlCol="0"/>
            <a:lstStyle/>
            <a:p>
              <a:endParaRPr/>
            </a:p>
          </p:txBody>
        </p:sp>
        <p:sp>
          <p:nvSpPr>
            <p:cNvPr id="4" name="object 4"/>
            <p:cNvSpPr/>
            <p:nvPr/>
          </p:nvSpPr>
          <p:spPr>
            <a:xfrm>
              <a:off x="7228331" y="560831"/>
              <a:ext cx="0" cy="7601584"/>
            </a:xfrm>
            <a:custGeom>
              <a:avLst/>
              <a:gdLst/>
              <a:ahLst/>
              <a:cxnLst/>
              <a:rect l="l" t="t" r="r" b="b"/>
              <a:pathLst>
                <a:path h="7601584">
                  <a:moveTo>
                    <a:pt x="0" y="0"/>
                  </a:moveTo>
                  <a:lnTo>
                    <a:pt x="0" y="7601458"/>
                  </a:lnTo>
                </a:path>
              </a:pathLst>
            </a:custGeom>
            <a:ln w="27431">
              <a:solidFill>
                <a:srgbClr val="000000"/>
              </a:solidFill>
            </a:ln>
          </p:spPr>
          <p:txBody>
            <a:bodyPr wrap="square" lIns="0" tIns="0" rIns="0" bIns="0" rtlCol="0"/>
            <a:lstStyle/>
            <a:p>
              <a:endParaRPr/>
            </a:p>
          </p:txBody>
        </p:sp>
        <p:sp>
          <p:nvSpPr>
            <p:cNvPr id="5" name="object 5"/>
            <p:cNvSpPr/>
            <p:nvPr/>
          </p:nvSpPr>
          <p:spPr>
            <a:xfrm>
              <a:off x="298704" y="588263"/>
              <a:ext cx="0" cy="7574280"/>
            </a:xfrm>
            <a:custGeom>
              <a:avLst/>
              <a:gdLst/>
              <a:ahLst/>
              <a:cxnLst/>
              <a:rect l="l" t="t" r="r" b="b"/>
              <a:pathLst>
                <a:path h="7574280">
                  <a:moveTo>
                    <a:pt x="0" y="0"/>
                  </a:moveTo>
                  <a:lnTo>
                    <a:pt x="0" y="7574025"/>
                  </a:lnTo>
                </a:path>
              </a:pathLst>
            </a:custGeom>
            <a:ln w="27432">
              <a:solidFill>
                <a:srgbClr val="000000"/>
              </a:solidFill>
            </a:ln>
          </p:spPr>
          <p:txBody>
            <a:bodyPr wrap="square" lIns="0" tIns="0" rIns="0" bIns="0" rtlCol="0"/>
            <a:lstStyle/>
            <a:p>
              <a:endParaRPr/>
            </a:p>
          </p:txBody>
        </p:sp>
        <p:sp>
          <p:nvSpPr>
            <p:cNvPr id="6" name="object 6"/>
            <p:cNvSpPr/>
            <p:nvPr/>
          </p:nvSpPr>
          <p:spPr>
            <a:xfrm>
              <a:off x="284988" y="8162289"/>
              <a:ext cx="6957059" cy="1489710"/>
            </a:xfrm>
            <a:custGeom>
              <a:avLst/>
              <a:gdLst/>
              <a:ahLst/>
              <a:cxnLst/>
              <a:rect l="l" t="t" r="r" b="b"/>
              <a:pathLst>
                <a:path w="6957059" h="1489709">
                  <a:moveTo>
                    <a:pt x="27432" y="0"/>
                  </a:moveTo>
                  <a:lnTo>
                    <a:pt x="0" y="0"/>
                  </a:lnTo>
                  <a:lnTo>
                    <a:pt x="0" y="297180"/>
                  </a:lnTo>
                  <a:lnTo>
                    <a:pt x="0" y="594360"/>
                  </a:lnTo>
                  <a:lnTo>
                    <a:pt x="0" y="893064"/>
                  </a:lnTo>
                  <a:lnTo>
                    <a:pt x="0" y="1190193"/>
                  </a:lnTo>
                  <a:lnTo>
                    <a:pt x="0" y="1489202"/>
                  </a:lnTo>
                  <a:lnTo>
                    <a:pt x="27432" y="1489202"/>
                  </a:lnTo>
                  <a:lnTo>
                    <a:pt x="27432" y="297180"/>
                  </a:lnTo>
                  <a:lnTo>
                    <a:pt x="27432" y="0"/>
                  </a:lnTo>
                  <a:close/>
                </a:path>
                <a:path w="6957059" h="1489709">
                  <a:moveTo>
                    <a:pt x="6957060" y="0"/>
                  </a:moveTo>
                  <a:lnTo>
                    <a:pt x="6929628" y="0"/>
                  </a:lnTo>
                  <a:lnTo>
                    <a:pt x="6929628" y="297180"/>
                  </a:lnTo>
                  <a:lnTo>
                    <a:pt x="6929628" y="594360"/>
                  </a:lnTo>
                  <a:lnTo>
                    <a:pt x="6929628" y="893064"/>
                  </a:lnTo>
                  <a:lnTo>
                    <a:pt x="6929628" y="1190193"/>
                  </a:lnTo>
                  <a:lnTo>
                    <a:pt x="6929628" y="1489202"/>
                  </a:lnTo>
                  <a:lnTo>
                    <a:pt x="6957060" y="1489202"/>
                  </a:lnTo>
                  <a:lnTo>
                    <a:pt x="6957060" y="297180"/>
                  </a:lnTo>
                  <a:lnTo>
                    <a:pt x="6957060" y="0"/>
                  </a:lnTo>
                  <a:close/>
                </a:path>
              </a:pathLst>
            </a:custGeom>
            <a:solidFill>
              <a:srgbClr val="000000"/>
            </a:solidFill>
          </p:spPr>
          <p:txBody>
            <a:bodyPr wrap="square" lIns="0" tIns="0" rIns="0" bIns="0" rtlCol="0"/>
            <a:lstStyle/>
            <a:p>
              <a:endParaRPr/>
            </a:p>
          </p:txBody>
        </p:sp>
      </p:grpSp>
      <p:sp>
        <p:nvSpPr>
          <p:cNvPr id="7" name="object 7"/>
          <p:cNvSpPr txBox="1"/>
          <p:nvPr/>
        </p:nvSpPr>
        <p:spPr>
          <a:xfrm>
            <a:off x="368300" y="575563"/>
            <a:ext cx="6246495" cy="9383395"/>
          </a:xfrm>
          <a:prstGeom prst="rect">
            <a:avLst/>
          </a:prstGeom>
        </p:spPr>
        <p:txBody>
          <a:bodyPr vert="horz" wrap="square" lIns="0" tIns="12700" rIns="0" bIns="0" rtlCol="0">
            <a:spAutoFit/>
          </a:bodyPr>
          <a:lstStyle/>
          <a:p>
            <a:pPr marL="12700">
              <a:lnSpc>
                <a:spcPts val="1670"/>
              </a:lnSpc>
              <a:spcBef>
                <a:spcPts val="100"/>
              </a:spcBef>
            </a:pPr>
            <a:r>
              <a:rPr sz="1400" dirty="0">
                <a:latin typeface="Times New Roman"/>
                <a:cs typeface="Times New Roman"/>
              </a:rPr>
              <a:t>#</a:t>
            </a:r>
            <a:r>
              <a:rPr sz="1400" spc="-5" dirty="0">
                <a:latin typeface="Times New Roman"/>
                <a:cs typeface="Times New Roman"/>
              </a:rPr>
              <a:t> Split</a:t>
            </a:r>
            <a:r>
              <a:rPr sz="1400" spc="5"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data into</a:t>
            </a:r>
            <a:r>
              <a:rPr sz="1400" spc="-15" dirty="0">
                <a:latin typeface="Times New Roman"/>
                <a:cs typeface="Times New Roman"/>
              </a:rPr>
              <a:t> </a:t>
            </a:r>
            <a:r>
              <a:rPr sz="1400" spc="-5" dirty="0">
                <a:latin typeface="Times New Roman"/>
                <a:cs typeface="Times New Roman"/>
              </a:rPr>
              <a:t>training</a:t>
            </a:r>
            <a:r>
              <a:rPr sz="1400" spc="5" dirty="0">
                <a:latin typeface="Times New Roman"/>
                <a:cs typeface="Times New Roman"/>
              </a:rPr>
              <a:t> </a:t>
            </a:r>
            <a:r>
              <a:rPr sz="1400" spc="-10" dirty="0">
                <a:latin typeface="Times New Roman"/>
                <a:cs typeface="Times New Roman"/>
              </a:rPr>
              <a:t>and</a:t>
            </a:r>
            <a:r>
              <a:rPr sz="1400" dirty="0">
                <a:latin typeface="Times New Roman"/>
                <a:cs typeface="Times New Roman"/>
              </a:rPr>
              <a:t> </a:t>
            </a:r>
            <a:r>
              <a:rPr sz="1400" spc="-5" dirty="0">
                <a:latin typeface="Times New Roman"/>
                <a:cs typeface="Times New Roman"/>
              </a:rPr>
              <a:t>testing</a:t>
            </a:r>
            <a:r>
              <a:rPr sz="1400" spc="-15" dirty="0">
                <a:latin typeface="Times New Roman"/>
                <a:cs typeface="Times New Roman"/>
              </a:rPr>
              <a:t> </a:t>
            </a:r>
            <a:r>
              <a:rPr sz="1400" spc="-5" dirty="0">
                <a:latin typeface="Times New Roman"/>
                <a:cs typeface="Times New Roman"/>
              </a:rPr>
              <a:t>sets</a:t>
            </a:r>
            <a:endParaRPr sz="1400">
              <a:latin typeface="Times New Roman"/>
              <a:cs typeface="Times New Roman"/>
            </a:endParaRPr>
          </a:p>
          <a:p>
            <a:pPr marL="12700">
              <a:lnSpc>
                <a:spcPts val="1655"/>
              </a:lnSpc>
            </a:pPr>
            <a:r>
              <a:rPr sz="1400" dirty="0">
                <a:latin typeface="Times New Roman"/>
                <a:cs typeface="Times New Roman"/>
              </a:rPr>
              <a:t>X</a:t>
            </a:r>
            <a:r>
              <a:rPr sz="1400" spc="10" dirty="0">
                <a:latin typeface="Times New Roman"/>
                <a:cs typeface="Times New Roman"/>
              </a:rPr>
              <a:t> </a:t>
            </a:r>
            <a:r>
              <a:rPr sz="1400" dirty="0">
                <a:latin typeface="Times New Roman"/>
                <a:cs typeface="Times New Roman"/>
              </a:rPr>
              <a:t>= </a:t>
            </a:r>
            <a:r>
              <a:rPr sz="1400" spc="-5" dirty="0">
                <a:latin typeface="Times New Roman"/>
                <a:cs typeface="Times New Roman"/>
              </a:rPr>
              <a:t>data[['Rainfall', 'RiverLevel']]</a:t>
            </a:r>
            <a:r>
              <a:rPr sz="1400" dirty="0">
                <a:latin typeface="Times New Roman"/>
                <a:cs typeface="Times New Roman"/>
              </a:rPr>
              <a:t> #</a:t>
            </a:r>
            <a:r>
              <a:rPr sz="1400" spc="15" dirty="0">
                <a:latin typeface="Times New Roman"/>
                <a:cs typeface="Times New Roman"/>
              </a:rPr>
              <a:t> </a:t>
            </a:r>
            <a:r>
              <a:rPr sz="1400" spc="-5" dirty="0">
                <a:latin typeface="Times New Roman"/>
                <a:cs typeface="Times New Roman"/>
              </a:rPr>
              <a:t>Features</a:t>
            </a:r>
            <a:r>
              <a:rPr sz="1400" spc="10" dirty="0">
                <a:latin typeface="Times New Roman"/>
                <a:cs typeface="Times New Roman"/>
              </a:rPr>
              <a:t> </a:t>
            </a:r>
            <a:r>
              <a:rPr sz="1400" spc="-5" dirty="0">
                <a:latin typeface="Times New Roman"/>
                <a:cs typeface="Times New Roman"/>
              </a:rPr>
              <a:t>(rainfall</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10" dirty="0">
                <a:latin typeface="Times New Roman"/>
                <a:cs typeface="Times New Roman"/>
              </a:rPr>
              <a:t>river</a:t>
            </a:r>
            <a:r>
              <a:rPr sz="1400" spc="10" dirty="0">
                <a:latin typeface="Times New Roman"/>
                <a:cs typeface="Times New Roman"/>
              </a:rPr>
              <a:t> </a:t>
            </a:r>
            <a:r>
              <a:rPr sz="1400" dirty="0">
                <a:latin typeface="Times New Roman"/>
                <a:cs typeface="Times New Roman"/>
              </a:rPr>
              <a:t>level)</a:t>
            </a:r>
            <a:endParaRPr sz="1400">
              <a:latin typeface="Times New Roman"/>
              <a:cs typeface="Times New Roman"/>
            </a:endParaRPr>
          </a:p>
          <a:p>
            <a:pPr marL="12700">
              <a:lnSpc>
                <a:spcPts val="1670"/>
              </a:lnSpc>
              <a:tabLst>
                <a:tab pos="2115185" algn="l"/>
              </a:tabLst>
            </a:pPr>
            <a:r>
              <a:rPr sz="1400" dirty="0">
                <a:latin typeface="Times New Roman"/>
                <a:cs typeface="Times New Roman"/>
              </a:rPr>
              <a:t>y</a:t>
            </a:r>
            <a:r>
              <a:rPr sz="1400" spc="10" dirty="0">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data['Flood']	</a:t>
            </a:r>
            <a:r>
              <a:rPr sz="1400" dirty="0">
                <a:latin typeface="Times New Roman"/>
                <a:cs typeface="Times New Roman"/>
              </a:rPr>
              <a:t># Target</a:t>
            </a:r>
            <a:r>
              <a:rPr sz="1400" spc="5" dirty="0">
                <a:latin typeface="Times New Roman"/>
                <a:cs typeface="Times New Roman"/>
              </a:rPr>
              <a:t> </a:t>
            </a:r>
            <a:r>
              <a:rPr sz="1400" spc="-5" dirty="0">
                <a:latin typeface="Times New Roman"/>
                <a:cs typeface="Times New Roman"/>
              </a:rPr>
              <a:t>variable (binary:</a:t>
            </a:r>
            <a:r>
              <a:rPr sz="1400" spc="-15" dirty="0">
                <a:latin typeface="Times New Roman"/>
                <a:cs typeface="Times New Roman"/>
              </a:rPr>
              <a:t> </a:t>
            </a:r>
            <a:r>
              <a:rPr sz="1400" dirty="0">
                <a:latin typeface="Times New Roman"/>
                <a:cs typeface="Times New Roman"/>
              </a:rPr>
              <a:t>0</a:t>
            </a:r>
            <a:r>
              <a:rPr sz="1400" spc="5"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no</a:t>
            </a:r>
            <a:r>
              <a:rPr sz="1400" spc="5" dirty="0">
                <a:latin typeface="Times New Roman"/>
                <a:cs typeface="Times New Roman"/>
              </a:rPr>
              <a:t> </a:t>
            </a:r>
            <a:r>
              <a:rPr sz="1400" spc="-5" dirty="0">
                <a:latin typeface="Times New Roman"/>
                <a:cs typeface="Times New Roman"/>
              </a:rPr>
              <a:t>flood, </a:t>
            </a:r>
            <a:r>
              <a:rPr sz="1400" dirty="0">
                <a:latin typeface="Times New Roman"/>
                <a:cs typeface="Times New Roman"/>
              </a:rPr>
              <a:t>1</a:t>
            </a:r>
            <a:r>
              <a:rPr sz="1400" spc="5"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flood)</a:t>
            </a:r>
            <a:endParaRPr sz="1400">
              <a:latin typeface="Times New Roman"/>
              <a:cs typeface="Times New Roman"/>
            </a:endParaRPr>
          </a:p>
          <a:p>
            <a:pPr marL="12700" marR="5080">
              <a:lnSpc>
                <a:spcPct val="196400"/>
              </a:lnSpc>
              <a:spcBef>
                <a:spcPts val="15"/>
              </a:spcBef>
            </a:pPr>
            <a:r>
              <a:rPr sz="1400" spc="-5" dirty="0">
                <a:latin typeface="Times New Roman"/>
                <a:cs typeface="Times New Roman"/>
              </a:rPr>
              <a:t>X_train,</a:t>
            </a:r>
            <a:r>
              <a:rPr sz="1400" dirty="0">
                <a:latin typeface="Times New Roman"/>
                <a:cs typeface="Times New Roman"/>
              </a:rPr>
              <a:t> </a:t>
            </a:r>
            <a:r>
              <a:rPr sz="1400" spc="-5" dirty="0">
                <a:latin typeface="Times New Roman"/>
                <a:cs typeface="Times New Roman"/>
              </a:rPr>
              <a:t>X_test,</a:t>
            </a:r>
            <a:r>
              <a:rPr sz="1400" spc="5" dirty="0">
                <a:latin typeface="Times New Roman"/>
                <a:cs typeface="Times New Roman"/>
              </a:rPr>
              <a:t> </a:t>
            </a:r>
            <a:r>
              <a:rPr sz="1400" spc="-5" dirty="0">
                <a:latin typeface="Times New Roman"/>
                <a:cs typeface="Times New Roman"/>
              </a:rPr>
              <a:t>y_train,</a:t>
            </a:r>
            <a:r>
              <a:rPr sz="1400" spc="-10" dirty="0">
                <a:latin typeface="Times New Roman"/>
                <a:cs typeface="Times New Roman"/>
              </a:rPr>
              <a:t> </a:t>
            </a:r>
            <a:r>
              <a:rPr sz="1400" spc="-5" dirty="0">
                <a:latin typeface="Times New Roman"/>
                <a:cs typeface="Times New Roman"/>
              </a:rPr>
              <a:t>y_test</a:t>
            </a:r>
            <a:r>
              <a:rPr sz="1400" spc="10" dirty="0">
                <a:latin typeface="Times New Roman"/>
                <a:cs typeface="Times New Roman"/>
              </a:rPr>
              <a:t>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train_test_split(X,</a:t>
            </a:r>
            <a:r>
              <a:rPr sz="1400" spc="5" dirty="0">
                <a:latin typeface="Times New Roman"/>
                <a:cs typeface="Times New Roman"/>
              </a:rPr>
              <a:t> </a:t>
            </a:r>
            <a:r>
              <a:rPr sz="1400" dirty="0">
                <a:latin typeface="Times New Roman"/>
                <a:cs typeface="Times New Roman"/>
              </a:rPr>
              <a:t>y, </a:t>
            </a:r>
            <a:r>
              <a:rPr sz="1400" spc="-5" dirty="0">
                <a:latin typeface="Times New Roman"/>
                <a:cs typeface="Times New Roman"/>
              </a:rPr>
              <a:t>test_size=0.2,</a:t>
            </a:r>
            <a:r>
              <a:rPr sz="1400" spc="10" dirty="0">
                <a:latin typeface="Times New Roman"/>
                <a:cs typeface="Times New Roman"/>
              </a:rPr>
              <a:t> </a:t>
            </a:r>
            <a:r>
              <a:rPr sz="1400" spc="-5" dirty="0">
                <a:latin typeface="Times New Roman"/>
                <a:cs typeface="Times New Roman"/>
              </a:rPr>
              <a:t>random_state=42) </a:t>
            </a:r>
            <a:r>
              <a:rPr sz="1400" spc="-335" dirty="0">
                <a:latin typeface="Times New Roman"/>
                <a:cs typeface="Times New Roman"/>
              </a:rPr>
              <a:t> </a:t>
            </a:r>
            <a:r>
              <a:rPr sz="1400" dirty="0">
                <a:latin typeface="Times New Roman"/>
                <a:cs typeface="Times New Roman"/>
              </a:rPr>
              <a:t># </a:t>
            </a:r>
            <a:r>
              <a:rPr sz="1400" spc="-5" dirty="0">
                <a:latin typeface="Times New Roman"/>
                <a:cs typeface="Times New Roman"/>
              </a:rPr>
              <a:t>Model</a:t>
            </a:r>
            <a:r>
              <a:rPr sz="1400" spc="5" dirty="0">
                <a:latin typeface="Times New Roman"/>
                <a:cs typeface="Times New Roman"/>
              </a:rPr>
              <a:t> </a:t>
            </a:r>
            <a:r>
              <a:rPr sz="1400" spc="-5" dirty="0">
                <a:latin typeface="Times New Roman"/>
                <a:cs typeface="Times New Roman"/>
              </a:rPr>
              <a:t>training</a:t>
            </a:r>
            <a:endParaRPr sz="1400">
              <a:latin typeface="Times New Roman"/>
              <a:cs typeface="Times New Roman"/>
            </a:endParaRPr>
          </a:p>
          <a:p>
            <a:pPr marL="12700" marR="4218940">
              <a:lnSpc>
                <a:spcPts val="1660"/>
              </a:lnSpc>
              <a:spcBef>
                <a:spcPts val="50"/>
              </a:spcBef>
            </a:pPr>
            <a:r>
              <a:rPr sz="1400" dirty="0">
                <a:latin typeface="Times New Roman"/>
                <a:cs typeface="Times New Roman"/>
              </a:rPr>
              <a:t>model</a:t>
            </a:r>
            <a:r>
              <a:rPr sz="1400" spc="-20" dirty="0">
                <a:latin typeface="Times New Roman"/>
                <a:cs typeface="Times New Roman"/>
              </a:rPr>
              <a:t> </a:t>
            </a:r>
            <a:r>
              <a:rPr sz="1400" dirty="0">
                <a:latin typeface="Times New Roman"/>
                <a:cs typeface="Times New Roman"/>
              </a:rPr>
              <a:t>=</a:t>
            </a:r>
            <a:r>
              <a:rPr sz="1400" spc="-45" dirty="0">
                <a:latin typeface="Times New Roman"/>
                <a:cs typeface="Times New Roman"/>
              </a:rPr>
              <a:t> </a:t>
            </a:r>
            <a:r>
              <a:rPr sz="1400" spc="-5" dirty="0">
                <a:latin typeface="Times New Roman"/>
                <a:cs typeface="Times New Roman"/>
              </a:rPr>
              <a:t>LinearRegression() </a:t>
            </a:r>
            <a:r>
              <a:rPr sz="1400" spc="-335" dirty="0">
                <a:latin typeface="Times New Roman"/>
                <a:cs typeface="Times New Roman"/>
              </a:rPr>
              <a:t> </a:t>
            </a:r>
            <a:r>
              <a:rPr sz="1400" spc="-5" dirty="0">
                <a:latin typeface="Times New Roman"/>
                <a:cs typeface="Times New Roman"/>
              </a:rPr>
              <a:t>model.fit(X_train,</a:t>
            </a:r>
            <a:r>
              <a:rPr sz="1400" spc="-30" dirty="0">
                <a:latin typeface="Times New Roman"/>
                <a:cs typeface="Times New Roman"/>
              </a:rPr>
              <a:t> </a:t>
            </a:r>
            <a:r>
              <a:rPr sz="1400" spc="-5" dirty="0">
                <a:latin typeface="Times New Roman"/>
                <a:cs typeface="Times New Roman"/>
              </a:rPr>
              <a:t>y_train)</a:t>
            </a:r>
            <a:endParaRPr sz="1400">
              <a:latin typeface="Times New Roman"/>
              <a:cs typeface="Times New Roman"/>
            </a:endParaRPr>
          </a:p>
          <a:p>
            <a:pPr>
              <a:lnSpc>
                <a:spcPct val="100000"/>
              </a:lnSpc>
              <a:spcBef>
                <a:spcPts val="20"/>
              </a:spcBef>
            </a:pPr>
            <a:endParaRPr sz="1350">
              <a:latin typeface="Times New Roman"/>
              <a:cs typeface="Times New Roman"/>
            </a:endParaRPr>
          </a:p>
          <a:p>
            <a:pPr marL="12700">
              <a:lnSpc>
                <a:spcPts val="1670"/>
              </a:lnSpc>
            </a:pP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Model</a:t>
            </a:r>
            <a:r>
              <a:rPr sz="1400" spc="-20" dirty="0">
                <a:latin typeface="Times New Roman"/>
                <a:cs typeface="Times New Roman"/>
              </a:rPr>
              <a:t> </a:t>
            </a:r>
            <a:r>
              <a:rPr sz="1400" spc="-5" dirty="0">
                <a:latin typeface="Times New Roman"/>
                <a:cs typeface="Times New Roman"/>
              </a:rPr>
              <a:t>evaluation</a:t>
            </a:r>
            <a:endParaRPr sz="1400">
              <a:latin typeface="Times New Roman"/>
              <a:cs typeface="Times New Roman"/>
            </a:endParaRPr>
          </a:p>
          <a:p>
            <a:pPr marL="12700">
              <a:lnSpc>
                <a:spcPts val="1670"/>
              </a:lnSpc>
            </a:pPr>
            <a:r>
              <a:rPr sz="1400" spc="-5" dirty="0">
                <a:latin typeface="Times New Roman"/>
                <a:cs typeface="Times New Roman"/>
              </a:rPr>
              <a:t>y_pred</a:t>
            </a:r>
            <a:r>
              <a:rPr sz="1400" spc="-15" dirty="0">
                <a:latin typeface="Times New Roman"/>
                <a:cs typeface="Times New Roman"/>
              </a:rPr>
              <a:t> </a:t>
            </a: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model.predict(X_test)</a:t>
            </a: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a:lnSpc>
                <a:spcPts val="1670"/>
              </a:lnSpc>
            </a:pP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Calculate</a:t>
            </a:r>
            <a:r>
              <a:rPr sz="1400" spc="-15" dirty="0">
                <a:latin typeface="Times New Roman"/>
                <a:cs typeface="Times New Roman"/>
              </a:rPr>
              <a:t> </a:t>
            </a:r>
            <a:r>
              <a:rPr sz="1400" spc="-5" dirty="0">
                <a:latin typeface="Times New Roman"/>
                <a:cs typeface="Times New Roman"/>
              </a:rPr>
              <a:t>metrics</a:t>
            </a:r>
            <a:endParaRPr sz="1400">
              <a:latin typeface="Times New Roman"/>
              <a:cs typeface="Times New Roman"/>
            </a:endParaRPr>
          </a:p>
          <a:p>
            <a:pPr marL="12700" marR="3164840">
              <a:lnSpc>
                <a:spcPts val="1639"/>
              </a:lnSpc>
              <a:spcBef>
                <a:spcPts val="80"/>
              </a:spcBef>
            </a:pPr>
            <a:r>
              <a:rPr sz="1400" dirty="0">
                <a:latin typeface="Times New Roman"/>
                <a:cs typeface="Times New Roman"/>
              </a:rPr>
              <a:t>mse = </a:t>
            </a:r>
            <a:r>
              <a:rPr sz="1400" spc="-5" dirty="0">
                <a:latin typeface="Times New Roman"/>
                <a:cs typeface="Times New Roman"/>
              </a:rPr>
              <a:t>mean_squared_error(y_test, y_pred) </a:t>
            </a:r>
            <a:r>
              <a:rPr sz="1400" spc="-335" dirty="0">
                <a:latin typeface="Times New Roman"/>
                <a:cs typeface="Times New Roman"/>
              </a:rPr>
              <a:t> </a:t>
            </a:r>
            <a:r>
              <a:rPr sz="1400" dirty="0">
                <a:latin typeface="Times New Roman"/>
                <a:cs typeface="Times New Roman"/>
              </a:rPr>
              <a:t>r2 =</a:t>
            </a:r>
            <a:r>
              <a:rPr sz="1400" spc="-5" dirty="0">
                <a:latin typeface="Times New Roman"/>
                <a:cs typeface="Times New Roman"/>
              </a:rPr>
              <a:t> r2_score(y_test,</a:t>
            </a:r>
            <a:r>
              <a:rPr sz="1400" spc="-20" dirty="0">
                <a:latin typeface="Times New Roman"/>
                <a:cs typeface="Times New Roman"/>
              </a:rPr>
              <a:t> </a:t>
            </a:r>
            <a:r>
              <a:rPr sz="1400" spc="-5" dirty="0">
                <a:latin typeface="Times New Roman"/>
                <a:cs typeface="Times New Roman"/>
              </a:rPr>
              <a:t>y_pred)</a:t>
            </a: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marR="3323590">
              <a:lnSpc>
                <a:spcPts val="1660"/>
              </a:lnSpc>
              <a:spcBef>
                <a:spcPts val="5"/>
              </a:spcBef>
            </a:pPr>
            <a:r>
              <a:rPr sz="1400" spc="-5" dirty="0">
                <a:latin typeface="Times New Roman"/>
                <a:cs typeface="Times New Roman"/>
              </a:rPr>
              <a:t>print(f"Mean</a:t>
            </a:r>
            <a:r>
              <a:rPr sz="1400" spc="10" dirty="0">
                <a:latin typeface="Times New Roman"/>
                <a:cs typeface="Times New Roman"/>
              </a:rPr>
              <a:t> </a:t>
            </a:r>
            <a:r>
              <a:rPr sz="1400" spc="-5" dirty="0">
                <a:latin typeface="Times New Roman"/>
                <a:cs typeface="Times New Roman"/>
              </a:rPr>
              <a:t>Squared</a:t>
            </a:r>
            <a:r>
              <a:rPr sz="1400" dirty="0">
                <a:latin typeface="Times New Roman"/>
                <a:cs typeface="Times New Roman"/>
              </a:rPr>
              <a:t> </a:t>
            </a:r>
            <a:r>
              <a:rPr sz="1400" spc="-5" dirty="0">
                <a:latin typeface="Times New Roman"/>
                <a:cs typeface="Times New Roman"/>
              </a:rPr>
              <a:t>Error:</a:t>
            </a:r>
            <a:r>
              <a:rPr sz="1400" spc="10" dirty="0">
                <a:latin typeface="Times New Roman"/>
                <a:cs typeface="Times New Roman"/>
              </a:rPr>
              <a:t> </a:t>
            </a:r>
            <a:r>
              <a:rPr sz="1400" spc="-5" dirty="0">
                <a:latin typeface="Times New Roman"/>
                <a:cs typeface="Times New Roman"/>
              </a:rPr>
              <a:t>{mse:.2f}") </a:t>
            </a:r>
            <a:r>
              <a:rPr sz="1400" spc="-335" dirty="0">
                <a:latin typeface="Times New Roman"/>
                <a:cs typeface="Times New Roman"/>
              </a:rPr>
              <a:t> </a:t>
            </a:r>
            <a:r>
              <a:rPr sz="1400" spc="-5" dirty="0">
                <a:latin typeface="Times New Roman"/>
                <a:cs typeface="Times New Roman"/>
              </a:rPr>
              <a:t>print(f"R-squared</a:t>
            </a:r>
            <a:r>
              <a:rPr sz="1400" spc="5" dirty="0">
                <a:latin typeface="Times New Roman"/>
                <a:cs typeface="Times New Roman"/>
              </a:rPr>
              <a:t> </a:t>
            </a:r>
            <a:r>
              <a:rPr sz="1400" spc="-5" dirty="0">
                <a:latin typeface="Times New Roman"/>
                <a:cs typeface="Times New Roman"/>
              </a:rPr>
              <a:t>(R2)</a:t>
            </a:r>
            <a:r>
              <a:rPr sz="1400" spc="5" dirty="0">
                <a:latin typeface="Times New Roman"/>
                <a:cs typeface="Times New Roman"/>
              </a:rPr>
              <a:t> </a:t>
            </a:r>
            <a:r>
              <a:rPr sz="1400" spc="-5" dirty="0">
                <a:latin typeface="Times New Roman"/>
                <a:cs typeface="Times New Roman"/>
              </a:rPr>
              <a:t>Score:</a:t>
            </a:r>
            <a:r>
              <a:rPr sz="1400" spc="5" dirty="0">
                <a:latin typeface="Times New Roman"/>
                <a:cs typeface="Times New Roman"/>
              </a:rPr>
              <a:t> </a:t>
            </a:r>
            <a:r>
              <a:rPr sz="1400" spc="-5" dirty="0">
                <a:latin typeface="Times New Roman"/>
                <a:cs typeface="Times New Roman"/>
              </a:rPr>
              <a:t>{r2:.2f}")</a:t>
            </a:r>
            <a:endParaRPr sz="1400">
              <a:latin typeface="Times New Roman"/>
              <a:cs typeface="Times New Roman"/>
            </a:endParaRPr>
          </a:p>
          <a:p>
            <a:pPr>
              <a:lnSpc>
                <a:spcPct val="100000"/>
              </a:lnSpc>
              <a:spcBef>
                <a:spcPts val="45"/>
              </a:spcBef>
            </a:pPr>
            <a:endParaRPr sz="1350">
              <a:latin typeface="Times New Roman"/>
              <a:cs typeface="Times New Roman"/>
            </a:endParaRPr>
          </a:p>
          <a:p>
            <a:pPr marL="12700" marR="3329940">
              <a:lnSpc>
                <a:spcPct val="98600"/>
              </a:lnSpc>
            </a:pPr>
            <a:r>
              <a:rPr sz="1400" dirty="0">
                <a:latin typeface="Times New Roman"/>
                <a:cs typeface="Times New Roman"/>
              </a:rPr>
              <a:t>#</a:t>
            </a:r>
            <a:r>
              <a:rPr sz="1400" spc="350" dirty="0">
                <a:latin typeface="Times New Roman"/>
                <a:cs typeface="Times New Roman"/>
              </a:rPr>
              <a:t> </a:t>
            </a:r>
            <a:r>
              <a:rPr sz="1400" spc="-5" dirty="0">
                <a:latin typeface="Times New Roman"/>
                <a:cs typeface="Times New Roman"/>
              </a:rPr>
              <a:t>Visualize</a:t>
            </a:r>
            <a:r>
              <a:rPr sz="1400" spc="340" dirty="0">
                <a:latin typeface="Times New Roman"/>
                <a:cs typeface="Times New Roman"/>
              </a:rPr>
              <a:t> </a:t>
            </a:r>
            <a:r>
              <a:rPr sz="1400" spc="-5" dirty="0">
                <a:latin typeface="Times New Roman"/>
                <a:cs typeface="Times New Roman"/>
              </a:rPr>
              <a:t>predictions </a:t>
            </a:r>
            <a:r>
              <a:rPr sz="1400" dirty="0">
                <a:latin typeface="Times New Roman"/>
                <a:cs typeface="Times New Roman"/>
              </a:rPr>
              <a:t> </a:t>
            </a:r>
            <a:r>
              <a:rPr sz="1400" spc="-5" dirty="0">
                <a:latin typeface="Times New Roman"/>
                <a:cs typeface="Times New Roman"/>
              </a:rPr>
              <a:t>plt.scatter(y_test, y_pred) </a:t>
            </a:r>
            <a:r>
              <a:rPr sz="1400" dirty="0">
                <a:latin typeface="Times New Roman"/>
                <a:cs typeface="Times New Roman"/>
              </a:rPr>
              <a:t> </a:t>
            </a:r>
            <a:r>
              <a:rPr sz="1400" spc="-5" dirty="0">
                <a:latin typeface="Times New Roman"/>
                <a:cs typeface="Times New Roman"/>
              </a:rPr>
              <a:t>plt.xlabel("Actual</a:t>
            </a:r>
            <a:r>
              <a:rPr sz="1400" dirty="0">
                <a:latin typeface="Times New Roman"/>
                <a:cs typeface="Times New Roman"/>
              </a:rPr>
              <a:t> </a:t>
            </a:r>
            <a:r>
              <a:rPr sz="1400" spc="-5" dirty="0">
                <a:latin typeface="Times New Roman"/>
                <a:cs typeface="Times New Roman"/>
              </a:rPr>
              <a:t>Flood</a:t>
            </a:r>
            <a:r>
              <a:rPr sz="1400" dirty="0">
                <a:latin typeface="Times New Roman"/>
                <a:cs typeface="Times New Roman"/>
              </a:rPr>
              <a:t> </a:t>
            </a:r>
            <a:r>
              <a:rPr sz="1400" spc="-5" dirty="0">
                <a:latin typeface="Times New Roman"/>
                <a:cs typeface="Times New Roman"/>
              </a:rPr>
              <a:t>Status") </a:t>
            </a:r>
            <a:r>
              <a:rPr sz="1400" dirty="0">
                <a:latin typeface="Times New Roman"/>
                <a:cs typeface="Times New Roman"/>
              </a:rPr>
              <a:t> </a:t>
            </a:r>
            <a:r>
              <a:rPr sz="1400" spc="-5" dirty="0">
                <a:latin typeface="Times New Roman"/>
                <a:cs typeface="Times New Roman"/>
              </a:rPr>
              <a:t>plt.ylabel("Predicted</a:t>
            </a:r>
            <a:r>
              <a:rPr sz="1400" spc="-15" dirty="0">
                <a:latin typeface="Times New Roman"/>
                <a:cs typeface="Times New Roman"/>
              </a:rPr>
              <a:t> </a:t>
            </a:r>
            <a:r>
              <a:rPr sz="1400" spc="-5" dirty="0">
                <a:latin typeface="Times New Roman"/>
                <a:cs typeface="Times New Roman"/>
              </a:rPr>
              <a:t>Flood</a:t>
            </a:r>
            <a:r>
              <a:rPr sz="1400" spc="5" dirty="0">
                <a:latin typeface="Times New Roman"/>
                <a:cs typeface="Times New Roman"/>
              </a:rPr>
              <a:t> </a:t>
            </a:r>
            <a:r>
              <a:rPr sz="1400" spc="-5" dirty="0">
                <a:latin typeface="Times New Roman"/>
                <a:cs typeface="Times New Roman"/>
              </a:rPr>
              <a:t>Probability")</a:t>
            </a:r>
            <a:endParaRPr sz="1400">
              <a:latin typeface="Times New Roman"/>
              <a:cs typeface="Times New Roman"/>
            </a:endParaRPr>
          </a:p>
          <a:p>
            <a:pPr marL="12700" marR="3079750">
              <a:lnSpc>
                <a:spcPts val="1660"/>
              </a:lnSpc>
              <a:spcBef>
                <a:spcPts val="50"/>
              </a:spcBef>
            </a:pPr>
            <a:r>
              <a:rPr sz="1400" spc="-5" dirty="0">
                <a:latin typeface="Times New Roman"/>
                <a:cs typeface="Times New Roman"/>
              </a:rPr>
              <a:t>plt.title("Actual</a:t>
            </a:r>
            <a:r>
              <a:rPr sz="1400" spc="5" dirty="0">
                <a:latin typeface="Times New Roman"/>
                <a:cs typeface="Times New Roman"/>
              </a:rPr>
              <a:t> </a:t>
            </a:r>
            <a:r>
              <a:rPr sz="1400" spc="-5" dirty="0">
                <a:latin typeface="Times New Roman"/>
                <a:cs typeface="Times New Roman"/>
              </a:rPr>
              <a:t>vs.</a:t>
            </a:r>
            <a:r>
              <a:rPr sz="1400" dirty="0">
                <a:latin typeface="Times New Roman"/>
                <a:cs typeface="Times New Roman"/>
              </a:rPr>
              <a:t> </a:t>
            </a:r>
            <a:r>
              <a:rPr sz="1400" spc="-5" dirty="0">
                <a:latin typeface="Times New Roman"/>
                <a:cs typeface="Times New Roman"/>
              </a:rPr>
              <a:t>Predicted</a:t>
            </a:r>
            <a:r>
              <a:rPr sz="1400" spc="10" dirty="0">
                <a:latin typeface="Times New Roman"/>
                <a:cs typeface="Times New Roman"/>
              </a:rPr>
              <a:t> </a:t>
            </a:r>
            <a:r>
              <a:rPr sz="1400" spc="-10" dirty="0">
                <a:latin typeface="Times New Roman"/>
                <a:cs typeface="Times New Roman"/>
              </a:rPr>
              <a:t>Flood</a:t>
            </a:r>
            <a:r>
              <a:rPr sz="1400" spc="10" dirty="0">
                <a:latin typeface="Times New Roman"/>
                <a:cs typeface="Times New Roman"/>
              </a:rPr>
              <a:t> </a:t>
            </a:r>
            <a:r>
              <a:rPr sz="1400" spc="-5" dirty="0">
                <a:latin typeface="Times New Roman"/>
                <a:cs typeface="Times New Roman"/>
              </a:rPr>
              <a:t>Status") </a:t>
            </a:r>
            <a:r>
              <a:rPr sz="1400" spc="-335" dirty="0">
                <a:latin typeface="Times New Roman"/>
                <a:cs typeface="Times New Roman"/>
              </a:rPr>
              <a:t> </a:t>
            </a:r>
            <a:r>
              <a:rPr sz="1400" spc="-5" dirty="0">
                <a:latin typeface="Times New Roman"/>
                <a:cs typeface="Times New Roman"/>
              </a:rPr>
              <a:t>plt.show()</a:t>
            </a: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marR="1414145">
              <a:lnSpc>
                <a:spcPts val="166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Make</a:t>
            </a:r>
            <a:r>
              <a:rPr sz="1400" spc="5" dirty="0">
                <a:latin typeface="Times New Roman"/>
                <a:cs typeface="Times New Roman"/>
              </a:rPr>
              <a:t> </a:t>
            </a:r>
            <a:r>
              <a:rPr sz="1400" spc="-5" dirty="0">
                <a:latin typeface="Times New Roman"/>
                <a:cs typeface="Times New Roman"/>
              </a:rPr>
              <a:t>predictions</a:t>
            </a:r>
            <a:r>
              <a:rPr sz="1400" spc="10"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new data</a:t>
            </a:r>
            <a:r>
              <a:rPr sz="1400" spc="5" dirty="0">
                <a:latin typeface="Times New Roman"/>
                <a:cs typeface="Times New Roman"/>
              </a:rPr>
              <a:t> </a:t>
            </a:r>
            <a:r>
              <a:rPr sz="1400" spc="-5" dirty="0">
                <a:latin typeface="Times New Roman"/>
                <a:cs typeface="Times New Roman"/>
              </a:rPr>
              <a:t>(replace</a:t>
            </a:r>
            <a:r>
              <a:rPr sz="1400" spc="-10" dirty="0">
                <a:latin typeface="Times New Roman"/>
                <a:cs typeface="Times New Roman"/>
              </a:rPr>
              <a:t> </a:t>
            </a:r>
            <a:r>
              <a:rPr sz="1400" spc="-5" dirty="0">
                <a:latin typeface="Times New Roman"/>
                <a:cs typeface="Times New Roman"/>
              </a:rPr>
              <a:t>with</a:t>
            </a:r>
            <a:r>
              <a:rPr sz="1400" spc="10" dirty="0">
                <a:latin typeface="Times New Roman"/>
                <a:cs typeface="Times New Roman"/>
              </a:rPr>
              <a:t> </a:t>
            </a:r>
            <a:r>
              <a:rPr sz="1400" spc="-5" dirty="0">
                <a:latin typeface="Times New Roman"/>
                <a:cs typeface="Times New Roman"/>
              </a:rPr>
              <a:t>your</a:t>
            </a:r>
            <a:r>
              <a:rPr sz="1400" spc="5" dirty="0">
                <a:latin typeface="Times New Roman"/>
                <a:cs typeface="Times New Roman"/>
              </a:rPr>
              <a:t> </a:t>
            </a:r>
            <a:r>
              <a:rPr sz="1400" spc="-5" dirty="0">
                <a:latin typeface="Times New Roman"/>
                <a:cs typeface="Times New Roman"/>
              </a:rPr>
              <a:t>own</a:t>
            </a:r>
            <a:r>
              <a:rPr sz="1400" spc="-15" dirty="0">
                <a:latin typeface="Times New Roman"/>
                <a:cs typeface="Times New Roman"/>
              </a:rPr>
              <a:t> </a:t>
            </a:r>
            <a:r>
              <a:rPr sz="1400" spc="-5" dirty="0">
                <a:latin typeface="Times New Roman"/>
                <a:cs typeface="Times New Roman"/>
              </a:rPr>
              <a:t>input</a:t>
            </a:r>
            <a:r>
              <a:rPr sz="1400" spc="-10" dirty="0">
                <a:latin typeface="Times New Roman"/>
                <a:cs typeface="Times New Roman"/>
              </a:rPr>
              <a:t> </a:t>
            </a:r>
            <a:r>
              <a:rPr sz="1400" spc="-5" dirty="0">
                <a:latin typeface="Times New Roman"/>
                <a:cs typeface="Times New Roman"/>
              </a:rPr>
              <a:t>data) </a:t>
            </a:r>
            <a:r>
              <a:rPr sz="1400" spc="-335" dirty="0">
                <a:latin typeface="Times New Roman"/>
                <a:cs typeface="Times New Roman"/>
              </a:rPr>
              <a:t> </a:t>
            </a:r>
            <a:r>
              <a:rPr sz="1400" spc="-5" dirty="0">
                <a:latin typeface="Times New Roman"/>
                <a:cs typeface="Times New Roman"/>
              </a:rPr>
              <a:t>new_data</a:t>
            </a:r>
            <a:r>
              <a:rPr sz="1400" dirty="0">
                <a:latin typeface="Times New Roman"/>
                <a:cs typeface="Times New Roman"/>
              </a:rPr>
              <a:t> = </a:t>
            </a:r>
            <a:r>
              <a:rPr sz="1400" spc="-5" dirty="0">
                <a:latin typeface="Times New Roman"/>
                <a:cs typeface="Times New Roman"/>
              </a:rPr>
              <a:t>pd.DataFrame({'Rainfall':</a:t>
            </a:r>
            <a:r>
              <a:rPr sz="1400" spc="10" dirty="0">
                <a:latin typeface="Times New Roman"/>
                <a:cs typeface="Times New Roman"/>
              </a:rPr>
              <a:t> </a:t>
            </a:r>
            <a:r>
              <a:rPr sz="1400" spc="-5" dirty="0">
                <a:latin typeface="Times New Roman"/>
                <a:cs typeface="Times New Roman"/>
              </a:rPr>
              <a:t>[50.0],</a:t>
            </a:r>
            <a:r>
              <a:rPr sz="1400" dirty="0">
                <a:latin typeface="Times New Roman"/>
                <a:cs typeface="Times New Roman"/>
              </a:rPr>
              <a:t> </a:t>
            </a:r>
            <a:r>
              <a:rPr sz="1400" spc="-5" dirty="0">
                <a:latin typeface="Times New Roman"/>
                <a:cs typeface="Times New Roman"/>
              </a:rPr>
              <a:t>'RiverLevel':</a:t>
            </a:r>
            <a:r>
              <a:rPr sz="1400" spc="10" dirty="0">
                <a:latin typeface="Times New Roman"/>
                <a:cs typeface="Times New Roman"/>
              </a:rPr>
              <a:t> </a:t>
            </a:r>
            <a:r>
              <a:rPr sz="1400" spc="-5" dirty="0">
                <a:latin typeface="Times New Roman"/>
                <a:cs typeface="Times New Roman"/>
              </a:rPr>
              <a:t>[3.0]}) </a:t>
            </a:r>
            <a:r>
              <a:rPr sz="1400" dirty="0">
                <a:latin typeface="Times New Roman"/>
                <a:cs typeface="Times New Roman"/>
              </a:rPr>
              <a:t> </a:t>
            </a:r>
            <a:r>
              <a:rPr sz="1400" spc="-5" dirty="0">
                <a:latin typeface="Times New Roman"/>
                <a:cs typeface="Times New Roman"/>
              </a:rPr>
              <a:t>prediction</a:t>
            </a:r>
            <a:r>
              <a:rPr sz="1400" dirty="0">
                <a:latin typeface="Times New Roman"/>
                <a:cs typeface="Times New Roman"/>
              </a:rPr>
              <a:t> =</a:t>
            </a:r>
            <a:r>
              <a:rPr sz="1400" spc="-5" dirty="0">
                <a:latin typeface="Times New Roman"/>
                <a:cs typeface="Times New Roman"/>
              </a:rPr>
              <a:t> model.predict(new_data)</a:t>
            </a:r>
            <a:endParaRPr sz="1400">
              <a:latin typeface="Times New Roman"/>
              <a:cs typeface="Times New Roman"/>
            </a:endParaRPr>
          </a:p>
          <a:p>
            <a:pPr marL="12700">
              <a:lnSpc>
                <a:spcPts val="1585"/>
              </a:lnSpc>
            </a:pPr>
            <a:r>
              <a:rPr sz="1400" dirty="0">
                <a:latin typeface="Times New Roman"/>
                <a:cs typeface="Times New Roman"/>
              </a:rPr>
              <a:t>if</a:t>
            </a:r>
            <a:r>
              <a:rPr sz="1400" spc="-15" dirty="0">
                <a:latin typeface="Times New Roman"/>
                <a:cs typeface="Times New Roman"/>
              </a:rPr>
              <a:t> </a:t>
            </a:r>
            <a:r>
              <a:rPr sz="1400" spc="-5" dirty="0">
                <a:latin typeface="Times New Roman"/>
                <a:cs typeface="Times New Roman"/>
              </a:rPr>
              <a:t>prediction[0]</a:t>
            </a:r>
            <a:r>
              <a:rPr sz="1400" spc="-25" dirty="0">
                <a:latin typeface="Times New Roman"/>
                <a:cs typeface="Times New Roman"/>
              </a:rPr>
              <a:t> </a:t>
            </a:r>
            <a:r>
              <a:rPr sz="1400" dirty="0">
                <a:latin typeface="Times New Roman"/>
                <a:cs typeface="Times New Roman"/>
              </a:rPr>
              <a:t>&gt;</a:t>
            </a:r>
            <a:r>
              <a:rPr sz="1400" spc="-10" dirty="0">
                <a:latin typeface="Times New Roman"/>
                <a:cs typeface="Times New Roman"/>
              </a:rPr>
              <a:t> </a:t>
            </a:r>
            <a:r>
              <a:rPr sz="1400" spc="-5" dirty="0">
                <a:latin typeface="Times New Roman"/>
                <a:cs typeface="Times New Roman"/>
              </a:rPr>
              <a:t>0.5:</a:t>
            </a:r>
            <a:endParaRPr sz="1400">
              <a:latin typeface="Times New Roman"/>
              <a:cs typeface="Times New Roman"/>
            </a:endParaRPr>
          </a:p>
          <a:p>
            <a:pPr marL="12700" marR="4121150" indent="176530">
              <a:lnSpc>
                <a:spcPts val="1660"/>
              </a:lnSpc>
              <a:spcBef>
                <a:spcPts val="60"/>
              </a:spcBef>
            </a:pPr>
            <a:r>
              <a:rPr sz="1400" spc="-5" dirty="0">
                <a:latin typeface="Times New Roman"/>
                <a:cs typeface="Times New Roman"/>
              </a:rPr>
              <a:t>print("Flood </a:t>
            </a:r>
            <a:r>
              <a:rPr sz="1400" dirty="0">
                <a:latin typeface="Times New Roman"/>
                <a:cs typeface="Times New Roman"/>
              </a:rPr>
              <a:t>is </a:t>
            </a:r>
            <a:r>
              <a:rPr sz="1400" spc="-5" dirty="0">
                <a:latin typeface="Times New Roman"/>
                <a:cs typeface="Times New Roman"/>
              </a:rPr>
              <a:t>predicted.") </a:t>
            </a:r>
            <a:r>
              <a:rPr sz="1400" spc="-335" dirty="0">
                <a:latin typeface="Times New Roman"/>
                <a:cs typeface="Times New Roman"/>
              </a:rPr>
              <a:t> </a:t>
            </a:r>
            <a:r>
              <a:rPr sz="1400" spc="-5" dirty="0">
                <a:latin typeface="Times New Roman"/>
                <a:cs typeface="Times New Roman"/>
              </a:rPr>
              <a:t>else:</a:t>
            </a:r>
            <a:endParaRPr sz="1400">
              <a:latin typeface="Times New Roman"/>
              <a:cs typeface="Times New Roman"/>
            </a:endParaRPr>
          </a:p>
          <a:p>
            <a:pPr marL="189230">
              <a:lnSpc>
                <a:spcPts val="1605"/>
              </a:lnSpc>
            </a:pPr>
            <a:r>
              <a:rPr sz="1400" spc="-5" dirty="0">
                <a:latin typeface="Times New Roman"/>
                <a:cs typeface="Times New Roman"/>
              </a:rPr>
              <a:t>print("No</a:t>
            </a:r>
            <a:r>
              <a:rPr sz="1400" dirty="0">
                <a:latin typeface="Times New Roman"/>
                <a:cs typeface="Times New Roman"/>
              </a:rPr>
              <a:t> </a:t>
            </a:r>
            <a:r>
              <a:rPr sz="1400" spc="-5" dirty="0">
                <a:latin typeface="Times New Roman"/>
                <a:cs typeface="Times New Roman"/>
              </a:rPr>
              <a:t>flood</a:t>
            </a:r>
            <a:r>
              <a:rPr sz="1400" spc="-20"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spc="-5" dirty="0">
                <a:latin typeface="Times New Roman"/>
                <a:cs typeface="Times New Roman"/>
              </a:rPr>
              <a:t>predicted.")</a:t>
            </a:r>
            <a:endParaRPr sz="1400">
              <a:latin typeface="Times New Roman"/>
              <a:cs typeface="Times New Roman"/>
            </a:endParaRPr>
          </a:p>
          <a:p>
            <a:pPr marL="12700" marR="2433320" indent="1371600">
              <a:lnSpc>
                <a:spcPct val="195000"/>
              </a:lnSpc>
              <a:spcBef>
                <a:spcPts val="960"/>
              </a:spcBef>
            </a:pPr>
            <a:r>
              <a:rPr sz="2000" b="1" dirty="0">
                <a:latin typeface="Times New Roman"/>
                <a:cs typeface="Times New Roman"/>
              </a:rPr>
              <a:t>Prediction</a:t>
            </a:r>
            <a:r>
              <a:rPr sz="2000" b="1" spc="-55" dirty="0">
                <a:latin typeface="Times New Roman"/>
                <a:cs typeface="Times New Roman"/>
              </a:rPr>
              <a:t> </a:t>
            </a:r>
            <a:r>
              <a:rPr sz="2000" b="1" spc="-5" dirty="0">
                <a:latin typeface="Times New Roman"/>
                <a:cs typeface="Times New Roman"/>
              </a:rPr>
              <a:t>Algorithms </a:t>
            </a:r>
            <a:r>
              <a:rPr sz="2000" b="1" spc="-484" dirty="0">
                <a:latin typeface="Times New Roman"/>
                <a:cs typeface="Times New Roman"/>
              </a:rPr>
              <a:t> </a:t>
            </a:r>
            <a:r>
              <a:rPr sz="2000" b="1" spc="-5" dirty="0">
                <a:latin typeface="Times New Roman"/>
                <a:cs typeface="Times New Roman"/>
              </a:rPr>
              <a:t>1.KNN Classifier</a:t>
            </a:r>
            <a:endParaRPr sz="2000">
              <a:latin typeface="Times New Roman"/>
              <a:cs typeface="Times New Roman"/>
            </a:endParaRPr>
          </a:p>
          <a:p>
            <a:pPr>
              <a:lnSpc>
                <a:spcPct val="100000"/>
              </a:lnSpc>
              <a:spcBef>
                <a:spcPts val="45"/>
              </a:spcBef>
            </a:pPr>
            <a:endParaRPr sz="2050">
              <a:latin typeface="Times New Roman"/>
              <a:cs typeface="Times New Roman"/>
            </a:endParaRPr>
          </a:p>
          <a:p>
            <a:pPr marL="915035" marR="1327785" indent="-445134">
              <a:lnSpc>
                <a:spcPts val="2360"/>
              </a:lnSpc>
              <a:spcBef>
                <a:spcPts val="5"/>
              </a:spcBef>
            </a:pPr>
            <a:r>
              <a:rPr sz="2000" dirty="0">
                <a:latin typeface="Times New Roman"/>
                <a:cs typeface="Times New Roman"/>
              </a:rPr>
              <a:t>In[]:clf</a:t>
            </a:r>
            <a:r>
              <a:rPr sz="2000" spc="-45" dirty="0">
                <a:latin typeface="Times New Roman"/>
                <a:cs typeface="Times New Roman"/>
              </a:rPr>
              <a:t> </a:t>
            </a:r>
            <a:r>
              <a:rPr sz="2000" dirty="0">
                <a:latin typeface="Times New Roman"/>
                <a:cs typeface="Times New Roman"/>
              </a:rPr>
              <a:t>=</a:t>
            </a:r>
            <a:r>
              <a:rPr sz="2000" spc="-60" dirty="0">
                <a:latin typeface="Times New Roman"/>
                <a:cs typeface="Times New Roman"/>
              </a:rPr>
              <a:t> </a:t>
            </a:r>
            <a:r>
              <a:rPr sz="2000" dirty="0">
                <a:latin typeface="Times New Roman"/>
                <a:cs typeface="Times New Roman"/>
              </a:rPr>
              <a:t>neighbors.KNeighborsClassifier() </a:t>
            </a:r>
            <a:r>
              <a:rPr sz="2000" spc="-484" dirty="0">
                <a:latin typeface="Times New Roman"/>
                <a:cs typeface="Times New Roman"/>
              </a:rPr>
              <a:t> </a:t>
            </a:r>
            <a:r>
              <a:rPr sz="2000" dirty="0">
                <a:latin typeface="Times New Roman"/>
                <a:cs typeface="Times New Roman"/>
              </a:rPr>
              <a:t>knn_clf</a:t>
            </a:r>
            <a:r>
              <a:rPr sz="2000" spc="5" dirty="0">
                <a:latin typeface="Times New Roman"/>
                <a:cs typeface="Times New Roman"/>
              </a:rPr>
              <a:t> </a:t>
            </a:r>
            <a:r>
              <a:rPr sz="2000" dirty="0">
                <a:latin typeface="Times New Roman"/>
                <a:cs typeface="Times New Roman"/>
              </a:rPr>
              <a:t>=</a:t>
            </a:r>
            <a:r>
              <a:rPr sz="2000" spc="-25" dirty="0">
                <a:latin typeface="Times New Roman"/>
                <a:cs typeface="Times New Roman"/>
              </a:rPr>
              <a:t> </a:t>
            </a:r>
            <a:r>
              <a:rPr sz="2000" spc="-5" dirty="0">
                <a:latin typeface="Times New Roman"/>
                <a:cs typeface="Times New Roman"/>
              </a:rPr>
              <a:t>clf.fit(x_train,y_train)</a:t>
            </a:r>
            <a:endParaRPr sz="2000">
              <a:latin typeface="Times New Roman"/>
              <a:cs typeface="Times New Roman"/>
            </a:endParaRPr>
          </a:p>
        </p:txBody>
      </p:sp>
      <p:sp>
        <p:nvSpPr>
          <p:cNvPr id="8" name="object 8"/>
          <p:cNvSpPr/>
          <p:nvPr/>
        </p:nvSpPr>
        <p:spPr>
          <a:xfrm>
            <a:off x="284988" y="9651491"/>
            <a:ext cx="6957059" cy="338455"/>
          </a:xfrm>
          <a:custGeom>
            <a:avLst/>
            <a:gdLst/>
            <a:ahLst/>
            <a:cxnLst/>
            <a:rect l="l" t="t" r="r" b="b"/>
            <a:pathLst>
              <a:path w="6957059" h="338454">
                <a:moveTo>
                  <a:pt x="27432" y="0"/>
                </a:moveTo>
                <a:lnTo>
                  <a:pt x="0" y="0"/>
                </a:lnTo>
                <a:lnTo>
                  <a:pt x="0" y="310896"/>
                </a:lnTo>
                <a:lnTo>
                  <a:pt x="27432" y="310896"/>
                </a:lnTo>
                <a:lnTo>
                  <a:pt x="27432" y="0"/>
                </a:lnTo>
                <a:close/>
              </a:path>
              <a:path w="6957059" h="338454">
                <a:moveTo>
                  <a:pt x="6957060" y="310908"/>
                </a:moveTo>
                <a:lnTo>
                  <a:pt x="6929628" y="310908"/>
                </a:lnTo>
                <a:lnTo>
                  <a:pt x="27432" y="310908"/>
                </a:lnTo>
                <a:lnTo>
                  <a:pt x="0" y="310908"/>
                </a:lnTo>
                <a:lnTo>
                  <a:pt x="0" y="338328"/>
                </a:lnTo>
                <a:lnTo>
                  <a:pt x="27432" y="338328"/>
                </a:lnTo>
                <a:lnTo>
                  <a:pt x="6929628" y="338328"/>
                </a:lnTo>
                <a:lnTo>
                  <a:pt x="6957060" y="338328"/>
                </a:lnTo>
                <a:lnTo>
                  <a:pt x="6957060" y="310908"/>
                </a:lnTo>
                <a:close/>
              </a:path>
              <a:path w="6957059" h="338454">
                <a:moveTo>
                  <a:pt x="6957060" y="0"/>
                </a:moveTo>
                <a:lnTo>
                  <a:pt x="6929628" y="0"/>
                </a:lnTo>
                <a:lnTo>
                  <a:pt x="6929628" y="310896"/>
                </a:lnTo>
                <a:lnTo>
                  <a:pt x="6957060" y="310896"/>
                </a:lnTo>
                <a:lnTo>
                  <a:pt x="6957060"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687" y="580135"/>
            <a:ext cx="5835650" cy="9398635"/>
          </a:xfrm>
          <a:prstGeom prst="rect">
            <a:avLst/>
          </a:prstGeom>
        </p:spPr>
        <p:txBody>
          <a:bodyPr vert="horz" wrap="square" lIns="0" tIns="32384" rIns="0" bIns="0" rtlCol="0">
            <a:spAutoFit/>
          </a:bodyPr>
          <a:lstStyle/>
          <a:p>
            <a:pPr marL="858519" marR="1416685" indent="-445134">
              <a:lnSpc>
                <a:spcPts val="2310"/>
              </a:lnSpc>
              <a:spcBef>
                <a:spcPts val="254"/>
              </a:spcBef>
            </a:pPr>
            <a:r>
              <a:rPr sz="2000" spc="-5" dirty="0">
                <a:latin typeface="Times New Roman"/>
                <a:cs typeface="Times New Roman"/>
              </a:rPr>
              <a:t>In[]:#Let's</a:t>
            </a:r>
            <a:r>
              <a:rPr sz="2000" dirty="0">
                <a:latin typeface="Times New Roman"/>
                <a:cs typeface="Times New Roman"/>
              </a:rPr>
              <a:t> </a:t>
            </a:r>
            <a:r>
              <a:rPr sz="2000" spc="-5" dirty="0">
                <a:latin typeface="Times New Roman"/>
                <a:cs typeface="Times New Roman"/>
              </a:rPr>
              <a:t>predict</a:t>
            </a:r>
            <a:r>
              <a:rPr sz="2000" dirty="0">
                <a:latin typeface="Times New Roman"/>
                <a:cs typeface="Times New Roman"/>
              </a:rPr>
              <a:t> chances</a:t>
            </a:r>
            <a:r>
              <a:rPr sz="2000" spc="-5" dirty="0">
                <a:latin typeface="Times New Roman"/>
                <a:cs typeface="Times New Roman"/>
              </a:rPr>
              <a:t> </a:t>
            </a:r>
            <a:r>
              <a:rPr sz="2000" dirty="0">
                <a:latin typeface="Times New Roman"/>
                <a:cs typeface="Times New Roman"/>
              </a:rPr>
              <a:t>of </a:t>
            </a:r>
            <a:r>
              <a:rPr sz="2000" spc="-5" dirty="0">
                <a:latin typeface="Times New Roman"/>
                <a:cs typeface="Times New Roman"/>
              </a:rPr>
              <a:t>flood </a:t>
            </a:r>
            <a:r>
              <a:rPr sz="2000" dirty="0">
                <a:latin typeface="Times New Roman"/>
                <a:cs typeface="Times New Roman"/>
              </a:rPr>
              <a:t> y_predict</a:t>
            </a:r>
            <a:r>
              <a:rPr sz="2000" spc="-1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knn_clf.predict(x_test) </a:t>
            </a:r>
            <a:r>
              <a:rPr sz="2000" spc="-484" dirty="0">
                <a:latin typeface="Times New Roman"/>
                <a:cs typeface="Times New Roman"/>
              </a:rPr>
              <a:t> </a:t>
            </a:r>
            <a:r>
              <a:rPr sz="2000" spc="-5" dirty="0">
                <a:latin typeface="Times New Roman"/>
                <a:cs typeface="Times New Roman"/>
              </a:rPr>
              <a:t>print('predicted</a:t>
            </a:r>
            <a:r>
              <a:rPr sz="2000" dirty="0">
                <a:latin typeface="Times New Roman"/>
                <a:cs typeface="Times New Roman"/>
              </a:rPr>
              <a:t> chances</a:t>
            </a:r>
            <a:r>
              <a:rPr sz="2000" spc="-10" dirty="0">
                <a:latin typeface="Times New Roman"/>
                <a:cs typeface="Times New Roman"/>
              </a:rPr>
              <a:t> </a:t>
            </a:r>
            <a:r>
              <a:rPr sz="2000" dirty="0">
                <a:latin typeface="Times New Roman"/>
                <a:cs typeface="Times New Roman"/>
              </a:rPr>
              <a:t>of</a:t>
            </a:r>
            <a:r>
              <a:rPr sz="2000" spc="-5" dirty="0">
                <a:latin typeface="Times New Roman"/>
                <a:cs typeface="Times New Roman"/>
              </a:rPr>
              <a:t> flood')</a:t>
            </a:r>
            <a:endParaRPr sz="2000">
              <a:latin typeface="Times New Roman"/>
              <a:cs typeface="Times New Roman"/>
            </a:endParaRPr>
          </a:p>
          <a:p>
            <a:pPr marL="1327785">
              <a:lnSpc>
                <a:spcPct val="100000"/>
              </a:lnSpc>
              <a:spcBef>
                <a:spcPts val="130"/>
              </a:spcBef>
            </a:pPr>
            <a:r>
              <a:rPr sz="2000" spc="-5" dirty="0">
                <a:latin typeface="Times New Roman"/>
                <a:cs typeface="Times New Roman"/>
              </a:rPr>
              <a:t>print(y_predict)</a:t>
            </a:r>
            <a:endParaRPr sz="2000">
              <a:latin typeface="Times New Roman"/>
              <a:cs typeface="Times New Roman"/>
            </a:endParaRPr>
          </a:p>
          <a:p>
            <a:pPr marL="718185" marR="1888489" indent="-363220">
              <a:lnSpc>
                <a:spcPct val="108300"/>
              </a:lnSpc>
              <a:spcBef>
                <a:spcPts val="1675"/>
              </a:spcBef>
            </a:pPr>
            <a:r>
              <a:rPr sz="2000" spc="-5" dirty="0">
                <a:latin typeface="Times New Roman"/>
                <a:cs typeface="Times New Roman"/>
              </a:rPr>
              <a:t>In[]:#Actual</a:t>
            </a:r>
            <a:r>
              <a:rPr sz="2000" dirty="0">
                <a:latin typeface="Times New Roman"/>
                <a:cs typeface="Times New Roman"/>
              </a:rPr>
              <a:t> </a:t>
            </a:r>
            <a:r>
              <a:rPr sz="2000" spc="-5" dirty="0">
                <a:latin typeface="Times New Roman"/>
                <a:cs typeface="Times New Roman"/>
              </a:rPr>
              <a:t>chances</a:t>
            </a:r>
            <a:r>
              <a:rPr sz="2000" spc="-10" dirty="0">
                <a:latin typeface="Times New Roman"/>
                <a:cs typeface="Times New Roman"/>
              </a:rPr>
              <a:t> </a:t>
            </a:r>
            <a:r>
              <a:rPr sz="2000" dirty="0">
                <a:latin typeface="Times New Roman"/>
                <a:cs typeface="Times New Roman"/>
              </a:rPr>
              <a:t>of </a:t>
            </a:r>
            <a:r>
              <a:rPr sz="2000" spc="-5" dirty="0">
                <a:latin typeface="Times New Roman"/>
                <a:cs typeface="Times New Roman"/>
              </a:rPr>
              <a:t>flood </a:t>
            </a:r>
            <a:r>
              <a:rPr sz="2000" dirty="0">
                <a:latin typeface="Times New Roman"/>
                <a:cs typeface="Times New Roman"/>
              </a:rPr>
              <a:t> </a:t>
            </a:r>
            <a:r>
              <a:rPr sz="2000" spc="-5" dirty="0">
                <a:latin typeface="Times New Roman"/>
                <a:cs typeface="Times New Roman"/>
              </a:rPr>
              <a:t>print("actual values </a:t>
            </a:r>
            <a:r>
              <a:rPr sz="2000" dirty="0">
                <a:latin typeface="Times New Roman"/>
                <a:cs typeface="Times New Roman"/>
              </a:rPr>
              <a:t>of floods:") </a:t>
            </a:r>
            <a:r>
              <a:rPr sz="2000" spc="-484" dirty="0">
                <a:latin typeface="Times New Roman"/>
                <a:cs typeface="Times New Roman"/>
              </a:rPr>
              <a:t> </a:t>
            </a:r>
            <a:r>
              <a:rPr sz="2000" spc="-5" dirty="0">
                <a:latin typeface="Times New Roman"/>
                <a:cs typeface="Times New Roman"/>
              </a:rPr>
              <a:t>print(y_test)</a:t>
            </a:r>
            <a:endParaRPr sz="2000">
              <a:latin typeface="Times New Roman"/>
              <a:cs typeface="Times New Roman"/>
            </a:endParaRPr>
          </a:p>
          <a:p>
            <a:pPr marL="720090">
              <a:lnSpc>
                <a:spcPct val="100000"/>
              </a:lnSpc>
              <a:spcBef>
                <a:spcPts val="195"/>
              </a:spcBef>
            </a:pPr>
            <a:r>
              <a:rPr sz="2000" spc="-5" dirty="0">
                <a:latin typeface="Times New Roman"/>
                <a:cs typeface="Times New Roman"/>
              </a:rPr>
              <a:t>from</a:t>
            </a:r>
            <a:r>
              <a:rPr sz="2000" dirty="0">
                <a:latin typeface="Times New Roman"/>
                <a:cs typeface="Times New Roman"/>
              </a:rPr>
              <a:t> </a:t>
            </a:r>
            <a:r>
              <a:rPr sz="2000" spc="-5" dirty="0">
                <a:latin typeface="Times New Roman"/>
                <a:cs typeface="Times New Roman"/>
              </a:rPr>
              <a:t>sklearn.model_selection</a:t>
            </a:r>
            <a:endParaRPr sz="2000">
              <a:latin typeface="Times New Roman"/>
              <a:cs typeface="Times New Roman"/>
            </a:endParaRPr>
          </a:p>
          <a:p>
            <a:pPr marL="401320" marR="1664970" indent="1397635">
              <a:lnSpc>
                <a:spcPts val="2600"/>
              </a:lnSpc>
              <a:spcBef>
                <a:spcPts val="110"/>
              </a:spcBef>
            </a:pPr>
            <a:r>
              <a:rPr sz="2000" dirty="0">
                <a:latin typeface="Times New Roman"/>
                <a:cs typeface="Times New Roman"/>
              </a:rPr>
              <a:t>import</a:t>
            </a:r>
            <a:r>
              <a:rPr sz="2000" spc="-45" dirty="0">
                <a:latin typeface="Times New Roman"/>
                <a:cs typeface="Times New Roman"/>
              </a:rPr>
              <a:t> </a:t>
            </a:r>
            <a:r>
              <a:rPr sz="2000" spc="-5" dirty="0">
                <a:latin typeface="Times New Roman"/>
                <a:cs typeface="Times New Roman"/>
              </a:rPr>
              <a:t>cross_val_score </a:t>
            </a:r>
            <a:r>
              <a:rPr sz="2000" spc="-484" dirty="0">
                <a:latin typeface="Times New Roman"/>
                <a:cs typeface="Times New Roman"/>
              </a:rPr>
              <a:t> </a:t>
            </a:r>
            <a:r>
              <a:rPr sz="2000" spc="-5" dirty="0">
                <a:latin typeface="Times New Roman"/>
                <a:cs typeface="Times New Roman"/>
              </a:rPr>
              <a:t>In[]:knn_accuracy</a:t>
            </a:r>
            <a:r>
              <a:rPr sz="2000" dirty="0">
                <a:latin typeface="Times New Roman"/>
                <a:cs typeface="Times New Roman"/>
              </a:rPr>
              <a:t> =cross</a:t>
            </a:r>
            <a:endParaRPr sz="2000">
              <a:latin typeface="Times New Roman"/>
              <a:cs typeface="Times New Roman"/>
            </a:endParaRPr>
          </a:p>
          <a:p>
            <a:pPr marL="146685">
              <a:lnSpc>
                <a:spcPct val="100000"/>
              </a:lnSpc>
              <a:spcBef>
                <a:spcPts val="75"/>
              </a:spcBef>
              <a:tabLst>
                <a:tab pos="401320" algn="l"/>
              </a:tabLst>
            </a:pPr>
            <a:r>
              <a:rPr sz="2000" dirty="0">
                <a:latin typeface="Times New Roman"/>
                <a:cs typeface="Times New Roman"/>
              </a:rPr>
              <a:t>_	val_score</a:t>
            </a:r>
            <a:r>
              <a:rPr sz="2000" spc="-60" dirty="0">
                <a:latin typeface="Times New Roman"/>
                <a:cs typeface="Times New Roman"/>
              </a:rPr>
              <a:t> </a:t>
            </a:r>
            <a:r>
              <a:rPr sz="2000" dirty="0">
                <a:latin typeface="Times New Roman"/>
                <a:cs typeface="Times New Roman"/>
              </a:rPr>
              <a:t>(knn_clf,x_test,y_test,cv</a:t>
            </a:r>
            <a:endParaRPr sz="2000">
              <a:latin typeface="Times New Roman"/>
              <a:cs typeface="Times New Roman"/>
            </a:endParaRPr>
          </a:p>
          <a:p>
            <a:pPr marL="402590">
              <a:lnSpc>
                <a:spcPct val="100000"/>
              </a:lnSpc>
              <a:spcBef>
                <a:spcPts val="195"/>
              </a:spcBef>
            </a:pPr>
            <a:r>
              <a:rPr sz="2000" spc="-5" dirty="0">
                <a:latin typeface="Times New Roman"/>
                <a:cs typeface="Times New Roman"/>
              </a:rPr>
              <a:t>=3,scoring='accuracy',n_jobs=-1)</a:t>
            </a:r>
            <a:endParaRPr sz="2000">
              <a:latin typeface="Times New Roman"/>
              <a:cs typeface="Times New Roman"/>
            </a:endParaRPr>
          </a:p>
          <a:p>
            <a:pPr marL="401320" marR="2580005">
              <a:lnSpc>
                <a:spcPts val="5200"/>
              </a:lnSpc>
              <a:spcBef>
                <a:spcPts val="625"/>
              </a:spcBef>
            </a:pPr>
            <a:r>
              <a:rPr sz="2000" spc="-5" dirty="0">
                <a:latin typeface="Times New Roman"/>
                <a:cs typeface="Times New Roman"/>
              </a:rPr>
              <a:t>In[]:knn_accuracy.mean() </a:t>
            </a:r>
            <a:r>
              <a:rPr sz="2000" dirty="0">
                <a:latin typeface="Times New Roman"/>
                <a:cs typeface="Times New Roman"/>
              </a:rPr>
              <a:t> </a:t>
            </a:r>
            <a:r>
              <a:rPr sz="2000" spc="-10" dirty="0">
                <a:latin typeface="Times New Roman"/>
                <a:cs typeface="Times New Roman"/>
              </a:rPr>
              <a:t>O</a:t>
            </a:r>
            <a:r>
              <a:rPr sz="2000" dirty="0">
                <a:latin typeface="Times New Roman"/>
                <a:cs typeface="Times New Roman"/>
              </a:rPr>
              <a:t>ut[</a:t>
            </a:r>
            <a:r>
              <a:rPr sz="2000" spc="5" dirty="0">
                <a:latin typeface="Times New Roman"/>
                <a:cs typeface="Times New Roman"/>
              </a:rPr>
              <a:t>]</a:t>
            </a:r>
            <a:r>
              <a:rPr sz="2000" spc="-20" dirty="0">
                <a:latin typeface="Times New Roman"/>
                <a:cs typeface="Times New Roman"/>
              </a:rPr>
              <a:t>:</a:t>
            </a:r>
            <a:r>
              <a:rPr sz="2000" dirty="0">
                <a:latin typeface="Times New Roman"/>
                <a:cs typeface="Times New Roman"/>
              </a:rPr>
              <a:t>0.7083</a:t>
            </a:r>
            <a:r>
              <a:rPr sz="2000" spc="-10" dirty="0">
                <a:latin typeface="Times New Roman"/>
                <a:cs typeface="Times New Roman"/>
              </a:rPr>
              <a:t>3</a:t>
            </a:r>
            <a:r>
              <a:rPr sz="2000" dirty="0">
                <a:latin typeface="Times New Roman"/>
                <a:cs typeface="Times New Roman"/>
              </a:rPr>
              <a:t>33333</a:t>
            </a:r>
            <a:r>
              <a:rPr sz="2000" spc="-15" dirty="0">
                <a:latin typeface="Times New Roman"/>
                <a:cs typeface="Times New Roman"/>
              </a:rPr>
              <a:t>3</a:t>
            </a:r>
            <a:r>
              <a:rPr sz="2000" dirty="0">
                <a:latin typeface="Times New Roman"/>
                <a:cs typeface="Times New Roman"/>
              </a:rPr>
              <a:t>33</a:t>
            </a:r>
            <a:r>
              <a:rPr sz="2000" spc="-5" dirty="0">
                <a:latin typeface="Times New Roman"/>
                <a:cs typeface="Times New Roman"/>
              </a:rPr>
              <a:t>3</a:t>
            </a:r>
            <a:r>
              <a:rPr sz="2000" spc="5" dirty="0">
                <a:latin typeface="Times New Roman"/>
                <a:cs typeface="Times New Roman"/>
              </a:rPr>
              <a:t>34</a:t>
            </a:r>
            <a:endParaRPr sz="2000">
              <a:latin typeface="Times New Roman"/>
              <a:cs typeface="Times New Roman"/>
            </a:endParaRPr>
          </a:p>
          <a:p>
            <a:pPr>
              <a:lnSpc>
                <a:spcPct val="100000"/>
              </a:lnSpc>
              <a:spcBef>
                <a:spcPts val="25"/>
              </a:spcBef>
            </a:pPr>
            <a:endParaRPr sz="1850">
              <a:latin typeface="Times New Roman"/>
              <a:cs typeface="Times New Roman"/>
            </a:endParaRPr>
          </a:p>
          <a:p>
            <a:pPr marL="20320">
              <a:lnSpc>
                <a:spcPct val="100000"/>
              </a:lnSpc>
            </a:pPr>
            <a:r>
              <a:rPr sz="2000" b="1" spc="-5" dirty="0">
                <a:latin typeface="Times New Roman"/>
                <a:cs typeface="Times New Roman"/>
              </a:rPr>
              <a:t>2.Logistic Regression</a:t>
            </a:r>
            <a:endParaRPr sz="2000">
              <a:latin typeface="Times New Roman"/>
              <a:cs typeface="Times New Roman"/>
            </a:endParaRPr>
          </a:p>
          <a:p>
            <a:pPr>
              <a:lnSpc>
                <a:spcPct val="100000"/>
              </a:lnSpc>
              <a:spcBef>
                <a:spcPts val="35"/>
              </a:spcBef>
            </a:pPr>
            <a:endParaRPr sz="2450">
              <a:latin typeface="Times New Roman"/>
              <a:cs typeface="Times New Roman"/>
            </a:endParaRPr>
          </a:p>
          <a:p>
            <a:pPr marL="386080" marR="2230755" indent="-354330">
              <a:lnSpc>
                <a:spcPct val="158800"/>
              </a:lnSpc>
            </a:pPr>
            <a:r>
              <a:rPr sz="1400" b="1" dirty="0">
                <a:latin typeface="Times New Roman"/>
                <a:cs typeface="Times New Roman"/>
              </a:rPr>
              <a:t>In </a:t>
            </a:r>
            <a:r>
              <a:rPr sz="1400" b="1" spc="-5" dirty="0">
                <a:latin typeface="Times New Roman"/>
                <a:cs typeface="Times New Roman"/>
              </a:rPr>
              <a:t>[]:</a:t>
            </a:r>
            <a:r>
              <a:rPr sz="1400" spc="-5" dirty="0">
                <a:latin typeface="Times New Roman"/>
                <a:cs typeface="Times New Roman"/>
              </a:rPr>
              <a:t>x_train_std </a:t>
            </a:r>
            <a:r>
              <a:rPr sz="1400" dirty="0">
                <a:latin typeface="Times New Roman"/>
                <a:cs typeface="Times New Roman"/>
              </a:rPr>
              <a:t>= </a:t>
            </a:r>
            <a:r>
              <a:rPr sz="1400" spc="-5" dirty="0">
                <a:latin typeface="Times New Roman"/>
                <a:cs typeface="Times New Roman"/>
              </a:rPr>
              <a:t>minmax.fit_transform(x_train) </a:t>
            </a:r>
            <a:r>
              <a:rPr sz="1400" spc="-335" dirty="0">
                <a:latin typeface="Times New Roman"/>
                <a:cs typeface="Times New Roman"/>
              </a:rPr>
              <a:t> </a:t>
            </a:r>
            <a:r>
              <a:rPr sz="1400" spc="-5" dirty="0">
                <a:latin typeface="Times New Roman"/>
                <a:cs typeface="Times New Roman"/>
              </a:rPr>
              <a:t>x_test_std</a:t>
            </a:r>
            <a:r>
              <a:rPr sz="1400" dirty="0">
                <a:latin typeface="Times New Roman"/>
                <a:cs typeface="Times New Roman"/>
              </a:rPr>
              <a:t> =</a:t>
            </a:r>
            <a:r>
              <a:rPr sz="1400" spc="-20" dirty="0">
                <a:latin typeface="Times New Roman"/>
                <a:cs typeface="Times New Roman"/>
              </a:rPr>
              <a:t> </a:t>
            </a:r>
            <a:r>
              <a:rPr sz="1400" spc="-5" dirty="0">
                <a:latin typeface="Times New Roman"/>
                <a:cs typeface="Times New Roman"/>
              </a:rPr>
              <a:t>minmax.transform(x_test)</a:t>
            </a:r>
            <a:endParaRPr sz="1400">
              <a:latin typeface="Times New Roman"/>
              <a:cs typeface="Times New Roman"/>
            </a:endParaRPr>
          </a:p>
          <a:p>
            <a:pPr>
              <a:lnSpc>
                <a:spcPct val="100000"/>
              </a:lnSpc>
              <a:spcBef>
                <a:spcPts val="20"/>
              </a:spcBef>
            </a:pPr>
            <a:endParaRPr sz="1800">
              <a:latin typeface="Times New Roman"/>
              <a:cs typeface="Times New Roman"/>
            </a:endParaRPr>
          </a:p>
          <a:p>
            <a:pPr marL="431800" marR="1572260" indent="-400050" algn="just">
              <a:lnSpc>
                <a:spcPts val="1610"/>
              </a:lnSpc>
            </a:pPr>
            <a:r>
              <a:rPr sz="1400" b="1" dirty="0">
                <a:latin typeface="Times New Roman"/>
                <a:cs typeface="Times New Roman"/>
              </a:rPr>
              <a:t>In </a:t>
            </a:r>
            <a:r>
              <a:rPr sz="1400" b="1" spc="-5" dirty="0">
                <a:latin typeface="Times New Roman"/>
                <a:cs typeface="Times New Roman"/>
              </a:rPr>
              <a:t>[]:</a:t>
            </a:r>
            <a:r>
              <a:rPr sz="1400" spc="-5" dirty="0">
                <a:latin typeface="Times New Roman"/>
                <a:cs typeface="Times New Roman"/>
              </a:rPr>
              <a:t>from sklearn.model_selection import cross_val_score </a:t>
            </a:r>
            <a:r>
              <a:rPr sz="1400" dirty="0">
                <a:latin typeface="Times New Roman"/>
                <a:cs typeface="Times New Roman"/>
              </a:rPr>
              <a:t> from </a:t>
            </a:r>
            <a:r>
              <a:rPr sz="1400" spc="-5" dirty="0">
                <a:latin typeface="Times New Roman"/>
                <a:cs typeface="Times New Roman"/>
              </a:rPr>
              <a:t>sklearn.linear_model import LogisticRegression </a:t>
            </a:r>
            <a:r>
              <a:rPr sz="1400" spc="-335" dirty="0">
                <a:latin typeface="Times New Roman"/>
                <a:cs typeface="Times New Roman"/>
              </a:rPr>
              <a:t> </a:t>
            </a:r>
            <a:r>
              <a:rPr sz="1400" dirty="0">
                <a:latin typeface="Times New Roman"/>
                <a:cs typeface="Times New Roman"/>
              </a:rPr>
              <a:t>lr</a:t>
            </a:r>
            <a:r>
              <a:rPr sz="1400" spc="-5" dirty="0">
                <a:latin typeface="Times New Roman"/>
                <a:cs typeface="Times New Roman"/>
              </a:rPr>
              <a:t> </a:t>
            </a:r>
            <a:r>
              <a:rPr sz="1400" dirty="0">
                <a:latin typeface="Times New Roman"/>
                <a:cs typeface="Times New Roman"/>
              </a:rPr>
              <a:t>=</a:t>
            </a:r>
            <a:r>
              <a:rPr sz="1400" spc="-5" dirty="0">
                <a:latin typeface="Times New Roman"/>
                <a:cs typeface="Times New Roman"/>
              </a:rPr>
              <a:t> LogisticRegression()</a:t>
            </a:r>
            <a:endParaRPr sz="1400">
              <a:latin typeface="Times New Roman"/>
              <a:cs typeface="Times New Roman"/>
            </a:endParaRPr>
          </a:p>
          <a:p>
            <a:pPr marL="431800" algn="just">
              <a:lnSpc>
                <a:spcPts val="1525"/>
              </a:lnSpc>
            </a:pPr>
            <a:r>
              <a:rPr sz="1400" spc="-5" dirty="0">
                <a:latin typeface="Times New Roman"/>
                <a:cs typeface="Times New Roman"/>
              </a:rPr>
              <a:t>lr_clf </a:t>
            </a:r>
            <a:r>
              <a:rPr sz="1400" dirty="0">
                <a:latin typeface="Times New Roman"/>
                <a:cs typeface="Times New Roman"/>
              </a:rPr>
              <a:t>=</a:t>
            </a:r>
            <a:r>
              <a:rPr sz="1400" spc="-10" dirty="0">
                <a:latin typeface="Times New Roman"/>
                <a:cs typeface="Times New Roman"/>
              </a:rPr>
              <a:t> </a:t>
            </a:r>
            <a:r>
              <a:rPr sz="1400" spc="-5" dirty="0">
                <a:latin typeface="Times New Roman"/>
                <a:cs typeface="Times New Roman"/>
              </a:rPr>
              <a:t>lr.fit(x_train_std,y_train)</a:t>
            </a:r>
            <a:endParaRPr sz="1400">
              <a:latin typeface="Times New Roman"/>
              <a:cs typeface="Times New Roman"/>
            </a:endParaRPr>
          </a:p>
          <a:p>
            <a:pPr marL="413384" marR="5080" indent="43815" algn="just">
              <a:lnSpc>
                <a:spcPts val="1610"/>
              </a:lnSpc>
              <a:spcBef>
                <a:spcPts val="80"/>
              </a:spcBef>
            </a:pPr>
            <a:r>
              <a:rPr sz="1400" spc="-5" dirty="0">
                <a:latin typeface="Times New Roman"/>
                <a:cs typeface="Times New Roman"/>
              </a:rPr>
              <a:t>lr_accuracy </a:t>
            </a: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cross_val_score(lr_clf,x_test_std,y_test,cv=3,scoring='accuracy',n_jobs=-1)</a:t>
            </a:r>
            <a:endParaRPr sz="1400">
              <a:latin typeface="Times New Roman"/>
              <a:cs typeface="Times New Roman"/>
            </a:endParaRPr>
          </a:p>
          <a:p>
            <a:pPr marL="12700">
              <a:lnSpc>
                <a:spcPct val="100000"/>
              </a:lnSpc>
              <a:spcBef>
                <a:spcPts val="1080"/>
              </a:spcBef>
            </a:pPr>
            <a:r>
              <a:rPr sz="1500" b="1" spc="-5" dirty="0">
                <a:latin typeface="Times New Roman"/>
                <a:cs typeface="Times New Roman"/>
              </a:rPr>
              <a:t>In[]:</a:t>
            </a:r>
            <a:r>
              <a:rPr sz="1500" spc="-5" dirty="0">
                <a:latin typeface="Times New Roman"/>
                <a:cs typeface="Times New Roman"/>
              </a:rPr>
              <a:t>lr_accuracy.mean()</a:t>
            </a:r>
            <a:endParaRPr sz="1500">
              <a:latin typeface="Times New Roman"/>
              <a:cs typeface="Times New Roman"/>
            </a:endParaRPr>
          </a:p>
          <a:p>
            <a:pPr>
              <a:lnSpc>
                <a:spcPct val="100000"/>
              </a:lnSpc>
              <a:spcBef>
                <a:spcPts val="5"/>
              </a:spcBef>
            </a:pPr>
            <a:endParaRPr sz="1450">
              <a:latin typeface="Times New Roman"/>
              <a:cs typeface="Times New Roman"/>
            </a:endParaRPr>
          </a:p>
          <a:p>
            <a:pPr marL="32384">
              <a:lnSpc>
                <a:spcPct val="100000"/>
              </a:lnSpc>
            </a:pPr>
            <a:r>
              <a:rPr sz="1400" b="1" spc="-5" dirty="0">
                <a:latin typeface="Times New Roman"/>
                <a:cs typeface="Times New Roman"/>
              </a:rPr>
              <a:t>Out[]:</a:t>
            </a:r>
            <a:r>
              <a:rPr sz="1400" spc="-5" dirty="0">
                <a:latin typeface="Times New Roman"/>
                <a:cs typeface="Times New Roman"/>
              </a:rPr>
              <a:t>0.625</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8300" y="735584"/>
            <a:ext cx="6350000" cy="5278755"/>
          </a:xfrm>
          <a:prstGeom prst="rect">
            <a:avLst/>
          </a:prstGeom>
        </p:spPr>
        <p:txBody>
          <a:bodyPr vert="horz" wrap="square" lIns="0" tIns="21590" rIns="0" bIns="0" rtlCol="0">
            <a:spAutoFit/>
          </a:bodyPr>
          <a:lstStyle/>
          <a:p>
            <a:pPr marL="468630" marR="2835275" indent="-355600">
              <a:lnSpc>
                <a:spcPct val="96000"/>
              </a:lnSpc>
              <a:spcBef>
                <a:spcPts val="170"/>
              </a:spcBef>
            </a:pPr>
            <a:r>
              <a:rPr sz="1600" b="1" spc="-5" dirty="0">
                <a:latin typeface="Times New Roman"/>
                <a:cs typeface="Times New Roman"/>
              </a:rPr>
              <a:t>In[]:y</a:t>
            </a:r>
            <a:r>
              <a:rPr sz="1600" spc="-5" dirty="0">
                <a:latin typeface="Times New Roman"/>
                <a:cs typeface="Times New Roman"/>
              </a:rPr>
              <a:t>_predict</a:t>
            </a:r>
            <a:r>
              <a:rPr sz="1600" spc="30"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lr_clf.predict(x_test_std) </a:t>
            </a:r>
            <a:r>
              <a:rPr sz="1600" spc="-385" dirty="0">
                <a:latin typeface="Times New Roman"/>
                <a:cs typeface="Times New Roman"/>
              </a:rPr>
              <a:t> </a:t>
            </a:r>
            <a:r>
              <a:rPr sz="1600" spc="-5" dirty="0">
                <a:latin typeface="Times New Roman"/>
                <a:cs typeface="Times New Roman"/>
              </a:rPr>
              <a:t>print('Predicted</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dirty="0">
                <a:latin typeface="Times New Roman"/>
                <a:cs typeface="Times New Roman"/>
              </a:rPr>
              <a:t>flood') </a:t>
            </a:r>
            <a:r>
              <a:rPr sz="1600" spc="5" dirty="0">
                <a:latin typeface="Times New Roman"/>
                <a:cs typeface="Times New Roman"/>
              </a:rPr>
              <a:t> </a:t>
            </a:r>
            <a:r>
              <a:rPr sz="1600" spc="-5" dirty="0">
                <a:latin typeface="Times New Roman"/>
                <a:cs typeface="Times New Roman"/>
              </a:rPr>
              <a:t>print(y_predict)</a:t>
            </a:r>
            <a:endParaRPr sz="1600">
              <a:latin typeface="Times New Roman"/>
              <a:cs typeface="Times New Roman"/>
            </a:endParaRPr>
          </a:p>
          <a:p>
            <a:pPr marL="468630">
              <a:lnSpc>
                <a:spcPts val="1795"/>
              </a:lnSpc>
            </a:pPr>
            <a:r>
              <a:rPr sz="1600" spc="-5" dirty="0">
                <a:latin typeface="Times New Roman"/>
                <a:cs typeface="Times New Roman"/>
              </a:rPr>
              <a:t>Predicted</a:t>
            </a:r>
            <a:r>
              <a:rPr sz="1600" spc="5"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13030">
              <a:lnSpc>
                <a:spcPts val="1839"/>
              </a:lnSpc>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0 1 0 0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1 1 1 0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113030">
              <a:lnSpc>
                <a:spcPts val="1885"/>
              </a:lnSpc>
            </a:pPr>
            <a:r>
              <a:rPr sz="1600" b="1" spc="-5" dirty="0">
                <a:latin typeface="Times New Roman"/>
                <a:cs typeface="Times New Roman"/>
              </a:rPr>
              <a:t>In[]:</a:t>
            </a:r>
            <a:r>
              <a:rPr sz="1600" spc="-5" dirty="0">
                <a:latin typeface="Times New Roman"/>
                <a:cs typeface="Times New Roman"/>
              </a:rPr>
              <a:t>print('Actual</a:t>
            </a:r>
            <a:r>
              <a:rPr sz="1600" spc="10" dirty="0">
                <a:latin typeface="Times New Roman"/>
                <a:cs typeface="Times New Roman"/>
              </a:rPr>
              <a:t> </a:t>
            </a:r>
            <a:r>
              <a:rPr sz="1600" spc="-5" dirty="0">
                <a:latin typeface="Times New Roman"/>
                <a:cs typeface="Times New Roman"/>
              </a:rPr>
              <a:t>chances</a:t>
            </a:r>
            <a:r>
              <a:rPr sz="1600" spc="5" dirty="0">
                <a:latin typeface="Times New Roman"/>
                <a:cs typeface="Times New Roman"/>
              </a:rPr>
              <a:t> </a:t>
            </a:r>
            <a:r>
              <a:rPr sz="1600" spc="-5" dirty="0">
                <a:latin typeface="Times New Roman"/>
                <a:cs typeface="Times New Roman"/>
              </a:rPr>
              <a:t>of</a:t>
            </a:r>
            <a:r>
              <a:rPr sz="160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12700">
              <a:lnSpc>
                <a:spcPct val="100000"/>
              </a:lnSpc>
              <a:spcBef>
                <a:spcPts val="229"/>
              </a:spcBef>
              <a:tabLst>
                <a:tab pos="518795" algn="l"/>
              </a:tabLst>
            </a:pPr>
            <a:r>
              <a:rPr sz="1600" u="sng" spc="-5" dirty="0">
                <a:uFill>
                  <a:solidFill>
                    <a:srgbClr val="000000"/>
                  </a:solidFill>
                </a:uFill>
                <a:latin typeface="Times New Roman"/>
                <a:cs typeface="Times New Roman"/>
              </a:rPr>
              <a:t> 	print(y_test.values)</a:t>
            </a:r>
            <a:endParaRPr sz="1600">
              <a:latin typeface="Times New Roman"/>
              <a:cs typeface="Times New Roman"/>
            </a:endParaRPr>
          </a:p>
          <a:p>
            <a:pPr marL="113030">
              <a:lnSpc>
                <a:spcPct val="100000"/>
              </a:lnSpc>
              <a:spcBef>
                <a:spcPts val="225"/>
              </a:spcBef>
            </a:pPr>
            <a:r>
              <a:rPr sz="1600" b="1" spc="-5" dirty="0">
                <a:latin typeface="Times New Roman"/>
                <a:cs typeface="Times New Roman"/>
              </a:rPr>
              <a:t>In[]:</a:t>
            </a:r>
            <a:r>
              <a:rPr sz="1600" spc="-5" dirty="0">
                <a:latin typeface="Times New Roman"/>
                <a:cs typeface="Times New Roman"/>
              </a:rPr>
              <a:t>Actual</a:t>
            </a:r>
            <a:r>
              <a:rPr sz="1600" dirty="0">
                <a:latin typeface="Times New Roman"/>
                <a:cs typeface="Times New Roman"/>
              </a:rPr>
              <a:t> </a:t>
            </a:r>
            <a:r>
              <a:rPr sz="1600" spc="-5" dirty="0">
                <a:latin typeface="Times New Roman"/>
                <a:cs typeface="Times New Roman"/>
              </a:rPr>
              <a:t>chances of</a:t>
            </a:r>
            <a:r>
              <a:rPr sz="1600" spc="-10" dirty="0">
                <a:latin typeface="Times New Roman"/>
                <a:cs typeface="Times New Roman"/>
              </a:rPr>
              <a:t> </a:t>
            </a:r>
            <a:r>
              <a:rPr sz="1600" spc="-5" dirty="0">
                <a:latin typeface="Times New Roman"/>
                <a:cs typeface="Times New Roman"/>
              </a:rPr>
              <a:t>flood</a:t>
            </a:r>
            <a:endParaRPr sz="1600">
              <a:latin typeface="Times New Roman"/>
              <a:cs typeface="Times New Roman"/>
            </a:endParaRPr>
          </a:p>
          <a:p>
            <a:pPr marL="546100">
              <a:lnSpc>
                <a:spcPct val="100000"/>
              </a:lnSpc>
              <a:spcBef>
                <a:spcPts val="229"/>
              </a:spcBef>
            </a:pPr>
            <a:r>
              <a:rPr sz="1600" spc="-5" dirty="0">
                <a:latin typeface="Times New Roman"/>
                <a:cs typeface="Times New Roman"/>
              </a:rPr>
              <a:t>[1</a:t>
            </a:r>
            <a:r>
              <a:rPr sz="1600" spc="-10"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0 0 1 0</a:t>
            </a:r>
            <a:r>
              <a:rPr sz="1600" dirty="0">
                <a:latin typeface="Times New Roman"/>
                <a:cs typeface="Times New Roman"/>
              </a:rPr>
              <a:t> </a:t>
            </a:r>
            <a:r>
              <a:rPr sz="1600" spc="-5" dirty="0">
                <a:latin typeface="Times New Roman"/>
                <a:cs typeface="Times New Roman"/>
              </a:rPr>
              <a:t>1 0</a:t>
            </a:r>
            <a:r>
              <a:rPr sz="1600" dirty="0">
                <a:latin typeface="Times New Roman"/>
                <a:cs typeface="Times New Roman"/>
              </a:rPr>
              <a:t> </a:t>
            </a:r>
            <a:r>
              <a:rPr sz="1600" spc="-5" dirty="0">
                <a:latin typeface="Times New Roman"/>
                <a:cs typeface="Times New Roman"/>
              </a:rPr>
              <a:t>0 0 0 0</a:t>
            </a:r>
            <a:r>
              <a:rPr sz="1600" dirty="0">
                <a:latin typeface="Times New Roman"/>
                <a:cs typeface="Times New Roman"/>
              </a:rPr>
              <a:t> </a:t>
            </a:r>
            <a:r>
              <a:rPr sz="1600" spc="-5" dirty="0">
                <a:latin typeface="Times New Roman"/>
                <a:cs typeface="Times New Roman"/>
              </a:rPr>
              <a:t>1 1</a:t>
            </a:r>
            <a:r>
              <a:rPr sz="1600" dirty="0">
                <a:latin typeface="Times New Roman"/>
                <a:cs typeface="Times New Roman"/>
              </a:rPr>
              <a:t> </a:t>
            </a:r>
            <a:r>
              <a:rPr sz="1600" spc="-5" dirty="0">
                <a:latin typeface="Times New Roman"/>
                <a:cs typeface="Times New Roman"/>
              </a:rPr>
              <a:t>1 0 1 0</a:t>
            </a:r>
            <a:r>
              <a:rPr sz="1600" dirty="0">
                <a:latin typeface="Times New Roman"/>
                <a:cs typeface="Times New Roman"/>
              </a:rPr>
              <a:t> </a:t>
            </a:r>
            <a:r>
              <a:rPr sz="1600" spc="-5" dirty="0">
                <a:latin typeface="Times New Roman"/>
                <a:cs typeface="Times New Roman"/>
              </a:rPr>
              <a:t>0 0</a:t>
            </a:r>
            <a:r>
              <a:rPr sz="1600" dirty="0">
                <a:latin typeface="Times New Roman"/>
                <a:cs typeface="Times New Roman"/>
              </a:rPr>
              <a:t> </a:t>
            </a:r>
            <a:r>
              <a:rPr sz="1600" spc="-5" dirty="0">
                <a:latin typeface="Times New Roman"/>
                <a:cs typeface="Times New Roman"/>
              </a:rPr>
              <a:t>1 0]</a:t>
            </a:r>
            <a:endParaRPr sz="1600">
              <a:latin typeface="Times New Roman"/>
              <a:cs typeface="Times New Roman"/>
            </a:endParaRPr>
          </a:p>
          <a:p>
            <a:pPr marL="469900" marR="1705610">
              <a:lnSpc>
                <a:spcPts val="1850"/>
              </a:lnSpc>
              <a:spcBef>
                <a:spcPts val="350"/>
              </a:spcBef>
            </a:pPr>
            <a:r>
              <a:rPr sz="1600" b="1" spc="-5" dirty="0">
                <a:latin typeface="Times New Roman"/>
                <a:cs typeface="Times New Roman"/>
              </a:rPr>
              <a:t>In[]:</a:t>
            </a:r>
            <a:r>
              <a:rPr sz="1600" spc="-5" dirty="0">
                <a:latin typeface="Times New Roman"/>
                <a:cs typeface="Times New Roman"/>
              </a:rPr>
              <a:t>from</a:t>
            </a:r>
            <a:r>
              <a:rPr sz="1600" dirty="0">
                <a:latin typeface="Times New Roman"/>
                <a:cs typeface="Times New Roman"/>
              </a:rPr>
              <a:t> </a:t>
            </a:r>
            <a:r>
              <a:rPr sz="1600" spc="-5" dirty="0">
                <a:latin typeface="Times New Roman"/>
                <a:cs typeface="Times New Roman"/>
              </a:rPr>
              <a:t>sklearn.metrics import</a:t>
            </a:r>
            <a:r>
              <a:rPr sz="1600" spc="-10" dirty="0">
                <a:latin typeface="Times New Roman"/>
                <a:cs typeface="Times New Roman"/>
              </a:rPr>
              <a:t> </a:t>
            </a:r>
            <a:r>
              <a:rPr sz="1600" spc="-5" dirty="0">
                <a:latin typeface="Times New Roman"/>
                <a:cs typeface="Times New Roman"/>
              </a:rPr>
              <a:t>accuracy </a:t>
            </a:r>
            <a:r>
              <a:rPr sz="1600" dirty="0">
                <a:latin typeface="Times New Roman"/>
                <a:cs typeface="Times New Roman"/>
              </a:rPr>
              <a:t> </a:t>
            </a:r>
            <a:r>
              <a:rPr sz="1600" spc="-5" dirty="0">
                <a:latin typeface="Times New Roman"/>
                <a:cs typeface="Times New Roman"/>
              </a:rPr>
              <a:t>score,recall_score,roc_auc_score,confusion_matrix</a:t>
            </a:r>
            <a:endParaRPr sz="1600">
              <a:latin typeface="Times New Roman"/>
              <a:cs typeface="Times New Roman"/>
            </a:endParaRPr>
          </a:p>
          <a:p>
            <a:pPr marL="546100" marR="5080">
              <a:lnSpc>
                <a:spcPts val="2150"/>
              </a:lnSpc>
              <a:spcBef>
                <a:spcPts val="55"/>
              </a:spcBef>
            </a:pPr>
            <a:r>
              <a:rPr sz="1600" spc="-5" dirty="0">
                <a:latin typeface="Times New Roman"/>
                <a:cs typeface="Times New Roman"/>
              </a:rPr>
              <a:t>print("\naccuracy</a:t>
            </a:r>
            <a:r>
              <a:rPr sz="1600" spc="65" dirty="0">
                <a:latin typeface="Times New Roman"/>
                <a:cs typeface="Times New Roman"/>
              </a:rPr>
              <a:t> </a:t>
            </a:r>
            <a:r>
              <a:rPr sz="1600" dirty="0">
                <a:latin typeface="Times New Roman"/>
                <a:cs typeface="Times New Roman"/>
              </a:rPr>
              <a:t>score:</a:t>
            </a:r>
            <a:r>
              <a:rPr sz="1600" spc="50" dirty="0">
                <a:latin typeface="Times New Roman"/>
                <a:cs typeface="Times New Roman"/>
              </a:rPr>
              <a:t> </a:t>
            </a:r>
            <a:r>
              <a:rPr sz="1600" spc="-5" dirty="0">
                <a:latin typeface="Times New Roman"/>
                <a:cs typeface="Times New Roman"/>
              </a:rPr>
              <a:t>%f"%(accuracy_score(y_test,y_predict)*100)) </a:t>
            </a:r>
            <a:r>
              <a:rPr sz="1600" spc="-385" dirty="0">
                <a:latin typeface="Times New Roman"/>
                <a:cs typeface="Times New Roman"/>
              </a:rPr>
              <a:t> </a:t>
            </a:r>
            <a:r>
              <a:rPr sz="1600" spc="-5" dirty="0">
                <a:latin typeface="Times New Roman"/>
                <a:cs typeface="Times New Roman"/>
              </a:rPr>
              <a:t>print("recall</a:t>
            </a:r>
            <a:r>
              <a:rPr sz="1600" dirty="0">
                <a:latin typeface="Times New Roman"/>
                <a:cs typeface="Times New Roman"/>
              </a:rPr>
              <a:t> </a:t>
            </a:r>
            <a:r>
              <a:rPr sz="1600" spc="-5" dirty="0">
                <a:latin typeface="Times New Roman"/>
                <a:cs typeface="Times New Roman"/>
              </a:rPr>
              <a:t>score:</a:t>
            </a:r>
            <a:r>
              <a:rPr sz="1600" spc="10" dirty="0">
                <a:latin typeface="Times New Roman"/>
                <a:cs typeface="Times New Roman"/>
              </a:rPr>
              <a:t> </a:t>
            </a:r>
            <a:r>
              <a:rPr sz="1600" spc="-5" dirty="0">
                <a:latin typeface="Times New Roman"/>
                <a:cs typeface="Times New Roman"/>
              </a:rPr>
              <a:t>%f"%(recall_score(y_test,y_predict)*100)) </a:t>
            </a:r>
            <a:r>
              <a:rPr sz="1600" dirty="0">
                <a:latin typeface="Times New Roman"/>
                <a:cs typeface="Times New Roman"/>
              </a:rPr>
              <a:t> </a:t>
            </a:r>
            <a:r>
              <a:rPr sz="1600" spc="-5" dirty="0">
                <a:latin typeface="Times New Roman"/>
                <a:cs typeface="Times New Roman"/>
              </a:rPr>
              <a:t>print("roc</a:t>
            </a:r>
            <a:r>
              <a:rPr sz="1600" dirty="0">
                <a:latin typeface="Times New Roman"/>
                <a:cs typeface="Times New Roman"/>
              </a:rPr>
              <a:t> </a:t>
            </a:r>
            <a:r>
              <a:rPr sz="1600" spc="-5" dirty="0">
                <a:latin typeface="Times New Roman"/>
                <a:cs typeface="Times New Roman"/>
              </a:rPr>
              <a:t>score:</a:t>
            </a:r>
            <a:r>
              <a:rPr sz="1600" dirty="0">
                <a:latin typeface="Times New Roman"/>
                <a:cs typeface="Times New Roman"/>
              </a:rPr>
              <a:t> </a:t>
            </a:r>
            <a:r>
              <a:rPr sz="1600" spc="-5" dirty="0">
                <a:latin typeface="Times New Roman"/>
                <a:cs typeface="Times New Roman"/>
              </a:rPr>
              <a:t>%f"%(roc_auc_score(y_test,y_predict)*100))</a:t>
            </a:r>
            <a:endParaRPr sz="1600">
              <a:latin typeface="Times New Roman"/>
              <a:cs typeface="Times New Roman"/>
            </a:endParaRPr>
          </a:p>
          <a:p>
            <a:pPr marR="3400425" algn="ctr">
              <a:lnSpc>
                <a:spcPct val="100000"/>
              </a:lnSpc>
              <a:spcBef>
                <a:spcPts val="114"/>
              </a:spcBef>
            </a:pPr>
            <a:r>
              <a:rPr sz="1600" b="1" spc="-5" dirty="0">
                <a:latin typeface="Times New Roman"/>
                <a:cs typeface="Times New Roman"/>
              </a:rPr>
              <a:t>Out[]:</a:t>
            </a:r>
            <a:r>
              <a:rPr sz="1600" spc="-5" dirty="0">
                <a:latin typeface="Times New Roman"/>
                <a:cs typeface="Times New Roman"/>
              </a:rPr>
              <a:t>accuracy</a:t>
            </a:r>
            <a:r>
              <a:rPr sz="1600" spc="-10" dirty="0">
                <a:latin typeface="Times New Roman"/>
                <a:cs typeface="Times New Roman"/>
              </a:rPr>
              <a:t> </a:t>
            </a:r>
            <a:r>
              <a:rPr sz="1600" dirty="0">
                <a:latin typeface="Times New Roman"/>
                <a:cs typeface="Times New Roman"/>
              </a:rPr>
              <a:t>score:</a:t>
            </a:r>
            <a:r>
              <a:rPr sz="1600" spc="-15" dirty="0">
                <a:latin typeface="Times New Roman"/>
                <a:cs typeface="Times New Roman"/>
              </a:rPr>
              <a:t> </a:t>
            </a:r>
            <a:r>
              <a:rPr sz="1600" spc="-5" dirty="0">
                <a:latin typeface="Times New Roman"/>
                <a:cs typeface="Times New Roman"/>
              </a:rPr>
              <a:t>83.333333</a:t>
            </a:r>
            <a:endParaRPr sz="1600">
              <a:latin typeface="Times New Roman"/>
              <a:cs typeface="Times New Roman"/>
            </a:endParaRPr>
          </a:p>
          <a:p>
            <a:pPr marR="3347720" algn="ctr">
              <a:lnSpc>
                <a:spcPct val="100000"/>
              </a:lnSpc>
              <a:spcBef>
                <a:spcPts val="229"/>
              </a:spcBef>
            </a:pPr>
            <a:r>
              <a:rPr sz="1600" spc="-5" dirty="0">
                <a:latin typeface="Times New Roman"/>
                <a:cs typeface="Times New Roman"/>
              </a:rPr>
              <a:t>recall</a:t>
            </a:r>
            <a:r>
              <a:rPr sz="1600" spc="-20" dirty="0">
                <a:latin typeface="Times New Roman"/>
                <a:cs typeface="Times New Roman"/>
              </a:rPr>
              <a:t> </a:t>
            </a:r>
            <a:r>
              <a:rPr sz="1600" dirty="0">
                <a:latin typeface="Times New Roman"/>
                <a:cs typeface="Times New Roman"/>
              </a:rPr>
              <a:t>score:</a:t>
            </a:r>
            <a:r>
              <a:rPr sz="1600" spc="-25" dirty="0">
                <a:latin typeface="Times New Roman"/>
                <a:cs typeface="Times New Roman"/>
              </a:rPr>
              <a:t> </a:t>
            </a:r>
            <a:r>
              <a:rPr sz="1600" spc="-5" dirty="0">
                <a:latin typeface="Times New Roman"/>
                <a:cs typeface="Times New Roman"/>
              </a:rPr>
              <a:t>88.888889</a:t>
            </a:r>
            <a:endParaRPr sz="1600">
              <a:latin typeface="Times New Roman"/>
              <a:cs typeface="Times New Roman"/>
            </a:endParaRPr>
          </a:p>
          <a:p>
            <a:pPr marR="3488054" algn="ctr">
              <a:lnSpc>
                <a:spcPct val="100000"/>
              </a:lnSpc>
              <a:spcBef>
                <a:spcPts val="240"/>
              </a:spcBef>
            </a:pPr>
            <a:r>
              <a:rPr sz="1600" spc="-5" dirty="0">
                <a:latin typeface="Times New Roman"/>
                <a:cs typeface="Times New Roman"/>
              </a:rPr>
              <a:t>roc</a:t>
            </a:r>
            <a:r>
              <a:rPr sz="1600" spc="-35" dirty="0">
                <a:latin typeface="Times New Roman"/>
                <a:cs typeface="Times New Roman"/>
              </a:rPr>
              <a:t> </a:t>
            </a:r>
            <a:r>
              <a:rPr sz="1600" dirty="0">
                <a:latin typeface="Times New Roman"/>
                <a:cs typeface="Times New Roman"/>
              </a:rPr>
              <a:t>score:</a:t>
            </a:r>
            <a:r>
              <a:rPr sz="1600" spc="-30" dirty="0">
                <a:latin typeface="Times New Roman"/>
                <a:cs typeface="Times New Roman"/>
              </a:rPr>
              <a:t> </a:t>
            </a:r>
            <a:r>
              <a:rPr sz="1600" dirty="0">
                <a:latin typeface="Times New Roman"/>
                <a:cs typeface="Times New Roman"/>
              </a:rPr>
              <a:t>84.444444</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10"/>
              </a:spcBef>
            </a:pPr>
            <a:endParaRPr sz="2200">
              <a:latin typeface="Times New Roman"/>
              <a:cs typeface="Times New Roman"/>
            </a:endParaRPr>
          </a:p>
          <a:p>
            <a:pPr marL="12700">
              <a:lnSpc>
                <a:spcPct val="100000"/>
              </a:lnSpc>
              <a:spcBef>
                <a:spcPts val="5"/>
              </a:spcBef>
            </a:pPr>
            <a:r>
              <a:rPr sz="2000" b="1" dirty="0">
                <a:latin typeface="Times New Roman"/>
                <a:cs typeface="Times New Roman"/>
              </a:rPr>
              <a:t>3.Decision</a:t>
            </a:r>
            <a:r>
              <a:rPr sz="2000" b="1" spc="-20" dirty="0">
                <a:latin typeface="Times New Roman"/>
                <a:cs typeface="Times New Roman"/>
              </a:rPr>
              <a:t> </a:t>
            </a:r>
            <a:r>
              <a:rPr sz="2000" b="1" spc="-5" dirty="0">
                <a:latin typeface="Times New Roman"/>
                <a:cs typeface="Times New Roman"/>
              </a:rPr>
              <a:t>Tree</a:t>
            </a:r>
            <a:r>
              <a:rPr sz="2000" b="1" spc="-20" dirty="0">
                <a:latin typeface="Times New Roman"/>
                <a:cs typeface="Times New Roman"/>
              </a:rPr>
              <a:t> </a:t>
            </a:r>
            <a:r>
              <a:rPr sz="2000" b="1" dirty="0">
                <a:latin typeface="Times New Roman"/>
                <a:cs typeface="Times New Roman"/>
              </a:rPr>
              <a:t>Classification</a:t>
            </a:r>
            <a:endParaRPr sz="2000">
              <a:latin typeface="Times New Roman"/>
              <a:cs typeface="Times New Roman"/>
            </a:endParaRPr>
          </a:p>
        </p:txBody>
      </p:sp>
      <p:sp>
        <p:nvSpPr>
          <p:cNvPr id="3" name="object 3"/>
          <p:cNvSpPr txBox="1"/>
          <p:nvPr/>
        </p:nvSpPr>
        <p:spPr>
          <a:xfrm>
            <a:off x="902004" y="6652640"/>
            <a:ext cx="4054475" cy="801370"/>
          </a:xfrm>
          <a:prstGeom prst="rect">
            <a:avLst/>
          </a:prstGeom>
        </p:spPr>
        <p:txBody>
          <a:bodyPr vert="horz" wrap="square" lIns="0" tIns="13335" rIns="0" bIns="0" rtlCol="0">
            <a:spAutoFit/>
          </a:bodyPr>
          <a:lstStyle/>
          <a:p>
            <a:pPr marL="391795" marR="5080" indent="-379730">
              <a:lnSpc>
                <a:spcPct val="112999"/>
              </a:lnSpc>
              <a:spcBef>
                <a:spcPts val="105"/>
              </a:spcBef>
            </a:pPr>
            <a:r>
              <a:rPr sz="1500" b="1" spc="-5" dirty="0">
                <a:latin typeface="Times New Roman"/>
                <a:cs typeface="Times New Roman"/>
              </a:rPr>
              <a:t>In[]:</a:t>
            </a:r>
            <a:r>
              <a:rPr sz="1500" spc="-5" dirty="0">
                <a:latin typeface="Times New Roman"/>
                <a:cs typeface="Times New Roman"/>
              </a:rPr>
              <a:t>from</a:t>
            </a:r>
            <a:r>
              <a:rPr sz="1500" dirty="0">
                <a:latin typeface="Times New Roman"/>
                <a:cs typeface="Times New Roman"/>
              </a:rPr>
              <a:t> </a:t>
            </a:r>
            <a:r>
              <a:rPr sz="1500" spc="-5" dirty="0">
                <a:latin typeface="Times New Roman"/>
                <a:cs typeface="Times New Roman"/>
              </a:rPr>
              <a:t>sklearn.tree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DecisionTreeClassifier </a:t>
            </a:r>
            <a:r>
              <a:rPr sz="1500" spc="-360" dirty="0">
                <a:latin typeface="Times New Roman"/>
                <a:cs typeface="Times New Roman"/>
              </a:rPr>
              <a:t> </a:t>
            </a:r>
            <a:r>
              <a:rPr sz="1500" spc="-5" dirty="0">
                <a:latin typeface="Times New Roman"/>
                <a:cs typeface="Times New Roman"/>
              </a:rPr>
              <a:t>dtc_clf</a:t>
            </a:r>
            <a:r>
              <a:rPr sz="1500" dirty="0">
                <a:latin typeface="Times New Roman"/>
                <a:cs typeface="Times New Roman"/>
              </a:rPr>
              <a:t> = </a:t>
            </a:r>
            <a:r>
              <a:rPr sz="1500" spc="-5" dirty="0">
                <a:latin typeface="Times New Roman"/>
                <a:cs typeface="Times New Roman"/>
              </a:rPr>
              <a:t>DecisionTreeClassifier() </a:t>
            </a:r>
            <a:r>
              <a:rPr sz="1500" dirty="0">
                <a:latin typeface="Times New Roman"/>
                <a:cs typeface="Times New Roman"/>
              </a:rPr>
              <a:t> </a:t>
            </a:r>
            <a:r>
              <a:rPr sz="1500" spc="-5" dirty="0">
                <a:latin typeface="Times New Roman"/>
                <a:cs typeface="Times New Roman"/>
              </a:rPr>
              <a:t>dtc_clf.fit(x_train,y_train)</a:t>
            </a:r>
            <a:endParaRPr sz="1500">
              <a:latin typeface="Times New Roman"/>
              <a:cs typeface="Times New Roman"/>
            </a:endParaRPr>
          </a:p>
        </p:txBody>
      </p:sp>
      <p:sp>
        <p:nvSpPr>
          <p:cNvPr id="4" name="object 4"/>
          <p:cNvSpPr txBox="1"/>
          <p:nvPr/>
        </p:nvSpPr>
        <p:spPr>
          <a:xfrm>
            <a:off x="2505877" y="7459217"/>
            <a:ext cx="463169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cross_val_score(dtc_clf,x_train_std,y_train,cv=3,scoring="a</a:t>
            </a:r>
            <a:endParaRPr sz="1500">
              <a:latin typeface="Times New Roman"/>
              <a:cs typeface="Times New Roman"/>
            </a:endParaRPr>
          </a:p>
        </p:txBody>
      </p:sp>
      <p:sp>
        <p:nvSpPr>
          <p:cNvPr id="5" name="object 5"/>
          <p:cNvSpPr txBox="1"/>
          <p:nvPr/>
        </p:nvSpPr>
        <p:spPr>
          <a:xfrm>
            <a:off x="902004" y="7459217"/>
            <a:ext cx="1583690" cy="731520"/>
          </a:xfrm>
          <a:prstGeom prst="rect">
            <a:avLst/>
          </a:prstGeom>
        </p:spPr>
        <p:txBody>
          <a:bodyPr vert="horz" wrap="square" lIns="0" tIns="2540" rIns="0" bIns="0" rtlCol="0">
            <a:spAutoFit/>
          </a:bodyPr>
          <a:lstStyle/>
          <a:p>
            <a:pPr marL="12700" marR="5080" indent="379095">
              <a:lnSpc>
                <a:spcPct val="104299"/>
              </a:lnSpc>
              <a:spcBef>
                <a:spcPts val="20"/>
              </a:spcBef>
            </a:pPr>
            <a:r>
              <a:rPr sz="1500" spc="-5" dirty="0">
                <a:latin typeface="Times New Roman"/>
                <a:cs typeface="Times New Roman"/>
              </a:rPr>
              <a:t>dtc_clf_acc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ccuracy",n_jobs=-1) </a:t>
            </a:r>
            <a:r>
              <a:rPr sz="1500" spc="-360" dirty="0">
                <a:latin typeface="Times New Roman"/>
                <a:cs typeface="Times New Roman"/>
              </a:rPr>
              <a:t> </a:t>
            </a:r>
            <a:r>
              <a:rPr sz="1500" spc="-5" dirty="0">
                <a:latin typeface="Times New Roman"/>
                <a:cs typeface="Times New Roman"/>
              </a:rPr>
              <a:t>dtc_clf_acc</a:t>
            </a:r>
            <a:endParaRPr sz="1500">
              <a:latin typeface="Times New Roman"/>
              <a:cs typeface="Times New Roman"/>
            </a:endParaRPr>
          </a:p>
        </p:txBody>
      </p:sp>
      <p:sp>
        <p:nvSpPr>
          <p:cNvPr id="6" name="object 6"/>
          <p:cNvSpPr txBox="1"/>
          <p:nvPr/>
        </p:nvSpPr>
        <p:spPr>
          <a:xfrm>
            <a:off x="748080" y="8166353"/>
            <a:ext cx="3993515" cy="1316355"/>
          </a:xfrm>
          <a:prstGeom prst="rect">
            <a:avLst/>
          </a:prstGeom>
        </p:spPr>
        <p:txBody>
          <a:bodyPr vert="horz" wrap="square" lIns="0" tIns="41275" rIns="0" bIns="0" rtlCol="0">
            <a:spAutoFit/>
          </a:bodyPr>
          <a:lstStyle/>
          <a:p>
            <a:pPr marL="60960">
              <a:lnSpc>
                <a:spcPct val="100000"/>
              </a:lnSpc>
              <a:spcBef>
                <a:spcPts val="325"/>
              </a:spcBef>
              <a:tabLst>
                <a:tab pos="1849755" algn="l"/>
              </a:tabLst>
            </a:pPr>
            <a:r>
              <a:rPr sz="1500" b="1" spc="-5" dirty="0">
                <a:latin typeface="Times New Roman"/>
                <a:cs typeface="Times New Roman"/>
              </a:rPr>
              <a:t>Out[]:</a:t>
            </a:r>
            <a:r>
              <a:rPr sz="1500" spc="-5" dirty="0">
                <a:latin typeface="Times New Roman"/>
                <a:cs typeface="Times New Roman"/>
              </a:rPr>
              <a:t>array([0.71875	</a:t>
            </a:r>
            <a:r>
              <a:rPr sz="1500" dirty="0">
                <a:latin typeface="Times New Roman"/>
                <a:cs typeface="Times New Roman"/>
              </a:rPr>
              <a:t>,</a:t>
            </a:r>
            <a:r>
              <a:rPr sz="1500" spc="-20" dirty="0">
                <a:latin typeface="Times New Roman"/>
                <a:cs typeface="Times New Roman"/>
              </a:rPr>
              <a:t> </a:t>
            </a:r>
            <a:r>
              <a:rPr sz="1500" spc="-5" dirty="0">
                <a:latin typeface="Times New Roman"/>
                <a:cs typeface="Times New Roman"/>
              </a:rPr>
              <a:t>0.64516129,</a:t>
            </a:r>
            <a:r>
              <a:rPr sz="1500" spc="-20" dirty="0">
                <a:latin typeface="Times New Roman"/>
                <a:cs typeface="Times New Roman"/>
              </a:rPr>
              <a:t> </a:t>
            </a:r>
            <a:r>
              <a:rPr sz="1500" spc="-5" dirty="0">
                <a:latin typeface="Times New Roman"/>
                <a:cs typeface="Times New Roman"/>
              </a:rPr>
              <a:t>0.61290323</a:t>
            </a:r>
            <a:r>
              <a:rPr sz="1500" b="1" spc="-5" dirty="0">
                <a:latin typeface="Times New Roman"/>
                <a:cs typeface="Times New Roman"/>
              </a:rPr>
              <a:t>])</a:t>
            </a:r>
            <a:endParaRPr sz="1500">
              <a:latin typeface="Times New Roman"/>
              <a:cs typeface="Times New Roman"/>
            </a:endParaRPr>
          </a:p>
          <a:p>
            <a:pPr marL="166370">
              <a:lnSpc>
                <a:spcPct val="100000"/>
              </a:lnSpc>
              <a:spcBef>
                <a:spcPts val="229"/>
              </a:spcBef>
            </a:pPr>
            <a:r>
              <a:rPr sz="1500" b="1" spc="-5" dirty="0">
                <a:latin typeface="Times New Roman"/>
                <a:cs typeface="Times New Roman"/>
              </a:rPr>
              <a:t>In[]:</a:t>
            </a:r>
            <a:r>
              <a:rPr sz="1500" spc="-5" dirty="0">
                <a:latin typeface="Times New Roman"/>
                <a:cs typeface="Times New Roman"/>
              </a:rPr>
              <a:t>#Predicted</a:t>
            </a:r>
            <a:r>
              <a:rPr sz="1500" spc="-20" dirty="0">
                <a:latin typeface="Times New Roman"/>
                <a:cs typeface="Times New Roman"/>
              </a:rPr>
              <a:t> </a:t>
            </a:r>
            <a:r>
              <a:rPr sz="1500" spc="-5" dirty="0">
                <a:latin typeface="Times New Roman"/>
                <a:cs typeface="Times New Roman"/>
              </a:rPr>
              <a:t>flood</a:t>
            </a:r>
            <a:r>
              <a:rPr sz="1500" spc="-15" dirty="0">
                <a:latin typeface="Times New Roman"/>
                <a:cs typeface="Times New Roman"/>
              </a:rPr>
              <a:t> </a:t>
            </a:r>
            <a:r>
              <a:rPr sz="1500" dirty="0">
                <a:latin typeface="Times New Roman"/>
                <a:cs typeface="Times New Roman"/>
              </a:rPr>
              <a:t>chances</a:t>
            </a:r>
            <a:endParaRPr sz="1500">
              <a:latin typeface="Times New Roman"/>
              <a:cs typeface="Times New Roman"/>
            </a:endParaRPr>
          </a:p>
          <a:p>
            <a:pPr marL="166370" marR="1400810">
              <a:lnSpc>
                <a:spcPct val="112700"/>
              </a:lnSpc>
              <a:spcBef>
                <a:spcPts val="10"/>
              </a:spcBef>
            </a:pPr>
            <a:r>
              <a:rPr sz="1500" spc="-5" dirty="0">
                <a:latin typeface="Times New Roman"/>
                <a:cs typeface="Times New Roman"/>
              </a:rPr>
              <a:t>y_pred </a:t>
            </a:r>
            <a:r>
              <a:rPr sz="1500" dirty="0">
                <a:latin typeface="Times New Roman"/>
                <a:cs typeface="Times New Roman"/>
              </a:rPr>
              <a:t>= </a:t>
            </a:r>
            <a:r>
              <a:rPr sz="1500" spc="-5" dirty="0">
                <a:latin typeface="Times New Roman"/>
                <a:cs typeface="Times New Roman"/>
              </a:rPr>
              <a:t>dtc_clf.predict(x_test) </a:t>
            </a:r>
            <a:r>
              <a:rPr sz="1500" spc="-360" dirty="0">
                <a:latin typeface="Times New Roman"/>
                <a:cs typeface="Times New Roman"/>
              </a:rPr>
              <a:t> </a:t>
            </a:r>
            <a:r>
              <a:rPr sz="1500" spc="-5" dirty="0">
                <a:latin typeface="Times New Roman"/>
                <a:cs typeface="Times New Roman"/>
              </a:rPr>
              <a:t>print(y_pred)</a:t>
            </a:r>
            <a:endParaRPr sz="1500">
              <a:latin typeface="Times New Roman"/>
              <a:cs typeface="Times New Roman"/>
            </a:endParaRPr>
          </a:p>
          <a:p>
            <a:pPr marL="12700">
              <a:lnSpc>
                <a:spcPct val="100000"/>
              </a:lnSpc>
              <a:spcBef>
                <a:spcPts val="240"/>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15" dirty="0">
                <a:latin typeface="Times New Roman"/>
                <a:cs typeface="Times New Roman"/>
              </a:rPr>
              <a:t> </a:t>
            </a:r>
            <a:r>
              <a:rPr sz="1500" dirty="0">
                <a:latin typeface="Times New Roman"/>
                <a:cs typeface="Times New Roman"/>
              </a:rPr>
              <a:t>0]</a:t>
            </a:r>
            <a:endParaRPr sz="1500">
              <a:latin typeface="Times New Roman"/>
              <a:cs typeface="Times New Roman"/>
            </a:endParaRPr>
          </a:p>
        </p:txBody>
      </p:sp>
      <p:sp>
        <p:nvSpPr>
          <p:cNvPr id="7" name="object 7"/>
          <p:cNvSpPr/>
          <p:nvPr/>
        </p:nvSpPr>
        <p:spPr>
          <a:xfrm>
            <a:off x="304800" y="304799"/>
            <a:ext cx="6955790" cy="10086340"/>
          </a:xfrm>
          <a:custGeom>
            <a:avLst/>
            <a:gdLst/>
            <a:ahLst/>
            <a:cxnLst/>
            <a:rect l="l" t="t" r="r" b="b"/>
            <a:pathLst>
              <a:path w="6955790" h="10086340">
                <a:moveTo>
                  <a:pt x="6955536" y="0"/>
                </a:moveTo>
                <a:lnTo>
                  <a:pt x="6928104" y="0"/>
                </a:lnTo>
                <a:lnTo>
                  <a:pt x="6928104" y="27432"/>
                </a:lnTo>
                <a:lnTo>
                  <a:pt x="6928104" y="10058400"/>
                </a:lnTo>
                <a:lnTo>
                  <a:pt x="27432" y="10058400"/>
                </a:lnTo>
                <a:lnTo>
                  <a:pt x="27432" y="27432"/>
                </a:lnTo>
                <a:lnTo>
                  <a:pt x="6928104" y="27432"/>
                </a:lnTo>
                <a:lnTo>
                  <a:pt x="6928104" y="0"/>
                </a:lnTo>
                <a:lnTo>
                  <a:pt x="27432" y="0"/>
                </a:lnTo>
                <a:lnTo>
                  <a:pt x="0" y="0"/>
                </a:lnTo>
                <a:lnTo>
                  <a:pt x="0" y="27432"/>
                </a:lnTo>
                <a:lnTo>
                  <a:pt x="0" y="10058400"/>
                </a:lnTo>
                <a:lnTo>
                  <a:pt x="0" y="10085832"/>
                </a:lnTo>
                <a:lnTo>
                  <a:pt x="27432" y="10085832"/>
                </a:lnTo>
                <a:lnTo>
                  <a:pt x="6928104" y="10085832"/>
                </a:lnTo>
                <a:lnTo>
                  <a:pt x="6955536" y="10085832"/>
                </a:lnTo>
                <a:lnTo>
                  <a:pt x="6955536" y="10058400"/>
                </a:lnTo>
                <a:lnTo>
                  <a:pt x="6955536" y="27432"/>
                </a:lnTo>
                <a:lnTo>
                  <a:pt x="6955536"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91159"/>
            <a:ext cx="5212080" cy="3893185"/>
          </a:xfrm>
          <a:prstGeom prst="rect">
            <a:avLst/>
          </a:prstGeom>
        </p:spPr>
        <p:txBody>
          <a:bodyPr vert="horz" wrap="square" lIns="0" tIns="12065" rIns="0" bIns="0" rtlCol="0">
            <a:spAutoFit/>
          </a:bodyPr>
          <a:lstStyle/>
          <a:p>
            <a:pPr marL="392430" marR="3098800" indent="-380365" algn="just">
              <a:lnSpc>
                <a:spcPct val="112100"/>
              </a:lnSpc>
              <a:spcBef>
                <a:spcPts val="95"/>
              </a:spcBef>
            </a:pPr>
            <a:r>
              <a:rPr sz="1400" b="1" dirty="0">
                <a:latin typeface="Times New Roman"/>
                <a:cs typeface="Times New Roman"/>
              </a:rPr>
              <a:t>In </a:t>
            </a:r>
            <a:r>
              <a:rPr sz="1400" b="1" spc="-5" dirty="0">
                <a:latin typeface="Times New Roman"/>
                <a:cs typeface="Times New Roman"/>
              </a:rPr>
              <a:t>[]:</a:t>
            </a:r>
            <a:r>
              <a:rPr sz="1500" spc="-5" dirty="0">
                <a:latin typeface="Times New Roman"/>
                <a:cs typeface="Times New Roman"/>
              </a:rPr>
              <a:t>#Actual flood chances </a:t>
            </a:r>
            <a:r>
              <a:rPr sz="1500" spc="-360" dirty="0">
                <a:latin typeface="Times New Roman"/>
                <a:cs typeface="Times New Roman"/>
              </a:rPr>
              <a:t> </a:t>
            </a:r>
            <a:r>
              <a:rPr sz="1500" spc="-5" dirty="0">
                <a:latin typeface="Times New Roman"/>
                <a:cs typeface="Times New Roman"/>
              </a:rPr>
              <a:t>print("actual values:") </a:t>
            </a:r>
            <a:r>
              <a:rPr sz="1500" spc="-360" dirty="0">
                <a:latin typeface="Times New Roman"/>
                <a:cs typeface="Times New Roman"/>
              </a:rPr>
              <a:t> </a:t>
            </a:r>
            <a:r>
              <a:rPr sz="1500" spc="-5" dirty="0">
                <a:latin typeface="Times New Roman"/>
                <a:cs typeface="Times New Roman"/>
              </a:rPr>
              <a:t>print(y_test.values)</a:t>
            </a:r>
            <a:endParaRPr sz="1500">
              <a:latin typeface="Times New Roman"/>
              <a:cs typeface="Times New Roman"/>
            </a:endParaRPr>
          </a:p>
          <a:p>
            <a:pPr marL="12700" algn="just">
              <a:lnSpc>
                <a:spcPct val="100000"/>
              </a:lnSpc>
              <a:spcBef>
                <a:spcPts val="229"/>
              </a:spcBef>
            </a:pPr>
            <a:r>
              <a:rPr sz="1500" spc="-5" dirty="0">
                <a:latin typeface="Times New Roman"/>
                <a:cs typeface="Times New Roman"/>
              </a:rPr>
              <a:t>actual</a:t>
            </a:r>
            <a:r>
              <a:rPr sz="1500" spc="-30" dirty="0">
                <a:latin typeface="Times New Roman"/>
                <a:cs typeface="Times New Roman"/>
              </a:rPr>
              <a:t> </a:t>
            </a:r>
            <a:r>
              <a:rPr sz="1500" spc="-5" dirty="0">
                <a:latin typeface="Times New Roman"/>
                <a:cs typeface="Times New Roman"/>
              </a:rPr>
              <a:t>values:</a:t>
            </a:r>
            <a:endParaRPr sz="1500">
              <a:latin typeface="Times New Roman"/>
              <a:cs typeface="Times New Roman"/>
            </a:endParaRPr>
          </a:p>
          <a:p>
            <a:pPr marL="12700">
              <a:lnSpc>
                <a:spcPct val="100000"/>
              </a:lnSpc>
              <a:spcBef>
                <a:spcPts val="215"/>
              </a:spcBef>
            </a:pPr>
            <a:r>
              <a:rPr sz="1500" dirty="0">
                <a:latin typeface="Times New Roman"/>
                <a:cs typeface="Times New Roman"/>
              </a:rPr>
              <a:t>[1 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0 0</a:t>
            </a:r>
            <a:r>
              <a:rPr sz="1500" spc="-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a:t>
            </a:r>
            <a:r>
              <a:rPr sz="1500" spc="-20"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1</a:t>
            </a:r>
            <a:r>
              <a:rPr sz="1500" spc="-5" dirty="0">
                <a:latin typeface="Times New Roman"/>
                <a:cs typeface="Times New Roman"/>
              </a:rPr>
              <a:t> </a:t>
            </a:r>
            <a:r>
              <a:rPr sz="1500" dirty="0">
                <a:latin typeface="Times New Roman"/>
                <a:cs typeface="Times New Roman"/>
              </a:rPr>
              <a:t>0 1</a:t>
            </a:r>
            <a:r>
              <a:rPr sz="1500" spc="-20"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0</a:t>
            </a:r>
            <a:r>
              <a:rPr sz="1500" spc="-15" dirty="0">
                <a:latin typeface="Times New Roman"/>
                <a:cs typeface="Times New Roman"/>
              </a:rPr>
              <a:t> </a:t>
            </a:r>
            <a:r>
              <a:rPr sz="1500" dirty="0">
                <a:latin typeface="Times New Roman"/>
                <a:cs typeface="Times New Roman"/>
              </a:rPr>
              <a:t>0</a:t>
            </a:r>
            <a:r>
              <a:rPr sz="1500" spc="-5" dirty="0">
                <a:latin typeface="Times New Roman"/>
                <a:cs typeface="Times New Roman"/>
              </a:rPr>
              <a:t> </a:t>
            </a:r>
            <a:r>
              <a:rPr sz="1500" dirty="0">
                <a:latin typeface="Times New Roman"/>
                <a:cs typeface="Times New Roman"/>
              </a:rPr>
              <a:t>1 0]</a:t>
            </a:r>
            <a:endParaRPr sz="1500">
              <a:latin typeface="Times New Roman"/>
              <a:cs typeface="Times New Roman"/>
            </a:endParaRPr>
          </a:p>
          <a:p>
            <a:pPr marL="12700" marR="5080">
              <a:lnSpc>
                <a:spcPct val="104000"/>
              </a:lnSpc>
              <a:spcBef>
                <a:spcPts val="145"/>
              </a:spcBef>
            </a:pPr>
            <a:r>
              <a:rPr sz="1500" b="1" spc="-5" dirty="0">
                <a:latin typeface="Times New Roman"/>
                <a:cs typeface="Times New Roman"/>
              </a:rPr>
              <a:t>In[]:</a:t>
            </a:r>
            <a:r>
              <a:rPr sz="1500" spc="-5" dirty="0">
                <a:latin typeface="Times New Roman"/>
                <a:cs typeface="Times New Roman"/>
              </a:rPr>
              <a:t>from sklearn.metrics 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a:t>
            </a:r>
            <a:endParaRPr sz="1500">
              <a:latin typeface="Times New Roman"/>
              <a:cs typeface="Times New Roman"/>
            </a:endParaRPr>
          </a:p>
          <a:p>
            <a:pPr marL="12700" marR="658495" algn="just">
              <a:lnSpc>
                <a:spcPct val="112100"/>
              </a:lnSpc>
              <a:spcBef>
                <a:spcPts val="10"/>
              </a:spcBef>
            </a:pPr>
            <a:r>
              <a:rPr sz="1500" spc="-5" dirty="0">
                <a:latin typeface="Times New Roman"/>
                <a:cs typeface="Times New Roman"/>
              </a:rPr>
              <a:t>print("recall score:%f"%(recall_score(y_test,y_pred)*100)) </a:t>
            </a:r>
            <a:r>
              <a:rPr sz="1500" spc="-360" dirty="0">
                <a:latin typeface="Times New Roman"/>
                <a:cs typeface="Times New Roman"/>
              </a:rPr>
              <a:t> </a:t>
            </a:r>
            <a:r>
              <a:rPr sz="1500" spc="-5" dirty="0">
                <a:latin typeface="Times New Roman"/>
                <a:cs typeface="Times New Roman"/>
              </a:rPr>
              <a:t>print("roc score:%f"%(roc_auc_score(y_test,y_pred)*100)) </a:t>
            </a:r>
            <a:r>
              <a:rPr sz="1500" spc="-360" dirty="0">
                <a:latin typeface="Times New Roman"/>
                <a:cs typeface="Times New Roman"/>
              </a:rPr>
              <a:t> </a:t>
            </a:r>
            <a:r>
              <a:rPr sz="1500" spc="-5" dirty="0">
                <a:latin typeface="Times New Roman"/>
                <a:cs typeface="Times New Roman"/>
              </a:rPr>
              <a:t>accuracy score:70.833333</a:t>
            </a:r>
            <a:endParaRPr sz="1500">
              <a:latin typeface="Times New Roman"/>
              <a:cs typeface="Times New Roman"/>
            </a:endParaRPr>
          </a:p>
          <a:p>
            <a:pPr marL="12700" marR="3455035" algn="just">
              <a:lnSpc>
                <a:spcPct val="112000"/>
              </a:lnSpc>
              <a:spcBef>
                <a:spcPts val="10"/>
              </a:spcBef>
            </a:pPr>
            <a:r>
              <a:rPr sz="1500" dirty="0">
                <a:latin typeface="Times New Roman"/>
                <a:cs typeface="Times New Roman"/>
              </a:rPr>
              <a:t>recall</a:t>
            </a:r>
            <a:r>
              <a:rPr sz="1500" spc="-40" dirty="0">
                <a:latin typeface="Times New Roman"/>
                <a:cs typeface="Times New Roman"/>
              </a:rPr>
              <a:t> </a:t>
            </a:r>
            <a:r>
              <a:rPr sz="1500" spc="-5" dirty="0">
                <a:latin typeface="Times New Roman"/>
                <a:cs typeface="Times New Roman"/>
              </a:rPr>
              <a:t>score:77.777778 </a:t>
            </a:r>
            <a:r>
              <a:rPr sz="1500" spc="-365" dirty="0">
                <a:latin typeface="Times New Roman"/>
                <a:cs typeface="Times New Roman"/>
              </a:rPr>
              <a:t> </a:t>
            </a:r>
            <a:r>
              <a:rPr sz="1500" dirty="0">
                <a:latin typeface="Times New Roman"/>
                <a:cs typeface="Times New Roman"/>
              </a:rPr>
              <a:t>roc</a:t>
            </a:r>
            <a:r>
              <a:rPr sz="1500" spc="-15" dirty="0">
                <a:latin typeface="Times New Roman"/>
                <a:cs typeface="Times New Roman"/>
              </a:rPr>
              <a:t> </a:t>
            </a:r>
            <a:r>
              <a:rPr sz="1500" spc="-5" dirty="0">
                <a:latin typeface="Times New Roman"/>
                <a:cs typeface="Times New Roman"/>
              </a:rPr>
              <a:t>score:72.222222</a:t>
            </a:r>
            <a:endParaRPr sz="1500">
              <a:latin typeface="Times New Roman"/>
              <a:cs typeface="Times New Roman"/>
            </a:endParaRPr>
          </a:p>
          <a:p>
            <a:pPr>
              <a:lnSpc>
                <a:spcPct val="100000"/>
              </a:lnSpc>
              <a:spcBef>
                <a:spcPts val="25"/>
              </a:spcBef>
            </a:pPr>
            <a:endParaRPr sz="1800">
              <a:latin typeface="Times New Roman"/>
              <a:cs typeface="Times New Roman"/>
            </a:endParaRPr>
          </a:p>
          <a:p>
            <a:pPr marL="12700">
              <a:lnSpc>
                <a:spcPct val="100000"/>
              </a:lnSpc>
            </a:pPr>
            <a:r>
              <a:rPr sz="2000" b="1" dirty="0">
                <a:latin typeface="Times New Roman"/>
                <a:cs typeface="Times New Roman"/>
              </a:rPr>
              <a:t>4.Random </a:t>
            </a:r>
            <a:r>
              <a:rPr sz="2000" b="1" spc="-5" dirty="0">
                <a:latin typeface="Times New Roman"/>
                <a:cs typeface="Times New Roman"/>
              </a:rPr>
              <a:t>Forest Classification:</a:t>
            </a:r>
            <a:endParaRPr sz="2000">
              <a:latin typeface="Times New Roman"/>
              <a:cs typeface="Times New Roman"/>
            </a:endParaRPr>
          </a:p>
        </p:txBody>
      </p:sp>
      <p:sp>
        <p:nvSpPr>
          <p:cNvPr id="3" name="object 3"/>
          <p:cNvSpPr txBox="1"/>
          <p:nvPr/>
        </p:nvSpPr>
        <p:spPr>
          <a:xfrm>
            <a:off x="368300" y="4913502"/>
            <a:ext cx="6237605" cy="4712970"/>
          </a:xfrm>
          <a:prstGeom prst="rect">
            <a:avLst/>
          </a:prstGeom>
        </p:spPr>
        <p:txBody>
          <a:bodyPr vert="horz" wrap="square" lIns="0" tIns="12700" rIns="0" bIns="0" rtlCol="0">
            <a:spAutoFit/>
          </a:bodyPr>
          <a:lstStyle/>
          <a:p>
            <a:pPr marL="12700">
              <a:lnSpc>
                <a:spcPts val="1785"/>
              </a:lnSpc>
              <a:spcBef>
                <a:spcPts val="100"/>
              </a:spcBef>
            </a:pPr>
            <a:r>
              <a:rPr sz="1500" b="1" spc="-5" dirty="0">
                <a:latin typeface="Times New Roman"/>
                <a:cs typeface="Times New Roman"/>
              </a:rPr>
              <a:t>In[]:</a:t>
            </a:r>
            <a:r>
              <a:rPr sz="1500" spc="-5" dirty="0">
                <a:latin typeface="Times New Roman"/>
                <a:cs typeface="Times New Roman"/>
              </a:rPr>
              <a:t>from sklearn.ensemble</a:t>
            </a:r>
            <a:r>
              <a:rPr sz="1500" spc="1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a:t>
            </a:r>
            <a:endParaRPr sz="1500">
              <a:latin typeface="Times New Roman"/>
              <a:cs typeface="Times New Roman"/>
            </a:endParaRPr>
          </a:p>
          <a:p>
            <a:pPr marL="392430" marR="1057275">
              <a:lnSpc>
                <a:spcPts val="1760"/>
              </a:lnSpc>
              <a:spcBef>
                <a:spcPts val="75"/>
              </a:spcBef>
            </a:pPr>
            <a:r>
              <a:rPr sz="1500" dirty="0">
                <a:latin typeface="Times New Roman"/>
                <a:cs typeface="Times New Roman"/>
              </a:rPr>
              <a:t>rmf = </a:t>
            </a:r>
            <a:r>
              <a:rPr sz="1500" spc="-5" dirty="0">
                <a:latin typeface="Times New Roman"/>
                <a:cs typeface="Times New Roman"/>
              </a:rPr>
              <a:t>RandomForestClassifier(max_depth=3,random_state=0) </a:t>
            </a:r>
            <a:r>
              <a:rPr sz="1500" spc="-360" dirty="0">
                <a:latin typeface="Times New Roman"/>
                <a:cs typeface="Times New Roman"/>
              </a:rPr>
              <a:t> </a:t>
            </a:r>
            <a:r>
              <a:rPr sz="1500" dirty="0">
                <a:latin typeface="Times New Roman"/>
                <a:cs typeface="Times New Roman"/>
              </a:rPr>
              <a:t>rmf_clf =</a:t>
            </a:r>
            <a:r>
              <a:rPr sz="1500" spc="5" dirty="0">
                <a:latin typeface="Times New Roman"/>
                <a:cs typeface="Times New Roman"/>
              </a:rPr>
              <a:t> </a:t>
            </a:r>
            <a:r>
              <a:rPr sz="1500" spc="-5" dirty="0">
                <a:latin typeface="Times New Roman"/>
                <a:cs typeface="Times New Roman"/>
              </a:rPr>
              <a:t>rmf.fit(x_train,y_train)</a:t>
            </a:r>
            <a:endParaRPr sz="1500">
              <a:latin typeface="Times New Roman"/>
              <a:cs typeface="Times New Roman"/>
            </a:endParaRPr>
          </a:p>
          <a:p>
            <a:pPr marL="392430">
              <a:lnSpc>
                <a:spcPts val="1685"/>
              </a:lnSpc>
            </a:pPr>
            <a:r>
              <a:rPr sz="1500" dirty="0">
                <a:latin typeface="Times New Roman"/>
                <a:cs typeface="Times New Roman"/>
              </a:rPr>
              <a:t>rmf_clf</a:t>
            </a:r>
            <a:endParaRPr sz="1500">
              <a:latin typeface="Times New Roman"/>
              <a:cs typeface="Times New Roman"/>
            </a:endParaRPr>
          </a:p>
          <a:p>
            <a:pPr marL="392430" marR="1311910" indent="-332740">
              <a:lnSpc>
                <a:spcPts val="1760"/>
              </a:lnSpc>
              <a:spcBef>
                <a:spcPts val="70"/>
              </a:spcBef>
            </a:pPr>
            <a:r>
              <a:rPr sz="1500" b="1" spc="-5" dirty="0">
                <a:latin typeface="Times New Roman"/>
                <a:cs typeface="Times New Roman"/>
              </a:rPr>
              <a:t>Out[]:</a:t>
            </a:r>
            <a:r>
              <a:rPr sz="1500" spc="-5" dirty="0">
                <a:latin typeface="Times New Roman"/>
                <a:cs typeface="Times New Roman"/>
              </a:rPr>
              <a:t>RandomForestClassifier(max_depth=3,</a:t>
            </a:r>
            <a:r>
              <a:rPr sz="1500" spc="10" dirty="0">
                <a:latin typeface="Times New Roman"/>
                <a:cs typeface="Times New Roman"/>
              </a:rPr>
              <a:t> </a:t>
            </a:r>
            <a:r>
              <a:rPr sz="1500" spc="-5" dirty="0">
                <a:latin typeface="Times New Roman"/>
                <a:cs typeface="Times New Roman"/>
              </a:rPr>
              <a:t>random_state=0) </a:t>
            </a:r>
            <a:r>
              <a:rPr sz="1500" spc="-360" dirty="0">
                <a:latin typeface="Times New Roman"/>
                <a:cs typeface="Times New Roman"/>
              </a:rPr>
              <a:t> </a:t>
            </a:r>
            <a:r>
              <a:rPr sz="1500" spc="-5" dirty="0">
                <a:latin typeface="Times New Roman"/>
                <a:cs typeface="Times New Roman"/>
              </a:rPr>
              <a:t>rmf_clf_acc </a:t>
            </a:r>
            <a:r>
              <a:rPr sz="1500" dirty="0">
                <a:latin typeface="Times New Roman"/>
                <a:cs typeface="Times New Roman"/>
              </a:rPr>
              <a:t>=</a:t>
            </a:r>
            <a:endParaRPr sz="1500">
              <a:latin typeface="Times New Roman"/>
              <a:cs typeface="Times New Roman"/>
            </a:endParaRPr>
          </a:p>
          <a:p>
            <a:pPr marL="12700">
              <a:lnSpc>
                <a:spcPts val="1650"/>
              </a:lnSpc>
            </a:pPr>
            <a:r>
              <a:rPr sz="1500" spc="-5" dirty="0">
                <a:latin typeface="Times New Roman"/>
                <a:cs typeface="Times New Roman"/>
              </a:rPr>
              <a:t>cross_val_score(rmf_clf,x_train_std,y_train,cv=3,scoring="accuracy",n_jobs=-1)</a:t>
            </a:r>
            <a:endParaRPr sz="1500">
              <a:latin typeface="Times New Roman"/>
              <a:cs typeface="Times New Roman"/>
            </a:endParaRPr>
          </a:p>
          <a:p>
            <a:pPr marL="12700" marR="403225" indent="46990">
              <a:lnSpc>
                <a:spcPct val="96700"/>
              </a:lnSpc>
              <a:spcBef>
                <a:spcPts val="45"/>
              </a:spcBef>
            </a:pPr>
            <a:r>
              <a:rPr sz="1500" b="1" spc="-5" dirty="0">
                <a:latin typeface="Times New Roman"/>
                <a:cs typeface="Times New Roman"/>
              </a:rPr>
              <a:t>In[]</a:t>
            </a:r>
            <a:r>
              <a:rPr sz="1500" spc="-5" dirty="0">
                <a:latin typeface="Times New Roman"/>
                <a:cs typeface="Times New Roman"/>
              </a:rPr>
              <a:t>:#rmf_proba </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cross_val_predict(rmf_clf,x_train_std,y_train,cv=3,method='predict_proba') </a:t>
            </a:r>
            <a:r>
              <a:rPr sz="1500" spc="-360" dirty="0">
                <a:latin typeface="Times New Roman"/>
                <a:cs typeface="Times New Roman"/>
              </a:rPr>
              <a:t> </a:t>
            </a:r>
            <a:r>
              <a:rPr sz="1500" b="1" spc="-5" dirty="0">
                <a:latin typeface="Times New Roman"/>
                <a:cs typeface="Times New Roman"/>
              </a:rPr>
              <a:t>In[]:</a:t>
            </a:r>
            <a:r>
              <a:rPr sz="1500" spc="-5" dirty="0">
                <a:latin typeface="Times New Roman"/>
                <a:cs typeface="Times New Roman"/>
              </a:rPr>
              <a:t>rmf_clf_acc</a:t>
            </a:r>
            <a:endParaRPr sz="1500">
              <a:latin typeface="Times New Roman"/>
              <a:cs typeface="Times New Roman"/>
            </a:endParaRPr>
          </a:p>
          <a:p>
            <a:pPr marL="59690">
              <a:lnSpc>
                <a:spcPts val="1750"/>
              </a:lnSpc>
              <a:tabLst>
                <a:tab pos="1799589" algn="l"/>
              </a:tabLst>
            </a:pPr>
            <a:r>
              <a:rPr sz="1500" b="1" spc="-5" dirty="0">
                <a:latin typeface="Times New Roman"/>
                <a:cs typeface="Times New Roman"/>
              </a:rPr>
              <a:t>Out[]:</a:t>
            </a:r>
            <a:r>
              <a:rPr sz="1500" spc="-5" dirty="0">
                <a:latin typeface="Times New Roman"/>
                <a:cs typeface="Times New Roman"/>
              </a:rPr>
              <a:t>array([0.8125	</a:t>
            </a:r>
            <a:r>
              <a:rPr sz="1500" dirty="0">
                <a:latin typeface="Times New Roman"/>
                <a:cs typeface="Times New Roman"/>
              </a:rPr>
              <a:t>,</a:t>
            </a:r>
            <a:r>
              <a:rPr sz="1500" spc="-30" dirty="0">
                <a:latin typeface="Times New Roman"/>
                <a:cs typeface="Times New Roman"/>
              </a:rPr>
              <a:t> </a:t>
            </a:r>
            <a:r>
              <a:rPr sz="1500" spc="-5" dirty="0">
                <a:latin typeface="Times New Roman"/>
                <a:cs typeface="Times New Roman"/>
              </a:rPr>
              <a:t>0.67741935,</a:t>
            </a:r>
            <a:r>
              <a:rPr sz="1500" spc="-25" dirty="0">
                <a:latin typeface="Times New Roman"/>
                <a:cs typeface="Times New Roman"/>
              </a:rPr>
              <a:t> </a:t>
            </a:r>
            <a:r>
              <a:rPr sz="1500" spc="-5" dirty="0">
                <a:latin typeface="Times New Roman"/>
                <a:cs typeface="Times New Roman"/>
              </a:rPr>
              <a:t>0.87096774])</a:t>
            </a:r>
            <a:endParaRPr sz="1500">
              <a:latin typeface="Times New Roman"/>
              <a:cs typeface="Times New Roman"/>
            </a:endParaRPr>
          </a:p>
          <a:p>
            <a:pPr marL="59690">
              <a:lnSpc>
                <a:spcPts val="1760"/>
              </a:lnSpc>
            </a:pPr>
            <a:r>
              <a:rPr sz="1500" b="1" spc="-5" dirty="0">
                <a:latin typeface="Times New Roman"/>
                <a:cs typeface="Times New Roman"/>
              </a:rPr>
              <a:t>In[]:</a:t>
            </a:r>
            <a:r>
              <a:rPr sz="1500" spc="-5" dirty="0">
                <a:latin typeface="Times New Roman"/>
                <a:cs typeface="Times New Roman"/>
              </a:rPr>
              <a:t>y_pred</a:t>
            </a:r>
            <a:r>
              <a:rPr sz="1500" dirty="0">
                <a:latin typeface="Times New Roman"/>
                <a:cs typeface="Times New Roman"/>
              </a:rPr>
              <a:t> =</a:t>
            </a:r>
            <a:r>
              <a:rPr sz="1500" spc="5" dirty="0">
                <a:latin typeface="Times New Roman"/>
                <a:cs typeface="Times New Roman"/>
              </a:rPr>
              <a:t> </a:t>
            </a:r>
            <a:r>
              <a:rPr sz="1500" spc="-5" dirty="0">
                <a:latin typeface="Times New Roman"/>
                <a:cs typeface="Times New Roman"/>
              </a:rPr>
              <a:t>rmf_clf.predict(x_test)</a:t>
            </a:r>
            <a:endParaRPr sz="1500">
              <a:latin typeface="Times New Roman"/>
              <a:cs typeface="Times New Roman"/>
            </a:endParaRPr>
          </a:p>
          <a:p>
            <a:pPr marL="12700" marR="982344" indent="46990">
              <a:lnSpc>
                <a:spcPct val="97300"/>
              </a:lnSpc>
              <a:spcBef>
                <a:spcPts val="25"/>
              </a:spcBef>
            </a:pPr>
            <a:r>
              <a:rPr sz="1500" b="1" dirty="0">
                <a:latin typeface="Times New Roman"/>
                <a:cs typeface="Times New Roman"/>
              </a:rPr>
              <a:t>In[]:</a:t>
            </a:r>
            <a:r>
              <a:rPr sz="1500" b="1" spc="-5" dirty="0">
                <a:latin typeface="Times New Roman"/>
                <a:cs typeface="Times New Roman"/>
              </a:rPr>
              <a:t> </a:t>
            </a:r>
            <a:r>
              <a:rPr sz="1500" dirty="0">
                <a:latin typeface="Times New Roman"/>
                <a:cs typeface="Times New Roman"/>
              </a:rPr>
              <a:t>from </a:t>
            </a:r>
            <a:r>
              <a:rPr sz="1500" spc="-5" dirty="0">
                <a:latin typeface="Times New Roman"/>
                <a:cs typeface="Times New Roman"/>
              </a:rPr>
              <a:t>sklearn.metrics</a:t>
            </a:r>
            <a:r>
              <a:rPr sz="1500" dirty="0">
                <a:latin typeface="Times New Roman"/>
                <a:cs typeface="Times New Roman"/>
              </a:rPr>
              <a:t> </a:t>
            </a:r>
            <a:r>
              <a:rPr sz="1500" spc="-5" dirty="0">
                <a:latin typeface="Times New Roman"/>
                <a:cs typeface="Times New Roman"/>
              </a:rPr>
              <a:t>import </a:t>
            </a:r>
            <a:r>
              <a:rPr sz="1500" dirty="0">
                <a:latin typeface="Times New Roman"/>
                <a:cs typeface="Times New Roman"/>
              </a:rPr>
              <a:t> </a:t>
            </a:r>
            <a:r>
              <a:rPr sz="1500" spc="-5" dirty="0">
                <a:latin typeface="Times New Roman"/>
                <a:cs typeface="Times New Roman"/>
              </a:rPr>
              <a:t>accuracy_score,recall_score,roc_auc_score,confusion_matrix </a:t>
            </a:r>
            <a:r>
              <a:rPr sz="1500" dirty="0">
                <a:latin typeface="Times New Roman"/>
                <a:cs typeface="Times New Roman"/>
              </a:rPr>
              <a:t> </a:t>
            </a:r>
            <a:r>
              <a:rPr sz="1500" spc="-5" dirty="0">
                <a:latin typeface="Times New Roman"/>
                <a:cs typeface="Times New Roman"/>
              </a:rPr>
              <a:t>print("\naccuracy</a:t>
            </a:r>
            <a:r>
              <a:rPr sz="1500" spc="5" dirty="0">
                <a:latin typeface="Times New Roman"/>
                <a:cs typeface="Times New Roman"/>
              </a:rPr>
              <a:t> </a:t>
            </a:r>
            <a:r>
              <a:rPr sz="1500" spc="-5" dirty="0">
                <a:latin typeface="Times New Roman"/>
                <a:cs typeface="Times New Roman"/>
              </a:rPr>
              <a:t>score:%f"%(accuracy_score(y_test,y_pred)*100)) </a:t>
            </a:r>
            <a:r>
              <a:rPr sz="1500" dirty="0">
                <a:latin typeface="Times New Roman"/>
                <a:cs typeface="Times New Roman"/>
              </a:rPr>
              <a:t> </a:t>
            </a:r>
            <a:r>
              <a:rPr sz="1500" spc="-5" dirty="0">
                <a:latin typeface="Times New Roman"/>
                <a:cs typeface="Times New Roman"/>
              </a:rPr>
              <a:t>print("recall score:%f"%(recall_score(y_test,y_pred)*100)) </a:t>
            </a:r>
            <a:r>
              <a:rPr sz="1500" dirty="0">
                <a:latin typeface="Times New Roman"/>
                <a:cs typeface="Times New Roman"/>
              </a:rPr>
              <a:t> </a:t>
            </a:r>
            <a:r>
              <a:rPr sz="1500" spc="-5" dirty="0">
                <a:latin typeface="Times New Roman"/>
                <a:cs typeface="Times New Roman"/>
              </a:rPr>
              <a:t>print("roc</a:t>
            </a:r>
            <a:r>
              <a:rPr sz="1500" dirty="0">
                <a:latin typeface="Times New Roman"/>
                <a:cs typeface="Times New Roman"/>
              </a:rPr>
              <a:t> </a:t>
            </a:r>
            <a:r>
              <a:rPr sz="1500" spc="-5" dirty="0">
                <a:latin typeface="Times New Roman"/>
                <a:cs typeface="Times New Roman"/>
              </a:rPr>
              <a:t>score:%f"%(roc_auc_score(y_test,y_pred)*100))</a:t>
            </a:r>
            <a:endParaRPr sz="1500">
              <a:latin typeface="Times New Roman"/>
              <a:cs typeface="Times New Roman"/>
            </a:endParaRPr>
          </a:p>
          <a:p>
            <a:pPr>
              <a:lnSpc>
                <a:spcPct val="100000"/>
              </a:lnSpc>
              <a:spcBef>
                <a:spcPts val="25"/>
              </a:spcBef>
            </a:pPr>
            <a:endParaRPr sz="1550">
              <a:latin typeface="Times New Roman"/>
              <a:cs typeface="Times New Roman"/>
            </a:endParaRPr>
          </a:p>
          <a:p>
            <a:pPr marL="59690" marR="4181475">
              <a:lnSpc>
                <a:spcPts val="1760"/>
              </a:lnSpc>
            </a:pPr>
            <a:r>
              <a:rPr sz="1500" spc="-5" dirty="0">
                <a:latin typeface="Times New Roman"/>
                <a:cs typeface="Times New Roman"/>
              </a:rPr>
              <a:t>accuracy score:79.166667 </a:t>
            </a:r>
            <a:r>
              <a:rPr sz="1500" spc="-360" dirty="0">
                <a:latin typeface="Times New Roman"/>
                <a:cs typeface="Times New Roman"/>
              </a:rPr>
              <a:t> </a:t>
            </a:r>
            <a:r>
              <a:rPr sz="1500" spc="-5" dirty="0">
                <a:latin typeface="Times New Roman"/>
                <a:cs typeface="Times New Roman"/>
              </a:rPr>
              <a:t>recall score:100.000000 </a:t>
            </a:r>
            <a:r>
              <a:rPr sz="1500" dirty="0">
                <a:latin typeface="Times New Roman"/>
                <a:cs typeface="Times New Roman"/>
              </a:rPr>
              <a:t> roc</a:t>
            </a:r>
            <a:r>
              <a:rPr sz="1500" spc="-10" dirty="0">
                <a:latin typeface="Times New Roman"/>
                <a:cs typeface="Times New Roman"/>
              </a:rPr>
              <a:t> </a:t>
            </a:r>
            <a:r>
              <a:rPr sz="1500" spc="-5" dirty="0">
                <a:latin typeface="Times New Roman"/>
                <a:cs typeface="Times New Roman"/>
              </a:rPr>
              <a:t>score:83.333333</a:t>
            </a:r>
            <a:endParaRPr sz="1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336" y="770889"/>
            <a:ext cx="5457190" cy="5575300"/>
          </a:xfrm>
          <a:prstGeom prst="rect">
            <a:avLst/>
          </a:prstGeom>
        </p:spPr>
        <p:txBody>
          <a:bodyPr vert="horz" wrap="square" lIns="0" tIns="12700" rIns="0" bIns="0" rtlCol="0">
            <a:spAutoFit/>
          </a:bodyPr>
          <a:lstStyle/>
          <a:p>
            <a:pPr marL="22860">
              <a:lnSpc>
                <a:spcPct val="100000"/>
              </a:lnSpc>
              <a:spcBef>
                <a:spcPts val="100"/>
              </a:spcBef>
            </a:pPr>
            <a:r>
              <a:rPr sz="1600" b="1" dirty="0">
                <a:latin typeface="Times New Roman"/>
                <a:cs typeface="Times New Roman"/>
              </a:rPr>
              <a:t>5</a:t>
            </a:r>
            <a:r>
              <a:rPr sz="2000" b="1" dirty="0">
                <a:latin typeface="Times New Roman"/>
                <a:cs typeface="Times New Roman"/>
              </a:rPr>
              <a:t>.Ensemble</a:t>
            </a:r>
            <a:r>
              <a:rPr sz="2000" b="1" spc="-40" dirty="0">
                <a:latin typeface="Times New Roman"/>
                <a:cs typeface="Times New Roman"/>
              </a:rPr>
              <a:t> </a:t>
            </a:r>
            <a:r>
              <a:rPr sz="2000" b="1" spc="-5" dirty="0">
                <a:latin typeface="Times New Roman"/>
                <a:cs typeface="Times New Roman"/>
              </a:rPr>
              <a:t>Learning</a:t>
            </a:r>
            <a:endParaRPr sz="2000">
              <a:latin typeface="Times New Roman"/>
              <a:cs typeface="Times New Roman"/>
            </a:endParaRPr>
          </a:p>
          <a:p>
            <a:pPr>
              <a:lnSpc>
                <a:spcPct val="100000"/>
              </a:lnSpc>
              <a:spcBef>
                <a:spcPts val="45"/>
              </a:spcBef>
            </a:pPr>
            <a:endParaRPr sz="2250">
              <a:latin typeface="Times New Roman"/>
              <a:cs typeface="Times New Roman"/>
            </a:endParaRPr>
          </a:p>
          <a:p>
            <a:pPr marL="22860" marR="1235075">
              <a:lnSpc>
                <a:spcPct val="112900"/>
              </a:lnSpc>
            </a:pPr>
            <a:r>
              <a:rPr sz="1500" dirty="0">
                <a:latin typeface="Times New Roman"/>
                <a:cs typeface="Times New Roman"/>
              </a:rPr>
              <a:t>In[]:from</a:t>
            </a:r>
            <a:r>
              <a:rPr sz="1500" spc="-10" dirty="0">
                <a:latin typeface="Times New Roman"/>
                <a:cs typeface="Times New Roman"/>
              </a:rPr>
              <a:t> </a:t>
            </a:r>
            <a:r>
              <a:rPr sz="1500" spc="-5" dirty="0">
                <a:latin typeface="Times New Roman"/>
                <a:cs typeface="Times New Roman"/>
              </a:rPr>
              <a:t>sklearn.ensemble</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VotingClassifier </a:t>
            </a:r>
            <a:r>
              <a:rPr sz="1500" dirty="0">
                <a:latin typeface="Times New Roman"/>
                <a:cs typeface="Times New Roman"/>
              </a:rPr>
              <a:t> from</a:t>
            </a:r>
            <a:r>
              <a:rPr sz="1500" spc="-10" dirty="0">
                <a:latin typeface="Times New Roman"/>
                <a:cs typeface="Times New Roman"/>
              </a:rPr>
              <a:t> </a:t>
            </a:r>
            <a:r>
              <a:rPr sz="1500" spc="-5" dirty="0">
                <a:latin typeface="Times New Roman"/>
                <a:cs typeface="Times New Roman"/>
              </a:rPr>
              <a:t>sklearn.ensemble</a:t>
            </a:r>
            <a:r>
              <a:rPr sz="1500" spc="5" dirty="0">
                <a:latin typeface="Times New Roman"/>
                <a:cs typeface="Times New Roman"/>
              </a:rPr>
              <a:t> </a:t>
            </a:r>
            <a:r>
              <a:rPr sz="1500" spc="-5" dirty="0">
                <a:latin typeface="Times New Roman"/>
                <a:cs typeface="Times New Roman"/>
              </a:rPr>
              <a:t>import</a:t>
            </a:r>
            <a:r>
              <a:rPr sz="1500" spc="15" dirty="0">
                <a:latin typeface="Times New Roman"/>
                <a:cs typeface="Times New Roman"/>
              </a:rPr>
              <a:t> </a:t>
            </a:r>
            <a:r>
              <a:rPr sz="1500" spc="-5" dirty="0">
                <a:latin typeface="Times New Roman"/>
                <a:cs typeface="Times New Roman"/>
              </a:rPr>
              <a:t>RandomForestClassifier </a:t>
            </a:r>
            <a:r>
              <a:rPr sz="1500" spc="-360" dirty="0">
                <a:latin typeface="Times New Roman"/>
                <a:cs typeface="Times New Roman"/>
              </a:rPr>
              <a:t> </a:t>
            </a:r>
            <a:r>
              <a:rPr sz="1500" dirty="0">
                <a:latin typeface="Times New Roman"/>
                <a:cs typeface="Times New Roman"/>
              </a:rPr>
              <a:t>from</a:t>
            </a:r>
            <a:r>
              <a:rPr sz="1500" spc="-10" dirty="0">
                <a:latin typeface="Times New Roman"/>
                <a:cs typeface="Times New Roman"/>
              </a:rPr>
              <a:t> </a:t>
            </a:r>
            <a:r>
              <a:rPr sz="1500" spc="-5" dirty="0">
                <a:latin typeface="Times New Roman"/>
                <a:cs typeface="Times New Roman"/>
              </a:rPr>
              <a:t>sklearn.linear_model</a:t>
            </a:r>
            <a:r>
              <a:rPr sz="1500" dirty="0">
                <a:latin typeface="Times New Roman"/>
                <a:cs typeface="Times New Roman"/>
              </a:rPr>
              <a:t> </a:t>
            </a:r>
            <a:r>
              <a:rPr sz="1500" spc="-5" dirty="0">
                <a:latin typeface="Times New Roman"/>
                <a:cs typeface="Times New Roman"/>
              </a:rPr>
              <a:t>import</a:t>
            </a:r>
            <a:r>
              <a:rPr sz="1500" spc="5" dirty="0">
                <a:latin typeface="Times New Roman"/>
                <a:cs typeface="Times New Roman"/>
              </a:rPr>
              <a:t> </a:t>
            </a:r>
            <a:r>
              <a:rPr sz="1500" spc="-5" dirty="0">
                <a:latin typeface="Times New Roman"/>
                <a:cs typeface="Times New Roman"/>
              </a:rPr>
              <a:t>LogisticRegression </a:t>
            </a:r>
            <a:r>
              <a:rPr sz="1500" dirty="0">
                <a:latin typeface="Times New Roman"/>
                <a:cs typeface="Times New Roman"/>
              </a:rPr>
              <a:t> from</a:t>
            </a:r>
            <a:r>
              <a:rPr sz="1500" spc="-5" dirty="0">
                <a:latin typeface="Times New Roman"/>
                <a:cs typeface="Times New Roman"/>
              </a:rPr>
              <a:t> sklearn.neighbors</a:t>
            </a:r>
            <a:r>
              <a:rPr sz="1500" spc="10" dirty="0">
                <a:latin typeface="Times New Roman"/>
                <a:cs typeface="Times New Roman"/>
              </a:rPr>
              <a:t> </a:t>
            </a:r>
            <a:r>
              <a:rPr sz="1500" spc="-5" dirty="0">
                <a:latin typeface="Times New Roman"/>
                <a:cs typeface="Times New Roman"/>
              </a:rPr>
              <a:t>import</a:t>
            </a:r>
            <a:r>
              <a:rPr sz="1500" spc="10" dirty="0">
                <a:latin typeface="Times New Roman"/>
                <a:cs typeface="Times New Roman"/>
              </a:rPr>
              <a:t> </a:t>
            </a:r>
            <a:r>
              <a:rPr sz="1500" spc="-5" dirty="0">
                <a:latin typeface="Times New Roman"/>
                <a:cs typeface="Times New Roman"/>
              </a:rPr>
              <a:t>KNeighborsClassifier</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5080">
              <a:lnSpc>
                <a:spcPct val="113399"/>
              </a:lnSpc>
            </a:pPr>
            <a:r>
              <a:rPr sz="1500" spc="-5" dirty="0">
                <a:latin typeface="Times New Roman"/>
                <a:cs typeface="Times New Roman"/>
              </a:rPr>
              <a:t>log_clf</a:t>
            </a:r>
            <a:r>
              <a:rPr sz="1500" spc="10" dirty="0">
                <a:latin typeface="Times New Roman"/>
                <a:cs typeface="Times New Roman"/>
              </a:rPr>
              <a:t> </a:t>
            </a:r>
            <a:r>
              <a:rPr sz="1500" dirty="0">
                <a:latin typeface="Times New Roman"/>
                <a:cs typeface="Times New Roman"/>
              </a:rPr>
              <a:t>=</a:t>
            </a:r>
            <a:r>
              <a:rPr sz="1500" spc="5" dirty="0">
                <a:latin typeface="Times New Roman"/>
                <a:cs typeface="Times New Roman"/>
              </a:rPr>
              <a:t> </a:t>
            </a:r>
            <a:r>
              <a:rPr sz="1500" spc="-5" dirty="0">
                <a:latin typeface="Times New Roman"/>
                <a:cs typeface="Times New Roman"/>
              </a:rPr>
              <a:t>LogisticRegression(solver="liblinear",</a:t>
            </a:r>
            <a:r>
              <a:rPr sz="1500" dirty="0">
                <a:latin typeface="Times New Roman"/>
                <a:cs typeface="Times New Roman"/>
              </a:rPr>
              <a:t> </a:t>
            </a:r>
            <a:r>
              <a:rPr sz="1500" spc="-5" dirty="0">
                <a:latin typeface="Times New Roman"/>
                <a:cs typeface="Times New Roman"/>
              </a:rPr>
              <a:t>random_state=42) </a:t>
            </a:r>
            <a:r>
              <a:rPr sz="1500" dirty="0">
                <a:latin typeface="Times New Roman"/>
                <a:cs typeface="Times New Roman"/>
              </a:rPr>
              <a:t> </a:t>
            </a:r>
            <a:r>
              <a:rPr sz="1500" spc="-5" dirty="0">
                <a:latin typeface="Times New Roman"/>
                <a:cs typeface="Times New Roman"/>
              </a:rPr>
              <a:t>rnd_clf</a:t>
            </a:r>
            <a:r>
              <a:rPr sz="1500" spc="30"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RandomForestClassifier(n_estimators=10,</a:t>
            </a:r>
            <a:r>
              <a:rPr sz="1500" spc="25" dirty="0">
                <a:latin typeface="Times New Roman"/>
                <a:cs typeface="Times New Roman"/>
              </a:rPr>
              <a:t> </a:t>
            </a:r>
            <a:r>
              <a:rPr sz="1500" spc="-5" dirty="0">
                <a:latin typeface="Times New Roman"/>
                <a:cs typeface="Times New Roman"/>
              </a:rPr>
              <a:t>random_state=42) </a:t>
            </a:r>
            <a:r>
              <a:rPr sz="1500" spc="-360" dirty="0">
                <a:latin typeface="Times New Roman"/>
                <a:cs typeface="Times New Roman"/>
              </a:rPr>
              <a:t> </a:t>
            </a:r>
            <a:r>
              <a:rPr sz="1500" spc="-5" dirty="0">
                <a:latin typeface="Times New Roman"/>
                <a:cs typeface="Times New Roman"/>
              </a:rPr>
              <a:t>knn_clf</a:t>
            </a:r>
            <a:r>
              <a:rPr sz="1500" dirty="0">
                <a:latin typeface="Times New Roman"/>
                <a:cs typeface="Times New Roman"/>
              </a:rPr>
              <a:t> = </a:t>
            </a:r>
            <a:r>
              <a:rPr sz="1500" spc="-5" dirty="0">
                <a:latin typeface="Times New Roman"/>
                <a:cs typeface="Times New Roman"/>
              </a:rPr>
              <a:t>KNeighborsClassifier()</a:t>
            </a:r>
            <a:endParaRPr sz="1500">
              <a:latin typeface="Times New Roman"/>
              <a:cs typeface="Times New Roman"/>
            </a:endParaRPr>
          </a:p>
          <a:p>
            <a:pPr marL="12700">
              <a:lnSpc>
                <a:spcPct val="100000"/>
              </a:lnSpc>
              <a:spcBef>
                <a:spcPts val="229"/>
              </a:spcBef>
            </a:pPr>
            <a:r>
              <a:rPr sz="1500" spc="-5" dirty="0">
                <a:latin typeface="Times New Roman"/>
                <a:cs typeface="Times New Roman"/>
              </a:rPr>
              <a:t>voting</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VotingClassifier(</a:t>
            </a:r>
            <a:endParaRPr sz="1500">
              <a:latin typeface="Times New Roman"/>
              <a:cs typeface="Times New Roman"/>
            </a:endParaRPr>
          </a:p>
          <a:p>
            <a:pPr marL="212090" marR="908685">
              <a:lnSpc>
                <a:spcPct val="112700"/>
              </a:lnSpc>
              <a:spcBef>
                <a:spcPts val="10"/>
              </a:spcBef>
            </a:pPr>
            <a:r>
              <a:rPr sz="1500" spc="-5" dirty="0">
                <a:latin typeface="Times New Roman"/>
                <a:cs typeface="Times New Roman"/>
              </a:rPr>
              <a:t>estimators=[('lr',</a:t>
            </a:r>
            <a:r>
              <a:rPr sz="1500" spc="5" dirty="0">
                <a:latin typeface="Times New Roman"/>
                <a:cs typeface="Times New Roman"/>
              </a:rPr>
              <a:t> </a:t>
            </a:r>
            <a:r>
              <a:rPr sz="1500" spc="-5" dirty="0">
                <a:latin typeface="Times New Roman"/>
                <a:cs typeface="Times New Roman"/>
              </a:rPr>
              <a:t>log_clf),</a:t>
            </a:r>
            <a:r>
              <a:rPr sz="1500" spc="10" dirty="0">
                <a:latin typeface="Times New Roman"/>
                <a:cs typeface="Times New Roman"/>
              </a:rPr>
              <a:t> </a:t>
            </a:r>
            <a:r>
              <a:rPr sz="1500" spc="-5" dirty="0">
                <a:latin typeface="Times New Roman"/>
                <a:cs typeface="Times New Roman"/>
              </a:rPr>
              <a:t>('rf',</a:t>
            </a:r>
            <a:r>
              <a:rPr sz="1500" spc="10" dirty="0">
                <a:latin typeface="Times New Roman"/>
                <a:cs typeface="Times New Roman"/>
              </a:rPr>
              <a:t> </a:t>
            </a:r>
            <a:r>
              <a:rPr sz="1500" spc="-5" dirty="0">
                <a:latin typeface="Times New Roman"/>
                <a:cs typeface="Times New Roman"/>
              </a:rPr>
              <a:t>rnd_clf),</a:t>
            </a:r>
            <a:r>
              <a:rPr sz="1500" spc="10" dirty="0">
                <a:latin typeface="Times New Roman"/>
                <a:cs typeface="Times New Roman"/>
              </a:rPr>
              <a:t> </a:t>
            </a:r>
            <a:r>
              <a:rPr sz="1500" spc="-5" dirty="0">
                <a:latin typeface="Times New Roman"/>
                <a:cs typeface="Times New Roman"/>
              </a:rPr>
              <a:t>('knn',</a:t>
            </a:r>
            <a:r>
              <a:rPr sz="1500" spc="5" dirty="0">
                <a:latin typeface="Times New Roman"/>
                <a:cs typeface="Times New Roman"/>
              </a:rPr>
              <a:t> </a:t>
            </a:r>
            <a:r>
              <a:rPr sz="1500" spc="-5" dirty="0">
                <a:latin typeface="Times New Roman"/>
                <a:cs typeface="Times New Roman"/>
              </a:rPr>
              <a:t>knn_clf)], </a:t>
            </a:r>
            <a:r>
              <a:rPr sz="1500" spc="-360" dirty="0">
                <a:latin typeface="Times New Roman"/>
                <a:cs typeface="Times New Roman"/>
              </a:rPr>
              <a:t> </a:t>
            </a:r>
            <a:r>
              <a:rPr sz="1500" spc="-5" dirty="0">
                <a:latin typeface="Times New Roman"/>
                <a:cs typeface="Times New Roman"/>
              </a:rPr>
              <a:t>voting='hard')</a:t>
            </a:r>
            <a:endParaRPr sz="1500">
              <a:latin typeface="Times New Roman"/>
              <a:cs typeface="Times New Roman"/>
            </a:endParaRPr>
          </a:p>
          <a:p>
            <a:pPr>
              <a:lnSpc>
                <a:spcPct val="100000"/>
              </a:lnSpc>
              <a:spcBef>
                <a:spcPts val="15"/>
              </a:spcBef>
            </a:pPr>
            <a:endParaRPr sz="1750">
              <a:latin typeface="Times New Roman"/>
              <a:cs typeface="Times New Roman"/>
            </a:endParaRPr>
          </a:p>
          <a:p>
            <a:pPr marL="22860" marR="2073275">
              <a:lnSpc>
                <a:spcPct val="113300"/>
              </a:lnSpc>
            </a:pPr>
            <a:r>
              <a:rPr sz="1500" spc="-5" dirty="0">
                <a:latin typeface="Times New Roman"/>
                <a:cs typeface="Times New Roman"/>
              </a:rPr>
              <a:t>In[]:voting_clf</a:t>
            </a:r>
            <a:r>
              <a:rPr sz="1500" spc="10" dirty="0">
                <a:latin typeface="Times New Roman"/>
                <a:cs typeface="Times New Roman"/>
              </a:rPr>
              <a:t> </a:t>
            </a:r>
            <a:r>
              <a:rPr sz="1500" dirty="0">
                <a:latin typeface="Times New Roman"/>
                <a:cs typeface="Times New Roman"/>
              </a:rPr>
              <a:t>= </a:t>
            </a:r>
            <a:r>
              <a:rPr sz="1500" spc="-5" dirty="0">
                <a:latin typeface="Times New Roman"/>
                <a:cs typeface="Times New Roman"/>
              </a:rPr>
              <a:t>voting.fit(x_train, y_train) </a:t>
            </a:r>
            <a:r>
              <a:rPr sz="1500" spc="-360" dirty="0">
                <a:latin typeface="Times New Roman"/>
                <a:cs typeface="Times New Roman"/>
              </a:rPr>
              <a:t> </a:t>
            </a:r>
            <a:r>
              <a:rPr sz="1500" dirty="0">
                <a:latin typeface="Times New Roman"/>
                <a:cs typeface="Times New Roman"/>
              </a:rPr>
              <a:t>from</a:t>
            </a:r>
            <a:r>
              <a:rPr sz="1500" spc="-15" dirty="0">
                <a:latin typeface="Times New Roman"/>
                <a:cs typeface="Times New Roman"/>
              </a:rPr>
              <a:t> </a:t>
            </a:r>
            <a:r>
              <a:rPr sz="1500" spc="-5" dirty="0">
                <a:latin typeface="Times New Roman"/>
                <a:cs typeface="Times New Roman"/>
              </a:rPr>
              <a:t>sklearn.metrics import</a:t>
            </a:r>
            <a:r>
              <a:rPr sz="1500" dirty="0">
                <a:latin typeface="Times New Roman"/>
                <a:cs typeface="Times New Roman"/>
              </a:rPr>
              <a:t> </a:t>
            </a:r>
            <a:r>
              <a:rPr sz="1500" spc="-5" dirty="0">
                <a:latin typeface="Times New Roman"/>
                <a:cs typeface="Times New Roman"/>
              </a:rPr>
              <a:t>accuracy_score</a:t>
            </a:r>
            <a:endParaRPr sz="1500">
              <a:latin typeface="Times New Roman"/>
              <a:cs typeface="Times New Roman"/>
            </a:endParaRPr>
          </a:p>
          <a:p>
            <a:pPr>
              <a:lnSpc>
                <a:spcPct val="100000"/>
              </a:lnSpc>
              <a:spcBef>
                <a:spcPts val="20"/>
              </a:spcBef>
            </a:pPr>
            <a:endParaRPr sz="1750">
              <a:latin typeface="Times New Roman"/>
              <a:cs typeface="Times New Roman"/>
            </a:endParaRPr>
          </a:p>
          <a:p>
            <a:pPr marL="212090" marR="1454150" indent="-189230">
              <a:lnSpc>
                <a:spcPct val="113300"/>
              </a:lnSpc>
            </a:pPr>
            <a:r>
              <a:rPr sz="1500" spc="-5" dirty="0">
                <a:latin typeface="Times New Roman"/>
                <a:cs typeface="Times New Roman"/>
              </a:rPr>
              <a:t>In[]:for</a:t>
            </a:r>
            <a:r>
              <a:rPr sz="1500" spc="5" dirty="0">
                <a:latin typeface="Times New Roman"/>
                <a:cs typeface="Times New Roman"/>
              </a:rPr>
              <a:t> </a:t>
            </a:r>
            <a:r>
              <a:rPr sz="1500" dirty="0">
                <a:latin typeface="Times New Roman"/>
                <a:cs typeface="Times New Roman"/>
              </a:rPr>
              <a:t>clf</a:t>
            </a:r>
            <a:r>
              <a:rPr sz="1500" spc="10" dirty="0">
                <a:latin typeface="Times New Roman"/>
                <a:cs typeface="Times New Roman"/>
              </a:rPr>
              <a:t> </a:t>
            </a:r>
            <a:r>
              <a:rPr sz="1500" spc="-5" dirty="0">
                <a:latin typeface="Times New Roman"/>
                <a:cs typeface="Times New Roman"/>
              </a:rPr>
              <a:t>in</a:t>
            </a:r>
            <a:r>
              <a:rPr sz="1500" spc="5" dirty="0">
                <a:latin typeface="Times New Roman"/>
                <a:cs typeface="Times New Roman"/>
              </a:rPr>
              <a:t> </a:t>
            </a:r>
            <a:r>
              <a:rPr sz="1500" spc="-5" dirty="0">
                <a:latin typeface="Times New Roman"/>
                <a:cs typeface="Times New Roman"/>
              </a:rPr>
              <a:t>(log_clf,</a:t>
            </a:r>
            <a:r>
              <a:rPr sz="1500" dirty="0">
                <a:latin typeface="Times New Roman"/>
                <a:cs typeface="Times New Roman"/>
              </a:rPr>
              <a:t> </a:t>
            </a:r>
            <a:r>
              <a:rPr sz="1500" spc="-5" dirty="0">
                <a:latin typeface="Times New Roman"/>
                <a:cs typeface="Times New Roman"/>
              </a:rPr>
              <a:t>rnd_clf, knn_clf,</a:t>
            </a:r>
            <a:r>
              <a:rPr sz="1500" spc="10" dirty="0">
                <a:latin typeface="Times New Roman"/>
                <a:cs typeface="Times New Roman"/>
              </a:rPr>
              <a:t> </a:t>
            </a:r>
            <a:r>
              <a:rPr sz="1500" spc="-5" dirty="0">
                <a:latin typeface="Times New Roman"/>
                <a:cs typeface="Times New Roman"/>
              </a:rPr>
              <a:t>voting_clf): </a:t>
            </a:r>
            <a:r>
              <a:rPr sz="1500" spc="-360" dirty="0">
                <a:latin typeface="Times New Roman"/>
                <a:cs typeface="Times New Roman"/>
              </a:rPr>
              <a:t> </a:t>
            </a:r>
            <a:r>
              <a:rPr sz="1500" spc="-5" dirty="0">
                <a:latin typeface="Times New Roman"/>
                <a:cs typeface="Times New Roman"/>
              </a:rPr>
              <a:t>clf.fit(x_train,</a:t>
            </a:r>
            <a:r>
              <a:rPr sz="1500" spc="-15" dirty="0">
                <a:latin typeface="Times New Roman"/>
                <a:cs typeface="Times New Roman"/>
              </a:rPr>
              <a:t> </a:t>
            </a:r>
            <a:r>
              <a:rPr sz="1500" spc="-5" dirty="0">
                <a:latin typeface="Times New Roman"/>
                <a:cs typeface="Times New Roman"/>
              </a:rPr>
              <a:t>y_train)</a:t>
            </a:r>
            <a:endParaRPr sz="1500">
              <a:latin typeface="Times New Roman"/>
              <a:cs typeface="Times New Roman"/>
            </a:endParaRPr>
          </a:p>
          <a:p>
            <a:pPr marL="212090">
              <a:lnSpc>
                <a:spcPct val="100000"/>
              </a:lnSpc>
              <a:spcBef>
                <a:spcPts val="229"/>
              </a:spcBef>
            </a:pPr>
            <a:r>
              <a:rPr sz="1500" dirty="0">
                <a:latin typeface="Times New Roman"/>
                <a:cs typeface="Times New Roman"/>
              </a:rPr>
              <a:t>y_pred</a:t>
            </a:r>
            <a:r>
              <a:rPr sz="1500" spc="-10"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sz="1500" spc="-5" dirty="0">
                <a:latin typeface="Times New Roman"/>
                <a:cs typeface="Times New Roman"/>
              </a:rPr>
              <a:t>clf.predict(x_test)</a:t>
            </a:r>
            <a:endParaRPr sz="1500">
              <a:latin typeface="Times New Roman"/>
              <a:cs typeface="Times New Roman"/>
            </a:endParaRPr>
          </a:p>
          <a:p>
            <a:pPr marL="212090">
              <a:lnSpc>
                <a:spcPct val="100000"/>
              </a:lnSpc>
              <a:spcBef>
                <a:spcPts val="240"/>
              </a:spcBef>
              <a:tabLst>
                <a:tab pos="1075055" algn="l"/>
                <a:tab pos="1635760" algn="l"/>
                <a:tab pos="1873885" algn="l"/>
                <a:tab pos="2475865" algn="l"/>
              </a:tabLst>
            </a:pPr>
            <a:r>
              <a:rPr sz="1500" spc="-5" dirty="0">
                <a:latin typeface="Times New Roman"/>
                <a:cs typeface="Times New Roman"/>
              </a:rPr>
              <a:t>print(clf.</a:t>
            </a:r>
            <a:r>
              <a:rPr sz="1500" u="sng" spc="-5" dirty="0">
                <a:uFill>
                  <a:solidFill>
                    <a:srgbClr val="000000"/>
                  </a:solidFill>
                </a:uFill>
                <a:latin typeface="Times New Roman"/>
                <a:cs typeface="Times New Roman"/>
              </a:rPr>
              <a:t>	</a:t>
            </a:r>
            <a:r>
              <a:rPr sz="1500" spc="-5" dirty="0">
                <a:latin typeface="Times New Roman"/>
                <a:cs typeface="Times New Roman"/>
              </a:rPr>
              <a:t>class</a:t>
            </a:r>
            <a:r>
              <a:rPr sz="1500" u="sng" spc="-5" dirty="0">
                <a:uFill>
                  <a:solidFill>
                    <a:srgbClr val="000000"/>
                  </a:solidFill>
                </a:uFill>
                <a:latin typeface="Times New Roman"/>
                <a:cs typeface="Times New Roman"/>
              </a:rPr>
              <a:t>	</a:t>
            </a:r>
            <a:r>
              <a:rPr sz="1500" dirty="0">
                <a:latin typeface="Times New Roman"/>
                <a:cs typeface="Times New Roman"/>
              </a:rPr>
              <a:t>.</a:t>
            </a:r>
            <a:r>
              <a:rPr sz="1500" u="sng" dirty="0">
                <a:uFill>
                  <a:solidFill>
                    <a:srgbClr val="000000"/>
                  </a:solidFill>
                </a:uFill>
                <a:latin typeface="Times New Roman"/>
                <a:cs typeface="Times New Roman"/>
              </a:rPr>
              <a:t>	</a:t>
            </a:r>
            <a:r>
              <a:rPr sz="1500" spc="-5" dirty="0">
                <a:latin typeface="Times New Roman"/>
                <a:cs typeface="Times New Roman"/>
              </a:rPr>
              <a:t>name</a:t>
            </a:r>
            <a:r>
              <a:rPr sz="1500" u="sng" spc="-5" dirty="0">
                <a:uFill>
                  <a:solidFill>
                    <a:srgbClr val="000000"/>
                  </a:solidFill>
                </a:uFill>
                <a:latin typeface="Times New Roman"/>
                <a:cs typeface="Times New Roman"/>
              </a:rPr>
              <a:t>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accuracy_score(y_test,</a:t>
            </a:r>
            <a:r>
              <a:rPr sz="1500" spc="-20" dirty="0">
                <a:latin typeface="Times New Roman"/>
                <a:cs typeface="Times New Roman"/>
              </a:rPr>
              <a:t> </a:t>
            </a:r>
            <a:r>
              <a:rPr sz="1500" dirty="0">
                <a:latin typeface="Times New Roman"/>
                <a:cs typeface="Times New Roman"/>
              </a:rPr>
              <a:t>y_pred))</a:t>
            </a:r>
            <a:endParaRPr sz="1500">
              <a:latin typeface="Times New Roman"/>
              <a:cs typeface="Times New Roman"/>
            </a:endParaRPr>
          </a:p>
        </p:txBody>
      </p:sp>
      <p:sp>
        <p:nvSpPr>
          <p:cNvPr id="3" name="object 3"/>
          <p:cNvSpPr txBox="1"/>
          <p:nvPr/>
        </p:nvSpPr>
        <p:spPr>
          <a:xfrm>
            <a:off x="902004" y="7094219"/>
            <a:ext cx="3591560" cy="1061085"/>
          </a:xfrm>
          <a:prstGeom prst="rect">
            <a:avLst/>
          </a:prstGeom>
        </p:spPr>
        <p:txBody>
          <a:bodyPr vert="horz" wrap="square" lIns="0" tIns="43180" rIns="0" bIns="0" rtlCol="0">
            <a:spAutoFit/>
          </a:bodyPr>
          <a:lstStyle/>
          <a:p>
            <a:pPr marL="12700">
              <a:lnSpc>
                <a:spcPct val="100000"/>
              </a:lnSpc>
              <a:spcBef>
                <a:spcPts val="340"/>
              </a:spcBef>
            </a:pPr>
            <a:r>
              <a:rPr sz="1500" spc="-5" dirty="0">
                <a:latin typeface="Times New Roman"/>
                <a:cs typeface="Times New Roman"/>
              </a:rPr>
              <a:t>LogisticRegression</a:t>
            </a:r>
            <a:r>
              <a:rPr sz="1500" spc="-45" dirty="0">
                <a:latin typeface="Times New Roman"/>
                <a:cs typeface="Times New Roman"/>
              </a:rPr>
              <a:t> </a:t>
            </a:r>
            <a:r>
              <a:rPr sz="1500" dirty="0">
                <a:latin typeface="Times New Roman"/>
                <a:cs typeface="Times New Roman"/>
              </a:rPr>
              <a:t>0.9583333333333334</a:t>
            </a:r>
            <a:endParaRPr sz="1500">
              <a:latin typeface="Times New Roman"/>
              <a:cs typeface="Times New Roman"/>
            </a:endParaRPr>
          </a:p>
          <a:p>
            <a:pPr marL="12700">
              <a:lnSpc>
                <a:spcPct val="100000"/>
              </a:lnSpc>
              <a:spcBef>
                <a:spcPts val="245"/>
              </a:spcBef>
            </a:pPr>
            <a:r>
              <a:rPr sz="1500" spc="-5" dirty="0">
                <a:latin typeface="Times New Roman"/>
                <a:cs typeface="Times New Roman"/>
              </a:rPr>
              <a:t>RandomForestClassifier</a:t>
            </a:r>
            <a:r>
              <a:rPr sz="1500" dirty="0">
                <a:latin typeface="Times New Roman"/>
                <a:cs typeface="Times New Roman"/>
              </a:rPr>
              <a:t> </a:t>
            </a:r>
            <a:r>
              <a:rPr sz="1500" spc="-5" dirty="0">
                <a:latin typeface="Times New Roman"/>
                <a:cs typeface="Times New Roman"/>
              </a:rPr>
              <a:t>0.7083333333333334</a:t>
            </a:r>
            <a:endParaRPr sz="1500">
              <a:latin typeface="Times New Roman"/>
              <a:cs typeface="Times New Roman"/>
            </a:endParaRPr>
          </a:p>
          <a:p>
            <a:pPr marL="12700">
              <a:lnSpc>
                <a:spcPct val="100000"/>
              </a:lnSpc>
              <a:spcBef>
                <a:spcPts val="229"/>
              </a:spcBef>
            </a:pPr>
            <a:r>
              <a:rPr sz="1500" spc="-5" dirty="0">
                <a:latin typeface="Times New Roman"/>
                <a:cs typeface="Times New Roman"/>
              </a:rPr>
              <a:t>KNeighborsClassifier</a:t>
            </a:r>
            <a:r>
              <a:rPr sz="1500" spc="-15" dirty="0">
                <a:latin typeface="Times New Roman"/>
                <a:cs typeface="Times New Roman"/>
              </a:rPr>
              <a:t> </a:t>
            </a:r>
            <a:r>
              <a:rPr sz="1500" spc="-5" dirty="0">
                <a:latin typeface="Times New Roman"/>
                <a:cs typeface="Times New Roman"/>
              </a:rPr>
              <a:t>0.9166666666666666</a:t>
            </a:r>
            <a:endParaRPr sz="1500">
              <a:latin typeface="Times New Roman"/>
              <a:cs typeface="Times New Roman"/>
            </a:endParaRPr>
          </a:p>
          <a:p>
            <a:pPr marL="12700">
              <a:lnSpc>
                <a:spcPct val="100000"/>
              </a:lnSpc>
              <a:spcBef>
                <a:spcPts val="240"/>
              </a:spcBef>
            </a:pPr>
            <a:r>
              <a:rPr sz="1500" spc="-5" dirty="0">
                <a:latin typeface="Times New Roman"/>
                <a:cs typeface="Times New Roman"/>
              </a:rPr>
              <a:t>VotingClassifier 0.9166666666666666</a:t>
            </a:r>
            <a:endParaRPr sz="15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2997</Words>
  <Application>Microsoft Office PowerPoint</Application>
  <PresentationFormat>Custom</PresentationFormat>
  <Paragraphs>427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 2_Submission.docx</dc:title>
  <dc:creator>jayasurya surya</dc:creator>
  <cp:lastModifiedBy>Guest User</cp:lastModifiedBy>
  <cp:revision>3</cp:revision>
  <dcterms:created xsi:type="dcterms:W3CDTF">2023-10-07T19:15:47Z</dcterms:created>
  <dcterms:modified xsi:type="dcterms:W3CDTF">2023-10-09T08:26:15Z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Creator">
    <vt:lpwstr>Microsoft® Word 2021</vt:lpwstr>
  </property>
  <property fmtid="{D5CDD505-2E9C-101B-9397-08002B2CF9AE}" pid="4" name="LastSaved">
    <vt:filetime>2023-10-07T00:00:00Z</vt:filetime>
  </property>
</Properties>
</file>