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  <p:sldMasterId id="2147483828" r:id="rId5"/>
  </p:sldMasterIdLst>
  <p:notesMasterIdLst>
    <p:notesMasterId r:id="rId17"/>
  </p:notesMasterIdLst>
  <p:handoutMasterIdLst>
    <p:handoutMasterId r:id="rId18"/>
  </p:handoutMasterIdLst>
  <p:sldIdLst>
    <p:sldId id="1431" r:id="rId6"/>
    <p:sldId id="1413" r:id="rId7"/>
    <p:sldId id="1418" r:id="rId8"/>
    <p:sldId id="1421" r:id="rId9"/>
    <p:sldId id="1423" r:id="rId10"/>
    <p:sldId id="1420" r:id="rId11"/>
    <p:sldId id="1422" r:id="rId12"/>
    <p:sldId id="1424" r:id="rId13"/>
    <p:sldId id="1425" r:id="rId14"/>
    <p:sldId id="1426" r:id="rId15"/>
    <p:sldId id="1419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1EFC73-EE45-4F75-840D-79D453D920E2}">
          <p14:sldIdLst>
            <p14:sldId id="1431"/>
            <p14:sldId id="1413"/>
            <p14:sldId id="1418"/>
            <p14:sldId id="1421"/>
            <p14:sldId id="1423"/>
            <p14:sldId id="1420"/>
            <p14:sldId id="1422"/>
            <p14:sldId id="1424"/>
            <p14:sldId id="1425"/>
            <p14:sldId id="1426"/>
            <p14:sldId id="1419"/>
          </p14:sldIdLst>
        </p14:section>
      </p14:sectionLst>
    </p:ext>
    <p:ext uri="{EFAFB233-063F-42B5-8137-9DF3F51BA10A}">
      <p15:sldGuideLst xmlns:p15="http://schemas.microsoft.com/office/powerpoint/2012/main">
        <p15:guide id="1" pos="477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orient="horz" pos="1752" userDrawn="1">
          <p15:clr>
            <a:srgbClr val="A4A3A4"/>
          </p15:clr>
        </p15:guide>
        <p15:guide id="7" pos="4067" userDrawn="1">
          <p15:clr>
            <a:srgbClr val="A4A3A4"/>
          </p15:clr>
        </p15:guide>
        <p15:guide id="8" pos="2230" userDrawn="1">
          <p15:clr>
            <a:srgbClr val="A4A3A4"/>
          </p15:clr>
        </p15:guide>
        <p15:guide id="9" orient="horz" pos="2840" userDrawn="1">
          <p15:clr>
            <a:srgbClr val="A4A3A4"/>
          </p15:clr>
        </p15:guide>
        <p15:guide id="10" orient="horz" pos="2931" userDrawn="1">
          <p15:clr>
            <a:srgbClr val="A4A3A4"/>
          </p15:clr>
        </p15:guide>
        <p15:guide id="11" pos="5722" userDrawn="1">
          <p15:clr>
            <a:srgbClr val="A4A3A4"/>
          </p15:clr>
        </p15:guide>
        <p15:guide id="12" pos="4498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389" userDrawn="1">
          <p15:clr>
            <a:srgbClr val="A4A3A4"/>
          </p15:clr>
        </p15:guide>
        <p15:guide id="15" orient="horz" pos="640" userDrawn="1">
          <p15:clr>
            <a:srgbClr val="A4A3A4"/>
          </p15:clr>
        </p15:guide>
        <p15:guide id="17" pos="1050" userDrawn="1">
          <p15:clr>
            <a:srgbClr val="A4A3A4"/>
          </p15:clr>
        </p15:guide>
        <p15:guide id="18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alia, Andrea" initials="RA" lastIdx="12" clrIdx="0">
    <p:extLst>
      <p:ext uri="{19B8F6BF-5375-455C-9EA6-DF929625EA0E}">
        <p15:presenceInfo xmlns:p15="http://schemas.microsoft.com/office/powerpoint/2012/main" userId="S-1-5-21-329068152-1454471165-1417001333-7153" providerId="AD"/>
      </p:ext>
    </p:extLst>
  </p:cmAuthor>
  <p:cmAuthor id="2" name="Gerhardy, André" initials="GA" lastIdx="2" clrIdx="1">
    <p:extLst>
      <p:ext uri="{19B8F6BF-5375-455C-9EA6-DF929625EA0E}">
        <p15:presenceInfo xmlns:p15="http://schemas.microsoft.com/office/powerpoint/2012/main" userId="Gerhardy, Andr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0D3"/>
    <a:srgbClr val="8FB9D8"/>
    <a:srgbClr val="CCDBEF"/>
    <a:srgbClr val="73FB79"/>
    <a:srgbClr val="0E58C4"/>
    <a:srgbClr val="4A66AC"/>
    <a:srgbClr val="069AAC"/>
    <a:srgbClr val="9D90A0"/>
    <a:srgbClr val="0DE7FF"/>
    <a:srgbClr val="E6E6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3899" autoAdjust="0"/>
  </p:normalViewPr>
  <p:slideViewPr>
    <p:cSldViewPr snapToGrid="0">
      <p:cViewPr varScale="1">
        <p:scale>
          <a:sx n="116" d="100"/>
          <a:sy n="116" d="100"/>
        </p:scale>
        <p:origin x="816" y="192"/>
      </p:cViewPr>
      <p:guideLst>
        <p:guide pos="4770"/>
        <p:guide pos="415"/>
        <p:guide orient="horz" pos="3657"/>
        <p:guide pos="7423"/>
        <p:guide orient="horz" pos="1752"/>
        <p:guide pos="4067"/>
        <p:guide pos="2230"/>
        <p:guide orient="horz" pos="2840"/>
        <p:guide orient="horz" pos="2931"/>
        <p:guide pos="5722"/>
        <p:guide pos="4498"/>
        <p:guide orient="horz" pos="527"/>
        <p:guide pos="2389"/>
        <p:guide orient="horz" pos="640"/>
        <p:guide pos="1050"/>
        <p:guide orient="horz" pos="9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>
                <a:latin typeface="Arial" charset="0"/>
              </a:rPr>
              <a:t>3/19/19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D39D084F-DC83-4EB0-8CED-52E9AA3ECA1C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298450" y="854075"/>
            <a:ext cx="11637963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endParaRPr lang="it-IT" sz="1600" dirty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71207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Copyright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1" y="361723"/>
            <a:ext cx="11430000" cy="990601"/>
          </a:xfrm>
        </p:spPr>
        <p:txBody>
          <a:bodyPr>
            <a:normAutofit/>
          </a:bodyPr>
          <a:lstStyle>
            <a:lvl1pPr>
              <a:defRPr sz="36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A4AB945-3A94-4A59-B7F4-8D50A59CD2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A4AB945-3A94-4A59-B7F4-8D50A59CD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3856329" cy="104119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767974" y="460549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7AE758-59B6-4A99-8D2C-ABF67B3FC92E}"/>
              </a:ext>
            </a:extLst>
          </p:cNvPr>
          <p:cNvGrpSpPr/>
          <p:nvPr userDrawn="1"/>
        </p:nvGrpSpPr>
        <p:grpSpPr>
          <a:xfrm>
            <a:off x="5164" y="2274751"/>
            <a:ext cx="4163239" cy="4249869"/>
            <a:chOff x="1159200" y="456688"/>
            <a:chExt cx="5944244" cy="6067934"/>
          </a:xfrm>
        </p:grpSpPr>
        <p:sp>
          <p:nvSpPr>
            <p:cNvPr id="34" name="Freeform 12"/>
            <p:cNvSpPr>
              <a:spLocks/>
            </p:cNvSpPr>
            <p:nvPr userDrawn="1"/>
          </p:nvSpPr>
          <p:spPr bwMode="auto">
            <a:xfrm>
              <a:off x="1159200" y="2888528"/>
              <a:ext cx="5944244" cy="3636094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159200" y="456688"/>
              <a:ext cx="5944244" cy="3652429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  <a:latin typeface="Graphik" panose="020B0503030202060203" pitchFamily="34" charset="0"/>
              </a:endParaRPr>
            </a:p>
          </p:txBody>
        </p:sp>
      </p:grp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323851"/>
            <a:ext cx="5751674" cy="62103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70000"/>
              </a:lnSpc>
              <a:defRPr sz="7200" spc="-150" baseline="0">
                <a:solidFill>
                  <a:schemeClr val="tx1"/>
                </a:solidFill>
                <a:latin typeface="Graphik" panose="020B0503030202060203" pitchFamily="34" charset="0"/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Headline</a:t>
            </a:r>
            <a:br>
              <a:rPr lang="en-US" dirty="0"/>
            </a:br>
            <a:r>
              <a:rPr lang="en-US" dirty="0"/>
              <a:t>This is a Subhead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95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A4AB945-3A94-4A59-B7F4-8D50A59CD2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A4AB945-3A94-4A59-B7F4-8D50A59CD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1" y="5073855"/>
            <a:ext cx="3856329" cy="104119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000" b="0" i="0" cap="all" baseline="0">
                <a:solidFill>
                  <a:schemeClr val="tx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7767974" y="460549"/>
            <a:ext cx="2006425" cy="528825"/>
            <a:chOff x="217" y="3941"/>
            <a:chExt cx="645" cy="170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93" y="3941"/>
              <a:ext cx="63" cy="67"/>
            </a:xfrm>
            <a:custGeom>
              <a:avLst/>
              <a:gdLst>
                <a:gd name="T0" fmla="*/ 0 w 382"/>
                <a:gd name="T1" fmla="*/ 0 h 405"/>
                <a:gd name="T2" fmla="*/ 0 w 382"/>
                <a:gd name="T3" fmla="*/ 0 h 405"/>
                <a:gd name="T4" fmla="*/ 382 w 382"/>
                <a:gd name="T5" fmla="*/ 155 h 405"/>
                <a:gd name="T6" fmla="*/ 382 w 382"/>
                <a:gd name="T7" fmla="*/ 251 h 405"/>
                <a:gd name="T8" fmla="*/ 0 w 382"/>
                <a:gd name="T9" fmla="*/ 405 h 405"/>
                <a:gd name="T10" fmla="*/ 0 w 382"/>
                <a:gd name="T11" fmla="*/ 286 h 405"/>
                <a:gd name="T12" fmla="*/ 223 w 382"/>
                <a:gd name="T13" fmla="*/ 203 h 405"/>
                <a:gd name="T14" fmla="*/ 0 w 382"/>
                <a:gd name="T15" fmla="*/ 116 h 405"/>
                <a:gd name="T16" fmla="*/ 0 w 382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405">
                  <a:moveTo>
                    <a:pt x="0" y="0"/>
                  </a:moveTo>
                  <a:lnTo>
                    <a:pt x="0" y="0"/>
                  </a:lnTo>
                  <a:lnTo>
                    <a:pt x="382" y="155"/>
                  </a:lnTo>
                  <a:lnTo>
                    <a:pt x="382" y="251"/>
                  </a:lnTo>
                  <a:lnTo>
                    <a:pt x="0" y="405"/>
                  </a:lnTo>
                  <a:lnTo>
                    <a:pt x="0" y="286"/>
                  </a:lnTo>
                  <a:lnTo>
                    <a:pt x="223" y="203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217" y="4012"/>
              <a:ext cx="645" cy="99"/>
            </a:xfrm>
            <a:custGeom>
              <a:avLst/>
              <a:gdLst>
                <a:gd name="T0" fmla="*/ 125 w 3869"/>
                <a:gd name="T1" fmla="*/ 467 h 592"/>
                <a:gd name="T2" fmla="*/ 247 w 3869"/>
                <a:gd name="T3" fmla="*/ 481 h 592"/>
                <a:gd name="T4" fmla="*/ 3618 w 3869"/>
                <a:gd name="T5" fmla="*/ 227 h 592"/>
                <a:gd name="T6" fmla="*/ 3718 w 3869"/>
                <a:gd name="T7" fmla="*/ 230 h 592"/>
                <a:gd name="T8" fmla="*/ 1532 w 3869"/>
                <a:gd name="T9" fmla="*/ 257 h 592"/>
                <a:gd name="T10" fmla="*/ 1622 w 3869"/>
                <a:gd name="T11" fmla="*/ 215 h 592"/>
                <a:gd name="T12" fmla="*/ 2841 w 3869"/>
                <a:gd name="T13" fmla="*/ 492 h 592"/>
                <a:gd name="T14" fmla="*/ 2940 w 3869"/>
                <a:gd name="T15" fmla="*/ 135 h 592"/>
                <a:gd name="T16" fmla="*/ 2861 w 3869"/>
                <a:gd name="T17" fmla="*/ 584 h 592"/>
                <a:gd name="T18" fmla="*/ 2679 w 3869"/>
                <a:gd name="T19" fmla="*/ 500 h 592"/>
                <a:gd name="T20" fmla="*/ 3314 w 3869"/>
                <a:gd name="T21" fmla="*/ 275 h 592"/>
                <a:gd name="T22" fmla="*/ 3279 w 3869"/>
                <a:gd name="T23" fmla="*/ 217 h 592"/>
                <a:gd name="T24" fmla="*/ 3723 w 3869"/>
                <a:gd name="T25" fmla="*/ 132 h 592"/>
                <a:gd name="T26" fmla="*/ 3869 w 3869"/>
                <a:gd name="T27" fmla="*/ 336 h 592"/>
                <a:gd name="T28" fmla="*/ 3652 w 3869"/>
                <a:gd name="T29" fmla="*/ 500 h 592"/>
                <a:gd name="T30" fmla="*/ 3862 w 3869"/>
                <a:gd name="T31" fmla="*/ 470 h 592"/>
                <a:gd name="T32" fmla="*/ 3635 w 3869"/>
                <a:gd name="T33" fmla="*/ 590 h 592"/>
                <a:gd name="T34" fmla="*/ 3454 w 3869"/>
                <a:gd name="T35" fmla="*/ 404 h 592"/>
                <a:gd name="T36" fmla="*/ 3548 w 3869"/>
                <a:gd name="T37" fmla="*/ 158 h 592"/>
                <a:gd name="T38" fmla="*/ 2230 w 3869"/>
                <a:gd name="T39" fmla="*/ 156 h 592"/>
                <a:gd name="T40" fmla="*/ 2150 w 3869"/>
                <a:gd name="T41" fmla="*/ 278 h 592"/>
                <a:gd name="T42" fmla="*/ 2024 w 3869"/>
                <a:gd name="T43" fmla="*/ 253 h 592"/>
                <a:gd name="T44" fmla="*/ 2017 w 3869"/>
                <a:gd name="T45" fmla="*/ 185 h 592"/>
                <a:gd name="T46" fmla="*/ 1659 w 3869"/>
                <a:gd name="T47" fmla="*/ 132 h 592"/>
                <a:gd name="T48" fmla="*/ 1805 w 3869"/>
                <a:gd name="T49" fmla="*/ 336 h 592"/>
                <a:gd name="T50" fmla="*/ 1588 w 3869"/>
                <a:gd name="T51" fmla="*/ 500 h 592"/>
                <a:gd name="T52" fmla="*/ 1798 w 3869"/>
                <a:gd name="T53" fmla="*/ 470 h 592"/>
                <a:gd name="T54" fmla="*/ 1572 w 3869"/>
                <a:gd name="T55" fmla="*/ 590 h 592"/>
                <a:gd name="T56" fmla="*/ 1390 w 3869"/>
                <a:gd name="T57" fmla="*/ 404 h 592"/>
                <a:gd name="T58" fmla="*/ 1485 w 3869"/>
                <a:gd name="T59" fmla="*/ 158 h 592"/>
                <a:gd name="T60" fmla="*/ 1248 w 3869"/>
                <a:gd name="T61" fmla="*/ 152 h 592"/>
                <a:gd name="T62" fmla="*/ 1202 w 3869"/>
                <a:gd name="T63" fmla="*/ 256 h 592"/>
                <a:gd name="T64" fmla="*/ 1066 w 3869"/>
                <a:gd name="T65" fmla="*/ 272 h 592"/>
                <a:gd name="T66" fmla="*/ 1087 w 3869"/>
                <a:gd name="T67" fmla="*/ 480 h 592"/>
                <a:gd name="T68" fmla="*/ 1223 w 3869"/>
                <a:gd name="T69" fmla="*/ 417 h 592"/>
                <a:gd name="T70" fmla="*/ 1176 w 3869"/>
                <a:gd name="T71" fmla="*/ 588 h 592"/>
                <a:gd name="T72" fmla="*/ 944 w 3869"/>
                <a:gd name="T73" fmla="*/ 470 h 592"/>
                <a:gd name="T74" fmla="*/ 977 w 3869"/>
                <a:gd name="T75" fmla="*/ 196 h 592"/>
                <a:gd name="T76" fmla="*/ 733 w 3869"/>
                <a:gd name="T77" fmla="*/ 132 h 592"/>
                <a:gd name="T78" fmla="*/ 751 w 3869"/>
                <a:gd name="T79" fmla="*/ 295 h 592"/>
                <a:gd name="T80" fmla="*/ 626 w 3869"/>
                <a:gd name="T81" fmla="*/ 240 h 592"/>
                <a:gd name="T82" fmla="*/ 601 w 3869"/>
                <a:gd name="T83" fmla="*/ 448 h 592"/>
                <a:gd name="T84" fmla="*/ 745 w 3869"/>
                <a:gd name="T85" fmla="*/ 460 h 592"/>
                <a:gd name="T86" fmla="*/ 776 w 3869"/>
                <a:gd name="T87" fmla="*/ 570 h 592"/>
                <a:gd name="T88" fmla="*/ 510 w 3869"/>
                <a:gd name="T89" fmla="*/ 524 h 592"/>
                <a:gd name="T90" fmla="*/ 480 w 3869"/>
                <a:gd name="T91" fmla="*/ 250 h 592"/>
                <a:gd name="T92" fmla="*/ 206 w 3869"/>
                <a:gd name="T93" fmla="*/ 126 h 592"/>
                <a:gd name="T94" fmla="*/ 389 w 3869"/>
                <a:gd name="T95" fmla="*/ 252 h 592"/>
                <a:gd name="T96" fmla="*/ 176 w 3869"/>
                <a:gd name="T97" fmla="*/ 590 h 592"/>
                <a:gd name="T98" fmla="*/ 2 w 3869"/>
                <a:gd name="T99" fmla="*/ 488 h 592"/>
                <a:gd name="T100" fmla="*/ 97 w 3869"/>
                <a:gd name="T101" fmla="*/ 325 h 592"/>
                <a:gd name="T102" fmla="*/ 251 w 3869"/>
                <a:gd name="T103" fmla="*/ 235 h 592"/>
                <a:gd name="T104" fmla="*/ 133 w 3869"/>
                <a:gd name="T105" fmla="*/ 273 h 592"/>
                <a:gd name="T106" fmla="*/ 172 w 3869"/>
                <a:gd name="T107" fmla="*/ 127 h 592"/>
                <a:gd name="T108" fmla="*/ 2517 w 3869"/>
                <a:gd name="T109" fmla="*/ 472 h 592"/>
                <a:gd name="T110" fmla="*/ 2555 w 3869"/>
                <a:gd name="T111" fmla="*/ 587 h 592"/>
                <a:gd name="T112" fmla="*/ 2383 w 3869"/>
                <a:gd name="T113" fmla="*/ 45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9" h="592">
                  <a:moveTo>
                    <a:pt x="217" y="390"/>
                  </a:moveTo>
                  <a:lnTo>
                    <a:pt x="189" y="393"/>
                  </a:lnTo>
                  <a:lnTo>
                    <a:pt x="165" y="397"/>
                  </a:lnTo>
                  <a:lnTo>
                    <a:pt x="147" y="404"/>
                  </a:lnTo>
                  <a:lnTo>
                    <a:pt x="134" y="415"/>
                  </a:lnTo>
                  <a:lnTo>
                    <a:pt x="126" y="430"/>
                  </a:lnTo>
                  <a:lnTo>
                    <a:pt x="124" y="448"/>
                  </a:lnTo>
                  <a:lnTo>
                    <a:pt x="124" y="453"/>
                  </a:lnTo>
                  <a:lnTo>
                    <a:pt x="125" y="467"/>
                  </a:lnTo>
                  <a:lnTo>
                    <a:pt x="130" y="480"/>
                  </a:lnTo>
                  <a:lnTo>
                    <a:pt x="138" y="489"/>
                  </a:lnTo>
                  <a:lnTo>
                    <a:pt x="150" y="498"/>
                  </a:lnTo>
                  <a:lnTo>
                    <a:pt x="165" y="502"/>
                  </a:lnTo>
                  <a:lnTo>
                    <a:pt x="184" y="505"/>
                  </a:lnTo>
                  <a:lnTo>
                    <a:pt x="203" y="504"/>
                  </a:lnTo>
                  <a:lnTo>
                    <a:pt x="219" y="499"/>
                  </a:lnTo>
                  <a:lnTo>
                    <a:pt x="234" y="492"/>
                  </a:lnTo>
                  <a:lnTo>
                    <a:pt x="247" y="481"/>
                  </a:lnTo>
                  <a:lnTo>
                    <a:pt x="258" y="468"/>
                  </a:lnTo>
                  <a:lnTo>
                    <a:pt x="264" y="453"/>
                  </a:lnTo>
                  <a:lnTo>
                    <a:pt x="266" y="434"/>
                  </a:lnTo>
                  <a:lnTo>
                    <a:pt x="266" y="390"/>
                  </a:lnTo>
                  <a:lnTo>
                    <a:pt x="217" y="390"/>
                  </a:lnTo>
                  <a:close/>
                  <a:moveTo>
                    <a:pt x="3665" y="213"/>
                  </a:moveTo>
                  <a:lnTo>
                    <a:pt x="3649" y="215"/>
                  </a:lnTo>
                  <a:lnTo>
                    <a:pt x="3634" y="219"/>
                  </a:lnTo>
                  <a:lnTo>
                    <a:pt x="3618" y="227"/>
                  </a:lnTo>
                  <a:lnTo>
                    <a:pt x="3605" y="239"/>
                  </a:lnTo>
                  <a:lnTo>
                    <a:pt x="3595" y="257"/>
                  </a:lnTo>
                  <a:lnTo>
                    <a:pt x="3586" y="279"/>
                  </a:lnTo>
                  <a:lnTo>
                    <a:pt x="3580" y="307"/>
                  </a:lnTo>
                  <a:lnTo>
                    <a:pt x="3748" y="307"/>
                  </a:lnTo>
                  <a:lnTo>
                    <a:pt x="3744" y="282"/>
                  </a:lnTo>
                  <a:lnTo>
                    <a:pt x="3738" y="259"/>
                  </a:lnTo>
                  <a:lnTo>
                    <a:pt x="3730" y="243"/>
                  </a:lnTo>
                  <a:lnTo>
                    <a:pt x="3718" y="230"/>
                  </a:lnTo>
                  <a:lnTo>
                    <a:pt x="3703" y="220"/>
                  </a:lnTo>
                  <a:lnTo>
                    <a:pt x="3685" y="215"/>
                  </a:lnTo>
                  <a:lnTo>
                    <a:pt x="3665" y="213"/>
                  </a:lnTo>
                  <a:close/>
                  <a:moveTo>
                    <a:pt x="1602" y="213"/>
                  </a:moveTo>
                  <a:lnTo>
                    <a:pt x="1586" y="215"/>
                  </a:lnTo>
                  <a:lnTo>
                    <a:pt x="1569" y="219"/>
                  </a:lnTo>
                  <a:lnTo>
                    <a:pt x="1555" y="227"/>
                  </a:lnTo>
                  <a:lnTo>
                    <a:pt x="1542" y="239"/>
                  </a:lnTo>
                  <a:lnTo>
                    <a:pt x="1532" y="257"/>
                  </a:lnTo>
                  <a:lnTo>
                    <a:pt x="1522" y="279"/>
                  </a:lnTo>
                  <a:lnTo>
                    <a:pt x="1516" y="307"/>
                  </a:lnTo>
                  <a:lnTo>
                    <a:pt x="1684" y="307"/>
                  </a:lnTo>
                  <a:lnTo>
                    <a:pt x="1681" y="282"/>
                  </a:lnTo>
                  <a:lnTo>
                    <a:pt x="1675" y="259"/>
                  </a:lnTo>
                  <a:lnTo>
                    <a:pt x="1666" y="243"/>
                  </a:lnTo>
                  <a:lnTo>
                    <a:pt x="1654" y="230"/>
                  </a:lnTo>
                  <a:lnTo>
                    <a:pt x="1639" y="220"/>
                  </a:lnTo>
                  <a:lnTo>
                    <a:pt x="1622" y="215"/>
                  </a:lnTo>
                  <a:lnTo>
                    <a:pt x="1602" y="213"/>
                  </a:lnTo>
                  <a:close/>
                  <a:moveTo>
                    <a:pt x="2671" y="135"/>
                  </a:moveTo>
                  <a:lnTo>
                    <a:pt x="2796" y="135"/>
                  </a:lnTo>
                  <a:lnTo>
                    <a:pt x="2796" y="419"/>
                  </a:lnTo>
                  <a:lnTo>
                    <a:pt x="2798" y="442"/>
                  </a:lnTo>
                  <a:lnTo>
                    <a:pt x="2803" y="461"/>
                  </a:lnTo>
                  <a:lnTo>
                    <a:pt x="2811" y="476"/>
                  </a:lnTo>
                  <a:lnTo>
                    <a:pt x="2824" y="486"/>
                  </a:lnTo>
                  <a:lnTo>
                    <a:pt x="2841" y="492"/>
                  </a:lnTo>
                  <a:lnTo>
                    <a:pt x="2861" y="494"/>
                  </a:lnTo>
                  <a:lnTo>
                    <a:pt x="2878" y="493"/>
                  </a:lnTo>
                  <a:lnTo>
                    <a:pt x="2895" y="487"/>
                  </a:lnTo>
                  <a:lnTo>
                    <a:pt x="2910" y="479"/>
                  </a:lnTo>
                  <a:lnTo>
                    <a:pt x="2922" y="467"/>
                  </a:lnTo>
                  <a:lnTo>
                    <a:pt x="2931" y="452"/>
                  </a:lnTo>
                  <a:lnTo>
                    <a:pt x="2937" y="434"/>
                  </a:lnTo>
                  <a:lnTo>
                    <a:pt x="2940" y="412"/>
                  </a:lnTo>
                  <a:lnTo>
                    <a:pt x="2940" y="135"/>
                  </a:lnTo>
                  <a:lnTo>
                    <a:pt x="3064" y="135"/>
                  </a:lnTo>
                  <a:lnTo>
                    <a:pt x="3064" y="583"/>
                  </a:lnTo>
                  <a:lnTo>
                    <a:pt x="2940" y="583"/>
                  </a:lnTo>
                  <a:lnTo>
                    <a:pt x="2940" y="517"/>
                  </a:lnTo>
                  <a:lnTo>
                    <a:pt x="2929" y="534"/>
                  </a:lnTo>
                  <a:lnTo>
                    <a:pt x="2916" y="550"/>
                  </a:lnTo>
                  <a:lnTo>
                    <a:pt x="2901" y="564"/>
                  </a:lnTo>
                  <a:lnTo>
                    <a:pt x="2882" y="575"/>
                  </a:lnTo>
                  <a:lnTo>
                    <a:pt x="2861" y="584"/>
                  </a:lnTo>
                  <a:lnTo>
                    <a:pt x="2837" y="590"/>
                  </a:lnTo>
                  <a:lnTo>
                    <a:pt x="2810" y="592"/>
                  </a:lnTo>
                  <a:lnTo>
                    <a:pt x="2784" y="590"/>
                  </a:lnTo>
                  <a:lnTo>
                    <a:pt x="2759" y="584"/>
                  </a:lnTo>
                  <a:lnTo>
                    <a:pt x="2738" y="575"/>
                  </a:lnTo>
                  <a:lnTo>
                    <a:pt x="2718" y="563"/>
                  </a:lnTo>
                  <a:lnTo>
                    <a:pt x="2702" y="545"/>
                  </a:lnTo>
                  <a:lnTo>
                    <a:pt x="2689" y="525"/>
                  </a:lnTo>
                  <a:lnTo>
                    <a:pt x="2679" y="500"/>
                  </a:lnTo>
                  <a:lnTo>
                    <a:pt x="2672" y="470"/>
                  </a:lnTo>
                  <a:lnTo>
                    <a:pt x="2671" y="437"/>
                  </a:lnTo>
                  <a:lnTo>
                    <a:pt x="2671" y="135"/>
                  </a:lnTo>
                  <a:close/>
                  <a:moveTo>
                    <a:pt x="3413" y="130"/>
                  </a:moveTo>
                  <a:lnTo>
                    <a:pt x="3413" y="252"/>
                  </a:lnTo>
                  <a:lnTo>
                    <a:pt x="3383" y="253"/>
                  </a:lnTo>
                  <a:lnTo>
                    <a:pt x="3357" y="258"/>
                  </a:lnTo>
                  <a:lnTo>
                    <a:pt x="3333" y="264"/>
                  </a:lnTo>
                  <a:lnTo>
                    <a:pt x="3314" y="275"/>
                  </a:lnTo>
                  <a:lnTo>
                    <a:pt x="3299" y="288"/>
                  </a:lnTo>
                  <a:lnTo>
                    <a:pt x="3288" y="305"/>
                  </a:lnTo>
                  <a:lnTo>
                    <a:pt x="3281" y="327"/>
                  </a:lnTo>
                  <a:lnTo>
                    <a:pt x="3279" y="353"/>
                  </a:lnTo>
                  <a:lnTo>
                    <a:pt x="3279" y="583"/>
                  </a:lnTo>
                  <a:lnTo>
                    <a:pt x="3154" y="583"/>
                  </a:lnTo>
                  <a:lnTo>
                    <a:pt x="3154" y="135"/>
                  </a:lnTo>
                  <a:lnTo>
                    <a:pt x="3279" y="135"/>
                  </a:lnTo>
                  <a:lnTo>
                    <a:pt x="3279" y="217"/>
                  </a:lnTo>
                  <a:lnTo>
                    <a:pt x="3293" y="190"/>
                  </a:lnTo>
                  <a:lnTo>
                    <a:pt x="3311" y="169"/>
                  </a:lnTo>
                  <a:lnTo>
                    <a:pt x="3331" y="151"/>
                  </a:lnTo>
                  <a:lnTo>
                    <a:pt x="3354" y="139"/>
                  </a:lnTo>
                  <a:lnTo>
                    <a:pt x="3383" y="132"/>
                  </a:lnTo>
                  <a:lnTo>
                    <a:pt x="3413" y="130"/>
                  </a:lnTo>
                  <a:close/>
                  <a:moveTo>
                    <a:pt x="3664" y="126"/>
                  </a:moveTo>
                  <a:lnTo>
                    <a:pt x="3695" y="127"/>
                  </a:lnTo>
                  <a:lnTo>
                    <a:pt x="3723" y="132"/>
                  </a:lnTo>
                  <a:lnTo>
                    <a:pt x="3750" y="140"/>
                  </a:lnTo>
                  <a:lnTo>
                    <a:pt x="3775" y="152"/>
                  </a:lnTo>
                  <a:lnTo>
                    <a:pt x="3797" y="167"/>
                  </a:lnTo>
                  <a:lnTo>
                    <a:pt x="3818" y="185"/>
                  </a:lnTo>
                  <a:lnTo>
                    <a:pt x="3835" y="207"/>
                  </a:lnTo>
                  <a:lnTo>
                    <a:pt x="3849" y="233"/>
                  </a:lnTo>
                  <a:lnTo>
                    <a:pt x="3860" y="264"/>
                  </a:lnTo>
                  <a:lnTo>
                    <a:pt x="3867" y="298"/>
                  </a:lnTo>
                  <a:lnTo>
                    <a:pt x="3869" y="336"/>
                  </a:lnTo>
                  <a:lnTo>
                    <a:pt x="3869" y="390"/>
                  </a:lnTo>
                  <a:lnTo>
                    <a:pt x="3578" y="390"/>
                  </a:lnTo>
                  <a:lnTo>
                    <a:pt x="3582" y="417"/>
                  </a:lnTo>
                  <a:lnTo>
                    <a:pt x="3588" y="441"/>
                  </a:lnTo>
                  <a:lnTo>
                    <a:pt x="3596" y="460"/>
                  </a:lnTo>
                  <a:lnTo>
                    <a:pt x="3606" y="475"/>
                  </a:lnTo>
                  <a:lnTo>
                    <a:pt x="3619" y="487"/>
                  </a:lnTo>
                  <a:lnTo>
                    <a:pt x="3635" y="495"/>
                  </a:lnTo>
                  <a:lnTo>
                    <a:pt x="3652" y="500"/>
                  </a:lnTo>
                  <a:lnTo>
                    <a:pt x="3671" y="501"/>
                  </a:lnTo>
                  <a:lnTo>
                    <a:pt x="3694" y="499"/>
                  </a:lnTo>
                  <a:lnTo>
                    <a:pt x="3712" y="493"/>
                  </a:lnTo>
                  <a:lnTo>
                    <a:pt x="3728" y="485"/>
                  </a:lnTo>
                  <a:lnTo>
                    <a:pt x="3740" y="473"/>
                  </a:lnTo>
                  <a:lnTo>
                    <a:pt x="3748" y="459"/>
                  </a:lnTo>
                  <a:lnTo>
                    <a:pt x="3754" y="443"/>
                  </a:lnTo>
                  <a:lnTo>
                    <a:pt x="3869" y="443"/>
                  </a:lnTo>
                  <a:lnTo>
                    <a:pt x="3862" y="470"/>
                  </a:lnTo>
                  <a:lnTo>
                    <a:pt x="3851" y="495"/>
                  </a:lnTo>
                  <a:lnTo>
                    <a:pt x="3837" y="519"/>
                  </a:lnTo>
                  <a:lnTo>
                    <a:pt x="3818" y="540"/>
                  </a:lnTo>
                  <a:lnTo>
                    <a:pt x="3796" y="558"/>
                  </a:lnTo>
                  <a:lnTo>
                    <a:pt x="3770" y="572"/>
                  </a:lnTo>
                  <a:lnTo>
                    <a:pt x="3740" y="583"/>
                  </a:lnTo>
                  <a:lnTo>
                    <a:pt x="3707" y="590"/>
                  </a:lnTo>
                  <a:lnTo>
                    <a:pt x="3669" y="592"/>
                  </a:lnTo>
                  <a:lnTo>
                    <a:pt x="3635" y="590"/>
                  </a:lnTo>
                  <a:lnTo>
                    <a:pt x="3603" y="584"/>
                  </a:lnTo>
                  <a:lnTo>
                    <a:pt x="3573" y="574"/>
                  </a:lnTo>
                  <a:lnTo>
                    <a:pt x="3548" y="561"/>
                  </a:lnTo>
                  <a:lnTo>
                    <a:pt x="3523" y="545"/>
                  </a:lnTo>
                  <a:lnTo>
                    <a:pt x="3503" y="524"/>
                  </a:lnTo>
                  <a:lnTo>
                    <a:pt x="3485" y="500"/>
                  </a:lnTo>
                  <a:lnTo>
                    <a:pt x="3471" y="472"/>
                  </a:lnTo>
                  <a:lnTo>
                    <a:pt x="3460" y="440"/>
                  </a:lnTo>
                  <a:lnTo>
                    <a:pt x="3454" y="404"/>
                  </a:lnTo>
                  <a:lnTo>
                    <a:pt x="3452" y="366"/>
                  </a:lnTo>
                  <a:lnTo>
                    <a:pt x="3452" y="357"/>
                  </a:lnTo>
                  <a:lnTo>
                    <a:pt x="3454" y="318"/>
                  </a:lnTo>
                  <a:lnTo>
                    <a:pt x="3461" y="283"/>
                  </a:lnTo>
                  <a:lnTo>
                    <a:pt x="3472" y="251"/>
                  </a:lnTo>
                  <a:lnTo>
                    <a:pt x="3486" y="222"/>
                  </a:lnTo>
                  <a:lnTo>
                    <a:pt x="3504" y="197"/>
                  </a:lnTo>
                  <a:lnTo>
                    <a:pt x="3524" y="176"/>
                  </a:lnTo>
                  <a:lnTo>
                    <a:pt x="3548" y="158"/>
                  </a:lnTo>
                  <a:lnTo>
                    <a:pt x="3575" y="144"/>
                  </a:lnTo>
                  <a:lnTo>
                    <a:pt x="3603" y="134"/>
                  </a:lnTo>
                  <a:lnTo>
                    <a:pt x="3632" y="128"/>
                  </a:lnTo>
                  <a:lnTo>
                    <a:pt x="3664" y="126"/>
                  </a:lnTo>
                  <a:close/>
                  <a:moveTo>
                    <a:pt x="2141" y="126"/>
                  </a:moveTo>
                  <a:lnTo>
                    <a:pt x="2167" y="127"/>
                  </a:lnTo>
                  <a:lnTo>
                    <a:pt x="2191" y="133"/>
                  </a:lnTo>
                  <a:lnTo>
                    <a:pt x="2213" y="143"/>
                  </a:lnTo>
                  <a:lnTo>
                    <a:pt x="2230" y="156"/>
                  </a:lnTo>
                  <a:lnTo>
                    <a:pt x="2247" y="173"/>
                  </a:lnTo>
                  <a:lnTo>
                    <a:pt x="2260" y="194"/>
                  </a:lnTo>
                  <a:lnTo>
                    <a:pt x="2268" y="219"/>
                  </a:lnTo>
                  <a:lnTo>
                    <a:pt x="2274" y="249"/>
                  </a:lnTo>
                  <a:lnTo>
                    <a:pt x="2276" y="283"/>
                  </a:lnTo>
                  <a:lnTo>
                    <a:pt x="2276" y="583"/>
                  </a:lnTo>
                  <a:lnTo>
                    <a:pt x="2151" y="583"/>
                  </a:lnTo>
                  <a:lnTo>
                    <a:pt x="2151" y="302"/>
                  </a:lnTo>
                  <a:lnTo>
                    <a:pt x="2150" y="278"/>
                  </a:lnTo>
                  <a:lnTo>
                    <a:pt x="2144" y="259"/>
                  </a:lnTo>
                  <a:lnTo>
                    <a:pt x="2135" y="245"/>
                  </a:lnTo>
                  <a:lnTo>
                    <a:pt x="2122" y="235"/>
                  </a:lnTo>
                  <a:lnTo>
                    <a:pt x="2105" y="229"/>
                  </a:lnTo>
                  <a:lnTo>
                    <a:pt x="2085" y="226"/>
                  </a:lnTo>
                  <a:lnTo>
                    <a:pt x="2067" y="229"/>
                  </a:lnTo>
                  <a:lnTo>
                    <a:pt x="2050" y="233"/>
                  </a:lnTo>
                  <a:lnTo>
                    <a:pt x="2036" y="242"/>
                  </a:lnTo>
                  <a:lnTo>
                    <a:pt x="2024" y="253"/>
                  </a:lnTo>
                  <a:lnTo>
                    <a:pt x="2015" y="269"/>
                  </a:lnTo>
                  <a:lnTo>
                    <a:pt x="2009" y="288"/>
                  </a:lnTo>
                  <a:lnTo>
                    <a:pt x="2006" y="310"/>
                  </a:lnTo>
                  <a:lnTo>
                    <a:pt x="2006" y="583"/>
                  </a:lnTo>
                  <a:lnTo>
                    <a:pt x="1882" y="583"/>
                  </a:lnTo>
                  <a:lnTo>
                    <a:pt x="1882" y="135"/>
                  </a:lnTo>
                  <a:lnTo>
                    <a:pt x="2006" y="135"/>
                  </a:lnTo>
                  <a:lnTo>
                    <a:pt x="2006" y="202"/>
                  </a:lnTo>
                  <a:lnTo>
                    <a:pt x="2017" y="185"/>
                  </a:lnTo>
                  <a:lnTo>
                    <a:pt x="2031" y="169"/>
                  </a:lnTo>
                  <a:lnTo>
                    <a:pt x="2048" y="154"/>
                  </a:lnTo>
                  <a:lnTo>
                    <a:pt x="2067" y="143"/>
                  </a:lnTo>
                  <a:lnTo>
                    <a:pt x="2089" y="134"/>
                  </a:lnTo>
                  <a:lnTo>
                    <a:pt x="2114" y="128"/>
                  </a:lnTo>
                  <a:lnTo>
                    <a:pt x="2141" y="126"/>
                  </a:lnTo>
                  <a:close/>
                  <a:moveTo>
                    <a:pt x="1601" y="126"/>
                  </a:moveTo>
                  <a:lnTo>
                    <a:pt x="1631" y="127"/>
                  </a:lnTo>
                  <a:lnTo>
                    <a:pt x="1659" y="132"/>
                  </a:lnTo>
                  <a:lnTo>
                    <a:pt x="1686" y="140"/>
                  </a:lnTo>
                  <a:lnTo>
                    <a:pt x="1712" y="152"/>
                  </a:lnTo>
                  <a:lnTo>
                    <a:pt x="1734" y="167"/>
                  </a:lnTo>
                  <a:lnTo>
                    <a:pt x="1754" y="185"/>
                  </a:lnTo>
                  <a:lnTo>
                    <a:pt x="1772" y="207"/>
                  </a:lnTo>
                  <a:lnTo>
                    <a:pt x="1786" y="233"/>
                  </a:lnTo>
                  <a:lnTo>
                    <a:pt x="1797" y="264"/>
                  </a:lnTo>
                  <a:lnTo>
                    <a:pt x="1803" y="298"/>
                  </a:lnTo>
                  <a:lnTo>
                    <a:pt x="1805" y="336"/>
                  </a:lnTo>
                  <a:lnTo>
                    <a:pt x="1805" y="390"/>
                  </a:lnTo>
                  <a:lnTo>
                    <a:pt x="1515" y="390"/>
                  </a:lnTo>
                  <a:lnTo>
                    <a:pt x="1519" y="417"/>
                  </a:lnTo>
                  <a:lnTo>
                    <a:pt x="1525" y="441"/>
                  </a:lnTo>
                  <a:lnTo>
                    <a:pt x="1533" y="460"/>
                  </a:lnTo>
                  <a:lnTo>
                    <a:pt x="1543" y="475"/>
                  </a:lnTo>
                  <a:lnTo>
                    <a:pt x="1556" y="487"/>
                  </a:lnTo>
                  <a:lnTo>
                    <a:pt x="1572" y="495"/>
                  </a:lnTo>
                  <a:lnTo>
                    <a:pt x="1588" y="500"/>
                  </a:lnTo>
                  <a:lnTo>
                    <a:pt x="1608" y="501"/>
                  </a:lnTo>
                  <a:lnTo>
                    <a:pt x="1629" y="499"/>
                  </a:lnTo>
                  <a:lnTo>
                    <a:pt x="1648" y="493"/>
                  </a:lnTo>
                  <a:lnTo>
                    <a:pt x="1664" y="485"/>
                  </a:lnTo>
                  <a:lnTo>
                    <a:pt x="1675" y="473"/>
                  </a:lnTo>
                  <a:lnTo>
                    <a:pt x="1684" y="459"/>
                  </a:lnTo>
                  <a:lnTo>
                    <a:pt x="1690" y="443"/>
                  </a:lnTo>
                  <a:lnTo>
                    <a:pt x="1805" y="443"/>
                  </a:lnTo>
                  <a:lnTo>
                    <a:pt x="1798" y="470"/>
                  </a:lnTo>
                  <a:lnTo>
                    <a:pt x="1787" y="495"/>
                  </a:lnTo>
                  <a:lnTo>
                    <a:pt x="1773" y="519"/>
                  </a:lnTo>
                  <a:lnTo>
                    <a:pt x="1754" y="540"/>
                  </a:lnTo>
                  <a:lnTo>
                    <a:pt x="1732" y="558"/>
                  </a:lnTo>
                  <a:lnTo>
                    <a:pt x="1706" y="572"/>
                  </a:lnTo>
                  <a:lnTo>
                    <a:pt x="1677" y="583"/>
                  </a:lnTo>
                  <a:lnTo>
                    <a:pt x="1642" y="590"/>
                  </a:lnTo>
                  <a:lnTo>
                    <a:pt x="1606" y="592"/>
                  </a:lnTo>
                  <a:lnTo>
                    <a:pt x="1572" y="590"/>
                  </a:lnTo>
                  <a:lnTo>
                    <a:pt x="1540" y="584"/>
                  </a:lnTo>
                  <a:lnTo>
                    <a:pt x="1510" y="574"/>
                  </a:lnTo>
                  <a:lnTo>
                    <a:pt x="1483" y="561"/>
                  </a:lnTo>
                  <a:lnTo>
                    <a:pt x="1460" y="545"/>
                  </a:lnTo>
                  <a:lnTo>
                    <a:pt x="1439" y="524"/>
                  </a:lnTo>
                  <a:lnTo>
                    <a:pt x="1421" y="500"/>
                  </a:lnTo>
                  <a:lnTo>
                    <a:pt x="1407" y="472"/>
                  </a:lnTo>
                  <a:lnTo>
                    <a:pt x="1397" y="440"/>
                  </a:lnTo>
                  <a:lnTo>
                    <a:pt x="1390" y="404"/>
                  </a:lnTo>
                  <a:lnTo>
                    <a:pt x="1389" y="366"/>
                  </a:lnTo>
                  <a:lnTo>
                    <a:pt x="1389" y="357"/>
                  </a:lnTo>
                  <a:lnTo>
                    <a:pt x="1391" y="318"/>
                  </a:lnTo>
                  <a:lnTo>
                    <a:pt x="1397" y="283"/>
                  </a:lnTo>
                  <a:lnTo>
                    <a:pt x="1408" y="251"/>
                  </a:lnTo>
                  <a:lnTo>
                    <a:pt x="1422" y="222"/>
                  </a:lnTo>
                  <a:lnTo>
                    <a:pt x="1440" y="197"/>
                  </a:lnTo>
                  <a:lnTo>
                    <a:pt x="1461" y="176"/>
                  </a:lnTo>
                  <a:lnTo>
                    <a:pt x="1485" y="158"/>
                  </a:lnTo>
                  <a:lnTo>
                    <a:pt x="1510" y="144"/>
                  </a:lnTo>
                  <a:lnTo>
                    <a:pt x="1539" y="134"/>
                  </a:lnTo>
                  <a:lnTo>
                    <a:pt x="1569" y="128"/>
                  </a:lnTo>
                  <a:lnTo>
                    <a:pt x="1601" y="126"/>
                  </a:lnTo>
                  <a:close/>
                  <a:moveTo>
                    <a:pt x="1138" y="126"/>
                  </a:moveTo>
                  <a:lnTo>
                    <a:pt x="1169" y="127"/>
                  </a:lnTo>
                  <a:lnTo>
                    <a:pt x="1197" y="132"/>
                  </a:lnTo>
                  <a:lnTo>
                    <a:pt x="1223" y="140"/>
                  </a:lnTo>
                  <a:lnTo>
                    <a:pt x="1248" y="152"/>
                  </a:lnTo>
                  <a:lnTo>
                    <a:pt x="1270" y="166"/>
                  </a:lnTo>
                  <a:lnTo>
                    <a:pt x="1290" y="185"/>
                  </a:lnTo>
                  <a:lnTo>
                    <a:pt x="1307" y="206"/>
                  </a:lnTo>
                  <a:lnTo>
                    <a:pt x="1320" y="232"/>
                  </a:lnTo>
                  <a:lnTo>
                    <a:pt x="1329" y="262"/>
                  </a:lnTo>
                  <a:lnTo>
                    <a:pt x="1334" y="295"/>
                  </a:lnTo>
                  <a:lnTo>
                    <a:pt x="1215" y="295"/>
                  </a:lnTo>
                  <a:lnTo>
                    <a:pt x="1209" y="273"/>
                  </a:lnTo>
                  <a:lnTo>
                    <a:pt x="1202" y="256"/>
                  </a:lnTo>
                  <a:lnTo>
                    <a:pt x="1191" y="242"/>
                  </a:lnTo>
                  <a:lnTo>
                    <a:pt x="1178" y="231"/>
                  </a:lnTo>
                  <a:lnTo>
                    <a:pt x="1161" y="225"/>
                  </a:lnTo>
                  <a:lnTo>
                    <a:pt x="1140" y="223"/>
                  </a:lnTo>
                  <a:lnTo>
                    <a:pt x="1122" y="224"/>
                  </a:lnTo>
                  <a:lnTo>
                    <a:pt x="1105" y="231"/>
                  </a:lnTo>
                  <a:lnTo>
                    <a:pt x="1090" y="240"/>
                  </a:lnTo>
                  <a:lnTo>
                    <a:pt x="1077" y="255"/>
                  </a:lnTo>
                  <a:lnTo>
                    <a:pt x="1066" y="272"/>
                  </a:lnTo>
                  <a:lnTo>
                    <a:pt x="1058" y="295"/>
                  </a:lnTo>
                  <a:lnTo>
                    <a:pt x="1053" y="322"/>
                  </a:lnTo>
                  <a:lnTo>
                    <a:pt x="1051" y="353"/>
                  </a:lnTo>
                  <a:lnTo>
                    <a:pt x="1051" y="366"/>
                  </a:lnTo>
                  <a:lnTo>
                    <a:pt x="1053" y="397"/>
                  </a:lnTo>
                  <a:lnTo>
                    <a:pt x="1058" y="424"/>
                  </a:lnTo>
                  <a:lnTo>
                    <a:pt x="1065" y="448"/>
                  </a:lnTo>
                  <a:lnTo>
                    <a:pt x="1075" y="466"/>
                  </a:lnTo>
                  <a:lnTo>
                    <a:pt x="1087" y="480"/>
                  </a:lnTo>
                  <a:lnTo>
                    <a:pt x="1103" y="489"/>
                  </a:lnTo>
                  <a:lnTo>
                    <a:pt x="1122" y="495"/>
                  </a:lnTo>
                  <a:lnTo>
                    <a:pt x="1142" y="498"/>
                  </a:lnTo>
                  <a:lnTo>
                    <a:pt x="1162" y="495"/>
                  </a:lnTo>
                  <a:lnTo>
                    <a:pt x="1181" y="488"/>
                  </a:lnTo>
                  <a:lnTo>
                    <a:pt x="1196" y="475"/>
                  </a:lnTo>
                  <a:lnTo>
                    <a:pt x="1209" y="460"/>
                  </a:lnTo>
                  <a:lnTo>
                    <a:pt x="1217" y="440"/>
                  </a:lnTo>
                  <a:lnTo>
                    <a:pt x="1223" y="417"/>
                  </a:lnTo>
                  <a:lnTo>
                    <a:pt x="1336" y="417"/>
                  </a:lnTo>
                  <a:lnTo>
                    <a:pt x="1331" y="450"/>
                  </a:lnTo>
                  <a:lnTo>
                    <a:pt x="1322" y="480"/>
                  </a:lnTo>
                  <a:lnTo>
                    <a:pt x="1308" y="508"/>
                  </a:lnTo>
                  <a:lnTo>
                    <a:pt x="1290" y="532"/>
                  </a:lnTo>
                  <a:lnTo>
                    <a:pt x="1268" y="552"/>
                  </a:lnTo>
                  <a:lnTo>
                    <a:pt x="1241" y="570"/>
                  </a:lnTo>
                  <a:lnTo>
                    <a:pt x="1211" y="581"/>
                  </a:lnTo>
                  <a:lnTo>
                    <a:pt x="1176" y="588"/>
                  </a:lnTo>
                  <a:lnTo>
                    <a:pt x="1138" y="592"/>
                  </a:lnTo>
                  <a:lnTo>
                    <a:pt x="1105" y="590"/>
                  </a:lnTo>
                  <a:lnTo>
                    <a:pt x="1073" y="584"/>
                  </a:lnTo>
                  <a:lnTo>
                    <a:pt x="1045" y="574"/>
                  </a:lnTo>
                  <a:lnTo>
                    <a:pt x="1019" y="561"/>
                  </a:lnTo>
                  <a:lnTo>
                    <a:pt x="996" y="544"/>
                  </a:lnTo>
                  <a:lnTo>
                    <a:pt x="974" y="524"/>
                  </a:lnTo>
                  <a:lnTo>
                    <a:pt x="957" y="499"/>
                  </a:lnTo>
                  <a:lnTo>
                    <a:pt x="944" y="470"/>
                  </a:lnTo>
                  <a:lnTo>
                    <a:pt x="933" y="439"/>
                  </a:lnTo>
                  <a:lnTo>
                    <a:pt x="926" y="403"/>
                  </a:lnTo>
                  <a:lnTo>
                    <a:pt x="925" y="363"/>
                  </a:lnTo>
                  <a:lnTo>
                    <a:pt x="925" y="357"/>
                  </a:lnTo>
                  <a:lnTo>
                    <a:pt x="926" y="318"/>
                  </a:lnTo>
                  <a:lnTo>
                    <a:pt x="933" y="282"/>
                  </a:lnTo>
                  <a:lnTo>
                    <a:pt x="944" y="250"/>
                  </a:lnTo>
                  <a:lnTo>
                    <a:pt x="959" y="222"/>
                  </a:lnTo>
                  <a:lnTo>
                    <a:pt x="977" y="196"/>
                  </a:lnTo>
                  <a:lnTo>
                    <a:pt x="998" y="174"/>
                  </a:lnTo>
                  <a:lnTo>
                    <a:pt x="1021" y="158"/>
                  </a:lnTo>
                  <a:lnTo>
                    <a:pt x="1049" y="144"/>
                  </a:lnTo>
                  <a:lnTo>
                    <a:pt x="1077" y="134"/>
                  </a:lnTo>
                  <a:lnTo>
                    <a:pt x="1106" y="128"/>
                  </a:lnTo>
                  <a:lnTo>
                    <a:pt x="1138" y="126"/>
                  </a:lnTo>
                  <a:close/>
                  <a:moveTo>
                    <a:pt x="674" y="126"/>
                  </a:moveTo>
                  <a:lnTo>
                    <a:pt x="705" y="127"/>
                  </a:lnTo>
                  <a:lnTo>
                    <a:pt x="733" y="132"/>
                  </a:lnTo>
                  <a:lnTo>
                    <a:pt x="759" y="140"/>
                  </a:lnTo>
                  <a:lnTo>
                    <a:pt x="783" y="152"/>
                  </a:lnTo>
                  <a:lnTo>
                    <a:pt x="806" y="166"/>
                  </a:lnTo>
                  <a:lnTo>
                    <a:pt x="826" y="185"/>
                  </a:lnTo>
                  <a:lnTo>
                    <a:pt x="842" y="206"/>
                  </a:lnTo>
                  <a:lnTo>
                    <a:pt x="855" y="232"/>
                  </a:lnTo>
                  <a:lnTo>
                    <a:pt x="865" y="262"/>
                  </a:lnTo>
                  <a:lnTo>
                    <a:pt x="869" y="295"/>
                  </a:lnTo>
                  <a:lnTo>
                    <a:pt x="751" y="295"/>
                  </a:lnTo>
                  <a:lnTo>
                    <a:pt x="745" y="273"/>
                  </a:lnTo>
                  <a:lnTo>
                    <a:pt x="738" y="256"/>
                  </a:lnTo>
                  <a:lnTo>
                    <a:pt x="727" y="242"/>
                  </a:lnTo>
                  <a:lnTo>
                    <a:pt x="714" y="231"/>
                  </a:lnTo>
                  <a:lnTo>
                    <a:pt x="696" y="225"/>
                  </a:lnTo>
                  <a:lnTo>
                    <a:pt x="676" y="223"/>
                  </a:lnTo>
                  <a:lnTo>
                    <a:pt x="657" y="224"/>
                  </a:lnTo>
                  <a:lnTo>
                    <a:pt x="641" y="231"/>
                  </a:lnTo>
                  <a:lnTo>
                    <a:pt x="626" y="240"/>
                  </a:lnTo>
                  <a:lnTo>
                    <a:pt x="613" y="255"/>
                  </a:lnTo>
                  <a:lnTo>
                    <a:pt x="602" y="272"/>
                  </a:lnTo>
                  <a:lnTo>
                    <a:pt x="594" y="295"/>
                  </a:lnTo>
                  <a:lnTo>
                    <a:pt x="589" y="322"/>
                  </a:lnTo>
                  <a:lnTo>
                    <a:pt x="587" y="353"/>
                  </a:lnTo>
                  <a:lnTo>
                    <a:pt x="587" y="366"/>
                  </a:lnTo>
                  <a:lnTo>
                    <a:pt x="589" y="397"/>
                  </a:lnTo>
                  <a:lnTo>
                    <a:pt x="593" y="424"/>
                  </a:lnTo>
                  <a:lnTo>
                    <a:pt x="601" y="448"/>
                  </a:lnTo>
                  <a:lnTo>
                    <a:pt x="610" y="466"/>
                  </a:lnTo>
                  <a:lnTo>
                    <a:pt x="623" y="480"/>
                  </a:lnTo>
                  <a:lnTo>
                    <a:pt x="639" y="489"/>
                  </a:lnTo>
                  <a:lnTo>
                    <a:pt x="657" y="495"/>
                  </a:lnTo>
                  <a:lnTo>
                    <a:pt x="677" y="498"/>
                  </a:lnTo>
                  <a:lnTo>
                    <a:pt x="697" y="495"/>
                  </a:lnTo>
                  <a:lnTo>
                    <a:pt x="716" y="488"/>
                  </a:lnTo>
                  <a:lnTo>
                    <a:pt x="732" y="475"/>
                  </a:lnTo>
                  <a:lnTo>
                    <a:pt x="745" y="460"/>
                  </a:lnTo>
                  <a:lnTo>
                    <a:pt x="753" y="440"/>
                  </a:lnTo>
                  <a:lnTo>
                    <a:pt x="759" y="417"/>
                  </a:lnTo>
                  <a:lnTo>
                    <a:pt x="872" y="417"/>
                  </a:lnTo>
                  <a:lnTo>
                    <a:pt x="867" y="450"/>
                  </a:lnTo>
                  <a:lnTo>
                    <a:pt x="858" y="480"/>
                  </a:lnTo>
                  <a:lnTo>
                    <a:pt x="844" y="508"/>
                  </a:lnTo>
                  <a:lnTo>
                    <a:pt x="826" y="532"/>
                  </a:lnTo>
                  <a:lnTo>
                    <a:pt x="804" y="552"/>
                  </a:lnTo>
                  <a:lnTo>
                    <a:pt x="776" y="570"/>
                  </a:lnTo>
                  <a:lnTo>
                    <a:pt x="746" y="581"/>
                  </a:lnTo>
                  <a:lnTo>
                    <a:pt x="712" y="588"/>
                  </a:lnTo>
                  <a:lnTo>
                    <a:pt x="674" y="592"/>
                  </a:lnTo>
                  <a:lnTo>
                    <a:pt x="641" y="590"/>
                  </a:lnTo>
                  <a:lnTo>
                    <a:pt x="609" y="584"/>
                  </a:lnTo>
                  <a:lnTo>
                    <a:pt x="581" y="574"/>
                  </a:lnTo>
                  <a:lnTo>
                    <a:pt x="555" y="561"/>
                  </a:lnTo>
                  <a:lnTo>
                    <a:pt x="531" y="544"/>
                  </a:lnTo>
                  <a:lnTo>
                    <a:pt x="510" y="524"/>
                  </a:lnTo>
                  <a:lnTo>
                    <a:pt x="492" y="499"/>
                  </a:lnTo>
                  <a:lnTo>
                    <a:pt x="478" y="470"/>
                  </a:lnTo>
                  <a:lnTo>
                    <a:pt x="469" y="439"/>
                  </a:lnTo>
                  <a:lnTo>
                    <a:pt x="462" y="403"/>
                  </a:lnTo>
                  <a:lnTo>
                    <a:pt x="459" y="363"/>
                  </a:lnTo>
                  <a:lnTo>
                    <a:pt x="459" y="357"/>
                  </a:lnTo>
                  <a:lnTo>
                    <a:pt x="462" y="318"/>
                  </a:lnTo>
                  <a:lnTo>
                    <a:pt x="469" y="282"/>
                  </a:lnTo>
                  <a:lnTo>
                    <a:pt x="480" y="250"/>
                  </a:lnTo>
                  <a:lnTo>
                    <a:pt x="495" y="222"/>
                  </a:lnTo>
                  <a:lnTo>
                    <a:pt x="513" y="196"/>
                  </a:lnTo>
                  <a:lnTo>
                    <a:pt x="534" y="174"/>
                  </a:lnTo>
                  <a:lnTo>
                    <a:pt x="557" y="158"/>
                  </a:lnTo>
                  <a:lnTo>
                    <a:pt x="583" y="144"/>
                  </a:lnTo>
                  <a:lnTo>
                    <a:pt x="613" y="134"/>
                  </a:lnTo>
                  <a:lnTo>
                    <a:pt x="642" y="128"/>
                  </a:lnTo>
                  <a:lnTo>
                    <a:pt x="674" y="126"/>
                  </a:lnTo>
                  <a:close/>
                  <a:moveTo>
                    <a:pt x="206" y="126"/>
                  </a:moveTo>
                  <a:lnTo>
                    <a:pt x="238" y="127"/>
                  </a:lnTo>
                  <a:lnTo>
                    <a:pt x="267" y="132"/>
                  </a:lnTo>
                  <a:lnTo>
                    <a:pt x="293" y="139"/>
                  </a:lnTo>
                  <a:lnTo>
                    <a:pt x="318" y="150"/>
                  </a:lnTo>
                  <a:lnTo>
                    <a:pt x="339" y="163"/>
                  </a:lnTo>
                  <a:lnTo>
                    <a:pt x="357" y="180"/>
                  </a:lnTo>
                  <a:lnTo>
                    <a:pt x="371" y="200"/>
                  </a:lnTo>
                  <a:lnTo>
                    <a:pt x="382" y="224"/>
                  </a:lnTo>
                  <a:lnTo>
                    <a:pt x="389" y="252"/>
                  </a:lnTo>
                  <a:lnTo>
                    <a:pt x="391" y="283"/>
                  </a:lnTo>
                  <a:lnTo>
                    <a:pt x="391" y="583"/>
                  </a:lnTo>
                  <a:lnTo>
                    <a:pt x="269" y="583"/>
                  </a:lnTo>
                  <a:lnTo>
                    <a:pt x="269" y="531"/>
                  </a:lnTo>
                  <a:lnTo>
                    <a:pt x="257" y="547"/>
                  </a:lnTo>
                  <a:lnTo>
                    <a:pt x="242" y="561"/>
                  </a:lnTo>
                  <a:lnTo>
                    <a:pt x="223" y="573"/>
                  </a:lnTo>
                  <a:lnTo>
                    <a:pt x="200" y="583"/>
                  </a:lnTo>
                  <a:lnTo>
                    <a:pt x="176" y="590"/>
                  </a:lnTo>
                  <a:lnTo>
                    <a:pt x="147" y="592"/>
                  </a:lnTo>
                  <a:lnTo>
                    <a:pt x="120" y="590"/>
                  </a:lnTo>
                  <a:lnTo>
                    <a:pt x="95" y="585"/>
                  </a:lnTo>
                  <a:lnTo>
                    <a:pt x="73" y="578"/>
                  </a:lnTo>
                  <a:lnTo>
                    <a:pt x="53" y="566"/>
                  </a:lnTo>
                  <a:lnTo>
                    <a:pt x="35" y="552"/>
                  </a:lnTo>
                  <a:lnTo>
                    <a:pt x="20" y="534"/>
                  </a:lnTo>
                  <a:lnTo>
                    <a:pt x="9" y="513"/>
                  </a:lnTo>
                  <a:lnTo>
                    <a:pt x="2" y="488"/>
                  </a:lnTo>
                  <a:lnTo>
                    <a:pt x="0" y="460"/>
                  </a:lnTo>
                  <a:lnTo>
                    <a:pt x="0" y="455"/>
                  </a:lnTo>
                  <a:lnTo>
                    <a:pt x="2" y="427"/>
                  </a:lnTo>
                  <a:lnTo>
                    <a:pt x="9" y="402"/>
                  </a:lnTo>
                  <a:lnTo>
                    <a:pt x="20" y="381"/>
                  </a:lnTo>
                  <a:lnTo>
                    <a:pt x="34" y="362"/>
                  </a:lnTo>
                  <a:lnTo>
                    <a:pt x="52" y="347"/>
                  </a:lnTo>
                  <a:lnTo>
                    <a:pt x="73" y="335"/>
                  </a:lnTo>
                  <a:lnTo>
                    <a:pt x="97" y="325"/>
                  </a:lnTo>
                  <a:lnTo>
                    <a:pt x="123" y="317"/>
                  </a:lnTo>
                  <a:lnTo>
                    <a:pt x="151" y="312"/>
                  </a:lnTo>
                  <a:lnTo>
                    <a:pt x="180" y="310"/>
                  </a:lnTo>
                  <a:lnTo>
                    <a:pt x="211" y="309"/>
                  </a:lnTo>
                  <a:lnTo>
                    <a:pt x="266" y="309"/>
                  </a:lnTo>
                  <a:lnTo>
                    <a:pt x="266" y="288"/>
                  </a:lnTo>
                  <a:lnTo>
                    <a:pt x="265" y="266"/>
                  </a:lnTo>
                  <a:lnTo>
                    <a:pt x="259" y="249"/>
                  </a:lnTo>
                  <a:lnTo>
                    <a:pt x="251" y="235"/>
                  </a:lnTo>
                  <a:lnTo>
                    <a:pt x="238" y="224"/>
                  </a:lnTo>
                  <a:lnTo>
                    <a:pt x="221" y="218"/>
                  </a:lnTo>
                  <a:lnTo>
                    <a:pt x="200" y="216"/>
                  </a:lnTo>
                  <a:lnTo>
                    <a:pt x="181" y="218"/>
                  </a:lnTo>
                  <a:lnTo>
                    <a:pt x="165" y="223"/>
                  </a:lnTo>
                  <a:lnTo>
                    <a:pt x="152" y="232"/>
                  </a:lnTo>
                  <a:lnTo>
                    <a:pt x="143" y="244"/>
                  </a:lnTo>
                  <a:lnTo>
                    <a:pt x="137" y="258"/>
                  </a:lnTo>
                  <a:lnTo>
                    <a:pt x="133" y="273"/>
                  </a:lnTo>
                  <a:lnTo>
                    <a:pt x="14" y="273"/>
                  </a:lnTo>
                  <a:lnTo>
                    <a:pt x="19" y="243"/>
                  </a:lnTo>
                  <a:lnTo>
                    <a:pt x="29" y="216"/>
                  </a:lnTo>
                  <a:lnTo>
                    <a:pt x="44" y="191"/>
                  </a:lnTo>
                  <a:lnTo>
                    <a:pt x="62" y="171"/>
                  </a:lnTo>
                  <a:lnTo>
                    <a:pt x="85" y="156"/>
                  </a:lnTo>
                  <a:lnTo>
                    <a:pt x="112" y="143"/>
                  </a:lnTo>
                  <a:lnTo>
                    <a:pt x="140" y="133"/>
                  </a:lnTo>
                  <a:lnTo>
                    <a:pt x="172" y="127"/>
                  </a:lnTo>
                  <a:lnTo>
                    <a:pt x="206" y="126"/>
                  </a:lnTo>
                  <a:close/>
                  <a:moveTo>
                    <a:pt x="2510" y="0"/>
                  </a:moveTo>
                  <a:lnTo>
                    <a:pt x="2510" y="135"/>
                  </a:lnTo>
                  <a:lnTo>
                    <a:pt x="2594" y="135"/>
                  </a:lnTo>
                  <a:lnTo>
                    <a:pt x="2594" y="229"/>
                  </a:lnTo>
                  <a:lnTo>
                    <a:pt x="2510" y="229"/>
                  </a:lnTo>
                  <a:lnTo>
                    <a:pt x="2510" y="440"/>
                  </a:lnTo>
                  <a:lnTo>
                    <a:pt x="2511" y="459"/>
                  </a:lnTo>
                  <a:lnTo>
                    <a:pt x="2517" y="472"/>
                  </a:lnTo>
                  <a:lnTo>
                    <a:pt x="2525" y="481"/>
                  </a:lnTo>
                  <a:lnTo>
                    <a:pt x="2538" y="487"/>
                  </a:lnTo>
                  <a:lnTo>
                    <a:pt x="2553" y="489"/>
                  </a:lnTo>
                  <a:lnTo>
                    <a:pt x="2570" y="488"/>
                  </a:lnTo>
                  <a:lnTo>
                    <a:pt x="2585" y="486"/>
                  </a:lnTo>
                  <a:lnTo>
                    <a:pt x="2597" y="481"/>
                  </a:lnTo>
                  <a:lnTo>
                    <a:pt x="2597" y="579"/>
                  </a:lnTo>
                  <a:lnTo>
                    <a:pt x="2579" y="584"/>
                  </a:lnTo>
                  <a:lnTo>
                    <a:pt x="2555" y="587"/>
                  </a:lnTo>
                  <a:lnTo>
                    <a:pt x="2527" y="588"/>
                  </a:lnTo>
                  <a:lnTo>
                    <a:pt x="2493" y="586"/>
                  </a:lnTo>
                  <a:lnTo>
                    <a:pt x="2464" y="580"/>
                  </a:lnTo>
                  <a:lnTo>
                    <a:pt x="2439" y="570"/>
                  </a:lnTo>
                  <a:lnTo>
                    <a:pt x="2419" y="554"/>
                  </a:lnTo>
                  <a:lnTo>
                    <a:pt x="2403" y="535"/>
                  </a:lnTo>
                  <a:lnTo>
                    <a:pt x="2393" y="513"/>
                  </a:lnTo>
                  <a:lnTo>
                    <a:pt x="2386" y="485"/>
                  </a:lnTo>
                  <a:lnTo>
                    <a:pt x="2383" y="453"/>
                  </a:lnTo>
                  <a:lnTo>
                    <a:pt x="2383" y="229"/>
                  </a:lnTo>
                  <a:lnTo>
                    <a:pt x="2332" y="229"/>
                  </a:lnTo>
                  <a:lnTo>
                    <a:pt x="2332" y="135"/>
                  </a:lnTo>
                  <a:lnTo>
                    <a:pt x="2383" y="135"/>
                  </a:lnTo>
                  <a:lnTo>
                    <a:pt x="2383" y="52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7AE758-59B6-4A99-8D2C-ABF67B3FC92E}"/>
              </a:ext>
            </a:extLst>
          </p:cNvPr>
          <p:cNvGrpSpPr/>
          <p:nvPr userDrawn="1"/>
        </p:nvGrpSpPr>
        <p:grpSpPr>
          <a:xfrm>
            <a:off x="5164" y="2274751"/>
            <a:ext cx="4163239" cy="4249869"/>
            <a:chOff x="1159200" y="456688"/>
            <a:chExt cx="5944244" cy="6067934"/>
          </a:xfrm>
        </p:grpSpPr>
        <p:sp>
          <p:nvSpPr>
            <p:cNvPr id="34" name="Freeform 12"/>
            <p:cNvSpPr>
              <a:spLocks/>
            </p:cNvSpPr>
            <p:nvPr userDrawn="1"/>
          </p:nvSpPr>
          <p:spPr bwMode="auto">
            <a:xfrm>
              <a:off x="1159200" y="2888528"/>
              <a:ext cx="5944244" cy="3636094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159200" y="456688"/>
              <a:ext cx="5944244" cy="3652429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rgbClr val="000000"/>
                </a:solidFill>
                <a:latin typeface="Graphik" panose="020B0503030202060203" pitchFamily="34" charset="0"/>
              </a:endParaRPr>
            </a:p>
          </p:txBody>
        </p:sp>
      </p:grp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81001" y="323851"/>
            <a:ext cx="5751674" cy="62103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70000"/>
              </a:lnSpc>
              <a:defRPr sz="7200" spc="-150" baseline="0">
                <a:solidFill>
                  <a:schemeClr val="tx1"/>
                </a:solidFill>
                <a:latin typeface="Graphik" panose="020B0503030202060203" pitchFamily="34" charset="0"/>
              </a:defRPr>
            </a:lvl1pPr>
          </a:lstStyle>
          <a:p>
            <a:r>
              <a:rPr lang="en-US" dirty="0"/>
              <a:t>This is a</a:t>
            </a:r>
            <a:br>
              <a:rPr lang="en-US" dirty="0"/>
            </a:br>
            <a:r>
              <a:rPr lang="en-US" dirty="0"/>
              <a:t>Headline</a:t>
            </a:r>
            <a:br>
              <a:rPr lang="en-US" dirty="0"/>
            </a:br>
            <a:r>
              <a:rPr lang="en-US" dirty="0"/>
              <a:t>This is a Subhead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47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284415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Copyright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830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49" y="6578329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604567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n-AU" sz="1000" b="0" i="0">
                <a:solidFill>
                  <a:schemeClr val="bg1">
                    <a:lumMod val="50000"/>
                  </a:schemeClr>
                </a:solidFill>
                <a:latin typeface="Graphik" panose="020B0503030202060203" pitchFamily="34" charset="0"/>
              </a:defRPr>
            </a:lvl1pPr>
          </a:lstStyle>
          <a:p>
            <a:pPr defTabSz="1087106"/>
            <a:r>
              <a:rPr lang="en-US"/>
              <a:t>Copyright 2018 Accenture.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rgbClr val="000088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 Regular" panose="020B0604020202020204" pitchFamily="34" charset="0"/>
        <a:buNone/>
        <a:defRPr sz="1800" b="1" kern="1200" cap="all" baseline="0">
          <a:solidFill>
            <a:schemeClr val="accent4"/>
          </a:solidFill>
          <a:latin typeface="+mj-lt"/>
          <a:ea typeface="+mn-ea"/>
          <a:cs typeface="+mn-cs"/>
        </a:defRPr>
      </a:lvl1pPr>
      <a:lvl2pPr marL="182563" indent="-18256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 Regular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68275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 Regular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725" indent="-176213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 Regular" panose="020B05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Graphik Regular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Graphik Regular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Graphik Regular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 Regular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3DAC35-2C57-C645-8CF3-93283B0E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3851"/>
            <a:ext cx="8564696" cy="6210300"/>
          </a:xfrm>
        </p:spPr>
        <p:txBody>
          <a:bodyPr/>
          <a:lstStyle/>
          <a:p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Universal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71AE7-2C35-E24F-9165-960CBD3C423D}"/>
              </a:ext>
            </a:extLst>
          </p:cNvPr>
          <p:cNvSpPr txBox="1"/>
          <p:nvPr/>
        </p:nvSpPr>
        <p:spPr>
          <a:xfrm>
            <a:off x="-576596" y="5276729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US" sz="1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FD3B36B-CEB7-564A-8B82-45B20D77CA0F}"/>
              </a:ext>
            </a:extLst>
          </p:cNvPr>
          <p:cNvSpPr txBox="1">
            <a:spLocks/>
          </p:cNvSpPr>
          <p:nvPr/>
        </p:nvSpPr>
        <p:spPr>
          <a:xfrm>
            <a:off x="7908471" y="5226255"/>
            <a:ext cx="3856329" cy="1041195"/>
          </a:xfrm>
          <a:prstGeom prst="rect">
            <a:avLst/>
          </a:prstGeom>
        </p:spPr>
        <p:txBody>
          <a:bodyPr vert="horz" lIns="0" tIns="91440" rIns="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i="0" kern="1200" cap="all" baseline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/>
              <a:t>ACCENTURE</a:t>
            </a:r>
            <a:r>
              <a:rPr lang="zh-CN" altLang="en-US" cap="none"/>
              <a:t> </a:t>
            </a:r>
            <a:r>
              <a:rPr lang="en-US" altLang="zh-CN" cap="none"/>
              <a:t>NEW</a:t>
            </a:r>
            <a:r>
              <a:rPr lang="zh-CN" altLang="en-US" cap="none"/>
              <a:t> </a:t>
            </a:r>
            <a:r>
              <a:rPr lang="en-US" altLang="zh-CN" cap="none"/>
              <a:t>IT</a:t>
            </a:r>
          </a:p>
          <a:p>
            <a:r>
              <a:rPr lang="en-US" altLang="zh-CN" cap="none"/>
              <a:t>Xiaohui</a:t>
            </a:r>
            <a:r>
              <a:rPr lang="zh-CN" altLang="en-US" cap="none"/>
              <a:t> </a:t>
            </a:r>
            <a:r>
              <a:rPr lang="en-US" altLang="zh-CN" cap="none"/>
              <a:t>Zhao</a:t>
            </a:r>
            <a:r>
              <a:rPr lang="zh-CN" altLang="en-US" cap="none"/>
              <a:t> </a:t>
            </a:r>
            <a:r>
              <a:rPr lang="en-US" altLang="zh-CN" cap="none"/>
              <a:t>Ph.D.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5080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1723"/>
            <a:ext cx="11430000" cy="465591"/>
          </a:xfrm>
        </p:spPr>
        <p:txBody>
          <a:bodyPr>
            <a:normAutofit/>
          </a:bodyPr>
          <a:lstStyle/>
          <a:p>
            <a:r>
              <a:rPr lang="en-US" altLang="zh-CN" dirty="0"/>
              <a:t>APPENDIX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397C91-7F05-D341-9FEA-18AE15609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50785"/>
              </p:ext>
            </p:extLst>
          </p:nvPr>
        </p:nvGraphicFramePr>
        <p:xfrm>
          <a:off x="771072" y="2025953"/>
          <a:ext cx="10649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464">
                  <a:extLst>
                    <a:ext uri="{9D8B030D-6E8A-4147-A177-3AD203B41FA5}">
                      <a16:colId xmlns:a16="http://schemas.microsoft.com/office/drawing/2014/main" val="3475591134"/>
                    </a:ext>
                  </a:extLst>
                </a:gridCol>
                <a:gridCol w="2662464">
                  <a:extLst>
                    <a:ext uri="{9D8B030D-6E8A-4147-A177-3AD203B41FA5}">
                      <a16:colId xmlns:a16="http://schemas.microsoft.com/office/drawing/2014/main" val="1138793587"/>
                    </a:ext>
                  </a:extLst>
                </a:gridCol>
                <a:gridCol w="2662464">
                  <a:extLst>
                    <a:ext uri="{9D8B030D-6E8A-4147-A177-3AD203B41FA5}">
                      <a16:colId xmlns:a16="http://schemas.microsoft.com/office/drawing/2014/main" val="2573038541"/>
                    </a:ext>
                  </a:extLst>
                </a:gridCol>
                <a:gridCol w="2662464">
                  <a:extLst>
                    <a:ext uri="{9D8B030D-6E8A-4147-A177-3AD203B41FA5}">
                      <a16:colId xmlns:a16="http://schemas.microsoft.com/office/drawing/2014/main" val="231116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grid_table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identity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original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original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3x5,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stride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14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8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35D11D-C8C6-2146-A3B0-4456D5A7453B}"/>
              </a:ext>
            </a:extLst>
          </p:cNvPr>
          <p:cNvGrpSpPr/>
          <p:nvPr/>
        </p:nvGrpSpPr>
        <p:grpSpPr>
          <a:xfrm>
            <a:off x="1751843" y="3051500"/>
            <a:ext cx="1250225" cy="1818856"/>
            <a:chOff x="1751843" y="3051500"/>
            <a:chExt cx="1250225" cy="18188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ADEFF9-35C7-6045-AEE1-B3E2FD41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1843" y="3051500"/>
              <a:ext cx="1250225" cy="181885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9D1D65-2F9C-BA46-BB8B-EC33B56FF686}"/>
                </a:ext>
              </a:extLst>
            </p:cNvPr>
            <p:cNvSpPr/>
            <p:nvPr/>
          </p:nvSpPr>
          <p:spPr>
            <a:xfrm>
              <a:off x="1858677" y="3848822"/>
              <a:ext cx="1036555" cy="93166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A7D75-22A9-E141-9D92-C3CAF0FF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59446"/>
              </p:ext>
            </p:extLst>
          </p:nvPr>
        </p:nvGraphicFramePr>
        <p:xfrm flipH="1">
          <a:off x="6674812" y="2173812"/>
          <a:ext cx="3600000" cy="36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73479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03965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409336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6001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14571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BIEVENIDO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235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TAXI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A.P.C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MADRID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632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EUGENIO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DOMINGUEZ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GALLEG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77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N°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LICENCIA: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14670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71379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...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1234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I.V.A.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INCLUTIDO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07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DIST.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5,9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km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867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TARIFAS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TR: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1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604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INICIO: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08:59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9752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FINAL: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09:23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42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-DATOS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CLIENTE: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89178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623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BA9D51-D1CC-D640-B756-78150EE84E1B}"/>
              </a:ext>
            </a:extLst>
          </p:cNvPr>
          <p:cNvCxnSpPr>
            <a:cxnSpLocks/>
          </p:cNvCxnSpPr>
          <p:nvPr/>
        </p:nvCxnSpPr>
        <p:spPr>
          <a:xfrm flipH="1">
            <a:off x="4442331" y="5141466"/>
            <a:ext cx="51941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57D00B-2A38-2049-91D4-C213C5E50A80}"/>
              </a:ext>
            </a:extLst>
          </p:cNvPr>
          <p:cNvSpPr/>
          <p:nvPr/>
        </p:nvSpPr>
        <p:spPr>
          <a:xfrm flipH="1">
            <a:off x="4982305" y="2295452"/>
            <a:ext cx="1348376" cy="89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positional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00EEE4C-4A0E-C54B-922C-891F1585E318}"/>
              </a:ext>
            </a:extLst>
          </p:cNvPr>
          <p:cNvSpPr/>
          <p:nvPr/>
        </p:nvSpPr>
        <p:spPr>
          <a:xfrm rot="1231300" flipH="1">
            <a:off x="5697924" y="2844518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BCAE5-B6CC-2840-A9B9-44CD4E963026}"/>
              </a:ext>
            </a:extLst>
          </p:cNvPr>
          <p:cNvSpPr/>
          <p:nvPr/>
        </p:nvSpPr>
        <p:spPr>
          <a:xfrm flipH="1">
            <a:off x="3217733" y="2295453"/>
            <a:ext cx="1348376" cy="89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OCR</a:t>
            </a:r>
            <a:r>
              <a:rPr lang="zh-CN" altLang="en-US" sz="1200" dirty="0"/>
              <a:t> </a:t>
            </a:r>
            <a:r>
              <a:rPr lang="en-US" altLang="zh-CN" sz="1200" dirty="0"/>
              <a:t>engine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B176C0-5065-0146-A6C5-A75CE689BD03}"/>
              </a:ext>
            </a:extLst>
          </p:cNvPr>
          <p:cNvSpPr/>
          <p:nvPr/>
        </p:nvSpPr>
        <p:spPr>
          <a:xfrm flipH="1">
            <a:off x="4976693" y="4552826"/>
            <a:ext cx="1348376" cy="114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semantical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28BBE2-74C6-2141-82B6-95EF83EFB023}"/>
              </a:ext>
            </a:extLst>
          </p:cNvPr>
          <p:cNvSpPr/>
          <p:nvPr/>
        </p:nvSpPr>
        <p:spPr>
          <a:xfrm rot="10297133" flipH="1">
            <a:off x="5102884" y="4465517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BD672D-5905-EF40-AE5E-6110C7DE5D1B}"/>
              </a:ext>
            </a:extLst>
          </p:cNvPr>
          <p:cNvCxnSpPr>
            <a:cxnSpLocks/>
          </p:cNvCxnSpPr>
          <p:nvPr/>
        </p:nvCxnSpPr>
        <p:spPr>
          <a:xfrm>
            <a:off x="4528382" y="2727468"/>
            <a:ext cx="51941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C1087-259C-8B49-B3A1-D16F3A58B71E}"/>
              </a:ext>
            </a:extLst>
          </p:cNvPr>
          <p:cNvSpPr/>
          <p:nvPr/>
        </p:nvSpPr>
        <p:spPr>
          <a:xfrm flipH="1">
            <a:off x="3152356" y="4555516"/>
            <a:ext cx="1348376" cy="1121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</a:t>
            </a:r>
            <a:r>
              <a:rPr lang="zh-CN" altLang="en-US" sz="1200" dirty="0"/>
              <a:t> </a:t>
            </a:r>
            <a:r>
              <a:rPr lang="en-US" altLang="zh-CN" sz="1200" dirty="0"/>
              <a:t>information</a:t>
            </a:r>
            <a:r>
              <a:rPr lang="zh-CN" altLang="en-US" sz="1200" dirty="0"/>
              <a:t> </a:t>
            </a:r>
            <a:r>
              <a:rPr lang="en-US" altLang="zh-CN" sz="1200" dirty="0"/>
              <a:t>extraction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reverse</a:t>
            </a:r>
            <a:r>
              <a:rPr lang="zh-CN" altLang="en-US" sz="1200" dirty="0"/>
              <a:t> </a:t>
            </a:r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positional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4C5250D-CEB9-4E46-93E6-5A2055FE4DE8}"/>
              </a:ext>
            </a:extLst>
          </p:cNvPr>
          <p:cNvSpPr/>
          <p:nvPr/>
        </p:nvSpPr>
        <p:spPr>
          <a:xfrm rot="20975043" flipH="1">
            <a:off x="2296641" y="2919485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DFB1DAB-EBAB-5E4D-A79D-5FA8646012D4}"/>
              </a:ext>
            </a:extLst>
          </p:cNvPr>
          <p:cNvSpPr/>
          <p:nvPr/>
        </p:nvSpPr>
        <p:spPr>
          <a:xfrm rot="12562038" flipH="1">
            <a:off x="1748173" y="4108170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710B-476C-4247-8CB2-97B465D0E2EB}"/>
              </a:ext>
            </a:extLst>
          </p:cNvPr>
          <p:cNvSpPr txBox="1"/>
          <p:nvPr/>
        </p:nvSpPr>
        <p:spPr>
          <a:xfrm>
            <a:off x="3574155" y="3913580"/>
            <a:ext cx="2689839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altLang="zh-CN" sz="1600" dirty="0"/>
              <a:t>e</a:t>
            </a:r>
            <a:r>
              <a:rPr lang="en-US" sz="1600" dirty="0"/>
              <a:t>nd-</a:t>
            </a:r>
            <a:r>
              <a:rPr lang="en-US" altLang="zh-CN" sz="1600" dirty="0"/>
              <a:t>to-end</a:t>
            </a:r>
            <a:r>
              <a:rPr lang="zh-CN" altLang="en-US" sz="1600" dirty="0"/>
              <a:t> </a:t>
            </a:r>
            <a:r>
              <a:rPr lang="en-US" altLang="zh-CN" sz="1600" dirty="0"/>
              <a:t>trainable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endParaRPr lang="en-US" sz="16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17A765E-1675-C146-A075-6874AFDD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0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29111-8A69-8A4F-AA12-3F3BF623AF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6BF00-9A3E-7C4F-8D04-C0AC4B6FBE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19D127-7D5E-7341-85C8-15BEE978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16A54-81D5-474D-830F-2B721A4B2706}"/>
              </a:ext>
            </a:extLst>
          </p:cNvPr>
          <p:cNvSpPr txBox="1"/>
          <p:nvPr/>
        </p:nvSpPr>
        <p:spPr>
          <a:xfrm>
            <a:off x="1513112" y="1105972"/>
            <a:ext cx="10156374" cy="127727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</a:t>
            </a:r>
            <a:r>
              <a:rPr lang="zh-CN" altLang="en-US" sz="1600" dirty="0"/>
              <a:t> </a:t>
            </a:r>
            <a:r>
              <a:rPr lang="en-US" altLang="zh-CN" sz="1600" dirty="0"/>
              <a:t>present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b="1" dirty="0"/>
              <a:t>various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styles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layouts</a:t>
            </a:r>
            <a:r>
              <a:rPr lang="zh-CN" altLang="en-US" sz="1600" b="1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were</a:t>
            </a:r>
            <a:r>
              <a:rPr lang="zh-CN" altLang="en-US" sz="1600" dirty="0"/>
              <a:t> </a:t>
            </a:r>
            <a:r>
              <a:rPr lang="en-US" altLang="zh-CN" sz="1600" dirty="0"/>
              <a:t>designed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scenarios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entities.</a:t>
            </a:r>
            <a:r>
              <a:rPr lang="zh-CN" altLang="en-US" sz="1600" dirty="0"/>
              <a:t> </a:t>
            </a:r>
            <a:r>
              <a:rPr lang="en-US" altLang="zh-CN" sz="1600" b="1" dirty="0"/>
              <a:t>Automatically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extracting</a:t>
            </a:r>
            <a:r>
              <a:rPr lang="zh-CN" altLang="en-US" sz="1600" b="1" dirty="0"/>
              <a:t> </a:t>
            </a:r>
            <a:r>
              <a:rPr lang="en-US" altLang="zh-CN" sz="1600" dirty="0"/>
              <a:t>interested</a:t>
            </a:r>
            <a:r>
              <a:rPr lang="zh-CN" altLang="en-US" sz="1600" dirty="0"/>
              <a:t> </a:t>
            </a:r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scanned</a:t>
            </a:r>
            <a:r>
              <a:rPr lang="zh-CN" altLang="en-US" sz="1600" dirty="0"/>
              <a:t> </a:t>
            </a:r>
            <a:r>
              <a:rPr lang="en-US" altLang="zh-CN" sz="1600" dirty="0"/>
              <a:t>documents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great</a:t>
            </a:r>
            <a:r>
              <a:rPr lang="zh-CN" altLang="en-US" sz="1600" dirty="0"/>
              <a:t> </a:t>
            </a:r>
            <a:r>
              <a:rPr lang="en-US" altLang="zh-CN" sz="1600" dirty="0"/>
              <a:t>interest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company’s</a:t>
            </a:r>
            <a:r>
              <a:rPr lang="zh-CN" altLang="en-US" sz="1600" dirty="0"/>
              <a:t> </a:t>
            </a:r>
            <a:r>
              <a:rPr lang="en-US" altLang="zh-CN" sz="1600" dirty="0"/>
              <a:t>audit</a:t>
            </a:r>
            <a:r>
              <a:rPr lang="zh-CN" altLang="en-US" sz="1600" dirty="0"/>
              <a:t> </a:t>
            </a:r>
            <a:r>
              <a:rPr lang="en-US" altLang="zh-CN" sz="1600" dirty="0"/>
              <a:t>departments.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reduce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labor</a:t>
            </a:r>
            <a:r>
              <a:rPr lang="zh-CN" altLang="en-US" sz="1600" dirty="0"/>
              <a:t> </a:t>
            </a:r>
            <a:r>
              <a:rPr lang="en-US" altLang="zh-CN" sz="1600" dirty="0"/>
              <a:t>costs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adapting</a:t>
            </a:r>
            <a:r>
              <a:rPr lang="zh-CN" altLang="en-US" sz="1600" dirty="0"/>
              <a:t> </a:t>
            </a:r>
            <a:r>
              <a:rPr lang="en-US" altLang="zh-CN" sz="1600" dirty="0"/>
              <a:t>layouts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various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potential</a:t>
            </a:r>
            <a:r>
              <a:rPr lang="zh-CN" altLang="en-US" sz="1600" dirty="0"/>
              <a:t> </a:t>
            </a:r>
            <a:r>
              <a:rPr lang="en-US" altLang="zh-CN" sz="1600" dirty="0"/>
              <a:t>effective</a:t>
            </a:r>
            <a:r>
              <a:rPr lang="zh-CN" altLang="en-US" sz="1600" dirty="0"/>
              <a:t> </a:t>
            </a:r>
            <a:r>
              <a:rPr lang="en-US" altLang="zh-CN" sz="1600" dirty="0"/>
              <a:t>deep</a:t>
            </a:r>
            <a:r>
              <a:rPr lang="zh-CN" altLang="en-US" sz="1600" dirty="0"/>
              <a:t> </a:t>
            </a:r>
            <a:r>
              <a:rPr lang="en-US" altLang="zh-CN" sz="1600" dirty="0"/>
              <a:t>learning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pipeline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proposed.</a:t>
            </a:r>
            <a:endParaRPr lang="en-US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264F13-A8B2-8E44-8B12-1717159B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431" y="121994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0A0B60-C88C-2C41-A257-EACB8145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4" y="2543512"/>
            <a:ext cx="687432" cy="6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403D0-DCCF-1047-B301-95FF2F977184}"/>
              </a:ext>
            </a:extLst>
          </p:cNvPr>
          <p:cNvSpPr txBox="1"/>
          <p:nvPr/>
        </p:nvSpPr>
        <p:spPr>
          <a:xfrm>
            <a:off x="1513112" y="2543512"/>
            <a:ext cx="10156374" cy="112338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pipeline</a:t>
            </a:r>
            <a:r>
              <a:rPr lang="zh-CN" altLang="en-US" sz="1400" dirty="0"/>
              <a:t> </a:t>
            </a:r>
            <a:r>
              <a:rPr lang="en-US" altLang="zh-CN" sz="1400" dirty="0"/>
              <a:t>involves</a:t>
            </a:r>
            <a:r>
              <a:rPr lang="zh-CN" altLang="en-US" sz="1400" dirty="0"/>
              <a:t> </a:t>
            </a:r>
            <a:r>
              <a:rPr lang="en-US" altLang="zh-CN" sz="1400" dirty="0"/>
              <a:t>but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limited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exploring</a:t>
            </a:r>
            <a:r>
              <a:rPr lang="zh-CN" altLang="en-US" sz="1400" dirty="0"/>
              <a:t> </a:t>
            </a:r>
            <a:r>
              <a:rPr lang="en-US" altLang="zh-CN" sz="1400" dirty="0"/>
              <a:t>words’</a:t>
            </a:r>
            <a:r>
              <a:rPr lang="zh-CN" altLang="en-US" sz="1400" dirty="0"/>
              <a:t> </a:t>
            </a:r>
            <a:r>
              <a:rPr lang="en-US" altLang="zh-CN" sz="1400" dirty="0"/>
              <a:t>semantic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employing</a:t>
            </a:r>
            <a:r>
              <a:rPr lang="zh-CN" altLang="en-US" sz="1400" dirty="0"/>
              <a:t> </a:t>
            </a:r>
            <a:r>
              <a:rPr lang="en-US" altLang="zh-CN" sz="1400" dirty="0"/>
              <a:t>words’</a:t>
            </a:r>
            <a:r>
              <a:rPr lang="zh-CN" altLang="en-US" sz="1400" dirty="0"/>
              <a:t> </a:t>
            </a:r>
            <a:r>
              <a:rPr lang="en-US" altLang="zh-CN" sz="1400" dirty="0"/>
              <a:t>position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exploring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correlation</a:t>
            </a:r>
            <a:r>
              <a:rPr lang="zh-CN" altLang="en-US" sz="1400" dirty="0"/>
              <a:t> </a:t>
            </a:r>
            <a:r>
              <a:rPr lang="en-US" altLang="zh-CN" sz="1400" dirty="0"/>
              <a:t>among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involving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augmentation</a:t>
            </a:r>
            <a:endParaRPr lang="en-US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104892-F5F5-4F40-AD12-AC6553A90EEA}"/>
              </a:ext>
            </a:extLst>
          </p:cNvPr>
          <p:cNvGrpSpPr/>
          <p:nvPr/>
        </p:nvGrpSpPr>
        <p:grpSpPr>
          <a:xfrm>
            <a:off x="5255383" y="3580718"/>
            <a:ext cx="1838149" cy="2855376"/>
            <a:chOff x="4411095" y="3551828"/>
            <a:chExt cx="1838149" cy="285537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38003-5185-7D42-AB43-A7140C01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1095" y="3551828"/>
              <a:ext cx="1838149" cy="285537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DA036B-5E3D-AA4D-9C07-FB1E0811B08A}"/>
                </a:ext>
              </a:extLst>
            </p:cNvPr>
            <p:cNvSpPr/>
            <p:nvPr/>
          </p:nvSpPr>
          <p:spPr>
            <a:xfrm>
              <a:off x="4572000" y="4822371"/>
              <a:ext cx="1524000" cy="146259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AD39EE-A1D3-264D-AD75-0CB9E8065457}"/>
              </a:ext>
            </a:extLst>
          </p:cNvPr>
          <p:cNvGrpSpPr/>
          <p:nvPr/>
        </p:nvGrpSpPr>
        <p:grpSpPr>
          <a:xfrm>
            <a:off x="9776859" y="2137023"/>
            <a:ext cx="1838149" cy="4304084"/>
            <a:chOff x="6998673" y="2143606"/>
            <a:chExt cx="1838149" cy="43040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D6F833-2576-F140-9821-E2C7E8A13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177"/>
            <a:stretch/>
          </p:blipFill>
          <p:spPr>
            <a:xfrm>
              <a:off x="6998673" y="2143606"/>
              <a:ext cx="1838149" cy="430408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F0FC97-9ED8-C342-B0B3-4FF0462508C1}"/>
                </a:ext>
              </a:extLst>
            </p:cNvPr>
            <p:cNvSpPr/>
            <p:nvPr/>
          </p:nvSpPr>
          <p:spPr>
            <a:xfrm>
              <a:off x="7015831" y="3211294"/>
              <a:ext cx="1524000" cy="146259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AFA394-086A-5244-9F22-E0B67BDB13F0}"/>
              </a:ext>
            </a:extLst>
          </p:cNvPr>
          <p:cNvGrpSpPr/>
          <p:nvPr/>
        </p:nvGrpSpPr>
        <p:grpSpPr>
          <a:xfrm>
            <a:off x="7516121" y="2277012"/>
            <a:ext cx="1838149" cy="4164095"/>
            <a:chOff x="9668053" y="2283594"/>
            <a:chExt cx="1838149" cy="416409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9CDFF1-4FE4-8A49-BCF0-78D64CF23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68053" y="2283594"/>
              <a:ext cx="1838149" cy="4164095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7003B-D749-A143-B9C7-21B3E6D62CD6}"/>
                </a:ext>
              </a:extLst>
            </p:cNvPr>
            <p:cNvSpPr/>
            <p:nvPr/>
          </p:nvSpPr>
          <p:spPr>
            <a:xfrm>
              <a:off x="9825127" y="3862537"/>
              <a:ext cx="1524000" cy="146259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A33955-42F8-4C44-998C-4B460C838F39}"/>
              </a:ext>
            </a:extLst>
          </p:cNvPr>
          <p:cNvCxnSpPr>
            <a:cxnSpLocks/>
          </p:cNvCxnSpPr>
          <p:nvPr/>
        </p:nvCxnSpPr>
        <p:spPr>
          <a:xfrm>
            <a:off x="4356100" y="4922235"/>
            <a:ext cx="1130300" cy="0"/>
          </a:xfrm>
          <a:prstGeom prst="straightConnector1">
            <a:avLst/>
          </a:prstGeom>
          <a:ln w="31750">
            <a:solidFill>
              <a:srgbClr val="0E58C4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975ABA-2A1F-1B4A-8668-78F86BA46EB3}"/>
              </a:ext>
            </a:extLst>
          </p:cNvPr>
          <p:cNvCxnSpPr>
            <a:cxnSpLocks/>
          </p:cNvCxnSpPr>
          <p:nvPr/>
        </p:nvCxnSpPr>
        <p:spPr>
          <a:xfrm flipV="1">
            <a:off x="4356100" y="3995046"/>
            <a:ext cx="3351045" cy="754754"/>
          </a:xfrm>
          <a:prstGeom prst="straightConnector1">
            <a:avLst/>
          </a:prstGeom>
          <a:ln w="31750">
            <a:solidFill>
              <a:srgbClr val="0E58C4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D26C7D-FD60-B547-A3EA-A3083F540B04}"/>
              </a:ext>
            </a:extLst>
          </p:cNvPr>
          <p:cNvCxnSpPr>
            <a:cxnSpLocks/>
          </p:cNvCxnSpPr>
          <p:nvPr/>
        </p:nvCxnSpPr>
        <p:spPr>
          <a:xfrm flipV="1">
            <a:off x="4724400" y="3295447"/>
            <a:ext cx="4943653" cy="1135038"/>
          </a:xfrm>
          <a:prstGeom prst="straightConnector1">
            <a:avLst/>
          </a:prstGeom>
          <a:ln w="31750">
            <a:solidFill>
              <a:srgbClr val="0E58C4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E413D-6536-AF45-AC2D-B28028C1B0B0}"/>
              </a:ext>
            </a:extLst>
          </p:cNvPr>
          <p:cNvSpPr/>
          <p:nvPr/>
        </p:nvSpPr>
        <p:spPr>
          <a:xfrm>
            <a:off x="1513112" y="4418830"/>
            <a:ext cx="3211288" cy="20151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interested</a:t>
            </a:r>
            <a:r>
              <a:rPr lang="zh-CN" altLang="en-US" sz="1600" dirty="0"/>
              <a:t> </a:t>
            </a:r>
            <a:r>
              <a:rPr lang="en-US" altLang="zh-CN" sz="1600" dirty="0"/>
              <a:t>distance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types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appear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various</a:t>
            </a:r>
            <a:r>
              <a:rPr lang="zh-CN" altLang="en-US" sz="1600" dirty="0"/>
              <a:t> </a:t>
            </a:r>
            <a:r>
              <a:rPr lang="en-US" altLang="zh-CN" sz="1600" dirty="0"/>
              <a:t>positions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keyword</a:t>
            </a:r>
            <a:r>
              <a:rPr lang="zh-CN" altLang="en-US" sz="1600" dirty="0"/>
              <a:t> </a:t>
            </a:r>
            <a:r>
              <a:rPr lang="en-US" altLang="zh-CN" sz="1600" dirty="0"/>
              <a:t>clues.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0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1.0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ADEFF9-35C7-6045-AEE1-B3E2FD413F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913" y="3222574"/>
            <a:ext cx="1250225" cy="18188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9D1D65-2F9C-BA46-BB8B-EC33B56FF686}"/>
              </a:ext>
            </a:extLst>
          </p:cNvPr>
          <p:cNvSpPr/>
          <p:nvPr/>
        </p:nvSpPr>
        <p:spPr>
          <a:xfrm>
            <a:off x="757747" y="4019896"/>
            <a:ext cx="1036555" cy="93166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A7D75-22A9-E141-9D92-C3CAF0FF8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3544"/>
              </p:ext>
            </p:extLst>
          </p:nvPr>
        </p:nvGraphicFramePr>
        <p:xfrm flipH="1">
          <a:off x="7937012" y="2402140"/>
          <a:ext cx="3600000" cy="36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73479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03965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409336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6001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14571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BIEVENIDO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235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TAXI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A.P.C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MADRID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632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EUGENIO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DOMINGUEZ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GALLEG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77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N°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LICENCIA: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14670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71379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...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1234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I.V.A.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INCLUTIDO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07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DIST.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5,9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km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867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TARIFAS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TR: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1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604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INICIO: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08:59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9752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FINAL: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09:23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42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-DATOS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CLIENTE: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89178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62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CE5F69A-ADBC-EC4E-8BDB-3376922029A2}"/>
              </a:ext>
            </a:extLst>
          </p:cNvPr>
          <p:cNvSpPr txBox="1"/>
          <p:nvPr/>
        </p:nvSpPr>
        <p:spPr>
          <a:xfrm>
            <a:off x="1380638" y="1226900"/>
            <a:ext cx="10156374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type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standalone</a:t>
            </a:r>
            <a:r>
              <a:rPr lang="zh-CN" altLang="en-US" sz="1600" dirty="0"/>
              <a:t> </a:t>
            </a:r>
            <a:r>
              <a:rPr lang="en-US" altLang="zh-CN" sz="1600" dirty="0"/>
              <a:t>AI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trained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extract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kinds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interested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OCR</a:t>
            </a:r>
            <a:r>
              <a:rPr lang="zh-CN" altLang="en-US" sz="1600" dirty="0"/>
              <a:t> </a:t>
            </a:r>
            <a:r>
              <a:rPr lang="en-US" altLang="zh-CN" sz="1600" dirty="0"/>
              <a:t>engine</a:t>
            </a:r>
            <a:r>
              <a:rPr lang="zh-CN" altLang="en-US" sz="1600" dirty="0"/>
              <a:t> </a:t>
            </a:r>
            <a:r>
              <a:rPr lang="en-US" altLang="zh-CN" sz="1600" dirty="0"/>
              <a:t>processed</a:t>
            </a:r>
            <a:r>
              <a:rPr lang="zh-CN" altLang="en-US" sz="1600" dirty="0"/>
              <a:t> </a:t>
            </a:r>
            <a:r>
              <a:rPr lang="en-US" altLang="zh-CN" sz="1600" dirty="0"/>
              <a:t>invoice</a:t>
            </a:r>
            <a:r>
              <a:rPr lang="zh-CN" altLang="en-US" sz="1600" dirty="0"/>
              <a:t> </a:t>
            </a:r>
            <a:r>
              <a:rPr lang="en-US" altLang="zh-CN" sz="1600" dirty="0"/>
              <a:t>image.</a:t>
            </a:r>
            <a:endParaRPr lang="en-US" sz="16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6D44275-4863-D34D-90EA-40B03DDB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BA9D51-D1CC-D640-B756-78150EE84E1B}"/>
              </a:ext>
            </a:extLst>
          </p:cNvPr>
          <p:cNvCxnSpPr>
            <a:cxnSpLocks/>
          </p:cNvCxnSpPr>
          <p:nvPr/>
        </p:nvCxnSpPr>
        <p:spPr>
          <a:xfrm flipH="1">
            <a:off x="4533899" y="5893918"/>
            <a:ext cx="51941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57D00B-2A38-2049-91D4-C213C5E50A80}"/>
              </a:ext>
            </a:extLst>
          </p:cNvPr>
          <p:cNvSpPr/>
          <p:nvPr/>
        </p:nvSpPr>
        <p:spPr>
          <a:xfrm flipH="1">
            <a:off x="5378309" y="2082268"/>
            <a:ext cx="1348376" cy="89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positional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00EEE4C-4A0E-C54B-922C-891F1585E318}"/>
              </a:ext>
            </a:extLst>
          </p:cNvPr>
          <p:cNvSpPr/>
          <p:nvPr/>
        </p:nvSpPr>
        <p:spPr>
          <a:xfrm rot="1231300" flipH="1">
            <a:off x="6412690" y="2624702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1BCAE5-B6CC-2840-A9B9-44CD4E963026}"/>
              </a:ext>
            </a:extLst>
          </p:cNvPr>
          <p:cNvSpPr/>
          <p:nvPr/>
        </p:nvSpPr>
        <p:spPr>
          <a:xfrm flipH="1">
            <a:off x="2860523" y="2082267"/>
            <a:ext cx="1348376" cy="894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OCR</a:t>
            </a:r>
            <a:r>
              <a:rPr lang="zh-CN" altLang="en-US" sz="1200" dirty="0"/>
              <a:t> </a:t>
            </a:r>
            <a:r>
              <a:rPr lang="en-US" altLang="zh-CN" sz="1200" dirty="0"/>
              <a:t>engine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B176C0-5065-0146-A6C5-A75CE689BD03}"/>
              </a:ext>
            </a:extLst>
          </p:cNvPr>
          <p:cNvSpPr/>
          <p:nvPr/>
        </p:nvSpPr>
        <p:spPr>
          <a:xfrm flipH="1">
            <a:off x="5378309" y="5219615"/>
            <a:ext cx="1348376" cy="114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semantical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28BBE2-74C6-2141-82B6-95EF83EFB023}"/>
              </a:ext>
            </a:extLst>
          </p:cNvPr>
          <p:cNvSpPr/>
          <p:nvPr/>
        </p:nvSpPr>
        <p:spPr>
          <a:xfrm rot="10297133" flipH="1">
            <a:off x="5823829" y="5188487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BD672D-5905-EF40-AE5E-6110C7DE5D1B}"/>
              </a:ext>
            </a:extLst>
          </p:cNvPr>
          <p:cNvCxnSpPr>
            <a:cxnSpLocks/>
          </p:cNvCxnSpPr>
          <p:nvPr/>
        </p:nvCxnSpPr>
        <p:spPr>
          <a:xfrm>
            <a:off x="4533899" y="2489872"/>
            <a:ext cx="51941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C1087-259C-8B49-B3A1-D16F3A58B71E}"/>
              </a:ext>
            </a:extLst>
          </p:cNvPr>
          <p:cNvSpPr/>
          <p:nvPr/>
        </p:nvSpPr>
        <p:spPr>
          <a:xfrm flipH="1">
            <a:off x="2860523" y="5219616"/>
            <a:ext cx="1348376" cy="1121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</a:t>
            </a:r>
            <a:r>
              <a:rPr lang="zh-CN" altLang="en-US" sz="1200" dirty="0"/>
              <a:t> </a:t>
            </a:r>
            <a:r>
              <a:rPr lang="en-US" altLang="zh-CN" sz="1200" dirty="0"/>
              <a:t>information</a:t>
            </a:r>
            <a:r>
              <a:rPr lang="zh-CN" altLang="en-US" sz="1200" dirty="0"/>
              <a:t> </a:t>
            </a:r>
            <a:r>
              <a:rPr lang="en-US" altLang="zh-CN" sz="1200" dirty="0"/>
              <a:t>extraction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reverse</a:t>
            </a:r>
            <a:r>
              <a:rPr lang="zh-CN" altLang="en-US" sz="1200" dirty="0"/>
              <a:t> </a:t>
            </a:r>
            <a:r>
              <a:rPr lang="en-US" altLang="zh-CN" sz="1200" dirty="0"/>
              <a:t>word</a:t>
            </a:r>
            <a:r>
              <a:rPr lang="zh-CN" altLang="en-US" sz="1200" dirty="0"/>
              <a:t> </a:t>
            </a:r>
            <a:r>
              <a:rPr lang="en-US" altLang="zh-CN" sz="1200" dirty="0"/>
              <a:t>positional</a:t>
            </a:r>
            <a:r>
              <a:rPr lang="zh-CN" altLang="en-US" sz="1200" dirty="0"/>
              <a:t> </a:t>
            </a:r>
            <a:r>
              <a:rPr lang="en-US" altLang="zh-CN" sz="1200" dirty="0"/>
              <a:t>mapping</a:t>
            </a:r>
            <a:endParaRPr lang="en-US" sz="12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4C5250D-CEB9-4E46-93E6-5A2055FE4DE8}"/>
              </a:ext>
            </a:extLst>
          </p:cNvPr>
          <p:cNvSpPr/>
          <p:nvPr/>
        </p:nvSpPr>
        <p:spPr>
          <a:xfrm rot="20975043" flipH="1">
            <a:off x="1604412" y="2683896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DFB1DAB-EBAB-5E4D-A79D-5FA8646012D4}"/>
              </a:ext>
            </a:extLst>
          </p:cNvPr>
          <p:cNvSpPr/>
          <p:nvPr/>
        </p:nvSpPr>
        <p:spPr>
          <a:xfrm rot="12562038" flipH="1">
            <a:off x="1052766" y="4922905"/>
            <a:ext cx="2187222" cy="691845"/>
          </a:xfrm>
          <a:prstGeom prst="arc">
            <a:avLst>
              <a:gd name="adj1" fmla="val 1606688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710B-476C-4247-8CB2-97B465D0E2EB}"/>
              </a:ext>
            </a:extLst>
          </p:cNvPr>
          <p:cNvSpPr txBox="1"/>
          <p:nvPr/>
        </p:nvSpPr>
        <p:spPr>
          <a:xfrm>
            <a:off x="3534711" y="3787984"/>
            <a:ext cx="2925481" cy="53860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algn="ctr"/>
            <a:r>
              <a:rPr lang="en-US" altLang="zh-CN" sz="1600" dirty="0"/>
              <a:t>e</a:t>
            </a:r>
            <a:r>
              <a:rPr lang="en-US" sz="1600" dirty="0"/>
              <a:t>nd-</a:t>
            </a:r>
            <a:r>
              <a:rPr lang="en-US" altLang="zh-CN" sz="1600" dirty="0"/>
              <a:t>to-end</a:t>
            </a:r>
            <a:r>
              <a:rPr lang="zh-CN" altLang="en-US" sz="1600" dirty="0"/>
              <a:t> </a:t>
            </a:r>
            <a:r>
              <a:rPr lang="en-US" altLang="zh-CN" sz="1600" dirty="0"/>
              <a:t>trainable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</a:p>
          <a:p>
            <a:pPr algn="ctr"/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extraction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1B4117-88A5-5E44-A293-197FBF14416E}"/>
              </a:ext>
            </a:extLst>
          </p:cNvPr>
          <p:cNvSpPr/>
          <p:nvPr/>
        </p:nvSpPr>
        <p:spPr>
          <a:xfrm>
            <a:off x="2129425" y="4747364"/>
            <a:ext cx="1706728" cy="2854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DIST.</a:t>
            </a:r>
            <a:r>
              <a:rPr lang="zh-CN" altLang="en-US" sz="1050" dirty="0"/>
              <a:t> </a:t>
            </a:r>
            <a:r>
              <a:rPr lang="en-US" altLang="zh-CN" sz="1050" dirty="0"/>
              <a:t>SERVICIO:</a:t>
            </a:r>
            <a:r>
              <a:rPr lang="zh-CN" altLang="en-US" sz="1050" dirty="0"/>
              <a:t> </a:t>
            </a:r>
            <a:r>
              <a:rPr lang="en-US" altLang="zh-CN" sz="1050" dirty="0"/>
              <a:t>5.9km</a:t>
            </a:r>
            <a:endParaRPr lang="en-US" sz="1050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D692AA9-052F-D847-9A07-D33DEFC408AD}"/>
              </a:ext>
            </a:extLst>
          </p:cNvPr>
          <p:cNvSpPr/>
          <p:nvPr/>
        </p:nvSpPr>
        <p:spPr>
          <a:xfrm flipV="1">
            <a:off x="2354893" y="5219615"/>
            <a:ext cx="212943" cy="2793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</a:t>
            </a:r>
            <a:r>
              <a:rPr lang="en-US" altLang="zh-CN" dirty="0"/>
              <a:t>OCR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42411-7BCE-174E-988E-C79706A672A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1015" y="3429000"/>
            <a:ext cx="6423395" cy="27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54A56-CD20-0B4D-B9C5-BAF94973FE50}"/>
              </a:ext>
            </a:extLst>
          </p:cNvPr>
          <p:cNvSpPr txBox="1"/>
          <p:nvPr/>
        </p:nvSpPr>
        <p:spPr>
          <a:xfrm>
            <a:off x="1394891" y="1229661"/>
            <a:ext cx="10156374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OCR</a:t>
            </a:r>
            <a:r>
              <a:rPr lang="zh-CN" altLang="en-US" sz="1600" dirty="0"/>
              <a:t> </a:t>
            </a:r>
            <a:r>
              <a:rPr lang="en-US" altLang="zh-CN" sz="1600" dirty="0"/>
              <a:t>engine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involved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pipeline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AI-based</a:t>
            </a:r>
            <a:r>
              <a:rPr lang="zh-CN" altLang="en-US" sz="1600" dirty="0"/>
              <a:t> </a:t>
            </a:r>
            <a:r>
              <a:rPr lang="en-US" altLang="zh-CN" sz="1600" dirty="0"/>
              <a:t>sub-system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locating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recognizing</a:t>
            </a:r>
            <a:r>
              <a:rPr lang="zh-CN" altLang="en-US" sz="1600" dirty="0"/>
              <a:t> </a:t>
            </a:r>
            <a:r>
              <a:rPr lang="en-US" altLang="zh-CN" sz="1600" dirty="0"/>
              <a:t>texts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source,</a:t>
            </a:r>
            <a:r>
              <a:rPr lang="zh-CN" altLang="en-US" sz="1600" dirty="0"/>
              <a:t> </a:t>
            </a:r>
            <a:r>
              <a:rPr lang="en-US" altLang="zh-CN" sz="1600" dirty="0"/>
              <a:t>especially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image-based</a:t>
            </a:r>
            <a:r>
              <a:rPr lang="zh-CN" altLang="en-US" sz="1600" dirty="0"/>
              <a:t> </a:t>
            </a:r>
            <a:r>
              <a:rPr lang="en-US" altLang="zh-CN" sz="1600" dirty="0"/>
              <a:t>document</a:t>
            </a:r>
            <a:r>
              <a:rPr lang="zh-CN" altLang="en-US" sz="1600" dirty="0"/>
              <a:t> </a:t>
            </a:r>
            <a:r>
              <a:rPr lang="en-US" altLang="zh-CN" sz="1600" dirty="0"/>
              <a:t>captured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scanned</a:t>
            </a:r>
            <a:r>
              <a:rPr lang="zh-CN" altLang="en-US" sz="1600" dirty="0"/>
              <a:t> </a:t>
            </a:r>
            <a:r>
              <a:rPr lang="en-US" altLang="zh-CN" sz="1600" dirty="0"/>
              <a:t>document.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5FF1953-04F5-6541-8BC3-D69F5AF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99ED52-773F-8449-8C49-838EB0C57770}"/>
              </a:ext>
            </a:extLst>
          </p:cNvPr>
          <p:cNvSpPr/>
          <p:nvPr/>
        </p:nvSpPr>
        <p:spPr>
          <a:xfrm>
            <a:off x="1394891" y="4087954"/>
            <a:ext cx="3211288" cy="20151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OCR</a:t>
            </a:r>
            <a:r>
              <a:rPr lang="zh-CN" altLang="en-US" sz="1600" dirty="0"/>
              <a:t> </a:t>
            </a:r>
            <a:r>
              <a:rPr lang="en-US" altLang="zh-CN" sz="1600" dirty="0"/>
              <a:t>engine</a:t>
            </a:r>
            <a:r>
              <a:rPr lang="zh-CN" altLang="en-US" sz="1600" dirty="0"/>
              <a:t> </a:t>
            </a:r>
            <a:r>
              <a:rPr lang="en-US" altLang="zh-CN" sz="1600" dirty="0"/>
              <a:t>outputs</a:t>
            </a:r>
            <a:r>
              <a:rPr lang="zh-CN" altLang="en-US" sz="1600" dirty="0"/>
              <a:t> </a:t>
            </a:r>
            <a:r>
              <a:rPr lang="en-US" altLang="zh-CN" sz="1600" dirty="0"/>
              <a:t>texts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their</a:t>
            </a:r>
            <a:r>
              <a:rPr lang="zh-CN" altLang="en-US" sz="1600" dirty="0"/>
              <a:t> </a:t>
            </a:r>
            <a:r>
              <a:rPr lang="en-US" altLang="zh-CN" sz="1600" dirty="0"/>
              <a:t>locations.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9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AE64-1A47-F24D-87E1-2A008B03A8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1016" y="3429000"/>
            <a:ext cx="6423394" cy="27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F25240-36AD-DC41-BE82-9D5399D8A2C7}"/>
              </a:ext>
            </a:extLst>
          </p:cNvPr>
          <p:cNvSpPr txBox="1"/>
          <p:nvPr/>
        </p:nvSpPr>
        <p:spPr>
          <a:xfrm>
            <a:off x="1394891" y="1229661"/>
            <a:ext cx="10156374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specific</a:t>
            </a:r>
            <a:r>
              <a:rPr lang="zh-CN" altLang="en-US" sz="1600" dirty="0"/>
              <a:t> </a:t>
            </a:r>
            <a:r>
              <a:rPr lang="en-US" altLang="zh-CN" sz="1600" dirty="0"/>
              <a:t>category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recognized</a:t>
            </a:r>
            <a:r>
              <a:rPr lang="zh-CN" altLang="en-US" sz="1600" dirty="0"/>
              <a:t> </a:t>
            </a:r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mapped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grid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designed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b="1" dirty="0"/>
              <a:t>level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granularity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in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rows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or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columns</a:t>
            </a:r>
            <a:r>
              <a:rPr lang="en-US" altLang="zh-CN" sz="1600" dirty="0"/>
              <a:t>.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3F2C51C-2998-B44A-AB53-7221A890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D5C1561-5F83-ED4F-87A3-50A780E2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4" y="2108382"/>
            <a:ext cx="687432" cy="6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751AEF-1747-E24A-8CAF-34ABBD085962}"/>
              </a:ext>
            </a:extLst>
          </p:cNvPr>
          <p:cNvSpPr txBox="1"/>
          <p:nvPr/>
        </p:nvSpPr>
        <p:spPr>
          <a:xfrm>
            <a:off x="1394891" y="2043066"/>
            <a:ext cx="10156374" cy="133882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granularity</a:t>
            </a:r>
            <a:r>
              <a:rPr lang="zh-CN" altLang="en-US" sz="1400" dirty="0"/>
              <a:t> </a:t>
            </a:r>
            <a:r>
              <a:rPr lang="en-US" altLang="zh-CN" sz="1400" dirty="0"/>
              <a:t>parameter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major</a:t>
            </a:r>
            <a:r>
              <a:rPr lang="zh-CN" altLang="en-US" sz="1400" dirty="0"/>
              <a:t> </a:t>
            </a:r>
            <a:r>
              <a:rPr lang="en-US" altLang="zh-CN" sz="1400" dirty="0"/>
              <a:t>reason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building</a:t>
            </a:r>
            <a:r>
              <a:rPr lang="zh-CN" altLang="en-US" sz="1400" dirty="0"/>
              <a:t> </a:t>
            </a:r>
            <a:r>
              <a:rPr lang="en-US" altLang="zh-CN" sz="1400" dirty="0"/>
              <a:t>models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specific</a:t>
            </a:r>
            <a:r>
              <a:rPr lang="zh-CN" altLang="en-US" sz="1400" dirty="0"/>
              <a:t> </a:t>
            </a:r>
            <a:r>
              <a:rPr lang="en-US" altLang="zh-CN" sz="1400" dirty="0"/>
              <a:t>categories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invoices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receipts,</a:t>
            </a:r>
            <a:r>
              <a:rPr lang="zh-CN" altLang="en-US" sz="1400" dirty="0"/>
              <a:t> </a:t>
            </a:r>
            <a:r>
              <a:rPr lang="en-US" altLang="zh-CN" sz="1400" dirty="0"/>
              <a:t>since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larger</a:t>
            </a:r>
            <a:r>
              <a:rPr lang="zh-CN" altLang="en-US" sz="1400" dirty="0"/>
              <a:t> </a:t>
            </a:r>
            <a:r>
              <a:rPr lang="en-US" altLang="zh-CN" sz="1400" dirty="0"/>
              <a:t>row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column</a:t>
            </a:r>
            <a:r>
              <a:rPr lang="zh-CN" altLang="en-US" sz="1400" dirty="0"/>
              <a:t> </a:t>
            </a:r>
            <a:r>
              <a:rPr lang="en-US" altLang="zh-CN" sz="1400" dirty="0"/>
              <a:t>granularity</a:t>
            </a:r>
            <a:r>
              <a:rPr lang="zh-CN" altLang="en-US" sz="1400" dirty="0"/>
              <a:t> </a:t>
            </a:r>
            <a:r>
              <a:rPr lang="en-US" altLang="zh-CN" sz="1400" dirty="0"/>
              <a:t>indicates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grid</a:t>
            </a:r>
            <a:r>
              <a:rPr lang="zh-CN" altLang="en-US" sz="1400" dirty="0"/>
              <a:t> </a:t>
            </a:r>
            <a:r>
              <a:rPr lang="en-US" altLang="zh-CN" sz="1400" dirty="0"/>
              <a:t>table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lesser</a:t>
            </a:r>
            <a:r>
              <a:rPr lang="zh-CN" altLang="en-US" sz="1400" dirty="0"/>
              <a:t> </a:t>
            </a:r>
            <a:r>
              <a:rPr lang="en-US" altLang="zh-CN" sz="1400" dirty="0"/>
              <a:t>grids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terms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rows</a:t>
            </a:r>
            <a:r>
              <a:rPr lang="zh-CN" altLang="en-US" sz="1400" dirty="0"/>
              <a:t> </a:t>
            </a:r>
            <a:r>
              <a:rPr lang="en-US" altLang="zh-CN" sz="1400" dirty="0"/>
              <a:t>/columns,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smaller</a:t>
            </a:r>
            <a:r>
              <a:rPr lang="zh-CN" altLang="en-US" sz="1400" dirty="0"/>
              <a:t> </a:t>
            </a:r>
            <a:r>
              <a:rPr lang="en-US" altLang="zh-CN" sz="1400" dirty="0"/>
              <a:t>row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column</a:t>
            </a:r>
            <a:r>
              <a:rPr lang="zh-CN" altLang="en-US" sz="1400" dirty="0"/>
              <a:t> </a:t>
            </a:r>
            <a:r>
              <a:rPr lang="en-US" altLang="zh-CN" sz="1400" dirty="0"/>
              <a:t>granularity</a:t>
            </a:r>
            <a:r>
              <a:rPr lang="zh-CN" altLang="en-US" sz="1400" dirty="0"/>
              <a:t> </a:t>
            </a:r>
            <a:r>
              <a:rPr lang="en-US" altLang="zh-CN" sz="1400" dirty="0"/>
              <a:t>indicates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grid</a:t>
            </a:r>
            <a:r>
              <a:rPr lang="zh-CN" altLang="en-US" sz="1400" dirty="0"/>
              <a:t> </a:t>
            </a:r>
            <a:r>
              <a:rPr lang="en-US" altLang="zh-CN" sz="1400" dirty="0"/>
              <a:t>table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grids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terms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rows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columns.</a:t>
            </a:r>
          </a:p>
          <a:p>
            <a:r>
              <a:rPr lang="en-US" sz="1400" dirty="0"/>
              <a:t>Pre</a:t>
            </a:r>
            <a:r>
              <a:rPr lang="en-US" altLang="zh-CN" sz="1400" dirty="0"/>
              <a:t>-processes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combine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entities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involved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step,</a:t>
            </a:r>
            <a:r>
              <a:rPr lang="zh-CN" altLang="en-US" sz="1400" dirty="0"/>
              <a:t> </a:t>
            </a:r>
            <a:r>
              <a:rPr lang="en-US" altLang="zh-CN" sz="1400" dirty="0"/>
              <a:t>otherwise</a:t>
            </a:r>
            <a:r>
              <a:rPr lang="zh-CN" altLang="en-US" sz="1400" dirty="0"/>
              <a:t> </a:t>
            </a:r>
            <a:r>
              <a:rPr lang="en-US" altLang="zh-CN" sz="1400" dirty="0"/>
              <a:t>character-level</a:t>
            </a:r>
            <a:r>
              <a:rPr lang="zh-CN" altLang="en-US" sz="1400" dirty="0"/>
              <a:t> </a:t>
            </a:r>
            <a:r>
              <a:rPr lang="en-US" altLang="zh-CN" sz="1400" dirty="0"/>
              <a:t>tokenizers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used,</a:t>
            </a:r>
            <a:r>
              <a:rPr lang="zh-CN" altLang="en-US" sz="1400" dirty="0"/>
              <a:t> </a:t>
            </a:r>
            <a:r>
              <a:rPr lang="en-US" altLang="zh-CN" sz="1400" dirty="0"/>
              <a:t>especially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Chinese</a:t>
            </a:r>
            <a:r>
              <a:rPr lang="zh-CN" altLang="en-US" sz="1400" dirty="0"/>
              <a:t> </a:t>
            </a:r>
            <a:r>
              <a:rPr lang="en-US" altLang="zh-CN" sz="1400"/>
              <a:t>documents.</a:t>
            </a:r>
            <a:endParaRPr lang="en-US" sz="1400" dirty="0"/>
          </a:p>
          <a:p>
            <a:r>
              <a:rPr lang="en-US" altLang="zh-CN" sz="1400" dirty="0"/>
              <a:t>Invoices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receipts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similar</a:t>
            </a:r>
            <a:r>
              <a:rPr lang="zh-CN" altLang="en-US" sz="1400" dirty="0"/>
              <a:t> </a:t>
            </a:r>
            <a:r>
              <a:rPr lang="en-US" altLang="zh-CN" sz="1400" dirty="0"/>
              <a:t>number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distributed</a:t>
            </a:r>
            <a:r>
              <a:rPr lang="zh-CN" altLang="en-US" sz="1400" dirty="0"/>
              <a:t> </a:t>
            </a:r>
            <a:r>
              <a:rPr lang="en-US" altLang="zh-CN" sz="1400" dirty="0"/>
              <a:t>horizontally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vertically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benefit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this.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DE46E-2A47-1A45-8D8E-C4685F8F513F}"/>
              </a:ext>
            </a:extLst>
          </p:cNvPr>
          <p:cNvSpPr/>
          <p:nvPr/>
        </p:nvSpPr>
        <p:spPr>
          <a:xfrm>
            <a:off x="1394891" y="4087954"/>
            <a:ext cx="3211288" cy="20151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produce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(input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output)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AI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pipeline,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texts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were</a:t>
            </a:r>
            <a:r>
              <a:rPr lang="zh-CN" altLang="en-US" sz="1600" dirty="0"/>
              <a:t> </a:t>
            </a:r>
            <a:r>
              <a:rPr lang="en-US" altLang="zh-CN" sz="1600" dirty="0"/>
              <a:t>output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OCR</a:t>
            </a:r>
            <a:r>
              <a:rPr lang="zh-CN" altLang="en-US" sz="1600" dirty="0"/>
              <a:t> </a:t>
            </a:r>
            <a:r>
              <a:rPr lang="en-US" altLang="zh-CN" sz="1600" dirty="0"/>
              <a:t>engine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mapped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grid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 </a:t>
            </a:r>
            <a:r>
              <a:rPr lang="en-US" altLang="zh-CN" sz="1600" dirty="0"/>
              <a:t>according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their</a:t>
            </a:r>
            <a:r>
              <a:rPr lang="zh-CN" altLang="en-US" sz="1600" dirty="0"/>
              <a:t> </a:t>
            </a:r>
            <a:r>
              <a:rPr lang="en-US" altLang="zh-CN" sz="1600" dirty="0"/>
              <a:t>locations.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77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Semantical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65EB5D-CD7D-8540-80BE-122028E85D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1015" y="3429000"/>
            <a:ext cx="6423395" cy="2772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4934EB-4945-574B-AA4B-60BA44AC5966}"/>
              </a:ext>
            </a:extLst>
          </p:cNvPr>
          <p:cNvSpPr txBox="1"/>
          <p:nvPr/>
        </p:nvSpPr>
        <p:spPr>
          <a:xfrm>
            <a:off x="1394891" y="1229661"/>
            <a:ext cx="10156374" cy="103105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natural</a:t>
            </a:r>
            <a:r>
              <a:rPr lang="zh-CN" altLang="en-US" sz="1600" dirty="0"/>
              <a:t> </a:t>
            </a:r>
            <a:r>
              <a:rPr lang="en-US" altLang="zh-CN" sz="1600" dirty="0"/>
              <a:t>correlations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each</a:t>
            </a:r>
            <a:r>
              <a:rPr lang="zh-CN" altLang="en-US" sz="1600" dirty="0"/>
              <a:t> </a:t>
            </a:r>
            <a:r>
              <a:rPr lang="en-US" altLang="zh-CN" sz="1600" dirty="0"/>
              <a:t>other,</a:t>
            </a:r>
            <a:r>
              <a:rPr lang="zh-CN" altLang="en-US" sz="1600" dirty="0"/>
              <a:t> </a:t>
            </a:r>
            <a:r>
              <a:rPr lang="en-US" altLang="zh-CN" sz="1600" dirty="0"/>
              <a:t>especially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field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receipts.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example,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identifies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distance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keywords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either</a:t>
            </a:r>
            <a:r>
              <a:rPr lang="zh-CN" altLang="en-US" sz="1600" dirty="0"/>
              <a:t> </a:t>
            </a:r>
            <a:r>
              <a:rPr lang="en-US" altLang="zh-CN" sz="1600" dirty="0"/>
              <a:t>‘distance’,</a:t>
            </a:r>
            <a:r>
              <a:rPr lang="zh-CN" altLang="en-US" sz="1600" dirty="0"/>
              <a:t> </a:t>
            </a:r>
            <a:r>
              <a:rPr lang="en-US" altLang="zh-CN" sz="1600" dirty="0"/>
              <a:t>‘DIST.’,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‘km’.</a:t>
            </a:r>
            <a:r>
              <a:rPr lang="zh-CN" altLang="en-US" sz="1600" dirty="0"/>
              <a:t> </a:t>
            </a:r>
            <a:r>
              <a:rPr lang="en-US" altLang="zh-CN" sz="1600" dirty="0"/>
              <a:t>Therefore,</a:t>
            </a:r>
            <a:r>
              <a:rPr lang="zh-CN" altLang="en-US" sz="1600" dirty="0"/>
              <a:t> </a:t>
            </a:r>
            <a:r>
              <a:rPr lang="en-US" altLang="zh-CN" sz="1600" dirty="0"/>
              <a:t>mapping</a:t>
            </a:r>
            <a:r>
              <a:rPr lang="zh-CN" altLang="en-US" sz="1600" dirty="0"/>
              <a:t> </a:t>
            </a:r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similar</a:t>
            </a:r>
            <a:r>
              <a:rPr lang="zh-CN" altLang="en-US" sz="1600" dirty="0"/>
              <a:t> </a:t>
            </a:r>
            <a:r>
              <a:rPr lang="en-US" altLang="zh-CN" sz="1600" dirty="0"/>
              <a:t>semantic</a:t>
            </a:r>
            <a:r>
              <a:rPr lang="zh-CN" altLang="en-US" sz="1600" dirty="0"/>
              <a:t> </a:t>
            </a:r>
            <a:r>
              <a:rPr lang="en-US" altLang="zh-CN" sz="1600" dirty="0"/>
              <a:t>meaning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embedding</a:t>
            </a:r>
            <a:r>
              <a:rPr lang="zh-CN" altLang="en-US" sz="1600" dirty="0"/>
              <a:t> </a:t>
            </a:r>
            <a:r>
              <a:rPr lang="en-US" altLang="zh-CN" sz="1600" dirty="0"/>
              <a:t>space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close</a:t>
            </a:r>
            <a:r>
              <a:rPr lang="zh-CN" altLang="en-US" sz="1600" dirty="0"/>
              <a:t> </a:t>
            </a:r>
            <a:r>
              <a:rPr lang="en-US" altLang="zh-CN" sz="1600" dirty="0"/>
              <a:t>distance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beneficial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subsequent</a:t>
            </a:r>
            <a:r>
              <a:rPr lang="zh-CN" altLang="en-US" sz="1600" dirty="0"/>
              <a:t> </a:t>
            </a:r>
            <a:r>
              <a:rPr lang="en-US" altLang="zh-CN" sz="1600" dirty="0"/>
              <a:t>analysis.</a:t>
            </a:r>
            <a:endParaRPr lang="en-US" sz="1600" dirty="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7EE7153-134D-E74E-9907-8C9A53E8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8B78510F-8106-6A47-97CA-843DCBCC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4" y="2390885"/>
            <a:ext cx="687432" cy="6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88F7C9-46FE-ED48-AE4F-16FF698B897F}"/>
              </a:ext>
            </a:extLst>
          </p:cNvPr>
          <p:cNvSpPr txBox="1"/>
          <p:nvPr/>
        </p:nvSpPr>
        <p:spPr>
          <a:xfrm>
            <a:off x="1394891" y="2390885"/>
            <a:ext cx="10156374" cy="112338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400" dirty="0"/>
              <a:t>T</a:t>
            </a:r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  <a:r>
              <a:rPr lang="en-US" altLang="zh-CN" sz="1400" dirty="0"/>
              <a:t>semantically</a:t>
            </a:r>
            <a:r>
              <a:rPr lang="zh-CN" altLang="en-US" sz="1400" dirty="0"/>
              <a:t> </a:t>
            </a:r>
            <a:r>
              <a:rPr lang="en-US" altLang="zh-CN" sz="1400" dirty="0"/>
              <a:t>mapping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achieved</a:t>
            </a:r>
            <a:r>
              <a:rPr lang="zh-CN" altLang="en-US" sz="1400" dirty="0"/>
              <a:t> </a:t>
            </a:r>
            <a:r>
              <a:rPr lang="en-US" altLang="zh-CN" sz="1400" dirty="0"/>
              <a:t>either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pretraining</a:t>
            </a:r>
            <a:r>
              <a:rPr lang="zh-CN" altLang="en-US" sz="1400" dirty="0"/>
              <a:t> </a:t>
            </a:r>
            <a:r>
              <a:rPr lang="en-US" altLang="zh-CN" sz="1400" dirty="0"/>
              <a:t>an</a:t>
            </a:r>
            <a:r>
              <a:rPr lang="zh-CN" altLang="en-US" sz="1400" dirty="0"/>
              <a:t> </a:t>
            </a:r>
            <a:r>
              <a:rPr lang="en-US" altLang="zh-CN" sz="1400" dirty="0"/>
              <a:t>neural</a:t>
            </a:r>
            <a:r>
              <a:rPr lang="zh-CN" altLang="en-US" sz="1400" dirty="0"/>
              <a:t> </a:t>
            </a:r>
            <a:r>
              <a:rPr lang="en-US" altLang="zh-CN" sz="1400" dirty="0"/>
              <a:t>embedding</a:t>
            </a:r>
            <a:r>
              <a:rPr lang="zh-CN" altLang="en-US" sz="1400" dirty="0"/>
              <a:t> </a:t>
            </a:r>
            <a:r>
              <a:rPr lang="en-US" altLang="zh-CN" sz="1400" dirty="0"/>
              <a:t>layer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 </a:t>
            </a:r>
            <a:r>
              <a:rPr lang="en-US" altLang="zh-CN" sz="1400" dirty="0"/>
              <a:t>manually</a:t>
            </a:r>
            <a:r>
              <a:rPr lang="zh-CN" altLang="en-US" sz="1400" dirty="0"/>
              <a:t> </a:t>
            </a:r>
            <a:r>
              <a:rPr lang="en-US" altLang="zh-CN" sz="1400" dirty="0"/>
              <a:t>categorize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similar</a:t>
            </a:r>
            <a:r>
              <a:rPr lang="zh-CN" altLang="en-US" sz="1400" dirty="0"/>
              <a:t> </a:t>
            </a:r>
            <a:r>
              <a:rPr lang="en-US" altLang="zh-CN" sz="1400" dirty="0"/>
              <a:t>meaning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same</a:t>
            </a:r>
            <a:r>
              <a:rPr lang="zh-CN" altLang="en-US" sz="1400" dirty="0"/>
              <a:t> </a:t>
            </a:r>
            <a:r>
              <a:rPr lang="en-US" altLang="zh-CN" sz="1400" dirty="0"/>
              <a:t>category.</a:t>
            </a:r>
            <a:r>
              <a:rPr lang="zh-CN" altLang="en-US" sz="1400" dirty="0"/>
              <a:t> </a:t>
            </a:r>
            <a:r>
              <a:rPr lang="en-US" altLang="zh-CN" sz="1400" dirty="0"/>
              <a:t>Combining</a:t>
            </a:r>
            <a:r>
              <a:rPr lang="zh-CN" altLang="en-US" sz="1400" dirty="0"/>
              <a:t> </a:t>
            </a:r>
            <a:r>
              <a:rPr lang="en-US" altLang="zh-CN" sz="1400" dirty="0"/>
              <a:t>these</a:t>
            </a:r>
            <a:r>
              <a:rPr lang="zh-CN" altLang="en-US" sz="1400" dirty="0"/>
              <a:t> </a:t>
            </a:r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methods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also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viable</a:t>
            </a:r>
            <a:r>
              <a:rPr lang="zh-CN" altLang="en-US" sz="1400" dirty="0"/>
              <a:t> </a:t>
            </a:r>
            <a:r>
              <a:rPr lang="en-US" altLang="zh-CN" sz="1400" dirty="0"/>
              <a:t>choice.</a:t>
            </a:r>
          </a:p>
          <a:p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further</a:t>
            </a:r>
            <a:r>
              <a:rPr lang="zh-CN" altLang="en-US" sz="1400" dirty="0"/>
              <a:t> </a:t>
            </a:r>
            <a:r>
              <a:rPr lang="en-US" altLang="zh-CN" sz="1400" dirty="0"/>
              <a:t>enhance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performance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pipeline.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extracted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items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feed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trained</a:t>
            </a:r>
            <a:r>
              <a:rPr lang="zh-CN" altLang="en-US" sz="1400" dirty="0"/>
              <a:t> </a:t>
            </a:r>
            <a:r>
              <a:rPr lang="en-US" altLang="zh-CN" sz="1400" dirty="0"/>
              <a:t>bi-directional</a:t>
            </a:r>
            <a:r>
              <a:rPr lang="zh-CN" altLang="en-US" sz="1400" dirty="0"/>
              <a:t> </a:t>
            </a:r>
            <a:r>
              <a:rPr lang="en-US" altLang="zh-CN" sz="1400" dirty="0"/>
              <a:t>LSTM</a:t>
            </a:r>
            <a:r>
              <a:rPr lang="zh-CN" altLang="en-US" sz="1400" dirty="0"/>
              <a:t> </a:t>
            </a:r>
            <a:r>
              <a:rPr lang="en-US" altLang="zh-CN" sz="1400" dirty="0"/>
              <a:t>based</a:t>
            </a:r>
            <a:r>
              <a:rPr lang="zh-CN" altLang="en-US" sz="1400" dirty="0"/>
              <a:t> </a:t>
            </a:r>
            <a:r>
              <a:rPr lang="en-US" altLang="zh-CN" sz="1400" dirty="0"/>
              <a:t>slot</a:t>
            </a:r>
            <a:r>
              <a:rPr lang="zh-CN" altLang="en-US" sz="1400" dirty="0"/>
              <a:t> </a:t>
            </a:r>
            <a:r>
              <a:rPr lang="en-US" altLang="zh-CN" sz="1400" dirty="0"/>
              <a:t>filling</a:t>
            </a:r>
            <a:r>
              <a:rPr lang="zh-CN" altLang="en-US" sz="1400" dirty="0"/>
              <a:t> </a:t>
            </a:r>
            <a:r>
              <a:rPr lang="en-US" altLang="zh-CN" sz="1400" dirty="0"/>
              <a:t>model,</a:t>
            </a:r>
            <a:r>
              <a:rPr lang="zh-CN" altLang="en-US" sz="1400" dirty="0"/>
              <a:t> </a:t>
            </a:r>
            <a:r>
              <a:rPr lang="en-US" altLang="zh-CN" sz="1400" dirty="0"/>
              <a:t>where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located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filtered</a:t>
            </a:r>
            <a:r>
              <a:rPr lang="zh-CN" altLang="en-US" sz="1400" dirty="0"/>
              <a:t> </a:t>
            </a:r>
            <a:r>
              <a:rPr lang="en-US" altLang="zh-CN" sz="1400" dirty="0"/>
              <a:t>out.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D894EA-ACEF-C04C-A03C-8095CAC40B9D}"/>
              </a:ext>
            </a:extLst>
          </p:cNvPr>
          <p:cNvSpPr/>
          <p:nvPr/>
        </p:nvSpPr>
        <p:spPr>
          <a:xfrm>
            <a:off x="1394891" y="4087954"/>
            <a:ext cx="3211288" cy="20151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Semantical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explored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pipeline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mapping</a:t>
            </a:r>
            <a:r>
              <a:rPr lang="zh-CN" altLang="en-US" sz="1600" dirty="0"/>
              <a:t> </a:t>
            </a:r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embedding</a:t>
            </a:r>
            <a:r>
              <a:rPr lang="zh-CN" altLang="en-US" sz="1600" dirty="0"/>
              <a:t> </a:t>
            </a:r>
            <a:r>
              <a:rPr lang="en-US" altLang="zh-CN" sz="1600" dirty="0"/>
              <a:t>space.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28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1723"/>
            <a:ext cx="11430000" cy="1304239"/>
          </a:xfrm>
        </p:spPr>
        <p:txBody>
          <a:bodyPr>
            <a:normAutofit/>
          </a:bodyPr>
          <a:lstStyle/>
          <a:p>
            <a:r>
              <a:rPr lang="en-US" altLang="zh-CN" dirty="0"/>
              <a:t>1.4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        </a:t>
            </a: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72CF2-7247-294B-823B-DF22AADE59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1015" y="3429000"/>
            <a:ext cx="6423395" cy="27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1DB2B0-375A-2743-9D2E-D4ED20E52540}"/>
              </a:ext>
            </a:extLst>
          </p:cNvPr>
          <p:cNvSpPr txBox="1"/>
          <p:nvPr/>
        </p:nvSpPr>
        <p:spPr>
          <a:xfrm>
            <a:off x="1394891" y="1229661"/>
            <a:ext cx="10156374" cy="103105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Layouts,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interested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information,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similar</a:t>
            </a:r>
            <a:r>
              <a:rPr lang="zh-CN" altLang="en-US" sz="1600" dirty="0"/>
              <a:t> </a:t>
            </a:r>
            <a:r>
              <a:rPr lang="en-US" altLang="zh-CN" sz="1600" dirty="0"/>
              <a:t>invoices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receipts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minor</a:t>
            </a:r>
            <a:r>
              <a:rPr lang="zh-CN" altLang="en-US" sz="1600" dirty="0"/>
              <a:t> </a:t>
            </a:r>
            <a:r>
              <a:rPr lang="en-US" altLang="zh-CN" sz="1600" dirty="0"/>
              <a:t>variation</a:t>
            </a:r>
            <a:r>
              <a:rPr lang="zh-CN" altLang="en-US" sz="1600" dirty="0"/>
              <a:t> </a:t>
            </a:r>
            <a:r>
              <a:rPr lang="en-US" altLang="zh-CN" sz="1600" dirty="0"/>
              <a:t>semantically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spatially.</a:t>
            </a:r>
            <a:r>
              <a:rPr lang="zh-CN" altLang="en-US" sz="1600" dirty="0"/>
              <a:t> </a:t>
            </a:r>
            <a:r>
              <a:rPr lang="en-US" altLang="zh-CN" sz="1600" dirty="0"/>
              <a:t>Therefore,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exploring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positional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among</a:t>
            </a:r>
            <a:r>
              <a:rPr lang="zh-CN" altLang="en-US" sz="1600" dirty="0"/>
              <a:t> </a:t>
            </a:r>
            <a:r>
              <a:rPr lang="en-US" altLang="zh-CN" sz="1600" dirty="0"/>
              <a:t>semantically</a:t>
            </a:r>
            <a:r>
              <a:rPr lang="zh-CN" altLang="en-US" sz="1600" dirty="0"/>
              <a:t> </a:t>
            </a:r>
            <a:r>
              <a:rPr lang="en-US" altLang="zh-CN" sz="1600" dirty="0"/>
              <a:t>mapped</a:t>
            </a:r>
            <a:r>
              <a:rPr lang="zh-CN" altLang="en-US" sz="1600" dirty="0"/>
              <a:t> </a:t>
            </a:r>
            <a:r>
              <a:rPr lang="en-US" altLang="zh-CN" sz="1600" dirty="0"/>
              <a:t>words,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interested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may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extracted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located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zh-CN" sz="1600" dirty="0"/>
              <a:t>efficient</a:t>
            </a:r>
            <a:r>
              <a:rPr lang="zh-CN" altLang="en-US" sz="1600" dirty="0"/>
              <a:t> </a:t>
            </a:r>
            <a:r>
              <a:rPr lang="en-US" altLang="zh-CN" sz="1600" dirty="0"/>
              <a:t>manner.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329E618-6CA7-E647-A7D0-CB01ECB5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A05781-788D-E64D-A640-705F3868F792}"/>
              </a:ext>
            </a:extLst>
          </p:cNvPr>
          <p:cNvSpPr/>
          <p:nvPr/>
        </p:nvSpPr>
        <p:spPr>
          <a:xfrm>
            <a:off x="1394891" y="4087954"/>
            <a:ext cx="3211288" cy="20151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extracted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exploring</a:t>
            </a:r>
            <a:r>
              <a:rPr lang="zh-CN" altLang="en-US" sz="1600" dirty="0"/>
              <a:t> </a:t>
            </a:r>
            <a:r>
              <a:rPr lang="en-US" altLang="zh-CN" sz="1600" dirty="0"/>
              <a:t>both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semantic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positional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words.</a:t>
            </a:r>
            <a:endParaRPr lang="en-US" sz="160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A831486-60EB-434A-A6BF-3EA768D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3" y="2184280"/>
            <a:ext cx="687432" cy="6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31B20C-D138-1143-B20D-C03534E9E3B0}"/>
              </a:ext>
            </a:extLst>
          </p:cNvPr>
          <p:cNvSpPr txBox="1"/>
          <p:nvPr/>
        </p:nvSpPr>
        <p:spPr>
          <a:xfrm>
            <a:off x="1394891" y="2175442"/>
            <a:ext cx="10156374" cy="133882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positional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semantical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taken</a:t>
            </a:r>
            <a:r>
              <a:rPr lang="zh-CN" altLang="en-US" sz="1400" dirty="0"/>
              <a:t> </a:t>
            </a:r>
            <a:r>
              <a:rPr lang="en-US" altLang="zh-CN" sz="1400" dirty="0"/>
              <a:t>into</a:t>
            </a:r>
            <a:r>
              <a:rPr lang="zh-CN" altLang="en-US" sz="1400" dirty="0"/>
              <a:t> </a:t>
            </a:r>
            <a:r>
              <a:rPr lang="en-US" altLang="zh-CN" sz="1400" dirty="0"/>
              <a:t>consideration</a:t>
            </a:r>
            <a:r>
              <a:rPr lang="zh-CN" altLang="en-US" sz="1400" dirty="0"/>
              <a:t> </a:t>
            </a:r>
            <a:r>
              <a:rPr lang="en-US" altLang="zh-CN" sz="1400" dirty="0"/>
              <a:t>simultaneously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employing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convolutional</a:t>
            </a:r>
            <a:r>
              <a:rPr lang="zh-CN" altLang="en-US" sz="1400" dirty="0"/>
              <a:t> </a:t>
            </a:r>
            <a:r>
              <a:rPr lang="en-US" altLang="zh-CN" sz="1400" dirty="0"/>
              <a:t>filters</a:t>
            </a:r>
            <a:r>
              <a:rPr lang="zh-CN" altLang="en-US" sz="1400" dirty="0"/>
              <a:t> </a:t>
            </a:r>
            <a:r>
              <a:rPr lang="en-US" altLang="zh-CN" sz="1400" dirty="0"/>
              <a:t>over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grid</a:t>
            </a:r>
            <a:r>
              <a:rPr lang="zh-CN" altLang="en-US" sz="1400" dirty="0"/>
              <a:t> </a:t>
            </a:r>
            <a:r>
              <a:rPr lang="en-US" altLang="zh-CN" sz="1400" dirty="0"/>
              <a:t>table.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grid</a:t>
            </a:r>
            <a:r>
              <a:rPr lang="zh-CN" altLang="en-US" sz="1400" dirty="0"/>
              <a:t> </a:t>
            </a:r>
            <a:r>
              <a:rPr lang="en-US" altLang="zh-CN" sz="1400" dirty="0"/>
              <a:t>table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generated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convolutional</a:t>
            </a:r>
            <a:r>
              <a:rPr lang="zh-CN" altLang="en-US" sz="1400" dirty="0"/>
              <a:t> </a:t>
            </a:r>
            <a:r>
              <a:rPr lang="en-US" altLang="zh-CN" sz="1400" dirty="0"/>
              <a:t>neural</a:t>
            </a:r>
            <a:r>
              <a:rPr lang="zh-CN" altLang="en-US" sz="1400" dirty="0"/>
              <a:t> </a:t>
            </a:r>
            <a:r>
              <a:rPr lang="en-US" altLang="zh-CN" sz="1400" dirty="0"/>
              <a:t>network,</a:t>
            </a:r>
            <a:r>
              <a:rPr lang="zh-CN" altLang="en-US" sz="1400" dirty="0"/>
              <a:t> </a:t>
            </a:r>
            <a:r>
              <a:rPr lang="en-US" altLang="zh-CN" sz="1400" dirty="0"/>
              <a:t>where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items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highlighted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evaluating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table</a:t>
            </a:r>
            <a:r>
              <a:rPr lang="zh-CN" altLang="en-US" sz="1400" dirty="0"/>
              <a:t> </a:t>
            </a:r>
            <a:r>
              <a:rPr lang="en-US" altLang="zh-CN" sz="1400" dirty="0"/>
              <a:t>which</a:t>
            </a:r>
            <a:r>
              <a:rPr lang="zh-CN" altLang="en-US" sz="1400" dirty="0"/>
              <a:t> </a:t>
            </a:r>
            <a:r>
              <a:rPr lang="en-US" altLang="zh-CN" sz="1400" dirty="0"/>
              <a:t>indicates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possibility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each</a:t>
            </a:r>
            <a:r>
              <a:rPr lang="zh-CN" altLang="en-US" sz="1400" dirty="0"/>
              <a:t> </a:t>
            </a:r>
            <a:r>
              <a:rPr lang="en-US" altLang="zh-CN" sz="1400" dirty="0"/>
              <a:t>word</a:t>
            </a:r>
            <a:r>
              <a:rPr lang="zh-CN" altLang="en-US" sz="1400" dirty="0"/>
              <a:t> </a:t>
            </a:r>
            <a:r>
              <a:rPr lang="en-US" altLang="zh-CN" sz="1400" dirty="0"/>
              <a:t>belonging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specific</a:t>
            </a:r>
            <a:r>
              <a:rPr lang="zh-CN" altLang="en-US" sz="1400" dirty="0"/>
              <a:t> </a:t>
            </a:r>
            <a:r>
              <a:rPr lang="en-US" altLang="zh-CN" sz="1400" dirty="0"/>
              <a:t>information</a:t>
            </a:r>
            <a:r>
              <a:rPr lang="zh-CN" altLang="en-US" sz="1400" dirty="0"/>
              <a:t> </a:t>
            </a:r>
            <a:r>
              <a:rPr lang="en-US" altLang="zh-CN" sz="1400" dirty="0"/>
              <a:t>category,</a:t>
            </a:r>
            <a:r>
              <a:rPr lang="zh-CN" altLang="en-US" sz="1400" dirty="0"/>
              <a:t> </a:t>
            </a:r>
            <a:r>
              <a:rPr lang="en-US" altLang="zh-CN" sz="1400" dirty="0"/>
              <a:t>e.g.,</a:t>
            </a:r>
            <a:r>
              <a:rPr lang="zh-CN" altLang="en-US" sz="1400" dirty="0"/>
              <a:t> </a:t>
            </a:r>
            <a:r>
              <a:rPr lang="en-US" altLang="zh-CN" sz="1400" dirty="0"/>
              <a:t>distance. In future work, RNN based question-answering network can also be added.</a:t>
            </a:r>
          </a:p>
          <a:p>
            <a:r>
              <a:rPr lang="en-US" altLang="zh-CN" sz="1400" dirty="0"/>
              <a:t>Finally,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extracted</a:t>
            </a:r>
            <a:r>
              <a:rPr lang="zh-CN" altLang="en-US" sz="1400" dirty="0"/>
              <a:t> </a:t>
            </a:r>
            <a:r>
              <a:rPr lang="en-US" altLang="zh-CN" sz="1400" dirty="0"/>
              <a:t>interested</a:t>
            </a:r>
            <a:r>
              <a:rPr lang="zh-CN" altLang="en-US" sz="1400" dirty="0"/>
              <a:t> </a:t>
            </a:r>
            <a:r>
              <a:rPr lang="en-US" altLang="zh-CN" sz="1400" dirty="0"/>
              <a:t>words</a:t>
            </a:r>
            <a:r>
              <a:rPr lang="zh-CN" altLang="en-US" sz="1400" dirty="0"/>
              <a:t> </a:t>
            </a:r>
            <a:r>
              <a:rPr lang="en-US" altLang="zh-CN" sz="1400" dirty="0"/>
              <a:t>/</a:t>
            </a:r>
            <a:r>
              <a:rPr lang="zh-CN" altLang="en-US" sz="1400" dirty="0"/>
              <a:t> </a:t>
            </a:r>
            <a:r>
              <a:rPr lang="en-US" altLang="zh-CN" sz="1400" dirty="0"/>
              <a:t>items</a:t>
            </a:r>
            <a:r>
              <a:rPr lang="zh-CN" altLang="en-US" sz="1400" dirty="0"/>
              <a:t> </a:t>
            </a:r>
            <a:r>
              <a:rPr lang="en-US" altLang="zh-CN" sz="1400" dirty="0"/>
              <a:t>can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reversely</a:t>
            </a:r>
            <a:r>
              <a:rPr lang="zh-CN" altLang="en-US" sz="1400" dirty="0"/>
              <a:t> </a:t>
            </a:r>
            <a:r>
              <a:rPr lang="en-US" altLang="zh-CN" sz="1400" dirty="0"/>
              <a:t>mapped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original</a:t>
            </a:r>
            <a:r>
              <a:rPr lang="zh-CN" altLang="en-US" sz="1400" dirty="0"/>
              <a:t> </a:t>
            </a:r>
            <a:r>
              <a:rPr lang="en-US" altLang="zh-CN" sz="1400" dirty="0"/>
              <a:t>image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visual</a:t>
            </a:r>
            <a:r>
              <a:rPr lang="zh-CN" altLang="en-US" sz="1400" dirty="0"/>
              <a:t> </a:t>
            </a:r>
            <a:r>
              <a:rPr lang="en-US" altLang="zh-CN" sz="1400" dirty="0"/>
              <a:t>reference.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553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1723"/>
            <a:ext cx="11430000" cy="1304239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DB2B0-375A-2743-9D2E-D4ED20E52540}"/>
              </a:ext>
            </a:extLst>
          </p:cNvPr>
          <p:cNvSpPr txBox="1"/>
          <p:nvPr/>
        </p:nvSpPr>
        <p:spPr>
          <a:xfrm>
            <a:off x="1394891" y="1229661"/>
            <a:ext cx="10156374" cy="103105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decrease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possibility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overfitting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increase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extraction</a:t>
            </a:r>
            <a:r>
              <a:rPr lang="zh-CN" altLang="en-US" sz="1600" dirty="0"/>
              <a:t> </a:t>
            </a:r>
            <a:r>
              <a:rPr lang="en-US" altLang="zh-CN" sz="1600" dirty="0"/>
              <a:t>ability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trained</a:t>
            </a:r>
            <a:r>
              <a:rPr lang="zh-CN" altLang="en-US" sz="1600" dirty="0"/>
              <a:t> </a:t>
            </a:r>
            <a:r>
              <a:rPr lang="en-US" altLang="zh-CN" sz="1600" dirty="0"/>
              <a:t>model.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augmentation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involved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simply</a:t>
            </a:r>
            <a:r>
              <a:rPr lang="zh-CN" altLang="en-US" sz="1600" dirty="0"/>
              <a:t> </a:t>
            </a:r>
            <a:r>
              <a:rPr lang="en-US" altLang="zh-CN" sz="1600" dirty="0"/>
              <a:t>shifting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words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items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 </a:t>
            </a:r>
            <a:r>
              <a:rPr lang="en-US" altLang="zh-CN" sz="1600" dirty="0"/>
              <a:t>grids.</a:t>
            </a:r>
            <a:r>
              <a:rPr lang="zh-CN" altLang="en-US" sz="1600" dirty="0"/>
              <a:t> </a:t>
            </a:r>
            <a:r>
              <a:rPr lang="en-US" altLang="zh-CN" sz="1600" dirty="0"/>
              <a:t>Furthermore,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generation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also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involved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generated</a:t>
            </a:r>
            <a:r>
              <a:rPr lang="zh-CN" altLang="en-US" sz="1600" dirty="0"/>
              <a:t> </a:t>
            </a:r>
            <a:r>
              <a:rPr lang="en-US" altLang="zh-CN" sz="1600" dirty="0"/>
              <a:t>simulation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scenarios</a:t>
            </a:r>
            <a:r>
              <a:rPr lang="zh-CN" altLang="en-US" sz="1600" dirty="0"/>
              <a:t> </a:t>
            </a:r>
            <a:r>
              <a:rPr lang="en-US" altLang="zh-CN" sz="1600" dirty="0"/>
              <a:t>where</a:t>
            </a:r>
            <a:r>
              <a:rPr lang="zh-CN" altLang="en-US" sz="1600" dirty="0"/>
              <a:t> </a:t>
            </a:r>
            <a:r>
              <a:rPr lang="en-US" altLang="zh-CN" sz="1600" dirty="0"/>
              <a:t>real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limited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restricted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obtained.</a:t>
            </a:r>
            <a:endParaRPr lang="en-US" sz="1600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329E618-6CA7-E647-A7D0-CB01ECB5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A831486-60EB-434A-A6BF-3EA768D1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24" y="2390885"/>
            <a:ext cx="687432" cy="68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741D17-7701-3F4D-842B-67921293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72566"/>
              </p:ext>
            </p:extLst>
          </p:nvPr>
        </p:nvGraphicFramePr>
        <p:xfrm flipH="1">
          <a:off x="6844152" y="2519788"/>
          <a:ext cx="3600000" cy="367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73479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03965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409336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6001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14571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BIEVENIDO</a:t>
                      </a:r>
                      <a:endParaRPr lang="en-US" sz="1100" kern="12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AL</a:t>
                      </a:r>
                      <a:endParaRPr lang="en-US" sz="1100" kern="12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</a:t>
                      </a:r>
                      <a:endParaRPr lang="en-US" sz="1100" kern="12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235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TAXI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A.P.C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MADRID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632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EUGENIO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DOMINGUEZ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GALLEG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77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N°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LICENCIA: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14670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71379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...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1234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I.V.A.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INCLUTIDO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07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DIST.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5,9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km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8671"/>
                  </a:ext>
                </a:extLst>
              </a:tr>
              <a:tr h="1636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TARIFAS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TR: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604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INICIO: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9752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FINAL: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08:59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242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-DATOS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CLIENTE: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09:23</a:t>
                      </a:r>
                      <a:endParaRPr lang="en-US" sz="1100" dirty="0">
                        <a:solidFill>
                          <a:srgbClr val="FF0000"/>
                        </a:solidFill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89178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6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A2BA6E-5AE8-8649-B45A-15EBCE34D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19754"/>
              </p:ext>
            </p:extLst>
          </p:nvPr>
        </p:nvGraphicFramePr>
        <p:xfrm flipH="1">
          <a:off x="2039342" y="2533900"/>
          <a:ext cx="3600000" cy="36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773479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03965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409336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6001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5714571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BIEVENIDO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235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TAXI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DEL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A.P.C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MADRID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28632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EUGENIO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DOMINGUEZ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GALLEG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077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N°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LICENCIA: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14670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71379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...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1234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I.V.A.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INCLUTIDO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**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07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DIST.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SERVICIO: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5,9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Aldhabi" panose="020F0502020204030204" pitchFamily="34" charset="0"/>
                          <a:ea typeface="+mn-ea"/>
                          <a:cs typeface="Aldhabi" panose="020F0502020204030204" pitchFamily="34" charset="0"/>
                        </a:rPr>
                        <a:t>km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ldhabi" panose="020F0502020204030204" pitchFamily="34" charset="0"/>
                        <a:ea typeface="+mn-ea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4867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TARIFAS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TR: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1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604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INICIO: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08:59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79752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HORA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FINAL: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09:23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242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-DATOS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Aldhabi" panose="020F0502020204030204" pitchFamily="34" charset="0"/>
                          <a:cs typeface="Aldhabi" panose="020F0502020204030204" pitchFamily="34" charset="0"/>
                        </a:rPr>
                        <a:t>CLIENTE:</a:t>
                      </a:r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89178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ldhabi" panose="020F0502020204030204" pitchFamily="34" charset="0"/>
                        <a:cs typeface="Aldhab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6239"/>
                  </a:ext>
                </a:extLst>
              </a:tr>
            </a:tbl>
          </a:graphicData>
        </a:graphic>
      </p:graphicFrame>
      <p:sp>
        <p:nvSpPr>
          <p:cNvPr id="13" name="Arc 12">
            <a:extLst>
              <a:ext uri="{FF2B5EF4-FFF2-40B4-BE49-F238E27FC236}">
                <a16:creationId xmlns:a16="http://schemas.microsoft.com/office/drawing/2014/main" id="{B1D1965B-C7FF-9048-A40A-CC81DB80E63B}"/>
              </a:ext>
            </a:extLst>
          </p:cNvPr>
          <p:cNvSpPr/>
          <p:nvPr/>
        </p:nvSpPr>
        <p:spPr>
          <a:xfrm rot="20975043" flipH="1">
            <a:off x="4675600" y="2398696"/>
            <a:ext cx="2187222" cy="691845"/>
          </a:xfrm>
          <a:prstGeom prst="arc">
            <a:avLst>
              <a:gd name="adj1" fmla="val 10946145"/>
              <a:gd name="adj2" fmla="val 20217251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D502A9B-46B0-7E45-BE89-5CDA71D93718}"/>
              </a:ext>
            </a:extLst>
          </p:cNvPr>
          <p:cNvSpPr/>
          <p:nvPr/>
        </p:nvSpPr>
        <p:spPr>
          <a:xfrm flipH="1">
            <a:off x="5306608" y="4400917"/>
            <a:ext cx="4651584" cy="1096246"/>
          </a:xfrm>
          <a:prstGeom prst="arc">
            <a:avLst>
              <a:gd name="adj1" fmla="val 10946145"/>
              <a:gd name="adj2" fmla="val 21135817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D58C3B3-6B0F-ED4F-B634-017B429C3AA1}"/>
              </a:ext>
            </a:extLst>
          </p:cNvPr>
          <p:cNvSpPr/>
          <p:nvPr/>
        </p:nvSpPr>
        <p:spPr>
          <a:xfrm rot="10800000">
            <a:off x="3168256" y="4828013"/>
            <a:ext cx="5254240" cy="1096246"/>
          </a:xfrm>
          <a:prstGeom prst="arc">
            <a:avLst>
              <a:gd name="adj1" fmla="val 10946145"/>
              <a:gd name="adj2" fmla="val 21254050"/>
            </a:avLst>
          </a:prstGeom>
          <a:ln w="349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80B7A-6BEE-45B2-B6E5-5FB7260504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2018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21EE5-324C-46BD-97FC-763E8D3018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2011" y="6533533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F9821-E54D-4906-80D9-AAC9447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1723"/>
            <a:ext cx="11430000" cy="1304239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DB2B0-375A-2743-9D2E-D4ED20E52540}"/>
              </a:ext>
            </a:extLst>
          </p:cNvPr>
          <p:cNvSpPr txBox="1"/>
          <p:nvPr/>
        </p:nvSpPr>
        <p:spPr>
          <a:xfrm>
            <a:off x="1394891" y="1229661"/>
            <a:ext cx="10156374" cy="30008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involved</a:t>
            </a:r>
            <a:r>
              <a:rPr lang="zh-CN" altLang="en-US" sz="1600" dirty="0"/>
              <a:t> </a:t>
            </a:r>
            <a:r>
              <a:rPr lang="en-US" altLang="zh-CN" sz="1600" dirty="0"/>
              <a:t>tasks</a:t>
            </a:r>
            <a:r>
              <a:rPr lang="zh-CN" altLang="en-US" sz="1600" dirty="0"/>
              <a:t> </a:t>
            </a:r>
            <a:r>
              <a:rPr lang="en-US" altLang="zh-CN" sz="1600" dirty="0"/>
              <a:t>includes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limit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major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converting</a:t>
            </a:r>
            <a:r>
              <a:rPr lang="zh-CN" altLang="en-US" sz="1600" dirty="0"/>
              <a:t> </a:t>
            </a:r>
            <a:r>
              <a:rPr lang="en-US" altLang="zh-CN" sz="1600" dirty="0"/>
              <a:t>collected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proper</a:t>
            </a:r>
            <a:r>
              <a:rPr lang="zh-CN" altLang="en-US" sz="1600" dirty="0"/>
              <a:t> </a:t>
            </a:r>
            <a:r>
              <a:rPr lang="en-US" altLang="zh-CN" sz="1600" dirty="0"/>
              <a:t>formats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training,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</a:t>
            </a:r>
            <a:r>
              <a:rPr lang="zh-CN" altLang="en-US" sz="1600" dirty="0"/>
              <a:t> </a:t>
            </a:r>
            <a:r>
              <a:rPr lang="en-US" altLang="zh-CN" sz="1600" dirty="0"/>
              <a:t>word</a:t>
            </a:r>
            <a:r>
              <a:rPr lang="zh-CN" altLang="en-US" sz="1600" dirty="0"/>
              <a:t> </a:t>
            </a:r>
            <a:r>
              <a:rPr lang="en-US" altLang="zh-CN" sz="1600" dirty="0"/>
              <a:t>positional</a:t>
            </a:r>
            <a:r>
              <a:rPr lang="zh-CN" altLang="en-US" sz="1600" dirty="0"/>
              <a:t> </a:t>
            </a:r>
            <a:r>
              <a:rPr lang="en-US" altLang="zh-CN" sz="1600" dirty="0"/>
              <a:t>mapping,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</a:t>
            </a:r>
            <a:r>
              <a:rPr lang="zh-CN" altLang="en-US" sz="1600" dirty="0"/>
              <a:t> </a:t>
            </a:r>
            <a:r>
              <a:rPr lang="en-US" altLang="zh-CN" sz="1600" dirty="0"/>
              <a:t>word</a:t>
            </a:r>
            <a:r>
              <a:rPr lang="zh-CN" altLang="en-US" sz="1600" dirty="0"/>
              <a:t> </a:t>
            </a:r>
            <a:r>
              <a:rPr lang="en-US" altLang="zh-CN" sz="1600" dirty="0"/>
              <a:t>semantically</a:t>
            </a:r>
            <a:r>
              <a:rPr lang="zh-CN" altLang="en-US" sz="1600" dirty="0"/>
              <a:t> </a:t>
            </a:r>
            <a:r>
              <a:rPr lang="en-US" altLang="zh-CN" sz="1600" dirty="0"/>
              <a:t>mapping,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constructing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CNN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information</a:t>
            </a:r>
            <a:r>
              <a:rPr lang="zh-CN" altLang="en-US" sz="1600" dirty="0"/>
              <a:t> </a:t>
            </a:r>
            <a:r>
              <a:rPr lang="en-US" altLang="zh-CN" sz="1600" dirty="0"/>
              <a:t>extraction,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evaluating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reusing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based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bi-directional</a:t>
            </a:r>
            <a:r>
              <a:rPr lang="zh-CN" altLang="en-US" sz="1600" dirty="0"/>
              <a:t> </a:t>
            </a:r>
            <a:r>
              <a:rPr lang="en-US" altLang="zh-CN" sz="1600" dirty="0"/>
              <a:t>LSTM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slot</a:t>
            </a:r>
            <a:r>
              <a:rPr lang="zh-CN" altLang="en-US" sz="1600" dirty="0"/>
              <a:t> </a:t>
            </a:r>
            <a:r>
              <a:rPr lang="en-US" altLang="zh-CN" sz="1600" dirty="0"/>
              <a:t>filling,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combining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augmentation</a:t>
            </a:r>
            <a:r>
              <a:rPr lang="zh-CN" altLang="en-US" sz="1600" dirty="0"/>
              <a:t> </a:t>
            </a:r>
            <a:r>
              <a:rPr lang="en-US" altLang="zh-CN" sz="1600" dirty="0"/>
              <a:t>into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pipeline,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dirty="0"/>
              <a:t>training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proposed</a:t>
            </a:r>
            <a:r>
              <a:rPr lang="zh-CN" altLang="en-US" sz="1600" dirty="0"/>
              <a:t> </a:t>
            </a:r>
            <a:r>
              <a:rPr lang="en-US" altLang="zh-CN" sz="1600" dirty="0"/>
              <a:t>pipeline,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constructing</a:t>
            </a:r>
            <a:r>
              <a:rPr lang="zh-CN" altLang="en-US" sz="1600" dirty="0"/>
              <a:t> </a:t>
            </a:r>
            <a:r>
              <a:rPr lang="en-US" altLang="zh-CN" sz="1600" dirty="0"/>
              <a:t>GUI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labeling</a:t>
            </a:r>
            <a:endParaRPr lang="en-US" sz="1600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329E618-6CA7-E647-A7D0-CB01ECB5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218" y="1191633"/>
            <a:ext cx="624938" cy="6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42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utonomous Driving - Bod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Autonomous Driving - Head">
  <a:themeElements>
    <a:clrScheme name="Benutzerdefiniert 92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0088"/>
      </a:accent1>
      <a:accent2>
        <a:srgbClr val="008EFF"/>
      </a:accent2>
      <a:accent3>
        <a:srgbClr val="2800FF"/>
      </a:accent3>
      <a:accent4>
        <a:srgbClr val="00BAFF"/>
      </a:accent4>
      <a:accent5>
        <a:srgbClr val="B9FF00"/>
      </a:accent5>
      <a:accent6>
        <a:srgbClr val="00F3FF"/>
      </a:accent6>
      <a:hlink>
        <a:srgbClr val="2800FF"/>
      </a:hlink>
      <a:folHlink>
        <a:srgbClr val="7E00FF"/>
      </a:folHlink>
    </a:clrScheme>
    <a:fontScheme name="Benutzerdefiniert 11">
      <a:majorFont>
        <a:latin typeface="Graphik Black"/>
        <a:ea typeface=""/>
        <a:cs typeface=""/>
      </a:majorFont>
      <a:minorFont>
        <a:latin typeface="Graphik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tpl_accenture_eng_16_9_NEW_2017_Graphik.potx" id="{AD309443-71D7-4668-A908-42A8B4D29B9B}" vid="{C15F261F-32B9-41C6-AA6E-E035184558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496B73F4B074BA584F5C1E8DA48B3" ma:contentTypeVersion="2" ma:contentTypeDescription="Create a new document." ma:contentTypeScope="" ma:versionID="b8ce347c67e430ac454b4ce24bd888b8">
  <xsd:schema xmlns:xsd="http://www.w3.org/2001/XMLSchema" xmlns:xs="http://www.w3.org/2001/XMLSchema" xmlns:p="http://schemas.microsoft.com/office/2006/metadata/properties" xmlns:ns2="2cc71875-7dca-45e9-a6b9-2157184861b2" targetNamespace="http://schemas.microsoft.com/office/2006/metadata/properties" ma:root="true" ma:fieldsID="51ab7073f2da2dce5ff4a14354e43e6c" ns2:_="">
    <xsd:import namespace="2cc71875-7dca-45e9-a6b9-2157184861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71875-7dca-45e9-a6b9-2157184861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EAB75-78CE-470C-8FC1-88328C892D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2D78D-CE10-4EF9-8828-EC630A807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c71875-7dca-45e9-a6b9-2157184861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4D4C83-C79F-4E35-A2FE-1695E7472504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2cc71875-7dca-45e9-a6b9-2157184861b2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Accenture_Master_Arial_01_2017</Template>
  <TotalTime>27656</TotalTime>
  <Words>1238</Words>
  <Application>Microsoft Macintosh PowerPoint</Application>
  <PresentationFormat>Widescreen</PresentationFormat>
  <Paragraphs>229</Paragraphs>
  <Slides>11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Aldhabi</vt:lpstr>
      <vt:lpstr>Arial</vt:lpstr>
      <vt:lpstr>Graphik</vt:lpstr>
      <vt:lpstr>Graphik Regular</vt:lpstr>
      <vt:lpstr>Symbol</vt:lpstr>
      <vt:lpstr>Autonomous Driving - Body</vt:lpstr>
      <vt:lpstr>Autonomous Driving - Head</vt:lpstr>
      <vt:lpstr>think-cell Slide</vt:lpstr>
      <vt:lpstr>Convolutional Universal  Text Information Extractor</vt:lpstr>
      <vt:lpstr>0. Method Brief</vt:lpstr>
      <vt:lpstr>1.0 Model Framework</vt:lpstr>
      <vt:lpstr>1.1 OCR Engine</vt:lpstr>
      <vt:lpstr>1.2 Word Positional Mapping</vt:lpstr>
      <vt:lpstr>1.3 Word Semantical Mapping</vt:lpstr>
      <vt:lpstr>1.4 Key Information Extraction &amp;          Reverse Word positional Mapping</vt:lpstr>
      <vt:lpstr>2. Data Augmentation &amp; Generation</vt:lpstr>
      <vt:lpstr>3. Tasks Involved</vt:lpstr>
      <vt:lpstr>APPENDIX</vt:lpstr>
      <vt:lpstr>PowerPoint Presentation</vt:lpstr>
    </vt:vector>
  </TitlesOfParts>
  <Manager/>
  <Company>Accenture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Plan for Automatically Extraction Key Information from OCR Processed Invoices / Receipts</dc:title>
  <dc:subject/>
  <dc:creator>Xiaohui Zhao</dc:creator>
  <cp:keywords/>
  <dc:description>xiaohui.zhao@accenture.com</dc:description>
  <cp:lastModifiedBy>Zhao, Xiaohui</cp:lastModifiedBy>
  <cp:revision>1838</cp:revision>
  <dcterms:created xsi:type="dcterms:W3CDTF">2017-03-15T20:37:51Z</dcterms:created>
  <dcterms:modified xsi:type="dcterms:W3CDTF">2019-03-19T06:01:11Z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0x010100FED496B73F4B074BA584F5C1E8DA48B3</vt:lpwstr>
  </property>
</Properties>
</file>