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A2826-A513-4D15-90FA-EF31FCB0EF4C}" type="datetimeFigureOut">
              <a:rPr lang="uk-UA" smtClean="0"/>
              <a:t>19.05.2024</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B7A31-3C0D-4195-AAEF-28A7F9C11D86}" type="slidenum">
              <a:rPr lang="uk-UA" smtClean="0"/>
              <a:t>‹№›</a:t>
            </a:fld>
            <a:endParaRPr lang="uk-UA"/>
          </a:p>
        </p:txBody>
      </p:sp>
    </p:spTree>
    <p:extLst>
      <p:ext uri="{BB962C8B-B14F-4D97-AF65-F5344CB8AC3E}">
        <p14:creationId xmlns:p14="http://schemas.microsoft.com/office/powerpoint/2010/main" val="326707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F8697B-FC93-463C-1C91-8F89B2768AAF}"/>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endParaRPr lang="ru-UA"/>
          </a:p>
        </p:txBody>
      </p:sp>
      <p:sp>
        <p:nvSpPr>
          <p:cNvPr id="3" name="Підзаголовок 2">
            <a:extLst>
              <a:ext uri="{FF2B5EF4-FFF2-40B4-BE49-F238E27FC236}">
                <a16:creationId xmlns:a16="http://schemas.microsoft.com/office/drawing/2014/main" id="{ACA87E52-54DD-CF2B-7F5D-C90E595F7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ru-UA"/>
          </a:p>
        </p:txBody>
      </p:sp>
      <p:sp>
        <p:nvSpPr>
          <p:cNvPr id="4" name="Місце для дати 3">
            <a:extLst>
              <a:ext uri="{FF2B5EF4-FFF2-40B4-BE49-F238E27FC236}">
                <a16:creationId xmlns:a16="http://schemas.microsoft.com/office/drawing/2014/main" id="{79B6D437-0988-96B8-3CDD-589AECDF7927}"/>
              </a:ext>
            </a:extLst>
          </p:cNvPr>
          <p:cNvSpPr>
            <a:spLocks noGrp="1"/>
          </p:cNvSpPr>
          <p:nvPr>
            <p:ph type="dt" sz="half" idx="10"/>
          </p:nvPr>
        </p:nvSpPr>
        <p:spPr/>
        <p:txBody>
          <a:bodyPr/>
          <a:lstStyle/>
          <a:p>
            <a:fld id="{BACFBEAF-C548-4561-B0E5-C135E9408054}"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4106C947-4324-534A-19CE-15E0C269C8DC}"/>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2AD4A428-E30D-87FE-50C7-F48D5EB560EC}"/>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237726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6FC912-5B25-90CD-5EA3-6AC6F50EEA75}"/>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ертикального тексту 2">
            <a:extLst>
              <a:ext uri="{FF2B5EF4-FFF2-40B4-BE49-F238E27FC236}">
                <a16:creationId xmlns:a16="http://schemas.microsoft.com/office/drawing/2014/main" id="{38423204-6BE1-ABEC-B9BE-49392ECD0E85}"/>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41C28BEA-7B3A-500B-A420-B2C9CCEF2786}"/>
              </a:ext>
            </a:extLst>
          </p:cNvPr>
          <p:cNvSpPr>
            <a:spLocks noGrp="1"/>
          </p:cNvSpPr>
          <p:nvPr>
            <p:ph type="dt" sz="half" idx="10"/>
          </p:nvPr>
        </p:nvSpPr>
        <p:spPr/>
        <p:txBody>
          <a:bodyPr/>
          <a:lstStyle/>
          <a:p>
            <a:fld id="{883A64D1-7209-42F6-B1FF-86333BD0951C}"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699A378E-839D-07A4-52BF-A8FB1532038A}"/>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7F83ACDA-D240-9777-BA1D-C99936D73A3C}"/>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76068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E0020BE9-5234-3E62-E005-87A408363760}"/>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ru-UA"/>
          </a:p>
        </p:txBody>
      </p:sp>
      <p:sp>
        <p:nvSpPr>
          <p:cNvPr id="3" name="Місце для вертикального тексту 2">
            <a:extLst>
              <a:ext uri="{FF2B5EF4-FFF2-40B4-BE49-F238E27FC236}">
                <a16:creationId xmlns:a16="http://schemas.microsoft.com/office/drawing/2014/main" id="{F08D9724-D482-F307-89DE-1313AAC39256}"/>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3E413928-65B6-7A11-0422-39D49B03F0E5}"/>
              </a:ext>
            </a:extLst>
          </p:cNvPr>
          <p:cNvSpPr>
            <a:spLocks noGrp="1"/>
          </p:cNvSpPr>
          <p:nvPr>
            <p:ph type="dt" sz="half" idx="10"/>
          </p:nvPr>
        </p:nvSpPr>
        <p:spPr/>
        <p:txBody>
          <a:bodyPr/>
          <a:lstStyle/>
          <a:p>
            <a:fld id="{BD659867-745A-42CB-A709-79C7E1662097}"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8D857E20-1567-B710-78BD-F92BCA7F75C1}"/>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F6E34747-AEA8-6D6C-C782-69FA6202DAA9}"/>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251152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30D8ED-0A4D-CE0E-AC7B-6F43228326B2}"/>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2229856E-AF90-FEE2-679C-23D85B03FC9D}"/>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0A46ACDF-5231-E6E2-E546-A6F3157CF677}"/>
              </a:ext>
            </a:extLst>
          </p:cNvPr>
          <p:cNvSpPr>
            <a:spLocks noGrp="1"/>
          </p:cNvSpPr>
          <p:nvPr>
            <p:ph type="dt" sz="half" idx="10"/>
          </p:nvPr>
        </p:nvSpPr>
        <p:spPr/>
        <p:txBody>
          <a:bodyPr/>
          <a:lstStyle/>
          <a:p>
            <a:fld id="{3ACB0B6C-DE12-41F6-8DB6-3E5BC1364F3B}"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20C0E95E-0D87-97E6-6FB2-CEE45D4B565E}"/>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71F8EBF3-88E4-2885-9F21-8E9989D97797}"/>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101738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DE179B-DDA8-5E73-2544-A9CE5E9ABC23}"/>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757906BA-3042-39EE-0E83-CDAD02F0AB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03B55FAA-2C7D-3166-7670-9FE6BF080BF7}"/>
              </a:ext>
            </a:extLst>
          </p:cNvPr>
          <p:cNvSpPr>
            <a:spLocks noGrp="1"/>
          </p:cNvSpPr>
          <p:nvPr>
            <p:ph type="dt" sz="half" idx="10"/>
          </p:nvPr>
        </p:nvSpPr>
        <p:spPr/>
        <p:txBody>
          <a:bodyPr/>
          <a:lstStyle/>
          <a:p>
            <a:fld id="{67B4EF49-D49A-42D3-883E-BCDB7F8C47B7}"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8497EBD8-7B36-F486-BEF8-B65ECB705E6B}"/>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2B8BA1AE-2A3D-696E-4C26-6516AF0C2C20}"/>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36013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BED6AA-BF99-753A-9101-F90873EE6ED8}"/>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E87EFA79-0593-ACA7-E765-81CB8D20A188}"/>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вмісту 3">
            <a:extLst>
              <a:ext uri="{FF2B5EF4-FFF2-40B4-BE49-F238E27FC236}">
                <a16:creationId xmlns:a16="http://schemas.microsoft.com/office/drawing/2014/main" id="{8FBDFEFC-F9DF-F465-FAF4-30DA72562EE5}"/>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5" name="Місце для дати 4">
            <a:extLst>
              <a:ext uri="{FF2B5EF4-FFF2-40B4-BE49-F238E27FC236}">
                <a16:creationId xmlns:a16="http://schemas.microsoft.com/office/drawing/2014/main" id="{C5EEDB23-D03B-C30B-2CE5-AA1C46853029}"/>
              </a:ext>
            </a:extLst>
          </p:cNvPr>
          <p:cNvSpPr>
            <a:spLocks noGrp="1"/>
          </p:cNvSpPr>
          <p:nvPr>
            <p:ph type="dt" sz="half" idx="10"/>
          </p:nvPr>
        </p:nvSpPr>
        <p:spPr/>
        <p:txBody>
          <a:bodyPr/>
          <a:lstStyle/>
          <a:p>
            <a:fld id="{9F4B9EB8-EBD5-4105-87F8-24DEF40728CB}" type="datetime1">
              <a:rPr lang="ru-UA" smtClean="0"/>
              <a:t>19.05.2024</a:t>
            </a:fld>
            <a:endParaRPr lang="ru-UA"/>
          </a:p>
        </p:txBody>
      </p:sp>
      <p:sp>
        <p:nvSpPr>
          <p:cNvPr id="6" name="Місце для нижнього колонтитула 5">
            <a:extLst>
              <a:ext uri="{FF2B5EF4-FFF2-40B4-BE49-F238E27FC236}">
                <a16:creationId xmlns:a16="http://schemas.microsoft.com/office/drawing/2014/main" id="{3C1D40C3-0662-75A9-7D88-F27E63742B2C}"/>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13ED6670-BED9-B436-B49A-A97FAF9DDE1F}"/>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62728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251795-4C16-4448-E5AE-DE299F2BC9A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E83A763F-4DB6-200B-D801-076EA6712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6A26BE3D-9E3D-8204-784A-67CA853A1680}"/>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5" name="Місце для тексту 4">
            <a:extLst>
              <a:ext uri="{FF2B5EF4-FFF2-40B4-BE49-F238E27FC236}">
                <a16:creationId xmlns:a16="http://schemas.microsoft.com/office/drawing/2014/main" id="{0D81AF71-E3F6-21D5-3CCE-A850DF4CB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D53D7DE8-5BAD-70D7-3C57-AE0EC15A95ED}"/>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7" name="Місце для дати 6">
            <a:extLst>
              <a:ext uri="{FF2B5EF4-FFF2-40B4-BE49-F238E27FC236}">
                <a16:creationId xmlns:a16="http://schemas.microsoft.com/office/drawing/2014/main" id="{ED84E940-AA26-430C-53A6-16C3A63AA49E}"/>
              </a:ext>
            </a:extLst>
          </p:cNvPr>
          <p:cNvSpPr>
            <a:spLocks noGrp="1"/>
          </p:cNvSpPr>
          <p:nvPr>
            <p:ph type="dt" sz="half" idx="10"/>
          </p:nvPr>
        </p:nvSpPr>
        <p:spPr/>
        <p:txBody>
          <a:bodyPr/>
          <a:lstStyle/>
          <a:p>
            <a:fld id="{81AA0488-B32C-4B8C-A2E4-56EFCA4896C1}" type="datetime1">
              <a:rPr lang="ru-UA" smtClean="0"/>
              <a:t>19.05.2024</a:t>
            </a:fld>
            <a:endParaRPr lang="ru-UA"/>
          </a:p>
        </p:txBody>
      </p:sp>
      <p:sp>
        <p:nvSpPr>
          <p:cNvPr id="8" name="Місце для нижнього колонтитула 7">
            <a:extLst>
              <a:ext uri="{FF2B5EF4-FFF2-40B4-BE49-F238E27FC236}">
                <a16:creationId xmlns:a16="http://schemas.microsoft.com/office/drawing/2014/main" id="{9B5AA2BF-26A1-3591-9E86-3DF60A513649}"/>
              </a:ext>
            </a:extLst>
          </p:cNvPr>
          <p:cNvSpPr>
            <a:spLocks noGrp="1"/>
          </p:cNvSpPr>
          <p:nvPr>
            <p:ph type="ftr" sz="quarter" idx="11"/>
          </p:nvPr>
        </p:nvSpPr>
        <p:spPr/>
        <p:txBody>
          <a:bodyPr/>
          <a:lstStyle/>
          <a:p>
            <a:endParaRPr lang="ru-UA"/>
          </a:p>
        </p:txBody>
      </p:sp>
      <p:sp>
        <p:nvSpPr>
          <p:cNvPr id="9" name="Місце для номера слайда 8">
            <a:extLst>
              <a:ext uri="{FF2B5EF4-FFF2-40B4-BE49-F238E27FC236}">
                <a16:creationId xmlns:a16="http://schemas.microsoft.com/office/drawing/2014/main" id="{73A51CC0-AC4B-424E-38E6-731DAB82F2F2}"/>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429388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37C9B-2041-0137-9A58-02085F82ECDF}"/>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дати 2">
            <a:extLst>
              <a:ext uri="{FF2B5EF4-FFF2-40B4-BE49-F238E27FC236}">
                <a16:creationId xmlns:a16="http://schemas.microsoft.com/office/drawing/2014/main" id="{A6AB2B43-C562-699B-336C-B96EC179DD4A}"/>
              </a:ext>
            </a:extLst>
          </p:cNvPr>
          <p:cNvSpPr>
            <a:spLocks noGrp="1"/>
          </p:cNvSpPr>
          <p:nvPr>
            <p:ph type="dt" sz="half" idx="10"/>
          </p:nvPr>
        </p:nvSpPr>
        <p:spPr/>
        <p:txBody>
          <a:bodyPr/>
          <a:lstStyle/>
          <a:p>
            <a:fld id="{4E8AC4A4-E421-43A8-BC0B-36D464B75B5D}" type="datetime1">
              <a:rPr lang="ru-UA" smtClean="0"/>
              <a:t>19.05.2024</a:t>
            </a:fld>
            <a:endParaRPr lang="ru-UA"/>
          </a:p>
        </p:txBody>
      </p:sp>
      <p:sp>
        <p:nvSpPr>
          <p:cNvPr id="4" name="Місце для нижнього колонтитула 3">
            <a:extLst>
              <a:ext uri="{FF2B5EF4-FFF2-40B4-BE49-F238E27FC236}">
                <a16:creationId xmlns:a16="http://schemas.microsoft.com/office/drawing/2014/main" id="{61BB9636-C30B-A237-2C98-7A6ED5D3602F}"/>
              </a:ext>
            </a:extLst>
          </p:cNvPr>
          <p:cNvSpPr>
            <a:spLocks noGrp="1"/>
          </p:cNvSpPr>
          <p:nvPr>
            <p:ph type="ftr" sz="quarter" idx="11"/>
          </p:nvPr>
        </p:nvSpPr>
        <p:spPr/>
        <p:txBody>
          <a:bodyPr/>
          <a:lstStyle/>
          <a:p>
            <a:endParaRPr lang="ru-UA"/>
          </a:p>
        </p:txBody>
      </p:sp>
      <p:sp>
        <p:nvSpPr>
          <p:cNvPr id="5" name="Місце для номера слайда 4">
            <a:extLst>
              <a:ext uri="{FF2B5EF4-FFF2-40B4-BE49-F238E27FC236}">
                <a16:creationId xmlns:a16="http://schemas.microsoft.com/office/drawing/2014/main" id="{99B437B3-D1C4-09CA-1281-3DEC974C5D3F}"/>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15001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A2FF1515-EE7B-A5A3-1112-E3C3CF19CE88}"/>
              </a:ext>
            </a:extLst>
          </p:cNvPr>
          <p:cNvSpPr>
            <a:spLocks noGrp="1"/>
          </p:cNvSpPr>
          <p:nvPr>
            <p:ph type="dt" sz="half" idx="10"/>
          </p:nvPr>
        </p:nvSpPr>
        <p:spPr/>
        <p:txBody>
          <a:bodyPr/>
          <a:lstStyle/>
          <a:p>
            <a:fld id="{FD91FDBF-7253-4D2F-944F-4D324B157EA7}" type="datetime1">
              <a:rPr lang="ru-UA" smtClean="0"/>
              <a:t>19.05.2024</a:t>
            </a:fld>
            <a:endParaRPr lang="ru-UA"/>
          </a:p>
        </p:txBody>
      </p:sp>
      <p:sp>
        <p:nvSpPr>
          <p:cNvPr id="3" name="Місце для нижнього колонтитула 2">
            <a:extLst>
              <a:ext uri="{FF2B5EF4-FFF2-40B4-BE49-F238E27FC236}">
                <a16:creationId xmlns:a16="http://schemas.microsoft.com/office/drawing/2014/main" id="{428469E9-53CA-03D0-623B-90FA5A86BB36}"/>
              </a:ext>
            </a:extLst>
          </p:cNvPr>
          <p:cNvSpPr>
            <a:spLocks noGrp="1"/>
          </p:cNvSpPr>
          <p:nvPr>
            <p:ph type="ftr" sz="quarter" idx="11"/>
          </p:nvPr>
        </p:nvSpPr>
        <p:spPr/>
        <p:txBody>
          <a:bodyPr/>
          <a:lstStyle/>
          <a:p>
            <a:endParaRPr lang="ru-UA"/>
          </a:p>
        </p:txBody>
      </p:sp>
      <p:sp>
        <p:nvSpPr>
          <p:cNvPr id="4" name="Місце для номера слайда 3">
            <a:extLst>
              <a:ext uri="{FF2B5EF4-FFF2-40B4-BE49-F238E27FC236}">
                <a16:creationId xmlns:a16="http://schemas.microsoft.com/office/drawing/2014/main" id="{D788D3E2-443A-E3AC-AF03-35ED77AE5F4B}"/>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416536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8D0B3B-BDEC-E9A7-3A63-85CD86663BC3}"/>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1EDAF466-DF83-78BA-7708-FF215687B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тексту 3">
            <a:extLst>
              <a:ext uri="{FF2B5EF4-FFF2-40B4-BE49-F238E27FC236}">
                <a16:creationId xmlns:a16="http://schemas.microsoft.com/office/drawing/2014/main" id="{16FCC6B9-5CFC-8E10-FD18-0E3B993B9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B840AFED-46F2-906B-A80C-071BAF1DE6E2}"/>
              </a:ext>
            </a:extLst>
          </p:cNvPr>
          <p:cNvSpPr>
            <a:spLocks noGrp="1"/>
          </p:cNvSpPr>
          <p:nvPr>
            <p:ph type="dt" sz="half" idx="10"/>
          </p:nvPr>
        </p:nvSpPr>
        <p:spPr/>
        <p:txBody>
          <a:bodyPr/>
          <a:lstStyle/>
          <a:p>
            <a:fld id="{21093F22-8280-421C-A45E-BAECDB924571}" type="datetime1">
              <a:rPr lang="ru-UA" smtClean="0"/>
              <a:t>19.05.2024</a:t>
            </a:fld>
            <a:endParaRPr lang="ru-UA"/>
          </a:p>
        </p:txBody>
      </p:sp>
      <p:sp>
        <p:nvSpPr>
          <p:cNvPr id="6" name="Місце для нижнього колонтитула 5">
            <a:extLst>
              <a:ext uri="{FF2B5EF4-FFF2-40B4-BE49-F238E27FC236}">
                <a16:creationId xmlns:a16="http://schemas.microsoft.com/office/drawing/2014/main" id="{F63F7B67-011E-10D8-8DFF-6938A8853798}"/>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8186EAF0-6435-AD67-94F8-D1BB81BDC8D0}"/>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55109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EC87B-F80F-5EBA-011A-966E703AB420}"/>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UA"/>
          </a:p>
        </p:txBody>
      </p:sp>
      <p:sp>
        <p:nvSpPr>
          <p:cNvPr id="3" name="Місце для зображення 2">
            <a:extLst>
              <a:ext uri="{FF2B5EF4-FFF2-40B4-BE49-F238E27FC236}">
                <a16:creationId xmlns:a16="http://schemas.microsoft.com/office/drawing/2014/main" id="{55E43238-5E37-2276-A29F-E220E58CE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Місце для тексту 3">
            <a:extLst>
              <a:ext uri="{FF2B5EF4-FFF2-40B4-BE49-F238E27FC236}">
                <a16:creationId xmlns:a16="http://schemas.microsoft.com/office/drawing/2014/main" id="{6FF2265D-5E6E-7D9E-F001-FE88C5C8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C2C5D9EC-B22A-5A17-9F97-A3B8244C7B1E}"/>
              </a:ext>
            </a:extLst>
          </p:cNvPr>
          <p:cNvSpPr>
            <a:spLocks noGrp="1"/>
          </p:cNvSpPr>
          <p:nvPr>
            <p:ph type="dt" sz="half" idx="10"/>
          </p:nvPr>
        </p:nvSpPr>
        <p:spPr/>
        <p:txBody>
          <a:bodyPr/>
          <a:lstStyle/>
          <a:p>
            <a:fld id="{199F2115-72B2-4203-934D-59E48FE41A8E}" type="datetime1">
              <a:rPr lang="ru-UA" smtClean="0"/>
              <a:t>19.05.2024</a:t>
            </a:fld>
            <a:endParaRPr lang="ru-UA"/>
          </a:p>
        </p:txBody>
      </p:sp>
      <p:sp>
        <p:nvSpPr>
          <p:cNvPr id="6" name="Місце для нижнього колонтитула 5">
            <a:extLst>
              <a:ext uri="{FF2B5EF4-FFF2-40B4-BE49-F238E27FC236}">
                <a16:creationId xmlns:a16="http://schemas.microsoft.com/office/drawing/2014/main" id="{3BAB309D-C140-90BE-5873-CA2317D5458A}"/>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D0A134E0-CF1D-B4A0-58EB-1E06213D6862}"/>
              </a:ext>
            </a:extLst>
          </p:cNvPr>
          <p:cNvSpPr>
            <a:spLocks noGrp="1"/>
          </p:cNvSpPr>
          <p:nvPr>
            <p:ph type="sldNum" sz="quarter" idx="12"/>
          </p:nvPr>
        </p:nvSpPr>
        <p:spPr/>
        <p:txBody>
          <a:bodyPr/>
          <a:lstStyle/>
          <a:p>
            <a:fld id="{EAFDB8FA-52C9-423C-B39A-06ED50F78A59}" type="slidenum">
              <a:rPr lang="ru-UA" smtClean="0"/>
              <a:t>‹№›</a:t>
            </a:fld>
            <a:endParaRPr lang="ru-UA"/>
          </a:p>
        </p:txBody>
      </p:sp>
    </p:spTree>
    <p:extLst>
      <p:ext uri="{BB962C8B-B14F-4D97-AF65-F5344CB8AC3E}">
        <p14:creationId xmlns:p14="http://schemas.microsoft.com/office/powerpoint/2010/main" val="182276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3F86E864-C43D-17AF-797E-669CF2109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B0BF4253-2830-9D27-E08A-D80287E23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F368FCEB-6F66-61D5-FFB7-CDB4E64F7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10D221-D9DD-4025-B921-FE2FFEC1A202}" type="datetime1">
              <a:rPr lang="ru-UA" smtClean="0"/>
              <a:t>19.05.2024</a:t>
            </a:fld>
            <a:endParaRPr lang="ru-UA"/>
          </a:p>
        </p:txBody>
      </p:sp>
      <p:sp>
        <p:nvSpPr>
          <p:cNvPr id="5" name="Місце для нижнього колонтитула 4">
            <a:extLst>
              <a:ext uri="{FF2B5EF4-FFF2-40B4-BE49-F238E27FC236}">
                <a16:creationId xmlns:a16="http://schemas.microsoft.com/office/drawing/2014/main" id="{257C3F8B-1892-CEFA-8F06-365D0958A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UA"/>
          </a:p>
        </p:txBody>
      </p:sp>
      <p:sp>
        <p:nvSpPr>
          <p:cNvPr id="6" name="Місце для номера слайда 5">
            <a:extLst>
              <a:ext uri="{FF2B5EF4-FFF2-40B4-BE49-F238E27FC236}">
                <a16:creationId xmlns:a16="http://schemas.microsoft.com/office/drawing/2014/main" id="{A7EAF10C-0769-641B-4732-4E8589993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FDB8FA-52C9-423C-B39A-06ED50F78A59}" type="slidenum">
              <a:rPr lang="ru-UA" smtClean="0"/>
              <a:t>‹№›</a:t>
            </a:fld>
            <a:endParaRPr lang="ru-UA"/>
          </a:p>
        </p:txBody>
      </p:sp>
    </p:spTree>
    <p:extLst>
      <p:ext uri="{BB962C8B-B14F-4D97-AF65-F5344CB8AC3E}">
        <p14:creationId xmlns:p14="http://schemas.microsoft.com/office/powerpoint/2010/main" val="315869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nophesper/CourseWork.git" TargetMode="Externa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86EDF5D-4AFF-3274-B8CD-EF0E9E297282}"/>
              </a:ext>
            </a:extLst>
          </p:cNvPr>
          <p:cNvSpPr>
            <a:spLocks noGrp="1"/>
          </p:cNvSpPr>
          <p:nvPr>
            <p:ph type="ctrTitle"/>
          </p:nvPr>
        </p:nvSpPr>
        <p:spPr>
          <a:xfrm>
            <a:off x="838199" y="1093788"/>
            <a:ext cx="10506455" cy="2967208"/>
          </a:xfrm>
        </p:spPr>
        <p:txBody>
          <a:bodyPr>
            <a:normAutofit/>
          </a:bodyPr>
          <a:lstStyle/>
          <a:p>
            <a:pPr algn="l"/>
            <a:r>
              <a:rPr lang="uk-UA" sz="8000" dirty="0"/>
              <a:t>Курсовий</a:t>
            </a:r>
            <a:r>
              <a:rPr lang="ru-RU" sz="8000" dirty="0"/>
              <a:t> проєкт на тему логістичні послуги</a:t>
            </a:r>
            <a:endParaRPr lang="ru-UA" sz="8000" dirty="0"/>
          </a:p>
        </p:txBody>
      </p:sp>
      <p:sp>
        <p:nvSpPr>
          <p:cNvPr id="3" name="Підзаголовок 2">
            <a:extLst>
              <a:ext uri="{FF2B5EF4-FFF2-40B4-BE49-F238E27FC236}">
                <a16:creationId xmlns:a16="http://schemas.microsoft.com/office/drawing/2014/main" id="{ACBD9EAD-1A89-29D4-14BA-3C2644CCC9AB}"/>
              </a:ext>
            </a:extLst>
          </p:cNvPr>
          <p:cNvSpPr>
            <a:spLocks noGrp="1"/>
          </p:cNvSpPr>
          <p:nvPr>
            <p:ph type="subTitle" idx="1"/>
          </p:nvPr>
        </p:nvSpPr>
        <p:spPr>
          <a:xfrm>
            <a:off x="4599709" y="4619624"/>
            <a:ext cx="6747994" cy="1038225"/>
          </a:xfrm>
        </p:spPr>
        <p:txBody>
          <a:bodyPr>
            <a:normAutofit fontScale="92500" lnSpcReduction="10000"/>
          </a:bodyPr>
          <a:lstStyle/>
          <a:p>
            <a:pPr algn="r"/>
            <a:r>
              <a:rPr lang="ru-RU" sz="1800" dirty="0"/>
              <a:t>Виконала студентка 1 курсу групи 612пст Кіян Людмила</a:t>
            </a:r>
          </a:p>
          <a:p>
            <a:pPr algn="r"/>
            <a:r>
              <a:rPr lang="ru-RU" sz="1800" dirty="0" err="1"/>
              <a:t>Викладач</a:t>
            </a:r>
            <a:r>
              <a:rPr lang="ru-RU" sz="1800" dirty="0"/>
              <a:t>-консультант ст. </a:t>
            </a:r>
            <a:r>
              <a:rPr lang="ru-RU" sz="1800" dirty="0" err="1"/>
              <a:t>викл</a:t>
            </a:r>
            <a:r>
              <a:rPr lang="ru-RU" sz="1800" dirty="0"/>
              <a:t>. </a:t>
            </a:r>
            <a:r>
              <a:rPr lang="ru-RU" sz="1800" dirty="0" err="1"/>
              <a:t>Дем'яненко</a:t>
            </a:r>
            <a:r>
              <a:rPr lang="ru-RU" sz="1800" dirty="0"/>
              <a:t> В.А.</a:t>
            </a:r>
          </a:p>
          <a:p>
            <a:pPr algn="r"/>
            <a:r>
              <a:rPr lang="ru-RU" sz="1800" dirty="0"/>
              <a:t>2024рік</a:t>
            </a:r>
            <a:endParaRPr lang="ru-UA" sz="1800" dirty="0"/>
          </a:p>
        </p:txBody>
      </p:sp>
      <p:sp>
        <p:nvSpPr>
          <p:cNvPr id="6"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25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4A9726F0-922B-23A8-61E3-D7836FE3B1E5}"/>
              </a:ext>
            </a:extLst>
          </p:cNvPr>
          <p:cNvSpPr>
            <a:spLocks noGrp="1"/>
          </p:cNvSpPr>
          <p:nvPr>
            <p:ph type="title"/>
          </p:nvPr>
        </p:nvSpPr>
        <p:spPr>
          <a:xfrm>
            <a:off x="1115568" y="548640"/>
            <a:ext cx="10168128" cy="1179576"/>
          </a:xfrm>
        </p:spPr>
        <p:txBody>
          <a:bodyPr>
            <a:normAutofit/>
          </a:bodyPr>
          <a:lstStyle/>
          <a:p>
            <a:r>
              <a:rPr lang="ru-RU" sz="3700"/>
              <a:t>Основні концепції ООП та .NET, використані в проєкті</a:t>
            </a:r>
            <a:endParaRPr lang="uk-UA"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FC9C7F3C-8B0A-0403-74B4-460C54F80A17}"/>
              </a:ext>
            </a:extLst>
          </p:cNvPr>
          <p:cNvSpPr>
            <a:spLocks noGrp="1"/>
          </p:cNvSpPr>
          <p:nvPr>
            <p:ph idx="1"/>
          </p:nvPr>
        </p:nvSpPr>
        <p:spPr>
          <a:xfrm>
            <a:off x="1115568" y="2481943"/>
            <a:ext cx="10168128" cy="3695020"/>
          </a:xfrm>
        </p:spPr>
        <p:txBody>
          <a:bodyPr>
            <a:normAutofit lnSpcReduction="10000"/>
          </a:bodyPr>
          <a:lstStyle/>
          <a:p>
            <a:r>
              <a:rPr lang="uk-UA" sz="1800" dirty="0">
                <a:latin typeface="+mn-lt"/>
              </a:rPr>
              <a:t>.</a:t>
            </a:r>
            <a:r>
              <a:rPr lang="en-US" sz="1800" dirty="0">
                <a:latin typeface="+mn-lt"/>
              </a:rPr>
              <a:t>NET-delegates </a:t>
            </a:r>
            <a:r>
              <a:rPr lang="uk-UA" sz="1800" dirty="0">
                <a:latin typeface="+mn-lt"/>
              </a:rPr>
              <a:t>і </a:t>
            </a:r>
            <a:r>
              <a:rPr lang="en-US" sz="1800" dirty="0">
                <a:latin typeface="+mn-lt"/>
              </a:rPr>
              <a:t>events</a:t>
            </a:r>
          </a:p>
          <a:p>
            <a:pPr marL="0" indent="0">
              <a:buNone/>
            </a:pPr>
            <a:r>
              <a:rPr lang="uk-UA" sz="1200" dirty="0">
                <a:latin typeface="Cascadia Mono" panose="020B0609020000020004" pitchFamily="49" charset="0"/>
              </a:rPr>
              <a:t>// Делегат для завантаження даних</a:t>
            </a:r>
          </a:p>
          <a:p>
            <a:pPr marL="0" indent="0">
              <a:buNone/>
            </a:pPr>
            <a:r>
              <a:rPr lang="en-US" sz="1200" dirty="0">
                <a:latin typeface="Cascadia Mono" panose="020B0609020000020004" pitchFamily="49" charset="0"/>
              </a:rPr>
              <a:t>public static Action </a:t>
            </a:r>
            <a:r>
              <a:rPr lang="en-US" sz="1200" dirty="0" err="1">
                <a:latin typeface="Cascadia Mono" panose="020B0609020000020004" pitchFamily="49" charset="0"/>
              </a:rPr>
              <a:t>LoadData</a:t>
            </a:r>
            <a:r>
              <a:rPr lang="en-US" sz="1200" dirty="0">
                <a:latin typeface="Cascadia Mono" panose="020B0609020000020004" pitchFamily="49" charset="0"/>
              </a:rPr>
              <a:t> { get; private set; }</a:t>
            </a:r>
            <a:endParaRPr lang="uk-UA" sz="1200" dirty="0">
              <a:latin typeface="Cascadia Mono" panose="020B0609020000020004" pitchFamily="49" charset="0"/>
            </a:endParaRPr>
          </a:p>
          <a:p>
            <a:pPr marL="0" indent="0">
              <a:buNone/>
            </a:pPr>
            <a:r>
              <a:rPr lang="en-US" sz="1200" dirty="0">
                <a:latin typeface="Cascadia Mono" panose="020B0609020000020004" pitchFamily="49" charset="0"/>
              </a:rPr>
              <a:t>public </a:t>
            </a:r>
            <a:r>
              <a:rPr lang="en-US" sz="1200" dirty="0" err="1">
                <a:latin typeface="Cascadia Mono" panose="020B0609020000020004" pitchFamily="49" charset="0"/>
              </a:rPr>
              <a:t>DB_DataManager</a:t>
            </a:r>
            <a:r>
              <a:rPr lang="en-US" sz="1200" dirty="0">
                <a:latin typeface="Cascadia Mono" panose="020B0609020000020004" pitchFamily="49" charset="0"/>
              </a:rPr>
              <a:t>()</a:t>
            </a:r>
          </a:p>
          <a:p>
            <a:pPr marL="0" indent="0">
              <a:buNone/>
            </a:pPr>
            <a:r>
              <a:rPr lang="uk-UA" sz="1200" dirty="0">
                <a:latin typeface="Cascadia Mono" panose="020B0609020000020004" pitchFamily="49" charset="0"/>
              </a:rPr>
              <a:t>{</a:t>
            </a:r>
          </a:p>
          <a:p>
            <a:pPr marL="0" indent="0">
              <a:buNone/>
            </a:pPr>
            <a:r>
              <a:rPr lang="uk-UA" sz="1200" dirty="0">
                <a:latin typeface="Cascadia Mono" panose="020B0609020000020004" pitchFamily="49" charset="0"/>
              </a:rPr>
              <a:t>    // Ініціалізація делегата</a:t>
            </a:r>
          </a:p>
          <a:p>
            <a:pPr marL="0" indent="0">
              <a:buNone/>
            </a:pPr>
            <a:r>
              <a:rPr lang="en-US" sz="1200" dirty="0">
                <a:latin typeface="Cascadia Mono" panose="020B0609020000020004" pitchFamily="49" charset="0"/>
              </a:rPr>
              <a:t>    </a:t>
            </a:r>
            <a:r>
              <a:rPr lang="en-US" sz="1200" dirty="0" err="1">
                <a:latin typeface="Cascadia Mono" panose="020B0609020000020004" pitchFamily="49" charset="0"/>
              </a:rPr>
              <a:t>LoadData</a:t>
            </a:r>
            <a:r>
              <a:rPr lang="en-US" sz="1200" dirty="0">
                <a:latin typeface="Cascadia Mono" panose="020B0609020000020004" pitchFamily="49" charset="0"/>
              </a:rPr>
              <a:t> = () =&gt;</a:t>
            </a:r>
          </a:p>
          <a:p>
            <a:pPr marL="0" indent="0">
              <a:buNone/>
            </a:pPr>
            <a:r>
              <a:rPr lang="uk-UA" sz="1200" dirty="0">
                <a:latin typeface="Cascadia Mono" panose="020B0609020000020004" pitchFamily="49" charset="0"/>
              </a:rPr>
              <a:t>    {</a:t>
            </a:r>
          </a:p>
          <a:p>
            <a:pPr marL="0" indent="0">
              <a:buNone/>
            </a:pPr>
            <a:r>
              <a:rPr lang="en-US" sz="1200" dirty="0">
                <a:latin typeface="Cascadia Mono" panose="020B0609020000020004" pitchFamily="49" charset="0"/>
              </a:rPr>
              <a:t>        </a:t>
            </a:r>
            <a:r>
              <a:rPr lang="en-US" sz="1200" dirty="0" err="1">
                <a:latin typeface="Cascadia Mono" panose="020B0609020000020004" pitchFamily="49" charset="0"/>
              </a:rPr>
              <a:t>GetBranches</a:t>
            </a:r>
            <a:r>
              <a:rPr lang="en-US" sz="1200" dirty="0">
                <a:latin typeface="Cascadia Mono" panose="020B0609020000020004" pitchFamily="49" charset="0"/>
              </a:rPr>
              <a:t>();</a:t>
            </a:r>
          </a:p>
          <a:p>
            <a:pPr marL="0" indent="0">
              <a:buNone/>
            </a:pPr>
            <a:r>
              <a:rPr lang="en-US" sz="1200" dirty="0">
                <a:latin typeface="Cascadia Mono" panose="020B0609020000020004" pitchFamily="49" charset="0"/>
              </a:rPr>
              <a:t>        </a:t>
            </a:r>
            <a:r>
              <a:rPr lang="en-US" sz="1200" dirty="0" err="1">
                <a:latin typeface="Cascadia Mono" panose="020B0609020000020004" pitchFamily="49" charset="0"/>
              </a:rPr>
              <a:t>GetUsers</a:t>
            </a:r>
            <a:r>
              <a:rPr lang="en-US" sz="1200" dirty="0">
                <a:latin typeface="Cascadia Mono" panose="020B0609020000020004" pitchFamily="49" charset="0"/>
              </a:rPr>
              <a:t>();</a:t>
            </a:r>
          </a:p>
          <a:p>
            <a:pPr marL="0" indent="0">
              <a:buNone/>
            </a:pPr>
            <a:r>
              <a:rPr lang="en-US" sz="1200" dirty="0">
                <a:latin typeface="Cascadia Mono" panose="020B0609020000020004" pitchFamily="49" charset="0"/>
              </a:rPr>
              <a:t>        </a:t>
            </a:r>
            <a:r>
              <a:rPr lang="uk-UA" sz="1200" dirty="0">
                <a:latin typeface="Cascadia Mono" panose="020B0609020000020004" pitchFamily="49" charset="0"/>
              </a:rPr>
              <a:t>…</a:t>
            </a:r>
            <a:endParaRPr lang="en-US" sz="1200" dirty="0">
              <a:latin typeface="Cascadia Mono" panose="020B0609020000020004" pitchFamily="49" charset="0"/>
            </a:endParaRPr>
          </a:p>
          <a:p>
            <a:pPr marL="0" indent="0">
              <a:buNone/>
            </a:pPr>
            <a:r>
              <a:rPr lang="uk-UA" sz="1200" dirty="0">
                <a:latin typeface="Cascadia Mono" panose="020B0609020000020004" pitchFamily="49" charset="0"/>
              </a:rPr>
              <a:t>    };</a:t>
            </a:r>
          </a:p>
          <a:p>
            <a:pPr marL="0" indent="0">
              <a:buNone/>
            </a:pPr>
            <a:r>
              <a:rPr lang="uk-UA" sz="1200" dirty="0">
                <a:latin typeface="Cascadia Mono" panose="020B0609020000020004" pitchFamily="49" charset="0"/>
              </a:rPr>
              <a:t>}</a:t>
            </a:r>
            <a:endParaRPr lang="en-US" sz="1200" dirty="0">
              <a:latin typeface="+mn-lt"/>
            </a:endParaRPr>
          </a:p>
        </p:txBody>
      </p:sp>
      <p:sp>
        <p:nvSpPr>
          <p:cNvPr id="4" name="Місце для номера слайда 3">
            <a:extLst>
              <a:ext uri="{FF2B5EF4-FFF2-40B4-BE49-F238E27FC236}">
                <a16:creationId xmlns:a16="http://schemas.microsoft.com/office/drawing/2014/main" id="{1F0E4638-95B4-72B9-F082-6F62BB1712EA}"/>
              </a:ext>
            </a:extLst>
          </p:cNvPr>
          <p:cNvSpPr>
            <a:spLocks noGrp="1"/>
          </p:cNvSpPr>
          <p:nvPr>
            <p:ph type="sldNum" sz="quarter" idx="12"/>
          </p:nvPr>
        </p:nvSpPr>
        <p:spPr/>
        <p:txBody>
          <a:bodyPr/>
          <a:lstStyle/>
          <a:p>
            <a:fld id="{EAFDB8FA-52C9-423C-B39A-06ED50F78A59}" type="slidenum">
              <a:rPr lang="ru-UA" smtClean="0"/>
              <a:t>10</a:t>
            </a:fld>
            <a:endParaRPr lang="ru-UA"/>
          </a:p>
        </p:txBody>
      </p:sp>
    </p:spTree>
    <p:extLst>
      <p:ext uri="{BB962C8B-B14F-4D97-AF65-F5344CB8AC3E}">
        <p14:creationId xmlns:p14="http://schemas.microsoft.com/office/powerpoint/2010/main" val="206344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AFECC1AB-2A06-D58A-BB43-DFC5DB045528}"/>
              </a:ext>
            </a:extLst>
          </p:cNvPr>
          <p:cNvSpPr>
            <a:spLocks noGrp="1"/>
          </p:cNvSpPr>
          <p:nvPr>
            <p:ph type="title"/>
          </p:nvPr>
        </p:nvSpPr>
        <p:spPr>
          <a:xfrm>
            <a:off x="1115568" y="548640"/>
            <a:ext cx="10168128" cy="1179576"/>
          </a:xfrm>
        </p:spPr>
        <p:txBody>
          <a:bodyPr>
            <a:normAutofit/>
          </a:bodyPr>
          <a:lstStyle/>
          <a:p>
            <a:r>
              <a:rPr lang="ru-RU" sz="3700"/>
              <a:t>Основні концепції ООП та .NET, використані в проєкті</a:t>
            </a:r>
            <a:endParaRPr lang="uk-UA"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C81DD01A-CB9A-6E00-5D61-D270421BAA9A}"/>
              </a:ext>
            </a:extLst>
          </p:cNvPr>
          <p:cNvSpPr>
            <a:spLocks noGrp="1"/>
          </p:cNvSpPr>
          <p:nvPr>
            <p:ph idx="1"/>
          </p:nvPr>
        </p:nvSpPr>
        <p:spPr>
          <a:xfrm>
            <a:off x="1115568" y="2481943"/>
            <a:ext cx="10168128" cy="3695020"/>
          </a:xfrm>
        </p:spPr>
        <p:txBody>
          <a:bodyPr>
            <a:normAutofit/>
          </a:bodyPr>
          <a:lstStyle/>
          <a:p>
            <a:r>
              <a:rPr lang="uk-UA" sz="2400" dirty="0" err="1">
                <a:latin typeface="+mn-lt"/>
              </a:rPr>
              <a:t>сереалізаці</a:t>
            </a:r>
            <a:r>
              <a:rPr lang="ru-UA" sz="2400" dirty="0"/>
              <a:t>я</a:t>
            </a:r>
            <a:r>
              <a:rPr lang="uk-UA" sz="2400" dirty="0">
                <a:latin typeface="+mn-lt"/>
              </a:rPr>
              <a:t>/</a:t>
            </a:r>
            <a:r>
              <a:rPr lang="uk-UA" sz="2400" dirty="0" err="1">
                <a:latin typeface="+mn-lt"/>
              </a:rPr>
              <a:t>десереалізаці</a:t>
            </a:r>
            <a:r>
              <a:rPr lang="ru-UA" sz="2400" dirty="0">
                <a:latin typeface="+mn-lt"/>
              </a:rPr>
              <a:t>я</a:t>
            </a:r>
            <a:endParaRPr lang="uk-UA" sz="2400" dirty="0">
              <a:latin typeface="+mn-lt"/>
            </a:endParaRPr>
          </a:p>
          <a:p>
            <a:pPr marL="0" indent="0">
              <a:buNone/>
            </a:pPr>
            <a:r>
              <a:rPr lang="ru-RU" sz="1200" b="0" i="0" dirty="0">
                <a:effectLst/>
                <a:highlight>
                  <a:srgbClr val="F7F7F7"/>
                </a:highlight>
                <a:latin typeface="Cascadia Mono" panose="020B0609020000020004" pitchFamily="49" charset="0"/>
                <a:cs typeface="Cascadia Mono" panose="020B0609020000020004" pitchFamily="49" charset="0"/>
              </a:rPr>
              <a:t>//метод для </a:t>
            </a:r>
            <a:r>
              <a:rPr lang="ru-RU" sz="1200" b="0" i="0" dirty="0" err="1">
                <a:effectLst/>
                <a:highlight>
                  <a:srgbClr val="F7F7F7"/>
                </a:highlight>
                <a:latin typeface="Cascadia Mono" panose="020B0609020000020004" pitchFamily="49" charset="0"/>
                <a:cs typeface="Cascadia Mono" panose="020B0609020000020004" pitchFamily="49" charset="0"/>
              </a:rPr>
              <a:t>збереження</a:t>
            </a:r>
            <a:r>
              <a:rPr lang="ru-RU" sz="1200" b="0" i="0" dirty="0">
                <a:effectLst/>
                <a:highlight>
                  <a:srgbClr val="F7F7F7"/>
                </a:highlight>
                <a:latin typeface="Cascadia Mono" panose="020B0609020000020004" pitchFamily="49" charset="0"/>
                <a:cs typeface="Cascadia Mono" panose="020B0609020000020004" pitchFamily="49" charset="0"/>
              </a:rPr>
              <a:t> у файл </a:t>
            </a:r>
            <a:r>
              <a:rPr lang="ru-RU" sz="1200" b="0" i="0" dirty="0" err="1">
                <a:effectLst/>
                <a:highlight>
                  <a:srgbClr val="F7F7F7"/>
                </a:highlight>
                <a:latin typeface="Cascadia Mono" panose="020B0609020000020004" pitchFamily="49" charset="0"/>
                <a:cs typeface="Cascadia Mono" panose="020B0609020000020004" pitchFamily="49" charset="0"/>
              </a:rPr>
              <a:t>інформації</a:t>
            </a:r>
            <a:r>
              <a:rPr lang="ru-RU" sz="1200" b="0" i="0" dirty="0">
                <a:effectLst/>
                <a:highlight>
                  <a:srgbClr val="F7F7F7"/>
                </a:highlight>
                <a:latin typeface="Cascadia Mono" panose="020B0609020000020004" pitchFamily="49" charset="0"/>
                <a:cs typeface="Cascadia Mono" panose="020B0609020000020004" pitchFamily="49" charset="0"/>
              </a:rPr>
              <a:t> про </a:t>
            </a:r>
            <a:r>
              <a:rPr lang="ru-RU" sz="1200" b="0" i="0" dirty="0" err="1">
                <a:effectLst/>
                <a:highlight>
                  <a:srgbClr val="F7F7F7"/>
                </a:highlight>
                <a:latin typeface="Cascadia Mono" panose="020B0609020000020004" pitchFamily="49" charset="0"/>
                <a:cs typeface="Cascadia Mono" panose="020B0609020000020004" pitchFamily="49" charset="0"/>
              </a:rPr>
              <a:t>авторизованого</a:t>
            </a:r>
            <a:r>
              <a:rPr lang="ru-RU" sz="1200" b="0" i="0" dirty="0">
                <a:effectLst/>
                <a:highlight>
                  <a:srgbClr val="F7F7F7"/>
                </a:highlight>
                <a:latin typeface="Cascadia Mono" panose="020B0609020000020004" pitchFamily="49" charset="0"/>
                <a:cs typeface="Cascadia Mono" panose="020B0609020000020004" pitchFamily="49" charset="0"/>
              </a:rPr>
              <a:t> </a:t>
            </a:r>
            <a:r>
              <a:rPr lang="ru-RU" sz="1200" b="0" i="0" dirty="0" err="1">
                <a:effectLst/>
                <a:highlight>
                  <a:srgbClr val="F7F7F7"/>
                </a:highlight>
                <a:latin typeface="Cascadia Mono" panose="020B0609020000020004" pitchFamily="49" charset="0"/>
                <a:cs typeface="Cascadia Mono" panose="020B0609020000020004" pitchFamily="49" charset="0"/>
              </a:rPr>
              <a:t>користувача</a:t>
            </a:r>
            <a:r>
              <a:rPr lang="ru-RU" sz="1200" b="0" i="0" dirty="0">
                <a:effectLst/>
                <a:highlight>
                  <a:srgbClr val="F7F7F7"/>
                </a:highlight>
                <a:latin typeface="Cascadia Mono" panose="020B0609020000020004" pitchFamily="49" charset="0"/>
                <a:cs typeface="Cascadia Mono" panose="020B0609020000020004" pitchFamily="49" charset="0"/>
              </a:rPr>
              <a:t> </a:t>
            </a:r>
          </a:p>
          <a:p>
            <a:pPr marL="0" indent="0">
              <a:buNone/>
            </a:pPr>
            <a:r>
              <a:rPr lang="ru-RU" sz="1200" b="0" i="0" dirty="0" err="1">
                <a:effectLst/>
                <a:highlight>
                  <a:srgbClr val="F7F7F7"/>
                </a:highlight>
                <a:latin typeface="Cascadia Mono" panose="020B0609020000020004" pitchFamily="49" charset="0"/>
                <a:cs typeface="Cascadia Mono" panose="020B0609020000020004" pitchFamily="49" charset="0"/>
              </a:rPr>
              <a:t>public</a:t>
            </a:r>
            <a:r>
              <a:rPr lang="ru-RU" sz="1200" b="0" i="0" dirty="0">
                <a:effectLst/>
                <a:highlight>
                  <a:srgbClr val="F7F7F7"/>
                </a:highlight>
                <a:latin typeface="Cascadia Mono" panose="020B0609020000020004" pitchFamily="49" charset="0"/>
                <a:cs typeface="Cascadia Mono" panose="020B0609020000020004" pitchFamily="49" charset="0"/>
              </a:rPr>
              <a:t> </a:t>
            </a:r>
            <a:r>
              <a:rPr lang="ru-RU" sz="1200" b="0" i="0" dirty="0" err="1">
                <a:effectLst/>
                <a:highlight>
                  <a:srgbClr val="F7F7F7"/>
                </a:highlight>
                <a:latin typeface="Cascadia Mono" panose="020B0609020000020004" pitchFamily="49" charset="0"/>
                <a:cs typeface="Cascadia Mono" panose="020B0609020000020004" pitchFamily="49" charset="0"/>
              </a:rPr>
              <a:t>void</a:t>
            </a:r>
            <a:r>
              <a:rPr lang="ru-RU" sz="1200" b="0" i="0" dirty="0">
                <a:effectLst/>
                <a:highlight>
                  <a:srgbClr val="F7F7F7"/>
                </a:highlight>
                <a:latin typeface="Cascadia Mono" panose="020B0609020000020004" pitchFamily="49" charset="0"/>
                <a:cs typeface="Cascadia Mono" panose="020B0609020000020004" pitchFamily="49" charset="0"/>
              </a:rPr>
              <a:t> </a:t>
            </a:r>
            <a:r>
              <a:rPr lang="ru-RU" sz="1200" b="0" i="0" dirty="0" err="1">
                <a:effectLst/>
                <a:highlight>
                  <a:srgbClr val="F7F7F7"/>
                </a:highlight>
                <a:latin typeface="Cascadia Mono" panose="020B0609020000020004" pitchFamily="49" charset="0"/>
                <a:cs typeface="Cascadia Mono" panose="020B0609020000020004" pitchFamily="49" charset="0"/>
              </a:rPr>
              <a:t>Login</a:t>
            </a:r>
            <a:r>
              <a:rPr lang="ru-RU" sz="1200" b="0" i="0" dirty="0">
                <a:effectLst/>
                <a:highlight>
                  <a:srgbClr val="F7F7F7"/>
                </a:highlight>
                <a:latin typeface="Cascadia Mono" panose="020B0609020000020004" pitchFamily="49" charset="0"/>
                <a:cs typeface="Cascadia Mono" panose="020B0609020000020004" pitchFamily="49" charset="0"/>
              </a:rPr>
              <a:t>() {</a:t>
            </a:r>
            <a:endParaRPr lang="ru-RU" sz="1200" dirty="0">
              <a:highlight>
                <a:srgbClr val="F7F7F7"/>
              </a:highlight>
              <a:latin typeface="Cascadia Mono" panose="020B0609020000020004" pitchFamily="49" charset="0"/>
              <a:cs typeface="Cascadia Mono" panose="020B0609020000020004" pitchFamily="49" charset="0"/>
            </a:endParaRPr>
          </a:p>
          <a:p>
            <a:pPr marL="0" indent="0">
              <a:buNone/>
            </a:pPr>
            <a:r>
              <a:rPr lang="uk-UA" sz="1200" dirty="0">
                <a:latin typeface="Cascadia Mono" panose="020B0609020000020004" pitchFamily="49" charset="0"/>
                <a:cs typeface="Cascadia Mono" panose="020B0609020000020004" pitchFamily="49" charset="0"/>
              </a:rPr>
              <a:t>	</a:t>
            </a:r>
            <a:r>
              <a:rPr lang="en-US" sz="1200" b="0" i="0" dirty="0">
                <a:effectLst/>
                <a:highlight>
                  <a:srgbClr val="F7F7F7"/>
                </a:highlight>
                <a:latin typeface="Cascadia Mono" panose="020B0609020000020004" pitchFamily="49" charset="0"/>
                <a:cs typeface="Cascadia Mono" panose="020B0609020000020004" pitchFamily="49" charset="0"/>
              </a:rPr>
              <a:t>string </a:t>
            </a:r>
            <a:r>
              <a:rPr lang="en-US" sz="1200" b="0" i="0" dirty="0" err="1">
                <a:effectLst/>
                <a:highlight>
                  <a:srgbClr val="F7F7F7"/>
                </a:highlight>
                <a:latin typeface="Cascadia Mono" panose="020B0609020000020004" pitchFamily="49" charset="0"/>
                <a:cs typeface="Cascadia Mono" panose="020B0609020000020004" pitchFamily="49" charset="0"/>
              </a:rPr>
              <a:t>json</a:t>
            </a:r>
            <a:r>
              <a:rPr lang="en-US" sz="1200" b="0" i="0" dirty="0">
                <a:effectLst/>
                <a:highlight>
                  <a:srgbClr val="F7F7F7"/>
                </a:highlight>
                <a:latin typeface="Cascadia Mono" panose="020B0609020000020004" pitchFamily="49" charset="0"/>
                <a:cs typeface="Cascadia Mono" panose="020B0609020000020004" pitchFamily="49" charset="0"/>
              </a:rPr>
              <a:t> = </a:t>
            </a:r>
            <a:r>
              <a:rPr lang="en-US" sz="1200" b="0" i="0" dirty="0" err="1">
                <a:effectLst/>
                <a:highlight>
                  <a:srgbClr val="F7F7F7"/>
                </a:highlight>
                <a:latin typeface="Cascadia Mono" panose="020B0609020000020004" pitchFamily="49" charset="0"/>
                <a:cs typeface="Cascadia Mono" panose="020B0609020000020004" pitchFamily="49" charset="0"/>
              </a:rPr>
              <a:t>JsonConvert.SerializeObject</a:t>
            </a:r>
            <a:r>
              <a:rPr lang="en-US" sz="1200" b="0" i="0" dirty="0">
                <a:effectLst/>
                <a:highlight>
                  <a:srgbClr val="F7F7F7"/>
                </a:highlight>
                <a:latin typeface="Cascadia Mono" panose="020B0609020000020004" pitchFamily="49" charset="0"/>
                <a:cs typeface="Cascadia Mono" panose="020B0609020000020004" pitchFamily="49" charset="0"/>
              </a:rPr>
              <a:t>(this); </a:t>
            </a:r>
            <a:r>
              <a:rPr lang="uk-UA" sz="1200" b="0" i="0" dirty="0">
                <a:effectLst/>
                <a:highlight>
                  <a:srgbClr val="F7F7F7"/>
                </a:highlight>
                <a:latin typeface="Cascadia Mono" panose="020B0609020000020004" pitchFamily="49" charset="0"/>
                <a:cs typeface="Cascadia Mono" panose="020B0609020000020004" pitchFamily="49" charset="0"/>
              </a:rPr>
              <a:t>	</a:t>
            </a:r>
          </a:p>
          <a:p>
            <a:pPr marL="0" indent="0">
              <a:buNone/>
            </a:pPr>
            <a:r>
              <a:rPr lang="uk-UA" sz="1200" b="0" i="0" dirty="0">
                <a:effectLst/>
                <a:highlight>
                  <a:srgbClr val="F7F7F7"/>
                </a:highlight>
                <a:latin typeface="Cascadia Mono" panose="020B0609020000020004" pitchFamily="49" charset="0"/>
                <a:cs typeface="Cascadia Mono" panose="020B0609020000020004" pitchFamily="49" charset="0"/>
              </a:rPr>
              <a:t>	</a:t>
            </a:r>
            <a:r>
              <a:rPr lang="en-US" sz="1200" b="0" i="0" dirty="0" err="1">
                <a:effectLst/>
                <a:highlight>
                  <a:srgbClr val="F7F7F7"/>
                </a:highlight>
                <a:latin typeface="Cascadia Mono" panose="020B0609020000020004" pitchFamily="49" charset="0"/>
                <a:cs typeface="Cascadia Mono" panose="020B0609020000020004" pitchFamily="49" charset="0"/>
              </a:rPr>
              <a:t>File.WriteAllText</a:t>
            </a:r>
            <a:r>
              <a:rPr lang="en-US" sz="1200" b="0" i="0" dirty="0">
                <a:effectLst/>
                <a:highlight>
                  <a:srgbClr val="F7F7F7"/>
                </a:highlight>
                <a:latin typeface="Cascadia Mono" panose="020B0609020000020004" pitchFamily="49" charset="0"/>
                <a:cs typeface="Cascadia Mono" panose="020B0609020000020004" pitchFamily="49" charset="0"/>
              </a:rPr>
              <a:t>(</a:t>
            </a:r>
            <a:r>
              <a:rPr lang="en-US" sz="1200" b="0" i="0" dirty="0" err="1">
                <a:effectLst/>
                <a:highlight>
                  <a:srgbClr val="F7F7F7"/>
                </a:highlight>
                <a:latin typeface="Cascadia Mono" panose="020B0609020000020004" pitchFamily="49" charset="0"/>
                <a:cs typeface="Cascadia Mono" panose="020B0609020000020004" pitchFamily="49" charset="0"/>
              </a:rPr>
              <a:t>filePath</a:t>
            </a:r>
            <a:r>
              <a:rPr lang="en-US" sz="1200" b="0" i="0" dirty="0">
                <a:effectLst/>
                <a:highlight>
                  <a:srgbClr val="F7F7F7"/>
                </a:highlight>
                <a:latin typeface="Cascadia Mono" panose="020B0609020000020004" pitchFamily="49" charset="0"/>
                <a:cs typeface="Cascadia Mono" panose="020B0609020000020004" pitchFamily="49" charset="0"/>
              </a:rPr>
              <a:t>, </a:t>
            </a:r>
            <a:r>
              <a:rPr lang="en-US" sz="1200" b="0" i="0" dirty="0" err="1">
                <a:effectLst/>
                <a:highlight>
                  <a:srgbClr val="F7F7F7"/>
                </a:highlight>
                <a:latin typeface="Cascadia Mono" panose="020B0609020000020004" pitchFamily="49" charset="0"/>
                <a:cs typeface="Cascadia Mono" panose="020B0609020000020004" pitchFamily="49" charset="0"/>
              </a:rPr>
              <a:t>json</a:t>
            </a:r>
            <a:r>
              <a:rPr lang="en-US" sz="1200" b="0" i="0" dirty="0">
                <a:effectLst/>
                <a:highlight>
                  <a:srgbClr val="F7F7F7"/>
                </a:highlight>
                <a:latin typeface="Cascadia Mono" panose="020B0609020000020004" pitchFamily="49" charset="0"/>
                <a:cs typeface="Cascadia Mono" panose="020B0609020000020004" pitchFamily="49" charset="0"/>
              </a:rPr>
              <a:t>); </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en-US" sz="1200" b="0" i="0" dirty="0">
                <a:effectLst/>
                <a:highlight>
                  <a:srgbClr val="F7F7F7"/>
                </a:highlight>
                <a:latin typeface="Cascadia Mono" panose="020B0609020000020004" pitchFamily="49" charset="0"/>
                <a:cs typeface="Cascadia Mono" panose="020B0609020000020004" pitchFamily="49" charset="0"/>
              </a:rPr>
              <a:t>}</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uk-UA" sz="1200" b="0" i="0" dirty="0">
                <a:effectLst/>
                <a:highlight>
                  <a:srgbClr val="F7F7F7"/>
                </a:highlight>
                <a:latin typeface="Cascadia Mono" panose="020B0609020000020004" pitchFamily="49" charset="0"/>
                <a:cs typeface="Cascadia Mono" panose="020B0609020000020004" pitchFamily="49" charset="0"/>
              </a:rPr>
              <a:t>//метод для загрузки інформації з файлу (якщо він існує) </a:t>
            </a:r>
          </a:p>
          <a:p>
            <a:pPr marL="0" indent="0">
              <a:buNone/>
            </a:pPr>
            <a:r>
              <a:rPr lang="en-US" sz="1200" b="0" i="0" dirty="0">
                <a:effectLst/>
                <a:highlight>
                  <a:srgbClr val="F7F7F7"/>
                </a:highlight>
                <a:latin typeface="Cascadia Mono" panose="020B0609020000020004" pitchFamily="49" charset="0"/>
                <a:cs typeface="Cascadia Mono" panose="020B0609020000020004" pitchFamily="49" charset="0"/>
              </a:rPr>
              <a:t>public static User Load() { </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uk-UA" sz="1200" b="0" i="0" dirty="0">
                <a:effectLst/>
                <a:highlight>
                  <a:srgbClr val="F7F7F7"/>
                </a:highlight>
                <a:latin typeface="Cascadia Mono" panose="020B0609020000020004" pitchFamily="49" charset="0"/>
                <a:cs typeface="Cascadia Mono" panose="020B0609020000020004" pitchFamily="49" charset="0"/>
              </a:rPr>
              <a:t>	</a:t>
            </a:r>
            <a:r>
              <a:rPr lang="en-US" sz="1200" b="0" i="0" dirty="0">
                <a:effectLst/>
                <a:highlight>
                  <a:srgbClr val="F7F7F7"/>
                </a:highlight>
                <a:latin typeface="Cascadia Mono" panose="020B0609020000020004" pitchFamily="49" charset="0"/>
                <a:cs typeface="Cascadia Mono" panose="020B0609020000020004" pitchFamily="49" charset="0"/>
              </a:rPr>
              <a:t>string </a:t>
            </a:r>
            <a:r>
              <a:rPr lang="en-US" sz="1200" b="0" i="0" dirty="0" err="1">
                <a:effectLst/>
                <a:highlight>
                  <a:srgbClr val="F7F7F7"/>
                </a:highlight>
                <a:latin typeface="Cascadia Mono" panose="020B0609020000020004" pitchFamily="49" charset="0"/>
                <a:cs typeface="Cascadia Mono" panose="020B0609020000020004" pitchFamily="49" charset="0"/>
              </a:rPr>
              <a:t>json</a:t>
            </a:r>
            <a:r>
              <a:rPr lang="en-US" sz="1200" b="0" i="0" dirty="0">
                <a:effectLst/>
                <a:highlight>
                  <a:srgbClr val="F7F7F7"/>
                </a:highlight>
                <a:latin typeface="Cascadia Mono" panose="020B0609020000020004" pitchFamily="49" charset="0"/>
                <a:cs typeface="Cascadia Mono" panose="020B0609020000020004" pitchFamily="49" charset="0"/>
              </a:rPr>
              <a:t> = </a:t>
            </a:r>
            <a:r>
              <a:rPr lang="en-US" sz="1200" b="0" i="0" dirty="0" err="1">
                <a:effectLst/>
                <a:highlight>
                  <a:srgbClr val="F7F7F7"/>
                </a:highlight>
                <a:latin typeface="Cascadia Mono" panose="020B0609020000020004" pitchFamily="49" charset="0"/>
                <a:cs typeface="Cascadia Mono" panose="020B0609020000020004" pitchFamily="49" charset="0"/>
              </a:rPr>
              <a:t>File.ReadAllText</a:t>
            </a:r>
            <a:r>
              <a:rPr lang="en-US" sz="1200" b="0" i="0" dirty="0">
                <a:effectLst/>
                <a:highlight>
                  <a:srgbClr val="F7F7F7"/>
                </a:highlight>
                <a:latin typeface="Cascadia Mono" panose="020B0609020000020004" pitchFamily="49" charset="0"/>
                <a:cs typeface="Cascadia Mono" panose="020B0609020000020004" pitchFamily="49" charset="0"/>
              </a:rPr>
              <a:t>(</a:t>
            </a:r>
            <a:r>
              <a:rPr lang="en-US" sz="1200" b="0" i="0" dirty="0" err="1">
                <a:effectLst/>
                <a:highlight>
                  <a:srgbClr val="F7F7F7"/>
                </a:highlight>
                <a:latin typeface="Cascadia Mono" panose="020B0609020000020004" pitchFamily="49" charset="0"/>
                <a:cs typeface="Cascadia Mono" panose="020B0609020000020004" pitchFamily="49" charset="0"/>
              </a:rPr>
              <a:t>filePath</a:t>
            </a:r>
            <a:r>
              <a:rPr lang="en-US" sz="1200" b="0" i="0" dirty="0">
                <a:effectLst/>
                <a:highlight>
                  <a:srgbClr val="F7F7F7"/>
                </a:highlight>
                <a:latin typeface="Cascadia Mono" panose="020B0609020000020004" pitchFamily="49" charset="0"/>
                <a:cs typeface="Cascadia Mono" panose="020B0609020000020004" pitchFamily="49" charset="0"/>
              </a:rPr>
              <a:t>);</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uk-UA" sz="1200" dirty="0">
                <a:latin typeface="Cascadia Mono" panose="020B0609020000020004" pitchFamily="49" charset="0"/>
                <a:cs typeface="Cascadia Mono" panose="020B0609020000020004" pitchFamily="49" charset="0"/>
              </a:rPr>
              <a:t>	</a:t>
            </a:r>
            <a:r>
              <a:rPr lang="en-US" sz="1200" b="0" i="0" dirty="0" err="1">
                <a:effectLst/>
                <a:highlight>
                  <a:srgbClr val="F7F7F7"/>
                </a:highlight>
                <a:latin typeface="Cascadia Mono" panose="020B0609020000020004" pitchFamily="49" charset="0"/>
                <a:cs typeface="Cascadia Mono" panose="020B0609020000020004" pitchFamily="49" charset="0"/>
              </a:rPr>
              <a:t>UserInfo</a:t>
            </a:r>
            <a:r>
              <a:rPr lang="en-US" sz="1200" b="0" i="0" dirty="0">
                <a:effectLst/>
                <a:highlight>
                  <a:srgbClr val="F7F7F7"/>
                </a:highlight>
                <a:latin typeface="Cascadia Mono" panose="020B0609020000020004" pitchFamily="49" charset="0"/>
                <a:cs typeface="Cascadia Mono" panose="020B0609020000020004" pitchFamily="49" charset="0"/>
              </a:rPr>
              <a:t> </a:t>
            </a:r>
            <a:r>
              <a:rPr lang="en-US" sz="1200" b="0" i="0" dirty="0" err="1">
                <a:effectLst/>
                <a:highlight>
                  <a:srgbClr val="F7F7F7"/>
                </a:highlight>
                <a:latin typeface="Cascadia Mono" panose="020B0609020000020004" pitchFamily="49" charset="0"/>
                <a:cs typeface="Cascadia Mono" panose="020B0609020000020004" pitchFamily="49" charset="0"/>
              </a:rPr>
              <a:t>userInfo</a:t>
            </a:r>
            <a:r>
              <a:rPr lang="en-US" sz="1200" b="0" i="0" dirty="0">
                <a:effectLst/>
                <a:highlight>
                  <a:srgbClr val="F7F7F7"/>
                </a:highlight>
                <a:latin typeface="Cascadia Mono" panose="020B0609020000020004" pitchFamily="49" charset="0"/>
                <a:cs typeface="Cascadia Mono" panose="020B0609020000020004" pitchFamily="49" charset="0"/>
              </a:rPr>
              <a:t> = </a:t>
            </a:r>
            <a:r>
              <a:rPr lang="en-US" sz="1200" b="0" i="0" dirty="0" err="1">
                <a:effectLst/>
                <a:highlight>
                  <a:srgbClr val="F7F7F7"/>
                </a:highlight>
                <a:latin typeface="Cascadia Mono" panose="020B0609020000020004" pitchFamily="49" charset="0"/>
                <a:cs typeface="Cascadia Mono" panose="020B0609020000020004" pitchFamily="49" charset="0"/>
              </a:rPr>
              <a:t>JsonConvert.DeserializeObject</a:t>
            </a:r>
            <a:r>
              <a:rPr lang="en-US" sz="1200" b="0" i="0" dirty="0">
                <a:effectLst/>
                <a:highlight>
                  <a:srgbClr val="F7F7F7"/>
                </a:highlight>
                <a:latin typeface="Cascadia Mono" panose="020B0609020000020004" pitchFamily="49" charset="0"/>
                <a:cs typeface="Cascadia Mono" panose="020B0609020000020004" pitchFamily="49" charset="0"/>
              </a:rPr>
              <a:t>&lt;</a:t>
            </a:r>
            <a:r>
              <a:rPr lang="en-US" sz="1200" b="0" i="0" dirty="0" err="1">
                <a:effectLst/>
                <a:highlight>
                  <a:srgbClr val="F7F7F7"/>
                </a:highlight>
                <a:latin typeface="Cascadia Mono" panose="020B0609020000020004" pitchFamily="49" charset="0"/>
                <a:cs typeface="Cascadia Mono" panose="020B0609020000020004" pitchFamily="49" charset="0"/>
              </a:rPr>
              <a:t>UserInfo</a:t>
            </a:r>
            <a:r>
              <a:rPr lang="en-US" sz="1200" b="0" i="0" dirty="0">
                <a:effectLst/>
                <a:highlight>
                  <a:srgbClr val="F7F7F7"/>
                </a:highlight>
                <a:latin typeface="Cascadia Mono" panose="020B0609020000020004" pitchFamily="49" charset="0"/>
                <a:cs typeface="Cascadia Mono" panose="020B0609020000020004" pitchFamily="49" charset="0"/>
              </a:rPr>
              <a:t>&gt;(</a:t>
            </a:r>
            <a:r>
              <a:rPr lang="en-US" sz="1200" b="0" i="0" dirty="0" err="1">
                <a:effectLst/>
                <a:highlight>
                  <a:srgbClr val="F7F7F7"/>
                </a:highlight>
                <a:latin typeface="Cascadia Mono" panose="020B0609020000020004" pitchFamily="49" charset="0"/>
                <a:cs typeface="Cascadia Mono" panose="020B0609020000020004" pitchFamily="49" charset="0"/>
              </a:rPr>
              <a:t>json</a:t>
            </a:r>
            <a:r>
              <a:rPr lang="en-US" sz="1200" b="0" i="0" dirty="0">
                <a:effectLst/>
                <a:highlight>
                  <a:srgbClr val="F7F7F7"/>
                </a:highlight>
                <a:latin typeface="Cascadia Mono" panose="020B0609020000020004" pitchFamily="49" charset="0"/>
                <a:cs typeface="Cascadia Mono" panose="020B0609020000020004" pitchFamily="49" charset="0"/>
              </a:rPr>
              <a:t>); </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uk-UA" sz="1200" dirty="0">
                <a:highlight>
                  <a:srgbClr val="F7F7F7"/>
                </a:highlight>
                <a:latin typeface="Cascadia Mono" panose="020B0609020000020004" pitchFamily="49" charset="0"/>
                <a:cs typeface="Cascadia Mono" panose="020B0609020000020004" pitchFamily="49" charset="0"/>
              </a:rPr>
              <a:t>	</a:t>
            </a:r>
            <a:r>
              <a:rPr lang="en-US" sz="1200" b="0" i="0" dirty="0">
                <a:effectLst/>
                <a:highlight>
                  <a:srgbClr val="F7F7F7"/>
                </a:highlight>
                <a:latin typeface="Cascadia Mono" panose="020B0609020000020004" pitchFamily="49" charset="0"/>
                <a:cs typeface="Cascadia Mono" panose="020B0609020000020004" pitchFamily="49" charset="0"/>
              </a:rPr>
              <a:t>User </a:t>
            </a:r>
            <a:r>
              <a:rPr lang="en-US" sz="1200" b="0" i="0" dirty="0" err="1">
                <a:effectLst/>
                <a:highlight>
                  <a:srgbClr val="F7F7F7"/>
                </a:highlight>
                <a:latin typeface="Cascadia Mono" panose="020B0609020000020004" pitchFamily="49" charset="0"/>
                <a:cs typeface="Cascadia Mono" panose="020B0609020000020004" pitchFamily="49" charset="0"/>
              </a:rPr>
              <a:t>user</a:t>
            </a:r>
            <a:r>
              <a:rPr lang="en-US" sz="1200" b="0" i="0" dirty="0">
                <a:effectLst/>
                <a:highlight>
                  <a:srgbClr val="F7F7F7"/>
                </a:highlight>
                <a:latin typeface="Cascadia Mono" panose="020B0609020000020004" pitchFamily="49" charset="0"/>
                <a:cs typeface="Cascadia Mono" panose="020B0609020000020004" pitchFamily="49" charset="0"/>
              </a:rPr>
              <a:t> = </a:t>
            </a:r>
            <a:r>
              <a:rPr lang="en-US" sz="1200" b="0" i="0" dirty="0" err="1">
                <a:effectLst/>
                <a:highlight>
                  <a:srgbClr val="F7F7F7"/>
                </a:highlight>
                <a:latin typeface="Cascadia Mono" panose="020B0609020000020004" pitchFamily="49" charset="0"/>
                <a:cs typeface="Cascadia Mono" panose="020B0609020000020004" pitchFamily="49" charset="0"/>
              </a:rPr>
              <a:t>Program.DataManager.Users.FirstOrDefault</a:t>
            </a:r>
            <a:r>
              <a:rPr lang="en-US" sz="1200" b="0" i="0" dirty="0">
                <a:effectLst/>
                <a:highlight>
                  <a:srgbClr val="F7F7F7"/>
                </a:highlight>
                <a:latin typeface="Cascadia Mono" panose="020B0609020000020004" pitchFamily="49" charset="0"/>
                <a:cs typeface="Cascadia Mono" panose="020B0609020000020004" pitchFamily="49" charset="0"/>
              </a:rPr>
              <a:t>(u =&gt; </a:t>
            </a:r>
            <a:r>
              <a:rPr lang="en-US" sz="1200" b="0" i="0" dirty="0" err="1">
                <a:effectLst/>
                <a:highlight>
                  <a:srgbClr val="F7F7F7"/>
                </a:highlight>
                <a:latin typeface="Cascadia Mono" panose="020B0609020000020004" pitchFamily="49" charset="0"/>
                <a:cs typeface="Cascadia Mono" panose="020B0609020000020004" pitchFamily="49" charset="0"/>
              </a:rPr>
              <a:t>u.Id</a:t>
            </a:r>
            <a:r>
              <a:rPr lang="en-US" sz="1200" b="0" i="0" dirty="0">
                <a:effectLst/>
                <a:highlight>
                  <a:srgbClr val="F7F7F7"/>
                </a:highlight>
                <a:latin typeface="Cascadia Mono" panose="020B0609020000020004" pitchFamily="49" charset="0"/>
                <a:cs typeface="Cascadia Mono" panose="020B0609020000020004" pitchFamily="49" charset="0"/>
              </a:rPr>
              <a:t> == </a:t>
            </a:r>
            <a:r>
              <a:rPr lang="en-US" sz="1200" b="0" i="0" dirty="0" err="1">
                <a:effectLst/>
                <a:highlight>
                  <a:srgbClr val="F7F7F7"/>
                </a:highlight>
                <a:latin typeface="Cascadia Mono" panose="020B0609020000020004" pitchFamily="49" charset="0"/>
                <a:cs typeface="Cascadia Mono" panose="020B0609020000020004" pitchFamily="49" charset="0"/>
              </a:rPr>
              <a:t>userInfo.Id</a:t>
            </a:r>
            <a:r>
              <a:rPr lang="en-US" sz="1200" b="0" i="0" dirty="0">
                <a:effectLst/>
                <a:highlight>
                  <a:srgbClr val="F7F7F7"/>
                </a:highlight>
                <a:latin typeface="Cascadia Mono" panose="020B0609020000020004" pitchFamily="49" charset="0"/>
                <a:cs typeface="Cascadia Mono" panose="020B0609020000020004" pitchFamily="49" charset="0"/>
              </a:rPr>
              <a:t>); </a:t>
            </a:r>
            <a:r>
              <a:rPr lang="uk-UA" sz="1200" b="0" i="0" dirty="0">
                <a:effectLst/>
                <a:highlight>
                  <a:srgbClr val="F7F7F7"/>
                </a:highlight>
                <a:latin typeface="Cascadia Mono" panose="020B0609020000020004" pitchFamily="49" charset="0"/>
                <a:cs typeface="Cascadia Mono" panose="020B0609020000020004" pitchFamily="49" charset="0"/>
              </a:rPr>
              <a:t>	</a:t>
            </a:r>
            <a:r>
              <a:rPr lang="en-US" sz="1200" b="0" i="0" dirty="0">
                <a:effectLst/>
                <a:highlight>
                  <a:srgbClr val="F7F7F7"/>
                </a:highlight>
                <a:latin typeface="Cascadia Mono" panose="020B0609020000020004" pitchFamily="49" charset="0"/>
                <a:cs typeface="Cascadia Mono" panose="020B0609020000020004" pitchFamily="49" charset="0"/>
              </a:rPr>
              <a:t>return user; </a:t>
            </a:r>
            <a:endParaRPr lang="uk-UA" sz="1200" b="0" i="0" dirty="0">
              <a:effectLst/>
              <a:highlight>
                <a:srgbClr val="F7F7F7"/>
              </a:highlight>
              <a:latin typeface="Cascadia Mono" panose="020B0609020000020004" pitchFamily="49" charset="0"/>
              <a:cs typeface="Cascadia Mono" panose="020B0609020000020004" pitchFamily="49" charset="0"/>
            </a:endParaRPr>
          </a:p>
          <a:p>
            <a:pPr marL="0" indent="0">
              <a:buNone/>
            </a:pPr>
            <a:r>
              <a:rPr lang="en-US" sz="1200" b="0" i="0" dirty="0">
                <a:effectLst/>
                <a:highlight>
                  <a:srgbClr val="F7F7F7"/>
                </a:highligh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4" name="Місце для номера слайда 3">
            <a:extLst>
              <a:ext uri="{FF2B5EF4-FFF2-40B4-BE49-F238E27FC236}">
                <a16:creationId xmlns:a16="http://schemas.microsoft.com/office/drawing/2014/main" id="{B82BE757-1ACF-46D2-89C7-A04CAC0AD5D2}"/>
              </a:ext>
            </a:extLst>
          </p:cNvPr>
          <p:cNvSpPr>
            <a:spLocks noGrp="1"/>
          </p:cNvSpPr>
          <p:nvPr>
            <p:ph type="sldNum" sz="quarter" idx="12"/>
          </p:nvPr>
        </p:nvSpPr>
        <p:spPr/>
        <p:txBody>
          <a:bodyPr/>
          <a:lstStyle/>
          <a:p>
            <a:fld id="{EAFDB8FA-52C9-423C-B39A-06ED50F78A59}" type="slidenum">
              <a:rPr lang="ru-UA" smtClean="0"/>
              <a:t>11</a:t>
            </a:fld>
            <a:endParaRPr lang="ru-UA"/>
          </a:p>
        </p:txBody>
      </p:sp>
    </p:spTree>
    <p:extLst>
      <p:ext uri="{BB962C8B-B14F-4D97-AF65-F5344CB8AC3E}">
        <p14:creationId xmlns:p14="http://schemas.microsoft.com/office/powerpoint/2010/main" val="372815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CD3EEAF7-2503-E4DB-0975-81D409035380}"/>
              </a:ext>
            </a:extLst>
          </p:cNvPr>
          <p:cNvSpPr>
            <a:spLocks noGrp="1"/>
          </p:cNvSpPr>
          <p:nvPr>
            <p:ph type="title"/>
          </p:nvPr>
        </p:nvSpPr>
        <p:spPr>
          <a:xfrm>
            <a:off x="1115568" y="548640"/>
            <a:ext cx="10168128" cy="1179576"/>
          </a:xfrm>
        </p:spPr>
        <p:txBody>
          <a:bodyPr>
            <a:normAutofit/>
          </a:bodyPr>
          <a:lstStyle/>
          <a:p>
            <a:r>
              <a:rPr lang="ru-RU" sz="3700"/>
              <a:t>Основні концепції ООП та .NET, використані в проєкті</a:t>
            </a:r>
            <a:endParaRPr lang="uk-UA"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26490CAE-B06F-8967-F3D1-B62747191976}"/>
              </a:ext>
            </a:extLst>
          </p:cNvPr>
          <p:cNvSpPr>
            <a:spLocks noGrp="1"/>
          </p:cNvSpPr>
          <p:nvPr>
            <p:ph idx="1"/>
          </p:nvPr>
        </p:nvSpPr>
        <p:spPr>
          <a:xfrm>
            <a:off x="1115568" y="2481943"/>
            <a:ext cx="10168128" cy="3695020"/>
          </a:xfrm>
        </p:spPr>
        <p:txBody>
          <a:bodyPr>
            <a:normAutofit/>
          </a:bodyPr>
          <a:lstStyle/>
          <a:p>
            <a:r>
              <a:rPr lang="en-US" sz="2400" dirty="0">
                <a:latin typeface="+mn-lt"/>
              </a:rPr>
              <a:t>generic collections</a:t>
            </a:r>
          </a:p>
          <a:p>
            <a:pPr marL="0" indent="0">
              <a:buNone/>
            </a:pPr>
            <a:r>
              <a:rPr lang="ru-RU" sz="1600" dirty="0">
                <a:latin typeface="Cascadia Mono" panose="020B0609020000020004" pitchFamily="49" charset="0"/>
                <a:cs typeface="Cascadia Mono" panose="020B0609020000020004" pitchFamily="49" charset="0"/>
              </a:rPr>
              <a:t>//</a:t>
            </a:r>
            <a:r>
              <a:rPr lang="ru-RU" sz="1600" dirty="0" err="1">
                <a:latin typeface="Cascadia Mono" panose="020B0609020000020004" pitchFamily="49" charset="0"/>
                <a:cs typeface="Cascadia Mono" panose="020B0609020000020004" pitchFamily="49" charset="0"/>
              </a:rPr>
              <a:t>стоврюємо</a:t>
            </a:r>
            <a:r>
              <a:rPr lang="ru-RU" sz="1600" dirty="0">
                <a:latin typeface="Cascadia Mono" panose="020B0609020000020004" pitchFamily="49" charset="0"/>
                <a:cs typeface="Cascadia Mono" panose="020B0609020000020004" pitchFamily="49" charset="0"/>
              </a:rPr>
              <a:t> списки </a:t>
            </a:r>
            <a:r>
              <a:rPr lang="ru-RU" sz="1600" dirty="0" err="1">
                <a:latin typeface="Cascadia Mono" panose="020B0609020000020004" pitchFamily="49" charset="0"/>
                <a:cs typeface="Cascadia Mono" panose="020B0609020000020004" pitchFamily="49" charset="0"/>
              </a:rPr>
              <a:t>об'єктів</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різних</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класів</a:t>
            </a:r>
            <a:r>
              <a:rPr lang="ru-RU" sz="1600" dirty="0">
                <a:latin typeface="Cascadia Mono" panose="020B0609020000020004" pitchFamily="49" charset="0"/>
                <a:cs typeface="Cascadia Mono" panose="020B0609020000020004" pitchFamily="49" charset="0"/>
              </a:rPr>
              <a:t> для </a:t>
            </a:r>
            <a:r>
              <a:rPr lang="ru-RU" sz="1600" dirty="0" err="1">
                <a:latin typeface="Cascadia Mono" panose="020B0609020000020004" pitchFamily="49" charset="0"/>
                <a:cs typeface="Cascadia Mono" panose="020B0609020000020004" pitchFamily="49" charset="0"/>
              </a:rPr>
              <a:t>зберігання</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даних</a:t>
            </a:r>
            <a:r>
              <a:rPr lang="ru-RU" sz="1600" dirty="0">
                <a:latin typeface="Cascadia Mono" panose="020B0609020000020004" pitchFamily="49" charset="0"/>
                <a:cs typeface="Cascadia Mono" panose="020B0609020000020004" pitchFamily="49" charset="0"/>
              </a:rPr>
              <a:t> з </a:t>
            </a:r>
            <a:r>
              <a:rPr lang="ru-RU" sz="1600" dirty="0" err="1">
                <a:latin typeface="Cascadia Mono" panose="020B0609020000020004" pitchFamily="49" charset="0"/>
                <a:cs typeface="Cascadia Mono" panose="020B0609020000020004" pitchFamily="49" charset="0"/>
              </a:rPr>
              <a:t>бд</a:t>
            </a:r>
            <a:endParaRPr lang="ru-RU" sz="1600" dirty="0">
              <a:latin typeface="Cascadia Mono" panose="020B0609020000020004" pitchFamily="49" charset="0"/>
              <a:cs typeface="Cascadia Mono" panose="020B0609020000020004" pitchFamily="49" charset="0"/>
            </a:endParaRPr>
          </a:p>
          <a:p>
            <a:pPr marL="0" indent="0">
              <a:buNone/>
            </a:pPr>
            <a:r>
              <a:rPr lang="en-US" sz="1600" dirty="0">
                <a:latin typeface="Cascadia Mono" panose="020B0609020000020004" pitchFamily="49" charset="0"/>
                <a:cs typeface="Cascadia Mono" panose="020B0609020000020004" pitchFamily="49" charset="0"/>
              </a:rPr>
              <a:t>public List&lt;User&gt; Users { get; set; }</a:t>
            </a:r>
          </a:p>
          <a:p>
            <a:pPr marL="0" indent="0">
              <a:buNone/>
            </a:pPr>
            <a:r>
              <a:rPr lang="en-US" sz="1600" dirty="0">
                <a:latin typeface="Cascadia Mono" panose="020B0609020000020004" pitchFamily="49" charset="0"/>
                <a:cs typeface="Cascadia Mono" panose="020B0609020000020004" pitchFamily="49" charset="0"/>
              </a:rPr>
              <a:t>public List&lt;Branch&gt; Branches { get; set; }</a:t>
            </a:r>
          </a:p>
          <a:p>
            <a:pPr marL="0" indent="0">
              <a:buNone/>
            </a:pPr>
            <a:r>
              <a:rPr lang="en-US" sz="1600" dirty="0">
                <a:latin typeface="Cascadia Mono" panose="020B0609020000020004" pitchFamily="49" charset="0"/>
                <a:cs typeface="Cascadia Mono" panose="020B0609020000020004" pitchFamily="49" charset="0"/>
              </a:rPr>
              <a:t>public List&lt;Parcel&gt; Parcels { get; set; }</a:t>
            </a:r>
          </a:p>
          <a:p>
            <a:r>
              <a:rPr lang="en-US" sz="2400" dirty="0">
                <a:latin typeface="+mn-lt"/>
              </a:rPr>
              <a:t>LINQ</a:t>
            </a:r>
          </a:p>
          <a:p>
            <a:pPr marL="0" indent="0">
              <a:buNone/>
            </a:pP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Перевірка</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чи</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існує</a:t>
            </a:r>
            <a:r>
              <a:rPr lang="ru-RU" sz="1600" dirty="0">
                <a:latin typeface="Cascadia Mono" panose="020B0609020000020004" pitchFamily="49" charset="0"/>
                <a:cs typeface="Cascadia Mono" panose="020B0609020000020004" pitchFamily="49" charset="0"/>
              </a:rPr>
              <a:t> </a:t>
            </a:r>
            <a:r>
              <a:rPr lang="ru-RU" sz="1600" dirty="0" err="1">
                <a:latin typeface="Cascadia Mono" panose="020B0609020000020004" pitchFamily="49" charset="0"/>
                <a:cs typeface="Cascadia Mono" panose="020B0609020000020004" pitchFamily="49" charset="0"/>
              </a:rPr>
              <a:t>користувач</a:t>
            </a:r>
            <a:r>
              <a:rPr lang="ru-RU" sz="1600" dirty="0">
                <a:latin typeface="Cascadia Mono" panose="020B0609020000020004" pitchFamily="49" charset="0"/>
                <a:cs typeface="Cascadia Mono" panose="020B0609020000020004" pitchFamily="49" charset="0"/>
              </a:rPr>
              <a:t> з </a:t>
            </a:r>
            <a:r>
              <a:rPr lang="ru-RU" sz="1600" dirty="0" err="1">
                <a:latin typeface="Cascadia Mono" panose="020B0609020000020004" pitchFamily="49" charset="0"/>
                <a:cs typeface="Cascadia Mono" panose="020B0609020000020004" pitchFamily="49" charset="0"/>
              </a:rPr>
              <a:t>введеним</a:t>
            </a:r>
            <a:r>
              <a:rPr lang="ru-RU" sz="1600" dirty="0">
                <a:latin typeface="Cascadia Mono" panose="020B0609020000020004" pitchFamily="49" charset="0"/>
                <a:cs typeface="Cascadia Mono" panose="020B0609020000020004" pitchFamily="49" charset="0"/>
              </a:rPr>
              <a:t> номером телефону та паролем</a:t>
            </a:r>
          </a:p>
          <a:p>
            <a:pPr marL="0" indent="0">
              <a:buNone/>
            </a:pPr>
            <a:r>
              <a:rPr lang="en-US" sz="1600" dirty="0">
                <a:latin typeface="Cascadia Mono" panose="020B0609020000020004" pitchFamily="49" charset="0"/>
                <a:cs typeface="Cascadia Mono" panose="020B0609020000020004" pitchFamily="49" charset="0"/>
              </a:rPr>
              <a:t>User </a:t>
            </a:r>
            <a:r>
              <a:rPr lang="en-US" sz="1600" dirty="0" err="1">
                <a:latin typeface="Cascadia Mono" panose="020B0609020000020004" pitchFamily="49" charset="0"/>
                <a:cs typeface="Cascadia Mono" panose="020B0609020000020004" pitchFamily="49" charset="0"/>
              </a:rPr>
              <a:t>user</a:t>
            </a:r>
            <a:r>
              <a:rPr lang="en-US" sz="1600" dirty="0">
                <a:latin typeface="Cascadia Mono" panose="020B0609020000020004" pitchFamily="49" charset="0"/>
                <a:cs typeface="Cascadia Mono" panose="020B0609020000020004" pitchFamily="49" charset="0"/>
              </a:rPr>
              <a:t> = </a:t>
            </a:r>
            <a:r>
              <a:rPr lang="en-US" sz="1600" dirty="0" err="1">
                <a:latin typeface="Cascadia Mono" panose="020B0609020000020004" pitchFamily="49" charset="0"/>
                <a:cs typeface="Cascadia Mono" panose="020B0609020000020004" pitchFamily="49" charset="0"/>
              </a:rPr>
              <a:t>Program.DataManager.Users.FirstOrDefault</a:t>
            </a:r>
            <a:r>
              <a:rPr lang="en-US" sz="1600" dirty="0">
                <a:latin typeface="Cascadia Mono" panose="020B0609020000020004" pitchFamily="49" charset="0"/>
                <a:cs typeface="Cascadia Mono" panose="020B0609020000020004" pitchFamily="49" charset="0"/>
              </a:rPr>
              <a:t>(u =&gt; </a:t>
            </a:r>
            <a:r>
              <a:rPr lang="en-US" sz="1600" dirty="0" err="1">
                <a:latin typeface="Cascadia Mono" panose="020B0609020000020004" pitchFamily="49" charset="0"/>
                <a:cs typeface="Cascadia Mono" panose="020B0609020000020004" pitchFamily="49" charset="0"/>
              </a:rPr>
              <a:t>u.PhoneNumber</a:t>
            </a:r>
            <a:r>
              <a:rPr lang="en-US" sz="1600" dirty="0">
                <a:latin typeface="Cascadia Mono" panose="020B0609020000020004" pitchFamily="49" charset="0"/>
                <a:cs typeface="Cascadia Mono" panose="020B0609020000020004" pitchFamily="49" charset="0"/>
              </a:rPr>
              <a:t> == </a:t>
            </a:r>
            <a:r>
              <a:rPr lang="en-US" sz="1600" dirty="0" err="1">
                <a:latin typeface="Cascadia Mono" panose="020B0609020000020004" pitchFamily="49" charset="0"/>
                <a:cs typeface="Cascadia Mono" panose="020B0609020000020004" pitchFamily="49" charset="0"/>
              </a:rPr>
              <a:t>phoneText</a:t>
            </a:r>
            <a:r>
              <a:rPr lang="en-US" sz="1600" dirty="0">
                <a:latin typeface="Cascadia Mono" panose="020B0609020000020004" pitchFamily="49" charset="0"/>
                <a:cs typeface="Cascadia Mono" panose="020B0609020000020004" pitchFamily="49" charset="0"/>
              </a:rPr>
              <a:t> &amp;&amp; </a:t>
            </a:r>
            <a:r>
              <a:rPr lang="en-US" sz="1600" dirty="0" err="1">
                <a:latin typeface="Cascadia Mono" panose="020B0609020000020004" pitchFamily="49" charset="0"/>
                <a:cs typeface="Cascadia Mono" panose="020B0609020000020004" pitchFamily="49" charset="0"/>
              </a:rPr>
              <a:t>u.Password</a:t>
            </a:r>
            <a:r>
              <a:rPr lang="en-US" sz="1600" dirty="0">
                <a:latin typeface="Cascadia Mono" panose="020B0609020000020004" pitchFamily="49" charset="0"/>
                <a:cs typeface="Cascadia Mono" panose="020B0609020000020004" pitchFamily="49" charset="0"/>
              </a:rPr>
              <a:t> == </a:t>
            </a:r>
            <a:r>
              <a:rPr lang="en-US" sz="1600" dirty="0" err="1">
                <a:latin typeface="Cascadia Mono" panose="020B0609020000020004" pitchFamily="49" charset="0"/>
                <a:cs typeface="Cascadia Mono" panose="020B0609020000020004" pitchFamily="49" charset="0"/>
              </a:rPr>
              <a:t>passwordText</a:t>
            </a:r>
            <a:r>
              <a:rPr lang="en-US" sz="1600" dirty="0">
                <a:latin typeface="Cascadia Mono" panose="020B0609020000020004" pitchFamily="49" charset="0"/>
                <a:cs typeface="Cascadia Mono" panose="020B0609020000020004" pitchFamily="49" charset="0"/>
              </a:rPr>
              <a:t>);</a:t>
            </a:r>
            <a:endParaRPr lang="uk-UA" sz="1600" dirty="0">
              <a:latin typeface="Cascadia Mono" panose="020B0609020000020004" pitchFamily="49" charset="0"/>
              <a:cs typeface="Cascadia Mono" panose="020B0609020000020004" pitchFamily="49" charset="0"/>
            </a:endParaRPr>
          </a:p>
          <a:p>
            <a:endParaRPr lang="uk-UA" sz="2000" dirty="0"/>
          </a:p>
        </p:txBody>
      </p:sp>
      <p:sp>
        <p:nvSpPr>
          <p:cNvPr id="4" name="Місце для номера слайда 3">
            <a:extLst>
              <a:ext uri="{FF2B5EF4-FFF2-40B4-BE49-F238E27FC236}">
                <a16:creationId xmlns:a16="http://schemas.microsoft.com/office/drawing/2014/main" id="{5A9D33D7-B42C-B7A7-0361-07E25AAA289C}"/>
              </a:ext>
            </a:extLst>
          </p:cNvPr>
          <p:cNvSpPr>
            <a:spLocks noGrp="1"/>
          </p:cNvSpPr>
          <p:nvPr>
            <p:ph type="sldNum" sz="quarter" idx="12"/>
          </p:nvPr>
        </p:nvSpPr>
        <p:spPr/>
        <p:txBody>
          <a:bodyPr/>
          <a:lstStyle/>
          <a:p>
            <a:fld id="{EAFDB8FA-52C9-423C-B39A-06ED50F78A59}" type="slidenum">
              <a:rPr lang="ru-UA" smtClean="0"/>
              <a:t>12</a:t>
            </a:fld>
            <a:endParaRPr lang="ru-UA"/>
          </a:p>
        </p:txBody>
      </p:sp>
    </p:spTree>
    <p:extLst>
      <p:ext uri="{BB962C8B-B14F-4D97-AF65-F5344CB8AC3E}">
        <p14:creationId xmlns:p14="http://schemas.microsoft.com/office/powerpoint/2010/main" val="207711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D5318-4B05-68C6-C752-8BFA04F7DBA4}"/>
              </a:ext>
            </a:extLst>
          </p:cNvPr>
          <p:cNvSpPr>
            <a:spLocks noGrp="1"/>
          </p:cNvSpPr>
          <p:nvPr>
            <p:ph type="title"/>
          </p:nvPr>
        </p:nvSpPr>
        <p:spPr/>
        <p:txBody>
          <a:bodyPr/>
          <a:lstStyle/>
          <a:p>
            <a:r>
              <a:rPr lang="en-US"/>
              <a:t>C</a:t>
            </a:r>
            <a:r>
              <a:rPr lang="uk-UA"/>
              <a:t>хема Бази Даних</a:t>
            </a:r>
            <a:endParaRPr lang="uk-UA" dirty="0"/>
          </a:p>
        </p:txBody>
      </p:sp>
      <p:pic>
        <p:nvPicPr>
          <p:cNvPr id="5" name="Місце для вмісту 4">
            <a:extLst>
              <a:ext uri="{FF2B5EF4-FFF2-40B4-BE49-F238E27FC236}">
                <a16:creationId xmlns:a16="http://schemas.microsoft.com/office/drawing/2014/main" id="{DA780B21-14D5-A66B-1EE5-83677824C4DA}"/>
              </a:ext>
            </a:extLst>
          </p:cNvPr>
          <p:cNvPicPr>
            <a:picLocks noGrp="1" noChangeAspect="1"/>
          </p:cNvPicPr>
          <p:nvPr>
            <p:ph idx="1"/>
          </p:nvPr>
        </p:nvPicPr>
        <p:blipFill>
          <a:blip r:embed="rId2"/>
          <a:stretch>
            <a:fillRect/>
          </a:stretch>
        </p:blipFill>
        <p:spPr>
          <a:xfrm>
            <a:off x="1769306" y="1825625"/>
            <a:ext cx="8653388" cy="4351338"/>
          </a:xfrm>
        </p:spPr>
      </p:pic>
      <p:sp>
        <p:nvSpPr>
          <p:cNvPr id="6" name="Місце для номера слайда 5">
            <a:extLst>
              <a:ext uri="{FF2B5EF4-FFF2-40B4-BE49-F238E27FC236}">
                <a16:creationId xmlns:a16="http://schemas.microsoft.com/office/drawing/2014/main" id="{0C0B4945-5208-0C76-0424-0918741E2E1E}"/>
              </a:ext>
            </a:extLst>
          </p:cNvPr>
          <p:cNvSpPr>
            <a:spLocks noGrp="1"/>
          </p:cNvSpPr>
          <p:nvPr>
            <p:ph type="sldNum" sz="quarter" idx="12"/>
          </p:nvPr>
        </p:nvSpPr>
        <p:spPr/>
        <p:txBody>
          <a:bodyPr/>
          <a:lstStyle/>
          <a:p>
            <a:fld id="{EAFDB8FA-52C9-423C-B39A-06ED50F78A59}" type="slidenum">
              <a:rPr lang="ru-UA" smtClean="0"/>
              <a:t>13</a:t>
            </a:fld>
            <a:endParaRPr lang="ru-UA"/>
          </a:p>
        </p:txBody>
      </p:sp>
    </p:spTree>
    <p:extLst>
      <p:ext uri="{BB962C8B-B14F-4D97-AF65-F5344CB8AC3E}">
        <p14:creationId xmlns:p14="http://schemas.microsoft.com/office/powerpoint/2010/main" val="67650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E84875B6-CCEB-76C9-B553-1BD1D75B9DEE}"/>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dirty="0" err="1"/>
              <a:t>Ведення</a:t>
            </a:r>
            <a:r>
              <a:rPr lang="en-US" sz="3400" dirty="0"/>
              <a:t> GitHub-</a:t>
            </a:r>
            <a:r>
              <a:rPr lang="en-US" sz="3400" dirty="0" err="1"/>
              <a:t>репозиторію</a:t>
            </a:r>
            <a:endParaRPr lang="en-US" sz="3400" dirty="0"/>
          </a:p>
        </p:txBody>
      </p:sp>
      <p:sp>
        <p:nvSpPr>
          <p:cNvPr id="27" name="Rectangle 2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Місце для тексту 11">
            <a:extLst>
              <a:ext uri="{FF2B5EF4-FFF2-40B4-BE49-F238E27FC236}">
                <a16:creationId xmlns:a16="http://schemas.microsoft.com/office/drawing/2014/main" id="{B9CF359B-B56B-F3F9-DFCE-E9086D643364}"/>
              </a:ext>
            </a:extLst>
          </p:cNvPr>
          <p:cNvSpPr>
            <a:spLocks noGrp="1"/>
          </p:cNvSpPr>
          <p:nvPr>
            <p:ph type="body" sz="half" idx="2"/>
          </p:nvPr>
        </p:nvSpPr>
        <p:spPr>
          <a:xfrm>
            <a:off x="438912" y="2512611"/>
            <a:ext cx="4832803" cy="3664351"/>
          </a:xfrm>
        </p:spPr>
        <p:txBody>
          <a:bodyPr vert="horz" lIns="91440" tIns="45720" rIns="91440" bIns="45720" rtlCol="0">
            <a:normAutofit lnSpcReduction="10000"/>
          </a:bodyPr>
          <a:lstStyle/>
          <a:p>
            <a:r>
              <a:rPr lang="uk-UA" sz="1500" dirty="0"/>
              <a:t>       </a:t>
            </a:r>
            <a:r>
              <a:rPr lang="en-US" sz="1500" dirty="0" err="1"/>
              <a:t>Для</a:t>
            </a:r>
            <a:r>
              <a:rPr lang="en-US" sz="1500" dirty="0"/>
              <a:t> </a:t>
            </a:r>
            <a:r>
              <a:rPr lang="en-US" sz="1500" dirty="0" err="1"/>
              <a:t>курсового</a:t>
            </a:r>
            <a:r>
              <a:rPr lang="en-US" sz="1500" dirty="0"/>
              <a:t> </a:t>
            </a:r>
            <a:r>
              <a:rPr lang="en-US" sz="1500" dirty="0" err="1"/>
              <a:t>проєкту</a:t>
            </a:r>
            <a:r>
              <a:rPr lang="en-US" sz="1500" dirty="0"/>
              <a:t> з </a:t>
            </a:r>
            <a:r>
              <a:rPr lang="en-US" sz="1500" dirty="0" err="1"/>
              <a:t>дисципліни</a:t>
            </a:r>
            <a:r>
              <a:rPr lang="en-US" sz="1500" dirty="0"/>
              <a:t> ООП </a:t>
            </a:r>
            <a:r>
              <a:rPr lang="en-US" sz="1500" dirty="0" err="1"/>
              <a:t>використано</a:t>
            </a:r>
            <a:r>
              <a:rPr lang="en-US" sz="1500" dirty="0"/>
              <a:t> GitHub </a:t>
            </a:r>
            <a:r>
              <a:rPr lang="en-US" sz="1500" dirty="0" err="1"/>
              <a:t>як</a:t>
            </a:r>
            <a:r>
              <a:rPr lang="en-US" sz="1500" dirty="0"/>
              <a:t> </a:t>
            </a:r>
            <a:r>
              <a:rPr lang="en-US" sz="1500" dirty="0" err="1"/>
              <a:t>платформу</a:t>
            </a:r>
            <a:r>
              <a:rPr lang="en-US" sz="1500" dirty="0"/>
              <a:t> </a:t>
            </a:r>
            <a:r>
              <a:rPr lang="en-US" sz="1500" dirty="0" err="1"/>
              <a:t>для</a:t>
            </a:r>
            <a:r>
              <a:rPr lang="en-US" sz="1500" dirty="0"/>
              <a:t> </a:t>
            </a:r>
            <a:r>
              <a:rPr lang="en-US" sz="1500" dirty="0" err="1"/>
              <a:t>керування</a:t>
            </a:r>
            <a:r>
              <a:rPr lang="en-US" sz="1500" dirty="0"/>
              <a:t> </a:t>
            </a:r>
            <a:r>
              <a:rPr lang="en-US" sz="1500" dirty="0" err="1"/>
              <a:t>версіями</a:t>
            </a:r>
            <a:r>
              <a:rPr lang="en-US" sz="1500" dirty="0"/>
              <a:t> </a:t>
            </a:r>
            <a:r>
              <a:rPr lang="en-US" sz="1500" dirty="0" err="1"/>
              <a:t>та</a:t>
            </a:r>
            <a:r>
              <a:rPr lang="en-US" sz="1500" dirty="0"/>
              <a:t> </a:t>
            </a:r>
            <a:r>
              <a:rPr lang="en-US" sz="1500" dirty="0" err="1"/>
              <a:t>співпраці</a:t>
            </a:r>
            <a:r>
              <a:rPr lang="en-US" sz="1500" dirty="0"/>
              <a:t>. У </a:t>
            </a:r>
            <a:r>
              <a:rPr lang="en-US" sz="1500" dirty="0" err="1"/>
              <a:t>репозиторії</a:t>
            </a:r>
            <a:r>
              <a:rPr lang="en-US" sz="1500" dirty="0"/>
              <a:t> </a:t>
            </a:r>
            <a:r>
              <a:rPr lang="en-US" sz="1500" dirty="0" err="1"/>
              <a:t>зберігаються</a:t>
            </a:r>
            <a:r>
              <a:rPr lang="en-US" sz="1500" dirty="0"/>
              <a:t> </a:t>
            </a:r>
            <a:r>
              <a:rPr lang="en-US" sz="1500" dirty="0" err="1"/>
              <a:t>всі</a:t>
            </a:r>
            <a:r>
              <a:rPr lang="en-US" sz="1500" dirty="0"/>
              <a:t> </a:t>
            </a:r>
            <a:r>
              <a:rPr lang="en-US" sz="1500" dirty="0" err="1"/>
              <a:t>вихідні</a:t>
            </a:r>
            <a:r>
              <a:rPr lang="en-US" sz="1500" dirty="0"/>
              <a:t> </a:t>
            </a:r>
            <a:r>
              <a:rPr lang="en-US" sz="1500" dirty="0" err="1"/>
              <a:t>коди</a:t>
            </a:r>
            <a:r>
              <a:rPr lang="en-US" sz="1500" dirty="0"/>
              <a:t>, </a:t>
            </a:r>
            <a:r>
              <a:rPr lang="en-US" sz="1500" dirty="0" err="1"/>
              <a:t>документація</a:t>
            </a:r>
            <a:r>
              <a:rPr lang="en-US" sz="1500" dirty="0"/>
              <a:t> </a:t>
            </a:r>
            <a:r>
              <a:rPr lang="en-US" sz="1500" dirty="0" err="1"/>
              <a:t>та</a:t>
            </a:r>
            <a:r>
              <a:rPr lang="en-US" sz="1500" dirty="0"/>
              <a:t> </a:t>
            </a:r>
            <a:r>
              <a:rPr lang="en-US" sz="1500" dirty="0" err="1"/>
              <a:t>приклади</a:t>
            </a:r>
            <a:r>
              <a:rPr lang="en-US" sz="1500" dirty="0"/>
              <a:t> </a:t>
            </a:r>
            <a:r>
              <a:rPr lang="en-US" sz="1500" dirty="0" err="1"/>
              <a:t>використання</a:t>
            </a:r>
            <a:r>
              <a:rPr lang="en-US" sz="1500" dirty="0"/>
              <a:t>. </a:t>
            </a:r>
            <a:r>
              <a:rPr lang="en-US" sz="1500" dirty="0" err="1"/>
              <a:t>При</a:t>
            </a:r>
            <a:r>
              <a:rPr lang="en-US" sz="1500" dirty="0"/>
              <a:t> </a:t>
            </a:r>
            <a:r>
              <a:rPr lang="en-US" sz="1500" dirty="0" err="1"/>
              <a:t>роботі</a:t>
            </a:r>
            <a:r>
              <a:rPr lang="en-US" sz="1500" dirty="0"/>
              <a:t> </a:t>
            </a:r>
            <a:r>
              <a:rPr lang="en-US" sz="1500" dirty="0" err="1"/>
              <a:t>було</a:t>
            </a:r>
            <a:r>
              <a:rPr lang="en-US" sz="1500" dirty="0"/>
              <a:t> </a:t>
            </a:r>
            <a:r>
              <a:rPr lang="en-US" sz="1500" dirty="0" err="1"/>
              <a:t>використано</a:t>
            </a:r>
            <a:r>
              <a:rPr lang="en-US" sz="1500" dirty="0"/>
              <a:t> </a:t>
            </a:r>
            <a:r>
              <a:rPr lang="en-US" sz="1500" dirty="0" err="1"/>
              <a:t>кілька</a:t>
            </a:r>
            <a:r>
              <a:rPr lang="en-US" sz="1500" dirty="0"/>
              <a:t> </a:t>
            </a:r>
            <a:r>
              <a:rPr lang="en-US" sz="1500" dirty="0" err="1"/>
              <a:t>інструментів</a:t>
            </a:r>
            <a:r>
              <a:rPr lang="en-US" sz="1500" dirty="0"/>
              <a:t> </a:t>
            </a:r>
            <a:r>
              <a:rPr lang="en-US" sz="1500" dirty="0" err="1"/>
              <a:t>для</a:t>
            </a:r>
            <a:r>
              <a:rPr lang="en-US" sz="1500" dirty="0"/>
              <a:t> </a:t>
            </a:r>
            <a:r>
              <a:rPr lang="en-US" sz="1500" dirty="0" err="1"/>
              <a:t>організації</a:t>
            </a:r>
            <a:r>
              <a:rPr lang="en-US" sz="1500" dirty="0"/>
              <a:t> </a:t>
            </a:r>
            <a:r>
              <a:rPr lang="en-US" sz="1500" dirty="0" err="1"/>
              <a:t>та</a:t>
            </a:r>
            <a:r>
              <a:rPr lang="en-US" sz="1500" dirty="0"/>
              <a:t> </a:t>
            </a:r>
            <a:r>
              <a:rPr lang="en-US" sz="1500" dirty="0" err="1"/>
              <a:t>керування</a:t>
            </a:r>
            <a:r>
              <a:rPr lang="en-US" sz="1500" dirty="0"/>
              <a:t> </a:t>
            </a:r>
            <a:r>
              <a:rPr lang="en-US" sz="1500" dirty="0" err="1"/>
              <a:t>проєктом</a:t>
            </a:r>
            <a:r>
              <a:rPr lang="en-US" sz="1500" dirty="0"/>
              <a:t>:</a:t>
            </a:r>
          </a:p>
          <a:p>
            <a:pPr marL="285750" indent="-228600">
              <a:buFont typeface="Arial" panose="020B0604020202020204" pitchFamily="34" charset="0"/>
              <a:buChar char="•"/>
            </a:pPr>
            <a:r>
              <a:rPr lang="en-US" sz="1500" dirty="0"/>
              <a:t>Labels: </a:t>
            </a:r>
            <a:r>
              <a:rPr lang="en-US" sz="1500" dirty="0" err="1"/>
              <a:t>Використовувалися</a:t>
            </a:r>
            <a:r>
              <a:rPr lang="en-US" sz="1500" dirty="0"/>
              <a:t> </a:t>
            </a:r>
            <a:r>
              <a:rPr lang="en-US" sz="1500" dirty="0" err="1"/>
              <a:t>для</a:t>
            </a:r>
            <a:r>
              <a:rPr lang="en-US" sz="1500" dirty="0"/>
              <a:t> </a:t>
            </a:r>
            <a:r>
              <a:rPr lang="en-US" sz="1500" dirty="0" err="1"/>
              <a:t>категоризації</a:t>
            </a:r>
            <a:r>
              <a:rPr lang="en-US" sz="1500" dirty="0"/>
              <a:t> </a:t>
            </a:r>
            <a:r>
              <a:rPr lang="en-US" sz="1500" dirty="0" err="1"/>
              <a:t>та</a:t>
            </a:r>
            <a:r>
              <a:rPr lang="en-US" sz="1500" dirty="0"/>
              <a:t> </a:t>
            </a:r>
            <a:r>
              <a:rPr lang="en-US" sz="1500" dirty="0" err="1"/>
              <a:t>маркування</a:t>
            </a:r>
            <a:r>
              <a:rPr lang="en-US" sz="1500" dirty="0"/>
              <a:t> </a:t>
            </a:r>
            <a:r>
              <a:rPr lang="en-US" sz="1500" dirty="0" err="1"/>
              <a:t>задач</a:t>
            </a:r>
            <a:r>
              <a:rPr lang="en-US" sz="1500" dirty="0"/>
              <a:t>.</a:t>
            </a:r>
          </a:p>
          <a:p>
            <a:pPr marL="285750" indent="-228600">
              <a:buFont typeface="Arial" panose="020B0604020202020204" pitchFamily="34" charset="0"/>
              <a:buChar char="•"/>
            </a:pPr>
            <a:r>
              <a:rPr lang="en-US" sz="1500" dirty="0"/>
              <a:t>Milestones: </a:t>
            </a:r>
            <a:r>
              <a:rPr lang="en-US" sz="1500" dirty="0" err="1"/>
              <a:t>Допомагали</a:t>
            </a:r>
            <a:r>
              <a:rPr lang="en-US" sz="1500" dirty="0"/>
              <a:t> </a:t>
            </a:r>
            <a:r>
              <a:rPr lang="en-US" sz="1500" dirty="0" err="1"/>
              <a:t>планувати</a:t>
            </a:r>
            <a:r>
              <a:rPr lang="en-US" sz="1500" dirty="0"/>
              <a:t> </a:t>
            </a:r>
            <a:r>
              <a:rPr lang="en-US" sz="1500" dirty="0" err="1"/>
              <a:t>та</a:t>
            </a:r>
            <a:r>
              <a:rPr lang="en-US" sz="1500" dirty="0"/>
              <a:t> </a:t>
            </a:r>
            <a:r>
              <a:rPr lang="en-US" sz="1500" dirty="0" err="1"/>
              <a:t>відслідковувати</a:t>
            </a:r>
            <a:r>
              <a:rPr lang="en-US" sz="1500" dirty="0"/>
              <a:t> </a:t>
            </a:r>
            <a:r>
              <a:rPr lang="en-US" sz="1500" dirty="0" err="1"/>
              <a:t>прогрес</a:t>
            </a:r>
            <a:r>
              <a:rPr lang="en-US" sz="1500" dirty="0"/>
              <a:t> </a:t>
            </a:r>
            <a:r>
              <a:rPr lang="en-US" sz="1500" dirty="0" err="1"/>
              <a:t>досягнення</a:t>
            </a:r>
            <a:r>
              <a:rPr lang="en-US" sz="1500" dirty="0"/>
              <a:t> </a:t>
            </a:r>
            <a:r>
              <a:rPr lang="en-US" sz="1500" dirty="0" err="1"/>
              <a:t>ключових</a:t>
            </a:r>
            <a:r>
              <a:rPr lang="en-US" sz="1500" dirty="0"/>
              <a:t> </a:t>
            </a:r>
            <a:r>
              <a:rPr lang="en-US" sz="1500" dirty="0" err="1"/>
              <a:t>етапів</a:t>
            </a:r>
            <a:r>
              <a:rPr lang="en-US" sz="1500" dirty="0"/>
              <a:t> </a:t>
            </a:r>
            <a:r>
              <a:rPr lang="en-US" sz="1500" dirty="0" err="1"/>
              <a:t>проєкту</a:t>
            </a:r>
            <a:r>
              <a:rPr lang="en-US" sz="1500" dirty="0"/>
              <a:t>.</a:t>
            </a:r>
          </a:p>
          <a:p>
            <a:pPr marL="285750" indent="-228600">
              <a:buFont typeface="Arial" panose="020B0604020202020204" pitchFamily="34" charset="0"/>
              <a:buChar char="•"/>
            </a:pPr>
            <a:r>
              <a:rPr lang="en-US" sz="1500" dirty="0"/>
              <a:t>Issues: </a:t>
            </a:r>
            <a:r>
              <a:rPr lang="en-US" sz="1500" dirty="0" err="1"/>
              <a:t>Служили</a:t>
            </a:r>
            <a:r>
              <a:rPr lang="en-US" sz="1500" dirty="0"/>
              <a:t> </a:t>
            </a:r>
            <a:r>
              <a:rPr lang="en-US" sz="1500" dirty="0" err="1"/>
              <a:t>для</a:t>
            </a:r>
            <a:r>
              <a:rPr lang="en-US" sz="1500" dirty="0"/>
              <a:t> </a:t>
            </a:r>
            <a:r>
              <a:rPr lang="en-US" sz="1500" dirty="0" err="1"/>
              <a:t>документування</a:t>
            </a:r>
            <a:r>
              <a:rPr lang="en-US" sz="1500" dirty="0"/>
              <a:t> </a:t>
            </a:r>
            <a:r>
              <a:rPr lang="en-US" sz="1500" dirty="0" err="1"/>
              <a:t>багів</a:t>
            </a:r>
            <a:r>
              <a:rPr lang="en-US" sz="1500" dirty="0"/>
              <a:t>, </a:t>
            </a:r>
            <a:r>
              <a:rPr lang="en-US" sz="1500" dirty="0" err="1"/>
              <a:t>нових</a:t>
            </a:r>
            <a:r>
              <a:rPr lang="en-US" sz="1500" dirty="0"/>
              <a:t> </a:t>
            </a:r>
            <a:r>
              <a:rPr lang="en-US" sz="1500" dirty="0" err="1"/>
              <a:t>функцій</a:t>
            </a:r>
            <a:r>
              <a:rPr lang="en-US" sz="1500" dirty="0"/>
              <a:t>.</a:t>
            </a:r>
            <a:endParaRPr lang="uk-UA" sz="1500" dirty="0"/>
          </a:p>
          <a:p>
            <a:pPr marL="57150"/>
            <a:r>
              <a:rPr lang="uk-UA" sz="1500" dirty="0"/>
              <a:t>Посилання: </a:t>
            </a:r>
            <a:r>
              <a:rPr lang="en-US" sz="1500" dirty="0">
                <a:hlinkClick r:id="rId2"/>
              </a:rPr>
              <a:t>https://github.com/anophesper/CourseWork.git</a:t>
            </a:r>
            <a:endParaRPr lang="en-US" sz="1500" dirty="0"/>
          </a:p>
        </p:txBody>
      </p:sp>
      <p:pic>
        <p:nvPicPr>
          <p:cNvPr id="10" name="Місце для вмісту 9">
            <a:extLst>
              <a:ext uri="{FF2B5EF4-FFF2-40B4-BE49-F238E27FC236}">
                <a16:creationId xmlns:a16="http://schemas.microsoft.com/office/drawing/2014/main" id="{F74F648E-1ABF-2800-7E60-694B452D52B9}"/>
              </a:ext>
            </a:extLst>
          </p:cNvPr>
          <p:cNvPicPr>
            <a:picLocks noGrp="1" noChangeAspect="1"/>
          </p:cNvPicPr>
          <p:nvPr>
            <p:ph idx="1"/>
          </p:nvPr>
        </p:nvPicPr>
        <p:blipFill>
          <a:blip r:embed="rId3"/>
          <a:stretch>
            <a:fillRect/>
          </a:stretch>
        </p:blipFill>
        <p:spPr>
          <a:xfrm>
            <a:off x="5469821" y="591620"/>
            <a:ext cx="6289363" cy="3176129"/>
          </a:xfrm>
          <a:prstGeom prst="rect">
            <a:avLst/>
          </a:prstGeom>
        </p:spPr>
      </p:pic>
      <p:pic>
        <p:nvPicPr>
          <p:cNvPr id="16" name="Рисунок 15">
            <a:extLst>
              <a:ext uri="{FF2B5EF4-FFF2-40B4-BE49-F238E27FC236}">
                <a16:creationId xmlns:a16="http://schemas.microsoft.com/office/drawing/2014/main" id="{E73DC1E7-3751-C5DB-A5BD-7F390EC90EC8}"/>
              </a:ext>
            </a:extLst>
          </p:cNvPr>
          <p:cNvPicPr>
            <a:picLocks noChangeAspect="1"/>
          </p:cNvPicPr>
          <p:nvPr/>
        </p:nvPicPr>
        <p:blipFill>
          <a:blip r:embed="rId4"/>
          <a:stretch>
            <a:fillRect/>
          </a:stretch>
        </p:blipFill>
        <p:spPr>
          <a:xfrm>
            <a:off x="5469821" y="3849898"/>
            <a:ext cx="6289363" cy="2327064"/>
          </a:xfrm>
          <a:prstGeom prst="rect">
            <a:avLst/>
          </a:prstGeom>
        </p:spPr>
      </p:pic>
      <p:sp>
        <p:nvSpPr>
          <p:cNvPr id="17" name="Місце для номера слайда 16">
            <a:extLst>
              <a:ext uri="{FF2B5EF4-FFF2-40B4-BE49-F238E27FC236}">
                <a16:creationId xmlns:a16="http://schemas.microsoft.com/office/drawing/2014/main" id="{AEFB4912-CDA4-8EE0-D351-DAE2CCDE7B38}"/>
              </a:ext>
            </a:extLst>
          </p:cNvPr>
          <p:cNvSpPr>
            <a:spLocks noGrp="1"/>
          </p:cNvSpPr>
          <p:nvPr>
            <p:ph type="sldNum" sz="quarter" idx="12"/>
          </p:nvPr>
        </p:nvSpPr>
        <p:spPr/>
        <p:txBody>
          <a:bodyPr/>
          <a:lstStyle/>
          <a:p>
            <a:fld id="{EAFDB8FA-52C9-423C-B39A-06ED50F78A59}" type="slidenum">
              <a:rPr lang="ru-UA" smtClean="0"/>
              <a:t>14</a:t>
            </a:fld>
            <a:endParaRPr lang="ru-UA"/>
          </a:p>
        </p:txBody>
      </p:sp>
    </p:spTree>
    <p:extLst>
      <p:ext uri="{BB962C8B-B14F-4D97-AF65-F5344CB8AC3E}">
        <p14:creationId xmlns:p14="http://schemas.microsoft.com/office/powerpoint/2010/main" val="139300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B1DBC35-9DFF-1847-34B6-3BBB2641A57C}"/>
              </a:ext>
            </a:extLst>
          </p:cNvPr>
          <p:cNvSpPr>
            <a:spLocks noGrp="1"/>
          </p:cNvSpPr>
          <p:nvPr>
            <p:ph type="ctrTitle"/>
          </p:nvPr>
        </p:nvSpPr>
        <p:spPr>
          <a:xfrm>
            <a:off x="838199" y="1093788"/>
            <a:ext cx="10506455" cy="2967208"/>
          </a:xfrm>
        </p:spPr>
        <p:txBody>
          <a:bodyPr>
            <a:normAutofit/>
          </a:bodyPr>
          <a:lstStyle/>
          <a:p>
            <a:pPr algn="l"/>
            <a:r>
              <a:rPr lang="uk-UA" sz="8000"/>
              <a:t>Дякую за увагу!</a:t>
            </a:r>
          </a:p>
        </p:txBody>
      </p:sp>
      <p:sp>
        <p:nvSpPr>
          <p:cNvPr id="26" name="Rectangle 1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7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008D309A-2D69-0522-A374-1FFDB7FE90E1}"/>
              </a:ext>
            </a:extLst>
          </p:cNvPr>
          <p:cNvSpPr>
            <a:spLocks noGrp="1"/>
          </p:cNvSpPr>
          <p:nvPr>
            <p:ph type="title"/>
          </p:nvPr>
        </p:nvSpPr>
        <p:spPr>
          <a:xfrm>
            <a:off x="621792" y="1161288"/>
            <a:ext cx="3602736" cy="4526280"/>
          </a:xfrm>
        </p:spPr>
        <p:txBody>
          <a:bodyPr>
            <a:normAutofit/>
          </a:bodyPr>
          <a:lstStyle/>
          <a:p>
            <a:r>
              <a:rPr lang="uk-UA" sz="4000" dirty="0"/>
              <a:t>Аналіз предметної області</a:t>
            </a:r>
            <a:endParaRPr lang="ru-UA" sz="40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F08219B9-6FFF-1046-F4A5-1F91D1C47D19}"/>
              </a:ext>
            </a:extLst>
          </p:cNvPr>
          <p:cNvSpPr>
            <a:spLocks noGrp="1"/>
          </p:cNvSpPr>
          <p:nvPr>
            <p:ph idx="1"/>
          </p:nvPr>
        </p:nvSpPr>
        <p:spPr>
          <a:xfrm>
            <a:off x="5434149" y="932688"/>
            <a:ext cx="5916603" cy="4992624"/>
          </a:xfrm>
        </p:spPr>
        <p:txBody>
          <a:bodyPr anchor="ctr">
            <a:normAutofit/>
          </a:bodyPr>
          <a:lstStyle/>
          <a:p>
            <a:r>
              <a:rPr lang="uk-UA" sz="2000" dirty="0"/>
              <a:t>Предметна область: Цей проєкт зосереджений на логістиці та доставці пошти.</a:t>
            </a:r>
          </a:p>
          <a:p>
            <a:r>
              <a:rPr lang="uk-UA" sz="2000" dirty="0"/>
              <a:t>Аналіз систем: Ми аналізували такі системи як </a:t>
            </a:r>
            <a:r>
              <a:rPr lang="en-US" sz="2000" dirty="0"/>
              <a:t>Delivery, Nova Poshta </a:t>
            </a:r>
            <a:r>
              <a:rPr lang="uk-UA" sz="2000" dirty="0"/>
              <a:t>та Укрпошта, щоб краще зрозуміти цю область.</a:t>
            </a:r>
          </a:p>
          <a:p>
            <a:r>
              <a:rPr lang="uk-UA" sz="2000" dirty="0"/>
              <a:t>Особливості систем: Кожна система має свої особливості, але всі вони спрямовані на ефективну доставку.</a:t>
            </a:r>
          </a:p>
          <a:p>
            <a:r>
              <a:rPr lang="en-US" sz="2000" dirty="0"/>
              <a:t>Mind Map: </a:t>
            </a:r>
            <a:r>
              <a:rPr lang="uk-UA" sz="2000" dirty="0"/>
              <a:t>Ми створили </a:t>
            </a:r>
            <a:r>
              <a:rPr lang="en-US" sz="2000" dirty="0"/>
              <a:t>Mind Map </a:t>
            </a:r>
            <a:r>
              <a:rPr lang="uk-UA" sz="2000" dirty="0"/>
              <a:t>для нашого проєкту “</a:t>
            </a:r>
            <a:r>
              <a:rPr lang="en-US" sz="2000" dirty="0"/>
              <a:t>Express Post”, </a:t>
            </a:r>
            <a:r>
              <a:rPr lang="uk-UA" sz="2000" dirty="0"/>
              <a:t>що допомагає нам візуалізувати різні аспекти нашої системи (3 слайд)</a:t>
            </a:r>
          </a:p>
        </p:txBody>
      </p:sp>
      <p:sp>
        <p:nvSpPr>
          <p:cNvPr id="4" name="Місце для номера слайда 3">
            <a:extLst>
              <a:ext uri="{FF2B5EF4-FFF2-40B4-BE49-F238E27FC236}">
                <a16:creationId xmlns:a16="http://schemas.microsoft.com/office/drawing/2014/main" id="{F0E51E2F-6A81-8BE3-C3B4-D30AF5870314}"/>
              </a:ext>
            </a:extLst>
          </p:cNvPr>
          <p:cNvSpPr>
            <a:spLocks noGrp="1"/>
          </p:cNvSpPr>
          <p:nvPr>
            <p:ph type="sldNum" sz="quarter" idx="12"/>
          </p:nvPr>
        </p:nvSpPr>
        <p:spPr/>
        <p:txBody>
          <a:bodyPr/>
          <a:lstStyle/>
          <a:p>
            <a:fld id="{EAFDB8FA-52C9-423C-B39A-06ED50F78A59}" type="slidenum">
              <a:rPr lang="ru-UA" smtClean="0"/>
              <a:t>2</a:t>
            </a:fld>
            <a:endParaRPr lang="ru-UA"/>
          </a:p>
        </p:txBody>
      </p:sp>
    </p:spTree>
    <p:extLst>
      <p:ext uri="{BB962C8B-B14F-4D97-AF65-F5344CB8AC3E}">
        <p14:creationId xmlns:p14="http://schemas.microsoft.com/office/powerpoint/2010/main" val="225626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0E5B3AE-6E2F-66B7-1950-8CB3AB25A1E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Mind Map</a:t>
            </a:r>
          </a:p>
        </p:txBody>
      </p:sp>
      <p:sp>
        <p:nvSpPr>
          <p:cNvPr id="40" name="Rectangle: Rounded Corners 3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5" name="Місце для вмісту 4">
            <a:extLst>
              <a:ext uri="{FF2B5EF4-FFF2-40B4-BE49-F238E27FC236}">
                <a16:creationId xmlns:a16="http://schemas.microsoft.com/office/drawing/2014/main" id="{E4270129-9AC5-5085-CBEE-E5FDE1F33E8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72" y="2651239"/>
            <a:ext cx="11420856" cy="3073001"/>
          </a:xfrm>
          <a:prstGeom prst="rect">
            <a:avLst/>
          </a:prstGeom>
        </p:spPr>
      </p:pic>
      <p:sp>
        <p:nvSpPr>
          <p:cNvPr id="6" name="TextBox 5">
            <a:extLst>
              <a:ext uri="{FF2B5EF4-FFF2-40B4-BE49-F238E27FC236}">
                <a16:creationId xmlns:a16="http://schemas.microsoft.com/office/drawing/2014/main" id="{566DDBC6-A471-048B-EAFD-026C734E7E27}"/>
              </a:ext>
            </a:extLst>
          </p:cNvPr>
          <p:cNvSpPr txBox="1"/>
          <p:nvPr/>
        </p:nvSpPr>
        <p:spPr>
          <a:xfrm>
            <a:off x="5029041" y="1356425"/>
            <a:ext cx="2133918" cy="369332"/>
          </a:xfrm>
          <a:prstGeom prst="rect">
            <a:avLst/>
          </a:prstGeom>
          <a:noFill/>
        </p:spPr>
        <p:txBody>
          <a:bodyPr wrap="none" rtlCol="0">
            <a:spAutoFit/>
          </a:bodyPr>
          <a:lstStyle/>
          <a:p>
            <a:r>
              <a:rPr lang="uk-UA" dirty="0"/>
              <a:t>Логістичні послуги</a:t>
            </a:r>
            <a:endParaRPr lang="ru-UA" dirty="0"/>
          </a:p>
        </p:txBody>
      </p:sp>
      <p:sp>
        <p:nvSpPr>
          <p:cNvPr id="3" name="Місце для номера слайда 2">
            <a:extLst>
              <a:ext uri="{FF2B5EF4-FFF2-40B4-BE49-F238E27FC236}">
                <a16:creationId xmlns:a16="http://schemas.microsoft.com/office/drawing/2014/main" id="{B36EC2D7-104D-FD81-89A0-085A332DA14D}"/>
              </a:ext>
            </a:extLst>
          </p:cNvPr>
          <p:cNvSpPr>
            <a:spLocks noGrp="1"/>
          </p:cNvSpPr>
          <p:nvPr>
            <p:ph type="sldNum" sz="quarter" idx="12"/>
          </p:nvPr>
        </p:nvSpPr>
        <p:spPr/>
        <p:txBody>
          <a:bodyPr/>
          <a:lstStyle/>
          <a:p>
            <a:fld id="{EAFDB8FA-52C9-423C-B39A-06ED50F78A59}" type="slidenum">
              <a:rPr lang="ru-UA" smtClean="0"/>
              <a:t>3</a:t>
            </a:fld>
            <a:endParaRPr lang="ru-UA"/>
          </a:p>
        </p:txBody>
      </p:sp>
    </p:spTree>
    <p:extLst>
      <p:ext uri="{BB962C8B-B14F-4D97-AF65-F5344CB8AC3E}">
        <p14:creationId xmlns:p14="http://schemas.microsoft.com/office/powerpoint/2010/main" val="409916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C411F592-1A28-B317-D541-783FEEA9B0F8}"/>
              </a:ext>
            </a:extLst>
          </p:cNvPr>
          <p:cNvSpPr>
            <a:spLocks noGrp="1"/>
          </p:cNvSpPr>
          <p:nvPr>
            <p:ph type="title"/>
          </p:nvPr>
        </p:nvSpPr>
        <p:spPr>
          <a:xfrm>
            <a:off x="838200" y="253397"/>
            <a:ext cx="10515600" cy="1273233"/>
          </a:xfrm>
        </p:spPr>
        <p:txBody>
          <a:bodyPr>
            <a:normAutofit/>
          </a:bodyPr>
          <a:lstStyle/>
          <a:p>
            <a:r>
              <a:rPr lang="uk-UA" sz="4000" dirty="0"/>
              <a:t>Типи користувачів</a:t>
            </a:r>
            <a:endParaRPr lang="ru-UA" sz="4000"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A67C4499-8729-338E-3341-E6FE2E340DDF}"/>
              </a:ext>
            </a:extLst>
          </p:cNvPr>
          <p:cNvSpPr>
            <a:spLocks noGrp="1"/>
          </p:cNvSpPr>
          <p:nvPr>
            <p:ph idx="1"/>
          </p:nvPr>
        </p:nvSpPr>
        <p:spPr>
          <a:xfrm>
            <a:off x="838200" y="2478024"/>
            <a:ext cx="10515600" cy="3694176"/>
          </a:xfrm>
        </p:spPr>
        <p:txBody>
          <a:bodyPr>
            <a:normAutofit/>
          </a:bodyPr>
          <a:lstStyle/>
          <a:p>
            <a:r>
              <a:rPr lang="uk-UA" sz="2200" b="1" dirty="0"/>
              <a:t>Авторизований користувач (клієнт): </a:t>
            </a:r>
            <a:r>
              <a:rPr lang="uk-UA" sz="2200" dirty="0"/>
              <a:t>Відповідає за оплату та відстеження посилок, формування повернень, створення накладних, замовлення кур’єрів.</a:t>
            </a:r>
          </a:p>
          <a:p>
            <a:r>
              <a:rPr lang="uk-UA" sz="2200" b="1" dirty="0"/>
              <a:t>Адміністратор відділення: </a:t>
            </a:r>
            <a:r>
              <a:rPr lang="uk-UA" sz="2200" dirty="0"/>
              <a:t>Займається інтеграцією посилок, сортуванням відправлень, прийомом та видачою посилок клієнтам.</a:t>
            </a:r>
          </a:p>
          <a:p>
            <a:r>
              <a:rPr lang="uk-UA" sz="2200" b="1" dirty="0"/>
              <a:t>Адміністратор системи:</a:t>
            </a:r>
            <a:r>
              <a:rPr lang="uk-UA" sz="2200" dirty="0"/>
              <a:t> Відповідає за додавання нових відділень, налаштування маршрутів та інших системних параметрів.</a:t>
            </a:r>
          </a:p>
          <a:p>
            <a:endParaRPr lang="ru-UA" sz="2200" dirty="0"/>
          </a:p>
        </p:txBody>
      </p:sp>
      <p:sp>
        <p:nvSpPr>
          <p:cNvPr id="4" name="Місце для номера слайда 3">
            <a:extLst>
              <a:ext uri="{FF2B5EF4-FFF2-40B4-BE49-F238E27FC236}">
                <a16:creationId xmlns:a16="http://schemas.microsoft.com/office/drawing/2014/main" id="{FEBB368B-8E2F-1339-6427-A1001B8AE381}"/>
              </a:ext>
            </a:extLst>
          </p:cNvPr>
          <p:cNvSpPr>
            <a:spLocks noGrp="1"/>
          </p:cNvSpPr>
          <p:nvPr>
            <p:ph type="sldNum" sz="quarter" idx="12"/>
          </p:nvPr>
        </p:nvSpPr>
        <p:spPr/>
        <p:txBody>
          <a:bodyPr/>
          <a:lstStyle/>
          <a:p>
            <a:fld id="{EAFDB8FA-52C9-423C-B39A-06ED50F78A59}" type="slidenum">
              <a:rPr lang="ru-UA" smtClean="0"/>
              <a:t>4</a:t>
            </a:fld>
            <a:endParaRPr lang="ru-UA"/>
          </a:p>
        </p:txBody>
      </p:sp>
    </p:spTree>
    <p:extLst>
      <p:ext uri="{BB962C8B-B14F-4D97-AF65-F5344CB8AC3E}">
        <p14:creationId xmlns:p14="http://schemas.microsoft.com/office/powerpoint/2010/main" val="129423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7776864-A8E6-BFD7-58EB-C04D1647D0DD}"/>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dirty="0" err="1">
                <a:solidFill>
                  <a:schemeClr val="tx1"/>
                </a:solidFill>
                <a:latin typeface="+mj-lt"/>
                <a:ea typeface="+mj-ea"/>
                <a:cs typeface="+mj-cs"/>
              </a:rPr>
              <a:t>Проєктування</a:t>
            </a:r>
            <a:r>
              <a:rPr lang="en-US" sz="3400" kern="1200" dirty="0">
                <a:solidFill>
                  <a:schemeClr val="tx1"/>
                </a:solidFill>
                <a:latin typeface="+mj-lt"/>
                <a:ea typeface="+mj-ea"/>
                <a:cs typeface="+mj-cs"/>
              </a:rPr>
              <a:t> </a:t>
            </a:r>
            <a:r>
              <a:rPr lang="en-US" sz="3400" kern="1200" dirty="0" err="1">
                <a:solidFill>
                  <a:schemeClr val="tx1"/>
                </a:solidFill>
                <a:latin typeface="+mj-lt"/>
                <a:ea typeface="+mj-ea"/>
                <a:cs typeface="+mj-cs"/>
              </a:rPr>
              <a:t>екранних</a:t>
            </a:r>
            <a:r>
              <a:rPr lang="en-US" sz="3400" kern="1200" dirty="0">
                <a:solidFill>
                  <a:schemeClr val="tx1"/>
                </a:solidFill>
                <a:latin typeface="+mj-lt"/>
                <a:ea typeface="+mj-ea"/>
                <a:cs typeface="+mj-cs"/>
              </a:rPr>
              <a:t> </a:t>
            </a:r>
            <a:r>
              <a:rPr lang="en-US" sz="3400" kern="1200" dirty="0" err="1">
                <a:solidFill>
                  <a:schemeClr val="tx1"/>
                </a:solidFill>
                <a:latin typeface="+mj-lt"/>
                <a:ea typeface="+mj-ea"/>
                <a:cs typeface="+mj-cs"/>
              </a:rPr>
              <a:t>форм</a:t>
            </a:r>
            <a:endParaRPr lang="en-US" sz="34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Місце для вмісту 3">
            <a:extLst>
              <a:ext uri="{FF2B5EF4-FFF2-40B4-BE49-F238E27FC236}">
                <a16:creationId xmlns:a16="http://schemas.microsoft.com/office/drawing/2014/main" id="{72639525-7C2D-4D90-69C2-6DDE4227E0D6}"/>
              </a:ext>
            </a:extLst>
          </p:cNvPr>
          <p:cNvSpPr>
            <a:spLocks noGrp="1"/>
          </p:cNvSpPr>
          <p:nvPr>
            <p:ph sz="half" idx="1"/>
          </p:nvPr>
        </p:nvSpPr>
        <p:spPr>
          <a:xfrm>
            <a:off x="411480" y="2684095"/>
            <a:ext cx="4443154" cy="3492868"/>
          </a:xfrm>
        </p:spPr>
        <p:txBody>
          <a:bodyPr vert="horz" lIns="91440" tIns="45720" rIns="91440" bIns="45720" rtlCol="0">
            <a:normAutofit/>
          </a:bodyPr>
          <a:lstStyle/>
          <a:p>
            <a:pPr marL="0" indent="0">
              <a:spcBef>
                <a:spcPts val="0"/>
              </a:spcBef>
              <a:spcAft>
                <a:spcPts val="600"/>
              </a:spcAft>
              <a:buNone/>
            </a:pPr>
            <a:r>
              <a:rPr lang="en-US" sz="1500" b="0" i="0" u="none" strike="noStrike" dirty="0">
                <a:effectLst/>
                <a:highlight>
                  <a:srgbClr val="FFFFFF"/>
                </a:highlight>
              </a:rPr>
              <a:t>	</a:t>
            </a:r>
            <a:r>
              <a:rPr lang="en-US" sz="1600" b="0" i="0" u="none" strike="noStrike" dirty="0">
                <a:effectLst/>
                <a:highlight>
                  <a:srgbClr val="FFFFFF"/>
                </a:highlight>
              </a:rPr>
              <a:t>У </a:t>
            </a:r>
            <a:r>
              <a:rPr lang="en-US" sz="1600" b="0" i="0" u="none" strike="noStrike" dirty="0" err="1">
                <a:effectLst/>
                <a:highlight>
                  <a:srgbClr val="FFFFFF"/>
                </a:highlight>
              </a:rPr>
              <a:t>рамках</a:t>
            </a:r>
            <a:r>
              <a:rPr lang="en-US" sz="1600" b="0" i="0" u="none" strike="noStrike" dirty="0">
                <a:effectLst/>
                <a:highlight>
                  <a:srgbClr val="FFFFFF"/>
                </a:highlight>
              </a:rPr>
              <a:t> </a:t>
            </a:r>
            <a:r>
              <a:rPr lang="en-US" sz="1600" b="0" i="0" u="none" strike="noStrike" dirty="0" err="1">
                <a:effectLst/>
                <a:highlight>
                  <a:srgbClr val="FFFFFF"/>
                </a:highlight>
              </a:rPr>
              <a:t>цього</a:t>
            </a:r>
            <a:r>
              <a:rPr lang="en-US" sz="1600" b="0" i="0" u="none" strike="noStrike" dirty="0">
                <a:effectLst/>
                <a:highlight>
                  <a:srgbClr val="FFFFFF"/>
                </a:highlight>
              </a:rPr>
              <a:t> </a:t>
            </a:r>
            <a:r>
              <a:rPr lang="en-US" sz="1600" b="0" i="0" u="none" strike="noStrike" dirty="0" err="1">
                <a:effectLst/>
                <a:highlight>
                  <a:srgbClr val="FFFFFF"/>
                </a:highlight>
              </a:rPr>
              <a:t>курсового</a:t>
            </a:r>
            <a:r>
              <a:rPr lang="en-US" sz="1600" b="0" i="0" u="none" strike="noStrike" dirty="0">
                <a:effectLst/>
                <a:highlight>
                  <a:srgbClr val="FFFFFF"/>
                </a:highlight>
              </a:rPr>
              <a:t> </a:t>
            </a:r>
            <a:r>
              <a:rPr lang="en-US" sz="1600" b="0" i="0" u="none" strike="noStrike" dirty="0" err="1">
                <a:effectLst/>
                <a:highlight>
                  <a:srgbClr val="FFFFFF"/>
                </a:highlight>
              </a:rPr>
              <a:t>проєкту</a:t>
            </a:r>
            <a:r>
              <a:rPr lang="en-US" sz="1600" b="0" i="0" u="none" strike="noStrike" dirty="0">
                <a:effectLst/>
                <a:highlight>
                  <a:srgbClr val="FFFFFF"/>
                </a:highlight>
              </a:rPr>
              <a:t>, </a:t>
            </a:r>
            <a:r>
              <a:rPr lang="en-US" sz="1600" b="0" i="0" u="none" strike="noStrike" dirty="0" err="1">
                <a:effectLst/>
                <a:highlight>
                  <a:srgbClr val="FFFFFF"/>
                </a:highlight>
              </a:rPr>
              <a:t>моя</a:t>
            </a:r>
            <a:r>
              <a:rPr lang="en-US" sz="1600" b="0" i="0" u="none" strike="noStrike" dirty="0">
                <a:effectLst/>
                <a:highlight>
                  <a:srgbClr val="FFFFFF"/>
                </a:highlight>
              </a:rPr>
              <a:t> </a:t>
            </a:r>
            <a:r>
              <a:rPr lang="en-US" sz="1600" b="0" i="0" u="none" strike="noStrike" dirty="0" err="1">
                <a:effectLst/>
                <a:highlight>
                  <a:srgbClr val="FFFFFF"/>
                </a:highlight>
              </a:rPr>
              <a:t>основна</a:t>
            </a:r>
            <a:r>
              <a:rPr lang="en-US" sz="1600" b="0" i="0" u="none" strike="noStrike" dirty="0">
                <a:effectLst/>
                <a:highlight>
                  <a:srgbClr val="FFFFFF"/>
                </a:highlight>
              </a:rPr>
              <a:t> </a:t>
            </a:r>
            <a:r>
              <a:rPr lang="en-US" sz="1600" b="0" i="0" u="none" strike="noStrike" dirty="0" err="1">
                <a:effectLst/>
                <a:highlight>
                  <a:srgbClr val="FFFFFF"/>
                </a:highlight>
              </a:rPr>
              <a:t>ціль</a:t>
            </a:r>
            <a:r>
              <a:rPr lang="en-US" sz="1600" b="0" i="0" u="none" strike="noStrike" dirty="0">
                <a:effectLst/>
                <a:highlight>
                  <a:srgbClr val="FFFFFF"/>
                </a:highlight>
              </a:rPr>
              <a:t> </a:t>
            </a:r>
            <a:r>
              <a:rPr lang="en-US" sz="1600" b="0" i="0" u="none" strike="noStrike" dirty="0" err="1">
                <a:effectLst/>
                <a:highlight>
                  <a:srgbClr val="FFFFFF"/>
                </a:highlight>
              </a:rPr>
              <a:t>полягала</a:t>
            </a:r>
            <a:r>
              <a:rPr lang="en-US" sz="1600" b="0" i="0" u="none" strike="noStrike" dirty="0">
                <a:effectLst/>
                <a:highlight>
                  <a:srgbClr val="FFFFFF"/>
                </a:highlight>
              </a:rPr>
              <a:t> в </a:t>
            </a:r>
            <a:r>
              <a:rPr lang="en-US" sz="1600" b="0" i="0" u="none" strike="noStrike" dirty="0" err="1">
                <a:effectLst/>
                <a:highlight>
                  <a:srgbClr val="FFFFFF"/>
                </a:highlight>
              </a:rPr>
              <a:t>розробці</a:t>
            </a:r>
            <a:r>
              <a:rPr lang="en-US" sz="1600" b="0" i="0" u="none" strike="noStrike" dirty="0">
                <a:effectLst/>
                <a:highlight>
                  <a:srgbClr val="FFFFFF"/>
                </a:highlight>
              </a:rPr>
              <a:t> </a:t>
            </a:r>
            <a:r>
              <a:rPr lang="en-US" sz="1600" b="0" i="0" u="none" strike="noStrike" dirty="0" err="1">
                <a:effectLst/>
                <a:highlight>
                  <a:srgbClr val="FFFFFF"/>
                </a:highlight>
              </a:rPr>
              <a:t>функціональності</a:t>
            </a:r>
            <a:r>
              <a:rPr lang="en-US" sz="1600" b="0" i="0" u="none" strike="noStrike" dirty="0">
                <a:effectLst/>
                <a:highlight>
                  <a:srgbClr val="FFFFFF"/>
                </a:highlight>
              </a:rPr>
              <a:t> </a:t>
            </a:r>
            <a:r>
              <a:rPr lang="en-US" sz="1600" b="0" i="0" u="none" strike="noStrike" dirty="0" err="1">
                <a:effectLst/>
                <a:highlight>
                  <a:srgbClr val="FFFFFF"/>
                </a:highlight>
              </a:rPr>
              <a:t>та</a:t>
            </a:r>
            <a:r>
              <a:rPr lang="en-US" sz="1600" b="0" i="0" u="none" strike="noStrike" dirty="0">
                <a:effectLst/>
                <a:highlight>
                  <a:srgbClr val="FFFFFF"/>
                </a:highlight>
              </a:rPr>
              <a:t> </a:t>
            </a:r>
            <a:r>
              <a:rPr lang="en-US" sz="1600" b="0" i="0" u="none" strike="noStrike" dirty="0" err="1">
                <a:effectLst/>
                <a:highlight>
                  <a:srgbClr val="FFFFFF"/>
                </a:highlight>
              </a:rPr>
              <a:t>оптимізації</a:t>
            </a:r>
            <a:r>
              <a:rPr lang="en-US" sz="1600" b="0" i="0" u="none" strike="noStrike" dirty="0">
                <a:effectLst/>
                <a:highlight>
                  <a:srgbClr val="FFFFFF"/>
                </a:highlight>
              </a:rPr>
              <a:t> </a:t>
            </a:r>
            <a:r>
              <a:rPr lang="en-US" sz="1600" b="0" i="0" u="none" strike="noStrike" dirty="0" err="1">
                <a:effectLst/>
                <a:highlight>
                  <a:srgbClr val="FFFFFF"/>
                </a:highlight>
              </a:rPr>
              <a:t>логістичних</a:t>
            </a:r>
            <a:r>
              <a:rPr lang="en-US" sz="1600" b="0" i="0" u="none" strike="noStrike" dirty="0">
                <a:effectLst/>
                <a:highlight>
                  <a:srgbClr val="FFFFFF"/>
                </a:highlight>
              </a:rPr>
              <a:t> </a:t>
            </a:r>
            <a:r>
              <a:rPr lang="en-US" sz="1600" b="0" i="0" u="none" strike="noStrike" dirty="0" err="1">
                <a:effectLst/>
                <a:highlight>
                  <a:srgbClr val="FFFFFF"/>
                </a:highlight>
              </a:rPr>
              <a:t>процесів</a:t>
            </a:r>
            <a:r>
              <a:rPr lang="en-US" sz="1600" b="0" i="0" u="none" strike="noStrike" dirty="0">
                <a:effectLst/>
                <a:highlight>
                  <a:srgbClr val="FFFFFF"/>
                </a:highlight>
              </a:rPr>
              <a:t>. </a:t>
            </a:r>
            <a:r>
              <a:rPr lang="en-US" sz="1600" b="0" i="0" u="none" strike="noStrike" dirty="0" err="1">
                <a:effectLst/>
                <a:highlight>
                  <a:srgbClr val="FFFFFF"/>
                </a:highlight>
              </a:rPr>
              <a:t>Хоча</a:t>
            </a:r>
            <a:r>
              <a:rPr lang="en-US" sz="1600" b="0" i="0" u="none" strike="noStrike" dirty="0">
                <a:effectLst/>
                <a:highlight>
                  <a:srgbClr val="FFFFFF"/>
                </a:highlight>
              </a:rPr>
              <a:t> </a:t>
            </a:r>
            <a:r>
              <a:rPr lang="en-US" sz="1600" b="0" i="0" u="none" strike="noStrike" dirty="0" err="1">
                <a:effectLst/>
                <a:highlight>
                  <a:srgbClr val="FFFFFF"/>
                </a:highlight>
              </a:rPr>
              <a:t>дизайн</a:t>
            </a:r>
            <a:r>
              <a:rPr lang="en-US" sz="1600" b="0" i="0" u="none" strike="noStrike" dirty="0">
                <a:effectLst/>
                <a:highlight>
                  <a:srgbClr val="FFFFFF"/>
                </a:highlight>
              </a:rPr>
              <a:t> є </a:t>
            </a:r>
            <a:r>
              <a:rPr lang="en-US" sz="1600" b="0" i="0" u="none" strike="noStrike" dirty="0" err="1">
                <a:effectLst/>
                <a:highlight>
                  <a:srgbClr val="FFFFFF"/>
                </a:highlight>
              </a:rPr>
              <a:t>важливою</a:t>
            </a:r>
            <a:r>
              <a:rPr lang="en-US" sz="1600" b="0" i="0" u="none" strike="noStrike" dirty="0">
                <a:effectLst/>
                <a:highlight>
                  <a:srgbClr val="FFFFFF"/>
                </a:highlight>
              </a:rPr>
              <a:t> </a:t>
            </a:r>
            <a:r>
              <a:rPr lang="en-US" sz="1600" b="0" i="0" u="none" strike="noStrike" dirty="0" err="1">
                <a:effectLst/>
                <a:highlight>
                  <a:srgbClr val="FFFFFF"/>
                </a:highlight>
              </a:rPr>
              <a:t>складовою</a:t>
            </a:r>
            <a:r>
              <a:rPr lang="en-US" sz="1600" b="0" i="0" u="none" strike="noStrike" dirty="0">
                <a:effectLst/>
                <a:highlight>
                  <a:srgbClr val="FFFFFF"/>
                </a:highlight>
              </a:rPr>
              <a:t> </a:t>
            </a:r>
            <a:r>
              <a:rPr lang="en-US" sz="1600" b="0" i="0" u="none" strike="noStrike" dirty="0" err="1">
                <a:effectLst/>
                <a:highlight>
                  <a:srgbClr val="FFFFFF"/>
                </a:highlight>
              </a:rPr>
              <a:t>будь-якої</a:t>
            </a:r>
            <a:r>
              <a:rPr lang="en-US" sz="1600" b="0" i="0" u="none" strike="noStrike" dirty="0">
                <a:effectLst/>
                <a:highlight>
                  <a:srgbClr val="FFFFFF"/>
                </a:highlight>
              </a:rPr>
              <a:t> </a:t>
            </a:r>
            <a:r>
              <a:rPr lang="en-US" sz="1600" b="0" i="0" u="none" strike="noStrike" dirty="0" err="1">
                <a:effectLst/>
                <a:highlight>
                  <a:srgbClr val="FFFFFF"/>
                </a:highlight>
              </a:rPr>
              <a:t>програми</a:t>
            </a:r>
            <a:r>
              <a:rPr lang="en-US" sz="1600" b="0" i="0" u="none" strike="noStrike" dirty="0">
                <a:effectLst/>
                <a:highlight>
                  <a:srgbClr val="FFFFFF"/>
                </a:highlight>
              </a:rPr>
              <a:t>, я </a:t>
            </a:r>
            <a:r>
              <a:rPr lang="en-US" sz="1600" b="0" i="0" u="none" strike="noStrike" dirty="0" err="1">
                <a:effectLst/>
                <a:highlight>
                  <a:srgbClr val="FFFFFF"/>
                </a:highlight>
              </a:rPr>
              <a:t>вирішила</a:t>
            </a:r>
            <a:r>
              <a:rPr lang="en-US" sz="1600" b="0" i="0" u="none" strike="noStrike" dirty="0">
                <a:effectLst/>
                <a:highlight>
                  <a:srgbClr val="FFFFFF"/>
                </a:highlight>
              </a:rPr>
              <a:t> </a:t>
            </a:r>
            <a:r>
              <a:rPr lang="en-US" sz="1600" b="0" i="0" u="none" strike="noStrike" dirty="0" err="1">
                <a:effectLst/>
                <a:highlight>
                  <a:srgbClr val="FFFFFF"/>
                </a:highlight>
              </a:rPr>
              <a:t>зосередитися</a:t>
            </a:r>
            <a:r>
              <a:rPr lang="en-US" sz="1600" b="0" i="0" u="none" strike="noStrike" dirty="0">
                <a:effectLst/>
                <a:highlight>
                  <a:srgbClr val="FFFFFF"/>
                </a:highlight>
              </a:rPr>
              <a:t> </a:t>
            </a:r>
            <a:r>
              <a:rPr lang="en-US" sz="1600" b="0" i="0" u="none" strike="noStrike" dirty="0" err="1">
                <a:effectLst/>
                <a:highlight>
                  <a:srgbClr val="FFFFFF"/>
                </a:highlight>
              </a:rPr>
              <a:t>на</a:t>
            </a:r>
            <a:r>
              <a:rPr lang="en-US" sz="1600" b="0" i="0" u="none" strike="noStrike" dirty="0">
                <a:effectLst/>
                <a:highlight>
                  <a:srgbClr val="FFFFFF"/>
                </a:highlight>
              </a:rPr>
              <a:t> </a:t>
            </a:r>
            <a:r>
              <a:rPr lang="en-US" sz="1600" b="0" i="0" u="none" strike="noStrike" dirty="0" err="1">
                <a:effectLst/>
                <a:highlight>
                  <a:srgbClr val="FFFFFF"/>
                </a:highlight>
              </a:rPr>
              <a:t>розробці</a:t>
            </a:r>
            <a:r>
              <a:rPr lang="en-US" sz="1600" b="0" i="0" u="none" strike="noStrike" dirty="0">
                <a:effectLst/>
                <a:highlight>
                  <a:srgbClr val="FFFFFF"/>
                </a:highlight>
              </a:rPr>
              <a:t> </a:t>
            </a:r>
            <a:r>
              <a:rPr lang="en-US" sz="1600" b="0" i="0" u="none" strike="noStrike" dirty="0" err="1">
                <a:effectLst/>
                <a:highlight>
                  <a:srgbClr val="FFFFFF"/>
                </a:highlight>
              </a:rPr>
              <a:t>алгоритмів</a:t>
            </a:r>
            <a:r>
              <a:rPr lang="en-US" sz="1600" b="0" i="0" u="none" strike="noStrike" dirty="0">
                <a:effectLst/>
                <a:highlight>
                  <a:srgbClr val="FFFFFF"/>
                </a:highlight>
              </a:rPr>
              <a:t> </a:t>
            </a:r>
            <a:r>
              <a:rPr lang="en-US" sz="1600" b="0" i="0" u="none" strike="noStrike" dirty="0" err="1">
                <a:effectLst/>
                <a:highlight>
                  <a:srgbClr val="FFFFFF"/>
                </a:highlight>
              </a:rPr>
              <a:t>та</a:t>
            </a:r>
            <a:r>
              <a:rPr lang="en-US" sz="1600" b="0" i="0" u="none" strike="noStrike" dirty="0">
                <a:effectLst/>
                <a:highlight>
                  <a:srgbClr val="FFFFFF"/>
                </a:highlight>
              </a:rPr>
              <a:t> </a:t>
            </a:r>
            <a:r>
              <a:rPr lang="en-US" sz="1600" b="0" i="0" u="none" strike="noStrike" dirty="0" err="1">
                <a:effectLst/>
                <a:highlight>
                  <a:srgbClr val="FFFFFF"/>
                </a:highlight>
              </a:rPr>
              <a:t>стратегій</a:t>
            </a:r>
            <a:r>
              <a:rPr lang="en-US" sz="1600" b="0" i="0" u="none" strike="noStrike" dirty="0">
                <a:effectLst/>
                <a:highlight>
                  <a:srgbClr val="FFFFFF"/>
                </a:highlight>
              </a:rPr>
              <a:t>, </a:t>
            </a:r>
            <a:r>
              <a:rPr lang="en-US" sz="1600" b="0" i="0" u="none" strike="noStrike" dirty="0" err="1">
                <a:effectLst/>
                <a:highlight>
                  <a:srgbClr val="FFFFFF"/>
                </a:highlight>
              </a:rPr>
              <a:t>які</a:t>
            </a:r>
            <a:r>
              <a:rPr lang="en-US" sz="1600" b="0" i="0" u="none" strike="noStrike" dirty="0">
                <a:effectLst/>
                <a:highlight>
                  <a:srgbClr val="FFFFFF"/>
                </a:highlight>
              </a:rPr>
              <a:t> б </a:t>
            </a:r>
            <a:r>
              <a:rPr lang="en-US" sz="1600" b="0" i="0" u="none" strike="noStrike" dirty="0" err="1">
                <a:effectLst/>
                <a:highlight>
                  <a:srgbClr val="FFFFFF"/>
                </a:highlight>
              </a:rPr>
              <a:t>допомогли</a:t>
            </a:r>
            <a:r>
              <a:rPr lang="en-US" sz="1600" b="0" i="0" u="none" strike="noStrike" dirty="0">
                <a:effectLst/>
                <a:highlight>
                  <a:srgbClr val="FFFFFF"/>
                </a:highlight>
              </a:rPr>
              <a:t> </a:t>
            </a:r>
            <a:r>
              <a:rPr lang="en-US" sz="1600" b="0" i="0" u="none" strike="noStrike" dirty="0" err="1">
                <a:effectLst/>
                <a:highlight>
                  <a:srgbClr val="FFFFFF"/>
                </a:highlight>
              </a:rPr>
              <a:t>покращити</a:t>
            </a:r>
            <a:r>
              <a:rPr lang="en-US" sz="1600" b="0" i="0" u="none" strike="noStrike" dirty="0">
                <a:effectLst/>
                <a:highlight>
                  <a:srgbClr val="FFFFFF"/>
                </a:highlight>
              </a:rPr>
              <a:t> </a:t>
            </a:r>
            <a:r>
              <a:rPr lang="en-US" sz="1600" b="0" i="0" u="none" strike="noStrike" dirty="0" err="1">
                <a:effectLst/>
                <a:highlight>
                  <a:srgbClr val="FFFFFF"/>
                </a:highlight>
              </a:rPr>
              <a:t>ефективність</a:t>
            </a:r>
            <a:r>
              <a:rPr lang="en-US" sz="1600" b="0" i="0" u="none" strike="noStrike" dirty="0">
                <a:effectLst/>
                <a:highlight>
                  <a:srgbClr val="FFFFFF"/>
                </a:highlight>
              </a:rPr>
              <a:t> </a:t>
            </a:r>
            <a:r>
              <a:rPr lang="en-US" sz="1600" b="0" i="0" u="none" strike="noStrike" dirty="0" err="1">
                <a:effectLst/>
                <a:highlight>
                  <a:srgbClr val="FFFFFF"/>
                </a:highlight>
              </a:rPr>
              <a:t>доставки</a:t>
            </a:r>
            <a:r>
              <a:rPr lang="en-US" sz="1600" b="0" i="0" u="none" strike="noStrike" dirty="0">
                <a:effectLst/>
                <a:highlight>
                  <a:srgbClr val="FFFFFF"/>
                </a:highlight>
              </a:rPr>
              <a:t> </a:t>
            </a:r>
            <a:r>
              <a:rPr lang="en-US" sz="1600" b="0" i="0" u="none" strike="noStrike" dirty="0" err="1">
                <a:effectLst/>
                <a:highlight>
                  <a:srgbClr val="FFFFFF"/>
                </a:highlight>
              </a:rPr>
              <a:t>та</a:t>
            </a:r>
            <a:r>
              <a:rPr lang="en-US" sz="1600" b="0" i="0" u="none" strike="noStrike" dirty="0">
                <a:effectLst/>
                <a:highlight>
                  <a:srgbClr val="FFFFFF"/>
                </a:highlight>
              </a:rPr>
              <a:t> </a:t>
            </a:r>
            <a:r>
              <a:rPr lang="en-US" sz="1600" b="0" i="0" u="none" strike="noStrike" dirty="0" err="1">
                <a:effectLst/>
                <a:highlight>
                  <a:srgbClr val="FFFFFF"/>
                </a:highlight>
              </a:rPr>
              <a:t>відстеження</a:t>
            </a:r>
            <a:r>
              <a:rPr lang="en-US" sz="1600" b="0" i="0" u="none" strike="noStrike" dirty="0">
                <a:effectLst/>
                <a:highlight>
                  <a:srgbClr val="FFFFFF"/>
                </a:highlight>
              </a:rPr>
              <a:t> </a:t>
            </a:r>
            <a:r>
              <a:rPr lang="en-US" sz="1600" b="0" i="0" u="none" strike="noStrike" dirty="0" err="1">
                <a:effectLst/>
                <a:highlight>
                  <a:srgbClr val="FFFFFF"/>
                </a:highlight>
              </a:rPr>
              <a:t>відправлень</a:t>
            </a:r>
            <a:r>
              <a:rPr lang="en-US" sz="1600" b="0" i="0" u="none" strike="noStrike" dirty="0">
                <a:effectLst/>
                <a:highlight>
                  <a:srgbClr val="FFFFFF"/>
                </a:highlight>
              </a:rPr>
              <a:t>. В </a:t>
            </a:r>
            <a:r>
              <a:rPr lang="en-US" sz="1600" b="0" i="0" u="none" strike="noStrike" dirty="0" err="1">
                <a:effectLst/>
                <a:highlight>
                  <a:srgbClr val="FFFFFF"/>
                </a:highlight>
              </a:rPr>
              <a:t>майбутньому</a:t>
            </a:r>
            <a:r>
              <a:rPr lang="en-US" sz="1600" b="0" i="0" u="none" strike="noStrike" dirty="0">
                <a:effectLst/>
                <a:highlight>
                  <a:srgbClr val="FFFFFF"/>
                </a:highlight>
              </a:rPr>
              <a:t> я </a:t>
            </a:r>
            <a:r>
              <a:rPr lang="en-US" sz="1600" b="0" i="0" u="none" strike="noStrike" dirty="0" err="1">
                <a:effectLst/>
                <a:highlight>
                  <a:srgbClr val="FFFFFF"/>
                </a:highlight>
              </a:rPr>
              <a:t>планую</a:t>
            </a:r>
            <a:r>
              <a:rPr lang="en-US" sz="1600" b="0" i="0" u="none" strike="noStrike" dirty="0">
                <a:effectLst/>
                <a:highlight>
                  <a:srgbClr val="FFFFFF"/>
                </a:highlight>
              </a:rPr>
              <a:t> </a:t>
            </a:r>
            <a:r>
              <a:rPr lang="en-US" sz="1600" b="0" i="0" u="none" strike="noStrike" dirty="0" err="1">
                <a:effectLst/>
                <a:highlight>
                  <a:srgbClr val="FFFFFF"/>
                </a:highlight>
              </a:rPr>
              <a:t>працювати</a:t>
            </a:r>
            <a:r>
              <a:rPr lang="en-US" sz="1600" b="0" i="0" u="none" strike="noStrike" dirty="0">
                <a:effectLst/>
                <a:highlight>
                  <a:srgbClr val="FFFFFF"/>
                </a:highlight>
              </a:rPr>
              <a:t> </a:t>
            </a:r>
            <a:r>
              <a:rPr lang="en-US" sz="1600" b="0" i="0" u="none" strike="noStrike" dirty="0" err="1">
                <a:effectLst/>
                <a:highlight>
                  <a:srgbClr val="FFFFFF"/>
                </a:highlight>
              </a:rPr>
              <a:t>над</a:t>
            </a:r>
            <a:r>
              <a:rPr lang="en-US" sz="1600" b="0" i="0" u="none" strike="noStrike" dirty="0">
                <a:effectLst/>
                <a:highlight>
                  <a:srgbClr val="FFFFFF"/>
                </a:highlight>
              </a:rPr>
              <a:t> </a:t>
            </a:r>
            <a:r>
              <a:rPr lang="en-US" sz="1600" b="0" i="0" u="none" strike="noStrike" dirty="0" err="1">
                <a:effectLst/>
                <a:highlight>
                  <a:srgbClr val="FFFFFF"/>
                </a:highlight>
              </a:rPr>
              <a:t>покращенням</a:t>
            </a:r>
            <a:r>
              <a:rPr lang="en-US" sz="1600" b="0" i="0" u="none" strike="noStrike" dirty="0">
                <a:effectLst/>
                <a:highlight>
                  <a:srgbClr val="FFFFFF"/>
                </a:highlight>
              </a:rPr>
              <a:t> </a:t>
            </a:r>
            <a:r>
              <a:rPr lang="en-US" sz="1600" b="0" i="0" u="none" strike="noStrike" dirty="0" err="1">
                <a:effectLst/>
                <a:highlight>
                  <a:srgbClr val="FFFFFF"/>
                </a:highlight>
              </a:rPr>
              <a:t>дизайну</a:t>
            </a:r>
            <a:r>
              <a:rPr lang="en-US" sz="1600" b="0" i="0" u="none" strike="noStrike" dirty="0">
                <a:effectLst/>
                <a:highlight>
                  <a:srgbClr val="FFFFFF"/>
                </a:highlight>
              </a:rPr>
              <a:t>, </a:t>
            </a:r>
            <a:r>
              <a:rPr lang="en-US" sz="1600" b="0" i="0" u="none" strike="noStrike" dirty="0" err="1">
                <a:effectLst/>
                <a:highlight>
                  <a:srgbClr val="FFFFFF"/>
                </a:highlight>
              </a:rPr>
              <a:t>коли</a:t>
            </a:r>
            <a:r>
              <a:rPr lang="en-US" sz="1600" b="0" i="0" u="none" strike="noStrike" dirty="0">
                <a:effectLst/>
                <a:highlight>
                  <a:srgbClr val="FFFFFF"/>
                </a:highlight>
              </a:rPr>
              <a:t> </a:t>
            </a:r>
            <a:r>
              <a:rPr lang="en-US" sz="1600" b="0" i="0" u="none" strike="noStrike" dirty="0" err="1">
                <a:effectLst/>
                <a:highlight>
                  <a:srgbClr val="FFFFFF"/>
                </a:highlight>
              </a:rPr>
              <a:t>основна</a:t>
            </a:r>
            <a:r>
              <a:rPr lang="en-US" sz="1600" b="0" i="0" u="none" strike="noStrike" dirty="0">
                <a:effectLst/>
                <a:highlight>
                  <a:srgbClr val="FFFFFF"/>
                </a:highlight>
              </a:rPr>
              <a:t> </a:t>
            </a:r>
            <a:r>
              <a:rPr lang="en-US" sz="1600" b="0" i="0" u="none" strike="noStrike" dirty="0" err="1">
                <a:effectLst/>
                <a:highlight>
                  <a:srgbClr val="FFFFFF"/>
                </a:highlight>
              </a:rPr>
              <a:t>функціональність</a:t>
            </a:r>
            <a:r>
              <a:rPr lang="en-US" sz="1600" b="0" i="0" u="none" strike="noStrike" dirty="0">
                <a:effectLst/>
                <a:highlight>
                  <a:srgbClr val="FFFFFF"/>
                </a:highlight>
              </a:rPr>
              <a:t> </a:t>
            </a:r>
            <a:r>
              <a:rPr lang="en-US" sz="1600" b="0" i="0" u="none" strike="noStrike" dirty="0" err="1">
                <a:effectLst/>
                <a:highlight>
                  <a:srgbClr val="FFFFFF"/>
                </a:highlight>
              </a:rPr>
              <a:t>буде</a:t>
            </a:r>
            <a:r>
              <a:rPr lang="en-US" sz="1600" b="0" i="0" u="none" strike="noStrike" dirty="0">
                <a:effectLst/>
                <a:highlight>
                  <a:srgbClr val="FFFFFF"/>
                </a:highlight>
              </a:rPr>
              <a:t> </a:t>
            </a:r>
            <a:r>
              <a:rPr lang="en-US" sz="1600" b="0" i="0" u="none" strike="noStrike" dirty="0" err="1">
                <a:effectLst/>
                <a:highlight>
                  <a:srgbClr val="FFFFFF"/>
                </a:highlight>
              </a:rPr>
              <a:t>повністю</a:t>
            </a:r>
            <a:r>
              <a:rPr lang="en-US" sz="1600" b="0" i="0" u="none" strike="noStrike" dirty="0">
                <a:effectLst/>
                <a:highlight>
                  <a:srgbClr val="FFFFFF"/>
                </a:highlight>
              </a:rPr>
              <a:t> </a:t>
            </a:r>
            <a:r>
              <a:rPr lang="en-US" sz="1600" b="0" i="0" u="none" strike="noStrike" dirty="0" err="1">
                <a:effectLst/>
                <a:highlight>
                  <a:srgbClr val="FFFFFF"/>
                </a:highlight>
              </a:rPr>
              <a:t>реалізована</a:t>
            </a:r>
            <a:r>
              <a:rPr lang="en-US" sz="1600" b="0" i="0" u="none" strike="noStrike" dirty="0">
                <a:effectLst/>
                <a:highlight>
                  <a:srgbClr val="FFFFFF"/>
                </a:highlight>
              </a:rPr>
              <a:t> </a:t>
            </a:r>
            <a:r>
              <a:rPr lang="en-US" sz="1600" b="0" i="0" u="none" strike="noStrike" dirty="0" err="1">
                <a:effectLst/>
                <a:highlight>
                  <a:srgbClr val="FFFFFF"/>
                </a:highlight>
              </a:rPr>
              <a:t>та</a:t>
            </a:r>
            <a:r>
              <a:rPr lang="en-US" sz="1600" b="0" i="0" u="none" strike="noStrike" dirty="0">
                <a:effectLst/>
                <a:highlight>
                  <a:srgbClr val="FFFFFF"/>
                </a:highlight>
              </a:rPr>
              <a:t> </a:t>
            </a:r>
            <a:r>
              <a:rPr lang="en-US" sz="1600" b="0" i="0" u="none" strike="noStrike" dirty="0" err="1">
                <a:effectLst/>
                <a:highlight>
                  <a:srgbClr val="FFFFFF"/>
                </a:highlight>
              </a:rPr>
              <a:t>оптимізована</a:t>
            </a:r>
            <a:r>
              <a:rPr lang="en-US" sz="1600" b="0" i="0" u="none" strike="noStrike" dirty="0">
                <a:effectLst/>
                <a:highlight>
                  <a:srgbClr val="FFFFFF"/>
                </a:highlight>
              </a:rPr>
              <a:t>.</a:t>
            </a:r>
          </a:p>
          <a:p>
            <a:pPr marL="0" indent="0">
              <a:spcBef>
                <a:spcPts val="0"/>
              </a:spcBef>
              <a:spcAft>
                <a:spcPts val="600"/>
              </a:spcAft>
              <a:buNone/>
            </a:pPr>
            <a:r>
              <a:rPr lang="en-US" sz="1600" b="0" dirty="0">
                <a:effectLst/>
                <a:highlight>
                  <a:srgbClr val="FFFFFF"/>
                </a:highlight>
              </a:rPr>
              <a:t>	</a:t>
            </a:r>
            <a:r>
              <a:rPr lang="en-US" sz="1600" b="0" dirty="0" err="1">
                <a:effectLst/>
                <a:highlight>
                  <a:srgbClr val="FFFFFF"/>
                </a:highlight>
              </a:rPr>
              <a:t>На</a:t>
            </a:r>
            <a:r>
              <a:rPr lang="en-US" sz="1600" b="0" dirty="0">
                <a:effectLst/>
                <a:highlight>
                  <a:srgbClr val="FFFFFF"/>
                </a:highlight>
              </a:rPr>
              <a:t> </a:t>
            </a:r>
            <a:r>
              <a:rPr lang="en-US" sz="1600" b="0" dirty="0" err="1">
                <a:effectLst/>
                <a:highlight>
                  <a:srgbClr val="FFFFFF"/>
                </a:highlight>
              </a:rPr>
              <a:t>зображенні</a:t>
            </a:r>
            <a:r>
              <a:rPr lang="en-US" sz="1600" b="0" dirty="0">
                <a:effectLst/>
                <a:highlight>
                  <a:srgbClr val="FFFFFF"/>
                </a:highlight>
              </a:rPr>
              <a:t> </a:t>
            </a:r>
            <a:r>
              <a:rPr lang="en-US" sz="1600" b="0" dirty="0" err="1">
                <a:effectLst/>
                <a:highlight>
                  <a:srgbClr val="FFFFFF"/>
                </a:highlight>
              </a:rPr>
              <a:t>показано</a:t>
            </a:r>
            <a:r>
              <a:rPr lang="en-US" sz="1600" b="0" dirty="0">
                <a:effectLst/>
                <a:highlight>
                  <a:srgbClr val="FFFFFF"/>
                </a:highlight>
              </a:rPr>
              <a:t> </a:t>
            </a:r>
            <a:r>
              <a:rPr lang="en-US" sz="1600" b="0" dirty="0" err="1">
                <a:effectLst/>
                <a:highlight>
                  <a:srgbClr val="FFFFFF"/>
                </a:highlight>
              </a:rPr>
              <a:t>приклад</a:t>
            </a:r>
            <a:r>
              <a:rPr lang="en-US" sz="1600" b="0" dirty="0">
                <a:effectLst/>
                <a:highlight>
                  <a:srgbClr val="FFFFFF"/>
                </a:highlight>
              </a:rPr>
              <a:t> </a:t>
            </a:r>
            <a:r>
              <a:rPr lang="en-US" sz="1600" b="0" dirty="0" err="1">
                <a:effectLst/>
                <a:highlight>
                  <a:srgbClr val="FFFFFF"/>
                </a:highlight>
              </a:rPr>
              <a:t>інтерфейсу</a:t>
            </a:r>
            <a:r>
              <a:rPr lang="en-US" sz="1600" b="0" dirty="0">
                <a:effectLst/>
                <a:highlight>
                  <a:srgbClr val="FFFFFF"/>
                </a:highlight>
              </a:rPr>
              <a:t>, а </a:t>
            </a:r>
            <a:r>
              <a:rPr lang="en-US" sz="1600" b="0" dirty="0" err="1">
                <a:effectLst/>
                <a:highlight>
                  <a:srgbClr val="FFFFFF"/>
                </a:highlight>
              </a:rPr>
              <a:t>конкретно</a:t>
            </a:r>
            <a:r>
              <a:rPr lang="en-US" sz="1600" b="0" dirty="0">
                <a:effectLst/>
                <a:highlight>
                  <a:srgbClr val="FFFFFF"/>
                </a:highlight>
              </a:rPr>
              <a:t> </a:t>
            </a:r>
            <a:r>
              <a:rPr lang="en-US" sz="1600" b="0" dirty="0" err="1">
                <a:effectLst/>
                <a:highlight>
                  <a:srgbClr val="FFFFFF"/>
                </a:highlight>
              </a:rPr>
              <a:t>Реєстрація</a:t>
            </a:r>
            <a:r>
              <a:rPr lang="en-US" sz="1600" b="0" dirty="0">
                <a:effectLst/>
                <a:highlight>
                  <a:srgbClr val="FFFFFF"/>
                </a:highlight>
              </a:rPr>
              <a:t> </a:t>
            </a:r>
            <a:r>
              <a:rPr lang="en-US" sz="1600" b="0" dirty="0" err="1">
                <a:effectLst/>
                <a:highlight>
                  <a:srgbClr val="FFFFFF"/>
                </a:highlight>
              </a:rPr>
              <a:t>користувача</a:t>
            </a:r>
            <a:r>
              <a:rPr lang="en-US" sz="1600" b="0" dirty="0">
                <a:effectLst/>
                <a:highlight>
                  <a:srgbClr val="FFFFFF"/>
                </a:highlight>
              </a:rPr>
              <a:t>.</a:t>
            </a:r>
            <a:endParaRPr lang="en-US" sz="1600" b="0" dirty="0">
              <a:effectLst/>
            </a:endParaRPr>
          </a:p>
        </p:txBody>
      </p:sp>
      <p:pic>
        <p:nvPicPr>
          <p:cNvPr id="7" name="Місце для вмісту 6">
            <a:extLst>
              <a:ext uri="{FF2B5EF4-FFF2-40B4-BE49-F238E27FC236}">
                <a16:creationId xmlns:a16="http://schemas.microsoft.com/office/drawing/2014/main" id="{350A81EF-6E42-445E-25DD-95AAB6CEB38C}"/>
              </a:ext>
            </a:extLst>
          </p:cNvPr>
          <p:cNvPicPr>
            <a:picLocks noGrp="1" noChangeAspect="1"/>
          </p:cNvPicPr>
          <p:nvPr>
            <p:ph sz="half" idx="2"/>
          </p:nvPr>
        </p:nvPicPr>
        <p:blipFill>
          <a:blip r:embed="rId2"/>
          <a:stretch>
            <a:fillRect/>
          </a:stretch>
        </p:blipFill>
        <p:spPr>
          <a:xfrm>
            <a:off x="5385816" y="1589954"/>
            <a:ext cx="6440424" cy="3622738"/>
          </a:xfrm>
          <a:prstGeom prst="rect">
            <a:avLst/>
          </a:prstGeom>
        </p:spPr>
      </p:pic>
      <p:sp>
        <p:nvSpPr>
          <p:cNvPr id="3" name="Місце для номера слайда 2">
            <a:extLst>
              <a:ext uri="{FF2B5EF4-FFF2-40B4-BE49-F238E27FC236}">
                <a16:creationId xmlns:a16="http://schemas.microsoft.com/office/drawing/2014/main" id="{341863AE-34F1-D238-8613-B53B302C7B88}"/>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EAFDB8FA-52C9-423C-B39A-06ED50F78A59}"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75021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2C86852-CCB7-E60E-888E-CB953388B20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Діаграма класів предметної області</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Графіка 3">
            <a:extLst>
              <a:ext uri="{FF2B5EF4-FFF2-40B4-BE49-F238E27FC236}">
                <a16:creationId xmlns:a16="http://schemas.microsoft.com/office/drawing/2014/main" id="{39A9812D-4A2F-94B1-D83A-18D248F70B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8631" y="351044"/>
            <a:ext cx="6602340" cy="6155911"/>
          </a:xfrm>
          <a:prstGeom prst="rect">
            <a:avLst/>
          </a:prstGeom>
        </p:spPr>
      </p:pic>
      <p:sp>
        <p:nvSpPr>
          <p:cNvPr id="3" name="Місце для номера слайда 2">
            <a:extLst>
              <a:ext uri="{FF2B5EF4-FFF2-40B4-BE49-F238E27FC236}">
                <a16:creationId xmlns:a16="http://schemas.microsoft.com/office/drawing/2014/main" id="{758BC810-7C7C-E6CB-0916-4CE059B7B8B3}"/>
              </a:ext>
            </a:extLst>
          </p:cNvPr>
          <p:cNvSpPr>
            <a:spLocks noGrp="1"/>
          </p:cNvSpPr>
          <p:nvPr>
            <p:ph type="sldNum" sz="quarter" idx="12"/>
          </p:nvPr>
        </p:nvSpPr>
        <p:spPr/>
        <p:txBody>
          <a:bodyPr/>
          <a:lstStyle/>
          <a:p>
            <a:fld id="{EAFDB8FA-52C9-423C-B39A-06ED50F78A59}" type="slidenum">
              <a:rPr lang="ru-UA" smtClean="0"/>
              <a:t>6</a:t>
            </a:fld>
            <a:endParaRPr lang="ru-UA"/>
          </a:p>
        </p:txBody>
      </p:sp>
    </p:spTree>
    <p:extLst>
      <p:ext uri="{BB962C8B-B14F-4D97-AF65-F5344CB8AC3E}">
        <p14:creationId xmlns:p14="http://schemas.microsoft.com/office/powerpoint/2010/main" val="198192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C96656CC-6A1C-6F49-DAB6-B93E61967153}"/>
              </a:ext>
            </a:extLst>
          </p:cNvPr>
          <p:cNvSpPr>
            <a:spLocks noGrp="1"/>
          </p:cNvSpPr>
          <p:nvPr>
            <p:ph type="title"/>
          </p:nvPr>
        </p:nvSpPr>
        <p:spPr>
          <a:xfrm>
            <a:off x="838200" y="253397"/>
            <a:ext cx="10515600" cy="1273233"/>
          </a:xfrm>
        </p:spPr>
        <p:txBody>
          <a:bodyPr vert="horz" lIns="91440" tIns="45720" rIns="91440" bIns="45720" rtlCol="0" anchor="ctr">
            <a:normAutofit/>
          </a:bodyPr>
          <a:lstStyle/>
          <a:p>
            <a:r>
              <a:rPr lang="en-US" sz="4000" kern="1200" dirty="0">
                <a:solidFill>
                  <a:schemeClr val="tx1"/>
                </a:solidFill>
                <a:latin typeface="+mj-lt"/>
                <a:ea typeface="+mj-ea"/>
                <a:cs typeface="+mj-cs"/>
              </a:rPr>
              <a:t>Зберігання даних</a:t>
            </a:r>
          </a:p>
        </p:txBody>
      </p:sp>
      <p:sp>
        <p:nvSpPr>
          <p:cNvPr id="40" name="Rectangle 39">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4455F7D5-5224-0BE0-D93D-D1BBAE479192}"/>
              </a:ext>
            </a:extLst>
          </p:cNvPr>
          <p:cNvSpPr>
            <a:spLocks noGrp="1"/>
          </p:cNvSpPr>
          <p:nvPr>
            <p:ph sz="half" idx="1"/>
          </p:nvPr>
        </p:nvSpPr>
        <p:spPr>
          <a:xfrm>
            <a:off x="838200" y="2478024"/>
            <a:ext cx="10515600" cy="3694176"/>
          </a:xfrm>
        </p:spPr>
        <p:txBody>
          <a:bodyPr vert="horz" lIns="91440" tIns="45720" rIns="91440" bIns="45720" rtlCol="0">
            <a:normAutofit/>
          </a:bodyPr>
          <a:lstStyle/>
          <a:p>
            <a:pPr marL="0"/>
            <a:r>
              <a:rPr lang="en-US" sz="2200" dirty="0"/>
              <a:t>	Основні дані програми зберігаються в базі даних. Це можуть бути дані про користувачів, відправлення, відділення тощо. </a:t>
            </a:r>
          </a:p>
          <a:p>
            <a:pPr marL="0"/>
            <a:r>
              <a:rPr lang="en-US" sz="2200" dirty="0"/>
              <a:t>	Однак, інформація про поточного користувача зберігається в окремому JSON-файлі. Це дозволяє зберегти стан сесії користувача, тому при наступному запуску програми користувачу не потрібно повторно вводити свої дані для авторизації. </a:t>
            </a:r>
          </a:p>
          <a:p>
            <a:pPr marL="0"/>
            <a:r>
              <a:rPr lang="en-US" sz="2200" dirty="0"/>
              <a:t>	Таким чином, програма може </a:t>
            </a:r>
            <a:r>
              <a:rPr lang="en-US" sz="2200"/>
              <a:t>надавати персоналізований </a:t>
            </a:r>
            <a:r>
              <a:rPr lang="en-US" sz="2200" dirty="0"/>
              <a:t>досвід користувача, зберігаючи при цьому основні дані в безпечній базі даних.</a:t>
            </a:r>
          </a:p>
        </p:txBody>
      </p:sp>
      <p:sp>
        <p:nvSpPr>
          <p:cNvPr id="4" name="Місце для номера слайда 3">
            <a:extLst>
              <a:ext uri="{FF2B5EF4-FFF2-40B4-BE49-F238E27FC236}">
                <a16:creationId xmlns:a16="http://schemas.microsoft.com/office/drawing/2014/main" id="{E4FADB8E-ED1C-2718-AC06-A6F2556CE995}"/>
              </a:ext>
            </a:extLst>
          </p:cNvPr>
          <p:cNvSpPr>
            <a:spLocks noGrp="1"/>
          </p:cNvSpPr>
          <p:nvPr>
            <p:ph type="sldNum" sz="quarter" idx="12"/>
          </p:nvPr>
        </p:nvSpPr>
        <p:spPr/>
        <p:txBody>
          <a:bodyPr/>
          <a:lstStyle/>
          <a:p>
            <a:fld id="{EAFDB8FA-52C9-423C-B39A-06ED50F78A59}" type="slidenum">
              <a:rPr lang="ru-UA" smtClean="0"/>
              <a:t>7</a:t>
            </a:fld>
            <a:endParaRPr lang="ru-UA"/>
          </a:p>
        </p:txBody>
      </p:sp>
    </p:spTree>
    <p:extLst>
      <p:ext uri="{BB962C8B-B14F-4D97-AF65-F5344CB8AC3E}">
        <p14:creationId xmlns:p14="http://schemas.microsoft.com/office/powerpoint/2010/main" val="399249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2E7A7D0-55A3-415E-AE9F-B7C59E36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AD334A34-2585-A84C-917B-4B2F13CC23D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sz="5200" dirty="0"/>
              <a:t>Файлова структура проєкту</a:t>
            </a:r>
          </a:p>
        </p:txBody>
      </p:sp>
      <p:pic>
        <p:nvPicPr>
          <p:cNvPr id="6" name="Місце для вмісту 5">
            <a:extLst>
              <a:ext uri="{FF2B5EF4-FFF2-40B4-BE49-F238E27FC236}">
                <a16:creationId xmlns:a16="http://schemas.microsoft.com/office/drawing/2014/main" id="{A5A1B4E7-AAD8-4FCC-E220-C266C88E37F4}"/>
              </a:ext>
            </a:extLst>
          </p:cNvPr>
          <p:cNvPicPr>
            <a:picLocks noGrp="1" noChangeAspect="1"/>
          </p:cNvPicPr>
          <p:nvPr>
            <p:ph sz="half" idx="2"/>
          </p:nvPr>
        </p:nvPicPr>
        <p:blipFill rotWithShape="1">
          <a:blip r:embed="rId2"/>
          <a:srcRect r="8264" b="-3"/>
          <a:stretch/>
        </p:blipFill>
        <p:spPr>
          <a:xfrm>
            <a:off x="457200" y="601133"/>
            <a:ext cx="4048125" cy="5575828"/>
          </a:xfrm>
          <a:prstGeom prst="rect">
            <a:avLst/>
          </a:prstGeom>
        </p:spPr>
      </p:pic>
      <p:sp>
        <p:nvSpPr>
          <p:cNvPr id="57" name="Rectangle 56">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C70AB4AB-47D2-4187-8546-2D28E51C4330}"/>
              </a:ext>
            </a:extLst>
          </p:cNvPr>
          <p:cNvSpPr>
            <a:spLocks noGrp="1"/>
          </p:cNvSpPr>
          <p:nvPr>
            <p:ph sz="half" idx="1"/>
          </p:nvPr>
        </p:nvSpPr>
        <p:spPr>
          <a:xfrm>
            <a:off x="5080216" y="2953829"/>
            <a:ext cx="6272784" cy="3223133"/>
          </a:xfrm>
        </p:spPr>
        <p:txBody>
          <a:bodyPr vert="horz" lIns="91440" tIns="45720" rIns="91440" bIns="45720" rtlCol="0">
            <a:normAutofit/>
          </a:bodyPr>
          <a:lstStyle/>
          <a:p>
            <a:r>
              <a:rPr lang="en-US" sz="1200" dirty="0"/>
              <a:t>Classes: Папка з основними класами та інтерфейсами проєкту.</a:t>
            </a:r>
          </a:p>
          <a:p>
            <a:r>
              <a:rPr lang="en-US" sz="1200" dirty="0"/>
              <a:t>Enum: Папка з класами типу Enum.</a:t>
            </a:r>
          </a:p>
          <a:p>
            <a:r>
              <a:rPr lang="en-US" sz="1200" dirty="0"/>
              <a:t>Forms: Папка з усіма формами проєкту, поділена на чотири підпапки:</a:t>
            </a:r>
          </a:p>
          <a:p>
            <a:r>
              <a:rPr lang="en-US" sz="1200" dirty="0"/>
              <a:t>Authorize: Форми пов’язані з </a:t>
            </a:r>
            <a:r>
              <a:rPr lang="en-US" sz="1200" dirty="0" err="1"/>
              <a:t>авторизацією</a:t>
            </a:r>
            <a:r>
              <a:rPr lang="en-US" sz="1200" dirty="0"/>
              <a:t>, </a:t>
            </a:r>
            <a:r>
              <a:rPr lang="en-US" sz="1200" dirty="0" err="1"/>
              <a:t>реєстрацією</a:t>
            </a:r>
            <a:r>
              <a:rPr lang="en-US" sz="1200" dirty="0"/>
              <a:t> та </a:t>
            </a:r>
            <a:r>
              <a:rPr lang="en-US" sz="1200" dirty="0" err="1"/>
              <a:t>профілем</a:t>
            </a:r>
            <a:r>
              <a:rPr lang="en-US" sz="1200" dirty="0"/>
              <a:t> користувача.</a:t>
            </a:r>
          </a:p>
          <a:p>
            <a:r>
              <a:rPr lang="en-US" sz="1200" dirty="0" err="1"/>
              <a:t>BranchAdmin</a:t>
            </a:r>
            <a:r>
              <a:rPr lang="en-US" sz="1200" dirty="0"/>
              <a:t>: Форми </a:t>
            </a:r>
            <a:r>
              <a:rPr lang="en-US" sz="1200" dirty="0" err="1"/>
              <a:t>пов’язані</a:t>
            </a:r>
            <a:r>
              <a:rPr lang="en-US" sz="1200" dirty="0"/>
              <a:t> з </a:t>
            </a:r>
            <a:r>
              <a:rPr lang="en-US" sz="1200" dirty="0" err="1"/>
              <a:t>адміністратором</a:t>
            </a:r>
            <a:r>
              <a:rPr lang="en-US" sz="1200" dirty="0"/>
              <a:t> відділення.</a:t>
            </a:r>
          </a:p>
          <a:p>
            <a:r>
              <a:rPr lang="en-US" sz="1200" dirty="0"/>
              <a:t>Client: Форми </a:t>
            </a:r>
            <a:r>
              <a:rPr lang="en-US" sz="1200" dirty="0" err="1"/>
              <a:t>пов’язані</a:t>
            </a:r>
            <a:r>
              <a:rPr lang="en-US" sz="1200" dirty="0"/>
              <a:t> з </a:t>
            </a:r>
            <a:r>
              <a:rPr lang="en-US" sz="1200" dirty="0" err="1"/>
              <a:t>клієнтом</a:t>
            </a:r>
            <a:r>
              <a:rPr lang="en-US" sz="1200" dirty="0"/>
              <a:t>.</a:t>
            </a:r>
          </a:p>
          <a:p>
            <a:r>
              <a:rPr lang="en-US" sz="1200" dirty="0" err="1"/>
              <a:t>SystemAdmin</a:t>
            </a:r>
            <a:r>
              <a:rPr lang="en-US" sz="1200" dirty="0"/>
              <a:t>: Форми </a:t>
            </a:r>
            <a:r>
              <a:rPr lang="en-US" sz="1200" dirty="0" err="1"/>
              <a:t>пов’язані</a:t>
            </a:r>
            <a:r>
              <a:rPr lang="en-US" sz="1200" dirty="0"/>
              <a:t> з </a:t>
            </a:r>
            <a:r>
              <a:rPr lang="en-US" sz="1200" dirty="0" err="1"/>
              <a:t>адміністратором</a:t>
            </a:r>
            <a:r>
              <a:rPr lang="en-US" sz="1200" dirty="0"/>
              <a:t> </a:t>
            </a:r>
            <a:r>
              <a:rPr lang="en-US" sz="1200" dirty="0" err="1"/>
              <a:t>системи</a:t>
            </a:r>
            <a:r>
              <a:rPr lang="en-US" sz="1200" dirty="0"/>
              <a:t>.</a:t>
            </a:r>
          </a:p>
          <a:p>
            <a:r>
              <a:rPr lang="en-US" sz="1200" dirty="0" err="1"/>
              <a:t>DBConnection</a:t>
            </a:r>
            <a:r>
              <a:rPr lang="en-US" sz="1200" dirty="0"/>
              <a:t>: </a:t>
            </a:r>
            <a:r>
              <a:rPr lang="en-US" sz="1200" dirty="0" err="1"/>
              <a:t>Клас</a:t>
            </a:r>
            <a:r>
              <a:rPr lang="en-US" sz="1200" dirty="0"/>
              <a:t>, </a:t>
            </a:r>
            <a:r>
              <a:rPr lang="en-US" sz="1200" dirty="0" err="1"/>
              <a:t>що</a:t>
            </a:r>
            <a:r>
              <a:rPr lang="en-US" sz="1200" dirty="0"/>
              <a:t> </a:t>
            </a:r>
            <a:r>
              <a:rPr lang="en-US" sz="1200" dirty="0" err="1"/>
              <a:t>відповідає</a:t>
            </a:r>
            <a:r>
              <a:rPr lang="en-US" sz="1200" dirty="0"/>
              <a:t> </a:t>
            </a:r>
            <a:r>
              <a:rPr lang="en-US" sz="1200" dirty="0" err="1"/>
              <a:t>за</a:t>
            </a:r>
            <a:r>
              <a:rPr lang="en-US" sz="1200" dirty="0"/>
              <a:t> </a:t>
            </a:r>
            <a:r>
              <a:rPr lang="en-US" sz="1200" dirty="0" err="1"/>
              <a:t>з’єднання</a:t>
            </a:r>
            <a:r>
              <a:rPr lang="en-US" sz="1200" dirty="0"/>
              <a:t> з </a:t>
            </a:r>
            <a:r>
              <a:rPr lang="en-US" sz="1200" dirty="0" err="1"/>
              <a:t>базою</a:t>
            </a:r>
            <a:r>
              <a:rPr lang="en-US" sz="1200" dirty="0"/>
              <a:t> даних.</a:t>
            </a:r>
          </a:p>
          <a:p>
            <a:r>
              <a:rPr lang="en-US" sz="1200" dirty="0" err="1"/>
              <a:t>DB_DataManager</a:t>
            </a:r>
            <a:r>
              <a:rPr lang="en-US" sz="1200" dirty="0"/>
              <a:t>: </a:t>
            </a:r>
            <a:r>
              <a:rPr lang="en-US" sz="1200" dirty="0" err="1"/>
              <a:t>Клас</a:t>
            </a:r>
            <a:r>
              <a:rPr lang="en-US" sz="1200" dirty="0"/>
              <a:t>, </a:t>
            </a:r>
            <a:r>
              <a:rPr lang="en-US" sz="1200" dirty="0" err="1"/>
              <a:t>що</a:t>
            </a:r>
            <a:r>
              <a:rPr lang="en-US" sz="1200" dirty="0"/>
              <a:t> </a:t>
            </a:r>
            <a:r>
              <a:rPr lang="en-US" sz="1200" dirty="0" err="1"/>
              <a:t>відповідає</a:t>
            </a:r>
            <a:r>
              <a:rPr lang="en-US" sz="1200" dirty="0"/>
              <a:t> </a:t>
            </a:r>
            <a:r>
              <a:rPr lang="en-US" sz="1200" dirty="0" err="1"/>
              <a:t>за</a:t>
            </a:r>
            <a:r>
              <a:rPr lang="en-US" sz="1200" dirty="0"/>
              <a:t> </a:t>
            </a:r>
            <a:r>
              <a:rPr lang="en-US" sz="1200" dirty="0" err="1"/>
              <a:t>отримання</a:t>
            </a:r>
            <a:r>
              <a:rPr lang="en-US" sz="1200" dirty="0"/>
              <a:t> даних з БД, </a:t>
            </a:r>
            <a:r>
              <a:rPr lang="en-US" sz="1200" dirty="0" err="1"/>
              <a:t>збереження</a:t>
            </a:r>
            <a:r>
              <a:rPr lang="en-US" sz="1200" dirty="0"/>
              <a:t> </a:t>
            </a:r>
            <a:r>
              <a:rPr lang="en-US" sz="1200" dirty="0" err="1"/>
              <a:t>їх</a:t>
            </a:r>
            <a:r>
              <a:rPr lang="en-US" sz="1200" dirty="0"/>
              <a:t> в </a:t>
            </a:r>
            <a:r>
              <a:rPr lang="en-US" sz="1200" dirty="0" err="1"/>
              <a:t>списках</a:t>
            </a:r>
            <a:r>
              <a:rPr lang="en-US" sz="1200" dirty="0"/>
              <a:t> </a:t>
            </a:r>
            <a:r>
              <a:rPr lang="en-US" sz="1200" dirty="0" err="1"/>
              <a:t>об’єктів</a:t>
            </a:r>
            <a:r>
              <a:rPr lang="en-US" sz="1200" dirty="0"/>
              <a:t> класів, а </a:t>
            </a:r>
            <a:r>
              <a:rPr lang="en-US" sz="1200" dirty="0" err="1"/>
              <a:t>також</a:t>
            </a:r>
            <a:r>
              <a:rPr lang="en-US" sz="1200" dirty="0"/>
              <a:t> </a:t>
            </a:r>
            <a:r>
              <a:rPr lang="en-US" sz="1200" dirty="0" err="1"/>
              <a:t>внесення</a:t>
            </a:r>
            <a:r>
              <a:rPr lang="en-US" sz="1200" dirty="0"/>
              <a:t> </a:t>
            </a:r>
            <a:r>
              <a:rPr lang="en-US" sz="1200" dirty="0" err="1"/>
              <a:t>змін</a:t>
            </a:r>
            <a:r>
              <a:rPr lang="en-US" sz="1200" dirty="0"/>
              <a:t> в БД.</a:t>
            </a:r>
          </a:p>
          <a:p>
            <a:r>
              <a:rPr lang="en-US" sz="1200" dirty="0" err="1"/>
              <a:t>FormProperties</a:t>
            </a:r>
            <a:r>
              <a:rPr lang="en-US" sz="1200" dirty="0"/>
              <a:t>: </a:t>
            </a:r>
            <a:r>
              <a:rPr lang="en-US" sz="1200" dirty="0" err="1"/>
              <a:t>Клас</a:t>
            </a:r>
            <a:r>
              <a:rPr lang="en-US" sz="1200" dirty="0"/>
              <a:t>, </a:t>
            </a:r>
            <a:r>
              <a:rPr lang="en-US" sz="1200" dirty="0" err="1"/>
              <a:t>що</a:t>
            </a:r>
            <a:r>
              <a:rPr lang="en-US" sz="1200" dirty="0"/>
              <a:t> </a:t>
            </a:r>
            <a:r>
              <a:rPr lang="en-US" sz="1200" dirty="0" err="1"/>
              <a:t>відповідає</a:t>
            </a:r>
            <a:r>
              <a:rPr lang="en-US" sz="1200" dirty="0"/>
              <a:t> </a:t>
            </a:r>
            <a:r>
              <a:rPr lang="en-US" sz="1200" dirty="0" err="1"/>
              <a:t>за</a:t>
            </a:r>
            <a:r>
              <a:rPr lang="en-US" sz="1200" dirty="0"/>
              <a:t> </a:t>
            </a:r>
            <a:r>
              <a:rPr lang="en-US" sz="1200" dirty="0" err="1"/>
              <a:t>налаштування</a:t>
            </a:r>
            <a:r>
              <a:rPr lang="en-US" sz="1200" dirty="0"/>
              <a:t> </a:t>
            </a:r>
            <a:r>
              <a:rPr lang="en-US" sz="1200" dirty="0" err="1"/>
              <a:t>усіх</a:t>
            </a:r>
            <a:r>
              <a:rPr lang="en-US" sz="1200" dirty="0"/>
              <a:t> </a:t>
            </a:r>
            <a:r>
              <a:rPr lang="en-US" sz="1200" dirty="0" err="1"/>
              <a:t>форм</a:t>
            </a:r>
            <a:r>
              <a:rPr lang="en-US" sz="1200" dirty="0"/>
              <a:t> </a:t>
            </a:r>
            <a:r>
              <a:rPr lang="en-US" sz="1200" dirty="0" err="1"/>
              <a:t>під</a:t>
            </a:r>
            <a:r>
              <a:rPr lang="en-US" sz="1200" dirty="0"/>
              <a:t> </a:t>
            </a:r>
            <a:r>
              <a:rPr lang="en-US" sz="1200" dirty="0" err="1"/>
              <a:t>одні</a:t>
            </a:r>
            <a:r>
              <a:rPr lang="en-US" sz="1200" dirty="0"/>
              <a:t> </a:t>
            </a:r>
            <a:r>
              <a:rPr lang="en-US" sz="1200" dirty="0" err="1"/>
              <a:t>стандарти</a:t>
            </a:r>
            <a:r>
              <a:rPr lang="en-US" sz="1200" dirty="0"/>
              <a:t>, </a:t>
            </a:r>
            <a:r>
              <a:rPr lang="en-US" sz="1200" dirty="0" err="1"/>
              <a:t>наприклад</a:t>
            </a:r>
            <a:r>
              <a:rPr lang="en-US" sz="1200" dirty="0"/>
              <a:t> </a:t>
            </a:r>
            <a:r>
              <a:rPr lang="en-US" sz="1200" dirty="0" err="1"/>
              <a:t>положення</a:t>
            </a:r>
            <a:r>
              <a:rPr lang="en-US" sz="1200" dirty="0"/>
              <a:t> </a:t>
            </a:r>
            <a:r>
              <a:rPr lang="en-US" sz="1200" dirty="0" err="1"/>
              <a:t>форми</a:t>
            </a:r>
            <a:r>
              <a:rPr lang="en-US" sz="1200" dirty="0"/>
              <a:t> на </a:t>
            </a:r>
            <a:r>
              <a:rPr lang="en-US" sz="1200" dirty="0" err="1"/>
              <a:t>екрані</a:t>
            </a:r>
            <a:r>
              <a:rPr lang="en-US" sz="1200" dirty="0"/>
              <a:t> </a:t>
            </a:r>
            <a:r>
              <a:rPr lang="en-US" sz="1200" dirty="0" err="1"/>
              <a:t>чи</a:t>
            </a:r>
            <a:r>
              <a:rPr lang="en-US" sz="1200" dirty="0"/>
              <a:t> </a:t>
            </a:r>
            <a:r>
              <a:rPr lang="en-US" sz="1200" dirty="0" err="1"/>
              <a:t>додавання</a:t>
            </a:r>
            <a:r>
              <a:rPr lang="en-US" sz="1200" dirty="0"/>
              <a:t> </a:t>
            </a:r>
            <a:r>
              <a:rPr lang="en-US" sz="1200" dirty="0" err="1"/>
              <a:t>кнопки</a:t>
            </a:r>
            <a:r>
              <a:rPr lang="en-US" sz="1200" dirty="0"/>
              <a:t> </a:t>
            </a:r>
            <a:r>
              <a:rPr lang="en-US" sz="1200" dirty="0" err="1"/>
              <a:t>закриття</a:t>
            </a:r>
            <a:r>
              <a:rPr lang="en-US" sz="1200" dirty="0"/>
              <a:t> програми.</a:t>
            </a:r>
          </a:p>
        </p:txBody>
      </p:sp>
      <p:sp>
        <p:nvSpPr>
          <p:cNvPr id="4" name="Місце для номера слайда 3">
            <a:extLst>
              <a:ext uri="{FF2B5EF4-FFF2-40B4-BE49-F238E27FC236}">
                <a16:creationId xmlns:a16="http://schemas.microsoft.com/office/drawing/2014/main" id="{BB14C067-59C3-6999-8DDB-A1B8E9BD70DE}"/>
              </a:ext>
            </a:extLst>
          </p:cNvPr>
          <p:cNvSpPr>
            <a:spLocks noGrp="1"/>
          </p:cNvSpPr>
          <p:nvPr>
            <p:ph type="sldNum" sz="quarter" idx="12"/>
          </p:nvPr>
        </p:nvSpPr>
        <p:spPr/>
        <p:txBody>
          <a:bodyPr/>
          <a:lstStyle/>
          <a:p>
            <a:fld id="{EAFDB8FA-52C9-423C-B39A-06ED50F78A59}" type="slidenum">
              <a:rPr lang="ru-UA" smtClean="0"/>
              <a:t>8</a:t>
            </a:fld>
            <a:endParaRPr lang="ru-UA"/>
          </a:p>
        </p:txBody>
      </p:sp>
    </p:spTree>
    <p:extLst>
      <p:ext uri="{BB962C8B-B14F-4D97-AF65-F5344CB8AC3E}">
        <p14:creationId xmlns:p14="http://schemas.microsoft.com/office/powerpoint/2010/main" val="349534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4DD92B33-B5AF-EDFD-EC03-396BCCBB25AA}"/>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kern="1200">
                <a:solidFill>
                  <a:schemeClr val="tx1"/>
                </a:solidFill>
                <a:latin typeface="+mj-lt"/>
                <a:ea typeface="+mj-ea"/>
                <a:cs typeface="+mj-cs"/>
              </a:rPr>
              <a:t>Основні концепції ООП та .NET, використані в проєкті</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Місце для вмісту 2">
            <a:extLst>
              <a:ext uri="{FF2B5EF4-FFF2-40B4-BE49-F238E27FC236}">
                <a16:creationId xmlns:a16="http://schemas.microsoft.com/office/drawing/2014/main" id="{F6C02333-6773-08F7-931D-56769BDFE247}"/>
              </a:ext>
            </a:extLst>
          </p:cNvPr>
          <p:cNvSpPr>
            <a:spLocks noGrp="1"/>
          </p:cNvSpPr>
          <p:nvPr>
            <p:ph sz="half" idx="1"/>
          </p:nvPr>
        </p:nvSpPr>
        <p:spPr>
          <a:xfrm>
            <a:off x="1115568" y="2481943"/>
            <a:ext cx="10168128" cy="3695020"/>
          </a:xfrm>
        </p:spPr>
        <p:txBody>
          <a:bodyPr vert="horz" lIns="91440" tIns="45720" rIns="91440" bIns="45720" rtlCol="0">
            <a:normAutofit lnSpcReduction="10000"/>
          </a:bodyPr>
          <a:lstStyle/>
          <a:p>
            <a:r>
              <a:rPr lang="en-US" sz="1600" dirty="0" err="1"/>
              <a:t>Інкапсуляція</a:t>
            </a:r>
            <a:r>
              <a:rPr lang="en-US" sz="1600" dirty="0"/>
              <a:t> (</a:t>
            </a:r>
            <a:r>
              <a:rPr lang="en-US" sz="1600" dirty="0" err="1"/>
              <a:t>слайд</a:t>
            </a:r>
            <a:r>
              <a:rPr lang="en-US" sz="1600" dirty="0"/>
              <a:t> 6)</a:t>
            </a:r>
          </a:p>
          <a:p>
            <a:r>
              <a:rPr lang="en-US" sz="1600" dirty="0" err="1"/>
              <a:t>Статичні</a:t>
            </a:r>
            <a:r>
              <a:rPr lang="en-US" sz="1600" dirty="0"/>
              <a:t> </a:t>
            </a:r>
            <a:r>
              <a:rPr lang="en-US" sz="1600" dirty="0" err="1"/>
              <a:t>члени</a:t>
            </a:r>
            <a:r>
              <a:rPr lang="en-US" sz="1600" dirty="0"/>
              <a:t> </a:t>
            </a:r>
            <a:r>
              <a:rPr lang="en-US" sz="1600" dirty="0" err="1"/>
              <a:t>класів</a:t>
            </a:r>
            <a:endParaRPr lang="en-US" sz="1600" dirty="0"/>
          </a:p>
          <a:p>
            <a:pPr marL="0" indent="0">
              <a:buNone/>
            </a:pPr>
            <a:r>
              <a:rPr lang="en-US" sz="1400" dirty="0">
                <a:latin typeface="Cascadia Mono" panose="020B0609020000020004" pitchFamily="49" charset="0"/>
                <a:cs typeface="Cascadia Mono" panose="020B0609020000020004" pitchFamily="49" charset="0"/>
              </a:rPr>
              <a:t>//</a:t>
            </a:r>
            <a:r>
              <a:rPr lang="en-US" sz="1400" dirty="0" err="1">
                <a:latin typeface="Cascadia Mono" panose="020B0609020000020004" pitchFamily="49" charset="0"/>
                <a:cs typeface="Cascadia Mono" panose="020B0609020000020004" pitchFamily="49" charset="0"/>
              </a:rPr>
              <a:t>створюємо</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підключення</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до</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бази</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даних</a:t>
            </a:r>
            <a:endParaRPr lang="en-US" sz="1400" dirty="0">
              <a:latin typeface="Cascadia Mono" panose="020B0609020000020004" pitchFamily="49" charset="0"/>
              <a:cs typeface="Cascadia Mono" panose="020B0609020000020004" pitchFamily="49" charset="0"/>
            </a:endParaRPr>
          </a:p>
          <a:p>
            <a:pPr marL="0" indent="0">
              <a:buNone/>
            </a:pPr>
            <a:r>
              <a:rPr lang="en-US" sz="1400" dirty="0">
                <a:latin typeface="Cascadia Mono" panose="020B0609020000020004" pitchFamily="49" charset="0"/>
                <a:cs typeface="Cascadia Mono" panose="020B0609020000020004" pitchFamily="49" charset="0"/>
              </a:rPr>
              <a:t>static </a:t>
            </a:r>
            <a:r>
              <a:rPr lang="en-US" sz="1400" dirty="0" err="1">
                <a:latin typeface="Cascadia Mono" panose="020B0609020000020004" pitchFamily="49" charset="0"/>
                <a:cs typeface="Cascadia Mono" panose="020B0609020000020004" pitchFamily="49" charset="0"/>
              </a:rPr>
              <a:t>MySqlConnection</a:t>
            </a:r>
            <a:r>
              <a:rPr lang="en-US" sz="1400" dirty="0">
                <a:latin typeface="Cascadia Mono" panose="020B0609020000020004" pitchFamily="49" charset="0"/>
                <a:cs typeface="Cascadia Mono" panose="020B0609020000020004" pitchFamily="49" charset="0"/>
              </a:rPr>
              <a:t> connection = new </a:t>
            </a:r>
            <a:r>
              <a:rPr lang="en-US" sz="1400" dirty="0" err="1">
                <a:latin typeface="Cascadia Mono" panose="020B0609020000020004" pitchFamily="49" charset="0"/>
                <a:cs typeface="Cascadia Mono" panose="020B0609020000020004" pitchFamily="49" charset="0"/>
              </a:rPr>
              <a:t>MySqlConnection</a:t>
            </a:r>
            <a:r>
              <a:rPr lang="en-US" sz="1400" dirty="0">
                <a:latin typeface="Cascadia Mono" panose="020B0609020000020004" pitchFamily="49" charset="0"/>
                <a:cs typeface="Cascadia Mono" panose="020B0609020000020004" pitchFamily="49" charset="0"/>
              </a:rPr>
              <a:t>($"server = localhost; port = 3306; 	username = </a:t>
            </a:r>
            <a:r>
              <a:rPr lang="en-US" sz="1400" dirty="0" err="1">
                <a:latin typeface="Cascadia Mono" panose="020B0609020000020004" pitchFamily="49" charset="0"/>
                <a:cs typeface="Cascadia Mono" panose="020B0609020000020004" pitchFamily="49" charset="0"/>
              </a:rPr>
              <a:t>Environment.GetEnvironmentVariable</a:t>
            </a:r>
            <a:r>
              <a:rPr lang="en-US" sz="1400" dirty="0">
                <a:latin typeface="Cascadia Mono" panose="020B0609020000020004" pitchFamily="49" charset="0"/>
                <a:cs typeface="Cascadia Mono" panose="020B0609020000020004" pitchFamily="49" charset="0"/>
              </a:rPr>
              <a:t>("DB_USER")}; password = 	{</a:t>
            </a:r>
            <a:r>
              <a:rPr lang="en-US" sz="1400" dirty="0" err="1">
                <a:latin typeface="Cascadia Mono" panose="020B0609020000020004" pitchFamily="49" charset="0"/>
                <a:cs typeface="Cascadia Mono" panose="020B0609020000020004" pitchFamily="49" charset="0"/>
              </a:rPr>
              <a:t>Environment.GetEnvironmentVariable</a:t>
            </a:r>
            <a:r>
              <a:rPr lang="en-US" sz="1400" dirty="0">
                <a:latin typeface="Cascadia Mono" panose="020B0609020000020004" pitchFamily="49" charset="0"/>
                <a:cs typeface="Cascadia Mono" panose="020B0609020000020004" pitchFamily="49" charset="0"/>
              </a:rPr>
              <a:t>("DB_PASS")}; database = logistics");</a:t>
            </a:r>
          </a:p>
          <a:p>
            <a:r>
              <a:rPr lang="en-US" sz="1600" dirty="0" err="1"/>
              <a:t>Інтерфейси</a:t>
            </a:r>
            <a:r>
              <a:rPr lang="en-US" sz="1600" dirty="0"/>
              <a:t>: </a:t>
            </a:r>
            <a:r>
              <a:rPr lang="en-US" sz="1600" dirty="0" err="1"/>
              <a:t>IBranchAdmin</a:t>
            </a:r>
            <a:r>
              <a:rPr lang="en-US" sz="1600" dirty="0"/>
              <a:t> (</a:t>
            </a:r>
            <a:r>
              <a:rPr lang="en-US" sz="1600" dirty="0" err="1"/>
              <a:t>слайд</a:t>
            </a:r>
            <a:r>
              <a:rPr lang="en-US" sz="1600" dirty="0"/>
              <a:t> 6)</a:t>
            </a:r>
          </a:p>
          <a:p>
            <a:r>
              <a:rPr lang="en-US" sz="1600" dirty="0" err="1"/>
              <a:t>Абстрактні</a:t>
            </a:r>
            <a:r>
              <a:rPr lang="en-US" sz="1600" dirty="0"/>
              <a:t> </a:t>
            </a:r>
            <a:r>
              <a:rPr lang="en-US" sz="1600" dirty="0" err="1"/>
              <a:t>класи</a:t>
            </a:r>
            <a:r>
              <a:rPr lang="en-US" sz="1600" dirty="0"/>
              <a:t>: User (</a:t>
            </a:r>
            <a:r>
              <a:rPr lang="en-US" sz="1600" dirty="0" err="1"/>
              <a:t>слайд</a:t>
            </a:r>
            <a:r>
              <a:rPr lang="en-US" sz="1600" dirty="0"/>
              <a:t> 6)</a:t>
            </a:r>
          </a:p>
          <a:p>
            <a:r>
              <a:rPr lang="en-US" sz="1600" dirty="0" err="1"/>
              <a:t>Спадкування</a:t>
            </a:r>
            <a:r>
              <a:rPr lang="en-US" sz="1600" dirty="0"/>
              <a:t>: </a:t>
            </a:r>
            <a:r>
              <a:rPr lang="en-US" sz="1600" dirty="0" err="1"/>
              <a:t>Класи</a:t>
            </a:r>
            <a:r>
              <a:rPr lang="en-US" sz="1600" dirty="0"/>
              <a:t> </a:t>
            </a:r>
            <a:r>
              <a:rPr lang="en-US" sz="1600" dirty="0" err="1"/>
              <a:t>BranchAdmin</a:t>
            </a:r>
            <a:r>
              <a:rPr lang="en-US" sz="1600" dirty="0"/>
              <a:t>, </a:t>
            </a:r>
            <a:r>
              <a:rPr lang="en-US" sz="1600" dirty="0" err="1"/>
              <a:t>SystemAdmin</a:t>
            </a:r>
            <a:r>
              <a:rPr lang="en-US" sz="1600" dirty="0"/>
              <a:t>, </a:t>
            </a:r>
            <a:r>
              <a:rPr lang="en-US" sz="1600" dirty="0" err="1"/>
              <a:t>та</a:t>
            </a:r>
            <a:r>
              <a:rPr lang="en-US" sz="1600" dirty="0"/>
              <a:t> Client </a:t>
            </a:r>
            <a:r>
              <a:rPr lang="en-US" sz="1600" dirty="0" err="1"/>
              <a:t>наслідуються</a:t>
            </a:r>
            <a:r>
              <a:rPr lang="en-US" sz="1600" dirty="0"/>
              <a:t> </a:t>
            </a:r>
            <a:r>
              <a:rPr lang="en-US" sz="1600" dirty="0" err="1"/>
              <a:t>від</a:t>
            </a:r>
            <a:r>
              <a:rPr lang="en-US" sz="1600" dirty="0"/>
              <a:t> User (</a:t>
            </a:r>
            <a:r>
              <a:rPr lang="en-US" sz="1600" dirty="0" err="1"/>
              <a:t>слайд</a:t>
            </a:r>
            <a:r>
              <a:rPr lang="en-US" sz="1600" dirty="0"/>
              <a:t> 6)</a:t>
            </a:r>
          </a:p>
          <a:p>
            <a:r>
              <a:rPr lang="en-US" sz="1600" dirty="0" err="1"/>
              <a:t>Поліморфізм</a:t>
            </a:r>
            <a:r>
              <a:rPr lang="en-US" sz="1600" dirty="0"/>
              <a:t>: </a:t>
            </a:r>
          </a:p>
          <a:p>
            <a:pPr marL="0" indent="0">
              <a:buNone/>
            </a:pP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Створюємо</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новий</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об'єкт</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класу</a:t>
            </a:r>
            <a:r>
              <a:rPr lang="en-US" sz="1400" dirty="0">
                <a:latin typeface="Cascadia Mono" panose="020B0609020000020004" pitchFamily="49" charset="0"/>
                <a:cs typeface="Cascadia Mono" panose="020B0609020000020004" pitchFamily="49" charset="0"/>
              </a:rPr>
              <a:t> Client</a:t>
            </a:r>
          </a:p>
          <a:p>
            <a:pPr marL="0" indent="0">
              <a:buNone/>
            </a:pPr>
            <a:r>
              <a:rPr lang="en-US" sz="1400" dirty="0">
                <a:latin typeface="Cascadia Mono" panose="020B0609020000020004" pitchFamily="49" charset="0"/>
                <a:cs typeface="Cascadia Mono" panose="020B0609020000020004" pitchFamily="49" charset="0"/>
              </a:rPr>
              <a:t>User </a:t>
            </a:r>
            <a:r>
              <a:rPr lang="en-US" sz="1400" dirty="0" err="1">
                <a:latin typeface="Cascadia Mono" panose="020B0609020000020004" pitchFamily="49" charset="0"/>
                <a:cs typeface="Cascadia Mono" panose="020B0609020000020004" pitchFamily="49" charset="0"/>
              </a:rPr>
              <a:t>newClient</a:t>
            </a:r>
            <a:r>
              <a:rPr lang="en-US" sz="1400" dirty="0">
                <a:latin typeface="Cascadia Mono" panose="020B0609020000020004" pitchFamily="49" charset="0"/>
                <a:cs typeface="Cascadia Mono" panose="020B0609020000020004" pitchFamily="49" charset="0"/>
              </a:rPr>
              <a:t> = new </a:t>
            </a:r>
            <a:r>
              <a:rPr lang="en-US" sz="1400" dirty="0" err="1">
                <a:latin typeface="Cascadia Mono" panose="020B0609020000020004" pitchFamily="49" charset="0"/>
                <a:cs typeface="Cascadia Mono" panose="020B0609020000020004" pitchFamily="49" charset="0"/>
              </a:rPr>
              <a:t>Classes.Client</a:t>
            </a:r>
            <a:r>
              <a:rPr lang="en-US" sz="1400" dirty="0">
                <a:latin typeface="Cascadia Mono" panose="020B0609020000020004" pitchFamily="49" charset="0"/>
                <a:cs typeface="Cascadia Mono" panose="020B0609020000020004" pitchFamily="49" charset="0"/>
              </a:rPr>
              <a:t>(</a:t>
            </a:r>
            <a:r>
              <a:rPr lang="en-US" sz="1400" dirty="0" err="1">
                <a:latin typeface="Cascadia Mono" panose="020B0609020000020004" pitchFamily="49" charset="0"/>
                <a:cs typeface="Cascadia Mono" panose="020B0609020000020004" pitchFamily="49" charset="0"/>
              </a:rPr>
              <a:t>firstName</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lastName</a:t>
            </a:r>
            <a:r>
              <a:rPr lang="en-US" sz="1400" dirty="0">
                <a:latin typeface="Cascadia Mono" panose="020B0609020000020004" pitchFamily="49" charset="0"/>
                <a:cs typeface="Cascadia Mono" panose="020B0609020000020004" pitchFamily="49" charset="0"/>
              </a:rPr>
              <a:t>, </a:t>
            </a:r>
            <a:r>
              <a:rPr lang="en-US" sz="1400" dirty="0" err="1">
                <a:latin typeface="Cascadia Mono" panose="020B0609020000020004" pitchFamily="49" charset="0"/>
                <a:cs typeface="Cascadia Mono" panose="020B0609020000020004" pitchFamily="49" charset="0"/>
              </a:rPr>
              <a:t>phoneNumber</a:t>
            </a:r>
            <a:r>
              <a:rPr lang="en-US" sz="1400" dirty="0">
                <a:latin typeface="Cascadia Mono" panose="020B0609020000020004" pitchFamily="49" charset="0"/>
                <a:cs typeface="Cascadia Mono" panose="020B0609020000020004" pitchFamily="49" charset="0"/>
              </a:rPr>
              <a:t>, password);</a:t>
            </a:r>
          </a:p>
          <a:p>
            <a:pPr marL="0"/>
            <a:endParaRPr lang="en-US" sz="1400" dirty="0"/>
          </a:p>
        </p:txBody>
      </p:sp>
      <p:sp>
        <p:nvSpPr>
          <p:cNvPr id="7" name="Місце для номера слайда 6">
            <a:extLst>
              <a:ext uri="{FF2B5EF4-FFF2-40B4-BE49-F238E27FC236}">
                <a16:creationId xmlns:a16="http://schemas.microsoft.com/office/drawing/2014/main" id="{31667BB3-19C8-2EB4-4EF0-B97841CBEAD8}"/>
              </a:ext>
            </a:extLst>
          </p:cNvPr>
          <p:cNvSpPr>
            <a:spLocks noGrp="1"/>
          </p:cNvSpPr>
          <p:nvPr>
            <p:ph type="sldNum" sz="quarter" idx="12"/>
          </p:nvPr>
        </p:nvSpPr>
        <p:spPr/>
        <p:txBody>
          <a:bodyPr/>
          <a:lstStyle/>
          <a:p>
            <a:fld id="{EAFDB8FA-52C9-423C-B39A-06ED50F78A59}" type="slidenum">
              <a:rPr lang="ru-UA" smtClean="0"/>
              <a:t>9</a:t>
            </a:fld>
            <a:endParaRPr lang="ru-UA"/>
          </a:p>
        </p:txBody>
      </p:sp>
    </p:spTree>
    <p:extLst>
      <p:ext uri="{BB962C8B-B14F-4D97-AF65-F5344CB8AC3E}">
        <p14:creationId xmlns:p14="http://schemas.microsoft.com/office/powerpoint/2010/main" val="2931786755"/>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фіс">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фіс">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TotalTime>
  <Words>960</Words>
  <Application>Microsoft Office PowerPoint</Application>
  <PresentationFormat>Широкий екран</PresentationFormat>
  <Paragraphs>102</Paragraphs>
  <Slides>15</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Aptos</vt:lpstr>
      <vt:lpstr>Aptos Display</vt:lpstr>
      <vt:lpstr>Arial</vt:lpstr>
      <vt:lpstr>Calibri</vt:lpstr>
      <vt:lpstr>Cascadia Mono</vt:lpstr>
      <vt:lpstr>Тема Office</vt:lpstr>
      <vt:lpstr>Курсовий проєкт на тему логістичні послуги</vt:lpstr>
      <vt:lpstr>Аналіз предметної області</vt:lpstr>
      <vt:lpstr>Mind Map</vt:lpstr>
      <vt:lpstr>Типи користувачів</vt:lpstr>
      <vt:lpstr>Проєктування екранних форм</vt:lpstr>
      <vt:lpstr>Діаграма класів предметної області</vt:lpstr>
      <vt:lpstr>Зберігання даних</vt:lpstr>
      <vt:lpstr>Файлова структура проєкту</vt:lpstr>
      <vt:lpstr>Основні концепції ООП та .NET, використані в проєкті</vt:lpstr>
      <vt:lpstr>Основні концепції ООП та .NET, використані в проєкті</vt:lpstr>
      <vt:lpstr>Основні концепції ООП та .NET, використані в проєкті</vt:lpstr>
      <vt:lpstr>Основні концепції ООП та .NET, використані в проєкті</vt:lpstr>
      <vt:lpstr>Cхема Бази Даних</vt:lpstr>
      <vt:lpstr>Ведення GitHub-репозиторію</vt:lpstr>
      <vt:lpstr>Дякую за увагу!</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 – титульний: тема курсової роботи, дані щодо виконавця і викладача-консультанта, навчальний рік  Слайд 2 – знайомство з предметною областю: чим вона цікава, які можливо аналоги були проаналізовані, Mind map  Слайд 3 – Типи користувачів і їх можливості  Слайд 4 – Проєктування екранних форм  Слайд 5 – Діаграма класів предметної області* *якщо вона завелика, то можна не показувати внутрішню деталізацію класів, а залишити тільки назви класів і зв’язки між ними, обов’язково виділити інтерфейси/абстрактні класи/спадкування)  Слайд 6 – Зберігання даних: навести формат і приклади того, як зберігаються дані у проєкті  Слайд 7 – Файлова структура проєкту  Слайд 8 – Unit-testing  Слайд 9-11 – Навести маленькі приклади того, що у проєкті було використано:* 1) інкапсуляцію (може бути показано на слайді 5) 2) статичні члени класів, 3) інтерфейси (може бути показано на слайді 5), 4) абстрактні класи (може бути показано на слайді 5), 5) спадкування (може бути показано на слайді 5), 6) поліморфізм, 7) .NET-delegates і events, 8) сереалізацію/десереалізацію, 9) generic collections, 10) LINQ *якщо це не наведено у попередніх слайдах  Слайд 12 – Додатковий слайд, де можна похвалитися, наприклад, застосуванням шаблонів проєктування, використанням БД (навести схему БД, СУБД) та ін.  Слайд 13 – Ведення GitHub-репозиторію* *Надаємо посилання на віддалений репозиторій, і «вживу» демоструємо: 1) використання milestones, issues, tasklists; 2) історію commits 3) оформлення файлу readme.md. </dc:title>
  <dc:creator>Kiian Liudmila</dc:creator>
  <cp:lastModifiedBy>Kiian Liudmila</cp:lastModifiedBy>
  <cp:revision>7</cp:revision>
  <dcterms:created xsi:type="dcterms:W3CDTF">2024-05-18T20:10:31Z</dcterms:created>
  <dcterms:modified xsi:type="dcterms:W3CDTF">2024-05-19T11:50:48Z</dcterms:modified>
</cp:coreProperties>
</file>