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BD8D0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12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B7161-E10E-B805-9BBC-B4234EF7C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089289-BEBF-C754-B09D-8979677B7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2F1BB-53D2-C301-023A-328DC16C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5417-10BE-4937-8299-D1A36FB9E90F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8A152-0C6D-0A86-1D02-BEFAE86D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7BB06-665E-5222-51A9-82CB9F85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84CC-1CBC-430D-AFA0-89217E058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27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9390F-8F16-6C73-A50B-D8B0BE35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0EDCD3-C1ED-4494-A168-1A7AD1582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ECF7D-E6DD-2776-2DC2-C68714F4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5417-10BE-4937-8299-D1A36FB9E90F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32938-D077-1D02-6B93-91AD8D1A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EFB1B-9F4E-BEA1-6538-211C9168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84CC-1CBC-430D-AFA0-89217E058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8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032D26-E9B5-9C0E-248F-9946CFE6B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FE01CD-41AC-49F0-64C5-5287823D1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2C277-8AE6-2207-24BF-8715229E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5417-10BE-4937-8299-D1A36FB9E90F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F09D6-973F-D724-7DE5-48CD97EC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9B70D-F549-A83C-18FC-D53CC720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84CC-1CBC-430D-AFA0-89217E058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9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2D8BC-197E-E6BE-2399-C693AA19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B5457-0AD6-3E99-F35A-A8C73EA1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C02B2-F407-27F1-82CC-016A2AE5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5417-10BE-4937-8299-D1A36FB9E90F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45F87-F10E-5120-865C-11218B2F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7B439-D4FD-194F-ADB1-D0DF5CDA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84CC-1CBC-430D-AFA0-89217E058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6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CAF04-85A9-1464-FE65-FD8131F1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F5CAFA-4E83-643D-EE52-61667AB5D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0DA3C-972C-5A7E-91F3-41C23673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5417-10BE-4937-8299-D1A36FB9E90F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CE487-E558-2E68-1259-C00A4FDF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3A24A-D02F-A003-CF94-DF3DC77F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84CC-1CBC-430D-AFA0-89217E058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45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6094B-59BA-F9B2-2D9F-17267A72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8228F-F7E5-7A1B-CAF7-A05DA13FF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9C6702-6EB2-B480-1196-79CBCEA4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D10C6-2992-4CF7-958D-02C1ACED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5417-10BE-4937-8299-D1A36FB9E90F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D53DB5-7A71-ABE5-B791-630AB918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EB6F1A-2441-20C2-8D4B-ACFCE6CC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84CC-1CBC-430D-AFA0-89217E058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43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53C22-2423-534A-8BA1-4B6D773C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39D6F5-DC3C-2837-9298-D9CA982E4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0ADBB8-B48D-7332-69DA-6EDFF4D05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A4F2EF-A052-D271-01DA-CF2CCAFF8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4B15AA-48B5-F5DB-8A28-EC8A1FC8D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D72BE4-AC17-4D39-1FD8-86E848E3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5417-10BE-4937-8299-D1A36FB9E90F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E76A46-02A3-5876-5034-7E86F9F4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9EC74C-4F3B-652A-2E79-A498A875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84CC-1CBC-430D-AFA0-89217E058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5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A84C6-E4DC-1CD8-6383-34E5D685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01D8B5-F0CF-9CB2-3F61-6CE997D3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5417-10BE-4937-8299-D1A36FB9E90F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FBBE09-A6DF-526C-B26F-89636D14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23D94D-D7E0-D5B2-E5DB-C12406BB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84CC-1CBC-430D-AFA0-89217E058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49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7975AC-A70B-1633-4567-A2A5BE7F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5417-10BE-4937-8299-D1A36FB9E90F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6E4F35-9AFD-43A1-1978-E91954B3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6FB45E-A57A-BF59-3E1D-2F01058A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84CC-1CBC-430D-AFA0-89217E058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47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E0073-A23C-22A6-6EA8-6521818E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41D9C-0558-F045-24C8-61BC0FC6D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3FE12-D1C0-5CDE-7B4C-9F5CEE867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68CDA3-5C0C-3A01-CF4C-BF636C1F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5417-10BE-4937-8299-D1A36FB9E90F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E20E2-3C0E-564A-8AFD-076A276F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836DE-E04C-BDD0-8F52-9AA5E8A7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84CC-1CBC-430D-AFA0-89217E058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13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25E41-7997-200B-FCBB-94910747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6F5F28-0D2B-7677-B793-3E0EAF011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0DEB3E-27E9-F047-00AE-D03701764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7D8E3-785D-3463-6121-66DE3296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5417-10BE-4937-8299-D1A36FB9E90F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50F4B-C4E9-D100-6E61-22BDA18C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4B1D7-E2FA-9F1B-EB6B-89891544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B84CC-1CBC-430D-AFA0-89217E058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75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25E074-D459-9B3C-2CA6-EC1DE58F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14F2C-A427-B0DD-5CBD-314D297E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D85C6-87A1-E464-05B5-3D62E62A6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5417-10BE-4937-8299-D1A36FB9E90F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3A3DA-FC56-6B25-8646-B1ADF629B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C08CF-0417-3225-A377-D96D4948C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B84CC-1CBC-430D-AFA0-89217E058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59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9C329-65D4-E193-68ED-C7D4BD2D3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55836" y="2212936"/>
            <a:ext cx="9144000" cy="2387600"/>
          </a:xfrm>
        </p:spPr>
        <p:txBody>
          <a:bodyPr/>
          <a:lstStyle/>
          <a:p>
            <a:r>
              <a:rPr lang="zh-CN" altLang="en-US" b="1" dirty="0">
                <a:solidFill>
                  <a:srgbClr val="FF5B5B"/>
                </a:solidFill>
              </a:rPr>
              <a:t>论文</a:t>
            </a:r>
            <a:r>
              <a:rPr lang="zh-CN" altLang="en-US" b="1" dirty="0"/>
              <a:t>答辩</a:t>
            </a:r>
            <a:br>
              <a:rPr lang="en-US" altLang="zh-CN" b="1" dirty="0"/>
            </a:br>
            <a:r>
              <a:rPr lang="en-US" altLang="zh-CN" sz="2000" b="1" dirty="0"/>
              <a:t>——</a:t>
            </a:r>
            <a:r>
              <a:rPr lang="en-US" altLang="zh-CN" sz="2000" b="1" dirty="0" err="1"/>
              <a:t>softmax</a:t>
            </a:r>
            <a:r>
              <a:rPr lang="zh-CN" altLang="en-US" sz="2000" b="1" dirty="0"/>
              <a:t>回归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4901AF-409A-99D5-5B46-BFFDB869F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89326" y="4693423"/>
            <a:ext cx="9144000" cy="1655762"/>
          </a:xfrm>
        </p:spPr>
        <p:txBody>
          <a:bodyPr/>
          <a:lstStyle/>
          <a:p>
            <a:r>
              <a:rPr lang="zh-CN" altLang="en-US" dirty="0"/>
              <a:t>陈欣禧</a:t>
            </a:r>
            <a:endParaRPr lang="en-US" altLang="zh-CN" dirty="0"/>
          </a:p>
          <a:p>
            <a:r>
              <a:rPr lang="zh-CN" altLang="en-US" dirty="0"/>
              <a:t>时间</a:t>
            </a:r>
            <a:r>
              <a:rPr lang="en-US" altLang="zh-CN" dirty="0"/>
              <a:t>:2023.4.4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32BAA5-8DA5-393A-F58D-1F4AC7DD6A95}"/>
              </a:ext>
            </a:extLst>
          </p:cNvPr>
          <p:cNvSpPr/>
          <p:nvPr/>
        </p:nvSpPr>
        <p:spPr>
          <a:xfrm rot="20777282">
            <a:off x="5040169" y="3902644"/>
            <a:ext cx="8613809" cy="5202502"/>
          </a:xfrm>
          <a:custGeom>
            <a:avLst/>
            <a:gdLst>
              <a:gd name="connsiteX0" fmla="*/ 0 w 4869656"/>
              <a:gd name="connsiteY0" fmla="*/ 0 h 2844801"/>
              <a:gd name="connsiteX1" fmla="*/ 4869656 w 4869656"/>
              <a:gd name="connsiteY1" fmla="*/ 0 h 2844801"/>
              <a:gd name="connsiteX2" fmla="*/ 4869656 w 4869656"/>
              <a:gd name="connsiteY2" fmla="*/ 2844801 h 2844801"/>
              <a:gd name="connsiteX3" fmla="*/ 0 w 4869656"/>
              <a:gd name="connsiteY3" fmla="*/ 2844801 h 2844801"/>
              <a:gd name="connsiteX4" fmla="*/ 0 w 4869656"/>
              <a:gd name="connsiteY4" fmla="*/ 0 h 2844801"/>
              <a:gd name="connsiteX0" fmla="*/ 0 w 4869656"/>
              <a:gd name="connsiteY0" fmla="*/ 0 h 3911749"/>
              <a:gd name="connsiteX1" fmla="*/ 4869656 w 4869656"/>
              <a:gd name="connsiteY1" fmla="*/ 0 h 3911749"/>
              <a:gd name="connsiteX2" fmla="*/ 3683743 w 4869656"/>
              <a:gd name="connsiteY2" fmla="*/ 3911749 h 3911749"/>
              <a:gd name="connsiteX3" fmla="*/ 0 w 4869656"/>
              <a:gd name="connsiteY3" fmla="*/ 2844801 h 3911749"/>
              <a:gd name="connsiteX4" fmla="*/ 0 w 4869656"/>
              <a:gd name="connsiteY4" fmla="*/ 0 h 391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656" h="3911749">
                <a:moveTo>
                  <a:pt x="0" y="0"/>
                </a:moveTo>
                <a:lnTo>
                  <a:pt x="4869656" y="0"/>
                </a:lnTo>
                <a:lnTo>
                  <a:pt x="3683743" y="3911749"/>
                </a:lnTo>
                <a:lnTo>
                  <a:pt x="0" y="28448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0BD46A0-059B-2A6B-240B-86FF94419A9C}"/>
              </a:ext>
            </a:extLst>
          </p:cNvPr>
          <p:cNvSpPr/>
          <p:nvPr/>
        </p:nvSpPr>
        <p:spPr>
          <a:xfrm>
            <a:off x="1226344" y="549275"/>
            <a:ext cx="595312" cy="573088"/>
          </a:xfrm>
          <a:prstGeom prst="ellipse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F81E0EE-320A-1163-03E8-5B26C0BE1D63}"/>
              </a:ext>
            </a:extLst>
          </p:cNvPr>
          <p:cNvSpPr/>
          <p:nvPr/>
        </p:nvSpPr>
        <p:spPr>
          <a:xfrm rot="19093165">
            <a:off x="991821" y="1497429"/>
            <a:ext cx="3550444" cy="659607"/>
          </a:xfrm>
          <a:custGeom>
            <a:avLst/>
            <a:gdLst>
              <a:gd name="connsiteX0" fmla="*/ 0 w 3550444"/>
              <a:gd name="connsiteY0" fmla="*/ 0 h 659607"/>
              <a:gd name="connsiteX1" fmla="*/ 3550444 w 3550444"/>
              <a:gd name="connsiteY1" fmla="*/ 0 h 659607"/>
              <a:gd name="connsiteX2" fmla="*/ 3550444 w 3550444"/>
              <a:gd name="connsiteY2" fmla="*/ 659607 h 659607"/>
              <a:gd name="connsiteX3" fmla="*/ 0 w 3550444"/>
              <a:gd name="connsiteY3" fmla="*/ 659607 h 659607"/>
              <a:gd name="connsiteX4" fmla="*/ 0 w 3550444"/>
              <a:gd name="connsiteY4" fmla="*/ 0 h 659607"/>
              <a:gd name="connsiteX0" fmla="*/ 237103 w 3550444"/>
              <a:gd name="connsiteY0" fmla="*/ 77732 h 659607"/>
              <a:gd name="connsiteX1" fmla="*/ 3550444 w 3550444"/>
              <a:gd name="connsiteY1" fmla="*/ 0 h 659607"/>
              <a:gd name="connsiteX2" fmla="*/ 3550444 w 3550444"/>
              <a:gd name="connsiteY2" fmla="*/ 659607 h 659607"/>
              <a:gd name="connsiteX3" fmla="*/ 0 w 3550444"/>
              <a:gd name="connsiteY3" fmla="*/ 659607 h 659607"/>
              <a:gd name="connsiteX4" fmla="*/ 237103 w 3550444"/>
              <a:gd name="connsiteY4" fmla="*/ 77732 h 659607"/>
              <a:gd name="connsiteX0" fmla="*/ 372203 w 3550444"/>
              <a:gd name="connsiteY0" fmla="*/ 140965 h 659607"/>
              <a:gd name="connsiteX1" fmla="*/ 3550444 w 3550444"/>
              <a:gd name="connsiteY1" fmla="*/ 0 h 659607"/>
              <a:gd name="connsiteX2" fmla="*/ 3550444 w 3550444"/>
              <a:gd name="connsiteY2" fmla="*/ 659607 h 659607"/>
              <a:gd name="connsiteX3" fmla="*/ 0 w 3550444"/>
              <a:gd name="connsiteY3" fmla="*/ 659607 h 659607"/>
              <a:gd name="connsiteX4" fmla="*/ 372203 w 3550444"/>
              <a:gd name="connsiteY4" fmla="*/ 140965 h 65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444" h="659607">
                <a:moveTo>
                  <a:pt x="372203" y="140965"/>
                </a:moveTo>
                <a:lnTo>
                  <a:pt x="3550444" y="0"/>
                </a:lnTo>
                <a:lnTo>
                  <a:pt x="3550444" y="659607"/>
                </a:lnTo>
                <a:lnTo>
                  <a:pt x="0" y="659607"/>
                </a:lnTo>
                <a:lnTo>
                  <a:pt x="372203" y="140965"/>
                </a:lnTo>
                <a:close/>
              </a:path>
            </a:pathLst>
          </a:cu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03C9CC-3BCD-AF5D-75A8-FC5EBCEB3E8E}"/>
              </a:ext>
            </a:extLst>
          </p:cNvPr>
          <p:cNvSpPr/>
          <p:nvPr/>
        </p:nvSpPr>
        <p:spPr>
          <a:xfrm rot="20034678">
            <a:off x="2794978" y="1409752"/>
            <a:ext cx="3957638" cy="471487"/>
          </a:xfrm>
          <a:custGeom>
            <a:avLst/>
            <a:gdLst>
              <a:gd name="connsiteX0" fmla="*/ 0 w 3957638"/>
              <a:gd name="connsiteY0" fmla="*/ 0 h 471487"/>
              <a:gd name="connsiteX1" fmla="*/ 3957638 w 3957638"/>
              <a:gd name="connsiteY1" fmla="*/ 0 h 471487"/>
              <a:gd name="connsiteX2" fmla="*/ 3957638 w 3957638"/>
              <a:gd name="connsiteY2" fmla="*/ 471487 h 471487"/>
              <a:gd name="connsiteX3" fmla="*/ 0 w 3957638"/>
              <a:gd name="connsiteY3" fmla="*/ 471487 h 471487"/>
              <a:gd name="connsiteX4" fmla="*/ 0 w 3957638"/>
              <a:gd name="connsiteY4" fmla="*/ 0 h 471487"/>
              <a:gd name="connsiteX0" fmla="*/ 0 w 3957638"/>
              <a:gd name="connsiteY0" fmla="*/ 0 h 471487"/>
              <a:gd name="connsiteX1" fmla="*/ 3661356 w 3957638"/>
              <a:gd name="connsiteY1" fmla="*/ 101505 h 471487"/>
              <a:gd name="connsiteX2" fmla="*/ 3957638 w 3957638"/>
              <a:gd name="connsiteY2" fmla="*/ 471487 h 471487"/>
              <a:gd name="connsiteX3" fmla="*/ 0 w 3957638"/>
              <a:gd name="connsiteY3" fmla="*/ 471487 h 471487"/>
              <a:gd name="connsiteX4" fmla="*/ 0 w 3957638"/>
              <a:gd name="connsiteY4" fmla="*/ 0 h 47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7638" h="471487">
                <a:moveTo>
                  <a:pt x="0" y="0"/>
                </a:moveTo>
                <a:lnTo>
                  <a:pt x="3661356" y="101505"/>
                </a:lnTo>
                <a:lnTo>
                  <a:pt x="3957638" y="471487"/>
                </a:lnTo>
                <a:lnTo>
                  <a:pt x="0" y="471487"/>
                </a:lnTo>
                <a:lnTo>
                  <a:pt x="0" y="0"/>
                </a:lnTo>
                <a:close/>
              </a:path>
            </a:pathLst>
          </a:cu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E7204CD-22A2-DBEC-C6F3-4B02A126976C}"/>
              </a:ext>
            </a:extLst>
          </p:cNvPr>
          <p:cNvSpPr/>
          <p:nvPr/>
        </p:nvSpPr>
        <p:spPr>
          <a:xfrm>
            <a:off x="7130426" y="869970"/>
            <a:ext cx="3237089" cy="3116243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E28D5E81-4ED8-63A2-63A5-A1180EF31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7881" y="2038445"/>
            <a:ext cx="5953933" cy="446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59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5">
            <a:extLst>
              <a:ext uri="{FF2B5EF4-FFF2-40B4-BE49-F238E27FC236}">
                <a16:creationId xmlns:a16="http://schemas.microsoft.com/office/drawing/2014/main" id="{C4E8660A-EF80-15DC-E6E0-7AC201C7678B}"/>
              </a:ext>
            </a:extLst>
          </p:cNvPr>
          <p:cNvSpPr/>
          <p:nvPr/>
        </p:nvSpPr>
        <p:spPr>
          <a:xfrm rot="9762090">
            <a:off x="-3576023" y="-2601252"/>
            <a:ext cx="8613809" cy="5202502"/>
          </a:xfrm>
          <a:custGeom>
            <a:avLst/>
            <a:gdLst>
              <a:gd name="connsiteX0" fmla="*/ 0 w 4869656"/>
              <a:gd name="connsiteY0" fmla="*/ 0 h 2844801"/>
              <a:gd name="connsiteX1" fmla="*/ 4869656 w 4869656"/>
              <a:gd name="connsiteY1" fmla="*/ 0 h 2844801"/>
              <a:gd name="connsiteX2" fmla="*/ 4869656 w 4869656"/>
              <a:gd name="connsiteY2" fmla="*/ 2844801 h 2844801"/>
              <a:gd name="connsiteX3" fmla="*/ 0 w 4869656"/>
              <a:gd name="connsiteY3" fmla="*/ 2844801 h 2844801"/>
              <a:gd name="connsiteX4" fmla="*/ 0 w 4869656"/>
              <a:gd name="connsiteY4" fmla="*/ 0 h 2844801"/>
              <a:gd name="connsiteX0" fmla="*/ 0 w 4869656"/>
              <a:gd name="connsiteY0" fmla="*/ 0 h 3911749"/>
              <a:gd name="connsiteX1" fmla="*/ 4869656 w 4869656"/>
              <a:gd name="connsiteY1" fmla="*/ 0 h 3911749"/>
              <a:gd name="connsiteX2" fmla="*/ 3683743 w 4869656"/>
              <a:gd name="connsiteY2" fmla="*/ 3911749 h 3911749"/>
              <a:gd name="connsiteX3" fmla="*/ 0 w 4869656"/>
              <a:gd name="connsiteY3" fmla="*/ 2844801 h 3911749"/>
              <a:gd name="connsiteX4" fmla="*/ 0 w 4869656"/>
              <a:gd name="connsiteY4" fmla="*/ 0 h 391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656" h="3911749">
                <a:moveTo>
                  <a:pt x="0" y="0"/>
                </a:moveTo>
                <a:lnTo>
                  <a:pt x="4869656" y="0"/>
                </a:lnTo>
                <a:lnTo>
                  <a:pt x="3683743" y="3911749"/>
                </a:lnTo>
                <a:lnTo>
                  <a:pt x="0" y="28448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7C6027E-6747-7901-2173-359AAC55D303}"/>
              </a:ext>
            </a:extLst>
          </p:cNvPr>
          <p:cNvSpPr/>
          <p:nvPr/>
        </p:nvSpPr>
        <p:spPr>
          <a:xfrm>
            <a:off x="3331368" y="2965450"/>
            <a:ext cx="1883569" cy="628650"/>
          </a:xfrm>
          <a:prstGeom prst="round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一、研究背景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F0FA5B4-25EE-9ACF-C49F-220255DED5C8}"/>
              </a:ext>
            </a:extLst>
          </p:cNvPr>
          <p:cNvSpPr/>
          <p:nvPr/>
        </p:nvSpPr>
        <p:spPr>
          <a:xfrm>
            <a:off x="6382940" y="2965450"/>
            <a:ext cx="1883569" cy="628650"/>
          </a:xfrm>
          <a:prstGeom prst="round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二、实验方法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5933ED8-850D-A223-6CF4-76AA078A833F}"/>
              </a:ext>
            </a:extLst>
          </p:cNvPr>
          <p:cNvSpPr/>
          <p:nvPr/>
        </p:nvSpPr>
        <p:spPr>
          <a:xfrm>
            <a:off x="3331369" y="4415632"/>
            <a:ext cx="1883568" cy="628650"/>
          </a:xfrm>
          <a:prstGeom prst="round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三、实践难点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179DE02-E39C-0BB8-D3F1-4014A6FA8ABF}"/>
              </a:ext>
            </a:extLst>
          </p:cNvPr>
          <p:cNvSpPr/>
          <p:nvPr/>
        </p:nvSpPr>
        <p:spPr>
          <a:xfrm>
            <a:off x="6382941" y="4415632"/>
            <a:ext cx="1883568" cy="628650"/>
          </a:xfrm>
          <a:prstGeom prst="roundRect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四、结论不足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517E29-5A76-7F84-1C58-82C84248B2C2}"/>
              </a:ext>
            </a:extLst>
          </p:cNvPr>
          <p:cNvSpPr txBox="1"/>
          <p:nvPr/>
        </p:nvSpPr>
        <p:spPr>
          <a:xfrm>
            <a:off x="995362" y="509822"/>
            <a:ext cx="2336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j-lt"/>
                <a:ea typeface="+mj-ea"/>
                <a:cs typeface="+mj-cs"/>
              </a:rPr>
              <a:t>目录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D0F033-6B66-7F1C-57FD-E7972BA6D9E7}"/>
              </a:ext>
            </a:extLst>
          </p:cNvPr>
          <p:cNvSpPr/>
          <p:nvPr/>
        </p:nvSpPr>
        <p:spPr>
          <a:xfrm>
            <a:off x="9748635" y="-1350160"/>
            <a:ext cx="3237089" cy="3116243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318243A-FA8C-D9AE-EE5C-1E5E0952A2B0}"/>
              </a:ext>
            </a:extLst>
          </p:cNvPr>
          <p:cNvSpPr/>
          <p:nvPr/>
        </p:nvSpPr>
        <p:spPr>
          <a:xfrm>
            <a:off x="-957694" y="0"/>
            <a:ext cx="1915387" cy="1843882"/>
          </a:xfrm>
          <a:prstGeom prst="ellipse">
            <a:avLst/>
          </a:prstGeom>
          <a:solidFill>
            <a:srgbClr val="FF5B5B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E491BD1-3284-4A5A-69A4-533E3558A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759" y="110722"/>
            <a:ext cx="3810000" cy="3028950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57D9FD14-9484-112A-2CE9-53152BDF9867}"/>
              </a:ext>
            </a:extLst>
          </p:cNvPr>
          <p:cNvSpPr/>
          <p:nvPr/>
        </p:nvSpPr>
        <p:spPr>
          <a:xfrm>
            <a:off x="1295238" y="4075348"/>
            <a:ext cx="1006509" cy="968934"/>
          </a:xfrm>
          <a:prstGeom prst="ellipse">
            <a:avLst/>
          </a:prstGeom>
          <a:solidFill>
            <a:srgbClr val="FF5B5B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AB3093E-7856-D640-F011-39C3D148E9E0}"/>
              </a:ext>
            </a:extLst>
          </p:cNvPr>
          <p:cNvSpPr/>
          <p:nvPr/>
        </p:nvSpPr>
        <p:spPr>
          <a:xfrm>
            <a:off x="11143366" y="5514975"/>
            <a:ext cx="1906316" cy="1835149"/>
          </a:xfrm>
          <a:prstGeom prst="ellipse">
            <a:avLst/>
          </a:prstGeom>
          <a:solidFill>
            <a:srgbClr val="FF5B5B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星形: 四角 19">
            <a:extLst>
              <a:ext uri="{FF2B5EF4-FFF2-40B4-BE49-F238E27FC236}">
                <a16:creationId xmlns:a16="http://schemas.microsoft.com/office/drawing/2014/main" id="{E4C0B462-C443-0B37-5820-68F112304A3C}"/>
              </a:ext>
            </a:extLst>
          </p:cNvPr>
          <p:cNvSpPr/>
          <p:nvPr/>
        </p:nvSpPr>
        <p:spPr>
          <a:xfrm>
            <a:off x="2730602" y="0"/>
            <a:ext cx="579210" cy="725230"/>
          </a:xfrm>
          <a:prstGeom prst="star4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星形: 四角 20">
            <a:extLst>
              <a:ext uri="{FF2B5EF4-FFF2-40B4-BE49-F238E27FC236}">
                <a16:creationId xmlns:a16="http://schemas.microsoft.com/office/drawing/2014/main" id="{369F0876-707F-AA88-5E62-231E2BA368DA}"/>
              </a:ext>
            </a:extLst>
          </p:cNvPr>
          <p:cNvSpPr/>
          <p:nvPr/>
        </p:nvSpPr>
        <p:spPr>
          <a:xfrm>
            <a:off x="7656240" y="800255"/>
            <a:ext cx="579210" cy="725230"/>
          </a:xfrm>
          <a:prstGeom prst="star4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星形: 四角 21">
            <a:extLst>
              <a:ext uri="{FF2B5EF4-FFF2-40B4-BE49-F238E27FC236}">
                <a16:creationId xmlns:a16="http://schemas.microsoft.com/office/drawing/2014/main" id="{2702A7B7-C17F-FAA1-5169-A4196B3C603D}"/>
              </a:ext>
            </a:extLst>
          </p:cNvPr>
          <p:cNvSpPr/>
          <p:nvPr/>
        </p:nvSpPr>
        <p:spPr>
          <a:xfrm>
            <a:off x="11227579" y="5374455"/>
            <a:ext cx="579210" cy="725230"/>
          </a:xfrm>
          <a:prstGeom prst="star4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星形: 四角 22">
            <a:extLst>
              <a:ext uri="{FF2B5EF4-FFF2-40B4-BE49-F238E27FC236}">
                <a16:creationId xmlns:a16="http://schemas.microsoft.com/office/drawing/2014/main" id="{A284A8D0-829D-2D5B-57CD-5655D72F8B5C}"/>
              </a:ext>
            </a:extLst>
          </p:cNvPr>
          <p:cNvSpPr/>
          <p:nvPr/>
        </p:nvSpPr>
        <p:spPr>
          <a:xfrm>
            <a:off x="1851436" y="3821546"/>
            <a:ext cx="579210" cy="725230"/>
          </a:xfrm>
          <a:prstGeom prst="star4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星形: 四角 23">
            <a:extLst>
              <a:ext uri="{FF2B5EF4-FFF2-40B4-BE49-F238E27FC236}">
                <a16:creationId xmlns:a16="http://schemas.microsoft.com/office/drawing/2014/main" id="{60BC9786-15CC-80E0-32CF-856E699F8452}"/>
              </a:ext>
            </a:extLst>
          </p:cNvPr>
          <p:cNvSpPr/>
          <p:nvPr/>
        </p:nvSpPr>
        <p:spPr>
          <a:xfrm>
            <a:off x="972306" y="5799559"/>
            <a:ext cx="322932" cy="425004"/>
          </a:xfrm>
          <a:prstGeom prst="star4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53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A639DD3-78A7-A1E9-74BA-C31DD9E084B4}"/>
              </a:ext>
            </a:extLst>
          </p:cNvPr>
          <p:cNvSpPr/>
          <p:nvPr/>
        </p:nvSpPr>
        <p:spPr>
          <a:xfrm>
            <a:off x="588556" y="5124667"/>
            <a:ext cx="3381362" cy="1415662"/>
          </a:xfrm>
          <a:prstGeom prst="roundRect">
            <a:avLst>
              <a:gd name="adj" fmla="val 48458"/>
            </a:avLst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423AB77B-9240-FBB7-6A8C-4229ED004DC4}"/>
              </a:ext>
            </a:extLst>
          </p:cNvPr>
          <p:cNvSpPr/>
          <p:nvPr/>
        </p:nvSpPr>
        <p:spPr>
          <a:xfrm rot="179455">
            <a:off x="-3677275" y="-3057603"/>
            <a:ext cx="8613809" cy="5202502"/>
          </a:xfrm>
          <a:custGeom>
            <a:avLst/>
            <a:gdLst>
              <a:gd name="connsiteX0" fmla="*/ 0 w 4869656"/>
              <a:gd name="connsiteY0" fmla="*/ 0 h 2844801"/>
              <a:gd name="connsiteX1" fmla="*/ 4869656 w 4869656"/>
              <a:gd name="connsiteY1" fmla="*/ 0 h 2844801"/>
              <a:gd name="connsiteX2" fmla="*/ 4869656 w 4869656"/>
              <a:gd name="connsiteY2" fmla="*/ 2844801 h 2844801"/>
              <a:gd name="connsiteX3" fmla="*/ 0 w 4869656"/>
              <a:gd name="connsiteY3" fmla="*/ 2844801 h 2844801"/>
              <a:gd name="connsiteX4" fmla="*/ 0 w 4869656"/>
              <a:gd name="connsiteY4" fmla="*/ 0 h 2844801"/>
              <a:gd name="connsiteX0" fmla="*/ 0 w 4869656"/>
              <a:gd name="connsiteY0" fmla="*/ 0 h 3911749"/>
              <a:gd name="connsiteX1" fmla="*/ 4869656 w 4869656"/>
              <a:gd name="connsiteY1" fmla="*/ 0 h 3911749"/>
              <a:gd name="connsiteX2" fmla="*/ 3683743 w 4869656"/>
              <a:gd name="connsiteY2" fmla="*/ 3911749 h 3911749"/>
              <a:gd name="connsiteX3" fmla="*/ 0 w 4869656"/>
              <a:gd name="connsiteY3" fmla="*/ 2844801 h 3911749"/>
              <a:gd name="connsiteX4" fmla="*/ 0 w 4869656"/>
              <a:gd name="connsiteY4" fmla="*/ 0 h 391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656" h="3911749">
                <a:moveTo>
                  <a:pt x="0" y="0"/>
                </a:moveTo>
                <a:lnTo>
                  <a:pt x="4869656" y="0"/>
                </a:lnTo>
                <a:lnTo>
                  <a:pt x="3683743" y="3911749"/>
                </a:lnTo>
                <a:lnTo>
                  <a:pt x="0" y="28448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60E6566-D315-6224-05EB-0EDDB5F5FA4C}"/>
              </a:ext>
            </a:extLst>
          </p:cNvPr>
          <p:cNvSpPr/>
          <p:nvPr/>
        </p:nvSpPr>
        <p:spPr>
          <a:xfrm>
            <a:off x="-843395" y="-407195"/>
            <a:ext cx="2946051" cy="2836069"/>
          </a:xfrm>
          <a:prstGeom prst="ellipse">
            <a:avLst/>
          </a:prstGeom>
          <a:solidFill>
            <a:srgbClr val="FF5B5B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04F601-3C8C-FC13-EF75-F11D97861AA6}"/>
              </a:ext>
            </a:extLst>
          </p:cNvPr>
          <p:cNvSpPr txBox="1"/>
          <p:nvPr/>
        </p:nvSpPr>
        <p:spPr>
          <a:xfrm>
            <a:off x="71437" y="503007"/>
            <a:ext cx="2543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FF5B5B"/>
                </a:solidFill>
                <a:latin typeface="+mj-lt"/>
                <a:ea typeface="+mj-ea"/>
                <a:cs typeface="+mj-cs"/>
              </a:rPr>
              <a:t>Part 1</a:t>
            </a:r>
            <a:endParaRPr lang="zh-CN" altLang="en-US" sz="6000" b="1" dirty="0">
              <a:solidFill>
                <a:srgbClr val="FF5B5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FB3531-5AD8-8238-1A81-CB4238A2A1C6}"/>
              </a:ext>
            </a:extLst>
          </p:cNvPr>
          <p:cNvSpPr txBox="1"/>
          <p:nvPr/>
        </p:nvSpPr>
        <p:spPr>
          <a:xfrm>
            <a:off x="2359832" y="567301"/>
            <a:ext cx="3576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+mj-lt"/>
                <a:ea typeface="+mj-ea"/>
                <a:cs typeface="+mj-cs"/>
              </a:rPr>
              <a:t>研究背景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6D0E5F0E-3D94-BBD1-BB3A-5B238205F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276" y="2772630"/>
            <a:ext cx="5555168" cy="369498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1FEDFC9F-9A69-D679-6A9C-EF1FA44B4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656" y="2366079"/>
            <a:ext cx="3543300" cy="257175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77DE61BE-CD37-3ED7-F324-DFECE29EB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922" y="822746"/>
            <a:ext cx="5395695" cy="2374106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6F771037-E639-85BF-A07B-B8F1A53EC706}"/>
              </a:ext>
            </a:extLst>
          </p:cNvPr>
          <p:cNvSpPr txBox="1"/>
          <p:nvPr/>
        </p:nvSpPr>
        <p:spPr>
          <a:xfrm>
            <a:off x="763204" y="5370833"/>
            <a:ext cx="3193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Softmax</a:t>
            </a:r>
            <a:r>
              <a:rPr lang="zh-CN" altLang="en-US" b="1" dirty="0">
                <a:solidFill>
                  <a:schemeClr val="bg1"/>
                </a:solidFill>
              </a:rPr>
              <a:t>回归起到了学习未知数据，预测未知数据的作用</a:t>
            </a:r>
            <a:r>
              <a:rPr lang="en-US" altLang="zh-CN" b="1" dirty="0">
                <a:solidFill>
                  <a:schemeClr val="bg1"/>
                </a:solidFill>
              </a:rPr>
              <a:t>,</a:t>
            </a:r>
            <a:r>
              <a:rPr lang="zh-CN" altLang="en-US" b="1" dirty="0">
                <a:solidFill>
                  <a:schemeClr val="bg1"/>
                </a:solidFill>
              </a:rPr>
              <a:t>是算法中必不可少的环节。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832B1F9-DD9E-B937-417F-5F613CD7AE05}"/>
              </a:ext>
            </a:extLst>
          </p:cNvPr>
          <p:cNvSpPr/>
          <p:nvPr/>
        </p:nvSpPr>
        <p:spPr>
          <a:xfrm>
            <a:off x="11230373" y="6031923"/>
            <a:ext cx="1214849" cy="1169496"/>
          </a:xfrm>
          <a:prstGeom prst="ellipse">
            <a:avLst/>
          </a:prstGeom>
          <a:solidFill>
            <a:srgbClr val="FF5B5B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885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15">
            <a:extLst>
              <a:ext uri="{FF2B5EF4-FFF2-40B4-BE49-F238E27FC236}">
                <a16:creationId xmlns:a16="http://schemas.microsoft.com/office/drawing/2014/main" id="{6317860D-491A-4054-C09C-24EB634B1C6D}"/>
              </a:ext>
            </a:extLst>
          </p:cNvPr>
          <p:cNvSpPr/>
          <p:nvPr/>
        </p:nvSpPr>
        <p:spPr>
          <a:xfrm rot="179455">
            <a:off x="-2273675" y="-3559407"/>
            <a:ext cx="8613809" cy="5202502"/>
          </a:xfrm>
          <a:custGeom>
            <a:avLst/>
            <a:gdLst>
              <a:gd name="connsiteX0" fmla="*/ 0 w 4869656"/>
              <a:gd name="connsiteY0" fmla="*/ 0 h 2844801"/>
              <a:gd name="connsiteX1" fmla="*/ 4869656 w 4869656"/>
              <a:gd name="connsiteY1" fmla="*/ 0 h 2844801"/>
              <a:gd name="connsiteX2" fmla="*/ 4869656 w 4869656"/>
              <a:gd name="connsiteY2" fmla="*/ 2844801 h 2844801"/>
              <a:gd name="connsiteX3" fmla="*/ 0 w 4869656"/>
              <a:gd name="connsiteY3" fmla="*/ 2844801 h 2844801"/>
              <a:gd name="connsiteX4" fmla="*/ 0 w 4869656"/>
              <a:gd name="connsiteY4" fmla="*/ 0 h 2844801"/>
              <a:gd name="connsiteX0" fmla="*/ 0 w 4869656"/>
              <a:gd name="connsiteY0" fmla="*/ 0 h 3911749"/>
              <a:gd name="connsiteX1" fmla="*/ 4869656 w 4869656"/>
              <a:gd name="connsiteY1" fmla="*/ 0 h 3911749"/>
              <a:gd name="connsiteX2" fmla="*/ 3683743 w 4869656"/>
              <a:gd name="connsiteY2" fmla="*/ 3911749 h 3911749"/>
              <a:gd name="connsiteX3" fmla="*/ 0 w 4869656"/>
              <a:gd name="connsiteY3" fmla="*/ 2844801 h 3911749"/>
              <a:gd name="connsiteX4" fmla="*/ 0 w 4869656"/>
              <a:gd name="connsiteY4" fmla="*/ 0 h 391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656" h="3911749">
                <a:moveTo>
                  <a:pt x="0" y="0"/>
                </a:moveTo>
                <a:lnTo>
                  <a:pt x="4869656" y="0"/>
                </a:lnTo>
                <a:lnTo>
                  <a:pt x="3683743" y="3911749"/>
                </a:lnTo>
                <a:lnTo>
                  <a:pt x="0" y="28448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ADABEF5-EB39-5DFC-B980-D4672F1E1CEC}"/>
              </a:ext>
            </a:extLst>
          </p:cNvPr>
          <p:cNvSpPr/>
          <p:nvPr/>
        </p:nvSpPr>
        <p:spPr>
          <a:xfrm>
            <a:off x="-1156443" y="-1268403"/>
            <a:ext cx="3426781" cy="33380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81919A-3791-0EB9-22C3-95F91248569E}"/>
              </a:ext>
            </a:extLst>
          </p:cNvPr>
          <p:cNvSpPr txBox="1"/>
          <p:nvPr/>
        </p:nvSpPr>
        <p:spPr>
          <a:xfrm>
            <a:off x="2164623" y="215331"/>
            <a:ext cx="38252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FF5B5B"/>
                </a:solidFill>
                <a:latin typeface="+mj-lt"/>
                <a:ea typeface="+mj-ea"/>
                <a:cs typeface="+mj-cs"/>
              </a:rPr>
              <a:t>实验方法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462A2-CA11-3C1A-1112-ED9E3D40B056}"/>
              </a:ext>
            </a:extLst>
          </p:cNvPr>
          <p:cNvSpPr txBox="1"/>
          <p:nvPr/>
        </p:nvSpPr>
        <p:spPr>
          <a:xfrm>
            <a:off x="122807" y="18627"/>
            <a:ext cx="2543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FF5B5B"/>
                </a:solidFill>
                <a:latin typeface="+mj-lt"/>
                <a:ea typeface="+mj-ea"/>
                <a:cs typeface="+mj-cs"/>
              </a:rPr>
              <a:t>Part 2</a:t>
            </a:r>
            <a:endParaRPr lang="zh-CN" altLang="en-US" sz="6000" b="1" dirty="0">
              <a:solidFill>
                <a:srgbClr val="FF5B5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003750-47AC-8746-2444-A6B41B202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56" y="1674866"/>
            <a:ext cx="3246935" cy="1692677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434FED0A-647C-5824-EBA6-CC3831C92425}"/>
              </a:ext>
            </a:extLst>
          </p:cNvPr>
          <p:cNvSpPr/>
          <p:nvPr/>
        </p:nvSpPr>
        <p:spPr>
          <a:xfrm>
            <a:off x="4221066" y="1643856"/>
            <a:ext cx="6544909" cy="1785144"/>
          </a:xfrm>
          <a:prstGeom prst="roundRect">
            <a:avLst>
              <a:gd name="adj" fmla="val 762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输入为一幅</a:t>
            </a:r>
            <a:r>
              <a:rPr lang="en-US" altLang="zh-CN" dirty="0"/>
              <a:t>28×28</a:t>
            </a:r>
            <a:r>
              <a:rPr lang="zh-CN" altLang="en-US" dirty="0"/>
              <a:t>像素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A0F7FB-D75E-A6F8-AA0B-12B816C10D0A}"/>
              </a:ext>
            </a:extLst>
          </p:cNvPr>
          <p:cNvSpPr txBox="1"/>
          <p:nvPr/>
        </p:nvSpPr>
        <p:spPr>
          <a:xfrm>
            <a:off x="4662989" y="1921041"/>
            <a:ext cx="5270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输入为有</a:t>
            </a:r>
            <a:r>
              <a:rPr lang="en-US" altLang="zh-CN" dirty="0"/>
              <a:t>28×28</a:t>
            </a:r>
            <a:r>
              <a:rPr lang="zh-CN" altLang="en-US" dirty="0"/>
              <a:t>个特征的样本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输出在</a:t>
            </a:r>
            <a:r>
              <a:rPr lang="en-US" altLang="zh-CN" dirty="0" err="1"/>
              <a:t>Softmax</a:t>
            </a:r>
            <a:r>
              <a:rPr lang="zh-CN" altLang="en-US" dirty="0"/>
              <a:t>的挤压下产生了 </a:t>
            </a:r>
            <a:r>
              <a:rPr lang="en-US" altLang="zh-CN" dirty="0"/>
              <a:t>10</a:t>
            </a:r>
            <a:r>
              <a:rPr lang="zh-CN" altLang="en-US" dirty="0"/>
              <a:t>个概率</a:t>
            </a:r>
            <a:r>
              <a:rPr lang="en-US" altLang="zh-CN" dirty="0"/>
              <a:t>p</a:t>
            </a:r>
            <a:r>
              <a:rPr lang="zh-CN" altLang="en-US" dirty="0"/>
              <a:t>，其中，这</a:t>
            </a:r>
            <a:r>
              <a:rPr lang="en-US" altLang="zh-CN" dirty="0"/>
              <a:t>10</a:t>
            </a:r>
            <a:r>
              <a:rPr lang="zh-CN" altLang="en-US" dirty="0"/>
              <a:t>个概率都介于</a:t>
            </a:r>
            <a:r>
              <a:rPr lang="en-US" altLang="zh-CN" dirty="0"/>
              <a:t>[0,1]</a:t>
            </a:r>
            <a:r>
              <a:rPr lang="zh-CN" altLang="en-US" dirty="0"/>
              <a:t>，并且这</a:t>
            </a:r>
            <a:r>
              <a:rPr lang="en-US" altLang="zh-CN" dirty="0"/>
              <a:t>10 </a:t>
            </a:r>
            <a:r>
              <a:rPr lang="zh-CN" altLang="en-US" dirty="0"/>
              <a:t>个概率之和为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A5F9F4B-1212-AE97-775B-4B3DA693BB60}"/>
              </a:ext>
            </a:extLst>
          </p:cNvPr>
          <p:cNvSpPr/>
          <p:nvPr/>
        </p:nvSpPr>
        <p:spPr>
          <a:xfrm>
            <a:off x="1563585" y="4109662"/>
            <a:ext cx="1202076" cy="12020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3D82D41-44E7-C177-98B4-F772F43C571C}"/>
              </a:ext>
            </a:extLst>
          </p:cNvPr>
          <p:cNvSpPr/>
          <p:nvPr/>
        </p:nvSpPr>
        <p:spPr>
          <a:xfrm>
            <a:off x="4077228" y="5069621"/>
            <a:ext cx="1202076" cy="12020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0A612C7-8AF5-B191-4CBF-EF1B0955A08D}"/>
              </a:ext>
            </a:extLst>
          </p:cNvPr>
          <p:cNvSpPr/>
          <p:nvPr/>
        </p:nvSpPr>
        <p:spPr>
          <a:xfrm>
            <a:off x="9085644" y="4283784"/>
            <a:ext cx="1202076" cy="12020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6876F9F-1614-DA11-A847-3912EBA55AC0}"/>
              </a:ext>
            </a:extLst>
          </p:cNvPr>
          <p:cNvSpPr/>
          <p:nvPr/>
        </p:nvSpPr>
        <p:spPr>
          <a:xfrm>
            <a:off x="6096234" y="3867545"/>
            <a:ext cx="1202076" cy="12020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ED5F66-0128-BDDA-78F0-C088A9D829B4}"/>
              </a:ext>
            </a:extLst>
          </p:cNvPr>
          <p:cNvSpPr txBox="1"/>
          <p:nvPr/>
        </p:nvSpPr>
        <p:spPr>
          <a:xfrm>
            <a:off x="1864647" y="4387534"/>
            <a:ext cx="71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</a:rPr>
              <a:t>直线结构</a:t>
            </a:r>
            <a:r>
              <a:rPr lang="zh-CN" altLang="en-US" b="1" dirty="0"/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52AD033-CD1A-069F-128A-E289F279A480}"/>
              </a:ext>
            </a:extLst>
          </p:cNvPr>
          <p:cNvSpPr txBox="1"/>
          <p:nvPr/>
        </p:nvSpPr>
        <p:spPr>
          <a:xfrm>
            <a:off x="4221066" y="5347493"/>
            <a:ext cx="1034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accent4">
                    <a:lumMod val="75000"/>
                  </a:schemeClr>
                </a:solidFill>
              </a:rPr>
              <a:t>Softmax</a:t>
            </a: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</a:rPr>
              <a:t>计算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53C0E5-0DAF-8A29-025F-4D9D32D529A9}"/>
              </a:ext>
            </a:extLst>
          </p:cNvPr>
          <p:cNvSpPr txBox="1"/>
          <p:nvPr/>
        </p:nvSpPr>
        <p:spPr>
          <a:xfrm>
            <a:off x="6264144" y="4145417"/>
            <a:ext cx="1034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</a:rPr>
              <a:t>交叉熵计算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0AE011-0EB6-BA77-FA8E-8C9F1D562960}"/>
              </a:ext>
            </a:extLst>
          </p:cNvPr>
          <p:cNvSpPr txBox="1"/>
          <p:nvPr/>
        </p:nvSpPr>
        <p:spPr>
          <a:xfrm>
            <a:off x="9416549" y="4582930"/>
            <a:ext cx="1034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</a:rPr>
              <a:t>梯度</a:t>
            </a:r>
            <a:endParaRPr lang="en-US" altLang="zh-CN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</a:rPr>
              <a:t>下降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B41A64F-AEC2-9FBB-C8AB-DC9961A275F7}"/>
              </a:ext>
            </a:extLst>
          </p:cNvPr>
          <p:cNvSpPr/>
          <p:nvPr/>
        </p:nvSpPr>
        <p:spPr>
          <a:xfrm flipH="1">
            <a:off x="5353483" y="4917562"/>
            <a:ext cx="819488" cy="642397"/>
          </a:xfrm>
          <a:custGeom>
            <a:avLst/>
            <a:gdLst>
              <a:gd name="connsiteX0" fmla="*/ 1481649 w 1481649"/>
              <a:gd name="connsiteY0" fmla="*/ 2425700 h 2425700"/>
              <a:gd name="connsiteX1" fmla="*/ 33849 w 1481649"/>
              <a:gd name="connsiteY1" fmla="*/ 1536700 h 2425700"/>
              <a:gd name="connsiteX2" fmla="*/ 427549 w 1481649"/>
              <a:gd name="connsiteY2" fmla="*/ 800100 h 2425700"/>
              <a:gd name="connsiteX3" fmla="*/ 59249 w 1481649"/>
              <a:gd name="connsiteY3" fmla="*/ 0 h 242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649" h="2425700">
                <a:moveTo>
                  <a:pt x="1481649" y="2425700"/>
                </a:moveTo>
                <a:cubicBezTo>
                  <a:pt x="845590" y="2116666"/>
                  <a:pt x="209532" y="1807633"/>
                  <a:pt x="33849" y="1536700"/>
                </a:cubicBezTo>
                <a:cubicBezTo>
                  <a:pt x="-141834" y="1265767"/>
                  <a:pt x="423316" y="1056217"/>
                  <a:pt x="427549" y="800100"/>
                </a:cubicBezTo>
                <a:cubicBezTo>
                  <a:pt x="431782" y="543983"/>
                  <a:pt x="245515" y="271991"/>
                  <a:pt x="59249" y="0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AE1E72D-6453-D9C8-86B7-061485018F3C}"/>
              </a:ext>
            </a:extLst>
          </p:cNvPr>
          <p:cNvSpPr/>
          <p:nvPr/>
        </p:nvSpPr>
        <p:spPr>
          <a:xfrm rot="9327734">
            <a:off x="2857194" y="5001926"/>
            <a:ext cx="983700" cy="619624"/>
          </a:xfrm>
          <a:custGeom>
            <a:avLst/>
            <a:gdLst>
              <a:gd name="connsiteX0" fmla="*/ 1481649 w 1481649"/>
              <a:gd name="connsiteY0" fmla="*/ 2425700 h 2425700"/>
              <a:gd name="connsiteX1" fmla="*/ 33849 w 1481649"/>
              <a:gd name="connsiteY1" fmla="*/ 1536700 h 2425700"/>
              <a:gd name="connsiteX2" fmla="*/ 427549 w 1481649"/>
              <a:gd name="connsiteY2" fmla="*/ 800100 h 2425700"/>
              <a:gd name="connsiteX3" fmla="*/ 59249 w 1481649"/>
              <a:gd name="connsiteY3" fmla="*/ 0 h 2425700"/>
              <a:gd name="connsiteX0" fmla="*/ 326256 w 613323"/>
              <a:gd name="connsiteY0" fmla="*/ 4369897 h 4369898"/>
              <a:gd name="connsiteX1" fmla="*/ 219553 w 613323"/>
              <a:gd name="connsiteY1" fmla="*/ 1536700 h 4369898"/>
              <a:gd name="connsiteX2" fmla="*/ 613253 w 613323"/>
              <a:gd name="connsiteY2" fmla="*/ 800100 h 4369898"/>
              <a:gd name="connsiteX3" fmla="*/ 244953 w 613323"/>
              <a:gd name="connsiteY3" fmla="*/ 0 h 4369898"/>
              <a:gd name="connsiteX0" fmla="*/ 318335 w 605402"/>
              <a:gd name="connsiteY0" fmla="*/ 4369897 h 4369896"/>
              <a:gd name="connsiteX1" fmla="*/ 235616 w 605402"/>
              <a:gd name="connsiteY1" fmla="*/ 1885748 h 4369896"/>
              <a:gd name="connsiteX2" fmla="*/ 605332 w 605402"/>
              <a:gd name="connsiteY2" fmla="*/ 800100 h 4369896"/>
              <a:gd name="connsiteX3" fmla="*/ 237032 w 605402"/>
              <a:gd name="connsiteY3" fmla="*/ 0 h 4369896"/>
              <a:gd name="connsiteX0" fmla="*/ 206066 w 659916"/>
              <a:gd name="connsiteY0" fmla="*/ 4369897 h 4369898"/>
              <a:gd name="connsiteX1" fmla="*/ 652881 w 659916"/>
              <a:gd name="connsiteY1" fmla="*/ 1246020 h 4369898"/>
              <a:gd name="connsiteX2" fmla="*/ 493063 w 659916"/>
              <a:gd name="connsiteY2" fmla="*/ 800100 h 4369898"/>
              <a:gd name="connsiteX3" fmla="*/ 124763 w 659916"/>
              <a:gd name="connsiteY3" fmla="*/ 0 h 4369898"/>
              <a:gd name="connsiteX0" fmla="*/ 648006 w 648006"/>
              <a:gd name="connsiteY0" fmla="*/ 2053912 h 2053911"/>
              <a:gd name="connsiteX1" fmla="*/ 528118 w 648006"/>
              <a:gd name="connsiteY1" fmla="*/ 1246020 h 2053911"/>
              <a:gd name="connsiteX2" fmla="*/ 368300 w 648006"/>
              <a:gd name="connsiteY2" fmla="*/ 800100 h 2053911"/>
              <a:gd name="connsiteX3" fmla="*/ 0 w 648006"/>
              <a:gd name="connsiteY3" fmla="*/ 0 h 2053911"/>
              <a:gd name="connsiteX0" fmla="*/ 648006 w 648006"/>
              <a:gd name="connsiteY0" fmla="*/ 2053912 h 2053913"/>
              <a:gd name="connsiteX1" fmla="*/ 170115 w 648006"/>
              <a:gd name="connsiteY1" fmla="*/ 1490086 h 2053913"/>
              <a:gd name="connsiteX2" fmla="*/ 368300 w 648006"/>
              <a:gd name="connsiteY2" fmla="*/ 800100 h 2053913"/>
              <a:gd name="connsiteX3" fmla="*/ 0 w 648006"/>
              <a:gd name="connsiteY3" fmla="*/ 0 h 2053913"/>
              <a:gd name="connsiteX0" fmla="*/ 648006 w 648006"/>
              <a:gd name="connsiteY0" fmla="*/ 2053912 h 2053911"/>
              <a:gd name="connsiteX1" fmla="*/ 170115 w 648006"/>
              <a:gd name="connsiteY1" fmla="*/ 1490086 h 2053911"/>
              <a:gd name="connsiteX2" fmla="*/ 352603 w 648006"/>
              <a:gd name="connsiteY2" fmla="*/ 673143 h 2053911"/>
              <a:gd name="connsiteX3" fmla="*/ 0 w 648006"/>
              <a:gd name="connsiteY3" fmla="*/ 0 h 205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06" h="2053911">
                <a:moveTo>
                  <a:pt x="648006" y="2053912"/>
                </a:moveTo>
                <a:cubicBezTo>
                  <a:pt x="11947" y="1744878"/>
                  <a:pt x="219349" y="1720214"/>
                  <a:pt x="170115" y="1490086"/>
                </a:cubicBezTo>
                <a:cubicBezTo>
                  <a:pt x="120881" y="1259958"/>
                  <a:pt x="348370" y="929260"/>
                  <a:pt x="352603" y="673143"/>
                </a:cubicBezTo>
                <a:cubicBezTo>
                  <a:pt x="356836" y="417026"/>
                  <a:pt x="186266" y="271991"/>
                  <a:pt x="0" y="0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B824C126-7D78-B6A8-1D7D-922FF1E02939}"/>
              </a:ext>
            </a:extLst>
          </p:cNvPr>
          <p:cNvSpPr/>
          <p:nvPr/>
        </p:nvSpPr>
        <p:spPr>
          <a:xfrm rot="10257558">
            <a:off x="7643246" y="4438035"/>
            <a:ext cx="1022230" cy="401707"/>
          </a:xfrm>
          <a:custGeom>
            <a:avLst/>
            <a:gdLst>
              <a:gd name="connsiteX0" fmla="*/ 1481649 w 1481649"/>
              <a:gd name="connsiteY0" fmla="*/ 2425700 h 2425700"/>
              <a:gd name="connsiteX1" fmla="*/ 33849 w 1481649"/>
              <a:gd name="connsiteY1" fmla="*/ 1536700 h 2425700"/>
              <a:gd name="connsiteX2" fmla="*/ 427549 w 1481649"/>
              <a:gd name="connsiteY2" fmla="*/ 800100 h 2425700"/>
              <a:gd name="connsiteX3" fmla="*/ 59249 w 1481649"/>
              <a:gd name="connsiteY3" fmla="*/ 0 h 2425700"/>
              <a:gd name="connsiteX0" fmla="*/ 326256 w 613323"/>
              <a:gd name="connsiteY0" fmla="*/ 4369897 h 4369898"/>
              <a:gd name="connsiteX1" fmla="*/ 219553 w 613323"/>
              <a:gd name="connsiteY1" fmla="*/ 1536700 h 4369898"/>
              <a:gd name="connsiteX2" fmla="*/ 613253 w 613323"/>
              <a:gd name="connsiteY2" fmla="*/ 800100 h 4369898"/>
              <a:gd name="connsiteX3" fmla="*/ 244953 w 613323"/>
              <a:gd name="connsiteY3" fmla="*/ 0 h 4369898"/>
              <a:gd name="connsiteX0" fmla="*/ 318335 w 605402"/>
              <a:gd name="connsiteY0" fmla="*/ 4369897 h 4369896"/>
              <a:gd name="connsiteX1" fmla="*/ 235616 w 605402"/>
              <a:gd name="connsiteY1" fmla="*/ 1885748 h 4369896"/>
              <a:gd name="connsiteX2" fmla="*/ 605332 w 605402"/>
              <a:gd name="connsiteY2" fmla="*/ 800100 h 4369896"/>
              <a:gd name="connsiteX3" fmla="*/ 237032 w 605402"/>
              <a:gd name="connsiteY3" fmla="*/ 0 h 4369896"/>
              <a:gd name="connsiteX0" fmla="*/ 206066 w 659916"/>
              <a:gd name="connsiteY0" fmla="*/ 4369897 h 4369898"/>
              <a:gd name="connsiteX1" fmla="*/ 652881 w 659916"/>
              <a:gd name="connsiteY1" fmla="*/ 1246020 h 4369898"/>
              <a:gd name="connsiteX2" fmla="*/ 493063 w 659916"/>
              <a:gd name="connsiteY2" fmla="*/ 800100 h 4369898"/>
              <a:gd name="connsiteX3" fmla="*/ 124763 w 659916"/>
              <a:gd name="connsiteY3" fmla="*/ 0 h 4369898"/>
              <a:gd name="connsiteX0" fmla="*/ 648006 w 648006"/>
              <a:gd name="connsiteY0" fmla="*/ 2053912 h 2053911"/>
              <a:gd name="connsiteX1" fmla="*/ 528118 w 648006"/>
              <a:gd name="connsiteY1" fmla="*/ 1246020 h 2053911"/>
              <a:gd name="connsiteX2" fmla="*/ 368300 w 648006"/>
              <a:gd name="connsiteY2" fmla="*/ 800100 h 2053911"/>
              <a:gd name="connsiteX3" fmla="*/ 0 w 648006"/>
              <a:gd name="connsiteY3" fmla="*/ 0 h 2053911"/>
              <a:gd name="connsiteX0" fmla="*/ 648006 w 648006"/>
              <a:gd name="connsiteY0" fmla="*/ 2053912 h 2053913"/>
              <a:gd name="connsiteX1" fmla="*/ 170115 w 648006"/>
              <a:gd name="connsiteY1" fmla="*/ 1490086 h 2053913"/>
              <a:gd name="connsiteX2" fmla="*/ 368300 w 648006"/>
              <a:gd name="connsiteY2" fmla="*/ 800100 h 2053913"/>
              <a:gd name="connsiteX3" fmla="*/ 0 w 648006"/>
              <a:gd name="connsiteY3" fmla="*/ 0 h 2053913"/>
              <a:gd name="connsiteX0" fmla="*/ 648006 w 648006"/>
              <a:gd name="connsiteY0" fmla="*/ 2053912 h 2053911"/>
              <a:gd name="connsiteX1" fmla="*/ 170115 w 648006"/>
              <a:gd name="connsiteY1" fmla="*/ 1490086 h 2053911"/>
              <a:gd name="connsiteX2" fmla="*/ 352603 w 648006"/>
              <a:gd name="connsiteY2" fmla="*/ 673143 h 2053911"/>
              <a:gd name="connsiteX3" fmla="*/ 0 w 648006"/>
              <a:gd name="connsiteY3" fmla="*/ 0 h 205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006" h="2053911">
                <a:moveTo>
                  <a:pt x="648006" y="2053912"/>
                </a:moveTo>
                <a:cubicBezTo>
                  <a:pt x="11947" y="1744878"/>
                  <a:pt x="219349" y="1720214"/>
                  <a:pt x="170115" y="1490086"/>
                </a:cubicBezTo>
                <a:cubicBezTo>
                  <a:pt x="120881" y="1259958"/>
                  <a:pt x="348370" y="929260"/>
                  <a:pt x="352603" y="673143"/>
                </a:cubicBezTo>
                <a:cubicBezTo>
                  <a:pt x="356836" y="417026"/>
                  <a:pt x="186266" y="271991"/>
                  <a:pt x="0" y="0"/>
                </a:cubicBezTo>
              </a:path>
            </a:pathLst>
          </a:custGeom>
          <a:noFill/>
          <a:ln w="38100">
            <a:solidFill>
              <a:schemeClr val="bg1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008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8F7C969D-9E6F-FEED-2EED-38ABFBF076D8}"/>
              </a:ext>
            </a:extLst>
          </p:cNvPr>
          <p:cNvSpPr/>
          <p:nvPr/>
        </p:nvSpPr>
        <p:spPr>
          <a:xfrm rot="179455">
            <a:off x="-1705748" y="-2890826"/>
            <a:ext cx="8613809" cy="5202502"/>
          </a:xfrm>
          <a:custGeom>
            <a:avLst/>
            <a:gdLst>
              <a:gd name="connsiteX0" fmla="*/ 0 w 4869656"/>
              <a:gd name="connsiteY0" fmla="*/ 0 h 2844801"/>
              <a:gd name="connsiteX1" fmla="*/ 4869656 w 4869656"/>
              <a:gd name="connsiteY1" fmla="*/ 0 h 2844801"/>
              <a:gd name="connsiteX2" fmla="*/ 4869656 w 4869656"/>
              <a:gd name="connsiteY2" fmla="*/ 2844801 h 2844801"/>
              <a:gd name="connsiteX3" fmla="*/ 0 w 4869656"/>
              <a:gd name="connsiteY3" fmla="*/ 2844801 h 2844801"/>
              <a:gd name="connsiteX4" fmla="*/ 0 w 4869656"/>
              <a:gd name="connsiteY4" fmla="*/ 0 h 2844801"/>
              <a:gd name="connsiteX0" fmla="*/ 0 w 4869656"/>
              <a:gd name="connsiteY0" fmla="*/ 0 h 3911749"/>
              <a:gd name="connsiteX1" fmla="*/ 4869656 w 4869656"/>
              <a:gd name="connsiteY1" fmla="*/ 0 h 3911749"/>
              <a:gd name="connsiteX2" fmla="*/ 3683743 w 4869656"/>
              <a:gd name="connsiteY2" fmla="*/ 3911749 h 3911749"/>
              <a:gd name="connsiteX3" fmla="*/ 0 w 4869656"/>
              <a:gd name="connsiteY3" fmla="*/ 2844801 h 3911749"/>
              <a:gd name="connsiteX4" fmla="*/ 0 w 4869656"/>
              <a:gd name="connsiteY4" fmla="*/ 0 h 391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656" h="3911749">
                <a:moveTo>
                  <a:pt x="0" y="0"/>
                </a:moveTo>
                <a:lnTo>
                  <a:pt x="4869656" y="0"/>
                </a:lnTo>
                <a:lnTo>
                  <a:pt x="3683743" y="3911749"/>
                </a:lnTo>
                <a:lnTo>
                  <a:pt x="0" y="28448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31ED82-F69C-4AA9-E71A-8EC8ACFA5A78}"/>
              </a:ext>
            </a:extLst>
          </p:cNvPr>
          <p:cNvSpPr/>
          <p:nvPr/>
        </p:nvSpPr>
        <p:spPr>
          <a:xfrm>
            <a:off x="-825624" y="-1047564"/>
            <a:ext cx="3426781" cy="33380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FA154C-751E-8C8C-FB07-733EE6300EF2}"/>
              </a:ext>
            </a:extLst>
          </p:cNvPr>
          <p:cNvSpPr txBox="1"/>
          <p:nvPr/>
        </p:nvSpPr>
        <p:spPr>
          <a:xfrm>
            <a:off x="324035" y="419016"/>
            <a:ext cx="65250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n-cs"/>
              </a:rPr>
              <a:t>Part3   </a:t>
            </a:r>
            <a:r>
              <a:rPr kumimoji="0" lang="zh-CN" altLang="en-US" sz="6000" b="1" u="none" strike="noStrike" kern="1200" cap="none" spc="0" normalizeH="0" baseline="0" noProof="0" dirty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n-cs"/>
              </a:rPr>
              <a:t>实践难点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0DEB337-BCDA-05B2-46F7-BD0086F11566}"/>
              </a:ext>
            </a:extLst>
          </p:cNvPr>
          <p:cNvSpPr/>
          <p:nvPr/>
        </p:nvSpPr>
        <p:spPr>
          <a:xfrm>
            <a:off x="720581" y="2754745"/>
            <a:ext cx="4110038" cy="2687746"/>
          </a:xfrm>
          <a:prstGeom prst="roundRect">
            <a:avLst>
              <a:gd name="adj" fmla="val 762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输入为一幅</a:t>
            </a:r>
            <a:r>
              <a:rPr lang="en-US" altLang="zh-CN" dirty="0"/>
              <a:t>28×28</a:t>
            </a:r>
            <a:r>
              <a:rPr lang="zh-CN" altLang="en-US" dirty="0"/>
              <a:t>像素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4E77A8-0EE2-B923-6934-92FC965856B5}"/>
              </a:ext>
            </a:extLst>
          </p:cNvPr>
          <p:cNvSpPr txBox="1"/>
          <p:nvPr/>
        </p:nvSpPr>
        <p:spPr>
          <a:xfrm>
            <a:off x="1162691" y="2972011"/>
            <a:ext cx="4590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公式向量化，用矩阵来运算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指数运算的上溢下溢问题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学习率的选择和参数初始化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AB780EF-7B40-3F1E-010D-786483A15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623" y="1631530"/>
            <a:ext cx="2947989" cy="24670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3CDAF19-DF53-2CF6-4BCB-C2C6826BE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90" y="4462095"/>
            <a:ext cx="2947989" cy="21160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8905534-582B-A4E7-D3F5-229E5D5D7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126" y="4475899"/>
            <a:ext cx="2947989" cy="210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14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5">
            <a:extLst>
              <a:ext uri="{FF2B5EF4-FFF2-40B4-BE49-F238E27FC236}">
                <a16:creationId xmlns:a16="http://schemas.microsoft.com/office/drawing/2014/main" id="{B66B85FC-099C-7ABF-3D8C-D3D8E7946AA8}"/>
              </a:ext>
            </a:extLst>
          </p:cNvPr>
          <p:cNvSpPr/>
          <p:nvPr/>
        </p:nvSpPr>
        <p:spPr>
          <a:xfrm rot="179455">
            <a:off x="-720326" y="-2601252"/>
            <a:ext cx="8613809" cy="5202502"/>
          </a:xfrm>
          <a:custGeom>
            <a:avLst/>
            <a:gdLst>
              <a:gd name="connsiteX0" fmla="*/ 0 w 4869656"/>
              <a:gd name="connsiteY0" fmla="*/ 0 h 2844801"/>
              <a:gd name="connsiteX1" fmla="*/ 4869656 w 4869656"/>
              <a:gd name="connsiteY1" fmla="*/ 0 h 2844801"/>
              <a:gd name="connsiteX2" fmla="*/ 4869656 w 4869656"/>
              <a:gd name="connsiteY2" fmla="*/ 2844801 h 2844801"/>
              <a:gd name="connsiteX3" fmla="*/ 0 w 4869656"/>
              <a:gd name="connsiteY3" fmla="*/ 2844801 h 2844801"/>
              <a:gd name="connsiteX4" fmla="*/ 0 w 4869656"/>
              <a:gd name="connsiteY4" fmla="*/ 0 h 2844801"/>
              <a:gd name="connsiteX0" fmla="*/ 0 w 4869656"/>
              <a:gd name="connsiteY0" fmla="*/ 0 h 3911749"/>
              <a:gd name="connsiteX1" fmla="*/ 4869656 w 4869656"/>
              <a:gd name="connsiteY1" fmla="*/ 0 h 3911749"/>
              <a:gd name="connsiteX2" fmla="*/ 3683743 w 4869656"/>
              <a:gd name="connsiteY2" fmla="*/ 3911749 h 3911749"/>
              <a:gd name="connsiteX3" fmla="*/ 0 w 4869656"/>
              <a:gd name="connsiteY3" fmla="*/ 2844801 h 3911749"/>
              <a:gd name="connsiteX4" fmla="*/ 0 w 4869656"/>
              <a:gd name="connsiteY4" fmla="*/ 0 h 391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9656" h="3911749">
                <a:moveTo>
                  <a:pt x="0" y="0"/>
                </a:moveTo>
                <a:lnTo>
                  <a:pt x="4869656" y="0"/>
                </a:lnTo>
                <a:lnTo>
                  <a:pt x="3683743" y="3911749"/>
                </a:lnTo>
                <a:lnTo>
                  <a:pt x="0" y="284480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C836D0A-12AB-5BA3-D855-3D6F8A5ECA5A}"/>
              </a:ext>
            </a:extLst>
          </p:cNvPr>
          <p:cNvSpPr/>
          <p:nvPr/>
        </p:nvSpPr>
        <p:spPr>
          <a:xfrm>
            <a:off x="-1156443" y="-1268403"/>
            <a:ext cx="3426781" cy="33380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6A5373-A4E4-84C2-B861-10B0D28D684A}"/>
              </a:ext>
            </a:extLst>
          </p:cNvPr>
          <p:cNvSpPr txBox="1"/>
          <p:nvPr/>
        </p:nvSpPr>
        <p:spPr>
          <a:xfrm>
            <a:off x="324035" y="419016"/>
            <a:ext cx="65250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FF5B5B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n-cs"/>
              </a:rPr>
              <a:t>Part4   </a:t>
            </a:r>
            <a:r>
              <a:rPr lang="zh-CN" altLang="en-US" sz="6000" b="1" i="0" dirty="0">
                <a:solidFill>
                  <a:srgbClr val="FF5B5B"/>
                </a:solidFill>
                <a:latin typeface="等线 Light" panose="020F0302020204030204"/>
                <a:ea typeface="等线 Light" panose="02010600030101010101" pitchFamily="2" charset="-122"/>
              </a:rPr>
              <a:t>结论与不足</a:t>
            </a:r>
            <a:endParaRPr kumimoji="0" lang="zh-CN" altLang="en-US" sz="6000" b="1" u="none" strike="noStrike" kern="1200" cap="none" spc="0" normalizeH="0" baseline="0" noProof="0" dirty="0">
              <a:ln>
                <a:noFill/>
              </a:ln>
              <a:solidFill>
                <a:srgbClr val="FF5B5B"/>
              </a:solidFill>
              <a:effectLst/>
              <a:uLnTx/>
              <a:uFillTx/>
              <a:latin typeface="等线 Light" panose="020F0302020204030204"/>
              <a:ea typeface="等线 Light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223E243-7B53-31CC-E129-BD835E1F3DB4}"/>
              </a:ext>
            </a:extLst>
          </p:cNvPr>
          <p:cNvSpPr/>
          <p:nvPr/>
        </p:nvSpPr>
        <p:spPr>
          <a:xfrm>
            <a:off x="980655" y="3122098"/>
            <a:ext cx="3728788" cy="3103968"/>
          </a:xfrm>
          <a:prstGeom prst="roundRect">
            <a:avLst>
              <a:gd name="adj" fmla="val 1268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输入为一幅</a:t>
            </a:r>
            <a:r>
              <a:rPr lang="en-US" altLang="zh-CN" dirty="0"/>
              <a:t>28×28</a:t>
            </a:r>
            <a:r>
              <a:rPr lang="zh-CN" altLang="en-US" dirty="0"/>
              <a:t>像素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9964CD-40D2-881A-EADC-AEE22F966117}"/>
              </a:ext>
            </a:extLst>
          </p:cNvPr>
          <p:cNvSpPr txBox="1"/>
          <p:nvPr/>
        </p:nvSpPr>
        <p:spPr>
          <a:xfrm>
            <a:off x="1566727" y="3242921"/>
            <a:ext cx="28305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学习到：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格式、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提前准备、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查找和阅读文献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……</a:t>
            </a:r>
          </a:p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在学习过程中受益匪浅，但依旧有很多不足之处，模型简单，实验次数也比较少，看理论却没能实现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24F2C28-23C9-CED7-05E3-29C187177D6B}"/>
              </a:ext>
            </a:extLst>
          </p:cNvPr>
          <p:cNvSpPr/>
          <p:nvPr/>
        </p:nvSpPr>
        <p:spPr>
          <a:xfrm>
            <a:off x="7630340" y="400599"/>
            <a:ext cx="7677316" cy="74784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5F3543E-AC4F-EE47-592E-99E836C83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769" y="2589762"/>
            <a:ext cx="4221336" cy="289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35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2FB2FF83-1711-657E-67A2-09EDEC0C668F}"/>
              </a:ext>
            </a:extLst>
          </p:cNvPr>
          <p:cNvSpPr txBox="1"/>
          <p:nvPr/>
        </p:nvSpPr>
        <p:spPr>
          <a:xfrm>
            <a:off x="4225452" y="2797232"/>
            <a:ext cx="4809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FF5B5B"/>
                </a:solidFill>
                <a:latin typeface="+mj-lt"/>
                <a:ea typeface="+mj-ea"/>
                <a:cs typeface="+mj-cs"/>
              </a:rPr>
              <a:t>感谢聆听 ！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5E0D67-1A87-2E54-EE65-122E5E7E3552}"/>
              </a:ext>
            </a:extLst>
          </p:cNvPr>
          <p:cNvSpPr/>
          <p:nvPr/>
        </p:nvSpPr>
        <p:spPr>
          <a:xfrm>
            <a:off x="796576" y="1939163"/>
            <a:ext cx="595312" cy="573088"/>
          </a:xfrm>
          <a:prstGeom prst="ellipse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2">
            <a:extLst>
              <a:ext uri="{FF2B5EF4-FFF2-40B4-BE49-F238E27FC236}">
                <a16:creationId xmlns:a16="http://schemas.microsoft.com/office/drawing/2014/main" id="{DACA5757-B5BC-56EE-7B3B-C7DC6A00B1FF}"/>
              </a:ext>
            </a:extLst>
          </p:cNvPr>
          <p:cNvSpPr/>
          <p:nvPr/>
        </p:nvSpPr>
        <p:spPr>
          <a:xfrm rot="19093165">
            <a:off x="7469849" y="4508328"/>
            <a:ext cx="3550444" cy="659607"/>
          </a:xfrm>
          <a:custGeom>
            <a:avLst/>
            <a:gdLst>
              <a:gd name="connsiteX0" fmla="*/ 0 w 3550444"/>
              <a:gd name="connsiteY0" fmla="*/ 0 h 659607"/>
              <a:gd name="connsiteX1" fmla="*/ 3550444 w 3550444"/>
              <a:gd name="connsiteY1" fmla="*/ 0 h 659607"/>
              <a:gd name="connsiteX2" fmla="*/ 3550444 w 3550444"/>
              <a:gd name="connsiteY2" fmla="*/ 659607 h 659607"/>
              <a:gd name="connsiteX3" fmla="*/ 0 w 3550444"/>
              <a:gd name="connsiteY3" fmla="*/ 659607 h 659607"/>
              <a:gd name="connsiteX4" fmla="*/ 0 w 3550444"/>
              <a:gd name="connsiteY4" fmla="*/ 0 h 659607"/>
              <a:gd name="connsiteX0" fmla="*/ 237103 w 3550444"/>
              <a:gd name="connsiteY0" fmla="*/ 77732 h 659607"/>
              <a:gd name="connsiteX1" fmla="*/ 3550444 w 3550444"/>
              <a:gd name="connsiteY1" fmla="*/ 0 h 659607"/>
              <a:gd name="connsiteX2" fmla="*/ 3550444 w 3550444"/>
              <a:gd name="connsiteY2" fmla="*/ 659607 h 659607"/>
              <a:gd name="connsiteX3" fmla="*/ 0 w 3550444"/>
              <a:gd name="connsiteY3" fmla="*/ 659607 h 659607"/>
              <a:gd name="connsiteX4" fmla="*/ 237103 w 3550444"/>
              <a:gd name="connsiteY4" fmla="*/ 77732 h 659607"/>
              <a:gd name="connsiteX0" fmla="*/ 372203 w 3550444"/>
              <a:gd name="connsiteY0" fmla="*/ 140965 h 659607"/>
              <a:gd name="connsiteX1" fmla="*/ 3550444 w 3550444"/>
              <a:gd name="connsiteY1" fmla="*/ 0 h 659607"/>
              <a:gd name="connsiteX2" fmla="*/ 3550444 w 3550444"/>
              <a:gd name="connsiteY2" fmla="*/ 659607 h 659607"/>
              <a:gd name="connsiteX3" fmla="*/ 0 w 3550444"/>
              <a:gd name="connsiteY3" fmla="*/ 659607 h 659607"/>
              <a:gd name="connsiteX4" fmla="*/ 372203 w 3550444"/>
              <a:gd name="connsiteY4" fmla="*/ 140965 h 65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444" h="659607">
                <a:moveTo>
                  <a:pt x="372203" y="140965"/>
                </a:moveTo>
                <a:lnTo>
                  <a:pt x="3550444" y="0"/>
                </a:lnTo>
                <a:lnTo>
                  <a:pt x="3550444" y="659607"/>
                </a:lnTo>
                <a:lnTo>
                  <a:pt x="0" y="659607"/>
                </a:lnTo>
                <a:lnTo>
                  <a:pt x="372203" y="140965"/>
                </a:lnTo>
                <a:close/>
              </a:path>
            </a:pathLst>
          </a:cu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34449DC-8C32-94FE-3AFF-65AD1C807DCE}"/>
              </a:ext>
            </a:extLst>
          </p:cNvPr>
          <p:cNvSpPr/>
          <p:nvPr/>
        </p:nvSpPr>
        <p:spPr>
          <a:xfrm>
            <a:off x="631175" y="3155242"/>
            <a:ext cx="3810000" cy="3591732"/>
          </a:xfrm>
          <a:prstGeom prst="ellipse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E036612-E781-6DC2-594C-A5B5EE55354A}"/>
              </a:ext>
            </a:extLst>
          </p:cNvPr>
          <p:cNvSpPr/>
          <p:nvPr/>
        </p:nvSpPr>
        <p:spPr>
          <a:xfrm>
            <a:off x="2076736" y="448737"/>
            <a:ext cx="364712" cy="392511"/>
          </a:xfrm>
          <a:prstGeom prst="ellipse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星形: 四角 15">
            <a:extLst>
              <a:ext uri="{FF2B5EF4-FFF2-40B4-BE49-F238E27FC236}">
                <a16:creationId xmlns:a16="http://schemas.microsoft.com/office/drawing/2014/main" id="{4504EA80-E9A7-6DC8-713D-59AEB04804A7}"/>
              </a:ext>
            </a:extLst>
          </p:cNvPr>
          <p:cNvSpPr/>
          <p:nvPr/>
        </p:nvSpPr>
        <p:spPr>
          <a:xfrm>
            <a:off x="996696" y="557784"/>
            <a:ext cx="595312" cy="573088"/>
          </a:xfrm>
          <a:prstGeom prst="star4">
            <a:avLst/>
          </a:pr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D7CDA3F-520C-E817-CDB4-B42B1E037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75" y="3463186"/>
            <a:ext cx="3810000" cy="2847975"/>
          </a:xfrm>
          <a:prstGeom prst="rect">
            <a:avLst/>
          </a:prstGeom>
        </p:spPr>
      </p:pic>
      <p:sp>
        <p:nvSpPr>
          <p:cNvPr id="19" name="矩形 12">
            <a:extLst>
              <a:ext uri="{FF2B5EF4-FFF2-40B4-BE49-F238E27FC236}">
                <a16:creationId xmlns:a16="http://schemas.microsoft.com/office/drawing/2014/main" id="{1966FC4A-4153-F441-1D94-0A6964E387AC}"/>
              </a:ext>
            </a:extLst>
          </p:cNvPr>
          <p:cNvSpPr/>
          <p:nvPr/>
        </p:nvSpPr>
        <p:spPr>
          <a:xfrm rot="19497784">
            <a:off x="8271011" y="4967007"/>
            <a:ext cx="4736902" cy="584188"/>
          </a:xfrm>
          <a:custGeom>
            <a:avLst/>
            <a:gdLst>
              <a:gd name="connsiteX0" fmla="*/ 0 w 3550444"/>
              <a:gd name="connsiteY0" fmla="*/ 0 h 659607"/>
              <a:gd name="connsiteX1" fmla="*/ 3550444 w 3550444"/>
              <a:gd name="connsiteY1" fmla="*/ 0 h 659607"/>
              <a:gd name="connsiteX2" fmla="*/ 3550444 w 3550444"/>
              <a:gd name="connsiteY2" fmla="*/ 659607 h 659607"/>
              <a:gd name="connsiteX3" fmla="*/ 0 w 3550444"/>
              <a:gd name="connsiteY3" fmla="*/ 659607 h 659607"/>
              <a:gd name="connsiteX4" fmla="*/ 0 w 3550444"/>
              <a:gd name="connsiteY4" fmla="*/ 0 h 659607"/>
              <a:gd name="connsiteX0" fmla="*/ 237103 w 3550444"/>
              <a:gd name="connsiteY0" fmla="*/ 77732 h 659607"/>
              <a:gd name="connsiteX1" fmla="*/ 3550444 w 3550444"/>
              <a:gd name="connsiteY1" fmla="*/ 0 h 659607"/>
              <a:gd name="connsiteX2" fmla="*/ 3550444 w 3550444"/>
              <a:gd name="connsiteY2" fmla="*/ 659607 h 659607"/>
              <a:gd name="connsiteX3" fmla="*/ 0 w 3550444"/>
              <a:gd name="connsiteY3" fmla="*/ 659607 h 659607"/>
              <a:gd name="connsiteX4" fmla="*/ 237103 w 3550444"/>
              <a:gd name="connsiteY4" fmla="*/ 77732 h 659607"/>
              <a:gd name="connsiteX0" fmla="*/ 372203 w 3550444"/>
              <a:gd name="connsiteY0" fmla="*/ 140965 h 659607"/>
              <a:gd name="connsiteX1" fmla="*/ 3550444 w 3550444"/>
              <a:gd name="connsiteY1" fmla="*/ 0 h 659607"/>
              <a:gd name="connsiteX2" fmla="*/ 3550444 w 3550444"/>
              <a:gd name="connsiteY2" fmla="*/ 659607 h 659607"/>
              <a:gd name="connsiteX3" fmla="*/ 0 w 3550444"/>
              <a:gd name="connsiteY3" fmla="*/ 659607 h 659607"/>
              <a:gd name="connsiteX4" fmla="*/ 372203 w 3550444"/>
              <a:gd name="connsiteY4" fmla="*/ 140965 h 65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444" h="659607">
                <a:moveTo>
                  <a:pt x="372203" y="140965"/>
                </a:moveTo>
                <a:lnTo>
                  <a:pt x="3550444" y="0"/>
                </a:lnTo>
                <a:lnTo>
                  <a:pt x="3550444" y="659607"/>
                </a:lnTo>
                <a:lnTo>
                  <a:pt x="0" y="659607"/>
                </a:lnTo>
                <a:lnTo>
                  <a:pt x="372203" y="140965"/>
                </a:lnTo>
                <a:close/>
              </a:path>
            </a:pathLst>
          </a:custGeom>
          <a:solidFill>
            <a:srgbClr val="FF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E76E9C5-E863-8ED5-82EA-AD3FD120DAEE}"/>
              </a:ext>
            </a:extLst>
          </p:cNvPr>
          <p:cNvCxnSpPr>
            <a:cxnSpLocks/>
          </p:cNvCxnSpPr>
          <p:nvPr/>
        </p:nvCxnSpPr>
        <p:spPr>
          <a:xfrm>
            <a:off x="6326910" y="-76017"/>
            <a:ext cx="5698836" cy="2512251"/>
          </a:xfrm>
          <a:prstGeom prst="curvedConnector3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8058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论文答辩 ——softmax回归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chen xinxi</dc:creator>
  <cp:lastModifiedBy>chen xinxi</cp:lastModifiedBy>
  <cp:revision>2</cp:revision>
  <dcterms:created xsi:type="dcterms:W3CDTF">2023-04-03T05:23:51Z</dcterms:created>
  <dcterms:modified xsi:type="dcterms:W3CDTF">2023-04-03T05:24:35Z</dcterms:modified>
</cp:coreProperties>
</file>