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8" r:id="rId11"/>
    <p:sldId id="319" r:id="rId12"/>
    <p:sldId id="313" r:id="rId13"/>
    <p:sldId id="320" r:id="rId14"/>
    <p:sldId id="321" r:id="rId15"/>
    <p:sldId id="322" r:id="rId16"/>
    <p:sldId id="324" r:id="rId17"/>
    <p:sldId id="323" r:id="rId18"/>
    <p:sldId id="330" r:id="rId19"/>
    <p:sldId id="326" r:id="rId20"/>
    <p:sldId id="325" r:id="rId21"/>
    <p:sldId id="327" r:id="rId22"/>
    <p:sldId id="328" r:id="rId23"/>
    <p:sldId id="32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AXIS INSURANCE is A medical insurance company</a:t>
          </a:r>
          <a:r>
            <a:rPr lang="en-US" dirty="0"/>
            <a:t>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Dataset available to me is for its customers.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2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2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 dirty="0"/>
            <a:t>AXIS INSURANCE is A medical insurance company</a:t>
          </a:r>
          <a:r>
            <a:rPr lang="en-US" sz="2100" kern="1200" dirty="0"/>
            <a:t> </a:t>
          </a:r>
        </a:p>
      </dsp:txBody>
      <dsp:txXfrm>
        <a:off x="1114199" y="2973040"/>
        <a:ext cx="3600000" cy="720000"/>
      </dsp:txXfrm>
    </dsp:sp>
    <dsp:sp modelId="{543C18BC-1989-44B2-9862-C670C61D3452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Dataset available to me is for its customers.</a:t>
          </a:r>
        </a:p>
      </dsp:txBody>
      <dsp:txXfrm>
        <a:off x="5344199" y="297304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Axis Insurance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Relationship Between All Variables Using Heatmap and </a:t>
            </a:r>
            <a:r>
              <a:rPr lang="en-US" sz="4000" dirty="0" err="1"/>
              <a:t>Pairplot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499192" y="5123873"/>
            <a:ext cx="4880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quick glance shows that there is more positive correction between Age and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 was actually expecting a higher positive correction than 0.2 between BMI and Charges than I see in the heatmap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negative correction observed.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110749" y="475130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6AE2F-F388-40BE-AE1E-9F53C2C55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2" y="2106692"/>
            <a:ext cx="3652281" cy="2637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2F1D1-9D83-4423-94EA-9D159A60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507" y="2052151"/>
            <a:ext cx="3936173" cy="39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0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Relationship BMI and Charges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485723" y="2827241"/>
            <a:ext cx="4880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slight positive correction between the 2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charges within the 20000 are between the BMI of 20 and 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Both male and female customers are evenly represented.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097280" y="245467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E8E4F-5452-42BB-B7D2-55231B73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709" y="2323185"/>
            <a:ext cx="4722971" cy="307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0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Relationship BMI and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485723" y="2827241"/>
            <a:ext cx="31607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mean BMI of Female with no children, 1 child and 2 children are approximately 30.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097280" y="245467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BB80E-28D9-4413-BFAB-773ED8653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962" y="2090297"/>
            <a:ext cx="6375285" cy="32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5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Relationship BMI and Sex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485723" y="2827241"/>
            <a:ext cx="3160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no clear difference between BMI of Male and Female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Both male and female have average BMI around the 30 mark, with lower quantile around 26 and upper quantile around 34.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Both have a few outlier toward the BMI of 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097280" y="245467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7CA92-9A4E-445D-8ED7-FD5BD9D1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074" y="2311363"/>
            <a:ext cx="6274606" cy="31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9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Relationship Smoker and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485723" y="2827241"/>
            <a:ext cx="3160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no significant difference between smokers across the different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will perform analysis of variance on this later.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097280" y="245467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A6EFD-604A-4D48-A3D8-8401A08F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61" y="2162507"/>
            <a:ext cx="6379669" cy="32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Relationship Smoker and Charges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485723" y="2827241"/>
            <a:ext cx="3160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significant difference between smokers and non smokers charges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Medical claims by people who smoke is significantly higher than that of those who do not smoke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097280" y="245467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D296E-05EA-441C-B247-7569BF2C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294" y="2212051"/>
            <a:ext cx="6149386" cy="306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3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Hypothesis Testing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08EC4-D65D-4888-AD18-5FE8AC5ECF0D}"/>
              </a:ext>
            </a:extLst>
          </p:cNvPr>
          <p:cNvSpPr txBox="1"/>
          <p:nvPr/>
        </p:nvSpPr>
        <p:spPr>
          <a:xfrm>
            <a:off x="1538885" y="3167390"/>
            <a:ext cx="68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The level of significance (Alpha ) = 0.05.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The sample size, N = 1338 which is sufficiently large.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C942F-1D5D-411E-9F04-087652060F26}"/>
              </a:ext>
            </a:extLst>
          </p:cNvPr>
          <p:cNvSpPr txBox="1"/>
          <p:nvPr/>
        </p:nvSpPr>
        <p:spPr>
          <a:xfrm>
            <a:off x="1097280" y="245467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Assumptions:</a:t>
            </a:r>
          </a:p>
        </p:txBody>
      </p:sp>
    </p:spTree>
    <p:extLst>
      <p:ext uri="{BB962C8B-B14F-4D97-AF65-F5344CB8AC3E}">
        <p14:creationId xmlns:p14="http://schemas.microsoft.com/office/powerpoint/2010/main" val="134829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Prove (or disprove) that the medical claims made by the people who smoke is greater than those who don’t.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485723" y="2827241"/>
            <a:ext cx="576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𝐻0  : Medical claim of smokers is less than or equal to non smokers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𝐻1  : Medical claim of smokers are greater than non smokers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097280" y="2454676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 and alternative hypothesis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D7120-8024-45BD-BA4D-DFDD9614B5F1}"/>
              </a:ext>
            </a:extLst>
          </p:cNvPr>
          <p:cNvSpPr txBox="1"/>
          <p:nvPr/>
        </p:nvSpPr>
        <p:spPr>
          <a:xfrm>
            <a:off x="1485723" y="3894991"/>
            <a:ext cx="576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Statistic : 46.6649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 Value</a:t>
            </a:r>
            <a:r>
              <a:rPr lang="en-US" sz="1400" dirty="0"/>
              <a:t>  : 8.271436e-283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2159B-5EDA-4A13-998B-CCB4CE6CB4D9}"/>
              </a:ext>
            </a:extLst>
          </p:cNvPr>
          <p:cNvSpPr txBox="1"/>
          <p:nvPr/>
        </p:nvSpPr>
        <p:spPr>
          <a:xfrm>
            <a:off x="1097280" y="3522426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 of our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2EA0D-E885-4A66-8214-E224033D2AD8}"/>
              </a:ext>
            </a:extLst>
          </p:cNvPr>
          <p:cNvSpPr txBox="1"/>
          <p:nvPr/>
        </p:nvSpPr>
        <p:spPr>
          <a:xfrm>
            <a:off x="1485723" y="4999196"/>
            <a:ext cx="919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Since the p value in this scenario is less than  𝛼  (0.05), we reject the Null Hypothesis (𝐻0) which states that medical claims of smokers is less than or equal to that of non smokers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60494-6524-43B8-B1A1-283C33DD604A}"/>
              </a:ext>
            </a:extLst>
          </p:cNvPr>
          <p:cNvSpPr txBox="1"/>
          <p:nvPr/>
        </p:nvSpPr>
        <p:spPr>
          <a:xfrm>
            <a:off x="1097280" y="4626631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6253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Prove (or disprove) with statistical evidence that the BMI of females is different from that of males.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485723" y="2561427"/>
            <a:ext cx="576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𝐻0  : BMI of females is equal to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𝐻1  : BMI of females is not equal to males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097280" y="2188862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 and alternative hypothesis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A0C7B-E7E7-4F06-92D2-5CFFC4515E7E}"/>
              </a:ext>
            </a:extLst>
          </p:cNvPr>
          <p:cNvSpPr txBox="1"/>
          <p:nvPr/>
        </p:nvSpPr>
        <p:spPr>
          <a:xfrm>
            <a:off x="1485723" y="3754826"/>
            <a:ext cx="576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Statistic</a:t>
            </a:r>
            <a:r>
              <a:rPr lang="en-US" sz="1400" dirty="0"/>
              <a:t>  : -1.6968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 Value</a:t>
            </a:r>
            <a:r>
              <a:rPr lang="en-US" sz="1400" dirty="0"/>
              <a:t>  : 0.0900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E702E-3F26-49F3-9B79-6185F3A29229}"/>
              </a:ext>
            </a:extLst>
          </p:cNvPr>
          <p:cNvSpPr txBox="1"/>
          <p:nvPr/>
        </p:nvSpPr>
        <p:spPr>
          <a:xfrm>
            <a:off x="1097280" y="3382261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 of our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36458-FA6A-4C47-BC1B-7E58B5A3C31C}"/>
              </a:ext>
            </a:extLst>
          </p:cNvPr>
          <p:cNvSpPr txBox="1"/>
          <p:nvPr/>
        </p:nvSpPr>
        <p:spPr>
          <a:xfrm>
            <a:off x="1485723" y="4859031"/>
            <a:ext cx="919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a P-Value of 0.09 which is greater than 0.05 level of significant value, we fail to reject the null hypothesis.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F73A0-9607-46F9-8CF6-D558993B3BDD}"/>
              </a:ext>
            </a:extLst>
          </p:cNvPr>
          <p:cNvSpPr txBox="1"/>
          <p:nvPr/>
        </p:nvSpPr>
        <p:spPr>
          <a:xfrm>
            <a:off x="1097280" y="4486466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72825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Is the proportion of smokers significantly different across different regions?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485722" y="2561427"/>
            <a:ext cx="776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𝐻0  : Proportion of smokers is not significantly different across different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𝐻1  : Proportion of smokers is significantly different across different regions.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097280" y="2188862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 and alternative hypothesis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A0C7B-E7E7-4F06-92D2-5CFFC4515E7E}"/>
              </a:ext>
            </a:extLst>
          </p:cNvPr>
          <p:cNvSpPr txBox="1"/>
          <p:nvPr/>
        </p:nvSpPr>
        <p:spPr>
          <a:xfrm>
            <a:off x="1485723" y="3754826"/>
            <a:ext cx="5765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 Value</a:t>
            </a:r>
            <a:r>
              <a:rPr lang="en-US" sz="1400" dirty="0"/>
              <a:t>  : 0.5001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E702E-3F26-49F3-9B79-6185F3A29229}"/>
              </a:ext>
            </a:extLst>
          </p:cNvPr>
          <p:cNvSpPr txBox="1"/>
          <p:nvPr/>
        </p:nvSpPr>
        <p:spPr>
          <a:xfrm>
            <a:off x="1097280" y="3382261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 of our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36458-FA6A-4C47-BC1B-7E58B5A3C31C}"/>
              </a:ext>
            </a:extLst>
          </p:cNvPr>
          <p:cNvSpPr txBox="1"/>
          <p:nvPr/>
        </p:nvSpPr>
        <p:spPr>
          <a:xfrm>
            <a:off x="1485723" y="4859031"/>
            <a:ext cx="9199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a p-value of 0.5001 the difference is not significant. So we fail to reject the null| hypothesis.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F73A0-9607-46F9-8CF6-D558993B3BDD}"/>
              </a:ext>
            </a:extLst>
          </p:cNvPr>
          <p:cNvSpPr txBox="1"/>
          <p:nvPr/>
        </p:nvSpPr>
        <p:spPr>
          <a:xfrm>
            <a:off x="1097280" y="4486466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6374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Background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16257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Is the mean BMI of women with no children, one child and two children the same? Explain your answer with statistical evidence?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485722" y="2561427"/>
            <a:ext cx="776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𝐻0  : The mean BMI of women with respect to 0,1 and 2 children are equal.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𝐻1  : At least one of the means BMI of women with respect to 0,1, and 2 children are unequal.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097280" y="2188862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 and alternative hypothesis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A0C7B-E7E7-4F06-92D2-5CFFC4515E7E}"/>
              </a:ext>
            </a:extLst>
          </p:cNvPr>
          <p:cNvSpPr txBox="1"/>
          <p:nvPr/>
        </p:nvSpPr>
        <p:spPr>
          <a:xfrm>
            <a:off x="1485722" y="3754826"/>
            <a:ext cx="9795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		df	</a:t>
            </a:r>
            <a:r>
              <a:rPr lang="en-US" sz="1400" dirty="0" err="1"/>
              <a:t>sum_sq</a:t>
            </a:r>
            <a:r>
              <a:rPr lang="en-US" sz="1400" dirty="0"/>
              <a:t>		</a:t>
            </a:r>
            <a:r>
              <a:rPr lang="en-US" sz="1400" dirty="0" err="1"/>
              <a:t>mean_sq</a:t>
            </a:r>
            <a:r>
              <a:rPr lang="en-US" sz="1400" dirty="0"/>
              <a:t>		F	PR(&gt;F)</a:t>
            </a:r>
          </a:p>
          <a:p>
            <a:r>
              <a:rPr lang="en-US" sz="1400" dirty="0"/>
              <a:t>C(children)    	2.0	24.590123		12.295062  	0.334472  0.715858</a:t>
            </a:r>
          </a:p>
          <a:p>
            <a:r>
              <a:rPr lang="en-US" sz="1400" dirty="0"/>
              <a:t>Residual     		563.0	20695.661583	36.759612		</a:t>
            </a:r>
            <a:r>
              <a:rPr lang="en-US" sz="1400" dirty="0" err="1"/>
              <a:t>NaN</a:t>
            </a:r>
            <a:r>
              <a:rPr lang="en-US" sz="1400" dirty="0"/>
              <a:t>	</a:t>
            </a:r>
            <a:r>
              <a:rPr lang="en-US" sz="1400" dirty="0" err="1"/>
              <a:t>NaN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E702E-3F26-49F3-9B79-6185F3A29229}"/>
              </a:ext>
            </a:extLst>
          </p:cNvPr>
          <p:cNvSpPr txBox="1"/>
          <p:nvPr/>
        </p:nvSpPr>
        <p:spPr>
          <a:xfrm>
            <a:off x="1097280" y="3382261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 of our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36458-FA6A-4C47-BC1B-7E58B5A3C31C}"/>
              </a:ext>
            </a:extLst>
          </p:cNvPr>
          <p:cNvSpPr txBox="1"/>
          <p:nvPr/>
        </p:nvSpPr>
        <p:spPr>
          <a:xfrm>
            <a:off x="1470670" y="5102113"/>
            <a:ext cx="991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Since the p value in this scenario is greater than  𝛼  (0.05), we can say that we fail to reject the Null Hypothesis ( 𝐻0 ).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F73A0-9607-46F9-8CF6-D558993B3BDD}"/>
              </a:ext>
            </a:extLst>
          </p:cNvPr>
          <p:cNvSpPr txBox="1"/>
          <p:nvPr/>
        </p:nvSpPr>
        <p:spPr>
          <a:xfrm>
            <a:off x="1082227" y="4729548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6665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63E7-1739-496E-85DD-31AB5760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1478-364F-4EEA-8672-3F484B42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the dataset and extract insights using Exploratory Data Analysis. Then answer the following questions:</a:t>
            </a:r>
          </a:p>
          <a:p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Prove (or disprove) that the medical claims made by the people who smoke is greater than those who don't?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Prove (or disprove) with statistical evidence that the BMI of females is different from that of males.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Is the proportion of smokers significantly different across different regions?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Is the mean BMI of women with no children, one child and two children the same? Explain your answer with statistical evidence.</a:t>
            </a:r>
          </a:p>
        </p:txBody>
      </p:sp>
    </p:spTree>
    <p:extLst>
      <p:ext uri="{BB962C8B-B14F-4D97-AF65-F5344CB8AC3E}">
        <p14:creationId xmlns:p14="http://schemas.microsoft.com/office/powerpoint/2010/main" val="365453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5BFE-5568-4D5C-B17D-E5405893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E4CE15A-EF8F-4E7E-AFDD-5F8A5E3ED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42668"/>
              </p:ext>
            </p:extLst>
          </p:nvPr>
        </p:nvGraphicFramePr>
        <p:xfrm>
          <a:off x="1213293" y="2250754"/>
          <a:ext cx="524067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508">
                  <a:extLst>
                    <a:ext uri="{9D8B030D-6E8A-4147-A177-3AD203B41FA5}">
                      <a16:colId xmlns:a16="http://schemas.microsoft.com/office/drawing/2014/main" val="3456917503"/>
                    </a:ext>
                  </a:extLst>
                </a:gridCol>
                <a:gridCol w="3558162">
                  <a:extLst>
                    <a:ext uri="{9D8B030D-6E8A-4147-A177-3AD203B41FA5}">
                      <a16:colId xmlns:a16="http://schemas.microsoft.com/office/drawing/2014/main" val="340034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 of the customer in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6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Customer’s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88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Body Mass Index of the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children each customer 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9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Smoker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Shows whether the customer smokes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76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Region where the customer lives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5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 of money customers are claiming as medical fees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7759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8356DC9-3620-466C-AFB1-901720CAE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44837"/>
              </p:ext>
            </p:extLst>
          </p:nvPr>
        </p:nvGraphicFramePr>
        <p:xfrm>
          <a:off x="6794205" y="2250754"/>
          <a:ext cx="43614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738">
                  <a:extLst>
                    <a:ext uri="{9D8B030D-6E8A-4147-A177-3AD203B41FA5}">
                      <a16:colId xmlns:a16="http://schemas.microsoft.com/office/drawing/2014/main" val="2507241754"/>
                    </a:ext>
                  </a:extLst>
                </a:gridCol>
                <a:gridCol w="2180738">
                  <a:extLst>
                    <a:ext uri="{9D8B030D-6E8A-4147-A177-3AD203B41FA5}">
                      <a16:colId xmlns:a16="http://schemas.microsoft.com/office/drawing/2014/main" val="216710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Observations/Rows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2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9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</a:t>
            </a:r>
            <a:r>
              <a:rPr lang="en-US" sz="4800" dirty="0"/>
              <a:t>Analysis</a:t>
            </a:r>
            <a:r>
              <a:rPr lang="en-US" dirty="0"/>
              <a:t> – 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329071" y="2881423"/>
            <a:ext cx="4880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have more customer on the 20 years of age more than any other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Median age is 39 while mean is 39.2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no outliers this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the minimum age is 18 the maximum age above 60 years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329071" y="248564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B4D9F-1BEE-4704-8C2A-EAB875CB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753" y="2339163"/>
            <a:ext cx="4162696" cy="27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</a:t>
            </a:r>
            <a:r>
              <a:rPr lang="en-US" sz="4800" dirty="0"/>
              <a:t>Analysis </a:t>
            </a:r>
            <a:r>
              <a:rPr lang="en-US" dirty="0"/>
              <a:t>– BMI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329071" y="2934588"/>
            <a:ext cx="4880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normally distributed with a number of outlier 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Both mean and median are quite close at 30 and 30.4 respectively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329071" y="248564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A324E-22B3-409B-9826-E040E5CB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62" y="2615608"/>
            <a:ext cx="4580417" cy="30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0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</a:t>
            </a:r>
            <a:r>
              <a:rPr lang="en-US" sz="4800" dirty="0"/>
              <a:t>Analysis </a:t>
            </a:r>
            <a:r>
              <a:rPr lang="en-US" dirty="0"/>
              <a:t>–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329071" y="2934588"/>
            <a:ext cx="4880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distribution of children is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Median and mean are at 1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no outliers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329071" y="248564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32D2C-B6E8-4394-B734-FD7989EC8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13" y="2304894"/>
            <a:ext cx="4350377" cy="292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2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</a:t>
            </a:r>
            <a:r>
              <a:rPr lang="en-US" sz="4800" dirty="0"/>
              <a:t>Analysis </a:t>
            </a:r>
            <a:r>
              <a:rPr lang="en-US" dirty="0"/>
              <a:t>– Charges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329071" y="2934588"/>
            <a:ext cx="4880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Charges is </a:t>
            </a:r>
            <a:r>
              <a:rPr lang="en-US" sz="1400" dirty="0" err="1"/>
              <a:t>heavely</a:t>
            </a:r>
            <a:r>
              <a:rPr lang="en-US" sz="1400" dirty="0"/>
              <a:t> skewed 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Median charge is 13270 and mean is 9382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so many outliers 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charges are below 9000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1329071" y="248564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692F8-2E86-4DF6-80E8-4605AD9E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227" y="2148569"/>
            <a:ext cx="4540396" cy="30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A2E-5461-413F-BB16-BEAD047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Exploratory Data Analysis– Sex, Smoker,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CDB4-C7D1-491D-89FE-7F52E3886B24}"/>
              </a:ext>
            </a:extLst>
          </p:cNvPr>
          <p:cNvSpPr txBox="1"/>
          <p:nvPr/>
        </p:nvSpPr>
        <p:spPr>
          <a:xfrm>
            <a:off x="1106491" y="4781755"/>
            <a:ext cx="303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50.5% of the customers are male while 49.5% are female.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86B1F-1672-4819-9D0C-04CBD962F469}"/>
              </a:ext>
            </a:extLst>
          </p:cNvPr>
          <p:cNvSpPr txBox="1"/>
          <p:nvPr/>
        </p:nvSpPr>
        <p:spPr>
          <a:xfrm>
            <a:off x="2338321" y="202806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0DDA5-2A57-4EB0-9DB4-824683C9C5FE}"/>
              </a:ext>
            </a:extLst>
          </p:cNvPr>
          <p:cNvSpPr txBox="1"/>
          <p:nvPr/>
        </p:nvSpPr>
        <p:spPr>
          <a:xfrm>
            <a:off x="5723140" y="202806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Smoker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6E0DFB-8F62-4384-8BC7-FBFA79268D66}"/>
              </a:ext>
            </a:extLst>
          </p:cNvPr>
          <p:cNvSpPr txBox="1"/>
          <p:nvPr/>
        </p:nvSpPr>
        <p:spPr>
          <a:xfrm>
            <a:off x="4310681" y="4781755"/>
            <a:ext cx="362323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79.5% of the customers are non-smokers.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It will be interesting to see the relationship between smoking and BMI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From data available here, is not true that people who smoke are greater than those who don't. In fact, approximately 80% of the customers do not smoke.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97326-B71B-49D3-9FCC-E413E07C7E88}"/>
              </a:ext>
            </a:extLst>
          </p:cNvPr>
          <p:cNvSpPr txBox="1"/>
          <p:nvPr/>
        </p:nvSpPr>
        <p:spPr>
          <a:xfrm>
            <a:off x="9199331" y="1949739"/>
            <a:ext cx="80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151A0-5F9E-40AF-AA2E-FC5DBA98D3CE}"/>
              </a:ext>
            </a:extLst>
          </p:cNvPr>
          <p:cNvSpPr txBox="1"/>
          <p:nvPr/>
        </p:nvSpPr>
        <p:spPr>
          <a:xfrm>
            <a:off x="7933918" y="4750729"/>
            <a:ext cx="362323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Region is uniformly distributed, except that Southeast is at 27.2% while other 3 regions are at ~24%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649EF-2729-44F4-AD3F-11BF5C1D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28425"/>
            <a:ext cx="3041471" cy="14507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3D643C-D0F2-4523-817D-D043B38F8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024" y="2397398"/>
            <a:ext cx="3061951" cy="1450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9E765-425F-4A03-B6DE-6FD395749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918" y="2319072"/>
            <a:ext cx="3388430" cy="161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606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{74AF94EA-EEF9-4799-9E90-F80672A075DF}tf11437505_win32</Template>
  <TotalTime>253</TotalTime>
  <Words>1060</Words>
  <Application>Microsoft Office PowerPoint</Application>
  <PresentationFormat>Widescreen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Georgia Pro Cond Light</vt:lpstr>
      <vt:lpstr>Speak Pro</vt:lpstr>
      <vt:lpstr>RetrospectVTI</vt:lpstr>
      <vt:lpstr>Axis Insurance</vt:lpstr>
      <vt:lpstr>Background </vt:lpstr>
      <vt:lpstr>Objective</vt:lpstr>
      <vt:lpstr>Data Information</vt:lpstr>
      <vt:lpstr>Exploratory Data Analysis – Age</vt:lpstr>
      <vt:lpstr>Exploratory Data Analysis – BMI</vt:lpstr>
      <vt:lpstr>Exploratory Data Analysis – Children</vt:lpstr>
      <vt:lpstr>Exploratory Data Analysis – Charges</vt:lpstr>
      <vt:lpstr>Exploratory Data Analysis– Sex, Smoker, Region</vt:lpstr>
      <vt:lpstr>Relationship Between All Variables Using Heatmap and Pairplot</vt:lpstr>
      <vt:lpstr>Relationship BMI and Charges</vt:lpstr>
      <vt:lpstr>Relationship BMI and Children</vt:lpstr>
      <vt:lpstr>Relationship BMI and Sex</vt:lpstr>
      <vt:lpstr>Relationship Smoker and Region</vt:lpstr>
      <vt:lpstr>Relationship Smoker and Charges</vt:lpstr>
      <vt:lpstr>Hypothesis Testing </vt:lpstr>
      <vt:lpstr>Prove (or disprove) that the medical claims made by the people who smoke is greater than those who don’t.</vt:lpstr>
      <vt:lpstr>Prove (or disprove) with statistical evidence that the BMI of females is different from that of males.</vt:lpstr>
      <vt:lpstr>Is the proportion of smokers significantly different across different regions?</vt:lpstr>
      <vt:lpstr>Is the mean BMI of women with no children, one child and two children the same? Explain your answer with statistical evidence?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Good Fitness</dc:title>
  <dc:creator>Chuks Anoshiri</dc:creator>
  <cp:lastModifiedBy>Chuks Anoshiri</cp:lastModifiedBy>
  <cp:revision>27</cp:revision>
  <dcterms:created xsi:type="dcterms:W3CDTF">2021-02-12T12:56:07Z</dcterms:created>
  <dcterms:modified xsi:type="dcterms:W3CDTF">2021-03-19T13:33:15Z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