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7" r:id="rId13"/>
    <p:sldId id="315" r:id="rId14"/>
    <p:sldId id="31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Cardio Good Fitness is a retail store that sells different treadmill products.</a:t>
          </a:r>
          <a:r>
            <a:rPr lang="en-US" dirty="0"/>
            <a:t>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Dataset available to me is for its treadmill customers.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2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2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2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1816199" y="93039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228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111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/>
            <a:t>Cardio Good Fitness is a retail store that sells different treadmill products.</a:t>
          </a:r>
          <a:r>
            <a:rPr lang="en-US" sz="1600" kern="1200" dirty="0"/>
            <a:t> </a:t>
          </a:r>
        </a:p>
      </dsp:txBody>
      <dsp:txXfrm>
        <a:off x="1114199" y="2973040"/>
        <a:ext cx="3600000" cy="720000"/>
      </dsp:txXfrm>
    </dsp:sp>
    <dsp:sp modelId="{543C18BC-1989-44B2-9862-C670C61D3452}">
      <dsp:nvSpPr>
        <dsp:cNvPr id="0" name=""/>
        <dsp:cNvSpPr/>
      </dsp:nvSpPr>
      <dsp:spPr>
        <a:xfrm>
          <a:off x="6046199" y="93039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651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534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Dataset available to me is for its treadmill customers.</a:t>
          </a:r>
        </a:p>
      </dsp:txBody>
      <dsp:txXfrm>
        <a:off x="5344199" y="2973040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Cardio Good Fitness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DA2E-5461-413F-BB16-BEAD047C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5FCDB4-C7D1-491D-89FE-7F52E3886B24}"/>
              </a:ext>
            </a:extLst>
          </p:cNvPr>
          <p:cNvSpPr txBox="1"/>
          <p:nvPr/>
        </p:nvSpPr>
        <p:spPr>
          <a:xfrm>
            <a:off x="1329070" y="2690336"/>
            <a:ext cx="81977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Customers with higher income buy more of TM798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TM798 tend to cover more Miles than the other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most popular product is TM195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business has more male customer than female, and more people with partners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customers have average income level above 50,000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Average age of the customers is 28 years.</a:t>
            </a:r>
          </a:p>
        </p:txBody>
      </p:sp>
    </p:spTree>
    <p:extLst>
      <p:ext uri="{BB962C8B-B14F-4D97-AF65-F5344CB8AC3E}">
        <p14:creationId xmlns:p14="http://schemas.microsoft.com/office/powerpoint/2010/main" val="908425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DA2E-5461-413F-BB16-BEAD047C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5FCDB4-C7D1-491D-89FE-7F52E3886B24}"/>
              </a:ext>
            </a:extLst>
          </p:cNvPr>
          <p:cNvSpPr txBox="1"/>
          <p:nvPr/>
        </p:nvSpPr>
        <p:spPr>
          <a:xfrm>
            <a:off x="1329071" y="2934588"/>
            <a:ext cx="85592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TM195 is the most popular product but TM798 attracts more customer with higher income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business should consider discount options on the TM798 treadmill machine to encourage more sells.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More of the customers are male, so I suggest some level of incentive to female customers to encourage them to buy from the store.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need to precure pricing information to study more about the relationship between income levels and treadmill choices.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086B1F-1672-4819-9D0C-04CBD962F469}"/>
              </a:ext>
            </a:extLst>
          </p:cNvPr>
          <p:cNvSpPr txBox="1"/>
          <p:nvPr/>
        </p:nvSpPr>
        <p:spPr>
          <a:xfrm>
            <a:off x="1329071" y="2151308"/>
            <a:ext cx="677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Based on the analysis, below are my recommendations to the business:</a:t>
            </a:r>
          </a:p>
        </p:txBody>
      </p:sp>
    </p:spTree>
    <p:extLst>
      <p:ext uri="{BB962C8B-B14F-4D97-AF65-F5344CB8AC3E}">
        <p14:creationId xmlns:p14="http://schemas.microsoft.com/office/powerpoint/2010/main" val="387145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Background 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388874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63E7-1739-496E-85DD-31AB57608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A1478-364F-4EEA-8672-3F484B420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the dataset and practice extracting basic observations about the data. The idea is to get comfortable working in Python.</a:t>
            </a:r>
          </a:p>
          <a:p>
            <a:r>
              <a:rPr lang="en-US" dirty="0"/>
              <a:t>I will be focusing on: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Coming up with a customer profile of the different products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Performing </a:t>
            </a:r>
            <a:r>
              <a:rPr lang="en-US" dirty="0" err="1"/>
              <a:t>uni</a:t>
            </a:r>
            <a:r>
              <a:rPr lang="en-US" dirty="0"/>
              <a:t>-variate and multi-variate analyses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Generate a set of insights and recommendations that will help the company in targeting new customers</a:t>
            </a:r>
          </a:p>
        </p:txBody>
      </p:sp>
    </p:spTree>
    <p:extLst>
      <p:ext uri="{BB962C8B-B14F-4D97-AF65-F5344CB8AC3E}">
        <p14:creationId xmlns:p14="http://schemas.microsoft.com/office/powerpoint/2010/main" val="365453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5BFE-5568-4D5C-B17D-E54058939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Information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E4CE15A-EF8F-4E7E-AFDD-5F8A5E3ED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285252"/>
              </p:ext>
            </p:extLst>
          </p:nvPr>
        </p:nvGraphicFramePr>
        <p:xfrm>
          <a:off x="1213293" y="2250754"/>
          <a:ext cx="428374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287">
                  <a:extLst>
                    <a:ext uri="{9D8B030D-6E8A-4147-A177-3AD203B41FA5}">
                      <a16:colId xmlns:a16="http://schemas.microsoft.com/office/drawing/2014/main" val="3456917503"/>
                    </a:ext>
                  </a:extLst>
                </a:gridCol>
                <a:gridCol w="2908453">
                  <a:extLst>
                    <a:ext uri="{9D8B030D-6E8A-4147-A177-3AD203B41FA5}">
                      <a16:colId xmlns:a16="http://schemas.microsoft.com/office/drawing/2014/main" val="3400340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0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model number of the treadmill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55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 of the customer in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569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Customer’s years of education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88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Marital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OF the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15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Average usage per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9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Self rated fitness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76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Income level of the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95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Expected to 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77759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8356DC9-3620-466C-AFB1-901720CAE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968305"/>
              </p:ext>
            </p:extLst>
          </p:nvPr>
        </p:nvGraphicFramePr>
        <p:xfrm>
          <a:off x="6794205" y="2250754"/>
          <a:ext cx="43614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738">
                  <a:extLst>
                    <a:ext uri="{9D8B030D-6E8A-4147-A177-3AD203B41FA5}">
                      <a16:colId xmlns:a16="http://schemas.microsoft.com/office/drawing/2014/main" val="2507241754"/>
                    </a:ext>
                  </a:extLst>
                </a:gridCol>
                <a:gridCol w="2180738">
                  <a:extLst>
                    <a:ext uri="{9D8B030D-6E8A-4147-A177-3AD203B41FA5}">
                      <a16:colId xmlns:a16="http://schemas.microsoft.com/office/drawing/2014/main" val="216710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Observations/Rows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52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592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4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DA2E-5461-413F-BB16-BEAD047C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</a:t>
            </a:r>
            <a:r>
              <a:rPr lang="en-US" sz="4800" dirty="0"/>
              <a:t>Analysis</a:t>
            </a:r>
            <a:r>
              <a:rPr lang="en-US" dirty="0"/>
              <a:t> – 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FC85A0-8501-486C-9436-18DDC5016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233" y="2485648"/>
            <a:ext cx="4171832" cy="27668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5FCDB4-C7D1-491D-89FE-7F52E3886B24}"/>
              </a:ext>
            </a:extLst>
          </p:cNvPr>
          <p:cNvSpPr txBox="1"/>
          <p:nvPr/>
        </p:nvSpPr>
        <p:spPr>
          <a:xfrm>
            <a:off x="1329071" y="2881423"/>
            <a:ext cx="48803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distribution of Age is slightly right 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Majority of the customers are between the ages of ~20 to ~35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Median age is 26 while mean in ~28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are 3 outliers to the right in this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While the minimum age is 18 the maximum age sits at 50 years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086B1F-1672-4819-9D0C-04CBD962F469}"/>
              </a:ext>
            </a:extLst>
          </p:cNvPr>
          <p:cNvSpPr txBox="1"/>
          <p:nvPr/>
        </p:nvSpPr>
        <p:spPr>
          <a:xfrm>
            <a:off x="1329071" y="2485648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8677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DA2E-5461-413F-BB16-BEAD047C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</a:t>
            </a:r>
            <a:r>
              <a:rPr lang="en-US" sz="4800" dirty="0"/>
              <a:t>Analysis </a:t>
            </a:r>
            <a:r>
              <a:rPr lang="en-US" dirty="0"/>
              <a:t>– Education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5FCDB4-C7D1-491D-89FE-7F52E3886B24}"/>
              </a:ext>
            </a:extLst>
          </p:cNvPr>
          <p:cNvSpPr txBox="1"/>
          <p:nvPr/>
        </p:nvSpPr>
        <p:spPr>
          <a:xfrm>
            <a:off x="1329071" y="2934588"/>
            <a:ext cx="4880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Both mean and median are quite close at ~15.6 and 16 respectively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are 2 outliers to the right of the distribution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086B1F-1672-4819-9D0C-04CBD962F469}"/>
              </a:ext>
            </a:extLst>
          </p:cNvPr>
          <p:cNvSpPr txBox="1"/>
          <p:nvPr/>
        </p:nvSpPr>
        <p:spPr>
          <a:xfrm>
            <a:off x="1329071" y="2485648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Observations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4EA47A-F2CA-4D57-9088-EA07A0BCF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028" y="2485648"/>
            <a:ext cx="4713821" cy="310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0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DA2E-5461-413F-BB16-BEAD047C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Exploratory Data Analysis– Usage, Fitness, Miles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5FCDB4-C7D1-491D-89FE-7F52E3886B24}"/>
              </a:ext>
            </a:extLst>
          </p:cNvPr>
          <p:cNvSpPr txBox="1"/>
          <p:nvPr/>
        </p:nvSpPr>
        <p:spPr>
          <a:xfrm>
            <a:off x="1106491" y="4781755"/>
            <a:ext cx="30331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Both mean and median are quite close at ~15.6 and 16 respectively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are 2 outliers to the right of the distribution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086B1F-1672-4819-9D0C-04CBD962F469}"/>
              </a:ext>
            </a:extLst>
          </p:cNvPr>
          <p:cNvSpPr txBox="1"/>
          <p:nvPr/>
        </p:nvSpPr>
        <p:spPr>
          <a:xfrm>
            <a:off x="2338321" y="202806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5A1F3-66A8-40C9-8AA3-D40A9734B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91" y="2397398"/>
            <a:ext cx="3255719" cy="2153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754384-548F-4F3E-9A1B-D559CF247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140" y="2397398"/>
            <a:ext cx="3255719" cy="21357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E0DDA5-2A57-4EB0-9DB4-824683C9C5FE}"/>
              </a:ext>
            </a:extLst>
          </p:cNvPr>
          <p:cNvSpPr txBox="1"/>
          <p:nvPr/>
        </p:nvSpPr>
        <p:spPr>
          <a:xfrm>
            <a:off x="5723140" y="202806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Fitness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6E0DFB-8F62-4384-8BC7-FBFA79268D66}"/>
              </a:ext>
            </a:extLst>
          </p:cNvPr>
          <p:cNvSpPr txBox="1"/>
          <p:nvPr/>
        </p:nvSpPr>
        <p:spPr>
          <a:xfrm>
            <a:off x="4468140" y="4781755"/>
            <a:ext cx="3623237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Majority of the Fitness levels are around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Median Fitness = 3 and mean approximately at 3.3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There is an outlier to the left in this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While most Fitness levels are around 3, we have observations as low as 1 and as high as 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594F37-545D-487F-996E-60985EDDE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1159" y="2260949"/>
            <a:ext cx="3381250" cy="2272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D97326-B71B-49D3-9FCC-E413E07C7E88}"/>
              </a:ext>
            </a:extLst>
          </p:cNvPr>
          <p:cNvSpPr txBox="1"/>
          <p:nvPr/>
        </p:nvSpPr>
        <p:spPr>
          <a:xfrm>
            <a:off x="9199331" y="194973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F151A0-5F9E-40AF-AA2E-FC5DBA98D3CE}"/>
              </a:ext>
            </a:extLst>
          </p:cNvPr>
          <p:cNvSpPr txBox="1"/>
          <p:nvPr/>
        </p:nvSpPr>
        <p:spPr>
          <a:xfrm>
            <a:off x="7933918" y="4750729"/>
            <a:ext cx="3623237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Miles is positively 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Majority of the Miles covered is around the ~50 and ~150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Median pickups = 94 but the mean is ~103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Like Income, and unlike the other variables, this variable has a few more outliers to the right</a:t>
            </a:r>
          </a:p>
        </p:txBody>
      </p:sp>
    </p:spTree>
    <p:extLst>
      <p:ext uri="{BB962C8B-B14F-4D97-AF65-F5344CB8AC3E}">
        <p14:creationId xmlns:p14="http://schemas.microsoft.com/office/powerpoint/2010/main" val="329126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DA2E-5461-413F-BB16-BEAD047C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</a:t>
            </a:r>
            <a:r>
              <a:rPr lang="en-US" sz="4800" dirty="0"/>
              <a:t>Analysis </a:t>
            </a:r>
            <a:r>
              <a:rPr lang="en-US" dirty="0"/>
              <a:t>– Income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5FCDB4-C7D1-491D-89FE-7F52E3886B24}"/>
              </a:ext>
            </a:extLst>
          </p:cNvPr>
          <p:cNvSpPr txBox="1"/>
          <p:nvPr/>
        </p:nvSpPr>
        <p:spPr>
          <a:xfrm>
            <a:off x="1329071" y="2934588"/>
            <a:ext cx="48803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distribution of Income is positively 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Most of the customers have incomes around the region of 50,000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Unlike the other variables we have studied so far, Income has quite a number of outliers to the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While most Income are at lower end, we have observations where Incomes is above 100,000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Most of the customers have income before 70,000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086B1F-1672-4819-9D0C-04CBD962F469}"/>
              </a:ext>
            </a:extLst>
          </p:cNvPr>
          <p:cNvSpPr txBox="1"/>
          <p:nvPr/>
        </p:nvSpPr>
        <p:spPr>
          <a:xfrm>
            <a:off x="1329071" y="2485648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Observations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2E830-ED1E-4241-9E78-D7670369D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934" y="2485648"/>
            <a:ext cx="4380746" cy="2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5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DA2E-5461-413F-BB16-BEAD047C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Exploratory Data Analysis – Relationship Between Miles and Income Using Products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5FCDB4-C7D1-491D-89FE-7F52E3886B24}"/>
              </a:ext>
            </a:extLst>
          </p:cNvPr>
          <p:cNvSpPr txBox="1"/>
          <p:nvPr/>
        </p:nvSpPr>
        <p:spPr>
          <a:xfrm>
            <a:off x="1329071" y="2934588"/>
            <a:ext cx="4880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It is obvious to see that people with higher Income levels purchase more of TM798 and also cover more Miles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While both TM195 and TM498 are concentrated below Income of 70000 and 150 Miles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086B1F-1672-4819-9D0C-04CBD962F469}"/>
              </a:ext>
            </a:extLst>
          </p:cNvPr>
          <p:cNvSpPr txBox="1"/>
          <p:nvPr/>
        </p:nvSpPr>
        <p:spPr>
          <a:xfrm>
            <a:off x="1329071" y="2485648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Observations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E77F9-2B56-4BDF-8AAB-454E203CF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233" y="2102233"/>
            <a:ext cx="5379961" cy="340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879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{74AF94EA-EEF9-4799-9E90-F80672A075DF}tf11437505_win32</Template>
  <TotalTime>116</TotalTime>
  <Words>621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Georgia Pro Cond Light</vt:lpstr>
      <vt:lpstr>Speak Pro</vt:lpstr>
      <vt:lpstr>RetrospectVTI</vt:lpstr>
      <vt:lpstr>Cardio Good Fitness</vt:lpstr>
      <vt:lpstr>Background </vt:lpstr>
      <vt:lpstr>Objective</vt:lpstr>
      <vt:lpstr>Data Information</vt:lpstr>
      <vt:lpstr>Exploratory Data Analysis – Age</vt:lpstr>
      <vt:lpstr>Exploratory Data Analysis – Education</vt:lpstr>
      <vt:lpstr>Exploratory Data Analysis– Usage, Fitness, Miles</vt:lpstr>
      <vt:lpstr>Exploratory Data Analysis – Income</vt:lpstr>
      <vt:lpstr>Exploratory Data Analysis – Relationship Between Miles and Income Using Products</vt:lpstr>
      <vt:lpstr>Conclusion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 Good Fitness</dc:title>
  <dc:creator>Chuks Anoshiri</dc:creator>
  <cp:lastModifiedBy>Chuks Anoshiri</cp:lastModifiedBy>
  <cp:revision>14</cp:revision>
  <dcterms:created xsi:type="dcterms:W3CDTF">2021-02-12T12:56:07Z</dcterms:created>
  <dcterms:modified xsi:type="dcterms:W3CDTF">2021-02-12T14:53:01Z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