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7"/>
  </p:notesMasterIdLst>
  <p:sldIdLst>
    <p:sldId id="256" r:id="rId3"/>
    <p:sldId id="257" r:id="rId4"/>
    <p:sldId id="258" r:id="rId5"/>
    <p:sldId id="264" r:id="rId6"/>
    <p:sldId id="259" r:id="rId7"/>
    <p:sldId id="265" r:id="rId8"/>
    <p:sldId id="260" r:id="rId9"/>
    <p:sldId id="268" r:id="rId10"/>
    <p:sldId id="271" r:id="rId11"/>
    <p:sldId id="272" r:id="rId12"/>
    <p:sldId id="273" r:id="rId13"/>
    <p:sldId id="274" r:id="rId14"/>
    <p:sldId id="275" r:id="rId15"/>
    <p:sldId id="261" r:id="rId16"/>
    <p:sldId id="269" r:id="rId17"/>
    <p:sldId id="270" r:id="rId18"/>
    <p:sldId id="276" r:id="rId19"/>
    <p:sldId id="277" r:id="rId20"/>
    <p:sldId id="278" r:id="rId21"/>
    <p:sldId id="279" r:id="rId22"/>
    <p:sldId id="280" r:id="rId23"/>
    <p:sldId id="281" r:id="rId24"/>
    <p:sldId id="262" r:id="rId25"/>
    <p:sldId id="263"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unito" panose="020B0604020202020204" charset="0"/>
      <p:regular r:id="rId32"/>
      <p:bold r:id="rId33"/>
      <p:italic r:id="rId34"/>
      <p:boldItalic r:id="rId35"/>
    </p:embeddedFont>
    <p:embeddedFont>
      <p:font typeface="Nunito ExtraBold" panose="020B0604020202020204" charset="0"/>
      <p:bold r:id="rId36"/>
      <p:boldItalic r:id="rId37"/>
    </p:embeddedFont>
    <p:embeddedFont>
      <p:font typeface="Nunito SemiBold" panose="020B0604020202020204" charset="0"/>
      <p:regular r:id="rId38"/>
      <p:bold r:id="rId39"/>
      <p:italic r:id="rId40"/>
      <p:boldItalic r:id="rId41"/>
    </p:embeddedFont>
    <p:embeddedFont>
      <p:font typeface="Tahoma" panose="020B060403050404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5A6280-E22B-435E-9E9F-F6D26BA1F67C}">
  <a:tblStyle styleId="{F25A6280-E22B-435E-9E9F-F6D26BA1F67C}"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3d8b797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3d8b797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775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489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12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009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647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228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3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804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94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3d8b797d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3d8b797d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78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91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3d8b797d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3d8b797d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043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3d8b797d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3d8b797d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3d8b797d1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3d8b797d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3d8b797d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3d8b797d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2b3168f2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2b3168f2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2b3168f2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2b3168f2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47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04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3d8b797d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3d8b797d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35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pic>
        <p:nvPicPr>
          <p:cNvPr id="58" name="Google Shape;58;p14"/>
          <p:cNvPicPr preferRelativeResize="0"/>
          <p:nvPr/>
        </p:nvPicPr>
        <p:blipFill>
          <a:blip r:embed="rId2">
            <a:alphaModFix/>
          </a:blip>
          <a:stretch>
            <a:fillRect/>
          </a:stretch>
        </p:blipFill>
        <p:spPr>
          <a:xfrm>
            <a:off x="9" y="0"/>
            <a:ext cx="4307681" cy="5143500"/>
          </a:xfrm>
          <a:prstGeom prst="rect">
            <a:avLst/>
          </a:prstGeom>
          <a:noFill/>
          <a:ln>
            <a:noFill/>
          </a:ln>
        </p:spPr>
      </p:pic>
      <p:sp>
        <p:nvSpPr>
          <p:cNvPr id="59" name="Google Shape;59;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D85C6"/>
              </a:buClr>
              <a:buSzPts val="4800"/>
              <a:buFont typeface="Nunito"/>
              <a:buNone/>
              <a:defRPr sz="4800">
                <a:solidFill>
                  <a:srgbClr val="3D85C6"/>
                </a:solidFill>
                <a:latin typeface="Nunito"/>
                <a:ea typeface="Nunito"/>
                <a:cs typeface="Nunito"/>
                <a:sym typeface="Nunito"/>
              </a:defRPr>
            </a:lvl1pPr>
            <a:lvl2pPr lvl="1" rtl="0">
              <a:spcBef>
                <a:spcPts val="0"/>
              </a:spcBef>
              <a:spcAft>
                <a:spcPts val="0"/>
              </a:spcAft>
              <a:buSzPts val="4800"/>
              <a:buFont typeface="Nunito"/>
              <a:buNone/>
              <a:defRPr sz="4800">
                <a:latin typeface="Nunito"/>
                <a:ea typeface="Nunito"/>
                <a:cs typeface="Nunito"/>
                <a:sym typeface="Nunito"/>
              </a:defRPr>
            </a:lvl2pPr>
            <a:lvl3pPr lvl="2" rtl="0">
              <a:spcBef>
                <a:spcPts val="0"/>
              </a:spcBef>
              <a:spcAft>
                <a:spcPts val="0"/>
              </a:spcAft>
              <a:buSzPts val="4800"/>
              <a:buFont typeface="Nunito"/>
              <a:buNone/>
              <a:defRPr sz="4800">
                <a:latin typeface="Nunito"/>
                <a:ea typeface="Nunito"/>
                <a:cs typeface="Nunito"/>
                <a:sym typeface="Nunito"/>
              </a:defRPr>
            </a:lvl3pPr>
            <a:lvl4pPr lvl="3" rtl="0">
              <a:spcBef>
                <a:spcPts val="0"/>
              </a:spcBef>
              <a:spcAft>
                <a:spcPts val="0"/>
              </a:spcAft>
              <a:buSzPts val="4800"/>
              <a:buFont typeface="Nunito"/>
              <a:buNone/>
              <a:defRPr sz="4800">
                <a:latin typeface="Nunito"/>
                <a:ea typeface="Nunito"/>
                <a:cs typeface="Nunito"/>
                <a:sym typeface="Nunito"/>
              </a:defRPr>
            </a:lvl4pPr>
            <a:lvl5pPr lvl="4" rtl="0">
              <a:spcBef>
                <a:spcPts val="0"/>
              </a:spcBef>
              <a:spcAft>
                <a:spcPts val="0"/>
              </a:spcAft>
              <a:buSzPts val="4800"/>
              <a:buFont typeface="Nunito"/>
              <a:buNone/>
              <a:defRPr sz="4800">
                <a:latin typeface="Nunito"/>
                <a:ea typeface="Nunito"/>
                <a:cs typeface="Nunito"/>
                <a:sym typeface="Nunito"/>
              </a:defRPr>
            </a:lvl5pPr>
            <a:lvl6pPr lvl="5" rtl="0">
              <a:spcBef>
                <a:spcPts val="0"/>
              </a:spcBef>
              <a:spcAft>
                <a:spcPts val="0"/>
              </a:spcAft>
              <a:buSzPts val="4800"/>
              <a:buFont typeface="Nunito"/>
              <a:buNone/>
              <a:defRPr sz="4800">
                <a:latin typeface="Nunito"/>
                <a:ea typeface="Nunito"/>
                <a:cs typeface="Nunito"/>
                <a:sym typeface="Nunito"/>
              </a:defRPr>
            </a:lvl6pPr>
            <a:lvl7pPr lvl="6" rtl="0">
              <a:spcBef>
                <a:spcPts val="0"/>
              </a:spcBef>
              <a:spcAft>
                <a:spcPts val="0"/>
              </a:spcAft>
              <a:buSzPts val="4800"/>
              <a:buFont typeface="Nunito"/>
              <a:buNone/>
              <a:defRPr sz="4800">
                <a:latin typeface="Nunito"/>
                <a:ea typeface="Nunito"/>
                <a:cs typeface="Nunito"/>
                <a:sym typeface="Nunito"/>
              </a:defRPr>
            </a:lvl7pPr>
            <a:lvl8pPr lvl="7" rtl="0">
              <a:spcBef>
                <a:spcPts val="0"/>
              </a:spcBef>
              <a:spcAft>
                <a:spcPts val="0"/>
              </a:spcAft>
              <a:buSzPts val="4800"/>
              <a:buFont typeface="Nunito"/>
              <a:buNone/>
              <a:defRPr sz="4800">
                <a:latin typeface="Nunito"/>
                <a:ea typeface="Nunito"/>
                <a:cs typeface="Nunito"/>
                <a:sym typeface="Nunito"/>
              </a:defRPr>
            </a:lvl8pPr>
            <a:lvl9pPr lvl="8" rtl="0">
              <a:spcBef>
                <a:spcPts val="0"/>
              </a:spcBef>
              <a:spcAft>
                <a:spcPts val="0"/>
              </a:spcAft>
              <a:buSzPts val="4800"/>
              <a:buFont typeface="Nunito"/>
              <a:buNone/>
              <a:defRPr sz="4800">
                <a:latin typeface="Nunito"/>
                <a:ea typeface="Nunito"/>
                <a:cs typeface="Nunito"/>
                <a:sym typeface="Nunito"/>
              </a:defRPr>
            </a:lvl9pPr>
          </a:lstStyle>
          <a:p>
            <a:endParaRPr/>
          </a:p>
        </p:txBody>
      </p:sp>
      <p:sp>
        <p:nvSpPr>
          <p:cNvPr id="60" name="Google Shape;60;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D85C6"/>
              </a:buClr>
              <a:buSzPts val="3600"/>
              <a:buNone/>
              <a:defRPr sz="3600">
                <a:solidFill>
                  <a:srgbClr val="3D85C6"/>
                </a:solidFill>
              </a:defRPr>
            </a:lvl1pPr>
            <a:lvl2pPr lvl="1" rtl="0">
              <a:spcBef>
                <a:spcPts val="0"/>
              </a:spcBef>
              <a:spcAft>
                <a:spcPts val="0"/>
              </a:spcAft>
              <a:buClr>
                <a:srgbClr val="3D85C6"/>
              </a:buClr>
              <a:buSzPts val="3600"/>
              <a:buNone/>
              <a:defRPr sz="3600">
                <a:solidFill>
                  <a:srgbClr val="3D85C6"/>
                </a:solidFill>
              </a:defRPr>
            </a:lvl2pPr>
            <a:lvl3pPr lvl="2" rtl="0">
              <a:spcBef>
                <a:spcPts val="0"/>
              </a:spcBef>
              <a:spcAft>
                <a:spcPts val="0"/>
              </a:spcAft>
              <a:buClr>
                <a:srgbClr val="3D85C6"/>
              </a:buClr>
              <a:buSzPts val="3600"/>
              <a:buNone/>
              <a:defRPr sz="3600">
                <a:solidFill>
                  <a:srgbClr val="3D85C6"/>
                </a:solidFill>
              </a:defRPr>
            </a:lvl3pPr>
            <a:lvl4pPr lvl="3" rtl="0">
              <a:spcBef>
                <a:spcPts val="0"/>
              </a:spcBef>
              <a:spcAft>
                <a:spcPts val="0"/>
              </a:spcAft>
              <a:buClr>
                <a:srgbClr val="3D85C6"/>
              </a:buClr>
              <a:buSzPts val="3600"/>
              <a:buNone/>
              <a:defRPr sz="3600">
                <a:solidFill>
                  <a:srgbClr val="3D85C6"/>
                </a:solidFill>
              </a:defRPr>
            </a:lvl4pPr>
            <a:lvl5pPr lvl="4" rtl="0">
              <a:spcBef>
                <a:spcPts val="0"/>
              </a:spcBef>
              <a:spcAft>
                <a:spcPts val="0"/>
              </a:spcAft>
              <a:buClr>
                <a:srgbClr val="3D85C6"/>
              </a:buClr>
              <a:buSzPts val="3600"/>
              <a:buNone/>
              <a:defRPr sz="3600">
                <a:solidFill>
                  <a:srgbClr val="3D85C6"/>
                </a:solidFill>
              </a:defRPr>
            </a:lvl5pPr>
            <a:lvl6pPr lvl="5" rtl="0">
              <a:spcBef>
                <a:spcPts val="0"/>
              </a:spcBef>
              <a:spcAft>
                <a:spcPts val="0"/>
              </a:spcAft>
              <a:buClr>
                <a:srgbClr val="3D85C6"/>
              </a:buClr>
              <a:buSzPts val="3600"/>
              <a:buNone/>
              <a:defRPr sz="3600">
                <a:solidFill>
                  <a:srgbClr val="3D85C6"/>
                </a:solidFill>
              </a:defRPr>
            </a:lvl6pPr>
            <a:lvl7pPr lvl="6" rtl="0">
              <a:spcBef>
                <a:spcPts val="0"/>
              </a:spcBef>
              <a:spcAft>
                <a:spcPts val="0"/>
              </a:spcAft>
              <a:buClr>
                <a:srgbClr val="3D85C6"/>
              </a:buClr>
              <a:buSzPts val="3600"/>
              <a:buNone/>
              <a:defRPr sz="3600">
                <a:solidFill>
                  <a:srgbClr val="3D85C6"/>
                </a:solidFill>
              </a:defRPr>
            </a:lvl7pPr>
            <a:lvl8pPr lvl="7" rtl="0">
              <a:spcBef>
                <a:spcPts val="0"/>
              </a:spcBef>
              <a:spcAft>
                <a:spcPts val="0"/>
              </a:spcAft>
              <a:buClr>
                <a:srgbClr val="3D85C6"/>
              </a:buClr>
              <a:buSzPts val="3600"/>
              <a:buNone/>
              <a:defRPr sz="3600">
                <a:solidFill>
                  <a:srgbClr val="3D85C6"/>
                </a:solidFill>
              </a:defRPr>
            </a:lvl8pPr>
            <a:lvl9pPr lvl="8" rtl="0">
              <a:spcBef>
                <a:spcPts val="0"/>
              </a:spcBef>
              <a:spcAft>
                <a:spcPts val="0"/>
              </a:spcAft>
              <a:buClr>
                <a:srgbClr val="3D85C6"/>
              </a:buClr>
              <a:buSzPts val="3600"/>
              <a:buNone/>
              <a:defRPr sz="3600">
                <a:solidFill>
                  <a:srgbClr val="3D85C6"/>
                </a:solidFill>
              </a:defRPr>
            </a:lvl9pPr>
          </a:lstStyle>
          <a:p>
            <a:endParaRPr/>
          </a:p>
        </p:txBody>
      </p:sp>
      <p:sp>
        <p:nvSpPr>
          <p:cNvPr id="63" name="Google Shape;63;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6" name="Google Shape;66;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7" name="Google Shape;67;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0" name="Google Shape;70;p17"/>
          <p:cNvGraphicFramePr/>
          <p:nvPr/>
        </p:nvGraphicFramePr>
        <p:xfrm>
          <a:off x="201942" y="833662"/>
          <a:ext cx="3000000" cy="3000000"/>
        </p:xfrm>
        <a:graphic>
          <a:graphicData uri="http://schemas.openxmlformats.org/drawingml/2006/table">
            <a:tbl>
              <a:tblPr firstRow="1" bandRow="1">
                <a:noFill/>
                <a:tableStyleId>{F25A6280-E22B-435E-9E9F-F6D26BA1F67C}</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1" name="Google Shape;71;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4" name="Google Shape;74;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9" name="Google Shape;79;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8" name="Google Shape;88;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Google Shape;90;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1"/>
        <p:cNvGrpSpPr/>
        <p:nvPr/>
      </p:nvGrpSpPr>
      <p:grpSpPr>
        <a:xfrm>
          <a:off x="0" y="0"/>
          <a:ext cx="0" cy="0"/>
          <a:chOff x="0" y="0"/>
          <a:chExt cx="0" cy="0"/>
        </a:xfrm>
      </p:grpSpPr>
      <p:sp>
        <p:nvSpPr>
          <p:cNvPr id="92" name="Google Shape;92;p23"/>
          <p:cNvSpPr/>
          <p:nvPr/>
        </p:nvSpPr>
        <p:spPr>
          <a:xfrm>
            <a:off x="1" y="-335"/>
            <a:ext cx="9144600" cy="5143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3" name="Google Shape;93;p23" descr="A close up of a logo&#10;&#10;Description automatically generated"/>
          <p:cNvPicPr preferRelativeResize="0"/>
          <p:nvPr/>
        </p:nvPicPr>
        <p:blipFill rotWithShape="1">
          <a:blip r:embed="rId3">
            <a:alphaModFix/>
          </a:blip>
          <a:srcRect l="42816" t="18359" r="37297" b="19152"/>
          <a:stretch/>
        </p:blipFill>
        <p:spPr>
          <a:xfrm>
            <a:off x="6052536" y="514443"/>
            <a:ext cx="2095112" cy="3703320"/>
          </a:xfrm>
          <a:prstGeom prst="rect">
            <a:avLst/>
          </a:prstGeom>
          <a:noFill/>
          <a:ln>
            <a:noFill/>
          </a:ln>
        </p:spPr>
      </p:pic>
      <p:sp>
        <p:nvSpPr>
          <p:cNvPr id="94" name="Google Shape;94;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5" name="Google Shape;95;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6" name="Google Shape;96;p23"/>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2" type="obj">
  <p:cSld name="OBJECT">
    <p:spTree>
      <p:nvGrpSpPr>
        <p:cNvPr id="1" name="Shape 97"/>
        <p:cNvGrpSpPr/>
        <p:nvPr/>
      </p:nvGrpSpPr>
      <p:grpSpPr>
        <a:xfrm>
          <a:off x="0" y="0"/>
          <a:ext cx="0" cy="0"/>
          <a:chOff x="0" y="0"/>
          <a:chExt cx="0" cy="0"/>
        </a:xfrm>
      </p:grpSpPr>
      <p:sp>
        <p:nvSpPr>
          <p:cNvPr id="98" name="Google Shape;98;p24"/>
          <p:cNvSpPr txBox="1">
            <a:spLocks noGrp="1"/>
          </p:cNvSpPr>
          <p:nvPr>
            <p:ph type="ftr" idx="11"/>
          </p:nvPr>
        </p:nvSpPr>
        <p:spPr>
          <a:xfrm>
            <a:off x="1641703" y="4938710"/>
            <a:ext cx="5861100" cy="123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2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2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2493454" y="736816"/>
            <a:ext cx="4157100" cy="2253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3" name="Google Shape;103;p25"/>
          <p:cNvSpPr txBox="1">
            <a:spLocks noGrp="1"/>
          </p:cNvSpPr>
          <p:nvPr>
            <p:ph type="body" idx="1"/>
          </p:nvPr>
        </p:nvSpPr>
        <p:spPr>
          <a:xfrm>
            <a:off x="1373695" y="1067371"/>
            <a:ext cx="6396600" cy="2951700"/>
          </a:xfrm>
          <a:prstGeom prst="rect">
            <a:avLst/>
          </a:prstGeom>
          <a:noFill/>
          <a:ln>
            <a:noFill/>
          </a:ln>
        </p:spPr>
        <p:txBody>
          <a:bodyPr spcFirstLastPara="1" wrap="square" lIns="0" tIns="0" rIns="0" bIns="0" anchor="t" anchorCtr="0">
            <a:noAutofit/>
          </a:bodyPr>
          <a:lstStyle>
            <a:lvl1pPr marL="457200" lvl="0" indent="-228600" algn="l" rtl="0">
              <a:spcBef>
                <a:spcPts val="0"/>
              </a:spcBef>
              <a:spcAft>
                <a:spcPts val="0"/>
              </a:spcAft>
              <a:buSzPts val="1500"/>
              <a:buNone/>
              <a:defRPr b="0" i="0">
                <a:solidFill>
                  <a:schemeClr val="dk1"/>
                </a:solidFill>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04" name="Google Shape;104;p25"/>
          <p:cNvSpPr txBox="1">
            <a:spLocks noGrp="1"/>
          </p:cNvSpPr>
          <p:nvPr>
            <p:ph type="ftr" idx="11"/>
          </p:nvPr>
        </p:nvSpPr>
        <p:spPr>
          <a:xfrm>
            <a:off x="701192" y="4884269"/>
            <a:ext cx="6987600" cy="202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sz="1200" b="0" i="0">
                <a:solidFill>
                  <a:srgbClr val="7E7E7E"/>
                </a:solidFill>
                <a:latin typeface="Tahoma"/>
                <a:ea typeface="Tahoma"/>
                <a:cs typeface="Tahoma"/>
                <a:sym typeface="Tahoma"/>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2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pic>
        <p:nvPicPr>
          <p:cNvPr id="53" name="Google Shape;53;p13"/>
          <p:cNvPicPr preferRelativeResize="0"/>
          <p:nvPr/>
        </p:nvPicPr>
        <p:blipFill rotWithShape="1">
          <a:blip r:embed="rId14">
            <a:alphaModFix/>
          </a:blip>
          <a:srcRect t="5277" b="5277"/>
          <a:stretch/>
        </p:blipFill>
        <p:spPr>
          <a:xfrm>
            <a:off x="7524724" y="66776"/>
            <a:ext cx="1563426" cy="307350"/>
          </a:xfrm>
          <a:prstGeom prst="rect">
            <a:avLst/>
          </a:prstGeom>
          <a:noFill/>
          <a:ln>
            <a:noFill/>
          </a:ln>
        </p:spPr>
      </p:pic>
      <p:pic>
        <p:nvPicPr>
          <p:cNvPr id="54" name="Google Shape;54;p13"/>
          <p:cNvPicPr preferRelativeResize="0"/>
          <p:nvPr/>
        </p:nvPicPr>
        <p:blipFill>
          <a:blip r:embed="rId15">
            <a:alphaModFix/>
          </a:blip>
          <a:stretch>
            <a:fillRect/>
          </a:stretch>
        </p:blipFill>
        <p:spPr>
          <a:xfrm>
            <a:off x="0" y="0"/>
            <a:ext cx="182880" cy="676656"/>
          </a:xfrm>
          <a:prstGeom prst="rect">
            <a:avLst/>
          </a:prstGeom>
          <a:noFill/>
          <a:ln>
            <a:noFill/>
          </a:ln>
        </p:spPr>
      </p:pic>
      <p:sp>
        <p:nvSpPr>
          <p:cNvPr id="55" name="Google Shape;55;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6" name="Google Shape;56;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ctrTitle"/>
          </p:nvPr>
        </p:nvSpPr>
        <p:spPr>
          <a:xfrm>
            <a:off x="2210200" y="744575"/>
            <a:ext cx="6827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rial"/>
                <a:ea typeface="Arial"/>
                <a:cs typeface="Arial"/>
                <a:sym typeface="Arial"/>
              </a:rPr>
              <a:t>Visit With Us Business Presentation</a:t>
            </a:r>
            <a:endParaRPr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Arial"/>
              <a:buChar char="●"/>
            </a:pPr>
            <a:r>
              <a:rPr lang="en" sz="1700" dirty="0">
                <a:solidFill>
                  <a:schemeClr val="dk1"/>
                </a:solidFill>
                <a:latin typeface="Arial"/>
                <a:ea typeface="Arial"/>
                <a:cs typeface="Arial"/>
                <a:sym typeface="Arial"/>
              </a:rPr>
              <a:t>Graphs showing the factors most heavily impacting the target attribute.</a:t>
            </a:r>
          </a:p>
        </p:txBody>
      </p:sp>
      <p:pic>
        <p:nvPicPr>
          <p:cNvPr id="3" name="Picture 2">
            <a:extLst>
              <a:ext uri="{FF2B5EF4-FFF2-40B4-BE49-F238E27FC236}">
                <a16:creationId xmlns:a16="http://schemas.microsoft.com/office/drawing/2014/main" id="{8C14B168-123C-43E8-BA3A-E712CB4931C3}"/>
              </a:ext>
            </a:extLst>
          </p:cNvPr>
          <p:cNvPicPr>
            <a:picLocks noChangeAspect="1"/>
          </p:cNvPicPr>
          <p:nvPr/>
        </p:nvPicPr>
        <p:blipFill>
          <a:blip r:embed="rId3"/>
          <a:stretch>
            <a:fillRect/>
          </a:stretch>
        </p:blipFill>
        <p:spPr>
          <a:xfrm>
            <a:off x="2971609" y="1434675"/>
            <a:ext cx="5679165" cy="2760705"/>
          </a:xfrm>
          <a:prstGeom prst="rect">
            <a:avLst/>
          </a:prstGeom>
        </p:spPr>
      </p:pic>
      <p:sp>
        <p:nvSpPr>
          <p:cNvPr id="7" name="TextBox 6">
            <a:extLst>
              <a:ext uri="{FF2B5EF4-FFF2-40B4-BE49-F238E27FC236}">
                <a16:creationId xmlns:a16="http://schemas.microsoft.com/office/drawing/2014/main" id="{7A18B582-593B-4C6E-9C4F-48C9FA378BE3}"/>
              </a:ext>
            </a:extLst>
          </p:cNvPr>
          <p:cNvSpPr txBox="1"/>
          <p:nvPr/>
        </p:nvSpPr>
        <p:spPr>
          <a:xfrm>
            <a:off x="514867" y="1622770"/>
            <a:ext cx="2504801" cy="1077218"/>
          </a:xfrm>
          <a:prstGeom prst="rect">
            <a:avLst/>
          </a:prstGeom>
          <a:noFill/>
        </p:spPr>
        <p:txBody>
          <a:bodyPr wrap="square" rtlCol="0">
            <a:spAutoFit/>
          </a:bodyPr>
          <a:lstStyle/>
          <a:p>
            <a:r>
              <a:rPr lang="en-US" dirty="0"/>
              <a:t>Insight</a:t>
            </a:r>
          </a:p>
          <a:p>
            <a:endParaRPr lang="en-US" dirty="0"/>
          </a:p>
          <a:p>
            <a:pPr marL="171450" indent="-171450">
              <a:buFont typeface="Arial" panose="020B0604020202020204" pitchFamily="34" charset="0"/>
              <a:buChar char="•"/>
            </a:pPr>
            <a:r>
              <a:rPr lang="en-US" sz="1200" dirty="0"/>
              <a:t>We notice that we have ~20% purchase with customers visiting with 2,3 and 4 persons.</a:t>
            </a:r>
          </a:p>
        </p:txBody>
      </p:sp>
    </p:spTree>
    <p:extLst>
      <p:ext uri="{BB962C8B-B14F-4D97-AF65-F5344CB8AC3E}">
        <p14:creationId xmlns:p14="http://schemas.microsoft.com/office/powerpoint/2010/main" val="384624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Arial"/>
              <a:buChar char="●"/>
            </a:pPr>
            <a:r>
              <a:rPr lang="en" sz="1700" dirty="0">
                <a:solidFill>
                  <a:schemeClr val="dk1"/>
                </a:solidFill>
                <a:latin typeface="Arial"/>
                <a:ea typeface="Arial"/>
                <a:cs typeface="Arial"/>
                <a:sym typeface="Arial"/>
              </a:rPr>
              <a:t>Graphs showing the factors most heavily impacting the target attribute.</a:t>
            </a:r>
          </a:p>
        </p:txBody>
      </p:sp>
      <p:pic>
        <p:nvPicPr>
          <p:cNvPr id="4" name="Picture 3">
            <a:extLst>
              <a:ext uri="{FF2B5EF4-FFF2-40B4-BE49-F238E27FC236}">
                <a16:creationId xmlns:a16="http://schemas.microsoft.com/office/drawing/2014/main" id="{0F6190DA-ADD5-4C3F-A411-CB0F6776EC9E}"/>
              </a:ext>
            </a:extLst>
          </p:cNvPr>
          <p:cNvPicPr>
            <a:picLocks noChangeAspect="1"/>
          </p:cNvPicPr>
          <p:nvPr/>
        </p:nvPicPr>
        <p:blipFill>
          <a:blip r:embed="rId3"/>
          <a:stretch>
            <a:fillRect/>
          </a:stretch>
        </p:blipFill>
        <p:spPr>
          <a:xfrm>
            <a:off x="3019706" y="1526959"/>
            <a:ext cx="5703444" cy="2860524"/>
          </a:xfrm>
          <a:prstGeom prst="rect">
            <a:avLst/>
          </a:prstGeom>
        </p:spPr>
      </p:pic>
      <p:sp>
        <p:nvSpPr>
          <p:cNvPr id="7" name="TextBox 6">
            <a:extLst>
              <a:ext uri="{FF2B5EF4-FFF2-40B4-BE49-F238E27FC236}">
                <a16:creationId xmlns:a16="http://schemas.microsoft.com/office/drawing/2014/main" id="{F379C285-7F91-438E-9377-82A966E1E711}"/>
              </a:ext>
            </a:extLst>
          </p:cNvPr>
          <p:cNvSpPr txBox="1"/>
          <p:nvPr/>
        </p:nvSpPr>
        <p:spPr>
          <a:xfrm>
            <a:off x="514905" y="1756142"/>
            <a:ext cx="2504801" cy="1631216"/>
          </a:xfrm>
          <a:prstGeom prst="rect">
            <a:avLst/>
          </a:prstGeom>
          <a:noFill/>
        </p:spPr>
        <p:txBody>
          <a:bodyPr wrap="square" rtlCol="0">
            <a:spAutoFit/>
          </a:bodyPr>
          <a:lstStyle/>
          <a:p>
            <a:r>
              <a:rPr lang="en-US" dirty="0"/>
              <a:t>Insight</a:t>
            </a:r>
          </a:p>
          <a:p>
            <a:endParaRPr lang="en-US" dirty="0"/>
          </a:p>
          <a:p>
            <a:pPr marL="171450" indent="-171450">
              <a:buFont typeface="Arial" panose="020B0604020202020204" pitchFamily="34" charset="0"/>
              <a:buChar char="•"/>
            </a:pPr>
            <a:r>
              <a:rPr lang="en-US" sz="1200" dirty="0"/>
              <a:t>There seem to be a slight increase in purchase as number of follows increase.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have a 40% purchase with 6 follow ups.</a:t>
            </a:r>
          </a:p>
        </p:txBody>
      </p:sp>
    </p:spTree>
    <p:extLst>
      <p:ext uri="{BB962C8B-B14F-4D97-AF65-F5344CB8AC3E}">
        <p14:creationId xmlns:p14="http://schemas.microsoft.com/office/powerpoint/2010/main" val="9686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Arial"/>
              <a:buChar char="●"/>
            </a:pPr>
            <a:r>
              <a:rPr lang="en" sz="1700" dirty="0">
                <a:solidFill>
                  <a:schemeClr val="dk1"/>
                </a:solidFill>
                <a:latin typeface="Arial"/>
                <a:ea typeface="Arial"/>
                <a:cs typeface="Arial"/>
                <a:sym typeface="Arial"/>
              </a:rPr>
              <a:t>Graphs showing the factors most heavily impacting the target attribute.</a:t>
            </a:r>
          </a:p>
        </p:txBody>
      </p:sp>
      <p:pic>
        <p:nvPicPr>
          <p:cNvPr id="3" name="Picture 2">
            <a:extLst>
              <a:ext uri="{FF2B5EF4-FFF2-40B4-BE49-F238E27FC236}">
                <a16:creationId xmlns:a16="http://schemas.microsoft.com/office/drawing/2014/main" id="{4E19D2C1-0B8F-489D-8944-854ED4163104}"/>
              </a:ext>
            </a:extLst>
          </p:cNvPr>
          <p:cNvPicPr>
            <a:picLocks noChangeAspect="1"/>
          </p:cNvPicPr>
          <p:nvPr/>
        </p:nvPicPr>
        <p:blipFill>
          <a:blip r:embed="rId3"/>
          <a:stretch>
            <a:fillRect/>
          </a:stretch>
        </p:blipFill>
        <p:spPr>
          <a:xfrm>
            <a:off x="3086927" y="1500326"/>
            <a:ext cx="5380843" cy="2615688"/>
          </a:xfrm>
          <a:prstGeom prst="rect">
            <a:avLst/>
          </a:prstGeom>
        </p:spPr>
      </p:pic>
      <p:sp>
        <p:nvSpPr>
          <p:cNvPr id="7" name="TextBox 6">
            <a:extLst>
              <a:ext uri="{FF2B5EF4-FFF2-40B4-BE49-F238E27FC236}">
                <a16:creationId xmlns:a16="http://schemas.microsoft.com/office/drawing/2014/main" id="{090F6A10-E47C-4EA8-9164-586FB700C815}"/>
              </a:ext>
            </a:extLst>
          </p:cNvPr>
          <p:cNvSpPr txBox="1"/>
          <p:nvPr/>
        </p:nvSpPr>
        <p:spPr>
          <a:xfrm>
            <a:off x="582126" y="1677879"/>
            <a:ext cx="2504801" cy="2000548"/>
          </a:xfrm>
          <a:prstGeom prst="rect">
            <a:avLst/>
          </a:prstGeom>
          <a:noFill/>
        </p:spPr>
        <p:txBody>
          <a:bodyPr wrap="square" rtlCol="0">
            <a:spAutoFit/>
          </a:bodyPr>
          <a:lstStyle/>
          <a:p>
            <a:r>
              <a:rPr lang="en-US" dirty="0"/>
              <a:t>Insight</a:t>
            </a:r>
          </a:p>
          <a:p>
            <a:endParaRPr lang="en-US" dirty="0"/>
          </a:p>
          <a:p>
            <a:pPr marL="171450" indent="-171450">
              <a:buFont typeface="Arial" panose="020B0604020202020204" pitchFamily="34" charset="0"/>
              <a:buChar char="•"/>
            </a:pPr>
            <a:r>
              <a:rPr lang="en-US" sz="1200" dirty="0"/>
              <a:t>An expected behavior here, that people with passport are more likely to purchase.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have about 37% purchase from customer with passport and ~10% purchase from customer without passport</a:t>
            </a:r>
          </a:p>
        </p:txBody>
      </p:sp>
    </p:spTree>
    <p:extLst>
      <p:ext uri="{BB962C8B-B14F-4D97-AF65-F5344CB8AC3E}">
        <p14:creationId xmlns:p14="http://schemas.microsoft.com/office/powerpoint/2010/main" val="337629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Arial"/>
              <a:buChar char="●"/>
            </a:pPr>
            <a:r>
              <a:rPr lang="en" sz="1700" dirty="0">
                <a:solidFill>
                  <a:schemeClr val="dk1"/>
                </a:solidFill>
                <a:latin typeface="Arial"/>
                <a:ea typeface="Arial"/>
                <a:cs typeface="Arial"/>
                <a:sym typeface="Arial"/>
              </a:rPr>
              <a:t>Graphs showing the factors most heavily impacting the target attribute.</a:t>
            </a:r>
          </a:p>
        </p:txBody>
      </p:sp>
      <p:pic>
        <p:nvPicPr>
          <p:cNvPr id="4" name="Picture 3">
            <a:extLst>
              <a:ext uri="{FF2B5EF4-FFF2-40B4-BE49-F238E27FC236}">
                <a16:creationId xmlns:a16="http://schemas.microsoft.com/office/drawing/2014/main" id="{FF27B36A-D24C-4AD0-86F4-8E76C5BA9294}"/>
              </a:ext>
            </a:extLst>
          </p:cNvPr>
          <p:cNvPicPr>
            <a:picLocks noChangeAspect="1"/>
          </p:cNvPicPr>
          <p:nvPr/>
        </p:nvPicPr>
        <p:blipFill>
          <a:blip r:embed="rId3"/>
          <a:stretch>
            <a:fillRect/>
          </a:stretch>
        </p:blipFill>
        <p:spPr>
          <a:xfrm>
            <a:off x="3452097" y="1449656"/>
            <a:ext cx="5271053" cy="3156124"/>
          </a:xfrm>
          <a:prstGeom prst="rect">
            <a:avLst/>
          </a:prstGeom>
        </p:spPr>
      </p:pic>
      <p:sp>
        <p:nvSpPr>
          <p:cNvPr id="5" name="TextBox 4">
            <a:extLst>
              <a:ext uri="{FF2B5EF4-FFF2-40B4-BE49-F238E27FC236}">
                <a16:creationId xmlns:a16="http://schemas.microsoft.com/office/drawing/2014/main" id="{5CCAC330-5F0E-4FDC-8E7E-06D85723922B}"/>
              </a:ext>
            </a:extLst>
          </p:cNvPr>
          <p:cNvSpPr txBox="1"/>
          <p:nvPr/>
        </p:nvSpPr>
        <p:spPr>
          <a:xfrm>
            <a:off x="514905" y="1935332"/>
            <a:ext cx="2707689" cy="2000548"/>
          </a:xfrm>
          <a:prstGeom prst="rect">
            <a:avLst/>
          </a:prstGeom>
          <a:noFill/>
        </p:spPr>
        <p:txBody>
          <a:bodyPr wrap="square" rtlCol="0">
            <a:spAutoFit/>
          </a:bodyPr>
          <a:lstStyle/>
          <a:p>
            <a:r>
              <a:rPr lang="en-US" dirty="0"/>
              <a:t>Insight</a:t>
            </a:r>
          </a:p>
          <a:p>
            <a:endParaRPr lang="en-US" dirty="0"/>
          </a:p>
          <a:p>
            <a:pPr marL="171450" indent="-171450">
              <a:buFont typeface="Arial" panose="020B0604020202020204" pitchFamily="34" charset="0"/>
              <a:buChar char="•"/>
            </a:pPr>
            <a:r>
              <a:rPr lang="en-US" sz="1200" dirty="0"/>
              <a:t>About 30% of executives purchased packages.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18% of senior managers purchased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Then ~10% of managers and VIP purchased packages too</a:t>
            </a:r>
          </a:p>
        </p:txBody>
      </p:sp>
    </p:spTree>
    <p:extLst>
      <p:ext uri="{BB962C8B-B14F-4D97-AF65-F5344CB8AC3E}">
        <p14:creationId xmlns:p14="http://schemas.microsoft.com/office/powerpoint/2010/main" val="78440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dirty="0">
                <a:solidFill>
                  <a:schemeClr val="dk1"/>
                </a:solidFill>
                <a:latin typeface="Arial"/>
                <a:ea typeface="Arial"/>
                <a:cs typeface="Arial"/>
                <a:sym typeface="Arial"/>
              </a:rPr>
              <a:t>Overview of ML model and its parameters</a:t>
            </a:r>
          </a:p>
          <a:p>
            <a:pPr marL="461963" lvl="0" indent="0" algn="l" rtl="0">
              <a:spcBef>
                <a:spcPts val="0"/>
              </a:spcBef>
              <a:spcAft>
                <a:spcPts val="0"/>
              </a:spcAft>
              <a:buClr>
                <a:srgbClr val="000000"/>
              </a:buClr>
              <a:buSzPts val="1700"/>
              <a:buNone/>
            </a:pPr>
            <a:endParaRPr lang="en" sz="1200" dirty="0">
              <a:solidFill>
                <a:schemeClr val="dk1"/>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200" dirty="0">
                <a:solidFill>
                  <a:schemeClr val="dk1"/>
                </a:solidFill>
                <a:latin typeface="Arial"/>
                <a:ea typeface="Arial"/>
                <a:cs typeface="Arial"/>
                <a:sym typeface="Arial"/>
              </a:rPr>
              <a:t>We are going to build 12 models here - Bagging Classifier (default and class weight), Random Forest(default and class weight), Decision Tree, AdaBoost Classifier(default and tuned parameters), Gradient Boosting Classifier (default and tuned parameters), </a:t>
            </a:r>
            <a:r>
              <a:rPr lang="en-US" sz="1200" dirty="0" err="1">
                <a:solidFill>
                  <a:schemeClr val="dk1"/>
                </a:solidFill>
                <a:latin typeface="Arial"/>
                <a:ea typeface="Arial"/>
                <a:cs typeface="Arial"/>
                <a:sym typeface="Arial"/>
              </a:rPr>
              <a:t>XGBoost</a:t>
            </a:r>
            <a:r>
              <a:rPr lang="en-US" sz="1200" dirty="0">
                <a:solidFill>
                  <a:schemeClr val="dk1"/>
                </a:solidFill>
                <a:latin typeface="Arial"/>
                <a:ea typeface="Arial"/>
                <a:cs typeface="Arial"/>
                <a:sym typeface="Arial"/>
              </a:rPr>
              <a:t> Classifier (default and tuned parameters), and Stacking Classifier.</a:t>
            </a:r>
          </a:p>
          <a:p>
            <a:pPr marL="461963" lvl="0" indent="0" algn="l" rtl="0">
              <a:spcBef>
                <a:spcPts val="0"/>
              </a:spcBef>
              <a:spcAft>
                <a:spcPts val="0"/>
              </a:spcAft>
              <a:buClr>
                <a:srgbClr val="000000"/>
              </a:buClr>
              <a:buSzPts val="1700"/>
              <a:buNone/>
            </a:pPr>
            <a:endParaRPr lang="en-US" sz="1200" dirty="0">
              <a:solidFill>
                <a:schemeClr val="dk1"/>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200" dirty="0">
                <a:solidFill>
                  <a:schemeClr val="dk1"/>
                </a:solidFill>
                <a:latin typeface="Arial"/>
                <a:ea typeface="Arial"/>
                <a:cs typeface="Arial"/>
                <a:sym typeface="Arial"/>
              </a:rPr>
              <a:t>First, let's build these models with default parameters and then use hyperparameter tuning to optimize the model performance.</a:t>
            </a:r>
          </a:p>
          <a:p>
            <a:pPr marL="461963" lvl="0" indent="0" algn="l" rtl="0">
              <a:spcBef>
                <a:spcPts val="0"/>
              </a:spcBef>
              <a:spcAft>
                <a:spcPts val="0"/>
              </a:spcAft>
              <a:buClr>
                <a:srgbClr val="000000"/>
              </a:buClr>
              <a:buSzPts val="1700"/>
              <a:buNone/>
            </a:pPr>
            <a:endParaRPr lang="en-US" sz="1200" dirty="0">
              <a:solidFill>
                <a:schemeClr val="dk1"/>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200" dirty="0">
                <a:solidFill>
                  <a:schemeClr val="dk1"/>
                </a:solidFill>
                <a:latin typeface="Arial"/>
                <a:ea typeface="Arial"/>
                <a:cs typeface="Arial"/>
                <a:sym typeface="Arial"/>
              </a:rPr>
              <a:t>We will calculate all four metrics - Accuracy, Precision, Recall, and F1 Score but the metric of interest here is recall.</a:t>
            </a:r>
          </a:p>
          <a:p>
            <a:pPr marL="461963" lvl="0" indent="0" algn="l" rtl="0">
              <a:spcBef>
                <a:spcPts val="0"/>
              </a:spcBef>
              <a:spcAft>
                <a:spcPts val="0"/>
              </a:spcAft>
              <a:buClr>
                <a:srgbClr val="000000"/>
              </a:buClr>
              <a:buSzPts val="1700"/>
              <a:buNone/>
            </a:pPr>
            <a:endParaRPr lang="en-US" sz="1200" dirty="0">
              <a:solidFill>
                <a:schemeClr val="dk1"/>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200" b="1" dirty="0">
                <a:solidFill>
                  <a:schemeClr val="dk1"/>
                </a:solidFill>
                <a:latin typeface="Arial"/>
                <a:ea typeface="Arial"/>
                <a:cs typeface="Arial"/>
                <a:sym typeface="Arial"/>
              </a:rPr>
              <a:t>Recall</a:t>
            </a:r>
            <a:r>
              <a:rPr lang="en-US" sz="1200" dirty="0">
                <a:solidFill>
                  <a:schemeClr val="dk1"/>
                </a:solidFill>
                <a:latin typeface="Arial"/>
                <a:ea typeface="Arial"/>
                <a:cs typeface="Arial"/>
                <a:sym typeface="Arial"/>
              </a:rPr>
              <a:t> - It gives the ratio of True positives to Actual positives, so high Recall implies low false negatives, i.e. low chances of predicting a customer will buy the new product when the he does not.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1000"/>
              </a:spcBef>
              <a:spcAft>
                <a:spcPts val="0"/>
              </a:spcAft>
              <a:buClr>
                <a:srgbClr val="000000"/>
              </a:buClr>
              <a:buSzPts val="1700"/>
              <a:buFont typeface="Arial"/>
              <a:buChar char="●"/>
            </a:pPr>
            <a:r>
              <a:rPr lang="en" sz="1700" dirty="0">
                <a:solidFill>
                  <a:schemeClr val="dk1"/>
                </a:solidFill>
                <a:latin typeface="Arial"/>
                <a:ea typeface="Arial"/>
                <a:cs typeface="Arial"/>
                <a:sym typeface="Arial"/>
              </a:rPr>
              <a:t>Summary of most important factors  about the ML models used for prediction</a:t>
            </a:r>
          </a:p>
          <a:p>
            <a:pPr lvl="1" indent="-336550">
              <a:spcBef>
                <a:spcPts val="1000"/>
              </a:spcBef>
              <a:buClr>
                <a:srgbClr val="000000"/>
              </a:buClr>
              <a:buSzPts val="1700"/>
              <a:buFont typeface="Arial"/>
              <a:buChar char="●"/>
            </a:pPr>
            <a:r>
              <a:rPr lang="en-US" sz="1500" dirty="0">
                <a:solidFill>
                  <a:srgbClr val="000000"/>
                </a:solidFill>
                <a:latin typeface="Arial"/>
                <a:ea typeface="Arial"/>
                <a:cs typeface="Arial"/>
                <a:sym typeface="Arial"/>
              </a:rPr>
              <a:t>Bagging and Boosting decrease the variance of your single estimate as they combine several estimates from different models. So the result may be a model with higher stability.</a:t>
            </a:r>
          </a:p>
          <a:p>
            <a:pPr lvl="1" indent="-336550">
              <a:spcBef>
                <a:spcPts val="1000"/>
              </a:spcBef>
              <a:buClr>
                <a:srgbClr val="000000"/>
              </a:buClr>
              <a:buSzPts val="1700"/>
              <a:buFont typeface="Arial"/>
              <a:buChar char="●"/>
            </a:pPr>
            <a:r>
              <a:rPr lang="en-US" sz="1500" dirty="0">
                <a:solidFill>
                  <a:srgbClr val="000000"/>
                </a:solidFill>
                <a:latin typeface="Arial"/>
                <a:ea typeface="Arial"/>
                <a:cs typeface="Arial"/>
                <a:sym typeface="Arial"/>
              </a:rPr>
              <a:t>Our method will combine different weak learners to have a better model used for predication instead of a single model.</a:t>
            </a:r>
          </a:p>
        </p:txBody>
      </p:sp>
    </p:spTree>
    <p:extLst>
      <p:ext uri="{BB962C8B-B14F-4D97-AF65-F5344CB8AC3E}">
        <p14:creationId xmlns:p14="http://schemas.microsoft.com/office/powerpoint/2010/main" val="5121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700495"/>
          </a:xfrm>
          <a:prstGeom prst="rect">
            <a:avLst/>
          </a:prstGeom>
        </p:spPr>
        <p:txBody>
          <a:bodyPr spcFirstLastPara="1" wrap="square" lIns="91425" tIns="91425" rIns="91425" bIns="91425" anchor="t" anchorCtr="0">
            <a:noAutofit/>
          </a:bodyPr>
          <a:lstStyle/>
          <a:p>
            <a:pPr marL="457200" lvl="0" indent="-336550" algn="l" rtl="0">
              <a:spcBef>
                <a:spcPts val="1000"/>
              </a:spcBef>
              <a:spcAft>
                <a:spcPts val="1000"/>
              </a:spcAft>
              <a:buClr>
                <a:srgbClr val="000000"/>
              </a:buClr>
              <a:buSzPts val="1700"/>
              <a:buFont typeface="Arial"/>
              <a:buChar char="●"/>
            </a:pPr>
            <a:r>
              <a:rPr lang="en" sz="1700" dirty="0">
                <a:solidFill>
                  <a:srgbClr val="000000"/>
                </a:solidFill>
                <a:latin typeface="Arial"/>
                <a:ea typeface="Arial"/>
                <a:cs typeface="Arial"/>
                <a:sym typeface="Arial"/>
              </a:rPr>
              <a:t>Summary of key performance metrics for different models for comparison</a:t>
            </a:r>
          </a:p>
          <a:p>
            <a:pPr marL="120650" lvl="0" indent="0" algn="l" rtl="0">
              <a:spcBef>
                <a:spcPts val="1000"/>
              </a:spcBef>
              <a:spcAft>
                <a:spcPts val="1000"/>
              </a:spcAft>
              <a:buClr>
                <a:srgbClr val="000000"/>
              </a:buClr>
              <a:buSzPts val="1700"/>
              <a:buNone/>
            </a:pPr>
            <a:r>
              <a:rPr lang="en-US" sz="1700" dirty="0">
                <a:solidFill>
                  <a:srgbClr val="000000"/>
                </a:solidFill>
                <a:latin typeface="Arial"/>
                <a:ea typeface="Arial"/>
                <a:cs typeface="Arial"/>
                <a:sym typeface="Arial"/>
              </a:rPr>
              <a:t>		Decision Tree				</a:t>
            </a:r>
            <a:endParaRPr sz="17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44929DF5-B96C-4EA1-B8C5-DBB1D26C59B5}"/>
              </a:ext>
            </a:extLst>
          </p:cNvPr>
          <p:cNvPicPr>
            <a:picLocks noChangeAspect="1"/>
          </p:cNvPicPr>
          <p:nvPr/>
        </p:nvPicPr>
        <p:blipFill>
          <a:blip r:embed="rId3"/>
          <a:stretch>
            <a:fillRect/>
          </a:stretch>
        </p:blipFill>
        <p:spPr>
          <a:xfrm>
            <a:off x="1116962" y="2135166"/>
            <a:ext cx="3455038" cy="2571750"/>
          </a:xfrm>
          <a:prstGeom prst="rect">
            <a:avLst/>
          </a:prstGeom>
        </p:spPr>
      </p:pic>
    </p:spTree>
    <p:extLst>
      <p:ext uri="{BB962C8B-B14F-4D97-AF65-F5344CB8AC3E}">
        <p14:creationId xmlns:p14="http://schemas.microsoft.com/office/powerpoint/2010/main" val="409680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700495"/>
          </a:xfrm>
          <a:prstGeom prst="rect">
            <a:avLst/>
          </a:prstGeom>
        </p:spPr>
        <p:txBody>
          <a:bodyPr spcFirstLastPara="1" wrap="square" lIns="91425" tIns="91425" rIns="91425" bIns="91425" anchor="t" anchorCtr="0">
            <a:noAutofit/>
          </a:bodyPr>
          <a:lstStyle/>
          <a:p>
            <a:pPr marL="120650" lvl="0" indent="0" algn="l" rtl="0">
              <a:spcBef>
                <a:spcPts val="1000"/>
              </a:spcBef>
              <a:spcAft>
                <a:spcPts val="1000"/>
              </a:spcAft>
              <a:buClr>
                <a:srgbClr val="000000"/>
              </a:buClr>
              <a:buSzPts val="1700"/>
              <a:buNone/>
            </a:pPr>
            <a:r>
              <a:rPr lang="en-US" sz="1700" dirty="0">
                <a:solidFill>
                  <a:srgbClr val="000000"/>
                </a:solidFill>
                <a:latin typeface="Arial"/>
                <a:ea typeface="Arial"/>
                <a:cs typeface="Arial"/>
                <a:sym typeface="Arial"/>
              </a:rPr>
              <a:t>		Bagging				Bagging Class Weight</a:t>
            </a:r>
            <a:endParaRPr sz="1700"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20C74B8-5CCA-4266-A744-313F5C02159E}"/>
              </a:ext>
            </a:extLst>
          </p:cNvPr>
          <p:cNvPicPr>
            <a:picLocks noChangeAspect="1"/>
          </p:cNvPicPr>
          <p:nvPr/>
        </p:nvPicPr>
        <p:blipFill>
          <a:blip r:embed="rId3"/>
          <a:stretch>
            <a:fillRect/>
          </a:stretch>
        </p:blipFill>
        <p:spPr>
          <a:xfrm>
            <a:off x="535401" y="1772113"/>
            <a:ext cx="3728996" cy="2735879"/>
          </a:xfrm>
          <a:prstGeom prst="rect">
            <a:avLst/>
          </a:prstGeom>
        </p:spPr>
      </p:pic>
      <p:pic>
        <p:nvPicPr>
          <p:cNvPr id="6" name="Picture 5">
            <a:extLst>
              <a:ext uri="{FF2B5EF4-FFF2-40B4-BE49-F238E27FC236}">
                <a16:creationId xmlns:a16="http://schemas.microsoft.com/office/drawing/2014/main" id="{2B4D0598-AFF3-446D-B216-C5CB74F37BA0}"/>
              </a:ext>
            </a:extLst>
          </p:cNvPr>
          <p:cNvPicPr>
            <a:picLocks noChangeAspect="1"/>
          </p:cNvPicPr>
          <p:nvPr/>
        </p:nvPicPr>
        <p:blipFill>
          <a:blip r:embed="rId4"/>
          <a:stretch>
            <a:fillRect/>
          </a:stretch>
        </p:blipFill>
        <p:spPr>
          <a:xfrm>
            <a:off x="4795751" y="1659966"/>
            <a:ext cx="4036599" cy="2960172"/>
          </a:xfrm>
          <a:prstGeom prst="rect">
            <a:avLst/>
          </a:prstGeom>
        </p:spPr>
      </p:pic>
    </p:spTree>
    <p:extLst>
      <p:ext uri="{BB962C8B-B14F-4D97-AF65-F5344CB8AC3E}">
        <p14:creationId xmlns:p14="http://schemas.microsoft.com/office/powerpoint/2010/main" val="126646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700495"/>
          </a:xfrm>
          <a:prstGeom prst="rect">
            <a:avLst/>
          </a:prstGeom>
        </p:spPr>
        <p:txBody>
          <a:bodyPr spcFirstLastPara="1" wrap="square" lIns="91425" tIns="91425" rIns="91425" bIns="91425" anchor="t" anchorCtr="0">
            <a:noAutofit/>
          </a:bodyPr>
          <a:lstStyle/>
          <a:p>
            <a:pPr marL="120650" lvl="0" indent="0" algn="l" rtl="0">
              <a:spcBef>
                <a:spcPts val="1000"/>
              </a:spcBef>
              <a:spcAft>
                <a:spcPts val="1000"/>
              </a:spcAft>
              <a:buClr>
                <a:srgbClr val="000000"/>
              </a:buClr>
              <a:buSzPts val="1700"/>
              <a:buNone/>
            </a:pPr>
            <a:r>
              <a:rPr lang="en-US" sz="1700" dirty="0">
                <a:solidFill>
                  <a:srgbClr val="000000"/>
                </a:solidFill>
                <a:latin typeface="Arial"/>
                <a:ea typeface="Arial"/>
                <a:cs typeface="Arial"/>
                <a:sym typeface="Arial"/>
              </a:rPr>
              <a:t>	Random Forest				Random Forest Class Weight</a:t>
            </a:r>
            <a:endParaRPr sz="17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E2267E6-72BE-40D6-889E-9B7FAA91157D}"/>
              </a:ext>
            </a:extLst>
          </p:cNvPr>
          <p:cNvPicPr>
            <a:picLocks noChangeAspect="1"/>
          </p:cNvPicPr>
          <p:nvPr/>
        </p:nvPicPr>
        <p:blipFill>
          <a:blip r:embed="rId3"/>
          <a:stretch>
            <a:fillRect/>
          </a:stretch>
        </p:blipFill>
        <p:spPr>
          <a:xfrm>
            <a:off x="522120" y="1745014"/>
            <a:ext cx="3940730" cy="2875124"/>
          </a:xfrm>
          <a:prstGeom prst="rect">
            <a:avLst/>
          </a:prstGeom>
        </p:spPr>
      </p:pic>
      <p:pic>
        <p:nvPicPr>
          <p:cNvPr id="7" name="Picture 6">
            <a:extLst>
              <a:ext uri="{FF2B5EF4-FFF2-40B4-BE49-F238E27FC236}">
                <a16:creationId xmlns:a16="http://schemas.microsoft.com/office/drawing/2014/main" id="{3FF5E1EE-479C-439B-AE55-4B59F495FB62}"/>
              </a:ext>
            </a:extLst>
          </p:cNvPr>
          <p:cNvPicPr>
            <a:picLocks noChangeAspect="1"/>
          </p:cNvPicPr>
          <p:nvPr/>
        </p:nvPicPr>
        <p:blipFill>
          <a:blip r:embed="rId4"/>
          <a:stretch>
            <a:fillRect/>
          </a:stretch>
        </p:blipFill>
        <p:spPr>
          <a:xfrm>
            <a:off x="4834997" y="1673992"/>
            <a:ext cx="3997353" cy="2946146"/>
          </a:xfrm>
          <a:prstGeom prst="rect">
            <a:avLst/>
          </a:prstGeom>
        </p:spPr>
      </p:pic>
    </p:spTree>
    <p:extLst>
      <p:ext uri="{BB962C8B-B14F-4D97-AF65-F5344CB8AC3E}">
        <p14:creationId xmlns:p14="http://schemas.microsoft.com/office/powerpoint/2010/main" val="230829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700495"/>
          </a:xfrm>
          <a:prstGeom prst="rect">
            <a:avLst/>
          </a:prstGeom>
        </p:spPr>
        <p:txBody>
          <a:bodyPr spcFirstLastPara="1" wrap="square" lIns="91425" tIns="91425" rIns="91425" bIns="91425" anchor="t" anchorCtr="0">
            <a:noAutofit/>
          </a:bodyPr>
          <a:lstStyle/>
          <a:p>
            <a:pPr marL="120650" lvl="0" indent="0" algn="l" rtl="0">
              <a:spcBef>
                <a:spcPts val="1000"/>
              </a:spcBef>
              <a:spcAft>
                <a:spcPts val="1000"/>
              </a:spcAft>
              <a:buClr>
                <a:srgbClr val="000000"/>
              </a:buClr>
              <a:buSzPts val="1700"/>
              <a:buNone/>
            </a:pPr>
            <a:r>
              <a:rPr lang="en-US" sz="1700" dirty="0">
                <a:solidFill>
                  <a:srgbClr val="000000"/>
                </a:solidFill>
                <a:latin typeface="Arial"/>
                <a:ea typeface="Arial"/>
                <a:cs typeface="Arial"/>
                <a:sym typeface="Arial"/>
              </a:rPr>
              <a:t>	</a:t>
            </a:r>
            <a:r>
              <a:rPr lang="en-US" sz="1700" dirty="0" err="1">
                <a:solidFill>
                  <a:srgbClr val="000000"/>
                </a:solidFill>
                <a:latin typeface="Arial"/>
                <a:ea typeface="Arial"/>
                <a:cs typeface="Arial"/>
                <a:sym typeface="Arial"/>
              </a:rPr>
              <a:t>Adaboost</a:t>
            </a:r>
            <a:r>
              <a:rPr lang="en-US" sz="1700" dirty="0">
                <a:solidFill>
                  <a:srgbClr val="000000"/>
                </a:solidFill>
                <a:latin typeface="Arial"/>
                <a:ea typeface="Arial"/>
                <a:cs typeface="Arial"/>
                <a:sym typeface="Arial"/>
              </a:rPr>
              <a:t>				Tuned </a:t>
            </a:r>
            <a:r>
              <a:rPr lang="en-US" sz="1700" dirty="0" err="1">
                <a:solidFill>
                  <a:srgbClr val="000000"/>
                </a:solidFill>
                <a:latin typeface="Arial"/>
                <a:ea typeface="Arial"/>
                <a:cs typeface="Arial"/>
                <a:sym typeface="Arial"/>
              </a:rPr>
              <a:t>Adaboost</a:t>
            </a:r>
            <a:endParaRPr sz="1700"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4229E869-F19F-4304-B5E0-65F2FE51EF3D}"/>
              </a:ext>
            </a:extLst>
          </p:cNvPr>
          <p:cNvPicPr>
            <a:picLocks noChangeAspect="1"/>
          </p:cNvPicPr>
          <p:nvPr/>
        </p:nvPicPr>
        <p:blipFill>
          <a:blip r:embed="rId3"/>
          <a:stretch>
            <a:fillRect/>
          </a:stretch>
        </p:blipFill>
        <p:spPr>
          <a:xfrm>
            <a:off x="488850" y="1673992"/>
            <a:ext cx="4024340" cy="2946146"/>
          </a:xfrm>
          <a:prstGeom prst="rect">
            <a:avLst/>
          </a:prstGeom>
        </p:spPr>
      </p:pic>
      <p:pic>
        <p:nvPicPr>
          <p:cNvPr id="6" name="Picture 5">
            <a:extLst>
              <a:ext uri="{FF2B5EF4-FFF2-40B4-BE49-F238E27FC236}">
                <a16:creationId xmlns:a16="http://schemas.microsoft.com/office/drawing/2014/main" id="{BA805242-D62C-4C55-9858-757A5EC79D76}"/>
              </a:ext>
            </a:extLst>
          </p:cNvPr>
          <p:cNvPicPr>
            <a:picLocks noChangeAspect="1"/>
          </p:cNvPicPr>
          <p:nvPr/>
        </p:nvPicPr>
        <p:blipFill>
          <a:blip r:embed="rId4"/>
          <a:stretch>
            <a:fillRect/>
          </a:stretch>
        </p:blipFill>
        <p:spPr>
          <a:xfrm>
            <a:off x="4772010" y="1562470"/>
            <a:ext cx="3951140" cy="2946146"/>
          </a:xfrm>
          <a:prstGeom prst="rect">
            <a:avLst/>
          </a:prstGeom>
        </p:spPr>
      </p:pic>
    </p:spTree>
    <p:extLst>
      <p:ext uri="{BB962C8B-B14F-4D97-AF65-F5344CB8AC3E}">
        <p14:creationId xmlns:p14="http://schemas.microsoft.com/office/powerpoint/2010/main" val="341712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Contents</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700495"/>
          </a:xfrm>
          <a:prstGeom prst="rect">
            <a:avLst/>
          </a:prstGeom>
        </p:spPr>
        <p:txBody>
          <a:bodyPr spcFirstLastPara="1" wrap="square" lIns="91425" tIns="91425" rIns="91425" bIns="91425" anchor="t" anchorCtr="0">
            <a:noAutofit/>
          </a:bodyPr>
          <a:lstStyle/>
          <a:p>
            <a:pPr marL="120650" lvl="0" indent="0" algn="l" rtl="0">
              <a:spcBef>
                <a:spcPts val="1000"/>
              </a:spcBef>
              <a:spcAft>
                <a:spcPts val="1000"/>
              </a:spcAft>
              <a:buClr>
                <a:srgbClr val="000000"/>
              </a:buClr>
              <a:buSzPts val="1700"/>
              <a:buNone/>
            </a:pPr>
            <a:r>
              <a:rPr lang="en-US" sz="1700" dirty="0">
                <a:solidFill>
                  <a:srgbClr val="000000"/>
                </a:solidFill>
                <a:latin typeface="Arial"/>
                <a:ea typeface="Arial"/>
                <a:cs typeface="Arial"/>
                <a:sym typeface="Arial"/>
              </a:rPr>
              <a:t>	Gradient Boost				Tuned Gradient Boost</a:t>
            </a:r>
            <a:endParaRPr sz="17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2EDF45C0-9A5D-42FD-B1D3-7DEA611A4A40}"/>
              </a:ext>
            </a:extLst>
          </p:cNvPr>
          <p:cNvPicPr>
            <a:picLocks noChangeAspect="1"/>
          </p:cNvPicPr>
          <p:nvPr/>
        </p:nvPicPr>
        <p:blipFill>
          <a:blip r:embed="rId3"/>
          <a:stretch>
            <a:fillRect/>
          </a:stretch>
        </p:blipFill>
        <p:spPr>
          <a:xfrm>
            <a:off x="456716" y="1591276"/>
            <a:ext cx="4214689" cy="3028862"/>
          </a:xfrm>
          <a:prstGeom prst="rect">
            <a:avLst/>
          </a:prstGeom>
        </p:spPr>
      </p:pic>
      <p:pic>
        <p:nvPicPr>
          <p:cNvPr id="6" name="Picture 5">
            <a:extLst>
              <a:ext uri="{FF2B5EF4-FFF2-40B4-BE49-F238E27FC236}">
                <a16:creationId xmlns:a16="http://schemas.microsoft.com/office/drawing/2014/main" id="{A213D90E-668D-4E96-806B-7C68B3751072}"/>
              </a:ext>
            </a:extLst>
          </p:cNvPr>
          <p:cNvPicPr>
            <a:picLocks noChangeAspect="1"/>
          </p:cNvPicPr>
          <p:nvPr/>
        </p:nvPicPr>
        <p:blipFill>
          <a:blip r:embed="rId4"/>
          <a:stretch>
            <a:fillRect/>
          </a:stretch>
        </p:blipFill>
        <p:spPr>
          <a:xfrm>
            <a:off x="4768039" y="1591276"/>
            <a:ext cx="4064311" cy="3028863"/>
          </a:xfrm>
          <a:prstGeom prst="rect">
            <a:avLst/>
          </a:prstGeom>
        </p:spPr>
      </p:pic>
    </p:spTree>
    <p:extLst>
      <p:ext uri="{BB962C8B-B14F-4D97-AF65-F5344CB8AC3E}">
        <p14:creationId xmlns:p14="http://schemas.microsoft.com/office/powerpoint/2010/main" val="3117472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140" name="Google Shape;140;p31"/>
          <p:cNvSpPr txBox="1">
            <a:spLocks noGrp="1"/>
          </p:cNvSpPr>
          <p:nvPr>
            <p:ph type="body" idx="1"/>
          </p:nvPr>
        </p:nvSpPr>
        <p:spPr>
          <a:xfrm>
            <a:off x="202550" y="861975"/>
            <a:ext cx="8629800" cy="700495"/>
          </a:xfrm>
          <a:prstGeom prst="rect">
            <a:avLst/>
          </a:prstGeom>
        </p:spPr>
        <p:txBody>
          <a:bodyPr spcFirstLastPara="1" wrap="square" lIns="91425" tIns="91425" rIns="91425" bIns="91425" anchor="t" anchorCtr="0">
            <a:noAutofit/>
          </a:bodyPr>
          <a:lstStyle/>
          <a:p>
            <a:pPr marL="120650" lvl="0" indent="0" algn="l" rtl="0">
              <a:spcBef>
                <a:spcPts val="1000"/>
              </a:spcBef>
              <a:spcAft>
                <a:spcPts val="1000"/>
              </a:spcAft>
              <a:buClr>
                <a:srgbClr val="000000"/>
              </a:buClr>
              <a:buSzPts val="1700"/>
              <a:buNone/>
            </a:pPr>
            <a:r>
              <a:rPr lang="en-US" sz="1700" dirty="0">
                <a:solidFill>
                  <a:srgbClr val="000000"/>
                </a:solidFill>
                <a:latin typeface="Arial"/>
                <a:ea typeface="Arial"/>
                <a:cs typeface="Arial"/>
                <a:sym typeface="Arial"/>
              </a:rPr>
              <a:t>	</a:t>
            </a:r>
            <a:r>
              <a:rPr lang="en-US" sz="1700" dirty="0" err="1">
                <a:solidFill>
                  <a:srgbClr val="000000"/>
                </a:solidFill>
                <a:latin typeface="Arial"/>
                <a:ea typeface="Arial"/>
                <a:cs typeface="Arial"/>
                <a:sym typeface="Arial"/>
              </a:rPr>
              <a:t>XGBoost</a:t>
            </a:r>
            <a:r>
              <a:rPr lang="en-US" sz="1700" dirty="0">
                <a:solidFill>
                  <a:srgbClr val="000000"/>
                </a:solidFill>
                <a:latin typeface="Arial"/>
                <a:ea typeface="Arial"/>
                <a:cs typeface="Arial"/>
                <a:sym typeface="Arial"/>
              </a:rPr>
              <a:t>					Tuned </a:t>
            </a:r>
            <a:r>
              <a:rPr lang="en-US" sz="1700" dirty="0" err="1">
                <a:solidFill>
                  <a:srgbClr val="000000"/>
                </a:solidFill>
                <a:latin typeface="Arial"/>
                <a:ea typeface="Arial"/>
                <a:cs typeface="Arial"/>
                <a:sym typeface="Arial"/>
              </a:rPr>
              <a:t>XGBoost</a:t>
            </a:r>
            <a:endParaRPr sz="1700"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69D487C6-E4F7-4783-969C-21F3F87FA2EC}"/>
              </a:ext>
            </a:extLst>
          </p:cNvPr>
          <p:cNvPicPr>
            <a:picLocks noChangeAspect="1"/>
          </p:cNvPicPr>
          <p:nvPr/>
        </p:nvPicPr>
        <p:blipFill>
          <a:blip r:embed="rId3"/>
          <a:stretch>
            <a:fillRect/>
          </a:stretch>
        </p:blipFill>
        <p:spPr>
          <a:xfrm>
            <a:off x="547660" y="1673992"/>
            <a:ext cx="4024340" cy="2946146"/>
          </a:xfrm>
          <a:prstGeom prst="rect">
            <a:avLst/>
          </a:prstGeom>
        </p:spPr>
      </p:pic>
      <p:pic>
        <p:nvPicPr>
          <p:cNvPr id="6" name="Picture 5">
            <a:extLst>
              <a:ext uri="{FF2B5EF4-FFF2-40B4-BE49-F238E27FC236}">
                <a16:creationId xmlns:a16="http://schemas.microsoft.com/office/drawing/2014/main" id="{730ADAFB-0F6B-4BCE-B8A4-7E8D6C7EC506}"/>
              </a:ext>
            </a:extLst>
          </p:cNvPr>
          <p:cNvPicPr>
            <a:picLocks noChangeAspect="1"/>
          </p:cNvPicPr>
          <p:nvPr/>
        </p:nvPicPr>
        <p:blipFill>
          <a:blip r:embed="rId4"/>
          <a:stretch>
            <a:fillRect/>
          </a:stretch>
        </p:blipFill>
        <p:spPr>
          <a:xfrm>
            <a:off x="4775407" y="1681250"/>
            <a:ext cx="3947743" cy="2931629"/>
          </a:xfrm>
          <a:prstGeom prst="rect">
            <a:avLst/>
          </a:prstGeom>
        </p:spPr>
      </p:pic>
    </p:spTree>
    <p:extLst>
      <p:ext uri="{BB962C8B-B14F-4D97-AF65-F5344CB8AC3E}">
        <p14:creationId xmlns:p14="http://schemas.microsoft.com/office/powerpoint/2010/main" val="934273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Arial"/>
                <a:ea typeface="Arial"/>
                <a:cs typeface="Arial"/>
                <a:sym typeface="Arial"/>
              </a:rPr>
              <a:t>Model Performance Summary - Table</a:t>
            </a:r>
            <a:endParaRPr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5CA0A86F-F855-409D-A556-4DDAC905A19B}"/>
              </a:ext>
            </a:extLst>
          </p:cNvPr>
          <p:cNvPicPr>
            <a:picLocks noChangeAspect="1"/>
          </p:cNvPicPr>
          <p:nvPr/>
        </p:nvPicPr>
        <p:blipFill>
          <a:blip r:embed="rId3"/>
          <a:stretch>
            <a:fillRect/>
          </a:stretch>
        </p:blipFill>
        <p:spPr>
          <a:xfrm>
            <a:off x="180362" y="890353"/>
            <a:ext cx="8783276" cy="3362794"/>
          </a:xfrm>
          <a:prstGeom prst="rect">
            <a:avLst/>
          </a:prstGeom>
        </p:spPr>
      </p:pic>
    </p:spTree>
    <p:extLst>
      <p:ext uri="{BB962C8B-B14F-4D97-AF65-F5344CB8AC3E}">
        <p14:creationId xmlns:p14="http://schemas.microsoft.com/office/powerpoint/2010/main" val="129644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Business Insights and Recommendations</a:t>
            </a:r>
            <a:endParaRPr>
              <a:solidFill>
                <a:srgbClr val="000000"/>
              </a:solidFill>
              <a:latin typeface="Arial"/>
              <a:ea typeface="Arial"/>
              <a:cs typeface="Arial"/>
              <a:sym typeface="Arial"/>
            </a:endParaRPr>
          </a:p>
        </p:txBody>
      </p:sp>
      <p:sp>
        <p:nvSpPr>
          <p:cNvPr id="146" name="Google Shape;146;p32"/>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dirty="0">
                <a:solidFill>
                  <a:schemeClr val="dk1"/>
                </a:solidFill>
                <a:latin typeface="Arial"/>
                <a:ea typeface="Arial"/>
                <a:cs typeface="Arial"/>
                <a:sym typeface="Arial"/>
              </a:rPr>
              <a:t>Recommendations based on interpretation of the model input variables</a:t>
            </a:r>
          </a:p>
          <a:p>
            <a:pPr marL="120650" lvl="0" indent="0" algn="l" rtl="0">
              <a:spcBef>
                <a:spcPts val="0"/>
              </a:spcBef>
              <a:spcAft>
                <a:spcPts val="0"/>
              </a:spcAft>
              <a:buClr>
                <a:srgbClr val="000000"/>
              </a:buClr>
              <a:buSzPts val="1700"/>
              <a:buNone/>
            </a:pPr>
            <a:endParaRPr lang="en-US" sz="1700" dirty="0">
              <a:solidFill>
                <a:schemeClr val="dk1"/>
              </a:solidFill>
              <a:latin typeface="Arial"/>
              <a:ea typeface="Arial"/>
              <a:cs typeface="Arial"/>
              <a:sym typeface="Arial"/>
            </a:endParaRPr>
          </a:p>
          <a:p>
            <a:pPr marL="630238" indent="-171450">
              <a:buFont typeface="Arial" panose="020B0604020202020204" pitchFamily="34" charset="0"/>
              <a:buChar char="•"/>
            </a:pPr>
            <a:r>
              <a:rPr lang="en-US" sz="1100" dirty="0"/>
              <a:t>The business can choose a model depending on their cost function which they want to minimize. The cost function can depend on a number of factors.</a:t>
            </a:r>
          </a:p>
          <a:p>
            <a:pPr marL="630238" indent="-171450">
              <a:buFont typeface="Arial" panose="020B0604020202020204" pitchFamily="34" charset="0"/>
              <a:buChar char="•"/>
            </a:pPr>
            <a:r>
              <a:rPr lang="en-US" sz="1100" dirty="0"/>
              <a:t>Factors that drive purchase of packages the most include: monthly income, age, designation, duration of pitch</a:t>
            </a:r>
          </a:p>
          <a:p>
            <a:pPr marL="630238" indent="-171450">
              <a:buFont typeface="Arial" panose="020B0604020202020204" pitchFamily="34" charset="0"/>
              <a:buChar char="•"/>
            </a:pPr>
            <a:r>
              <a:rPr lang="en-US" sz="1100" dirty="0"/>
              <a:t>We emphasized that recall is the metric of interest here and we tuned our model on recall. But this does not mean that other metrics should be ignored completely.</a:t>
            </a:r>
          </a:p>
          <a:p>
            <a:pPr marL="630238" indent="-171450">
              <a:buFont typeface="Arial" panose="020B0604020202020204" pitchFamily="34" charset="0"/>
              <a:buChar char="•"/>
            </a:pPr>
            <a:r>
              <a:rPr lang="en-US" sz="1100" dirty="0"/>
              <a:t>As number of follow ups increase we noticed that sales increase too. It is only natural that the business should increase the number of follow ups to drive sales.</a:t>
            </a:r>
          </a:p>
          <a:p>
            <a:pPr marL="630238" indent="-171450">
              <a:buFont typeface="Arial" panose="020B0604020202020204" pitchFamily="34" charset="0"/>
              <a:buChar char="•"/>
            </a:pPr>
            <a:r>
              <a:rPr lang="en-US" sz="1100" dirty="0"/>
              <a:t>People who work for large business, with passport and at the executive level are more likely to purchase packages.</a:t>
            </a:r>
          </a:p>
          <a:p>
            <a:pPr marL="630238" indent="-171450">
              <a:buFont typeface="Arial" panose="020B0604020202020204" pitchFamily="34" charset="0"/>
              <a:buChar char="•"/>
            </a:pPr>
            <a:r>
              <a:rPr lang="en-US" sz="1100" dirty="0"/>
              <a:t>Younger people seem to purchase more packages than older ones. This is also evident with more higher percentage of customers buying more than others.</a:t>
            </a:r>
          </a:p>
          <a:p>
            <a:pPr marL="630238" indent="-171450">
              <a:buFont typeface="Arial" panose="020B0604020202020204" pitchFamily="34" charset="0"/>
              <a:buChar char="•"/>
            </a:pPr>
            <a:r>
              <a:rPr lang="en-US" sz="1100" dirty="0"/>
              <a:t>Higher duration of pitch has slight positive effect on purchases.</a:t>
            </a:r>
          </a:p>
          <a:p>
            <a:pPr marL="630238" indent="-171450">
              <a:buFont typeface="Arial" panose="020B0604020202020204" pitchFamily="34" charset="0"/>
              <a:buChar char="•"/>
            </a:pPr>
            <a:r>
              <a:rPr lang="en-US" sz="1100" dirty="0"/>
              <a:t>Finally, I think the business need spend more time explaining the packages, features and it’s benefit to the customers because we notice that more follow ups and higher duration of pitch contribute positively to customers purchasing the packages.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70129" y="6703219"/>
            <a:ext cx="15008700" cy="697800"/>
          </a:xfrm>
          <a:prstGeom prst="rect">
            <a:avLst/>
          </a:prstGeom>
        </p:spPr>
        <p:txBody>
          <a:bodyPr spcFirstLastPara="1" wrap="square" lIns="0" tIns="1285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122" name="Google Shape;122;p28"/>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dirty="0">
                <a:solidFill>
                  <a:srgbClr val="000000"/>
                </a:solidFill>
                <a:latin typeface="Arial"/>
                <a:ea typeface="Arial"/>
                <a:cs typeface="Arial"/>
                <a:sym typeface="Arial"/>
              </a:rPr>
              <a:t>Core business idea</a:t>
            </a:r>
          </a:p>
          <a:p>
            <a:pPr marL="461963" lvl="0" indent="0" algn="l" rtl="0">
              <a:spcBef>
                <a:spcPts val="0"/>
              </a:spcBef>
              <a:spcAft>
                <a:spcPts val="0"/>
              </a:spcAft>
              <a:buClr>
                <a:srgbClr val="000000"/>
              </a:buClr>
              <a:buSzPts val="1700"/>
              <a:buNone/>
            </a:pPr>
            <a:endParaRPr lang="en-US" sz="1200" dirty="0">
              <a:solidFill>
                <a:srgbClr val="000000"/>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200" dirty="0" err="1">
                <a:solidFill>
                  <a:srgbClr val="000000"/>
                </a:solidFill>
                <a:latin typeface="Arial"/>
                <a:ea typeface="Arial"/>
                <a:cs typeface="Arial"/>
                <a:sym typeface="Arial"/>
              </a:rPr>
              <a:t>AllLife</a:t>
            </a:r>
            <a:r>
              <a:rPr lang="en-US" sz="1200" dirty="0">
                <a:solidFill>
                  <a:srgbClr val="000000"/>
                </a:solidFill>
                <a:latin typeface="Arial"/>
                <a:ea typeface="Arial"/>
                <a:cs typeface="Arial"/>
                <a:sym typeface="Arial"/>
              </a:rPr>
              <a:t> Bank is a US bank that wishes to convert its liability customers to asset customers by selling personal loan products to these customers, thereby making more revenue from the loans.</a:t>
            </a:r>
          </a:p>
          <a:p>
            <a:pPr marL="461963" lvl="0" indent="0" algn="l" rtl="0">
              <a:spcBef>
                <a:spcPts val="0"/>
              </a:spcBef>
              <a:spcAft>
                <a:spcPts val="0"/>
              </a:spcAft>
              <a:buClr>
                <a:srgbClr val="000000"/>
              </a:buClr>
              <a:buSzPts val="1700"/>
              <a:buNone/>
            </a:pPr>
            <a:endParaRPr lang="en-US" sz="1200" dirty="0">
              <a:solidFill>
                <a:srgbClr val="000000"/>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200" dirty="0">
                <a:solidFill>
                  <a:srgbClr val="000000"/>
                </a:solidFill>
                <a:latin typeface="Arial"/>
                <a:ea typeface="Arial"/>
                <a:cs typeface="Arial"/>
                <a:sym typeface="Arial"/>
              </a:rPr>
              <a:t>A campaign that the bank ran last year for liability customers showed a healthy conversion rate of over 9% success. This has encouraged the retail marketing department to devise campaigns with better target marketing to increase the success ratio.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122" name="Google Shape;122;p28"/>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dirty="0">
                <a:solidFill>
                  <a:srgbClr val="000000"/>
                </a:solidFill>
                <a:latin typeface="Arial"/>
                <a:ea typeface="Arial"/>
                <a:cs typeface="Arial"/>
                <a:sym typeface="Arial"/>
              </a:rPr>
              <a:t>Problem to tackle</a:t>
            </a:r>
          </a:p>
          <a:p>
            <a:pPr marL="461963" lvl="0" indent="0" algn="l" rtl="0">
              <a:spcBef>
                <a:spcPts val="1000"/>
              </a:spcBef>
              <a:spcAft>
                <a:spcPts val="0"/>
              </a:spcAft>
              <a:buClr>
                <a:srgbClr val="000000"/>
              </a:buClr>
              <a:buSzPts val="1700"/>
              <a:buNone/>
            </a:pPr>
            <a:r>
              <a:rPr lang="en-US" sz="1400" b="0" i="0" dirty="0">
                <a:solidFill>
                  <a:srgbClr val="000000"/>
                </a:solidFill>
                <a:effectLst/>
                <a:latin typeface="Arial" panose="020B0604020202020204" pitchFamily="34" charset="0"/>
              </a:rPr>
              <a:t>To predict which customer is more likely to purchase the newly introduced travel package.</a:t>
            </a:r>
            <a:r>
              <a:rPr lang="en-US" sz="1200" dirty="0">
                <a:solidFill>
                  <a:srgbClr val="000000"/>
                </a:solidFill>
                <a:latin typeface="Arial"/>
                <a:ea typeface="Arial"/>
                <a:cs typeface="Arial"/>
                <a:sym typeface="Arial"/>
              </a:rPr>
              <a:t>.</a:t>
            </a:r>
          </a:p>
          <a:p>
            <a:pPr marL="461963" lvl="0" indent="0" algn="l" rtl="0">
              <a:spcBef>
                <a:spcPts val="1000"/>
              </a:spcBef>
              <a:spcAft>
                <a:spcPts val="0"/>
              </a:spcAft>
              <a:buClr>
                <a:srgbClr val="000000"/>
              </a:buClr>
              <a:buSzPts val="1700"/>
              <a:buNone/>
            </a:pPr>
            <a:endParaRPr lang="en-US" sz="1700" dirty="0">
              <a:solidFill>
                <a:srgbClr val="000000"/>
              </a:solidFill>
              <a:latin typeface="Arial"/>
              <a:ea typeface="Arial"/>
              <a:cs typeface="Arial"/>
              <a:sym typeface="Arial"/>
            </a:endParaRPr>
          </a:p>
          <a:p>
            <a:pPr marL="457200" lvl="0" indent="-336550" algn="l" rtl="0">
              <a:spcBef>
                <a:spcPts val="1000"/>
              </a:spcBef>
              <a:spcAft>
                <a:spcPts val="1000"/>
              </a:spcAft>
              <a:buClr>
                <a:srgbClr val="000000"/>
              </a:buClr>
              <a:buSzPts val="1700"/>
              <a:buFont typeface="Arial"/>
              <a:buChar char="●"/>
            </a:pPr>
            <a:r>
              <a:rPr lang="en-US" sz="1700" dirty="0">
                <a:solidFill>
                  <a:srgbClr val="000000"/>
                </a:solidFill>
                <a:latin typeface="Arial"/>
                <a:ea typeface="Arial"/>
                <a:cs typeface="Arial"/>
                <a:sym typeface="Arial"/>
              </a:rPr>
              <a:t>How to use ML model to solve the problem</a:t>
            </a:r>
          </a:p>
          <a:p>
            <a:pPr marL="461963" lvl="0" indent="0" algn="l" rtl="0">
              <a:spcBef>
                <a:spcPts val="1000"/>
              </a:spcBef>
              <a:spcAft>
                <a:spcPts val="1000"/>
              </a:spcAft>
              <a:buClr>
                <a:srgbClr val="000000"/>
              </a:buClr>
              <a:buSzPts val="1700"/>
              <a:buNone/>
            </a:pPr>
            <a:r>
              <a:rPr lang="en-US" sz="1200" dirty="0">
                <a:solidFill>
                  <a:srgbClr val="000000"/>
                </a:solidFill>
                <a:latin typeface="Arial"/>
                <a:ea typeface="Arial"/>
                <a:cs typeface="Arial"/>
                <a:sym typeface="Arial"/>
              </a:rPr>
              <a:t>First, we will to try to understand the problem, review the dataset available, set an end game, list alternative solutions, select a solution, implement our selected solution, and evaluate our result.</a:t>
            </a:r>
          </a:p>
        </p:txBody>
      </p:sp>
    </p:spTree>
    <p:extLst>
      <p:ext uri="{BB962C8B-B14F-4D97-AF65-F5344CB8AC3E}">
        <p14:creationId xmlns:p14="http://schemas.microsoft.com/office/powerpoint/2010/main" val="74367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Data Overview</a:t>
            </a:r>
            <a:endParaRPr>
              <a:solidFill>
                <a:srgbClr val="000000"/>
              </a:solidFill>
              <a:latin typeface="Arial"/>
              <a:ea typeface="Arial"/>
              <a:cs typeface="Arial"/>
              <a:sym typeface="Arial"/>
            </a:endParaRPr>
          </a:p>
        </p:txBody>
      </p:sp>
      <p:sp>
        <p:nvSpPr>
          <p:cNvPr id="128" name="Google Shape;128;p29"/>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 sz="1700" dirty="0">
                <a:solidFill>
                  <a:srgbClr val="000000"/>
                </a:solidFill>
                <a:latin typeface="Arial"/>
                <a:ea typeface="Arial"/>
                <a:cs typeface="Arial"/>
                <a:sym typeface="Arial"/>
              </a:rPr>
              <a:t>Brief description of data provided</a:t>
            </a:r>
            <a:endParaRPr lang="en-US" sz="1200" dirty="0">
              <a:solidFill>
                <a:srgbClr val="000000"/>
              </a:solidFill>
              <a:latin typeface="Arial"/>
              <a:ea typeface="Arial"/>
              <a:cs typeface="Arial"/>
              <a:sym typeface="Arial"/>
            </a:endParaRPr>
          </a:p>
          <a:p>
            <a:pPr marL="461963" lvl="0" indent="0" algn="l" rtl="0">
              <a:spcBef>
                <a:spcPts val="0"/>
              </a:spcBef>
              <a:spcAft>
                <a:spcPts val="0"/>
              </a:spcAft>
              <a:buClr>
                <a:srgbClr val="000000"/>
              </a:buClr>
              <a:buSzPts val="1700"/>
              <a:buNone/>
            </a:pPr>
            <a:r>
              <a:rPr lang="en-US" sz="1050" dirty="0">
                <a:solidFill>
                  <a:srgbClr val="000000"/>
                </a:solidFill>
                <a:latin typeface="Arial"/>
                <a:ea typeface="Arial"/>
                <a:cs typeface="Arial"/>
                <a:sym typeface="Arial"/>
              </a:rPr>
              <a:t>There are 4888 rows and 20 columns. Columns of the dataset are described below</a:t>
            </a:r>
            <a:r>
              <a:rPr lang="en-US" sz="1200" dirty="0">
                <a:solidFill>
                  <a:srgbClr val="000000"/>
                </a:solidFill>
                <a:latin typeface="Arial"/>
                <a:ea typeface="Arial"/>
                <a:cs typeface="Arial"/>
                <a:sym typeface="Arial"/>
              </a:rPr>
              <a:t>:</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CustomerID</a:t>
            </a:r>
            <a:r>
              <a:rPr lang="en-US" sz="900" dirty="0">
                <a:solidFill>
                  <a:srgbClr val="000000"/>
                </a:solidFill>
                <a:latin typeface="Arial"/>
                <a:ea typeface="Arial"/>
                <a:cs typeface="Arial"/>
                <a:sym typeface="Arial"/>
              </a:rPr>
              <a:t>: Unique customer ID</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ProdTaken</a:t>
            </a:r>
            <a:r>
              <a:rPr lang="en-US" sz="900" dirty="0">
                <a:solidFill>
                  <a:srgbClr val="000000"/>
                </a:solidFill>
                <a:latin typeface="Arial"/>
                <a:ea typeface="Arial"/>
                <a:cs typeface="Arial"/>
                <a:sym typeface="Arial"/>
              </a:rPr>
              <a:t>: Whether the customer has purchased a package or not (0: No, 1: Yes)</a:t>
            </a:r>
          </a:p>
          <a:p>
            <a:pPr marL="914400" lvl="0" indent="-452438" algn="l" rtl="0">
              <a:spcBef>
                <a:spcPts val="0"/>
              </a:spcBef>
              <a:spcAft>
                <a:spcPts val="0"/>
              </a:spcAft>
              <a:buClr>
                <a:srgbClr val="000000"/>
              </a:buClr>
              <a:buSzPct val="100000"/>
              <a:buFont typeface="+mj-lt"/>
              <a:buAutoNum type="alphaLcPeriod"/>
            </a:pPr>
            <a:r>
              <a:rPr lang="en-US" sz="900" dirty="0">
                <a:solidFill>
                  <a:srgbClr val="000000"/>
                </a:solidFill>
                <a:latin typeface="Arial"/>
                <a:ea typeface="Arial"/>
                <a:cs typeface="Arial"/>
                <a:sym typeface="Arial"/>
              </a:rPr>
              <a:t>Age: Age of customer</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TypeofContact</a:t>
            </a:r>
            <a:r>
              <a:rPr lang="en-US" sz="900" dirty="0">
                <a:solidFill>
                  <a:srgbClr val="000000"/>
                </a:solidFill>
                <a:latin typeface="Arial"/>
                <a:ea typeface="Arial"/>
                <a:cs typeface="Arial"/>
                <a:sym typeface="Arial"/>
              </a:rPr>
              <a:t>: How customer was contacted (Company Invited or Self Inquiry)</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CityTier</a:t>
            </a:r>
            <a:r>
              <a:rPr lang="en-US" sz="900" dirty="0">
                <a:solidFill>
                  <a:srgbClr val="000000"/>
                </a:solidFill>
                <a:latin typeface="Arial"/>
                <a:ea typeface="Arial"/>
                <a:cs typeface="Arial"/>
                <a:sym typeface="Arial"/>
              </a:rPr>
              <a:t>: City tier depends on the development of a city, population, facilities, and living standards</a:t>
            </a:r>
          </a:p>
          <a:p>
            <a:pPr marL="914400" lvl="0" indent="-452438" algn="l" rtl="0">
              <a:spcBef>
                <a:spcPts val="0"/>
              </a:spcBef>
              <a:spcAft>
                <a:spcPts val="0"/>
              </a:spcAft>
              <a:buClr>
                <a:srgbClr val="000000"/>
              </a:buClr>
              <a:buSzPct val="100000"/>
              <a:buFont typeface="+mj-lt"/>
              <a:buAutoNum type="alphaLcPeriod"/>
            </a:pPr>
            <a:r>
              <a:rPr lang="en-US" sz="900" dirty="0">
                <a:solidFill>
                  <a:srgbClr val="000000"/>
                </a:solidFill>
                <a:latin typeface="Arial"/>
                <a:ea typeface="Arial"/>
                <a:cs typeface="Arial"/>
                <a:sym typeface="Arial"/>
              </a:rPr>
              <a:t>Occupation: Occupation of customer</a:t>
            </a:r>
          </a:p>
          <a:p>
            <a:pPr marL="914400" lvl="0" indent="-452438" algn="l" rtl="0">
              <a:spcBef>
                <a:spcPts val="0"/>
              </a:spcBef>
              <a:spcAft>
                <a:spcPts val="0"/>
              </a:spcAft>
              <a:buClr>
                <a:srgbClr val="000000"/>
              </a:buClr>
              <a:buSzPct val="100000"/>
              <a:buFont typeface="+mj-lt"/>
              <a:buAutoNum type="alphaLcPeriod"/>
            </a:pPr>
            <a:r>
              <a:rPr lang="en-US" sz="900" dirty="0">
                <a:solidFill>
                  <a:srgbClr val="000000"/>
                </a:solidFill>
                <a:latin typeface="Arial"/>
                <a:ea typeface="Arial"/>
                <a:cs typeface="Arial"/>
                <a:sym typeface="Arial"/>
              </a:rPr>
              <a:t>Gender: Gender of customer</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NumberOfPersonVisiting</a:t>
            </a:r>
            <a:r>
              <a:rPr lang="en-US" sz="900" dirty="0">
                <a:solidFill>
                  <a:srgbClr val="000000"/>
                </a:solidFill>
                <a:latin typeface="Arial"/>
                <a:ea typeface="Arial"/>
                <a:cs typeface="Arial"/>
                <a:sym typeface="Arial"/>
              </a:rPr>
              <a:t>: Total number of persons planning to take the trip with the customer</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PreferredPropertyStar</a:t>
            </a:r>
            <a:r>
              <a:rPr lang="en-US" sz="900" dirty="0">
                <a:solidFill>
                  <a:srgbClr val="000000"/>
                </a:solidFill>
                <a:latin typeface="Arial"/>
                <a:ea typeface="Arial"/>
                <a:cs typeface="Arial"/>
                <a:sym typeface="Arial"/>
              </a:rPr>
              <a:t>: Preferred hotel property rating by customer</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MaritalStatus</a:t>
            </a:r>
            <a:r>
              <a:rPr lang="en-US" sz="900" dirty="0">
                <a:solidFill>
                  <a:srgbClr val="000000"/>
                </a:solidFill>
                <a:latin typeface="Arial"/>
                <a:ea typeface="Arial"/>
                <a:cs typeface="Arial"/>
                <a:sym typeface="Arial"/>
              </a:rPr>
              <a:t>: Marital status of customer</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NumberOfTrips</a:t>
            </a:r>
            <a:r>
              <a:rPr lang="en-US" sz="900" dirty="0">
                <a:solidFill>
                  <a:srgbClr val="000000"/>
                </a:solidFill>
                <a:latin typeface="Arial"/>
                <a:ea typeface="Arial"/>
                <a:cs typeface="Arial"/>
                <a:sym typeface="Arial"/>
              </a:rPr>
              <a:t>: Average number of trips in a year by customer</a:t>
            </a:r>
          </a:p>
          <a:p>
            <a:pPr marL="914400" lvl="0" indent="-452438" algn="l" rtl="0">
              <a:spcBef>
                <a:spcPts val="0"/>
              </a:spcBef>
              <a:spcAft>
                <a:spcPts val="0"/>
              </a:spcAft>
              <a:buClr>
                <a:srgbClr val="000000"/>
              </a:buClr>
              <a:buSzPct val="100000"/>
              <a:buFont typeface="+mj-lt"/>
              <a:buAutoNum type="alphaLcPeriod"/>
            </a:pPr>
            <a:r>
              <a:rPr lang="en-US" sz="900" dirty="0">
                <a:solidFill>
                  <a:srgbClr val="000000"/>
                </a:solidFill>
                <a:latin typeface="Arial"/>
                <a:ea typeface="Arial"/>
                <a:cs typeface="Arial"/>
                <a:sym typeface="Arial"/>
              </a:rPr>
              <a:t>Passport: The customer has a passport or not (0: No, 1: Yes)</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OwnCar</a:t>
            </a:r>
            <a:r>
              <a:rPr lang="en-US" sz="900" dirty="0">
                <a:solidFill>
                  <a:srgbClr val="000000"/>
                </a:solidFill>
                <a:latin typeface="Arial"/>
                <a:ea typeface="Arial"/>
                <a:cs typeface="Arial"/>
                <a:sym typeface="Arial"/>
              </a:rPr>
              <a:t>: Whether the customers own a car or not (0: No, 1: Yes)</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NumberOfChildrenVisiting</a:t>
            </a:r>
            <a:r>
              <a:rPr lang="en-US" sz="900" dirty="0">
                <a:solidFill>
                  <a:srgbClr val="000000"/>
                </a:solidFill>
                <a:latin typeface="Arial"/>
                <a:ea typeface="Arial"/>
                <a:cs typeface="Arial"/>
                <a:sym typeface="Arial"/>
              </a:rPr>
              <a:t>: Total number of children with age less than 5 planning to take the trip with the customer</a:t>
            </a:r>
          </a:p>
          <a:p>
            <a:pPr marL="914400" lvl="0" indent="-452438" algn="l" rtl="0">
              <a:spcBef>
                <a:spcPts val="0"/>
              </a:spcBef>
              <a:spcAft>
                <a:spcPts val="0"/>
              </a:spcAft>
              <a:buClr>
                <a:srgbClr val="000000"/>
              </a:buClr>
              <a:buSzPct val="100000"/>
              <a:buFont typeface="+mj-lt"/>
              <a:buAutoNum type="alphaLcPeriod"/>
            </a:pPr>
            <a:r>
              <a:rPr lang="en-US" sz="900" dirty="0">
                <a:solidFill>
                  <a:srgbClr val="000000"/>
                </a:solidFill>
                <a:latin typeface="Arial"/>
                <a:ea typeface="Arial"/>
                <a:cs typeface="Arial"/>
                <a:sym typeface="Arial"/>
              </a:rPr>
              <a:t>Designation: Designation of the customer in the current organization</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MonthlyIncome</a:t>
            </a:r>
            <a:r>
              <a:rPr lang="en-US" sz="900" dirty="0">
                <a:solidFill>
                  <a:srgbClr val="000000"/>
                </a:solidFill>
                <a:latin typeface="Arial"/>
                <a:ea typeface="Arial"/>
                <a:cs typeface="Arial"/>
                <a:sym typeface="Arial"/>
              </a:rPr>
              <a:t>: Gross monthly income of the customer</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PitchSatisfactionScore</a:t>
            </a:r>
            <a:r>
              <a:rPr lang="en-US" sz="900" dirty="0">
                <a:solidFill>
                  <a:srgbClr val="000000"/>
                </a:solidFill>
                <a:latin typeface="Arial"/>
                <a:ea typeface="Arial"/>
                <a:cs typeface="Arial"/>
                <a:sym typeface="Arial"/>
              </a:rPr>
              <a:t>: Sales pitch satisfaction score</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ProductPitched</a:t>
            </a:r>
            <a:r>
              <a:rPr lang="en-US" sz="900" dirty="0">
                <a:solidFill>
                  <a:srgbClr val="000000"/>
                </a:solidFill>
                <a:latin typeface="Arial"/>
                <a:ea typeface="Arial"/>
                <a:cs typeface="Arial"/>
                <a:sym typeface="Arial"/>
              </a:rPr>
              <a:t>: Product pitched by the salesperson</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NumberOfFollowups</a:t>
            </a:r>
            <a:r>
              <a:rPr lang="en-US" sz="900" dirty="0">
                <a:solidFill>
                  <a:srgbClr val="000000"/>
                </a:solidFill>
                <a:latin typeface="Arial"/>
                <a:ea typeface="Arial"/>
                <a:cs typeface="Arial"/>
                <a:sym typeface="Arial"/>
              </a:rPr>
              <a:t>: Total number of follow-ups has been done by the salesperson after the sales pitch</a:t>
            </a:r>
          </a:p>
          <a:p>
            <a:pPr marL="914400" lvl="0" indent="-452438" algn="l" rtl="0">
              <a:spcBef>
                <a:spcPts val="0"/>
              </a:spcBef>
              <a:spcAft>
                <a:spcPts val="0"/>
              </a:spcAft>
              <a:buClr>
                <a:srgbClr val="000000"/>
              </a:buClr>
              <a:buSzPct val="100000"/>
              <a:buFont typeface="+mj-lt"/>
              <a:buAutoNum type="alphaLcPeriod"/>
            </a:pPr>
            <a:r>
              <a:rPr lang="en-US" sz="900" dirty="0" err="1">
                <a:solidFill>
                  <a:srgbClr val="000000"/>
                </a:solidFill>
                <a:latin typeface="Arial"/>
                <a:ea typeface="Arial"/>
                <a:cs typeface="Arial"/>
                <a:sym typeface="Arial"/>
              </a:rPr>
              <a:t>DurationOfPitch</a:t>
            </a:r>
            <a:r>
              <a:rPr lang="en-US" sz="900" dirty="0">
                <a:solidFill>
                  <a:srgbClr val="000000"/>
                </a:solidFill>
                <a:latin typeface="Arial"/>
                <a:ea typeface="Arial"/>
                <a:cs typeface="Arial"/>
                <a:sym typeface="Arial"/>
              </a:rPr>
              <a:t>: Duration of the pitch by a salesperson to the customer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Data Overview</a:t>
            </a:r>
            <a:endParaRPr>
              <a:solidFill>
                <a:srgbClr val="000000"/>
              </a:solidFill>
              <a:latin typeface="Arial"/>
              <a:ea typeface="Arial"/>
              <a:cs typeface="Arial"/>
              <a:sym typeface="Arial"/>
            </a:endParaRPr>
          </a:p>
        </p:txBody>
      </p:sp>
      <p:sp>
        <p:nvSpPr>
          <p:cNvPr id="128" name="Google Shape;128;p29"/>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lvl="0" indent="-336550">
              <a:buClr>
                <a:srgbClr val="000000"/>
              </a:buClr>
              <a:buSzPts val="1700"/>
              <a:buFont typeface="Arial"/>
              <a:buChar char="●"/>
            </a:pPr>
            <a:r>
              <a:rPr lang="en-US" sz="1700" dirty="0">
                <a:solidFill>
                  <a:srgbClr val="000000"/>
                </a:solidFill>
                <a:latin typeface="Arial"/>
                <a:ea typeface="Arial"/>
                <a:cs typeface="Arial"/>
                <a:sym typeface="Arial"/>
              </a:rPr>
              <a:t>Brief description of significant manipulations made to raw data</a:t>
            </a:r>
          </a:p>
          <a:p>
            <a:pPr marL="120650" lvl="0" indent="0">
              <a:buClr>
                <a:srgbClr val="000000"/>
              </a:buClr>
              <a:buSzPts val="1700"/>
              <a:buNone/>
            </a:pPr>
            <a:endParaRPr lang="en-US" sz="1700" dirty="0">
              <a:solidFill>
                <a:srgbClr val="000000"/>
              </a:solidFill>
              <a:latin typeface="Arial"/>
              <a:ea typeface="Arial"/>
              <a:cs typeface="Arial"/>
              <a:sym typeface="Arial"/>
            </a:endParaRPr>
          </a:p>
          <a:p>
            <a:pPr marL="914400" lvl="0" indent="-452438" algn="l" rtl="0">
              <a:spcBef>
                <a:spcPts val="0"/>
              </a:spcBef>
              <a:spcAft>
                <a:spcPts val="0"/>
              </a:spcAft>
              <a:buClr>
                <a:srgbClr val="000000"/>
              </a:buClr>
              <a:buSzPct val="100000"/>
              <a:buFont typeface="+mj-lt"/>
              <a:buAutoNum type="alphaLcPeriod"/>
            </a:pPr>
            <a:r>
              <a:rPr lang="en-US" sz="1100" b="1" dirty="0" err="1">
                <a:solidFill>
                  <a:srgbClr val="000000"/>
                </a:solidFill>
                <a:latin typeface="Arial"/>
                <a:cs typeface="Arial"/>
                <a:sym typeface="Arial"/>
              </a:rPr>
              <a:t>CustomerID</a:t>
            </a:r>
            <a:r>
              <a:rPr lang="en-US" sz="1100" dirty="0">
                <a:solidFill>
                  <a:srgbClr val="000000"/>
                </a:solidFill>
                <a:latin typeface="Arial"/>
                <a:cs typeface="Arial"/>
                <a:sym typeface="Arial"/>
              </a:rPr>
              <a:t>: This will be dropped as we do not have further use for it</a:t>
            </a:r>
          </a:p>
          <a:p>
            <a:pPr marL="914400" lvl="0" indent="-452438" algn="l" rtl="0">
              <a:spcBef>
                <a:spcPts val="0"/>
              </a:spcBef>
              <a:spcAft>
                <a:spcPts val="0"/>
              </a:spcAft>
              <a:buClr>
                <a:srgbClr val="000000"/>
              </a:buClr>
              <a:buSzPct val="100000"/>
              <a:buFont typeface="+mj-lt"/>
              <a:buAutoNum type="alphaLcPeriod"/>
            </a:pPr>
            <a:r>
              <a:rPr lang="en-US" sz="1100" b="1" dirty="0">
                <a:solidFill>
                  <a:srgbClr val="000000"/>
                </a:solidFill>
                <a:latin typeface="Arial"/>
                <a:cs typeface="Arial"/>
                <a:sym typeface="Arial"/>
              </a:rPr>
              <a:t>Categorical Variables</a:t>
            </a:r>
            <a:r>
              <a:rPr lang="en-US" sz="1100" dirty="0">
                <a:solidFill>
                  <a:srgbClr val="000000"/>
                </a:solidFill>
                <a:latin typeface="Arial"/>
                <a:cs typeface="Arial"/>
                <a:sym typeface="Arial"/>
              </a:rPr>
              <a:t> - The following will be converted to categorical variables:</a:t>
            </a:r>
          </a:p>
          <a:p>
            <a:pPr marL="1144588" lvl="1" indent="0">
              <a:spcBef>
                <a:spcPts val="0"/>
              </a:spcBef>
              <a:buClr>
                <a:srgbClr val="000000"/>
              </a:buClr>
              <a:buSzPct val="100000"/>
              <a:buNone/>
            </a:pPr>
            <a:r>
              <a:rPr lang="en-US" sz="1000" dirty="0" err="1">
                <a:solidFill>
                  <a:srgbClr val="000000"/>
                </a:solidFill>
                <a:latin typeface="Arial"/>
                <a:cs typeface="Arial"/>
                <a:sym typeface="Arial"/>
              </a:rPr>
              <a:t>ProdTaken</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CityTier</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TypeofContact</a:t>
            </a:r>
            <a:r>
              <a:rPr lang="en-US" sz="1000" dirty="0">
                <a:solidFill>
                  <a:srgbClr val="000000"/>
                </a:solidFill>
                <a:latin typeface="Arial"/>
                <a:cs typeface="Arial"/>
                <a:sym typeface="Arial"/>
              </a:rPr>
              <a:t>, Occupation, Gender, </a:t>
            </a:r>
            <a:r>
              <a:rPr lang="en-US" sz="1000" dirty="0" err="1">
                <a:solidFill>
                  <a:srgbClr val="000000"/>
                </a:solidFill>
                <a:latin typeface="Arial"/>
                <a:cs typeface="Arial"/>
                <a:sym typeface="Arial"/>
              </a:rPr>
              <a:t>NumberOfPersonVisiting</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ProductPitched</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MaritalStatus</a:t>
            </a:r>
            <a:r>
              <a:rPr lang="en-US" sz="1000" dirty="0">
                <a:solidFill>
                  <a:srgbClr val="000000"/>
                </a:solidFill>
                <a:latin typeface="Arial"/>
                <a:cs typeface="Arial"/>
                <a:sym typeface="Arial"/>
              </a:rPr>
              <a:t>, Designation, Passport, </a:t>
            </a:r>
            <a:r>
              <a:rPr lang="en-US" sz="1000" dirty="0" err="1">
                <a:solidFill>
                  <a:srgbClr val="000000"/>
                </a:solidFill>
                <a:latin typeface="Arial"/>
                <a:cs typeface="Arial"/>
                <a:sym typeface="Arial"/>
              </a:rPr>
              <a:t>PitchSatisfactionScore</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OwnCar</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NumberOfFollowups</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PreferredPropertyStar</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NumberOfPersonVisiting</a:t>
            </a:r>
            <a:r>
              <a:rPr lang="en-US" sz="1000" dirty="0">
                <a:solidFill>
                  <a:srgbClr val="000000"/>
                </a:solidFill>
                <a:latin typeface="Arial"/>
                <a:cs typeface="Arial"/>
                <a:sym typeface="Arial"/>
              </a:rPr>
              <a:t>, </a:t>
            </a:r>
            <a:r>
              <a:rPr lang="en-US" sz="1000" dirty="0" err="1">
                <a:solidFill>
                  <a:srgbClr val="000000"/>
                </a:solidFill>
                <a:latin typeface="Arial"/>
                <a:cs typeface="Arial"/>
                <a:sym typeface="Arial"/>
              </a:rPr>
              <a:t>PitchSatisfactionScore</a:t>
            </a:r>
            <a:r>
              <a:rPr lang="en-US" sz="1000" dirty="0">
                <a:solidFill>
                  <a:srgbClr val="000000"/>
                </a:solidFill>
                <a:latin typeface="Arial"/>
                <a:cs typeface="Arial"/>
                <a:sym typeface="Arial"/>
              </a:rPr>
              <a:t>, and </a:t>
            </a:r>
            <a:r>
              <a:rPr lang="en-US" sz="1000" dirty="0" err="1">
                <a:solidFill>
                  <a:srgbClr val="000000"/>
                </a:solidFill>
                <a:latin typeface="Arial"/>
                <a:cs typeface="Arial"/>
                <a:sym typeface="Arial"/>
              </a:rPr>
              <a:t>NumberOfChildrenVisiting</a:t>
            </a:r>
            <a:endParaRPr lang="en-US" sz="1000" dirty="0">
              <a:solidFill>
                <a:srgbClr val="000000"/>
              </a:solidFill>
              <a:latin typeface="Arial"/>
              <a:cs typeface="Arial"/>
              <a:sym typeface="Arial"/>
            </a:endParaRPr>
          </a:p>
          <a:p>
            <a:pPr marL="914400" lvl="0" indent="-452438" algn="l" rtl="0">
              <a:spcBef>
                <a:spcPts val="0"/>
              </a:spcBef>
              <a:spcAft>
                <a:spcPts val="0"/>
              </a:spcAft>
              <a:buClr>
                <a:srgbClr val="000000"/>
              </a:buClr>
              <a:buSzPct val="100000"/>
              <a:buFont typeface="+mj-lt"/>
              <a:buAutoNum type="alphaLcPeriod"/>
            </a:pPr>
            <a:r>
              <a:rPr lang="en-US" sz="1100" b="1" dirty="0">
                <a:solidFill>
                  <a:srgbClr val="000000"/>
                </a:solidFill>
                <a:latin typeface="Arial"/>
                <a:cs typeface="Arial"/>
                <a:sym typeface="Arial"/>
              </a:rPr>
              <a:t>Numeric Variables</a:t>
            </a:r>
            <a:r>
              <a:rPr lang="en-US" sz="1100" dirty="0">
                <a:solidFill>
                  <a:srgbClr val="000000"/>
                </a:solidFill>
                <a:latin typeface="Arial"/>
                <a:cs typeface="Arial"/>
                <a:sym typeface="Arial"/>
              </a:rPr>
              <a:t> - The following will remain as numeric variables: Age, </a:t>
            </a:r>
            <a:r>
              <a:rPr lang="en-US" sz="1100" dirty="0" err="1">
                <a:solidFill>
                  <a:srgbClr val="000000"/>
                </a:solidFill>
                <a:latin typeface="Arial"/>
                <a:cs typeface="Arial"/>
                <a:sym typeface="Arial"/>
              </a:rPr>
              <a:t>DurationOfPitch</a:t>
            </a:r>
            <a:r>
              <a:rPr lang="en-US" sz="1100" dirty="0">
                <a:solidFill>
                  <a:srgbClr val="000000"/>
                </a:solidFill>
                <a:latin typeface="Arial"/>
                <a:cs typeface="Arial"/>
                <a:sym typeface="Arial"/>
              </a:rPr>
              <a:t>, </a:t>
            </a:r>
            <a:r>
              <a:rPr lang="en-US" sz="1100" dirty="0" err="1">
                <a:solidFill>
                  <a:srgbClr val="000000"/>
                </a:solidFill>
                <a:latin typeface="Arial"/>
                <a:cs typeface="Arial"/>
                <a:sym typeface="Arial"/>
              </a:rPr>
              <a:t>NumberOfTrips</a:t>
            </a:r>
            <a:r>
              <a:rPr lang="en-US" sz="1100" dirty="0">
                <a:solidFill>
                  <a:srgbClr val="000000"/>
                </a:solidFill>
                <a:latin typeface="Arial"/>
                <a:cs typeface="Arial"/>
                <a:sym typeface="Arial"/>
              </a:rPr>
              <a:t>, and </a:t>
            </a:r>
            <a:r>
              <a:rPr lang="en-US" sz="1100" dirty="0" err="1">
                <a:solidFill>
                  <a:srgbClr val="000000"/>
                </a:solidFill>
                <a:latin typeface="Arial"/>
                <a:cs typeface="Arial"/>
                <a:sym typeface="Arial"/>
              </a:rPr>
              <a:t>MonthlyIncome</a:t>
            </a:r>
            <a:endParaRPr lang="en-US" sz="900" dirty="0">
              <a:solidFill>
                <a:srgbClr val="000000"/>
              </a:solidFill>
              <a:latin typeface="Arial"/>
              <a:cs typeface="Arial"/>
              <a:sym typeface="Arial"/>
            </a:endParaRPr>
          </a:p>
          <a:p>
            <a:pPr marL="914400" lvl="0" indent="-452438" algn="l" rtl="0">
              <a:spcBef>
                <a:spcPts val="0"/>
              </a:spcBef>
              <a:spcAft>
                <a:spcPts val="0"/>
              </a:spcAft>
              <a:buClr>
                <a:srgbClr val="000000"/>
              </a:buClr>
              <a:buSzPct val="100000"/>
              <a:buFont typeface="+mj-lt"/>
              <a:buAutoNum type="alphaLcPeriod"/>
            </a:pPr>
            <a:r>
              <a:rPr lang="en-US" sz="1100" b="1" dirty="0">
                <a:solidFill>
                  <a:srgbClr val="000000"/>
                </a:solidFill>
                <a:latin typeface="Arial"/>
                <a:cs typeface="Arial"/>
                <a:sym typeface="Arial"/>
              </a:rPr>
              <a:t>Gender</a:t>
            </a:r>
            <a:r>
              <a:rPr lang="en-US" sz="1100" dirty="0">
                <a:solidFill>
                  <a:srgbClr val="000000"/>
                </a:solidFill>
                <a:latin typeface="Arial"/>
                <a:cs typeface="Arial"/>
                <a:sym typeface="Arial"/>
              </a:rPr>
              <a:t>: We will be replacing “Fe Male” with “Female”</a:t>
            </a:r>
          </a:p>
          <a:p>
            <a:pPr marL="914400" lvl="0" indent="-452438" algn="l" rtl="0">
              <a:spcBef>
                <a:spcPts val="0"/>
              </a:spcBef>
              <a:spcAft>
                <a:spcPts val="0"/>
              </a:spcAft>
              <a:buClr>
                <a:srgbClr val="000000"/>
              </a:buClr>
              <a:buSzPct val="100000"/>
              <a:buFont typeface="+mj-lt"/>
              <a:buAutoNum type="alphaLcPeriod"/>
            </a:pPr>
            <a:r>
              <a:rPr lang="en-US" sz="1100" b="1" dirty="0">
                <a:solidFill>
                  <a:srgbClr val="000000"/>
                </a:solidFill>
                <a:latin typeface="Arial"/>
                <a:cs typeface="Arial"/>
                <a:sym typeface="Arial"/>
              </a:rPr>
              <a:t>Marital Status</a:t>
            </a:r>
            <a:r>
              <a:rPr lang="en-US" sz="1100" dirty="0">
                <a:solidFill>
                  <a:srgbClr val="000000"/>
                </a:solidFill>
                <a:latin typeface="Arial"/>
                <a:cs typeface="Arial"/>
                <a:sym typeface="Arial"/>
              </a:rPr>
              <a:t>: We will also replace “Unmarried” with “Single”</a:t>
            </a:r>
          </a:p>
          <a:p>
            <a:pPr marL="914400" lvl="0" indent="-452438" algn="l" rtl="0">
              <a:spcBef>
                <a:spcPts val="0"/>
              </a:spcBef>
              <a:spcAft>
                <a:spcPts val="0"/>
              </a:spcAft>
              <a:buClr>
                <a:srgbClr val="000000"/>
              </a:buClr>
              <a:buSzPct val="100000"/>
              <a:buFont typeface="+mj-lt"/>
              <a:buAutoNum type="alphaLcPeriod"/>
            </a:pPr>
            <a:r>
              <a:rPr lang="en-US" sz="1100" b="1" dirty="0">
                <a:solidFill>
                  <a:srgbClr val="000000"/>
                </a:solidFill>
                <a:latin typeface="Arial"/>
                <a:cs typeface="Arial"/>
                <a:sym typeface="Arial"/>
              </a:rPr>
              <a:t>Missing Values</a:t>
            </a:r>
            <a:r>
              <a:rPr lang="en-US" sz="1100" dirty="0">
                <a:solidFill>
                  <a:srgbClr val="000000"/>
                </a:solidFill>
                <a:latin typeface="Arial"/>
                <a:cs typeface="Arial"/>
                <a:sym typeface="Arial"/>
              </a:rPr>
              <a:t>: We will replace missing numerical values with mean() of the column and mode() for categorical variables.</a:t>
            </a:r>
          </a:p>
          <a:p>
            <a:pPr marL="461963" lvl="0" indent="0">
              <a:buClr>
                <a:srgbClr val="000000"/>
              </a:buClr>
              <a:buSzPts val="1700"/>
              <a:buNone/>
            </a:pPr>
            <a:endParaRPr sz="17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3763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Arial"/>
              <a:buChar char="●"/>
            </a:pPr>
            <a:r>
              <a:rPr lang="en" sz="1700" dirty="0">
                <a:solidFill>
                  <a:schemeClr val="dk1"/>
                </a:solidFill>
                <a:latin typeface="Arial"/>
                <a:ea typeface="Arial"/>
                <a:cs typeface="Arial"/>
                <a:sym typeface="Arial"/>
              </a:rPr>
              <a:t>Graphs showing the factors most heavily impacting the target attribute.</a:t>
            </a:r>
          </a:p>
        </p:txBody>
      </p:sp>
      <p:pic>
        <p:nvPicPr>
          <p:cNvPr id="3" name="Picture 2">
            <a:extLst>
              <a:ext uri="{FF2B5EF4-FFF2-40B4-BE49-F238E27FC236}">
                <a16:creationId xmlns:a16="http://schemas.microsoft.com/office/drawing/2014/main" id="{67878C61-082F-4E41-B8B1-587BDC4A2066}"/>
              </a:ext>
            </a:extLst>
          </p:cNvPr>
          <p:cNvPicPr>
            <a:picLocks noChangeAspect="1"/>
          </p:cNvPicPr>
          <p:nvPr/>
        </p:nvPicPr>
        <p:blipFill>
          <a:blip r:embed="rId3"/>
          <a:stretch>
            <a:fillRect/>
          </a:stretch>
        </p:blipFill>
        <p:spPr>
          <a:xfrm>
            <a:off x="1384916" y="1328177"/>
            <a:ext cx="6374167" cy="32405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1000"/>
              </a:spcBef>
              <a:spcAft>
                <a:spcPts val="1000"/>
              </a:spcAft>
              <a:buClr>
                <a:schemeClr val="dk1"/>
              </a:buClr>
              <a:buSzPts val="1700"/>
              <a:buFont typeface="Arial"/>
              <a:buChar char="●"/>
            </a:pPr>
            <a:r>
              <a:rPr lang="en" sz="1700" dirty="0">
                <a:solidFill>
                  <a:schemeClr val="dk1"/>
                </a:solidFill>
                <a:latin typeface="Arial"/>
                <a:ea typeface="Arial"/>
                <a:cs typeface="Arial"/>
                <a:sym typeface="Arial"/>
              </a:rPr>
              <a:t>Insights from the graphs</a:t>
            </a:r>
          </a:p>
          <a:p>
            <a:pPr marL="798513" lvl="0" indent="-342900" algn="l" rtl="0">
              <a:spcBef>
                <a:spcPts val="1000"/>
              </a:spcBef>
              <a:spcAft>
                <a:spcPts val="1000"/>
              </a:spcAft>
              <a:buClr>
                <a:schemeClr val="dk1"/>
              </a:buClr>
              <a:buSzPct val="100000"/>
              <a:buFont typeface="+mj-lt"/>
              <a:buAutoNum type="arabicPeriod"/>
            </a:pPr>
            <a:r>
              <a:rPr lang="en-US" sz="1100" dirty="0">
                <a:solidFill>
                  <a:schemeClr val="dk1"/>
                </a:solidFill>
                <a:latin typeface="Arial"/>
                <a:ea typeface="Arial"/>
                <a:cs typeface="Arial"/>
                <a:sym typeface="Arial"/>
              </a:rPr>
              <a:t>Younger people seem to purchase more packages than older ones.</a:t>
            </a:r>
          </a:p>
          <a:p>
            <a:pPr marL="798513" lvl="0" indent="-342900" algn="l" rtl="0">
              <a:spcBef>
                <a:spcPts val="1000"/>
              </a:spcBef>
              <a:spcAft>
                <a:spcPts val="1000"/>
              </a:spcAft>
              <a:buClr>
                <a:schemeClr val="dk1"/>
              </a:buClr>
              <a:buSzPct val="100000"/>
              <a:buFont typeface="+mj-lt"/>
              <a:buAutoNum type="arabicPeriod"/>
            </a:pPr>
            <a:r>
              <a:rPr lang="en-US" sz="1100" dirty="0">
                <a:solidFill>
                  <a:schemeClr val="dk1"/>
                </a:solidFill>
                <a:latin typeface="Arial"/>
                <a:ea typeface="Arial"/>
                <a:cs typeface="Arial"/>
                <a:sym typeface="Arial"/>
              </a:rPr>
              <a:t>Higher duration of pitch has slight positive effect on purchases.</a:t>
            </a:r>
          </a:p>
          <a:p>
            <a:pPr marL="798513" lvl="0" indent="-342900" algn="l" rtl="0">
              <a:spcBef>
                <a:spcPts val="1000"/>
              </a:spcBef>
              <a:spcAft>
                <a:spcPts val="1000"/>
              </a:spcAft>
              <a:buClr>
                <a:schemeClr val="dk1"/>
              </a:buClr>
              <a:buSzPct val="100000"/>
              <a:buFont typeface="+mj-lt"/>
              <a:buAutoNum type="arabicPeriod"/>
            </a:pPr>
            <a:r>
              <a:rPr lang="en-US" sz="1100" dirty="0">
                <a:solidFill>
                  <a:schemeClr val="dk1"/>
                </a:solidFill>
                <a:latin typeface="Arial"/>
                <a:ea typeface="Arial"/>
                <a:cs typeface="Arial"/>
                <a:sym typeface="Arial"/>
              </a:rPr>
              <a:t>Number of trips doesn't seem to have any effect of purchase of packages.</a:t>
            </a:r>
            <a:r>
              <a:rPr lang="en" sz="1100" dirty="0">
                <a:solidFill>
                  <a:schemeClr val="dk1"/>
                </a:solidFill>
                <a:latin typeface="Arial"/>
                <a:ea typeface="Arial"/>
                <a:cs typeface="Arial"/>
                <a:sym typeface="Arial"/>
              </a:rPr>
              <a:t> </a:t>
            </a:r>
          </a:p>
        </p:txBody>
      </p:sp>
    </p:spTree>
    <p:extLst>
      <p:ext uri="{BB962C8B-B14F-4D97-AF65-F5344CB8AC3E}">
        <p14:creationId xmlns:p14="http://schemas.microsoft.com/office/powerpoint/2010/main" val="156612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134" name="Google Shape;134;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Arial"/>
              <a:buChar char="●"/>
            </a:pPr>
            <a:r>
              <a:rPr lang="en" sz="1700" dirty="0">
                <a:solidFill>
                  <a:schemeClr val="dk1"/>
                </a:solidFill>
                <a:latin typeface="Arial"/>
                <a:ea typeface="Arial"/>
                <a:cs typeface="Arial"/>
                <a:sym typeface="Arial"/>
              </a:rPr>
              <a:t>Graphs showing the factors most heavily impacting the target attribute.</a:t>
            </a:r>
          </a:p>
        </p:txBody>
      </p:sp>
      <p:pic>
        <p:nvPicPr>
          <p:cNvPr id="4" name="Picture 3">
            <a:extLst>
              <a:ext uri="{FF2B5EF4-FFF2-40B4-BE49-F238E27FC236}">
                <a16:creationId xmlns:a16="http://schemas.microsoft.com/office/drawing/2014/main" id="{2B4ECDDC-3CC1-4B64-B041-E809BD75AC07}"/>
              </a:ext>
            </a:extLst>
          </p:cNvPr>
          <p:cNvPicPr>
            <a:picLocks noChangeAspect="1"/>
          </p:cNvPicPr>
          <p:nvPr/>
        </p:nvPicPr>
        <p:blipFill>
          <a:blip r:embed="rId3"/>
          <a:stretch>
            <a:fillRect/>
          </a:stretch>
        </p:blipFill>
        <p:spPr>
          <a:xfrm>
            <a:off x="3492007" y="1578864"/>
            <a:ext cx="4868004" cy="2892256"/>
          </a:xfrm>
          <a:prstGeom prst="rect">
            <a:avLst/>
          </a:prstGeom>
        </p:spPr>
      </p:pic>
      <p:sp>
        <p:nvSpPr>
          <p:cNvPr id="7" name="TextBox 6">
            <a:extLst>
              <a:ext uri="{FF2B5EF4-FFF2-40B4-BE49-F238E27FC236}">
                <a16:creationId xmlns:a16="http://schemas.microsoft.com/office/drawing/2014/main" id="{40EF08CD-DF67-450B-B20D-1E943F1829C4}"/>
              </a:ext>
            </a:extLst>
          </p:cNvPr>
          <p:cNvSpPr txBox="1"/>
          <p:nvPr/>
        </p:nvSpPr>
        <p:spPr>
          <a:xfrm>
            <a:off x="514867" y="1622770"/>
            <a:ext cx="2504801" cy="2185214"/>
          </a:xfrm>
          <a:prstGeom prst="rect">
            <a:avLst/>
          </a:prstGeom>
          <a:noFill/>
        </p:spPr>
        <p:txBody>
          <a:bodyPr wrap="square" rtlCol="0">
            <a:spAutoFit/>
          </a:bodyPr>
          <a:lstStyle/>
          <a:p>
            <a:r>
              <a:rPr lang="en-US" dirty="0"/>
              <a:t>Insight</a:t>
            </a:r>
          </a:p>
          <a:p>
            <a:endParaRPr lang="en-US" dirty="0"/>
          </a:p>
          <a:p>
            <a:pPr marL="171450" indent="-171450">
              <a:buFont typeface="Arial" panose="020B0604020202020204" pitchFamily="34" charset="0"/>
              <a:buChar char="•"/>
            </a:pPr>
            <a:r>
              <a:rPr lang="en-US" sz="1200" dirty="0"/>
              <a:t>Customers who work for large business seem to purchase packages more than others.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have a 100% purchase from freelancers. But with only 2 customers in this category it will not be wise to make significant decision with this.</a:t>
            </a:r>
          </a:p>
        </p:txBody>
      </p:sp>
    </p:spTree>
    <p:extLst>
      <p:ext uri="{BB962C8B-B14F-4D97-AF65-F5344CB8AC3E}">
        <p14:creationId xmlns:p14="http://schemas.microsoft.com/office/powerpoint/2010/main" val="11265927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1347</Words>
  <Application>Microsoft Office PowerPoint</Application>
  <PresentationFormat>On-screen Show (16:9)</PresentationFormat>
  <Paragraphs>128</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Nunito SemiBold</vt:lpstr>
      <vt:lpstr>Tahoma</vt:lpstr>
      <vt:lpstr>Nunito ExtraBold</vt:lpstr>
      <vt:lpstr>Nunito</vt:lpstr>
      <vt:lpstr>Calibri</vt:lpstr>
      <vt:lpstr>Simple Light</vt:lpstr>
      <vt:lpstr>Just Logo</vt:lpstr>
      <vt:lpstr>Visit With Us Business Presentation</vt:lpstr>
      <vt:lpstr>Contents</vt:lpstr>
      <vt:lpstr>Business Problem Overview and Solution Approach</vt:lpstr>
      <vt:lpstr>Business Problem Overview and Solution Approach</vt:lpstr>
      <vt:lpstr>Data Overview</vt:lpstr>
      <vt:lpstr>Data Overview</vt:lpstr>
      <vt:lpstr>EDA</vt:lpstr>
      <vt:lpstr>EDA</vt:lpstr>
      <vt:lpstr>EDA</vt:lpstr>
      <vt:lpstr>EDA</vt:lpstr>
      <vt:lpstr>EDA</vt:lpstr>
      <vt:lpstr>EDA</vt:lpstr>
      <vt:lpstr>EDA</vt:lpstr>
      <vt:lpstr>Model Performance Summary</vt:lpstr>
      <vt:lpstr>Model Performance Summary</vt:lpstr>
      <vt:lpstr>Model Performance Summary</vt:lpstr>
      <vt:lpstr>Model Performance Summary</vt:lpstr>
      <vt:lpstr>Model Performance Summary</vt:lpstr>
      <vt:lpstr>Model Performance Summary</vt:lpstr>
      <vt:lpstr>Model Performance Summary</vt:lpstr>
      <vt:lpstr>Model Performance Summary</vt:lpstr>
      <vt:lpstr>Model Performance Summary - Table</vt:lpstr>
      <vt:lpstr>Business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dc:creator>Chuks Anoshiri</dc:creator>
  <cp:lastModifiedBy>Chuks Anoshiri</cp:lastModifiedBy>
  <cp:revision>45</cp:revision>
  <dcterms:modified xsi:type="dcterms:W3CDTF">2021-05-19T11:59:38Z</dcterms:modified>
</cp:coreProperties>
</file>