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3" r:id="rId2"/>
    <p:sldId id="284" r:id="rId3"/>
    <p:sldId id="285" r:id="rId4"/>
    <p:sldId id="290" r:id="rId5"/>
    <p:sldId id="286" r:id="rId6"/>
    <p:sldId id="289" r:id="rId7"/>
    <p:sldId id="277" r:id="rId8"/>
    <p:sldId id="257" r:id="rId9"/>
    <p:sldId id="258" r:id="rId10"/>
    <p:sldId id="259" r:id="rId11"/>
    <p:sldId id="260" r:id="rId12"/>
    <p:sldId id="262" r:id="rId13"/>
    <p:sldId id="266" r:id="rId14"/>
    <p:sldId id="267" r:id="rId15"/>
    <p:sldId id="268" r:id="rId16"/>
    <p:sldId id="269" r:id="rId17"/>
    <p:sldId id="272" r:id="rId18"/>
    <p:sldId id="273" r:id="rId19"/>
    <p:sldId id="287" r:id="rId20"/>
    <p:sldId id="288" r:id="rId21"/>
    <p:sldId id="274" r:id="rId22"/>
    <p:sldId id="275" r:id="rId23"/>
    <p:sldId id="261" r:id="rId24"/>
    <p:sldId id="263" r:id="rId25"/>
    <p:sldId id="280" r:id="rId26"/>
    <p:sldId id="281" r:id="rId27"/>
    <p:sldId id="264" r:id="rId28"/>
    <p:sldId id="265" r:id="rId29"/>
    <p:sldId id="292" r:id="rId30"/>
    <p:sldId id="293" r:id="rId31"/>
    <p:sldId id="294" r:id="rId32"/>
    <p:sldId id="291" r:id="rId33"/>
    <p:sldId id="27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56" autoAdjust="0"/>
    <p:restoredTop sz="94660"/>
  </p:normalViewPr>
  <p:slideViewPr>
    <p:cSldViewPr snapToGrid="0">
      <p:cViewPr varScale="1">
        <p:scale>
          <a:sx n="86" d="100"/>
          <a:sy n="86"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12231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D807E5-0A43-4496-9A40-72C7F7E4D048}" type="datetimeFigureOut">
              <a:rPr lang="en-IN" smtClean="0"/>
              <a:t>2021-09-06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165056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1113353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7362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1702020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71656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2500235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271793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228553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994287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63803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D807E5-0A43-4496-9A40-72C7F7E4D048}" type="datetimeFigureOut">
              <a:rPr lang="en-IN" smtClean="0"/>
              <a:t>2021-09-06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24363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D807E5-0A43-4496-9A40-72C7F7E4D048}" type="datetimeFigureOut">
              <a:rPr lang="en-IN" smtClean="0"/>
              <a:t>2021-09-06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25304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244491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354672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0D807E5-0A43-4496-9A40-72C7F7E4D048}" type="datetimeFigureOut">
              <a:rPr lang="en-IN" smtClean="0"/>
              <a:t>2021-09-06</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18295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0D807E5-0A43-4496-9A40-72C7F7E4D048}" type="datetimeFigureOut">
              <a:rPr lang="en-IN" smtClean="0"/>
              <a:t>2021-09-06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84ECE1-033B-4D00-9333-D5C9648D5E85}" type="slidenum">
              <a:rPr lang="en-IN" smtClean="0"/>
              <a:t>‹#›</a:t>
            </a:fld>
            <a:endParaRPr lang="en-IN"/>
          </a:p>
        </p:txBody>
      </p:sp>
    </p:spTree>
    <p:extLst>
      <p:ext uri="{BB962C8B-B14F-4D97-AF65-F5344CB8AC3E}">
        <p14:creationId xmlns:p14="http://schemas.microsoft.com/office/powerpoint/2010/main" val="983430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D807E5-0A43-4496-9A40-72C7F7E4D048}" type="datetimeFigureOut">
              <a:rPr lang="en-IN" smtClean="0"/>
              <a:t>2021-09-06</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384ECE1-033B-4D00-9333-D5C9648D5E85}" type="slidenum">
              <a:rPr lang="en-IN" smtClean="0"/>
              <a:t>‹#›</a:t>
            </a:fld>
            <a:endParaRPr lang="en-IN"/>
          </a:p>
        </p:txBody>
      </p:sp>
    </p:spTree>
    <p:extLst>
      <p:ext uri="{BB962C8B-B14F-4D97-AF65-F5344CB8AC3E}">
        <p14:creationId xmlns:p14="http://schemas.microsoft.com/office/powerpoint/2010/main" val="25809345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6D75-C5E7-4B0A-A646-AF0E7A6A224E}"/>
              </a:ext>
            </a:extLst>
          </p:cNvPr>
          <p:cNvSpPr>
            <a:spLocks noGrp="1"/>
          </p:cNvSpPr>
          <p:nvPr>
            <p:ph type="ctrTitle"/>
          </p:nvPr>
        </p:nvSpPr>
        <p:spPr>
          <a:xfrm>
            <a:off x="491247" y="112408"/>
            <a:ext cx="10332616" cy="2567057"/>
          </a:xfrm>
        </p:spPr>
        <p:txBody>
          <a:bodyPr>
            <a:normAutofit fontScale="90000"/>
          </a:bodyPr>
          <a:lstStyle/>
          <a:p>
            <a:pPr algn="ctr"/>
            <a:br>
              <a:rPr lang="en-IN" sz="6000" b="1" dirty="0"/>
            </a:br>
            <a:r>
              <a:rPr lang="en-IN" sz="6000" b="1" dirty="0">
                <a:solidFill>
                  <a:schemeClr val="accent3">
                    <a:lumMod val="75000"/>
                  </a:schemeClr>
                </a:solidFill>
              </a:rPr>
              <a:t>Project-2</a:t>
            </a:r>
            <a:br>
              <a:rPr lang="en-IN" sz="6000" b="1" dirty="0"/>
            </a:br>
            <a:r>
              <a:rPr lang="en-IN" sz="6000" b="1" dirty="0"/>
              <a:t>Hospital data analysis using HDFS and Spark</a:t>
            </a:r>
          </a:p>
        </p:txBody>
      </p:sp>
      <p:sp>
        <p:nvSpPr>
          <p:cNvPr id="3" name="Subtitle 2">
            <a:extLst>
              <a:ext uri="{FF2B5EF4-FFF2-40B4-BE49-F238E27FC236}">
                <a16:creationId xmlns:a16="http://schemas.microsoft.com/office/drawing/2014/main" id="{36014614-36C7-49C3-83AF-82D881FDA43C}"/>
              </a:ext>
            </a:extLst>
          </p:cNvPr>
          <p:cNvSpPr>
            <a:spLocks noGrp="1"/>
          </p:cNvSpPr>
          <p:nvPr>
            <p:ph type="subTitle" idx="1"/>
          </p:nvPr>
        </p:nvSpPr>
        <p:spPr>
          <a:xfrm>
            <a:off x="964324" y="3994032"/>
            <a:ext cx="10870324" cy="2679465"/>
          </a:xfrm>
        </p:spPr>
        <p:txBody>
          <a:bodyPr>
            <a:normAutofit/>
          </a:bodyPr>
          <a:lstStyle/>
          <a:p>
            <a:r>
              <a:rPr lang="en-IN" dirty="0">
                <a:solidFill>
                  <a:schemeClr val="accent3"/>
                </a:solidFill>
              </a:rPr>
              <a:t> </a:t>
            </a:r>
            <a:r>
              <a:rPr lang="en-IN" sz="1800" b="1" dirty="0">
                <a:solidFill>
                  <a:schemeClr val="accent3"/>
                </a:solidFill>
              </a:rPr>
              <a:t>Under guidance of:                                                                             Developed by:                               </a:t>
            </a:r>
          </a:p>
          <a:p>
            <a:r>
              <a:rPr lang="en-IN" sz="1800" b="1" dirty="0">
                <a:solidFill>
                  <a:schemeClr val="accent3"/>
                </a:solidFill>
              </a:rPr>
              <a:t>  Alwyn Micaiah                                                                                      Anosh Shaju</a:t>
            </a:r>
          </a:p>
          <a:p>
            <a:r>
              <a:rPr lang="en-IN" sz="1800" b="1" dirty="0">
                <a:solidFill>
                  <a:schemeClr val="accent3"/>
                </a:solidFill>
              </a:rPr>
              <a:t>  (Trainer)                                                                                                   Omkar gaikwad</a:t>
            </a:r>
          </a:p>
          <a:p>
            <a:r>
              <a:rPr lang="en-IN" sz="1800" dirty="0"/>
              <a:t>                                                                                                                      </a:t>
            </a:r>
            <a:r>
              <a:rPr lang="en-IN" sz="1800" b="1" dirty="0">
                <a:solidFill>
                  <a:schemeClr val="accent3"/>
                </a:solidFill>
              </a:rPr>
              <a:t>David Stephen</a:t>
            </a:r>
            <a:r>
              <a:rPr lang="en-IN" sz="1800" b="1" dirty="0"/>
              <a:t> </a:t>
            </a:r>
            <a:r>
              <a:rPr lang="en-IN" sz="1800" b="1" dirty="0">
                <a:solidFill>
                  <a:srgbClr val="FFC000"/>
                </a:solidFill>
              </a:rPr>
              <a:t>RaJ</a:t>
            </a:r>
            <a:r>
              <a:rPr lang="en-IN" sz="1800" dirty="0"/>
              <a:t>                                                                                          </a:t>
            </a:r>
          </a:p>
          <a:p>
            <a:r>
              <a:rPr lang="en-IN" sz="1800" dirty="0"/>
              <a:t>                                                                                                                      </a:t>
            </a:r>
            <a:r>
              <a:rPr lang="en-IN" sz="1800" b="1" dirty="0">
                <a:solidFill>
                  <a:schemeClr val="accent3"/>
                </a:solidFill>
              </a:rPr>
              <a:t>Ashish </a:t>
            </a:r>
            <a:r>
              <a:rPr lang="en-IN" sz="1800" b="1" dirty="0" err="1">
                <a:solidFill>
                  <a:schemeClr val="accent3"/>
                </a:solidFill>
              </a:rPr>
              <a:t>Fulwade</a:t>
            </a:r>
            <a:r>
              <a:rPr lang="en-IN" sz="1800" dirty="0"/>
              <a:t>                                                                                                                                                   </a:t>
            </a:r>
          </a:p>
          <a:p>
            <a:r>
              <a:rPr lang="en-IN" sz="1800" dirty="0"/>
              <a:t>                                                                                                                      </a:t>
            </a:r>
            <a:r>
              <a:rPr lang="en-IN" sz="1800" b="1" dirty="0">
                <a:solidFill>
                  <a:schemeClr val="accent3"/>
                </a:solidFill>
              </a:rPr>
              <a:t>Akshay Paurush Singh           </a:t>
            </a:r>
          </a:p>
          <a:p>
            <a:endParaRPr lang="en-IN" dirty="0"/>
          </a:p>
        </p:txBody>
      </p:sp>
      <p:pic>
        <p:nvPicPr>
          <p:cNvPr id="6" name="Picture 5">
            <a:extLst>
              <a:ext uri="{FF2B5EF4-FFF2-40B4-BE49-F238E27FC236}">
                <a16:creationId xmlns:a16="http://schemas.microsoft.com/office/drawing/2014/main" id="{007F8DA3-3002-4858-AA6F-CF944100EA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3705" y="2863968"/>
            <a:ext cx="3187700" cy="1130064"/>
          </a:xfrm>
          <a:prstGeom prst="rect">
            <a:avLst/>
          </a:prstGeom>
        </p:spPr>
      </p:pic>
    </p:spTree>
    <p:extLst>
      <p:ext uri="{BB962C8B-B14F-4D97-AF65-F5344CB8AC3E}">
        <p14:creationId xmlns:p14="http://schemas.microsoft.com/office/powerpoint/2010/main" val="325789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719091"/>
            <a:ext cx="11020371" cy="5529309"/>
          </a:xfrm>
        </p:spPr>
        <p:txBody>
          <a:bodyPr/>
          <a:lstStyle/>
          <a:p>
            <a:pPr>
              <a:buFont typeface="Wingdings" panose="05000000000000000000" pitchFamily="2" charset="2"/>
              <a:buChar char="Ø"/>
            </a:pPr>
            <a:r>
              <a:rPr lang="en-IN" dirty="0"/>
              <a:t>df2.groupby("Dep").max("</a:t>
            </a:r>
            <a:r>
              <a:rPr lang="en-IN" dirty="0" err="1"/>
              <a:t>Visit_P</a:t>
            </a:r>
            <a:r>
              <a:rPr lang="en-IN" dirty="0"/>
              <a:t>").show()</a:t>
            </a:r>
          </a:p>
          <a:p>
            <a:endParaRPr lang="en-IN" dirty="0"/>
          </a:p>
          <a:p>
            <a:endParaRPr lang="en-IN" dirty="0"/>
          </a:p>
          <a:p>
            <a:endParaRPr lang="en-IN" dirty="0"/>
          </a:p>
          <a:p>
            <a:endParaRPr lang="en-IN" dirty="0"/>
          </a:p>
          <a:p>
            <a:pPr marL="0" indent="0">
              <a:buNone/>
            </a:pPr>
            <a:endParaRPr lang="en-IN" dirty="0"/>
          </a:p>
          <a:p>
            <a:pPr>
              <a:buFont typeface="Wingdings" panose="05000000000000000000" pitchFamily="2" charset="2"/>
              <a:buChar char="Ø"/>
            </a:pPr>
            <a:r>
              <a:rPr lang="en-IN" dirty="0"/>
              <a:t>df2.groupby("Admission").count().show()</a:t>
            </a:r>
          </a:p>
          <a:p>
            <a:pPr marL="0" indent="0">
              <a:buNone/>
            </a:pPr>
            <a:r>
              <a:rPr lang="en-IN" dirty="0"/>
              <a:t>  </a:t>
            </a:r>
          </a:p>
          <a:p>
            <a:endParaRPr lang="en-IN" dirty="0"/>
          </a:p>
        </p:txBody>
      </p:sp>
      <p:pic>
        <p:nvPicPr>
          <p:cNvPr id="4" name="Picture 3"/>
          <p:cNvPicPr/>
          <p:nvPr/>
        </p:nvPicPr>
        <p:blipFill>
          <a:blip r:embed="rId2"/>
          <a:stretch>
            <a:fillRect/>
          </a:stretch>
        </p:blipFill>
        <p:spPr>
          <a:xfrm>
            <a:off x="2226763" y="1287848"/>
            <a:ext cx="5613955" cy="1543050"/>
          </a:xfrm>
          <a:prstGeom prst="rect">
            <a:avLst/>
          </a:prstGeom>
        </p:spPr>
      </p:pic>
      <p:pic>
        <p:nvPicPr>
          <p:cNvPr id="5" name="Picture 4"/>
          <p:cNvPicPr/>
          <p:nvPr/>
        </p:nvPicPr>
        <p:blipFill>
          <a:blip r:embed="rId3"/>
          <a:stretch>
            <a:fillRect/>
          </a:stretch>
        </p:blipFill>
        <p:spPr>
          <a:xfrm>
            <a:off x="2305183" y="4027103"/>
            <a:ext cx="5918754" cy="1658995"/>
          </a:xfrm>
          <a:prstGeom prst="rect">
            <a:avLst/>
          </a:prstGeom>
        </p:spPr>
      </p:pic>
    </p:spTree>
    <p:extLst>
      <p:ext uri="{BB962C8B-B14F-4D97-AF65-F5344CB8AC3E}">
        <p14:creationId xmlns:p14="http://schemas.microsoft.com/office/powerpoint/2010/main" val="693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404" y="320565"/>
            <a:ext cx="10775726" cy="962506"/>
          </a:xfrm>
        </p:spPr>
        <p:txBody>
          <a:bodyPr/>
          <a:lstStyle/>
          <a:p>
            <a:r>
              <a:rPr lang="en-IN" sz="3600" b="1" dirty="0"/>
              <a:t>CREATING VIEW TO PERFORM SPARK-SQL QUERY</a:t>
            </a:r>
          </a:p>
        </p:txBody>
      </p:sp>
      <p:sp>
        <p:nvSpPr>
          <p:cNvPr id="3" name="Content Placeholder 2"/>
          <p:cNvSpPr>
            <a:spLocks noGrp="1"/>
          </p:cNvSpPr>
          <p:nvPr>
            <p:ph idx="1"/>
          </p:nvPr>
        </p:nvSpPr>
        <p:spPr>
          <a:xfrm>
            <a:off x="719091" y="1748900"/>
            <a:ext cx="10775726" cy="4935677"/>
          </a:xfrm>
        </p:spPr>
        <p:txBody>
          <a:bodyPr/>
          <a:lstStyle/>
          <a:p>
            <a:pPr>
              <a:buFont typeface="Wingdings" panose="05000000000000000000" pitchFamily="2" charset="2"/>
              <a:buChar char="Ø"/>
            </a:pPr>
            <a:r>
              <a:rPr lang="en-IN" dirty="0"/>
              <a:t>df3=df2.createOrReplaceTempView("</a:t>
            </a:r>
            <a:r>
              <a:rPr lang="en-IN" dirty="0" err="1"/>
              <a:t>Health_Care</a:t>
            </a:r>
            <a:r>
              <a:rPr lang="en-IN" dirty="0"/>
              <a:t>")</a:t>
            </a:r>
          </a:p>
          <a:p>
            <a:pPr>
              <a:buFont typeface="Wingdings" panose="05000000000000000000" pitchFamily="2" charset="2"/>
              <a:buChar char="Ø"/>
            </a:pPr>
            <a:endParaRPr lang="en-IN" dirty="0"/>
          </a:p>
          <a:p>
            <a:pPr>
              <a:buFont typeface="Wingdings" panose="05000000000000000000" pitchFamily="2" charset="2"/>
              <a:buChar char="Ø"/>
            </a:pPr>
            <a:r>
              <a:rPr lang="en-IN" dirty="0"/>
              <a:t>df5=</a:t>
            </a:r>
            <a:r>
              <a:rPr lang="en-IN" dirty="0" err="1"/>
              <a:t>spark.sql</a:t>
            </a:r>
            <a:r>
              <a:rPr lang="en-IN" dirty="0"/>
              <a:t>("select </a:t>
            </a:r>
            <a:r>
              <a:rPr lang="en-IN" dirty="0" err="1"/>
              <a:t>dep,count</a:t>
            </a:r>
            <a:r>
              <a:rPr lang="en-IN" dirty="0"/>
              <a:t>(id) AS </a:t>
            </a:r>
            <a:r>
              <a:rPr lang="en-IN" dirty="0" err="1"/>
              <a:t>Count_Patient</a:t>
            </a:r>
            <a:r>
              <a:rPr lang="en-IN" dirty="0"/>
              <a:t> from </a:t>
            </a:r>
            <a:r>
              <a:rPr lang="en-IN" dirty="0" err="1"/>
              <a:t>Health_care</a:t>
            </a:r>
            <a:r>
              <a:rPr lang="en-IN" dirty="0"/>
              <a:t> where Illness='Moderate' group by dep  ").show() </a:t>
            </a:r>
          </a:p>
          <a:p>
            <a:pPr>
              <a:buFont typeface="Wingdings" panose="05000000000000000000" pitchFamily="2" charset="2"/>
              <a:buChar char="Ø"/>
            </a:pPr>
            <a:endParaRPr lang="en-IN" dirty="0"/>
          </a:p>
          <a:p>
            <a:pPr marL="0" indent="0">
              <a:buNone/>
            </a:pPr>
            <a:endParaRPr lang="en-IN" dirty="0"/>
          </a:p>
        </p:txBody>
      </p:sp>
      <p:pic>
        <p:nvPicPr>
          <p:cNvPr id="5" name="Picture 4">
            <a:extLst>
              <a:ext uri="{FF2B5EF4-FFF2-40B4-BE49-F238E27FC236}">
                <a16:creationId xmlns:a16="http://schemas.microsoft.com/office/drawing/2014/main" id="{8FE97873-3BDE-4A71-B7CB-48B8EB299727}"/>
              </a:ext>
            </a:extLst>
          </p:cNvPr>
          <p:cNvPicPr/>
          <p:nvPr/>
        </p:nvPicPr>
        <p:blipFill>
          <a:blip r:embed="rId2"/>
          <a:stretch>
            <a:fillRect/>
          </a:stretch>
        </p:blipFill>
        <p:spPr>
          <a:xfrm>
            <a:off x="1422941" y="3714123"/>
            <a:ext cx="8856652" cy="2278304"/>
          </a:xfrm>
          <a:prstGeom prst="rect">
            <a:avLst/>
          </a:prstGeom>
        </p:spPr>
      </p:pic>
    </p:spTree>
    <p:extLst>
      <p:ext uri="{BB962C8B-B14F-4D97-AF65-F5344CB8AC3E}">
        <p14:creationId xmlns:p14="http://schemas.microsoft.com/office/powerpoint/2010/main" val="14564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455" y="1124607"/>
            <a:ext cx="11382703" cy="5433847"/>
          </a:xfrm>
        </p:spPr>
        <p:txBody>
          <a:bodyPr>
            <a:normAutofit/>
          </a:bodyPr>
          <a:lstStyle/>
          <a:p>
            <a:pPr>
              <a:buFont typeface="Wingdings" panose="05000000000000000000" pitchFamily="2" charset="2"/>
              <a:buChar char="Ø"/>
            </a:pPr>
            <a:r>
              <a:rPr lang="en-IN" dirty="0"/>
              <a:t>df5=</a:t>
            </a:r>
            <a:r>
              <a:rPr lang="en-IN" dirty="0" err="1"/>
              <a:t>spark.sql</a:t>
            </a:r>
            <a:r>
              <a:rPr lang="en-IN" dirty="0"/>
              <a:t>("select  </a:t>
            </a:r>
            <a:r>
              <a:rPr lang="en-IN" dirty="0" err="1"/>
              <a:t>Dep,sum</a:t>
            </a:r>
            <a:r>
              <a:rPr lang="en-IN" dirty="0"/>
              <a:t>(</a:t>
            </a:r>
            <a:r>
              <a:rPr lang="en-IN" dirty="0" err="1"/>
              <a:t>A_Room</a:t>
            </a:r>
            <a:r>
              <a:rPr lang="en-IN" dirty="0"/>
              <a:t>) as </a:t>
            </a:r>
            <a:r>
              <a:rPr lang="en-IN" dirty="0" err="1"/>
              <a:t>Available_Room</a:t>
            </a:r>
            <a:r>
              <a:rPr lang="en-IN" dirty="0"/>
              <a:t> from </a:t>
            </a:r>
            <a:r>
              <a:rPr lang="en-IN" dirty="0" err="1"/>
              <a:t>Health_Care</a:t>
            </a:r>
            <a:r>
              <a:rPr lang="en-IN" dirty="0"/>
              <a:t> where group by Dep order by </a:t>
            </a:r>
            <a:r>
              <a:rPr lang="en-IN" dirty="0" err="1"/>
              <a:t>Available_Room</a:t>
            </a:r>
            <a:r>
              <a:rPr lang="en-IN" dirty="0"/>
              <a:t> </a:t>
            </a:r>
            <a:r>
              <a:rPr lang="en-IN" dirty="0" err="1"/>
              <a:t>desc</a:t>
            </a:r>
            <a:r>
              <a:rPr lang="en-IN" dirty="0"/>
              <a:t> ").show()   </a:t>
            </a:r>
          </a:p>
          <a:p>
            <a:endParaRPr lang="en-IN" dirty="0"/>
          </a:p>
          <a:p>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endParaRPr lang="en-IN" dirty="0"/>
          </a:p>
          <a:p>
            <a:pPr>
              <a:buFont typeface="Wingdings" panose="05000000000000000000" pitchFamily="2" charset="2"/>
              <a:buChar char="Ø"/>
            </a:pPr>
            <a:r>
              <a:rPr lang="en-IN" dirty="0"/>
              <a:t>df5=</a:t>
            </a:r>
            <a:r>
              <a:rPr lang="en-IN" dirty="0" err="1"/>
              <a:t>spark.sql</a:t>
            </a:r>
            <a:r>
              <a:rPr lang="en-IN" dirty="0"/>
              <a:t>("select  </a:t>
            </a:r>
            <a:r>
              <a:rPr lang="en-IN" dirty="0" err="1"/>
              <a:t>Wcode,round</a:t>
            </a:r>
            <a:r>
              <a:rPr lang="en-IN" dirty="0"/>
              <a:t>(</a:t>
            </a:r>
            <a:r>
              <a:rPr lang="en-IN" dirty="0" err="1"/>
              <a:t>avg</a:t>
            </a:r>
            <a:r>
              <a:rPr lang="en-IN" dirty="0"/>
              <a:t>(</a:t>
            </a:r>
            <a:r>
              <a:rPr lang="en-IN" dirty="0" err="1"/>
              <a:t>Bed_Grade</a:t>
            </a:r>
            <a:r>
              <a:rPr lang="en-IN" dirty="0"/>
              <a:t>),2) as </a:t>
            </a:r>
            <a:r>
              <a:rPr lang="en-IN" dirty="0" err="1"/>
              <a:t>bed_grade</a:t>
            </a:r>
            <a:r>
              <a:rPr lang="en-IN" dirty="0"/>
              <a:t> from </a:t>
            </a:r>
            <a:r>
              <a:rPr lang="en-IN" dirty="0" err="1"/>
              <a:t>Health_Care</a:t>
            </a:r>
            <a:r>
              <a:rPr lang="en-IN" dirty="0"/>
              <a:t> where group by </a:t>
            </a:r>
            <a:r>
              <a:rPr lang="en-IN" dirty="0" err="1"/>
              <a:t>Wcode</a:t>
            </a:r>
            <a:r>
              <a:rPr lang="en-IN" dirty="0"/>
              <a:t> order by </a:t>
            </a:r>
            <a:r>
              <a:rPr lang="en-IN" dirty="0" err="1"/>
              <a:t>Bed_Grade</a:t>
            </a:r>
            <a:r>
              <a:rPr lang="en-IN" dirty="0"/>
              <a:t> </a:t>
            </a:r>
            <a:r>
              <a:rPr lang="en-IN" dirty="0" err="1"/>
              <a:t>desc</a:t>
            </a:r>
            <a:r>
              <a:rPr lang="en-IN" dirty="0"/>
              <a:t> limit 1 ").show()</a:t>
            </a:r>
          </a:p>
          <a:p>
            <a:pPr marL="0" indent="0">
              <a:buNone/>
            </a:pPr>
            <a:endParaRPr lang="en-IN" dirty="0"/>
          </a:p>
          <a:p>
            <a:pPr marL="0" indent="0">
              <a:buNone/>
            </a:pPr>
            <a:endParaRPr lang="en-IN" dirty="0"/>
          </a:p>
        </p:txBody>
      </p:sp>
      <p:pic>
        <p:nvPicPr>
          <p:cNvPr id="6" name="Picture 5"/>
          <p:cNvPicPr/>
          <p:nvPr/>
        </p:nvPicPr>
        <p:blipFill>
          <a:blip r:embed="rId2"/>
          <a:stretch>
            <a:fillRect/>
          </a:stretch>
        </p:blipFill>
        <p:spPr>
          <a:xfrm>
            <a:off x="1065114" y="4881333"/>
            <a:ext cx="8940736" cy="1500326"/>
          </a:xfrm>
          <a:prstGeom prst="rect">
            <a:avLst/>
          </a:prstGeom>
        </p:spPr>
      </p:pic>
      <p:pic>
        <p:nvPicPr>
          <p:cNvPr id="7" name="Picture 6">
            <a:extLst>
              <a:ext uri="{FF2B5EF4-FFF2-40B4-BE49-F238E27FC236}">
                <a16:creationId xmlns:a16="http://schemas.microsoft.com/office/drawing/2014/main" id="{F544D7C2-0597-40A0-81CB-92CE6FC20C48}"/>
              </a:ext>
            </a:extLst>
          </p:cNvPr>
          <p:cNvPicPr/>
          <p:nvPr/>
        </p:nvPicPr>
        <p:blipFill>
          <a:blip r:embed="rId3"/>
          <a:stretch>
            <a:fillRect/>
          </a:stretch>
        </p:blipFill>
        <p:spPr>
          <a:xfrm>
            <a:off x="934519" y="2201662"/>
            <a:ext cx="9566335" cy="1500326"/>
          </a:xfrm>
          <a:prstGeom prst="rect">
            <a:avLst/>
          </a:prstGeom>
        </p:spPr>
      </p:pic>
    </p:spTree>
    <p:extLst>
      <p:ext uri="{BB962C8B-B14F-4D97-AF65-F5344CB8AC3E}">
        <p14:creationId xmlns:p14="http://schemas.microsoft.com/office/powerpoint/2010/main" val="347575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145" y="1127464"/>
            <a:ext cx="11866179" cy="5651708"/>
          </a:xfrm>
        </p:spPr>
        <p:txBody>
          <a:bodyPr/>
          <a:lstStyle/>
          <a:p>
            <a:pPr>
              <a:buFont typeface="Wingdings" panose="05000000000000000000" pitchFamily="2" charset="2"/>
              <a:buChar char="Ø"/>
            </a:pPr>
            <a:r>
              <a:rPr lang="en-IN" b="1" dirty="0">
                <a:solidFill>
                  <a:schemeClr val="accent3"/>
                </a:solidFill>
              </a:rPr>
              <a:t>df5=</a:t>
            </a:r>
            <a:r>
              <a:rPr lang="en-IN" b="1" dirty="0" err="1">
                <a:solidFill>
                  <a:schemeClr val="accent3"/>
                </a:solidFill>
              </a:rPr>
              <a:t>spark.sql</a:t>
            </a:r>
            <a:r>
              <a:rPr lang="en-IN" b="1" dirty="0">
                <a:solidFill>
                  <a:schemeClr val="accent3"/>
                </a:solidFill>
              </a:rPr>
              <a:t>("select </a:t>
            </a:r>
            <a:r>
              <a:rPr lang="en-IN" b="1" dirty="0" err="1">
                <a:solidFill>
                  <a:schemeClr val="accent3"/>
                </a:solidFill>
              </a:rPr>
              <a:t>pid,P_age</a:t>
            </a:r>
            <a:r>
              <a:rPr lang="en-IN" b="1" dirty="0">
                <a:solidFill>
                  <a:schemeClr val="accent3"/>
                </a:solidFill>
              </a:rPr>
              <a:t>,(select max(Deposit) </a:t>
            </a:r>
            <a:r>
              <a:rPr lang="en-IN" b="1" dirty="0" err="1">
                <a:solidFill>
                  <a:schemeClr val="accent3"/>
                </a:solidFill>
              </a:rPr>
              <a:t>max_deposit</a:t>
            </a:r>
            <a:r>
              <a:rPr lang="en-IN" b="1" dirty="0">
                <a:solidFill>
                  <a:schemeClr val="accent3"/>
                </a:solidFill>
              </a:rPr>
              <a:t> from </a:t>
            </a:r>
            <a:r>
              <a:rPr lang="en-IN" b="1" dirty="0" err="1">
                <a:solidFill>
                  <a:schemeClr val="accent3"/>
                </a:solidFill>
              </a:rPr>
              <a:t>Health_Care</a:t>
            </a:r>
            <a:r>
              <a:rPr lang="en-IN" b="1" dirty="0">
                <a:solidFill>
                  <a:schemeClr val="accent3"/>
                </a:solidFill>
              </a:rPr>
              <a:t>) from </a:t>
            </a:r>
            <a:r>
              <a:rPr lang="en-IN" b="1" dirty="0" err="1">
                <a:solidFill>
                  <a:schemeClr val="accent3"/>
                </a:solidFill>
              </a:rPr>
              <a:t>Health_Care</a:t>
            </a:r>
            <a:r>
              <a:rPr lang="en-IN" b="1" dirty="0">
                <a:solidFill>
                  <a:schemeClr val="accent3"/>
                </a:solidFill>
              </a:rPr>
              <a:t> group by  </a:t>
            </a:r>
            <a:r>
              <a:rPr lang="en-IN" b="1" dirty="0" err="1">
                <a:solidFill>
                  <a:schemeClr val="accent3"/>
                </a:solidFill>
              </a:rPr>
              <a:t>pid,p_age</a:t>
            </a:r>
            <a:r>
              <a:rPr lang="en-IN" b="1" dirty="0">
                <a:solidFill>
                  <a:schemeClr val="accent3"/>
                </a:solidFill>
              </a:rPr>
              <a:t> order by </a:t>
            </a:r>
            <a:r>
              <a:rPr lang="en-IN" b="1" dirty="0" err="1">
                <a:solidFill>
                  <a:schemeClr val="accent3"/>
                </a:solidFill>
              </a:rPr>
              <a:t>pid</a:t>
            </a:r>
            <a:r>
              <a:rPr lang="en-IN" b="1" dirty="0">
                <a:solidFill>
                  <a:schemeClr val="accent3"/>
                </a:solidFill>
              </a:rPr>
              <a:t> </a:t>
            </a:r>
            <a:r>
              <a:rPr lang="en-IN" b="1" dirty="0" err="1">
                <a:solidFill>
                  <a:schemeClr val="accent3"/>
                </a:solidFill>
              </a:rPr>
              <a:t>desc</a:t>
            </a:r>
            <a:r>
              <a:rPr lang="en-IN" b="1" dirty="0">
                <a:solidFill>
                  <a:schemeClr val="accent3"/>
                </a:solidFill>
              </a:rPr>
              <a:t>").show()</a:t>
            </a:r>
          </a:p>
        </p:txBody>
      </p:sp>
      <p:pic>
        <p:nvPicPr>
          <p:cNvPr id="4" name="Picture 3"/>
          <p:cNvPicPr/>
          <p:nvPr/>
        </p:nvPicPr>
        <p:blipFill>
          <a:blip r:embed="rId2"/>
          <a:stretch>
            <a:fillRect/>
          </a:stretch>
        </p:blipFill>
        <p:spPr>
          <a:xfrm>
            <a:off x="459475" y="2104008"/>
            <a:ext cx="9819467" cy="4675164"/>
          </a:xfrm>
          <a:prstGeom prst="rect">
            <a:avLst/>
          </a:prstGeom>
        </p:spPr>
      </p:pic>
      <p:sp>
        <p:nvSpPr>
          <p:cNvPr id="5" name="TextBox 4">
            <a:extLst>
              <a:ext uri="{FF2B5EF4-FFF2-40B4-BE49-F238E27FC236}">
                <a16:creationId xmlns:a16="http://schemas.microsoft.com/office/drawing/2014/main" id="{B242CB98-5595-411E-A7A1-341B7926FF67}"/>
              </a:ext>
            </a:extLst>
          </p:cNvPr>
          <p:cNvSpPr txBox="1"/>
          <p:nvPr/>
        </p:nvSpPr>
        <p:spPr>
          <a:xfrm>
            <a:off x="825623" y="278548"/>
            <a:ext cx="9748181" cy="461665"/>
          </a:xfrm>
          <a:prstGeom prst="rect">
            <a:avLst/>
          </a:prstGeom>
          <a:noFill/>
        </p:spPr>
        <p:txBody>
          <a:bodyPr wrap="none" rtlCol="0">
            <a:spAutoFit/>
          </a:bodyPr>
          <a:lstStyle/>
          <a:p>
            <a:r>
              <a:rPr lang="en-IN" sz="2400" b="1" dirty="0"/>
              <a:t> Finding the patient who deposited the max amount in hospital </a:t>
            </a:r>
          </a:p>
        </p:txBody>
      </p:sp>
    </p:spTree>
    <p:extLst>
      <p:ext uri="{BB962C8B-B14F-4D97-AF65-F5344CB8AC3E}">
        <p14:creationId xmlns:p14="http://schemas.microsoft.com/office/powerpoint/2010/main" val="134098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782" y="105877"/>
            <a:ext cx="9727599" cy="533315"/>
          </a:xfrm>
        </p:spPr>
        <p:txBody>
          <a:bodyPr/>
          <a:lstStyle/>
          <a:p>
            <a:r>
              <a:rPr lang="en-IN" sz="2400" b="1" dirty="0"/>
              <a:t>Finding the total amount deposited by patients in hospital</a:t>
            </a:r>
          </a:p>
        </p:txBody>
      </p:sp>
      <p:sp>
        <p:nvSpPr>
          <p:cNvPr id="3" name="Content Placeholder 2"/>
          <p:cNvSpPr>
            <a:spLocks noGrp="1"/>
          </p:cNvSpPr>
          <p:nvPr>
            <p:ph idx="1"/>
          </p:nvPr>
        </p:nvSpPr>
        <p:spPr>
          <a:xfrm>
            <a:off x="220443" y="788275"/>
            <a:ext cx="11698288" cy="5580993"/>
          </a:xfrm>
        </p:spPr>
        <p:txBody>
          <a:bodyPr/>
          <a:lstStyle/>
          <a:p>
            <a:pPr>
              <a:buFont typeface="Wingdings" panose="05000000000000000000" pitchFamily="2" charset="2"/>
              <a:buChar char="Ø"/>
            </a:pPr>
            <a:r>
              <a:rPr lang="en-IN" dirty="0">
                <a:solidFill>
                  <a:schemeClr val="accent3"/>
                </a:solidFill>
              </a:rPr>
              <a:t>df5=</a:t>
            </a:r>
            <a:r>
              <a:rPr lang="en-IN" dirty="0" err="1">
                <a:solidFill>
                  <a:schemeClr val="accent3"/>
                </a:solidFill>
              </a:rPr>
              <a:t>spark.sql</a:t>
            </a:r>
            <a:r>
              <a:rPr lang="en-IN" dirty="0">
                <a:solidFill>
                  <a:schemeClr val="accent3"/>
                </a:solidFill>
              </a:rPr>
              <a:t>("select </a:t>
            </a:r>
            <a:r>
              <a:rPr lang="en-IN" dirty="0" err="1">
                <a:solidFill>
                  <a:schemeClr val="accent3"/>
                </a:solidFill>
              </a:rPr>
              <a:t>pid,P_age,sum</a:t>
            </a:r>
            <a:r>
              <a:rPr lang="en-IN" dirty="0">
                <a:solidFill>
                  <a:schemeClr val="accent3"/>
                </a:solidFill>
              </a:rPr>
              <a:t>(Deposit) as </a:t>
            </a:r>
            <a:r>
              <a:rPr lang="en-IN" dirty="0" err="1">
                <a:solidFill>
                  <a:schemeClr val="accent3"/>
                </a:solidFill>
              </a:rPr>
              <a:t>Total_Deposit</a:t>
            </a:r>
            <a:r>
              <a:rPr lang="en-IN" dirty="0">
                <a:solidFill>
                  <a:schemeClr val="accent3"/>
                </a:solidFill>
              </a:rPr>
              <a:t> from </a:t>
            </a:r>
            <a:r>
              <a:rPr lang="en-IN" dirty="0" err="1">
                <a:solidFill>
                  <a:schemeClr val="accent3"/>
                </a:solidFill>
              </a:rPr>
              <a:t>Health_Care</a:t>
            </a:r>
            <a:r>
              <a:rPr lang="en-IN" dirty="0">
                <a:solidFill>
                  <a:schemeClr val="accent3"/>
                </a:solidFill>
              </a:rPr>
              <a:t> where group by </a:t>
            </a:r>
            <a:r>
              <a:rPr lang="en-IN" dirty="0" err="1">
                <a:solidFill>
                  <a:schemeClr val="accent3"/>
                </a:solidFill>
              </a:rPr>
              <a:t>P_age,pid</a:t>
            </a:r>
            <a:r>
              <a:rPr lang="en-IN" dirty="0">
                <a:solidFill>
                  <a:schemeClr val="accent3"/>
                </a:solidFill>
              </a:rPr>
              <a:t> order by </a:t>
            </a:r>
            <a:r>
              <a:rPr lang="en-IN" dirty="0" err="1">
                <a:solidFill>
                  <a:schemeClr val="accent3"/>
                </a:solidFill>
              </a:rPr>
              <a:t>Total_Deposit</a:t>
            </a:r>
            <a:r>
              <a:rPr lang="en-IN" dirty="0">
                <a:solidFill>
                  <a:schemeClr val="accent3"/>
                </a:solidFill>
              </a:rPr>
              <a:t> </a:t>
            </a:r>
            <a:r>
              <a:rPr lang="en-IN" dirty="0" err="1">
                <a:solidFill>
                  <a:schemeClr val="accent3"/>
                </a:solidFill>
              </a:rPr>
              <a:t>desc</a:t>
            </a:r>
            <a:r>
              <a:rPr lang="en-IN" dirty="0">
                <a:solidFill>
                  <a:schemeClr val="accent3"/>
                </a:solidFill>
              </a:rPr>
              <a:t> ").show()        </a:t>
            </a:r>
          </a:p>
          <a:p>
            <a:pPr>
              <a:buFont typeface="Wingdings" panose="05000000000000000000" pitchFamily="2" charset="2"/>
              <a:buChar char="Ø"/>
            </a:pPr>
            <a:r>
              <a:rPr lang="en-IN" dirty="0">
                <a:solidFill>
                  <a:schemeClr val="accent3"/>
                </a:solidFill>
              </a:rPr>
              <a:t>df5=</a:t>
            </a:r>
            <a:r>
              <a:rPr lang="en-IN" dirty="0" err="1">
                <a:solidFill>
                  <a:schemeClr val="accent3"/>
                </a:solidFill>
              </a:rPr>
              <a:t>spark.sql</a:t>
            </a:r>
            <a:r>
              <a:rPr lang="en-IN" dirty="0">
                <a:solidFill>
                  <a:schemeClr val="accent3"/>
                </a:solidFill>
              </a:rPr>
              <a:t>("select </a:t>
            </a:r>
            <a:r>
              <a:rPr lang="en-IN" dirty="0" err="1">
                <a:solidFill>
                  <a:schemeClr val="accent3"/>
                </a:solidFill>
              </a:rPr>
              <a:t>pid,P_age,sum</a:t>
            </a:r>
            <a:r>
              <a:rPr lang="en-IN" dirty="0">
                <a:solidFill>
                  <a:schemeClr val="accent3"/>
                </a:solidFill>
              </a:rPr>
              <a:t>(Deposit) as </a:t>
            </a:r>
            <a:r>
              <a:rPr lang="en-IN" dirty="0" err="1">
                <a:solidFill>
                  <a:schemeClr val="accent3"/>
                </a:solidFill>
              </a:rPr>
              <a:t>Total_Deposit</a:t>
            </a:r>
            <a:r>
              <a:rPr lang="en-IN" dirty="0">
                <a:solidFill>
                  <a:schemeClr val="accent3"/>
                </a:solidFill>
              </a:rPr>
              <a:t> from </a:t>
            </a:r>
            <a:r>
              <a:rPr lang="en-IN" dirty="0" err="1">
                <a:solidFill>
                  <a:schemeClr val="accent3"/>
                </a:solidFill>
              </a:rPr>
              <a:t>Health_Care</a:t>
            </a:r>
            <a:r>
              <a:rPr lang="en-IN" dirty="0">
                <a:solidFill>
                  <a:schemeClr val="accent3"/>
                </a:solidFill>
              </a:rPr>
              <a:t> where group by </a:t>
            </a:r>
            <a:r>
              <a:rPr lang="en-IN" dirty="0" err="1">
                <a:solidFill>
                  <a:schemeClr val="accent3"/>
                </a:solidFill>
              </a:rPr>
              <a:t>P_age,pid</a:t>
            </a:r>
            <a:r>
              <a:rPr lang="en-IN" dirty="0">
                <a:solidFill>
                  <a:schemeClr val="accent3"/>
                </a:solidFill>
              </a:rPr>
              <a:t> order by </a:t>
            </a:r>
            <a:r>
              <a:rPr lang="en-IN" dirty="0" err="1">
                <a:solidFill>
                  <a:schemeClr val="accent3"/>
                </a:solidFill>
              </a:rPr>
              <a:t>Total_Deposit</a:t>
            </a:r>
            <a:r>
              <a:rPr lang="en-IN" dirty="0">
                <a:solidFill>
                  <a:schemeClr val="accent3"/>
                </a:solidFill>
              </a:rPr>
              <a:t> </a:t>
            </a:r>
            <a:r>
              <a:rPr lang="en-IN" dirty="0" err="1">
                <a:solidFill>
                  <a:schemeClr val="accent3"/>
                </a:solidFill>
              </a:rPr>
              <a:t>desc</a:t>
            </a:r>
            <a:r>
              <a:rPr lang="en-IN" dirty="0">
                <a:solidFill>
                  <a:schemeClr val="accent3"/>
                </a:solidFill>
              </a:rPr>
              <a:t> limit 1 ").show()</a:t>
            </a:r>
          </a:p>
          <a:p>
            <a:endParaRPr lang="en-IN" dirty="0"/>
          </a:p>
        </p:txBody>
      </p:sp>
      <p:pic>
        <p:nvPicPr>
          <p:cNvPr id="4" name="Picture 3"/>
          <p:cNvPicPr/>
          <p:nvPr/>
        </p:nvPicPr>
        <p:blipFill>
          <a:blip r:embed="rId2"/>
          <a:stretch>
            <a:fillRect/>
          </a:stretch>
        </p:blipFill>
        <p:spPr>
          <a:xfrm>
            <a:off x="220443" y="2287071"/>
            <a:ext cx="11698288" cy="4397814"/>
          </a:xfrm>
          <a:prstGeom prst="rect">
            <a:avLst/>
          </a:prstGeom>
        </p:spPr>
      </p:pic>
    </p:spTree>
    <p:extLst>
      <p:ext uri="{BB962C8B-B14F-4D97-AF65-F5344CB8AC3E}">
        <p14:creationId xmlns:p14="http://schemas.microsoft.com/office/powerpoint/2010/main" val="596971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41" y="116386"/>
            <a:ext cx="10044608" cy="766483"/>
          </a:xfrm>
        </p:spPr>
        <p:txBody>
          <a:bodyPr/>
          <a:lstStyle/>
          <a:p>
            <a:br>
              <a:rPr lang="en-IN" sz="2400" b="1" dirty="0"/>
            </a:br>
            <a:r>
              <a:rPr lang="en-IN" sz="2400" b="1" dirty="0"/>
              <a:t>To get the Count of patients who are suffering from extreme illness</a:t>
            </a:r>
            <a:br>
              <a:rPr lang="en-IN" sz="2400" b="1" dirty="0"/>
            </a:br>
            <a:endParaRPr lang="en-IN" sz="2400" b="1" dirty="0"/>
          </a:p>
        </p:txBody>
      </p:sp>
      <p:sp>
        <p:nvSpPr>
          <p:cNvPr id="3" name="Content Placeholder 2"/>
          <p:cNvSpPr>
            <a:spLocks noGrp="1"/>
          </p:cNvSpPr>
          <p:nvPr>
            <p:ph idx="1"/>
          </p:nvPr>
        </p:nvSpPr>
        <p:spPr>
          <a:xfrm>
            <a:off x="577049" y="1074198"/>
            <a:ext cx="11043822" cy="5547318"/>
          </a:xfrm>
        </p:spPr>
        <p:txBody>
          <a:bodyPr/>
          <a:lstStyle/>
          <a:p>
            <a:endParaRPr lang="en-IN" dirty="0"/>
          </a:p>
          <a:p>
            <a:pPr>
              <a:buFont typeface="Wingdings" panose="05000000000000000000" pitchFamily="2" charset="2"/>
              <a:buChar char="Ø"/>
            </a:pPr>
            <a:r>
              <a:rPr lang="en-IN" dirty="0">
                <a:solidFill>
                  <a:schemeClr val="accent3"/>
                </a:solidFill>
              </a:rPr>
              <a:t>df5=</a:t>
            </a:r>
            <a:r>
              <a:rPr lang="en-IN" dirty="0" err="1">
                <a:solidFill>
                  <a:schemeClr val="accent3"/>
                </a:solidFill>
              </a:rPr>
              <a:t>spark.sql</a:t>
            </a:r>
            <a:r>
              <a:rPr lang="en-IN" dirty="0">
                <a:solidFill>
                  <a:schemeClr val="accent3"/>
                </a:solidFill>
              </a:rPr>
              <a:t>("select count(</a:t>
            </a:r>
            <a:r>
              <a:rPr lang="en-IN" dirty="0" err="1">
                <a:solidFill>
                  <a:schemeClr val="accent3"/>
                </a:solidFill>
              </a:rPr>
              <a:t>pid</a:t>
            </a:r>
            <a:r>
              <a:rPr lang="en-IN" dirty="0">
                <a:solidFill>
                  <a:schemeClr val="accent3"/>
                </a:solidFill>
              </a:rPr>
              <a:t>),</a:t>
            </a:r>
            <a:r>
              <a:rPr lang="en-IN" dirty="0" err="1">
                <a:solidFill>
                  <a:schemeClr val="accent3"/>
                </a:solidFill>
              </a:rPr>
              <a:t>P_age,Illness,Dep</a:t>
            </a:r>
            <a:r>
              <a:rPr lang="en-IN" dirty="0">
                <a:solidFill>
                  <a:schemeClr val="accent3"/>
                </a:solidFill>
              </a:rPr>
              <a:t> from </a:t>
            </a:r>
            <a:r>
              <a:rPr lang="en-IN" dirty="0" err="1">
                <a:solidFill>
                  <a:schemeClr val="accent3"/>
                </a:solidFill>
              </a:rPr>
              <a:t>Health_Care</a:t>
            </a:r>
            <a:r>
              <a:rPr lang="en-IN" dirty="0">
                <a:solidFill>
                  <a:schemeClr val="accent3"/>
                </a:solidFill>
              </a:rPr>
              <a:t> where Illness='Extreme' group by </a:t>
            </a:r>
            <a:r>
              <a:rPr lang="en-IN" dirty="0" err="1">
                <a:solidFill>
                  <a:schemeClr val="accent3"/>
                </a:solidFill>
              </a:rPr>
              <a:t>Illness,Dep,P_age</a:t>
            </a:r>
            <a:r>
              <a:rPr lang="en-IN" dirty="0">
                <a:solidFill>
                  <a:schemeClr val="accent3"/>
                </a:solidFill>
              </a:rPr>
              <a:t>  order by Dep ").show(250)     </a:t>
            </a:r>
          </a:p>
          <a:p>
            <a:pPr marL="0" indent="0">
              <a:buNone/>
            </a:pPr>
            <a:endParaRPr lang="en-IN" dirty="0"/>
          </a:p>
        </p:txBody>
      </p:sp>
      <p:pic>
        <p:nvPicPr>
          <p:cNvPr id="5" name="Picture 4"/>
          <p:cNvPicPr/>
          <p:nvPr/>
        </p:nvPicPr>
        <p:blipFill>
          <a:blip r:embed="rId2"/>
          <a:stretch>
            <a:fillRect/>
          </a:stretch>
        </p:blipFill>
        <p:spPr>
          <a:xfrm>
            <a:off x="1034726" y="2494626"/>
            <a:ext cx="9811682" cy="3915052"/>
          </a:xfrm>
          <a:prstGeom prst="rect">
            <a:avLst/>
          </a:prstGeom>
        </p:spPr>
      </p:pic>
    </p:spTree>
    <p:extLst>
      <p:ext uri="{BB962C8B-B14F-4D97-AF65-F5344CB8AC3E}">
        <p14:creationId xmlns:p14="http://schemas.microsoft.com/office/powerpoint/2010/main" val="1970404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15462"/>
            <a:ext cx="9404723" cy="974146"/>
          </a:xfrm>
        </p:spPr>
        <p:txBody>
          <a:bodyPr/>
          <a:lstStyle/>
          <a:p>
            <a:r>
              <a:rPr lang="en-IN" sz="2400" b="1" dirty="0"/>
              <a:t>To get the Count of patients who are suffering from extreme illness and </a:t>
            </a:r>
            <a:r>
              <a:rPr lang="en-IN" sz="2400" b="1" dirty="0" err="1"/>
              <a:t>adviced</a:t>
            </a:r>
            <a:r>
              <a:rPr lang="en-IN" sz="2400" b="1" dirty="0"/>
              <a:t> to do surgery immediately.</a:t>
            </a:r>
            <a:endParaRPr lang="en-IN" sz="2400" dirty="0"/>
          </a:p>
        </p:txBody>
      </p:sp>
      <p:sp>
        <p:nvSpPr>
          <p:cNvPr id="3" name="Content Placeholder 2"/>
          <p:cNvSpPr>
            <a:spLocks noGrp="1"/>
          </p:cNvSpPr>
          <p:nvPr>
            <p:ph idx="1"/>
          </p:nvPr>
        </p:nvSpPr>
        <p:spPr>
          <a:xfrm>
            <a:off x="645130" y="1828800"/>
            <a:ext cx="10665022" cy="4813738"/>
          </a:xfrm>
        </p:spPr>
        <p:txBody>
          <a:bodyPr/>
          <a:lstStyle/>
          <a:p>
            <a:pPr>
              <a:buFont typeface="Wingdings" panose="05000000000000000000" pitchFamily="2" charset="2"/>
              <a:buChar char="Ø"/>
            </a:pPr>
            <a:r>
              <a:rPr lang="en-IN" b="1" dirty="0">
                <a:solidFill>
                  <a:schemeClr val="accent3"/>
                </a:solidFill>
              </a:rPr>
              <a:t>df5=</a:t>
            </a:r>
            <a:r>
              <a:rPr lang="en-IN" b="1" dirty="0" err="1">
                <a:solidFill>
                  <a:schemeClr val="accent3"/>
                </a:solidFill>
              </a:rPr>
              <a:t>spark.sql</a:t>
            </a:r>
            <a:r>
              <a:rPr lang="en-IN" b="1" dirty="0">
                <a:solidFill>
                  <a:schemeClr val="accent3"/>
                </a:solidFill>
              </a:rPr>
              <a:t>("select count(</a:t>
            </a:r>
            <a:r>
              <a:rPr lang="en-IN" b="1" dirty="0" err="1">
                <a:solidFill>
                  <a:schemeClr val="accent3"/>
                </a:solidFill>
              </a:rPr>
              <a:t>pid</a:t>
            </a:r>
            <a:r>
              <a:rPr lang="en-IN" b="1" dirty="0">
                <a:solidFill>
                  <a:schemeClr val="accent3"/>
                </a:solidFill>
              </a:rPr>
              <a:t>),</a:t>
            </a:r>
            <a:r>
              <a:rPr lang="en-IN" b="1" dirty="0" err="1">
                <a:solidFill>
                  <a:schemeClr val="accent3"/>
                </a:solidFill>
              </a:rPr>
              <a:t>P_age,Illness,Dep</a:t>
            </a:r>
            <a:r>
              <a:rPr lang="en-IN" b="1" dirty="0">
                <a:solidFill>
                  <a:schemeClr val="accent3"/>
                </a:solidFill>
              </a:rPr>
              <a:t> from </a:t>
            </a:r>
            <a:r>
              <a:rPr lang="en-IN" b="1" dirty="0" err="1">
                <a:solidFill>
                  <a:schemeClr val="accent3"/>
                </a:solidFill>
              </a:rPr>
              <a:t>Health_Care</a:t>
            </a:r>
            <a:r>
              <a:rPr lang="en-IN" b="1" dirty="0">
                <a:solidFill>
                  <a:schemeClr val="accent3"/>
                </a:solidFill>
              </a:rPr>
              <a:t> where Illness='</a:t>
            </a:r>
            <a:r>
              <a:rPr lang="en-IN" b="1" dirty="0" err="1">
                <a:solidFill>
                  <a:schemeClr val="accent3"/>
                </a:solidFill>
              </a:rPr>
              <a:t>Extreme'and</a:t>
            </a:r>
            <a:r>
              <a:rPr lang="en-IN" b="1" dirty="0">
                <a:solidFill>
                  <a:schemeClr val="accent3"/>
                </a:solidFill>
              </a:rPr>
              <a:t> Dep='surgery'  group by </a:t>
            </a:r>
            <a:r>
              <a:rPr lang="en-IN" b="1" dirty="0" err="1">
                <a:solidFill>
                  <a:schemeClr val="accent3"/>
                </a:solidFill>
              </a:rPr>
              <a:t>Illness,Dep,P_age</a:t>
            </a:r>
            <a:r>
              <a:rPr lang="en-IN" b="1" dirty="0">
                <a:solidFill>
                  <a:schemeClr val="accent3"/>
                </a:solidFill>
              </a:rPr>
              <a:t>  order by Dep ").show(250)</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Picture 3"/>
          <p:cNvPicPr/>
          <p:nvPr/>
        </p:nvPicPr>
        <p:blipFill>
          <a:blip r:embed="rId2"/>
          <a:stretch>
            <a:fillRect/>
          </a:stretch>
        </p:blipFill>
        <p:spPr>
          <a:xfrm>
            <a:off x="725028" y="3429000"/>
            <a:ext cx="10264609" cy="2403629"/>
          </a:xfrm>
          <a:prstGeom prst="rect">
            <a:avLst/>
          </a:prstGeom>
        </p:spPr>
      </p:pic>
    </p:spTree>
    <p:extLst>
      <p:ext uri="{BB962C8B-B14F-4D97-AF65-F5344CB8AC3E}">
        <p14:creationId xmlns:p14="http://schemas.microsoft.com/office/powerpoint/2010/main" val="209611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9615" y="2343705"/>
            <a:ext cx="11792770" cy="4172505"/>
          </a:xfrm>
          <a:prstGeom prst="rect">
            <a:avLst/>
          </a:prstGeom>
        </p:spPr>
      </p:pic>
      <p:sp>
        <p:nvSpPr>
          <p:cNvPr id="8" name="TextBox 7">
            <a:extLst>
              <a:ext uri="{FF2B5EF4-FFF2-40B4-BE49-F238E27FC236}">
                <a16:creationId xmlns:a16="http://schemas.microsoft.com/office/drawing/2014/main" id="{29E6D9FC-297C-4DC1-8D5A-BA60F9EDCE6F}"/>
              </a:ext>
            </a:extLst>
          </p:cNvPr>
          <p:cNvSpPr txBox="1"/>
          <p:nvPr/>
        </p:nvSpPr>
        <p:spPr>
          <a:xfrm>
            <a:off x="781235" y="1575732"/>
            <a:ext cx="9898601" cy="923330"/>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accent3"/>
                </a:solidFill>
              </a:rPr>
              <a:t>sql1= </a:t>
            </a:r>
            <a:r>
              <a:rPr lang="en-IN" b="1" dirty="0" err="1">
                <a:solidFill>
                  <a:schemeClr val="accent3"/>
                </a:solidFill>
              </a:rPr>
              <a:t>spark.sql</a:t>
            </a:r>
            <a:r>
              <a:rPr lang="en-IN" b="1" dirty="0">
                <a:solidFill>
                  <a:schemeClr val="accent3"/>
                </a:solidFill>
              </a:rPr>
              <a:t>(‘select Admission, </a:t>
            </a:r>
            <a:r>
              <a:rPr lang="en-IN" b="1" dirty="0" err="1">
                <a:solidFill>
                  <a:schemeClr val="accent3"/>
                </a:solidFill>
              </a:rPr>
              <a:t>P_age</a:t>
            </a:r>
            <a:r>
              <a:rPr lang="en-IN" b="1" dirty="0">
                <a:solidFill>
                  <a:schemeClr val="accent3"/>
                </a:solidFill>
              </a:rPr>
              <a:t>, count(Admission) as </a:t>
            </a:r>
            <a:r>
              <a:rPr lang="en-IN" b="1" dirty="0" err="1">
                <a:solidFill>
                  <a:schemeClr val="accent3"/>
                </a:solidFill>
              </a:rPr>
              <a:t>No_of_admission</a:t>
            </a:r>
            <a:r>
              <a:rPr lang="en-IN" b="1" dirty="0">
                <a:solidFill>
                  <a:schemeClr val="accent3"/>
                </a:solidFill>
              </a:rPr>
              <a:t> from </a:t>
            </a:r>
            <a:r>
              <a:rPr lang="en-IN" b="1" dirty="0" err="1">
                <a:solidFill>
                  <a:schemeClr val="accent3"/>
                </a:solidFill>
              </a:rPr>
              <a:t>Health_care</a:t>
            </a:r>
            <a:r>
              <a:rPr lang="en-IN" b="1" dirty="0">
                <a:solidFill>
                  <a:schemeClr val="accent3"/>
                </a:solidFill>
              </a:rPr>
              <a:t> group by </a:t>
            </a:r>
            <a:r>
              <a:rPr lang="en-IN" b="1" dirty="0" err="1">
                <a:solidFill>
                  <a:schemeClr val="accent3"/>
                </a:solidFill>
              </a:rPr>
              <a:t>P_age</a:t>
            </a:r>
            <a:r>
              <a:rPr lang="en-IN" b="1" dirty="0">
                <a:solidFill>
                  <a:schemeClr val="accent3"/>
                </a:solidFill>
              </a:rPr>
              <a:t>, Admission order by Admission, </a:t>
            </a:r>
            <a:r>
              <a:rPr lang="en-IN" b="1" dirty="0" err="1">
                <a:solidFill>
                  <a:schemeClr val="accent3"/>
                </a:solidFill>
              </a:rPr>
              <a:t>P_age</a:t>
            </a:r>
            <a:r>
              <a:rPr lang="en-IN" b="1" dirty="0">
                <a:solidFill>
                  <a:schemeClr val="accent3"/>
                </a:solidFill>
              </a:rPr>
              <a:t>’).show()</a:t>
            </a:r>
          </a:p>
          <a:p>
            <a:endParaRPr lang="en-IN" dirty="0"/>
          </a:p>
        </p:txBody>
      </p:sp>
      <p:sp>
        <p:nvSpPr>
          <p:cNvPr id="3" name="TextBox 2">
            <a:extLst>
              <a:ext uri="{FF2B5EF4-FFF2-40B4-BE49-F238E27FC236}">
                <a16:creationId xmlns:a16="http://schemas.microsoft.com/office/drawing/2014/main" id="{8BAEC385-79E5-40F1-83BB-C5CE60021400}"/>
              </a:ext>
            </a:extLst>
          </p:cNvPr>
          <p:cNvSpPr txBox="1"/>
          <p:nvPr/>
        </p:nvSpPr>
        <p:spPr>
          <a:xfrm flipH="1">
            <a:off x="679806" y="415806"/>
            <a:ext cx="9657576" cy="646331"/>
          </a:xfrm>
          <a:prstGeom prst="rect">
            <a:avLst/>
          </a:prstGeom>
          <a:noFill/>
        </p:spPr>
        <p:txBody>
          <a:bodyPr wrap="square" rtlCol="0">
            <a:spAutoFit/>
          </a:bodyPr>
          <a:lstStyle/>
          <a:p>
            <a:r>
              <a:rPr lang="en-IN" b="1" dirty="0"/>
              <a:t>To count the no. of patients admitted in different admission rooms based on particular age group.</a:t>
            </a:r>
          </a:p>
        </p:txBody>
      </p:sp>
    </p:spTree>
    <p:extLst>
      <p:ext uri="{BB962C8B-B14F-4D97-AF65-F5344CB8AC3E}">
        <p14:creationId xmlns:p14="http://schemas.microsoft.com/office/powerpoint/2010/main" val="129432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2053" y="4541378"/>
            <a:ext cx="7879425" cy="2105506"/>
          </a:xfrm>
          <a:prstGeom prst="rect">
            <a:avLst/>
          </a:prstGeom>
        </p:spPr>
      </p:pic>
      <p:pic>
        <p:nvPicPr>
          <p:cNvPr id="6" name="Picture 5">
            <a:extLst>
              <a:ext uri="{FF2B5EF4-FFF2-40B4-BE49-F238E27FC236}">
                <a16:creationId xmlns:a16="http://schemas.microsoft.com/office/drawing/2014/main" id="{4F763599-AB2D-4D7F-B1E2-41DCA9AAF44A}"/>
              </a:ext>
            </a:extLst>
          </p:cNvPr>
          <p:cNvPicPr/>
          <p:nvPr/>
        </p:nvPicPr>
        <p:blipFill>
          <a:blip r:embed="rId3">
            <a:extLst>
              <a:ext uri="{28A0092B-C50C-407E-A947-70E740481C1C}">
                <a14:useLocalDpi xmlns:a14="http://schemas.microsoft.com/office/drawing/2010/main" val="0"/>
              </a:ext>
            </a:extLst>
          </a:blip>
          <a:stretch>
            <a:fillRect/>
          </a:stretch>
        </p:blipFill>
        <p:spPr>
          <a:xfrm>
            <a:off x="1342053" y="1263869"/>
            <a:ext cx="7921231" cy="2165131"/>
          </a:xfrm>
          <a:prstGeom prst="rect">
            <a:avLst/>
          </a:prstGeom>
        </p:spPr>
      </p:pic>
      <p:sp>
        <p:nvSpPr>
          <p:cNvPr id="3" name="TextBox 2">
            <a:extLst>
              <a:ext uri="{FF2B5EF4-FFF2-40B4-BE49-F238E27FC236}">
                <a16:creationId xmlns:a16="http://schemas.microsoft.com/office/drawing/2014/main" id="{BC1FCB84-80AB-4D29-9DB7-FB745CE13871}"/>
              </a:ext>
            </a:extLst>
          </p:cNvPr>
          <p:cNvSpPr txBox="1"/>
          <p:nvPr/>
        </p:nvSpPr>
        <p:spPr>
          <a:xfrm>
            <a:off x="910925" y="449956"/>
            <a:ext cx="8783489"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sql1= </a:t>
            </a:r>
            <a:r>
              <a:rPr lang="en-IN" dirty="0" err="1"/>
              <a:t>spark.sql</a:t>
            </a:r>
            <a:r>
              <a:rPr lang="en-IN" dirty="0"/>
              <a:t>(‘select Admission, count(id) from </a:t>
            </a:r>
            <a:r>
              <a:rPr lang="en-IN" dirty="0" err="1"/>
              <a:t>Health_care</a:t>
            </a:r>
            <a:r>
              <a:rPr lang="en-IN" dirty="0"/>
              <a:t> group by Admission’).show()</a:t>
            </a:r>
          </a:p>
        </p:txBody>
      </p:sp>
      <p:sp>
        <p:nvSpPr>
          <p:cNvPr id="7" name="TextBox 6">
            <a:extLst>
              <a:ext uri="{FF2B5EF4-FFF2-40B4-BE49-F238E27FC236}">
                <a16:creationId xmlns:a16="http://schemas.microsoft.com/office/drawing/2014/main" id="{6D7EE7D2-08BB-4166-98C3-57C9A671886E}"/>
              </a:ext>
            </a:extLst>
          </p:cNvPr>
          <p:cNvSpPr txBox="1"/>
          <p:nvPr/>
        </p:nvSpPr>
        <p:spPr>
          <a:xfrm>
            <a:off x="910925" y="3781888"/>
            <a:ext cx="9266763"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sql1= </a:t>
            </a:r>
            <a:r>
              <a:rPr lang="en-IN" dirty="0" err="1"/>
              <a:t>spark.sql</a:t>
            </a:r>
            <a:r>
              <a:rPr lang="en-IN" dirty="0"/>
              <a:t>(“select </a:t>
            </a:r>
            <a:r>
              <a:rPr lang="en-IN" dirty="0" err="1"/>
              <a:t>HCcode,count</a:t>
            </a:r>
            <a:r>
              <a:rPr lang="en-IN" dirty="0"/>
              <a:t>(id) from </a:t>
            </a:r>
            <a:r>
              <a:rPr lang="en-IN" dirty="0" err="1"/>
              <a:t>Health_care</a:t>
            </a:r>
            <a:r>
              <a:rPr lang="en-IN" dirty="0"/>
              <a:t> group by </a:t>
            </a:r>
            <a:r>
              <a:rPr lang="en-IN" dirty="0" err="1"/>
              <a:t>HCcode</a:t>
            </a:r>
            <a:r>
              <a:rPr lang="en-IN" dirty="0"/>
              <a:t> order by </a:t>
            </a:r>
            <a:r>
              <a:rPr lang="en-IN" dirty="0" err="1"/>
              <a:t>HCcode</a:t>
            </a:r>
            <a:r>
              <a:rPr lang="en-IN" dirty="0"/>
              <a:t>”).show()</a:t>
            </a:r>
          </a:p>
        </p:txBody>
      </p:sp>
    </p:spTree>
    <p:extLst>
      <p:ext uri="{BB962C8B-B14F-4D97-AF65-F5344CB8AC3E}">
        <p14:creationId xmlns:p14="http://schemas.microsoft.com/office/powerpoint/2010/main" val="712134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588" y="126898"/>
            <a:ext cx="10202211" cy="629848"/>
          </a:xfrm>
        </p:spPr>
        <p:txBody>
          <a:bodyPr/>
          <a:lstStyle/>
          <a:p>
            <a:r>
              <a:rPr lang="en-IN" b="1" dirty="0"/>
              <a:t>SPARK-SQL QUERY OUTPUT INTO HDFS </a:t>
            </a:r>
          </a:p>
        </p:txBody>
      </p:sp>
      <p:sp>
        <p:nvSpPr>
          <p:cNvPr id="3" name="Content Placeholder 2"/>
          <p:cNvSpPr>
            <a:spLocks noGrp="1"/>
          </p:cNvSpPr>
          <p:nvPr>
            <p:ph idx="1"/>
          </p:nvPr>
        </p:nvSpPr>
        <p:spPr>
          <a:xfrm>
            <a:off x="770588" y="1376039"/>
            <a:ext cx="10969467" cy="5355063"/>
          </a:xfrm>
        </p:spPr>
        <p:txBody>
          <a:bodyPr>
            <a:normAutofit lnSpcReduction="10000"/>
          </a:bodyPr>
          <a:lstStyle/>
          <a:p>
            <a:pPr>
              <a:buFont typeface="Wingdings" panose="05000000000000000000" pitchFamily="2" charset="2"/>
              <a:buChar char="Ø"/>
            </a:pPr>
            <a:r>
              <a:rPr lang="en-IN" dirty="0"/>
              <a:t> sql1= </a:t>
            </a:r>
            <a:r>
              <a:rPr lang="en-IN" dirty="0" err="1"/>
              <a:t>spark.sql</a:t>
            </a:r>
            <a:r>
              <a:rPr lang="en-IN" dirty="0"/>
              <a:t>(‘select Admission, </a:t>
            </a:r>
            <a:r>
              <a:rPr lang="en-IN" dirty="0" err="1"/>
              <a:t>P_age</a:t>
            </a:r>
            <a:r>
              <a:rPr lang="en-IN" dirty="0"/>
              <a:t>, count(Id) from </a:t>
            </a:r>
            <a:r>
              <a:rPr lang="en-IN" dirty="0" err="1"/>
              <a:t>Health_care</a:t>
            </a:r>
            <a:r>
              <a:rPr lang="en-IN" dirty="0"/>
              <a:t> group by Admission, </a:t>
            </a:r>
            <a:r>
              <a:rPr lang="en-IN" dirty="0" err="1"/>
              <a:t>p_age</a:t>
            </a:r>
            <a:r>
              <a:rPr lang="en-IN" dirty="0"/>
              <a:t>’).show()</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528154" y="2175540"/>
            <a:ext cx="8687077" cy="4214648"/>
          </a:xfrm>
          <a:prstGeom prst="rect">
            <a:avLst/>
          </a:prstGeom>
        </p:spPr>
      </p:pic>
      <p:sp>
        <p:nvSpPr>
          <p:cNvPr id="5" name="TextBox 4"/>
          <p:cNvSpPr txBox="1"/>
          <p:nvPr/>
        </p:nvSpPr>
        <p:spPr>
          <a:xfrm>
            <a:off x="10215231" y="6160535"/>
            <a:ext cx="2282390" cy="400110"/>
          </a:xfrm>
          <a:prstGeom prst="rect">
            <a:avLst/>
          </a:prstGeom>
          <a:noFill/>
        </p:spPr>
        <p:txBody>
          <a:bodyPr wrap="square" rtlCol="0">
            <a:spAutoFit/>
          </a:bodyPr>
          <a:lstStyle/>
          <a:p>
            <a:r>
              <a:rPr lang="en-IN" sz="2000" b="1" dirty="0"/>
              <a:t>(CONTINUE..)</a:t>
            </a:r>
          </a:p>
        </p:txBody>
      </p:sp>
    </p:spTree>
    <p:extLst>
      <p:ext uri="{BB962C8B-B14F-4D97-AF65-F5344CB8AC3E}">
        <p14:creationId xmlns:p14="http://schemas.microsoft.com/office/powerpoint/2010/main" val="389777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4798-C491-43EC-AFCA-B439697F5C45}"/>
              </a:ext>
            </a:extLst>
          </p:cNvPr>
          <p:cNvSpPr>
            <a:spLocks noGrp="1"/>
          </p:cNvSpPr>
          <p:nvPr>
            <p:ph type="title"/>
          </p:nvPr>
        </p:nvSpPr>
        <p:spPr>
          <a:xfrm>
            <a:off x="646111" y="452718"/>
            <a:ext cx="9404723" cy="872499"/>
          </a:xfrm>
        </p:spPr>
        <p:txBody>
          <a:bodyPr/>
          <a:lstStyle/>
          <a:p>
            <a:r>
              <a:rPr lang="en-IN" sz="4800" b="1" dirty="0">
                <a:latin typeface="Century Gothic" panose="020B0502020202020204" pitchFamily="34"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818F1317-C870-4FF5-AC64-E210BA2D708C}"/>
              </a:ext>
            </a:extLst>
          </p:cNvPr>
          <p:cNvSpPr>
            <a:spLocks noGrp="1"/>
          </p:cNvSpPr>
          <p:nvPr>
            <p:ph idx="1"/>
          </p:nvPr>
        </p:nvSpPr>
        <p:spPr>
          <a:xfrm>
            <a:off x="861392" y="1325217"/>
            <a:ext cx="9188462" cy="5412934"/>
          </a:xfrm>
        </p:spPr>
        <p:txBody>
          <a:bodyPr>
            <a:normAutofit lnSpcReduction="10000"/>
          </a:bodyPr>
          <a:lstStyle/>
          <a:p>
            <a:pPr>
              <a:buFont typeface="Wingdings" panose="05000000000000000000" pitchFamily="2" charset="2"/>
              <a:buChar char="Ø"/>
            </a:pPr>
            <a:r>
              <a:rPr lang="en-IN" dirty="0"/>
              <a:t>Introduction</a:t>
            </a:r>
          </a:p>
          <a:p>
            <a:pPr marL="0" indent="0">
              <a:buNone/>
            </a:pPr>
            <a:r>
              <a:rPr lang="en-IN" dirty="0"/>
              <a:t>    i) Aim</a:t>
            </a:r>
          </a:p>
          <a:p>
            <a:pPr marL="0" indent="0">
              <a:buNone/>
            </a:pPr>
            <a:r>
              <a:rPr lang="en-IN" dirty="0"/>
              <a:t>    ii) Description </a:t>
            </a:r>
          </a:p>
          <a:p>
            <a:pPr marL="0" indent="0">
              <a:buNone/>
            </a:pPr>
            <a:r>
              <a:rPr lang="en-IN" dirty="0"/>
              <a:t>    iii) Objectives</a:t>
            </a:r>
          </a:p>
          <a:p>
            <a:pPr marL="0" indent="0">
              <a:buNone/>
            </a:pPr>
            <a:r>
              <a:rPr lang="en-IN" dirty="0"/>
              <a:t>   iv)Query question </a:t>
            </a:r>
          </a:p>
          <a:p>
            <a:pPr>
              <a:buFont typeface="Wingdings" panose="05000000000000000000" pitchFamily="2" charset="2"/>
              <a:buChar char="Ø"/>
            </a:pPr>
            <a:r>
              <a:rPr lang="en-IN" dirty="0"/>
              <a:t>Applications used</a:t>
            </a:r>
          </a:p>
          <a:p>
            <a:pPr>
              <a:buFont typeface="Wingdings" panose="05000000000000000000" pitchFamily="2" charset="2"/>
              <a:buChar char="Ø"/>
            </a:pPr>
            <a:r>
              <a:rPr lang="en-IN" dirty="0"/>
              <a:t>Output Screenshots</a:t>
            </a:r>
          </a:p>
          <a:p>
            <a:pPr>
              <a:buFont typeface="Wingdings" panose="05000000000000000000" pitchFamily="2" charset="2"/>
              <a:buChar char="Ø"/>
            </a:pPr>
            <a:r>
              <a:rPr lang="en-IN" dirty="0"/>
              <a:t>Spark query result into a File</a:t>
            </a:r>
          </a:p>
          <a:p>
            <a:pPr>
              <a:buFont typeface="Wingdings" panose="05000000000000000000" pitchFamily="2" charset="2"/>
              <a:buChar char="Ø"/>
            </a:pPr>
            <a:r>
              <a:rPr lang="en-IN" dirty="0"/>
              <a:t>Spark-submit</a:t>
            </a:r>
          </a:p>
          <a:p>
            <a:pPr>
              <a:buFont typeface="Wingdings" panose="05000000000000000000" pitchFamily="2" charset="2"/>
              <a:buChar char="Ø"/>
            </a:pPr>
            <a:r>
              <a:rPr lang="en-IN" dirty="0"/>
              <a:t>Partition in Spark</a:t>
            </a:r>
          </a:p>
          <a:p>
            <a:pPr>
              <a:buFont typeface="Wingdings" panose="05000000000000000000" pitchFamily="2" charset="2"/>
              <a:buChar char="Ø"/>
            </a:pPr>
            <a:r>
              <a:rPr lang="en-IN" dirty="0"/>
              <a:t>Bucketing in Spark</a:t>
            </a:r>
          </a:p>
          <a:p>
            <a:pPr>
              <a:buFont typeface="Wingdings" panose="05000000000000000000" pitchFamily="2" charset="2"/>
              <a:buChar char="Ø"/>
            </a:pPr>
            <a:r>
              <a:rPr lang="en-IN" dirty="0"/>
              <a:t>Hive In Spark</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3346598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118552" y="2417992"/>
            <a:ext cx="7190998" cy="4174851"/>
          </a:xfrm>
          <a:prstGeom prst="rect">
            <a:avLst/>
          </a:prstGeom>
        </p:spPr>
      </p:pic>
      <p:pic>
        <p:nvPicPr>
          <p:cNvPr id="5" name="Content Placeholder 4">
            <a:extLst>
              <a:ext uri="{FF2B5EF4-FFF2-40B4-BE49-F238E27FC236}">
                <a16:creationId xmlns:a16="http://schemas.microsoft.com/office/drawing/2014/main" id="{BCFFC482-A630-4110-AB3F-A0D0C8308C07}"/>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020542" y="1278384"/>
            <a:ext cx="9206533" cy="1074199"/>
          </a:xfrm>
          <a:prstGeom prst="rect">
            <a:avLst/>
          </a:prstGeom>
        </p:spPr>
      </p:pic>
      <p:sp>
        <p:nvSpPr>
          <p:cNvPr id="2" name="TextBox 1">
            <a:extLst>
              <a:ext uri="{FF2B5EF4-FFF2-40B4-BE49-F238E27FC236}">
                <a16:creationId xmlns:a16="http://schemas.microsoft.com/office/drawing/2014/main" id="{D5465F4A-95B2-46F2-989F-FEAFD25A9DA8}"/>
              </a:ext>
            </a:extLst>
          </p:cNvPr>
          <p:cNvSpPr txBox="1"/>
          <p:nvPr/>
        </p:nvSpPr>
        <p:spPr>
          <a:xfrm flipH="1">
            <a:off x="1278382" y="426128"/>
            <a:ext cx="8238479"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 sql1.coalesce(1).</a:t>
            </a:r>
            <a:r>
              <a:rPr lang="en-IN" dirty="0" err="1"/>
              <a:t>write.mode</a:t>
            </a:r>
            <a:r>
              <a:rPr lang="en-IN" dirty="0"/>
              <a:t>(“overwrite”).csv(“/output/output.csv”,</a:t>
            </a:r>
          </a:p>
          <a:p>
            <a:r>
              <a:rPr lang="en-IN" dirty="0"/>
              <a:t>      header = True)</a:t>
            </a:r>
          </a:p>
        </p:txBody>
      </p:sp>
    </p:spTree>
    <p:extLst>
      <p:ext uri="{BB962C8B-B14F-4D97-AF65-F5344CB8AC3E}">
        <p14:creationId xmlns:p14="http://schemas.microsoft.com/office/powerpoint/2010/main" val="294847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9297" y="116387"/>
            <a:ext cx="9404723" cy="713930"/>
          </a:xfrm>
        </p:spPr>
        <p:txBody>
          <a:bodyPr/>
          <a:lstStyle/>
          <a:p>
            <a:r>
              <a:rPr lang="en-IN" sz="3600" b="1" dirty="0"/>
              <a:t>SPARK-SUBMIT </a:t>
            </a:r>
          </a:p>
        </p:txBody>
      </p:sp>
      <p:sp>
        <p:nvSpPr>
          <p:cNvPr id="3" name="Content Placeholder 2"/>
          <p:cNvSpPr>
            <a:spLocks noGrp="1"/>
          </p:cNvSpPr>
          <p:nvPr>
            <p:ph idx="1"/>
          </p:nvPr>
        </p:nvSpPr>
        <p:spPr>
          <a:xfrm>
            <a:off x="680082" y="1172336"/>
            <a:ext cx="11193517" cy="5507421"/>
          </a:xfrm>
        </p:spPr>
        <p:txBody>
          <a:bodyPr/>
          <a:lstStyle/>
          <a:p>
            <a:pPr>
              <a:buFont typeface="Wingdings" panose="05000000000000000000" pitchFamily="2" charset="2"/>
              <a:buChar char="Ø"/>
            </a:pPr>
            <a:r>
              <a:rPr lang="en-IN" dirty="0"/>
              <a:t>import </a:t>
            </a:r>
            <a:r>
              <a:rPr lang="en-IN" dirty="0" err="1"/>
              <a:t>pyspark</a:t>
            </a:r>
            <a:r>
              <a:rPr lang="en-IN" dirty="0"/>
              <a:t>                                                                                                                                                        </a:t>
            </a:r>
          </a:p>
          <a:p>
            <a:pPr>
              <a:buFont typeface="Wingdings" panose="05000000000000000000" pitchFamily="2" charset="2"/>
              <a:buChar char="Ø"/>
            </a:pPr>
            <a:r>
              <a:rPr lang="en-IN" dirty="0"/>
              <a:t>from </a:t>
            </a:r>
            <a:r>
              <a:rPr lang="en-IN" dirty="0" err="1"/>
              <a:t>pyspark.sql</a:t>
            </a:r>
            <a:r>
              <a:rPr lang="en-IN" dirty="0"/>
              <a:t> import </a:t>
            </a:r>
            <a:r>
              <a:rPr lang="en-IN" dirty="0" err="1"/>
              <a:t>SparkSession</a:t>
            </a:r>
            <a:endParaRPr lang="en-IN" dirty="0"/>
          </a:p>
          <a:p>
            <a:pPr>
              <a:buFont typeface="Wingdings" panose="05000000000000000000" pitchFamily="2" charset="2"/>
              <a:buChar char="Ø"/>
            </a:pPr>
            <a:r>
              <a:rPr lang="en-IN" dirty="0"/>
              <a:t>spark=</a:t>
            </a:r>
            <a:r>
              <a:rPr lang="en-IN" dirty="0" err="1"/>
              <a:t>SparkSession.builder.appName</a:t>
            </a:r>
            <a:r>
              <a:rPr lang="en-IN" dirty="0"/>
              <a:t>("project2").</a:t>
            </a:r>
            <a:r>
              <a:rPr lang="en-IN" dirty="0" err="1"/>
              <a:t>getOrCreate</a:t>
            </a:r>
            <a:r>
              <a:rPr lang="en-IN" dirty="0"/>
              <a:t>()                 </a:t>
            </a:r>
          </a:p>
          <a:p>
            <a:pPr>
              <a:buFont typeface="Wingdings" panose="05000000000000000000" pitchFamily="2" charset="2"/>
              <a:buChar char="Ø"/>
            </a:pPr>
            <a:r>
              <a:rPr lang="en-IN" dirty="0"/>
              <a:t>Df2=spark.read.csv('/project2/test_data.csv',</a:t>
            </a:r>
            <a:r>
              <a:rPr lang="en-IN" dirty="0" err="1"/>
              <a:t>inferSchema</a:t>
            </a:r>
            <a:r>
              <a:rPr lang="en-IN" dirty="0"/>
              <a:t>=</a:t>
            </a:r>
            <a:r>
              <a:rPr lang="en-IN" dirty="0" err="1"/>
              <a:t>True,header</a:t>
            </a:r>
            <a:r>
              <a:rPr lang="en-IN" dirty="0"/>
              <a:t>=False).</a:t>
            </a:r>
            <a:r>
              <a:rPr lang="en-IN" dirty="0" err="1"/>
              <a:t>toDF</a:t>
            </a:r>
            <a:r>
              <a:rPr lang="en-IN" dirty="0"/>
              <a:t>("id","Hcode","HCcode","A_Room","Dep","Wcode","Bed_Grade","pid","PCcode","Admission","Illness","Visit_P","P_age","Deposit")                                                                                                                              </a:t>
            </a:r>
          </a:p>
          <a:p>
            <a:pPr>
              <a:buFont typeface="Wingdings" panose="05000000000000000000" pitchFamily="2" charset="2"/>
              <a:buChar char="Ø"/>
            </a:pPr>
            <a:r>
              <a:rPr lang="en-IN" dirty="0"/>
              <a:t>df2.show(10)                                                                                                                                                          </a:t>
            </a:r>
          </a:p>
          <a:p>
            <a:pPr>
              <a:buFont typeface="Wingdings" panose="05000000000000000000" pitchFamily="2" charset="2"/>
              <a:buChar char="Ø"/>
            </a:pPr>
            <a:r>
              <a:rPr lang="en-IN" dirty="0"/>
              <a:t>df3=df2.createOrReplaceTempView("</a:t>
            </a:r>
            <a:r>
              <a:rPr lang="en-IN" dirty="0" err="1"/>
              <a:t>Health_Care</a:t>
            </a:r>
            <a:r>
              <a:rPr lang="en-IN" dirty="0"/>
              <a:t>")                                                                                                                        </a:t>
            </a:r>
          </a:p>
          <a:p>
            <a:pPr>
              <a:buFont typeface="Wingdings" panose="05000000000000000000" pitchFamily="2" charset="2"/>
              <a:buChar char="Ø"/>
            </a:pPr>
            <a:r>
              <a:rPr lang="en-IN" dirty="0"/>
              <a:t>df5=</a:t>
            </a:r>
            <a:r>
              <a:rPr lang="en-IN" dirty="0" err="1"/>
              <a:t>spark.sql</a:t>
            </a:r>
            <a:r>
              <a:rPr lang="en-IN" dirty="0"/>
              <a:t>("select </a:t>
            </a:r>
            <a:r>
              <a:rPr lang="en-IN" dirty="0" err="1"/>
              <a:t>pid,P_age</a:t>
            </a:r>
            <a:r>
              <a:rPr lang="en-IN" dirty="0"/>
              <a:t>,(select max(Deposit) </a:t>
            </a:r>
            <a:r>
              <a:rPr lang="en-IN" dirty="0" err="1"/>
              <a:t>max_deposit</a:t>
            </a:r>
            <a:r>
              <a:rPr lang="en-IN" dirty="0"/>
              <a:t> from </a:t>
            </a:r>
            <a:r>
              <a:rPr lang="en-IN" dirty="0" err="1"/>
              <a:t>Health_Care</a:t>
            </a:r>
            <a:r>
              <a:rPr lang="en-IN" dirty="0"/>
              <a:t>) from </a:t>
            </a:r>
            <a:r>
              <a:rPr lang="en-IN" dirty="0" err="1"/>
              <a:t>Health_Care</a:t>
            </a:r>
            <a:r>
              <a:rPr lang="en-IN" dirty="0"/>
              <a:t> group by  </a:t>
            </a:r>
            <a:r>
              <a:rPr lang="en-IN" dirty="0" err="1"/>
              <a:t>pid,p_age</a:t>
            </a:r>
            <a:r>
              <a:rPr lang="en-IN" dirty="0"/>
              <a:t> order by </a:t>
            </a:r>
            <a:r>
              <a:rPr lang="en-IN" dirty="0" err="1"/>
              <a:t>pid</a:t>
            </a:r>
            <a:r>
              <a:rPr lang="en-IN" dirty="0"/>
              <a:t> </a:t>
            </a:r>
            <a:r>
              <a:rPr lang="en-IN" dirty="0" err="1"/>
              <a:t>desc</a:t>
            </a:r>
            <a:r>
              <a:rPr lang="en-IN" dirty="0"/>
              <a:t>").show()                    </a:t>
            </a:r>
          </a:p>
          <a:p>
            <a:pPr>
              <a:buFont typeface="Wingdings" panose="05000000000000000000" pitchFamily="2" charset="2"/>
              <a:buChar char="Ø"/>
            </a:pPr>
            <a:r>
              <a:rPr lang="en-IN" dirty="0"/>
              <a:t>df5=</a:t>
            </a:r>
            <a:r>
              <a:rPr lang="en-IN" dirty="0" err="1"/>
              <a:t>spark.sql</a:t>
            </a:r>
            <a:r>
              <a:rPr lang="en-IN" dirty="0"/>
              <a:t>("select  </a:t>
            </a:r>
            <a:r>
              <a:rPr lang="en-IN" dirty="0" err="1"/>
              <a:t>Dep,sum</a:t>
            </a:r>
            <a:r>
              <a:rPr lang="en-IN" dirty="0"/>
              <a:t>(</a:t>
            </a:r>
            <a:r>
              <a:rPr lang="en-IN" dirty="0" err="1"/>
              <a:t>A_Room</a:t>
            </a:r>
            <a:r>
              <a:rPr lang="en-IN" dirty="0"/>
              <a:t>) as </a:t>
            </a:r>
            <a:r>
              <a:rPr lang="en-IN" dirty="0" err="1"/>
              <a:t>Available_Room</a:t>
            </a:r>
            <a:r>
              <a:rPr lang="en-IN" dirty="0"/>
              <a:t> from </a:t>
            </a:r>
            <a:r>
              <a:rPr lang="en-IN" dirty="0" err="1"/>
              <a:t>Health_Care</a:t>
            </a:r>
            <a:r>
              <a:rPr lang="en-IN" dirty="0"/>
              <a:t> where group by Dep order by </a:t>
            </a:r>
            <a:r>
              <a:rPr lang="en-IN" dirty="0" err="1"/>
              <a:t>Available_Room</a:t>
            </a:r>
            <a:r>
              <a:rPr lang="en-IN" dirty="0"/>
              <a:t> </a:t>
            </a:r>
            <a:r>
              <a:rPr lang="en-IN" dirty="0" err="1"/>
              <a:t>desc</a:t>
            </a:r>
            <a:r>
              <a:rPr lang="en-IN" dirty="0"/>
              <a:t> ").show()</a:t>
            </a:r>
          </a:p>
          <a:p>
            <a:pPr marL="0" indent="0">
              <a:buNone/>
            </a:pPr>
            <a:endParaRPr lang="en-IN" dirty="0"/>
          </a:p>
        </p:txBody>
      </p:sp>
    </p:spTree>
    <p:extLst>
      <p:ext uri="{BB962C8B-B14F-4D97-AF65-F5344CB8AC3E}">
        <p14:creationId xmlns:p14="http://schemas.microsoft.com/office/powerpoint/2010/main" val="2289992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48580" y="95366"/>
            <a:ext cx="9404723" cy="682399"/>
          </a:xfrm>
        </p:spPr>
        <p:txBody>
          <a:bodyPr/>
          <a:lstStyle/>
          <a:p>
            <a:r>
              <a:rPr lang="en-IN" sz="3600" b="1" dirty="0"/>
              <a:t>OUTPUT OF SPARK SUBMIT</a:t>
            </a:r>
          </a:p>
        </p:txBody>
      </p:sp>
      <p:pic>
        <p:nvPicPr>
          <p:cNvPr id="5" name="Picture 4"/>
          <p:cNvPicPr/>
          <p:nvPr/>
        </p:nvPicPr>
        <p:blipFill>
          <a:blip r:embed="rId2"/>
          <a:stretch>
            <a:fillRect/>
          </a:stretch>
        </p:blipFill>
        <p:spPr>
          <a:xfrm>
            <a:off x="392451" y="929398"/>
            <a:ext cx="11137397" cy="5713140"/>
          </a:xfrm>
          <a:prstGeom prst="rect">
            <a:avLst/>
          </a:prstGeom>
        </p:spPr>
      </p:pic>
    </p:spTree>
    <p:extLst>
      <p:ext uri="{BB962C8B-B14F-4D97-AF65-F5344CB8AC3E}">
        <p14:creationId xmlns:p14="http://schemas.microsoft.com/office/powerpoint/2010/main" val="3907781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2" y="210982"/>
            <a:ext cx="10967820" cy="776992"/>
          </a:xfrm>
        </p:spPr>
        <p:txBody>
          <a:bodyPr/>
          <a:lstStyle/>
          <a:p>
            <a:r>
              <a:rPr lang="en-IN" sz="3600" b="1" dirty="0"/>
              <a:t>PARTITION IN SPARK-SQL</a:t>
            </a:r>
          </a:p>
        </p:txBody>
      </p:sp>
      <p:sp>
        <p:nvSpPr>
          <p:cNvPr id="3" name="Content Placeholder 2"/>
          <p:cNvSpPr>
            <a:spLocks noGrp="1"/>
          </p:cNvSpPr>
          <p:nvPr>
            <p:ph idx="1"/>
          </p:nvPr>
        </p:nvSpPr>
        <p:spPr>
          <a:xfrm>
            <a:off x="559292" y="1145218"/>
            <a:ext cx="11096679" cy="5575177"/>
          </a:xfrm>
        </p:spPr>
        <p:txBody>
          <a:bodyPr/>
          <a:lstStyle/>
          <a:p>
            <a:pPr>
              <a:buFont typeface="Wingdings" panose="05000000000000000000" pitchFamily="2" charset="2"/>
              <a:buChar char="Ø"/>
            </a:pPr>
            <a:r>
              <a:rPr lang="en-IN" dirty="0"/>
              <a:t>df2.write.partitionBy("Dep").mode("overwrite").csv("/output/partition.csv")</a:t>
            </a:r>
          </a:p>
          <a:p>
            <a:endParaRPr lang="en-IN" dirty="0"/>
          </a:p>
        </p:txBody>
      </p:sp>
      <p:pic>
        <p:nvPicPr>
          <p:cNvPr id="4" name="Picture 3"/>
          <p:cNvPicPr/>
          <p:nvPr/>
        </p:nvPicPr>
        <p:blipFill>
          <a:blip r:embed="rId2"/>
          <a:stretch>
            <a:fillRect/>
          </a:stretch>
        </p:blipFill>
        <p:spPr>
          <a:xfrm>
            <a:off x="688152" y="1821877"/>
            <a:ext cx="10124229" cy="4697598"/>
          </a:xfrm>
          <a:prstGeom prst="rect">
            <a:avLst/>
          </a:prstGeom>
        </p:spPr>
      </p:pic>
    </p:spTree>
    <p:extLst>
      <p:ext uri="{BB962C8B-B14F-4D97-AF65-F5344CB8AC3E}">
        <p14:creationId xmlns:p14="http://schemas.microsoft.com/office/powerpoint/2010/main" val="2399027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9550" y="905909"/>
            <a:ext cx="11677650" cy="5652546"/>
          </a:xfrm>
          <a:prstGeom prst="rect">
            <a:avLst/>
          </a:prstGeom>
        </p:spPr>
      </p:pic>
      <p:sp>
        <p:nvSpPr>
          <p:cNvPr id="5" name="Rectangle 4"/>
          <p:cNvSpPr/>
          <p:nvPr/>
        </p:nvSpPr>
        <p:spPr>
          <a:xfrm>
            <a:off x="1019505" y="101740"/>
            <a:ext cx="9648496" cy="646331"/>
          </a:xfrm>
          <a:prstGeom prst="rect">
            <a:avLst/>
          </a:prstGeom>
        </p:spPr>
        <p:txBody>
          <a:bodyPr wrap="square">
            <a:spAutoFit/>
          </a:bodyPr>
          <a:lstStyle/>
          <a:p>
            <a:r>
              <a:rPr lang="en-IN" sz="3600" b="1" dirty="0"/>
              <a:t>CONTENT OF PARTITIONED FILE IN HDFS</a:t>
            </a:r>
          </a:p>
        </p:txBody>
      </p:sp>
    </p:spTree>
    <p:extLst>
      <p:ext uri="{BB962C8B-B14F-4D97-AF65-F5344CB8AC3E}">
        <p14:creationId xmlns:p14="http://schemas.microsoft.com/office/powerpoint/2010/main" val="272128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A479C-ADDF-48F7-88E9-135143692DD9}"/>
              </a:ext>
            </a:extLst>
          </p:cNvPr>
          <p:cNvSpPr>
            <a:spLocks noGrp="1"/>
          </p:cNvSpPr>
          <p:nvPr>
            <p:ph idx="1"/>
          </p:nvPr>
        </p:nvSpPr>
        <p:spPr>
          <a:xfrm>
            <a:off x="535022" y="447472"/>
            <a:ext cx="10807429" cy="6167337"/>
          </a:xfrm>
        </p:spPr>
        <p:txBody>
          <a:bodyPr/>
          <a:lstStyle/>
          <a:p>
            <a:pPr>
              <a:buFont typeface="Wingdings" panose="05000000000000000000" pitchFamily="2" charset="2"/>
              <a:buChar char="Ø"/>
            </a:pPr>
            <a:r>
              <a:rPr lang="en-IN" b="1" dirty="0">
                <a:solidFill>
                  <a:schemeClr val="accent3">
                    <a:lumMod val="60000"/>
                    <a:lumOff val="40000"/>
                  </a:schemeClr>
                </a:solidFill>
              </a:rPr>
              <a:t>part1=spark.read.csv("/output/partition.csv/Dep=radiotherapy").</a:t>
            </a:r>
            <a:r>
              <a:rPr lang="en-IN" b="1" dirty="0" err="1">
                <a:solidFill>
                  <a:schemeClr val="accent3">
                    <a:lumMod val="60000"/>
                    <a:lumOff val="40000"/>
                  </a:schemeClr>
                </a:solidFill>
              </a:rPr>
              <a:t>toDF</a:t>
            </a:r>
            <a:r>
              <a:rPr lang="en-IN" b="1" dirty="0">
                <a:solidFill>
                  <a:schemeClr val="accent3">
                    <a:lumMod val="60000"/>
                    <a:lumOff val="40000"/>
                  </a:schemeClr>
                </a:solidFill>
              </a:rPr>
              <a:t>("id","Hcode","HCcode","A_Room","Wcode","Bed_Grade","pid","PCcode","Admission","Illness","Visit_P","P_age","Deposit") </a:t>
            </a:r>
          </a:p>
          <a:p>
            <a:pPr>
              <a:buFont typeface="Wingdings" panose="05000000000000000000" pitchFamily="2" charset="2"/>
              <a:buChar char="Ø"/>
            </a:pPr>
            <a:r>
              <a:rPr lang="en-IN" b="1" dirty="0">
                <a:solidFill>
                  <a:schemeClr val="accent3">
                    <a:lumMod val="60000"/>
                    <a:lumOff val="40000"/>
                  </a:schemeClr>
                </a:solidFill>
              </a:rPr>
              <a:t>Part1.show()</a:t>
            </a:r>
          </a:p>
          <a:p>
            <a:pPr marL="0" indent="0">
              <a:buNone/>
            </a:pPr>
            <a:endParaRPr lang="en-IN" dirty="0"/>
          </a:p>
        </p:txBody>
      </p:sp>
      <p:pic>
        <p:nvPicPr>
          <p:cNvPr id="5" name="Picture 4">
            <a:extLst>
              <a:ext uri="{FF2B5EF4-FFF2-40B4-BE49-F238E27FC236}">
                <a16:creationId xmlns:a16="http://schemas.microsoft.com/office/drawing/2014/main" id="{58471295-676E-4436-89AE-498C4B8D9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40" y="2147191"/>
            <a:ext cx="11208530" cy="4577172"/>
          </a:xfrm>
          <a:prstGeom prst="rect">
            <a:avLst/>
          </a:prstGeom>
        </p:spPr>
      </p:pic>
    </p:spTree>
    <p:extLst>
      <p:ext uri="{BB962C8B-B14F-4D97-AF65-F5344CB8AC3E}">
        <p14:creationId xmlns:p14="http://schemas.microsoft.com/office/powerpoint/2010/main" val="1708802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2B43A-3DCA-447C-BA4A-BA420FE5D6D5}"/>
              </a:ext>
            </a:extLst>
          </p:cNvPr>
          <p:cNvSpPr>
            <a:spLocks noGrp="1"/>
          </p:cNvSpPr>
          <p:nvPr>
            <p:ph idx="1"/>
          </p:nvPr>
        </p:nvSpPr>
        <p:spPr>
          <a:xfrm>
            <a:off x="350197" y="304800"/>
            <a:ext cx="10768518" cy="6248399"/>
          </a:xfrm>
        </p:spPr>
        <p:txBody>
          <a:bodyPr/>
          <a:lstStyle/>
          <a:p>
            <a:pPr>
              <a:buFont typeface="Wingdings" panose="05000000000000000000" pitchFamily="2" charset="2"/>
              <a:buChar char="Ø"/>
            </a:pPr>
            <a:r>
              <a:rPr lang="en-US" b="1" dirty="0">
                <a:solidFill>
                  <a:schemeClr val="accent3">
                    <a:lumMod val="60000"/>
                    <a:lumOff val="40000"/>
                  </a:schemeClr>
                </a:solidFill>
              </a:rPr>
              <a:t>df4= part1.createOrReplaceTempView("Department")</a:t>
            </a:r>
          </a:p>
          <a:p>
            <a:pPr>
              <a:buFont typeface="Wingdings" panose="05000000000000000000" pitchFamily="2" charset="2"/>
              <a:buChar char="Ø"/>
            </a:pPr>
            <a:r>
              <a:rPr lang="en-US" b="1" dirty="0">
                <a:solidFill>
                  <a:schemeClr val="accent3">
                    <a:lumMod val="60000"/>
                    <a:lumOff val="40000"/>
                  </a:schemeClr>
                </a:solidFill>
              </a:rPr>
              <a:t>sql3= </a:t>
            </a:r>
            <a:r>
              <a:rPr lang="en-US" b="1" dirty="0" err="1">
                <a:solidFill>
                  <a:schemeClr val="accent3">
                    <a:lumMod val="60000"/>
                    <a:lumOff val="40000"/>
                  </a:schemeClr>
                </a:solidFill>
              </a:rPr>
              <a:t>spark.sql</a:t>
            </a:r>
            <a:r>
              <a:rPr lang="en-US" b="1" dirty="0">
                <a:solidFill>
                  <a:schemeClr val="accent3">
                    <a:lumMod val="60000"/>
                    <a:lumOff val="40000"/>
                  </a:schemeClr>
                </a:solidFill>
              </a:rPr>
              <a:t>("select </a:t>
            </a:r>
            <a:r>
              <a:rPr lang="en-US" b="1" dirty="0" err="1">
                <a:solidFill>
                  <a:schemeClr val="accent3">
                    <a:lumMod val="60000"/>
                    <a:lumOff val="40000"/>
                  </a:schemeClr>
                </a:solidFill>
              </a:rPr>
              <a:t>pid,P_age,sum</a:t>
            </a:r>
            <a:r>
              <a:rPr lang="en-US" b="1" dirty="0">
                <a:solidFill>
                  <a:schemeClr val="accent3">
                    <a:lumMod val="60000"/>
                    <a:lumOff val="40000"/>
                  </a:schemeClr>
                </a:solidFill>
              </a:rPr>
              <a:t>(deposit) as </a:t>
            </a:r>
            <a:r>
              <a:rPr lang="en-US" b="1" dirty="0" err="1">
                <a:solidFill>
                  <a:schemeClr val="accent3">
                    <a:lumMod val="60000"/>
                    <a:lumOff val="40000"/>
                  </a:schemeClr>
                </a:solidFill>
              </a:rPr>
              <a:t>total_deposit</a:t>
            </a:r>
            <a:r>
              <a:rPr lang="en-US" b="1" dirty="0">
                <a:solidFill>
                  <a:schemeClr val="accent3">
                    <a:lumMod val="60000"/>
                    <a:lumOff val="40000"/>
                  </a:schemeClr>
                </a:solidFill>
              </a:rPr>
              <a:t> from Department where </a:t>
            </a:r>
            <a:r>
              <a:rPr lang="en-US" b="1" dirty="0" err="1">
                <a:solidFill>
                  <a:schemeClr val="accent3">
                    <a:lumMod val="60000"/>
                    <a:lumOff val="40000"/>
                  </a:schemeClr>
                </a:solidFill>
              </a:rPr>
              <a:t>P_age</a:t>
            </a:r>
            <a:r>
              <a:rPr lang="en-US" b="1" dirty="0">
                <a:solidFill>
                  <a:schemeClr val="accent3">
                    <a:lumMod val="60000"/>
                    <a:lumOff val="40000"/>
                  </a:schemeClr>
                </a:solidFill>
              </a:rPr>
              <a:t> =55 and Illness ='Extreme' group by </a:t>
            </a:r>
            <a:r>
              <a:rPr lang="en-US" b="1" dirty="0" err="1">
                <a:solidFill>
                  <a:schemeClr val="accent3">
                    <a:lumMod val="60000"/>
                    <a:lumOff val="40000"/>
                  </a:schemeClr>
                </a:solidFill>
              </a:rPr>
              <a:t>pid,P_age</a:t>
            </a:r>
            <a:r>
              <a:rPr lang="en-US" b="1" dirty="0">
                <a:solidFill>
                  <a:schemeClr val="accent3">
                    <a:lumMod val="60000"/>
                    <a:lumOff val="40000"/>
                  </a:schemeClr>
                </a:solidFill>
              </a:rPr>
              <a:t> ").show()</a:t>
            </a:r>
          </a:p>
          <a:p>
            <a:pPr marL="0" indent="0">
              <a:buNone/>
            </a:pPr>
            <a:endParaRPr lang="en-IN" dirty="0"/>
          </a:p>
        </p:txBody>
      </p:sp>
      <p:pic>
        <p:nvPicPr>
          <p:cNvPr id="5" name="Picture 4">
            <a:extLst>
              <a:ext uri="{FF2B5EF4-FFF2-40B4-BE49-F238E27FC236}">
                <a16:creationId xmlns:a16="http://schemas.microsoft.com/office/drawing/2014/main" id="{CFF6E544-8157-466E-897C-78D6A2F92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27" y="1813141"/>
            <a:ext cx="11108988" cy="4879487"/>
          </a:xfrm>
          <a:prstGeom prst="rect">
            <a:avLst/>
          </a:prstGeom>
        </p:spPr>
      </p:pic>
    </p:spTree>
    <p:extLst>
      <p:ext uri="{BB962C8B-B14F-4D97-AF65-F5344CB8AC3E}">
        <p14:creationId xmlns:p14="http://schemas.microsoft.com/office/powerpoint/2010/main" val="2903222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725" y="295063"/>
            <a:ext cx="9490228" cy="608827"/>
          </a:xfrm>
        </p:spPr>
        <p:txBody>
          <a:bodyPr/>
          <a:lstStyle/>
          <a:p>
            <a:r>
              <a:rPr lang="en-IN" sz="3600" b="1" dirty="0"/>
              <a:t>BUCKETING IN SPARK-SQL</a:t>
            </a:r>
          </a:p>
        </p:txBody>
      </p:sp>
      <p:sp>
        <p:nvSpPr>
          <p:cNvPr id="3" name="Content Placeholder 2"/>
          <p:cNvSpPr>
            <a:spLocks noGrp="1"/>
          </p:cNvSpPr>
          <p:nvPr>
            <p:ph idx="1"/>
          </p:nvPr>
        </p:nvSpPr>
        <p:spPr>
          <a:xfrm>
            <a:off x="568171" y="1340528"/>
            <a:ext cx="11276987" cy="5228438"/>
          </a:xfrm>
        </p:spPr>
        <p:txBody>
          <a:bodyPr/>
          <a:lstStyle/>
          <a:p>
            <a:pPr>
              <a:buFont typeface="Wingdings" panose="05000000000000000000" pitchFamily="2" charset="2"/>
              <a:buChar char="Ø"/>
            </a:pPr>
            <a:r>
              <a:rPr lang="en-IN" dirty="0"/>
              <a:t>df2.write.format("csv").</a:t>
            </a:r>
            <a:r>
              <a:rPr lang="en-IN" dirty="0" err="1"/>
              <a:t>bucketBy</a:t>
            </a:r>
            <a:r>
              <a:rPr lang="en-IN" dirty="0"/>
              <a:t>(10,"Dep").</a:t>
            </a:r>
            <a:r>
              <a:rPr lang="en-IN" dirty="0" err="1"/>
              <a:t>saveAsTable</a:t>
            </a:r>
            <a:r>
              <a:rPr lang="en-IN" dirty="0"/>
              <a:t>("Buck3")</a:t>
            </a:r>
          </a:p>
          <a:p>
            <a:pPr marL="0" indent="0">
              <a:buNone/>
            </a:pPr>
            <a:endParaRPr lang="en-IN" dirty="0"/>
          </a:p>
        </p:txBody>
      </p:sp>
      <p:pic>
        <p:nvPicPr>
          <p:cNvPr id="4" name="Picture 3"/>
          <p:cNvPicPr/>
          <p:nvPr/>
        </p:nvPicPr>
        <p:blipFill>
          <a:blip r:embed="rId2"/>
          <a:stretch>
            <a:fillRect/>
          </a:stretch>
        </p:blipFill>
        <p:spPr>
          <a:xfrm>
            <a:off x="745725" y="2079749"/>
            <a:ext cx="9970749" cy="4615341"/>
          </a:xfrm>
          <a:prstGeom prst="rect">
            <a:avLst/>
          </a:prstGeom>
        </p:spPr>
      </p:pic>
    </p:spTree>
    <p:extLst>
      <p:ext uri="{BB962C8B-B14F-4D97-AF65-F5344CB8AC3E}">
        <p14:creationId xmlns:p14="http://schemas.microsoft.com/office/powerpoint/2010/main" val="1908270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1682" y="84856"/>
            <a:ext cx="9404723" cy="787503"/>
          </a:xfrm>
        </p:spPr>
        <p:txBody>
          <a:bodyPr/>
          <a:lstStyle/>
          <a:p>
            <a:r>
              <a:rPr lang="en-IN" sz="3600" b="1" dirty="0"/>
              <a:t>CONTENT OF BUCKETED FILE</a:t>
            </a:r>
          </a:p>
        </p:txBody>
      </p:sp>
      <p:sp>
        <p:nvSpPr>
          <p:cNvPr id="3" name="Content Placeholder 2"/>
          <p:cNvSpPr>
            <a:spLocks noGrp="1"/>
          </p:cNvSpPr>
          <p:nvPr>
            <p:ph idx="1"/>
          </p:nvPr>
        </p:nvSpPr>
        <p:spPr>
          <a:xfrm>
            <a:off x="346842" y="872359"/>
            <a:ext cx="11351172" cy="5738647"/>
          </a:xfrm>
        </p:spPr>
        <p:txBody>
          <a:bodyPr/>
          <a:lstStyle/>
          <a:p>
            <a:pPr marL="0" indent="0">
              <a:buNone/>
            </a:pPr>
            <a:endParaRPr lang="en-IN" dirty="0"/>
          </a:p>
        </p:txBody>
      </p:sp>
      <p:pic>
        <p:nvPicPr>
          <p:cNvPr id="4" name="Picture 3"/>
          <p:cNvPicPr/>
          <p:nvPr/>
        </p:nvPicPr>
        <p:blipFill>
          <a:blip r:embed="rId2"/>
          <a:stretch>
            <a:fillRect/>
          </a:stretch>
        </p:blipFill>
        <p:spPr>
          <a:xfrm>
            <a:off x="346842" y="872358"/>
            <a:ext cx="11351172" cy="5738647"/>
          </a:xfrm>
          <a:prstGeom prst="rect">
            <a:avLst/>
          </a:prstGeom>
        </p:spPr>
      </p:pic>
    </p:spTree>
    <p:extLst>
      <p:ext uri="{BB962C8B-B14F-4D97-AF65-F5344CB8AC3E}">
        <p14:creationId xmlns:p14="http://schemas.microsoft.com/office/powerpoint/2010/main" val="1110933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551A-D0D2-4EA1-A2EA-98B9EC5D27E8}"/>
              </a:ext>
            </a:extLst>
          </p:cNvPr>
          <p:cNvSpPr>
            <a:spLocks noGrp="1"/>
          </p:cNvSpPr>
          <p:nvPr>
            <p:ph type="title"/>
          </p:nvPr>
        </p:nvSpPr>
        <p:spPr>
          <a:xfrm>
            <a:off x="646111" y="452718"/>
            <a:ext cx="9404723" cy="745767"/>
          </a:xfrm>
        </p:spPr>
        <p:txBody>
          <a:bodyPr/>
          <a:lstStyle/>
          <a:p>
            <a:r>
              <a:rPr lang="en-IN" b="1" dirty="0"/>
              <a:t>HIVE IN SPARK</a:t>
            </a:r>
          </a:p>
        </p:txBody>
      </p:sp>
      <p:sp>
        <p:nvSpPr>
          <p:cNvPr id="3" name="Content Placeholder 2">
            <a:extLst>
              <a:ext uri="{FF2B5EF4-FFF2-40B4-BE49-F238E27FC236}">
                <a16:creationId xmlns:a16="http://schemas.microsoft.com/office/drawing/2014/main" id="{D731E66E-A7EA-4B77-AB59-36E7CB8EF638}"/>
              </a:ext>
            </a:extLst>
          </p:cNvPr>
          <p:cNvSpPr>
            <a:spLocks noGrp="1"/>
          </p:cNvSpPr>
          <p:nvPr>
            <p:ph idx="1"/>
          </p:nvPr>
        </p:nvSpPr>
        <p:spPr>
          <a:xfrm>
            <a:off x="941033" y="1855432"/>
            <a:ext cx="9827581" cy="4651899"/>
          </a:xfrm>
        </p:spPr>
        <p:txBody>
          <a:bodyPr/>
          <a:lstStyle/>
          <a:p>
            <a:pPr>
              <a:buFont typeface="Wingdings" panose="05000000000000000000" pitchFamily="2" charset="2"/>
              <a:buChar char="Ø"/>
            </a:pPr>
            <a:r>
              <a:rPr lang="en-US" b="1" i="0" dirty="0">
                <a:solidFill>
                  <a:srgbClr val="69BE28"/>
                </a:solidFill>
                <a:effectLst/>
                <a:latin typeface="DejaVu Sans Mono"/>
              </a:rPr>
              <a:t>from </a:t>
            </a:r>
            <a:r>
              <a:rPr lang="en-US" b="1" i="0" dirty="0" err="1">
                <a:solidFill>
                  <a:srgbClr val="69BE28"/>
                </a:solidFill>
                <a:effectLst/>
                <a:latin typeface="DejaVu Sans Mono"/>
              </a:rPr>
              <a:t>pyspark.sql</a:t>
            </a:r>
            <a:r>
              <a:rPr lang="en-US" b="1" i="0" dirty="0">
                <a:solidFill>
                  <a:srgbClr val="69BE28"/>
                </a:solidFill>
                <a:effectLst/>
                <a:latin typeface="DejaVu Sans Mono"/>
              </a:rPr>
              <a:t> import </a:t>
            </a:r>
            <a:r>
              <a:rPr lang="en-US" b="1" i="0" dirty="0" err="1">
                <a:solidFill>
                  <a:srgbClr val="69BE28"/>
                </a:solidFill>
                <a:effectLst/>
                <a:latin typeface="DejaVu Sans Mono"/>
              </a:rPr>
              <a:t>SparkSession</a:t>
            </a:r>
            <a:endParaRPr lang="en-US" b="1" i="0" dirty="0">
              <a:solidFill>
                <a:srgbClr val="69BE28"/>
              </a:solidFill>
              <a:effectLst/>
              <a:latin typeface="DejaVu Sans Mono"/>
            </a:endParaRPr>
          </a:p>
          <a:p>
            <a:pPr>
              <a:buFont typeface="Wingdings" panose="05000000000000000000" pitchFamily="2" charset="2"/>
              <a:buChar char="Ø"/>
            </a:pPr>
            <a:r>
              <a:rPr lang="en-US" b="1" i="0" dirty="0">
                <a:solidFill>
                  <a:srgbClr val="69BE28"/>
                </a:solidFill>
                <a:effectLst/>
                <a:latin typeface="DejaVu Sans Mono"/>
              </a:rPr>
              <a:t>hive1= </a:t>
            </a:r>
            <a:r>
              <a:rPr lang="en-US" b="1" i="0" dirty="0" err="1">
                <a:solidFill>
                  <a:srgbClr val="69BE28"/>
                </a:solidFill>
                <a:effectLst/>
                <a:latin typeface="DejaVu Sans Mono"/>
              </a:rPr>
              <a:t>spark.sql</a:t>
            </a:r>
            <a:r>
              <a:rPr lang="en-US" b="1" i="0" dirty="0">
                <a:solidFill>
                  <a:srgbClr val="69BE28"/>
                </a:solidFill>
                <a:effectLst/>
                <a:latin typeface="DejaVu Sans Mono"/>
              </a:rPr>
              <a:t>("show databases").show()</a:t>
            </a:r>
            <a:endParaRPr lang="en-US" b="1" dirty="0">
              <a:solidFill>
                <a:srgbClr val="69BE28"/>
              </a:solidFill>
              <a:latin typeface="DejaVu Sans Mono"/>
            </a:endParaRP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41BD6A4B-3341-4C88-8FBA-4D6BBB4FF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90" y="3225071"/>
            <a:ext cx="5202315" cy="2332350"/>
          </a:xfrm>
          <a:prstGeom prst="rect">
            <a:avLst/>
          </a:prstGeom>
        </p:spPr>
      </p:pic>
    </p:spTree>
    <p:extLst>
      <p:ext uri="{BB962C8B-B14F-4D97-AF65-F5344CB8AC3E}">
        <p14:creationId xmlns:p14="http://schemas.microsoft.com/office/powerpoint/2010/main" val="399638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9319-C102-4BF4-989C-994743760DE2}"/>
              </a:ext>
            </a:extLst>
          </p:cNvPr>
          <p:cNvSpPr>
            <a:spLocks noGrp="1"/>
          </p:cNvSpPr>
          <p:nvPr>
            <p:ph type="title"/>
          </p:nvPr>
        </p:nvSpPr>
        <p:spPr>
          <a:xfrm>
            <a:off x="646111" y="452718"/>
            <a:ext cx="9404723" cy="739978"/>
          </a:xfrm>
        </p:spPr>
        <p:txBody>
          <a:bodyPr/>
          <a:lstStyle/>
          <a:p>
            <a:r>
              <a:rPr lang="en-IN" sz="4800" b="1" dirty="0"/>
              <a:t>1-Introduction</a:t>
            </a:r>
          </a:p>
        </p:txBody>
      </p:sp>
      <p:sp>
        <p:nvSpPr>
          <p:cNvPr id="3" name="Content Placeholder 2">
            <a:extLst>
              <a:ext uri="{FF2B5EF4-FFF2-40B4-BE49-F238E27FC236}">
                <a16:creationId xmlns:a16="http://schemas.microsoft.com/office/drawing/2014/main" id="{A912E970-FB18-4739-A854-67A9ECFE3ADA}"/>
              </a:ext>
            </a:extLst>
          </p:cNvPr>
          <p:cNvSpPr>
            <a:spLocks noGrp="1"/>
          </p:cNvSpPr>
          <p:nvPr>
            <p:ph idx="1"/>
          </p:nvPr>
        </p:nvSpPr>
        <p:spPr>
          <a:xfrm>
            <a:off x="924712" y="1371962"/>
            <a:ext cx="9126122" cy="5135370"/>
          </a:xfrm>
        </p:spPr>
        <p:txBody>
          <a:bodyPr>
            <a:normAutofit lnSpcReduction="10000"/>
          </a:bodyPr>
          <a:lstStyle/>
          <a:p>
            <a:pPr>
              <a:buFont typeface="Wingdings" panose="05000000000000000000" pitchFamily="2" charset="2"/>
              <a:buChar char="Ø"/>
            </a:pPr>
            <a:r>
              <a:rPr lang="en-IN" b="1" dirty="0">
                <a:solidFill>
                  <a:schemeClr val="accent3">
                    <a:lumMod val="60000"/>
                    <a:lumOff val="40000"/>
                  </a:schemeClr>
                </a:solidFill>
              </a:rPr>
              <a:t>AIM:</a:t>
            </a:r>
            <a:r>
              <a:rPr lang="en-IN" dirty="0"/>
              <a:t> The goal of the project is to analysis the Hospital dataset using HDFS and Spark.</a:t>
            </a:r>
          </a:p>
          <a:p>
            <a:pPr>
              <a:buFont typeface="Wingdings" panose="05000000000000000000" pitchFamily="2" charset="2"/>
              <a:buChar char="Ø"/>
            </a:pPr>
            <a:endParaRPr lang="en-IN" b="1" dirty="0">
              <a:solidFill>
                <a:schemeClr val="accent3">
                  <a:lumMod val="60000"/>
                  <a:lumOff val="40000"/>
                </a:schemeClr>
              </a:solidFill>
            </a:endParaRPr>
          </a:p>
          <a:p>
            <a:pPr>
              <a:buFont typeface="Wingdings" panose="05000000000000000000" pitchFamily="2" charset="2"/>
              <a:buChar char="Ø"/>
            </a:pPr>
            <a:r>
              <a:rPr lang="en-IN" b="1" dirty="0">
                <a:solidFill>
                  <a:schemeClr val="accent3">
                    <a:lumMod val="60000"/>
                    <a:lumOff val="40000"/>
                  </a:schemeClr>
                </a:solidFill>
              </a:rPr>
              <a:t>Description:</a:t>
            </a:r>
            <a:r>
              <a:rPr lang="en-IN" dirty="0"/>
              <a:t> </a:t>
            </a:r>
          </a:p>
          <a:p>
            <a:pPr marL="457200" indent="-457200" algn="just">
              <a:buFont typeface="+mj-lt"/>
              <a:buAutoNum type="arabicPeriod"/>
            </a:pPr>
            <a:r>
              <a:rPr lang="en-IN" dirty="0"/>
              <a:t>For this Big-data project, We took the Hospital data from Kaggle website, and converted that data into CSV file. </a:t>
            </a:r>
          </a:p>
          <a:p>
            <a:pPr marL="457200" indent="-457200" algn="just">
              <a:buFont typeface="+mj-lt"/>
              <a:buAutoNum type="arabicPeriod"/>
            </a:pPr>
            <a:r>
              <a:rPr lang="en-IN" dirty="0"/>
              <a:t>The dataset contains 14 columns and 137K rows approximately. Then using Ambari We imported the CSV file data into HDFS. </a:t>
            </a:r>
          </a:p>
          <a:p>
            <a:pPr marL="457200" indent="-457200" algn="just">
              <a:buFont typeface="+mj-lt"/>
              <a:buAutoNum type="arabicPeriod"/>
            </a:pPr>
            <a:r>
              <a:rPr lang="en-IN" dirty="0"/>
              <a:t>After that we created one dataframe in spark and with the help of that dataframe we loaded our csv file into spark. </a:t>
            </a:r>
          </a:p>
          <a:p>
            <a:pPr marL="457200" indent="-457200" algn="just">
              <a:buFont typeface="+mj-lt"/>
              <a:buAutoNum type="arabicPeriod"/>
            </a:pPr>
            <a:r>
              <a:rPr lang="en-IN" dirty="0"/>
              <a:t>Then we performed some </a:t>
            </a:r>
            <a:r>
              <a:rPr lang="en-IN" dirty="0" err="1"/>
              <a:t>dataframes</a:t>
            </a:r>
            <a:r>
              <a:rPr lang="en-IN" dirty="0"/>
              <a:t> methods on it and also create one temporary view for the spark-</a:t>
            </a:r>
            <a:r>
              <a:rPr lang="en-IN" dirty="0" err="1"/>
              <a:t>sql</a:t>
            </a:r>
            <a:r>
              <a:rPr lang="en-IN" dirty="0"/>
              <a:t> queries. We also stored our output queries into a file in HDFS directory. </a:t>
            </a:r>
          </a:p>
          <a:p>
            <a:pPr marL="457200" indent="-457200" algn="just">
              <a:buFont typeface="+mj-lt"/>
              <a:buAutoNum type="arabicPeriod"/>
            </a:pPr>
            <a:r>
              <a:rPr lang="en-IN" dirty="0"/>
              <a:t>Then we performed partitioning and bucketing in spark, whose partition files are created in HDFS directory.  </a:t>
            </a:r>
          </a:p>
        </p:txBody>
      </p:sp>
    </p:spTree>
    <p:extLst>
      <p:ext uri="{BB962C8B-B14F-4D97-AF65-F5344CB8AC3E}">
        <p14:creationId xmlns:p14="http://schemas.microsoft.com/office/powerpoint/2010/main" val="1586270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C537F-A179-443D-BADE-F8846965EFC5}"/>
              </a:ext>
            </a:extLst>
          </p:cNvPr>
          <p:cNvSpPr>
            <a:spLocks noGrp="1"/>
          </p:cNvSpPr>
          <p:nvPr>
            <p:ph idx="1"/>
          </p:nvPr>
        </p:nvSpPr>
        <p:spPr>
          <a:xfrm>
            <a:off x="1103312" y="798990"/>
            <a:ext cx="9967142" cy="5449409"/>
          </a:xfrm>
        </p:spPr>
        <p:txBody>
          <a:bodyPr/>
          <a:lstStyle/>
          <a:p>
            <a:pPr>
              <a:buFont typeface="Wingdings" panose="05000000000000000000" pitchFamily="2" charset="2"/>
              <a:buChar char="Ø"/>
            </a:pPr>
            <a:r>
              <a:rPr lang="en-US" b="1" i="0" dirty="0">
                <a:solidFill>
                  <a:srgbClr val="69BE28"/>
                </a:solidFill>
                <a:effectLst/>
                <a:latin typeface="DejaVu Sans Mono"/>
              </a:rPr>
              <a:t>hive1 =</a:t>
            </a:r>
            <a:r>
              <a:rPr lang="en-US" b="1" i="0" dirty="0" err="1">
                <a:solidFill>
                  <a:srgbClr val="69BE28"/>
                </a:solidFill>
                <a:effectLst/>
                <a:latin typeface="DejaVu Sans Mono"/>
              </a:rPr>
              <a:t>spark.sql</a:t>
            </a:r>
            <a:r>
              <a:rPr lang="en-US" b="1" i="0" dirty="0">
                <a:solidFill>
                  <a:srgbClr val="69BE28"/>
                </a:solidFill>
                <a:effectLst/>
                <a:latin typeface="DejaVu Sans Mono"/>
              </a:rPr>
              <a:t>("use </a:t>
            </a:r>
            <a:r>
              <a:rPr lang="en-US" b="1" i="0" dirty="0" err="1">
                <a:solidFill>
                  <a:srgbClr val="69BE28"/>
                </a:solidFill>
                <a:effectLst/>
                <a:latin typeface="DejaVu Sans Mono"/>
              </a:rPr>
              <a:t>akshaydb</a:t>
            </a:r>
            <a:r>
              <a:rPr lang="en-US" b="1" i="0" dirty="0">
                <a:solidFill>
                  <a:srgbClr val="69BE28"/>
                </a:solidFill>
                <a:effectLst/>
                <a:latin typeface="DejaVu Sans Mono"/>
              </a:rPr>
              <a:t>")</a:t>
            </a:r>
          </a:p>
          <a:p>
            <a:pPr>
              <a:buFont typeface="Wingdings" panose="05000000000000000000" pitchFamily="2" charset="2"/>
              <a:buChar char="Ø"/>
            </a:pPr>
            <a:endParaRPr lang="en-US" dirty="0">
              <a:solidFill>
                <a:srgbClr val="69BE28"/>
              </a:solidFill>
              <a:latin typeface="DejaVu Sans Mono"/>
            </a:endParaRPr>
          </a:p>
          <a:p>
            <a:pPr>
              <a:buFont typeface="Wingdings" panose="05000000000000000000" pitchFamily="2" charset="2"/>
              <a:buChar char="Ø"/>
            </a:pPr>
            <a:endParaRPr lang="en-US" b="0" i="0" dirty="0">
              <a:solidFill>
                <a:srgbClr val="69BE28"/>
              </a:solidFill>
              <a:effectLst/>
              <a:latin typeface="DejaVu Sans Mono"/>
            </a:endParaRPr>
          </a:p>
          <a:p>
            <a:pPr>
              <a:buFont typeface="Wingdings" panose="05000000000000000000" pitchFamily="2" charset="2"/>
              <a:buChar char="Ø"/>
            </a:pPr>
            <a:r>
              <a:rPr lang="en-US" b="1" i="0" dirty="0">
                <a:solidFill>
                  <a:srgbClr val="69BE28"/>
                </a:solidFill>
                <a:effectLst/>
                <a:latin typeface="DejaVu Sans Mono"/>
              </a:rPr>
              <a:t>hive1= </a:t>
            </a:r>
            <a:r>
              <a:rPr lang="en-US" b="1" i="0" dirty="0" err="1">
                <a:solidFill>
                  <a:srgbClr val="69BE28"/>
                </a:solidFill>
                <a:effectLst/>
                <a:latin typeface="DejaVu Sans Mono"/>
              </a:rPr>
              <a:t>spark.sql</a:t>
            </a:r>
            <a:r>
              <a:rPr lang="en-US" b="1" i="0" dirty="0">
                <a:solidFill>
                  <a:srgbClr val="69BE28"/>
                </a:solidFill>
                <a:effectLst/>
                <a:latin typeface="DejaVu Sans Mono"/>
              </a:rPr>
              <a:t>("select * from </a:t>
            </a:r>
            <a:r>
              <a:rPr lang="en-US" b="1" i="0" dirty="0" err="1">
                <a:solidFill>
                  <a:srgbClr val="69BE28"/>
                </a:solidFill>
                <a:effectLst/>
                <a:latin typeface="DejaVu Sans Mono"/>
              </a:rPr>
              <a:t>health_care</a:t>
            </a:r>
            <a:r>
              <a:rPr lang="en-US" b="1" i="0" dirty="0">
                <a:solidFill>
                  <a:srgbClr val="69BE28"/>
                </a:solidFill>
                <a:effectLst/>
                <a:latin typeface="DejaVu Sans Mono"/>
              </a:rPr>
              <a:t> limit 5").show() </a:t>
            </a:r>
            <a:endParaRPr lang="en-US" b="1" dirty="0">
              <a:solidFill>
                <a:srgbClr val="69BE28"/>
              </a:solidFill>
              <a:latin typeface="DejaVu Sans Mono"/>
            </a:endParaRPr>
          </a:p>
          <a:p>
            <a:pPr marL="0" indent="0">
              <a:buNone/>
            </a:pPr>
            <a:endParaRPr lang="en-IN" dirty="0"/>
          </a:p>
        </p:txBody>
      </p:sp>
      <p:pic>
        <p:nvPicPr>
          <p:cNvPr id="5" name="Picture 4">
            <a:extLst>
              <a:ext uri="{FF2B5EF4-FFF2-40B4-BE49-F238E27FC236}">
                <a16:creationId xmlns:a16="http://schemas.microsoft.com/office/drawing/2014/main" id="{D1780BCA-B9EC-4B0C-92C3-D089461B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013" y="2814212"/>
            <a:ext cx="9349740" cy="3098316"/>
          </a:xfrm>
          <a:prstGeom prst="rect">
            <a:avLst/>
          </a:prstGeom>
        </p:spPr>
      </p:pic>
      <p:pic>
        <p:nvPicPr>
          <p:cNvPr id="7" name="Picture 6">
            <a:extLst>
              <a:ext uri="{FF2B5EF4-FFF2-40B4-BE49-F238E27FC236}">
                <a16:creationId xmlns:a16="http://schemas.microsoft.com/office/drawing/2014/main" id="{AFAD02FE-E3A4-4489-8666-A8B6CFD750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9839" y="1467673"/>
            <a:ext cx="3695663" cy="374434"/>
          </a:xfrm>
          <a:prstGeom prst="rect">
            <a:avLst/>
          </a:prstGeom>
        </p:spPr>
      </p:pic>
    </p:spTree>
    <p:extLst>
      <p:ext uri="{BB962C8B-B14F-4D97-AF65-F5344CB8AC3E}">
        <p14:creationId xmlns:p14="http://schemas.microsoft.com/office/powerpoint/2010/main" val="2282456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9D8583-9CDC-4DE8-8AAA-00E868D5AAA3}"/>
              </a:ext>
            </a:extLst>
          </p:cNvPr>
          <p:cNvSpPr>
            <a:spLocks noGrp="1"/>
          </p:cNvSpPr>
          <p:nvPr>
            <p:ph idx="1"/>
          </p:nvPr>
        </p:nvSpPr>
        <p:spPr>
          <a:xfrm>
            <a:off x="1103312" y="825622"/>
            <a:ext cx="9185907" cy="5422777"/>
          </a:xfrm>
        </p:spPr>
        <p:txBody>
          <a:bodyPr/>
          <a:lstStyle/>
          <a:p>
            <a:pPr>
              <a:buFont typeface="Wingdings" panose="05000000000000000000" pitchFamily="2" charset="2"/>
              <a:buChar char="Ø"/>
            </a:pPr>
            <a:r>
              <a:rPr lang="en-US" b="1" i="0" dirty="0">
                <a:solidFill>
                  <a:srgbClr val="69BE28"/>
                </a:solidFill>
                <a:effectLst/>
                <a:latin typeface="DejaVu Sans Mono"/>
              </a:rPr>
              <a:t>hive1= </a:t>
            </a:r>
            <a:r>
              <a:rPr lang="en-US" b="1" i="0" dirty="0" err="1">
                <a:solidFill>
                  <a:srgbClr val="69BE28"/>
                </a:solidFill>
                <a:effectLst/>
                <a:latin typeface="DejaVu Sans Mono"/>
              </a:rPr>
              <a:t>spark.sql</a:t>
            </a:r>
            <a:r>
              <a:rPr lang="en-US" b="1" i="0" dirty="0">
                <a:solidFill>
                  <a:srgbClr val="69BE28"/>
                </a:solidFill>
                <a:effectLst/>
                <a:latin typeface="DejaVu Sans Mono"/>
              </a:rPr>
              <a:t>("select * from </a:t>
            </a:r>
            <a:r>
              <a:rPr lang="en-US" b="1" i="0" dirty="0" err="1">
                <a:solidFill>
                  <a:srgbClr val="69BE28"/>
                </a:solidFill>
                <a:effectLst/>
                <a:latin typeface="DejaVu Sans Mono"/>
              </a:rPr>
              <a:t>health_care</a:t>
            </a:r>
            <a:r>
              <a:rPr lang="en-US" b="1" i="0" dirty="0">
                <a:solidFill>
                  <a:srgbClr val="69BE28"/>
                </a:solidFill>
                <a:effectLst/>
                <a:latin typeface="DejaVu Sans Mono"/>
              </a:rPr>
              <a:t> where </a:t>
            </a:r>
            <a:r>
              <a:rPr lang="en-US" b="1" i="0" dirty="0" err="1">
                <a:solidFill>
                  <a:srgbClr val="69BE28"/>
                </a:solidFill>
                <a:effectLst/>
                <a:latin typeface="DejaVu Sans Mono"/>
              </a:rPr>
              <a:t>hccode</a:t>
            </a:r>
            <a:r>
              <a:rPr lang="en-US" b="1" i="0" dirty="0">
                <a:solidFill>
                  <a:srgbClr val="69BE28"/>
                </a:solidFill>
                <a:effectLst/>
                <a:latin typeface="DejaVu Sans Mono"/>
              </a:rPr>
              <a:t>==</a:t>
            </a:r>
            <a:r>
              <a:rPr lang="en-US" b="1" i="0" dirty="0" err="1">
                <a:solidFill>
                  <a:srgbClr val="69BE28"/>
                </a:solidFill>
                <a:effectLst/>
                <a:latin typeface="DejaVu Sans Mono"/>
              </a:rPr>
              <a:t>pccode</a:t>
            </a:r>
            <a:r>
              <a:rPr lang="en-US" b="1" i="0" dirty="0">
                <a:solidFill>
                  <a:srgbClr val="69BE28"/>
                </a:solidFill>
                <a:effectLst/>
                <a:latin typeface="DejaVu Sans Mono"/>
              </a:rPr>
              <a:t>").show()</a:t>
            </a:r>
          </a:p>
          <a:p>
            <a:pPr marL="0" indent="0">
              <a:buNone/>
            </a:pPr>
            <a:endParaRPr lang="en-US" dirty="0">
              <a:solidFill>
                <a:srgbClr val="69BE28"/>
              </a:solidFill>
              <a:latin typeface="DejaVu Sans Mono"/>
            </a:endParaRPr>
          </a:p>
          <a:p>
            <a:pPr marL="0" indent="0">
              <a:buNone/>
            </a:pPr>
            <a:endParaRPr lang="en-IN" dirty="0"/>
          </a:p>
        </p:txBody>
      </p:sp>
      <p:pic>
        <p:nvPicPr>
          <p:cNvPr id="5" name="Picture 4">
            <a:extLst>
              <a:ext uri="{FF2B5EF4-FFF2-40B4-BE49-F238E27FC236}">
                <a16:creationId xmlns:a16="http://schemas.microsoft.com/office/drawing/2014/main" id="{49AF843A-83EE-4295-A051-8ED56BFFB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90" y="1873188"/>
            <a:ext cx="9989820" cy="4589756"/>
          </a:xfrm>
          <a:prstGeom prst="rect">
            <a:avLst/>
          </a:prstGeom>
        </p:spPr>
      </p:pic>
    </p:spTree>
    <p:extLst>
      <p:ext uri="{BB962C8B-B14F-4D97-AF65-F5344CB8AC3E}">
        <p14:creationId xmlns:p14="http://schemas.microsoft.com/office/powerpoint/2010/main" val="2567798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491" y="326595"/>
            <a:ext cx="9404723" cy="724441"/>
          </a:xfrm>
        </p:spPr>
        <p:txBody>
          <a:bodyPr/>
          <a:lstStyle/>
          <a:p>
            <a:r>
              <a:rPr lang="en-IN" b="1" dirty="0"/>
              <a:t>Conclusion</a:t>
            </a:r>
          </a:p>
        </p:txBody>
      </p:sp>
      <p:sp>
        <p:nvSpPr>
          <p:cNvPr id="3" name="Content Placeholder 2"/>
          <p:cNvSpPr>
            <a:spLocks noGrp="1"/>
          </p:cNvSpPr>
          <p:nvPr>
            <p:ph idx="1"/>
          </p:nvPr>
        </p:nvSpPr>
        <p:spPr>
          <a:xfrm>
            <a:off x="851338" y="1597572"/>
            <a:ext cx="9680028" cy="4650827"/>
          </a:xfrm>
        </p:spPr>
        <p:txBody>
          <a:bodyPr/>
          <a:lstStyle/>
          <a:p>
            <a:pPr marL="0" indent="0">
              <a:buNone/>
            </a:pPr>
            <a:r>
              <a:rPr lang="en-US" dirty="0"/>
              <a:t>Big data analytics has the potential to transform the way healthcare providers use sophisticated technologies to gain insight from their clinical and other data repositories and make informed decisions. In the future we’ll see the rapid, widespread implementation and use of big data analytics across the healthcare organization and the healthcare industry. To that end, the several challenges highlighted above, must be addressed. As big data analytics becomes more mainstream, issues such as guaranteeing privacy, safeguarding security, establishing standards and governance, and continually improving the tools and technologies will garner attention. Big data analytics and applications in healthcare are at a nascent stage of development, but rapid advances in platforms and tools can accelerate their maturing process.</a:t>
            </a:r>
            <a:endParaRPr lang="en-IN" dirty="0"/>
          </a:p>
        </p:txBody>
      </p:sp>
    </p:spTree>
    <p:extLst>
      <p:ext uri="{BB962C8B-B14F-4D97-AF65-F5344CB8AC3E}">
        <p14:creationId xmlns:p14="http://schemas.microsoft.com/office/powerpoint/2010/main" val="846525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04621" y="2596828"/>
            <a:ext cx="4419875" cy="1400530"/>
          </a:xfrm>
        </p:spPr>
        <p:txBody>
          <a:bodyPr/>
          <a:lstStyle/>
          <a:p>
            <a:r>
              <a:rPr lang="en-IN" sz="6000" b="1" dirty="0"/>
              <a:t>THANKYOU</a:t>
            </a:r>
          </a:p>
        </p:txBody>
      </p:sp>
    </p:spTree>
    <p:extLst>
      <p:ext uri="{BB962C8B-B14F-4D97-AF65-F5344CB8AC3E}">
        <p14:creationId xmlns:p14="http://schemas.microsoft.com/office/powerpoint/2010/main" val="144122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0111" y="861848"/>
            <a:ext cx="9490842" cy="5570483"/>
          </a:xfrm>
        </p:spPr>
        <p:txBody>
          <a:bodyPr>
            <a:normAutofit lnSpcReduction="10000"/>
          </a:bodyPr>
          <a:lstStyle/>
          <a:p>
            <a:pPr>
              <a:buFont typeface="Wingdings" panose="05000000000000000000" pitchFamily="2" charset="2"/>
              <a:buChar char="Ø"/>
            </a:pPr>
            <a:r>
              <a:rPr lang="en-IN" b="1" dirty="0">
                <a:solidFill>
                  <a:schemeClr val="accent3">
                    <a:lumMod val="60000"/>
                    <a:lumOff val="40000"/>
                  </a:schemeClr>
                </a:solidFill>
              </a:rPr>
              <a:t>Objective: </a:t>
            </a:r>
            <a:r>
              <a:rPr lang="en-IN" b="1" dirty="0"/>
              <a:t>Our objective is to </a:t>
            </a:r>
            <a:r>
              <a:rPr lang="en-US" b="1" dirty="0"/>
              <a:t>help hospitals to identify patients of high LOS risk (patients who will stay longer) at the time of admission. Once identified, patients with high LOS risk can have their treatment plan optimized to minimize LOS and lower the chance of staff/visitor infection. Also, prior knowledge of LOS can aid in logistics such as room and bed allocation planning.</a:t>
            </a:r>
            <a:r>
              <a:rPr lang="en-IN" b="1" dirty="0"/>
              <a:t> </a:t>
            </a:r>
          </a:p>
          <a:p>
            <a:pPr marL="0" indent="0">
              <a:buNone/>
            </a:pPr>
            <a:endParaRPr lang="en-IN" b="1" dirty="0"/>
          </a:p>
          <a:p>
            <a:pPr>
              <a:buFont typeface="Wingdings" panose="05000000000000000000" pitchFamily="2" charset="2"/>
              <a:buChar char="Ø"/>
            </a:pPr>
            <a:r>
              <a:rPr lang="en-IN" b="1" dirty="0">
                <a:solidFill>
                  <a:schemeClr val="accent3">
                    <a:lumMod val="60000"/>
                    <a:lumOff val="40000"/>
                  </a:schemeClr>
                </a:solidFill>
              </a:rPr>
              <a:t>Query questions: </a:t>
            </a:r>
            <a:r>
              <a:rPr lang="en-IN" b="1" dirty="0"/>
              <a:t>We are answering the following questions about this data set.</a:t>
            </a:r>
          </a:p>
          <a:p>
            <a:pPr marL="457200" indent="-457200">
              <a:buFont typeface="+mj-lt"/>
              <a:buAutoNum type="arabicPeriod"/>
            </a:pPr>
            <a:r>
              <a:rPr lang="en-IN" b="1" dirty="0"/>
              <a:t>To count the </a:t>
            </a:r>
            <a:r>
              <a:rPr lang="en-IN" b="1" dirty="0" err="1"/>
              <a:t>no.of</a:t>
            </a:r>
            <a:r>
              <a:rPr lang="en-IN" b="1" dirty="0"/>
              <a:t> patients who are admitted in the hospitals.</a:t>
            </a:r>
          </a:p>
          <a:p>
            <a:pPr marL="457200" indent="-457200">
              <a:buFont typeface="+mj-lt"/>
              <a:buAutoNum type="arabicPeriod"/>
            </a:pPr>
            <a:r>
              <a:rPr lang="en-IN" b="1" dirty="0"/>
              <a:t>To check in which department more </a:t>
            </a:r>
            <a:r>
              <a:rPr lang="en-IN" b="1" dirty="0" err="1"/>
              <a:t>no.of</a:t>
            </a:r>
            <a:r>
              <a:rPr lang="en-IN" b="1" dirty="0"/>
              <a:t> patients got admitted.</a:t>
            </a:r>
          </a:p>
          <a:p>
            <a:pPr marL="457200" indent="-457200">
              <a:buFont typeface="+mj-lt"/>
              <a:buAutoNum type="arabicPeriod"/>
            </a:pPr>
            <a:r>
              <a:rPr lang="en-IN" b="1" dirty="0"/>
              <a:t>To check the bed grade quality(1-4) for different wards of hospitals.</a:t>
            </a:r>
          </a:p>
          <a:p>
            <a:pPr marL="457200" indent="-457200">
              <a:buFont typeface="+mj-lt"/>
              <a:buAutoNum type="arabicPeriod"/>
            </a:pPr>
            <a:r>
              <a:rPr lang="en-IN" b="1" dirty="0"/>
              <a:t>How much initial money deposited in the hospitals by different patients.</a:t>
            </a:r>
          </a:p>
          <a:p>
            <a:pPr marL="457200" indent="-457200">
              <a:buFont typeface="+mj-lt"/>
              <a:buAutoNum type="arabicPeriod"/>
            </a:pPr>
            <a:r>
              <a:rPr lang="en-IN" b="1" dirty="0"/>
              <a:t>To check how many rooms are available in different departments.</a:t>
            </a:r>
          </a:p>
          <a:p>
            <a:pPr marL="457200" indent="-457200">
              <a:buFont typeface="+mj-lt"/>
              <a:buAutoNum type="arabicPeriod"/>
            </a:pPr>
            <a:r>
              <a:rPr lang="en-IN" b="1" dirty="0"/>
              <a:t> To count </a:t>
            </a:r>
            <a:r>
              <a:rPr lang="en-IN" b="1" dirty="0" err="1"/>
              <a:t>no.of</a:t>
            </a:r>
            <a:r>
              <a:rPr lang="en-IN" b="1" dirty="0"/>
              <a:t> patients with a specific illness type for a given department.</a:t>
            </a:r>
          </a:p>
          <a:p>
            <a:pPr marL="0" indent="0">
              <a:buNone/>
            </a:pPr>
            <a:endParaRPr lang="en-IN" b="1" dirty="0"/>
          </a:p>
          <a:p>
            <a:pPr>
              <a:buFont typeface="Wingdings" panose="05000000000000000000" pitchFamily="2" charset="2"/>
              <a:buChar char="Ø"/>
            </a:pPr>
            <a:endParaRPr lang="en-IN" b="1" dirty="0">
              <a:solidFill>
                <a:schemeClr val="accent3">
                  <a:lumMod val="60000"/>
                  <a:lumOff val="40000"/>
                </a:schemeClr>
              </a:solidFill>
            </a:endParaRPr>
          </a:p>
        </p:txBody>
      </p:sp>
    </p:spTree>
    <p:extLst>
      <p:ext uri="{BB962C8B-B14F-4D97-AF65-F5344CB8AC3E}">
        <p14:creationId xmlns:p14="http://schemas.microsoft.com/office/powerpoint/2010/main" val="42877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A460-B218-4124-AB5C-8CBD57CEC717}"/>
              </a:ext>
            </a:extLst>
          </p:cNvPr>
          <p:cNvSpPr>
            <a:spLocks noGrp="1"/>
          </p:cNvSpPr>
          <p:nvPr>
            <p:ph type="title"/>
          </p:nvPr>
        </p:nvSpPr>
        <p:spPr>
          <a:xfrm>
            <a:off x="646111" y="452718"/>
            <a:ext cx="9404723" cy="694947"/>
          </a:xfrm>
        </p:spPr>
        <p:txBody>
          <a:bodyPr/>
          <a:lstStyle/>
          <a:p>
            <a:r>
              <a:rPr lang="en-IN" b="1" dirty="0"/>
              <a:t>2-Applications used</a:t>
            </a:r>
          </a:p>
        </p:txBody>
      </p:sp>
      <p:sp>
        <p:nvSpPr>
          <p:cNvPr id="3" name="Content Placeholder 2">
            <a:extLst>
              <a:ext uri="{FF2B5EF4-FFF2-40B4-BE49-F238E27FC236}">
                <a16:creationId xmlns:a16="http://schemas.microsoft.com/office/drawing/2014/main" id="{0F7F69AD-8597-497B-B3AA-934D78AA5D04}"/>
              </a:ext>
            </a:extLst>
          </p:cNvPr>
          <p:cNvSpPr>
            <a:spLocks noGrp="1"/>
          </p:cNvSpPr>
          <p:nvPr>
            <p:ph idx="1"/>
          </p:nvPr>
        </p:nvSpPr>
        <p:spPr>
          <a:xfrm>
            <a:off x="1306286" y="2024744"/>
            <a:ext cx="8743567" cy="4223656"/>
          </a:xfrm>
        </p:spPr>
        <p:txBody>
          <a:bodyPr/>
          <a:lstStyle/>
          <a:p>
            <a:pPr>
              <a:buFont typeface="Wingdings" panose="05000000000000000000" pitchFamily="2" charset="2"/>
              <a:buChar char="Ø"/>
            </a:pPr>
            <a:r>
              <a:rPr lang="en-IN" b="1" dirty="0">
                <a:solidFill>
                  <a:schemeClr val="accent3">
                    <a:lumMod val="60000"/>
                    <a:lumOff val="40000"/>
                  </a:schemeClr>
                </a:solidFill>
              </a:rPr>
              <a:t>HDFS:</a:t>
            </a:r>
            <a:r>
              <a:rPr lang="en-IN" dirty="0"/>
              <a:t>  For storing large hospital dataset and provides easier access to Spark framework.</a:t>
            </a:r>
          </a:p>
          <a:p>
            <a:pPr>
              <a:buFont typeface="Wingdings" panose="05000000000000000000" pitchFamily="2" charset="2"/>
              <a:buChar char="Ø"/>
            </a:pPr>
            <a:endParaRPr lang="en-IN" b="1" dirty="0">
              <a:solidFill>
                <a:schemeClr val="accent3">
                  <a:lumMod val="60000"/>
                  <a:lumOff val="40000"/>
                </a:schemeClr>
              </a:solidFill>
            </a:endParaRPr>
          </a:p>
          <a:p>
            <a:pPr>
              <a:buFont typeface="Wingdings" panose="05000000000000000000" pitchFamily="2" charset="2"/>
              <a:buChar char="Ø"/>
            </a:pPr>
            <a:r>
              <a:rPr lang="en-IN" b="1" dirty="0">
                <a:solidFill>
                  <a:schemeClr val="accent3">
                    <a:lumMod val="60000"/>
                    <a:lumOff val="40000"/>
                  </a:schemeClr>
                </a:solidFill>
              </a:rPr>
              <a:t>Spark: </a:t>
            </a:r>
            <a:r>
              <a:rPr lang="en-US" dirty="0">
                <a:solidFill>
                  <a:schemeClr val="accent2">
                    <a:lumMod val="20000"/>
                    <a:lumOff val="80000"/>
                  </a:schemeClr>
                </a:solidFill>
              </a:rPr>
              <a:t>Spark is an open source framework focused on interactive query, machine learning, and real-time workloads. It does not have its own storage system, but runs analytics on other storage systems like HDFS, or other popular stores like Amazon Redshift, Amazon S3, Couchbase, Cassandra, etc.</a:t>
            </a:r>
            <a:endParaRPr lang="en-IN" dirty="0">
              <a:solidFill>
                <a:schemeClr val="accent2">
                  <a:lumMod val="20000"/>
                  <a:lumOff val="80000"/>
                </a:schemeClr>
              </a:solidFill>
            </a:endParaRPr>
          </a:p>
        </p:txBody>
      </p:sp>
    </p:spTree>
    <p:extLst>
      <p:ext uri="{BB962C8B-B14F-4D97-AF65-F5344CB8AC3E}">
        <p14:creationId xmlns:p14="http://schemas.microsoft.com/office/powerpoint/2010/main" val="336815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525" y="1663374"/>
            <a:ext cx="9690538" cy="2308324"/>
          </a:xfrm>
          <a:prstGeom prst="rect">
            <a:avLst/>
          </a:prstGeom>
        </p:spPr>
        <p:txBody>
          <a:bodyPr wrap="square">
            <a:spAutoFit/>
          </a:bodyPr>
          <a:lstStyle/>
          <a:p>
            <a:pPr marL="285750" indent="-285750">
              <a:buFont typeface="Wingdings" panose="05000000000000000000" pitchFamily="2" charset="2"/>
              <a:buChar char="Ø"/>
            </a:pPr>
            <a:r>
              <a:rPr lang="en-IN" dirty="0"/>
              <a:t>import </a:t>
            </a:r>
            <a:r>
              <a:rPr lang="en-IN" dirty="0" err="1"/>
              <a:t>pyspark</a:t>
            </a:r>
            <a:endParaRPr lang="en-IN" dirty="0"/>
          </a:p>
          <a:p>
            <a:pPr marL="285750" indent="-285750">
              <a:buFont typeface="Wingdings" panose="05000000000000000000" pitchFamily="2" charset="2"/>
              <a:buChar char="Ø"/>
            </a:pPr>
            <a:r>
              <a:rPr lang="en-IN" dirty="0"/>
              <a:t>from </a:t>
            </a:r>
            <a:r>
              <a:rPr lang="en-IN" dirty="0" err="1"/>
              <a:t>pyspark.sql</a:t>
            </a:r>
            <a:r>
              <a:rPr lang="en-IN" dirty="0"/>
              <a:t> import </a:t>
            </a:r>
            <a:r>
              <a:rPr lang="en-IN" dirty="0" err="1"/>
              <a:t>sparksession</a:t>
            </a:r>
            <a:r>
              <a:rPr lang="en-IN" dirty="0"/>
              <a:t> </a:t>
            </a:r>
          </a:p>
          <a:p>
            <a:pPr marL="285750" indent="-285750">
              <a:buFont typeface="Wingdings" panose="05000000000000000000" pitchFamily="2" charset="2"/>
              <a:buChar char="Ø"/>
            </a:pPr>
            <a:r>
              <a:rPr lang="en-IN" dirty="0"/>
              <a:t>df2 = spark.read.csv('/project2/test_data.csv',</a:t>
            </a:r>
            <a:r>
              <a:rPr lang="en-IN" dirty="0" err="1"/>
              <a:t>inferSchema</a:t>
            </a:r>
            <a:r>
              <a:rPr lang="en-IN" dirty="0"/>
              <a:t>=</a:t>
            </a:r>
            <a:r>
              <a:rPr lang="en-IN" dirty="0" err="1"/>
              <a:t>True,header</a:t>
            </a:r>
            <a:r>
              <a:rPr lang="en-IN" dirty="0"/>
              <a:t>=False).</a:t>
            </a:r>
            <a:r>
              <a:rPr lang="en-IN" dirty="0" err="1"/>
              <a:t>toDF</a:t>
            </a:r>
            <a:r>
              <a:rPr lang="en-IN" dirty="0"/>
              <a:t>("id","</a:t>
            </a:r>
            <a:r>
              <a:rPr lang="en-IN" dirty="0" err="1"/>
              <a:t>Hcode</a:t>
            </a:r>
            <a:r>
              <a:rPr lang="en-IN" dirty="0"/>
              <a:t>","</a:t>
            </a:r>
            <a:r>
              <a:rPr lang="en-IN" dirty="0" err="1"/>
              <a:t>HCcode</a:t>
            </a:r>
            <a:r>
              <a:rPr lang="en-IN" dirty="0"/>
              <a:t>","A_Room","Dep","</a:t>
            </a:r>
            <a:r>
              <a:rPr lang="en-IN" dirty="0" err="1"/>
              <a:t>Wcode</a:t>
            </a:r>
            <a:r>
              <a:rPr lang="en-IN" dirty="0"/>
              <a:t>","Bed_Grade","</a:t>
            </a:r>
            <a:r>
              <a:rPr lang="en-IN" dirty="0" err="1"/>
              <a:t>pid</a:t>
            </a:r>
            <a:r>
              <a:rPr lang="en-IN" dirty="0"/>
              <a:t>"</a:t>
            </a:r>
          </a:p>
          <a:p>
            <a:r>
              <a:rPr lang="en-IN" dirty="0"/>
              <a:t>    ,"</a:t>
            </a:r>
            <a:r>
              <a:rPr lang="en-IN" dirty="0" err="1"/>
              <a:t>PCcode</a:t>
            </a:r>
            <a:r>
              <a:rPr lang="en-IN" dirty="0"/>
              <a:t>","</a:t>
            </a:r>
            <a:r>
              <a:rPr lang="en-IN" dirty="0" err="1"/>
              <a:t>Admission","Illness","Visit_P","P_age","Deposit</a:t>
            </a:r>
            <a:r>
              <a:rPr lang="en-IN" dirty="0"/>
              <a: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df2.show(2) </a:t>
            </a:r>
          </a:p>
        </p:txBody>
      </p:sp>
      <p:sp>
        <p:nvSpPr>
          <p:cNvPr id="5" name="Title 4"/>
          <p:cNvSpPr>
            <a:spLocks noGrp="1"/>
          </p:cNvSpPr>
          <p:nvPr>
            <p:ph type="title"/>
          </p:nvPr>
        </p:nvSpPr>
        <p:spPr>
          <a:xfrm>
            <a:off x="1066525" y="473738"/>
            <a:ext cx="9454330" cy="1400530"/>
          </a:xfrm>
        </p:spPr>
        <p:txBody>
          <a:bodyPr/>
          <a:lstStyle/>
          <a:p>
            <a:r>
              <a:rPr lang="en-IN" sz="3600" b="1" dirty="0"/>
              <a:t>LOADING INPUT FILE USING A DATAFRAME</a:t>
            </a:r>
          </a:p>
        </p:txBody>
      </p:sp>
      <p:pic>
        <p:nvPicPr>
          <p:cNvPr id="6" name="Picture 5"/>
          <p:cNvPicPr/>
          <p:nvPr/>
        </p:nvPicPr>
        <p:blipFill>
          <a:blip r:embed="rId2"/>
          <a:stretch>
            <a:fillRect/>
          </a:stretch>
        </p:blipFill>
        <p:spPr>
          <a:xfrm>
            <a:off x="1066525" y="4130566"/>
            <a:ext cx="9569944" cy="2249213"/>
          </a:xfrm>
          <a:prstGeom prst="rect">
            <a:avLst/>
          </a:prstGeom>
        </p:spPr>
      </p:pic>
    </p:spTree>
    <p:extLst>
      <p:ext uri="{BB962C8B-B14F-4D97-AF65-F5344CB8AC3E}">
        <p14:creationId xmlns:p14="http://schemas.microsoft.com/office/powerpoint/2010/main" val="381650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525" y="242512"/>
            <a:ext cx="9404723" cy="787502"/>
          </a:xfrm>
        </p:spPr>
        <p:txBody>
          <a:bodyPr/>
          <a:lstStyle/>
          <a:p>
            <a:r>
              <a:rPr lang="en-IN" sz="3600" b="1" dirty="0"/>
              <a:t>CONTENT OF INPUT FILE IN AMBARI</a:t>
            </a:r>
          </a:p>
        </p:txBody>
      </p:sp>
      <p:pic>
        <p:nvPicPr>
          <p:cNvPr id="3" name="Picture 2"/>
          <p:cNvPicPr/>
          <p:nvPr/>
        </p:nvPicPr>
        <p:blipFill>
          <a:blip r:embed="rId2"/>
          <a:stretch>
            <a:fillRect/>
          </a:stretch>
        </p:blipFill>
        <p:spPr>
          <a:xfrm>
            <a:off x="404483" y="1030014"/>
            <a:ext cx="10967710" cy="5509227"/>
          </a:xfrm>
          <a:prstGeom prst="rect">
            <a:avLst/>
          </a:prstGeom>
        </p:spPr>
      </p:pic>
    </p:spTree>
    <p:extLst>
      <p:ext uri="{BB962C8B-B14F-4D97-AF65-F5344CB8AC3E}">
        <p14:creationId xmlns:p14="http://schemas.microsoft.com/office/powerpoint/2010/main" val="245988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58627" y="221492"/>
            <a:ext cx="10599958" cy="661378"/>
          </a:xfrm>
        </p:spPr>
        <p:txBody>
          <a:bodyPr/>
          <a:lstStyle/>
          <a:p>
            <a:r>
              <a:rPr lang="en-IN" sz="3600" b="1" dirty="0"/>
              <a:t>DATAFRAME METHODS FOR QUERY</a:t>
            </a:r>
          </a:p>
        </p:txBody>
      </p:sp>
      <p:sp>
        <p:nvSpPr>
          <p:cNvPr id="4" name="Content Placeholder 3"/>
          <p:cNvSpPr>
            <a:spLocks noGrp="1"/>
          </p:cNvSpPr>
          <p:nvPr>
            <p:ph idx="1"/>
          </p:nvPr>
        </p:nvSpPr>
        <p:spPr>
          <a:xfrm>
            <a:off x="414800" y="1573524"/>
            <a:ext cx="11419133" cy="4951563"/>
          </a:xfrm>
        </p:spPr>
        <p:txBody>
          <a:bodyPr/>
          <a:lstStyle/>
          <a:p>
            <a:pPr>
              <a:buFont typeface="Wingdings" panose="05000000000000000000" pitchFamily="2" charset="2"/>
              <a:buChar char="Ø"/>
            </a:pPr>
            <a:r>
              <a:rPr lang="en-IN" dirty="0"/>
              <a:t>df2.filter(df2.Dep == "</a:t>
            </a:r>
            <a:r>
              <a:rPr lang="en-IN" dirty="0" err="1"/>
              <a:t>gynecology</a:t>
            </a:r>
            <a:r>
              <a:rPr lang="en-IN" dirty="0"/>
              <a:t>").show()  </a:t>
            </a:r>
          </a:p>
          <a:p>
            <a:endParaRPr lang="en-IN" dirty="0"/>
          </a:p>
        </p:txBody>
      </p:sp>
      <p:pic>
        <p:nvPicPr>
          <p:cNvPr id="5" name="Picture 4"/>
          <p:cNvPicPr/>
          <p:nvPr/>
        </p:nvPicPr>
        <p:blipFill>
          <a:blip r:embed="rId2"/>
          <a:stretch>
            <a:fillRect/>
          </a:stretch>
        </p:blipFill>
        <p:spPr>
          <a:xfrm>
            <a:off x="616639" y="2340850"/>
            <a:ext cx="10958721" cy="4013420"/>
          </a:xfrm>
          <a:prstGeom prst="rect">
            <a:avLst/>
          </a:prstGeom>
        </p:spPr>
      </p:pic>
    </p:spTree>
    <p:extLst>
      <p:ext uri="{BB962C8B-B14F-4D97-AF65-F5344CB8AC3E}">
        <p14:creationId xmlns:p14="http://schemas.microsoft.com/office/powerpoint/2010/main" val="254116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752645" y="767052"/>
            <a:ext cx="10557916" cy="5624870"/>
          </a:xfrm>
        </p:spPr>
        <p:txBody>
          <a:bodyPr/>
          <a:lstStyle/>
          <a:p>
            <a:pPr>
              <a:buFont typeface="Wingdings" panose="05000000000000000000" pitchFamily="2" charset="2"/>
              <a:buChar char="Ø"/>
            </a:pPr>
            <a:r>
              <a:rPr lang="en-IN" dirty="0"/>
              <a:t>df2.filter(df2.Dep == "</a:t>
            </a:r>
            <a:r>
              <a:rPr lang="en-IN" dirty="0" err="1"/>
              <a:t>gynecology</a:t>
            </a:r>
            <a:r>
              <a:rPr lang="en-IN" dirty="0"/>
              <a:t>").count()  </a:t>
            </a:r>
          </a:p>
          <a:p>
            <a:pPr>
              <a:buFont typeface="Wingdings" panose="05000000000000000000" pitchFamily="2" charset="2"/>
              <a:buChar char="Ø"/>
            </a:pPr>
            <a:r>
              <a:rPr lang="en-IN" dirty="0"/>
              <a:t>df2.groupby("Dep").sum("</a:t>
            </a:r>
            <a:r>
              <a:rPr lang="en-IN" dirty="0" err="1"/>
              <a:t>Visit_P</a:t>
            </a:r>
            <a:r>
              <a:rPr lang="en-IN" dirty="0"/>
              <a:t>").show() </a:t>
            </a:r>
          </a:p>
          <a:p>
            <a:pPr marL="0" indent="0">
              <a:buNone/>
            </a:pPr>
            <a:r>
              <a:rPr lang="en-IN" dirty="0"/>
              <a:t>  </a:t>
            </a:r>
          </a:p>
          <a:p>
            <a:pPr marL="0" indent="0">
              <a:buNone/>
            </a:pPr>
            <a:r>
              <a:rPr lang="en-IN" dirty="0"/>
              <a:t>  </a:t>
            </a:r>
          </a:p>
        </p:txBody>
      </p:sp>
      <p:pic>
        <p:nvPicPr>
          <p:cNvPr id="8" name="Picture 7"/>
          <p:cNvPicPr/>
          <p:nvPr/>
        </p:nvPicPr>
        <p:blipFill>
          <a:blip r:embed="rId2"/>
          <a:stretch>
            <a:fillRect/>
          </a:stretch>
        </p:blipFill>
        <p:spPr>
          <a:xfrm>
            <a:off x="1953157" y="2078676"/>
            <a:ext cx="5611200" cy="1989082"/>
          </a:xfrm>
          <a:prstGeom prst="rect">
            <a:avLst/>
          </a:prstGeom>
        </p:spPr>
      </p:pic>
      <p:pic>
        <p:nvPicPr>
          <p:cNvPr id="9" name="Picture 8"/>
          <p:cNvPicPr/>
          <p:nvPr/>
        </p:nvPicPr>
        <p:blipFill>
          <a:blip r:embed="rId3"/>
          <a:stretch>
            <a:fillRect/>
          </a:stretch>
        </p:blipFill>
        <p:spPr>
          <a:xfrm>
            <a:off x="1911728" y="4367330"/>
            <a:ext cx="6226372" cy="1905003"/>
          </a:xfrm>
          <a:prstGeom prst="rect">
            <a:avLst/>
          </a:prstGeom>
        </p:spPr>
      </p:pic>
    </p:spTree>
    <p:extLst>
      <p:ext uri="{BB962C8B-B14F-4D97-AF65-F5344CB8AC3E}">
        <p14:creationId xmlns:p14="http://schemas.microsoft.com/office/powerpoint/2010/main" val="2165756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484</TotalTime>
  <Words>1743</Words>
  <Application>Microsoft Office PowerPoint</Application>
  <PresentationFormat>Widescreen</PresentationFormat>
  <Paragraphs>143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Century Gothic</vt:lpstr>
      <vt:lpstr>DejaVu Sans Mono</vt:lpstr>
      <vt:lpstr>Wingdings</vt:lpstr>
      <vt:lpstr>Wingdings 3</vt:lpstr>
      <vt:lpstr>Ion</vt:lpstr>
      <vt:lpstr> Project-2 Hospital data analysis using HDFS and Spark</vt:lpstr>
      <vt:lpstr>Content</vt:lpstr>
      <vt:lpstr>1-Introduction</vt:lpstr>
      <vt:lpstr>PowerPoint Presentation</vt:lpstr>
      <vt:lpstr>2-Applications used</vt:lpstr>
      <vt:lpstr>LOADING INPUT FILE USING A DATAFRAME</vt:lpstr>
      <vt:lpstr>CONTENT OF INPUT FILE IN AMBARI</vt:lpstr>
      <vt:lpstr>DATAFRAME METHODS FOR QUERY</vt:lpstr>
      <vt:lpstr>PowerPoint Presentation</vt:lpstr>
      <vt:lpstr>PowerPoint Presentation</vt:lpstr>
      <vt:lpstr>CREATING VIEW TO PERFORM SPARK-SQL QUERY</vt:lpstr>
      <vt:lpstr>PowerPoint Presentation</vt:lpstr>
      <vt:lpstr>PowerPoint Presentation</vt:lpstr>
      <vt:lpstr>Finding the total amount deposited by patients in hospital</vt:lpstr>
      <vt:lpstr> To get the Count of patients who are suffering from extreme illness </vt:lpstr>
      <vt:lpstr>To get the Count of patients who are suffering from extreme illness and adviced to do surgery immediately.</vt:lpstr>
      <vt:lpstr>PowerPoint Presentation</vt:lpstr>
      <vt:lpstr>PowerPoint Presentation</vt:lpstr>
      <vt:lpstr>SPARK-SQL QUERY OUTPUT INTO HDFS </vt:lpstr>
      <vt:lpstr>PowerPoint Presentation</vt:lpstr>
      <vt:lpstr>SPARK-SUBMIT </vt:lpstr>
      <vt:lpstr>OUTPUT OF SPARK SUBMIT</vt:lpstr>
      <vt:lpstr>PARTITION IN SPARK-SQL</vt:lpstr>
      <vt:lpstr>PowerPoint Presentation</vt:lpstr>
      <vt:lpstr>PowerPoint Presentation</vt:lpstr>
      <vt:lpstr>PowerPoint Presentation</vt:lpstr>
      <vt:lpstr>BUCKETING IN SPARK-SQL</vt:lpstr>
      <vt:lpstr>CONTENT OF BUCKETED FILE</vt:lpstr>
      <vt:lpstr>HIVE IN SPARK</vt:lpstr>
      <vt:lpstr>PowerPoint Presentation</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LOADING INPUT FILE USING A DATAFRAME</dc:title>
  <dc:creator>Ajish Shaju</dc:creator>
  <cp:lastModifiedBy>Aditya Vikram Singh Bhadauria</cp:lastModifiedBy>
  <cp:revision>21</cp:revision>
  <dcterms:created xsi:type="dcterms:W3CDTF">2021-09-04T16:01:05Z</dcterms:created>
  <dcterms:modified xsi:type="dcterms:W3CDTF">2021-09-06T11:10:19Z</dcterms:modified>
</cp:coreProperties>
</file>