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56" r:id="rId2"/>
    <p:sldId id="279" r:id="rId3"/>
    <p:sldId id="257" r:id="rId4"/>
    <p:sldId id="259" r:id="rId5"/>
    <p:sldId id="262" r:id="rId6"/>
    <p:sldId id="260" r:id="rId7"/>
    <p:sldId id="261" r:id="rId8"/>
    <p:sldId id="263" r:id="rId9"/>
    <p:sldId id="265" r:id="rId10"/>
    <p:sldId id="264"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7941" autoAdjust="0"/>
  </p:normalViewPr>
  <p:slideViewPr>
    <p:cSldViewPr>
      <p:cViewPr varScale="1">
        <p:scale>
          <a:sx n="115" d="100"/>
          <a:sy n="115" d="100"/>
        </p:scale>
        <p:origin x="-1524" y="-96"/>
      </p:cViewPr>
      <p:guideLst>
        <p:guide orient="horz" pos="2160"/>
        <p:guide pos="2880"/>
      </p:guideLst>
    </p:cSldViewPr>
  </p:slideViewPr>
  <p:outlineViewPr>
    <p:cViewPr>
      <p:scale>
        <a:sx n="33" d="100"/>
        <a:sy n="33" d="100"/>
      </p:scale>
      <p:origin x="42" y="158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8577-B1E6-461A-92F5-E8400F60D38D}" type="datetimeFigureOut">
              <a:rPr lang="ru-RU" smtClean="0"/>
              <a:t>23.01.2022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F9994C-D12C-44D0-BA58-BAB06A02A213}" type="slidenum">
              <a:rPr lang="ru-RU" smtClean="0"/>
              <a:t>‹#›</a:t>
            </a:fld>
            <a:endParaRPr lang="ru-RU"/>
          </a:p>
        </p:txBody>
      </p:sp>
    </p:spTree>
    <p:extLst>
      <p:ext uri="{BB962C8B-B14F-4D97-AF65-F5344CB8AC3E}">
        <p14:creationId xmlns:p14="http://schemas.microsoft.com/office/powerpoint/2010/main" val="2768293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7F9994C-D12C-44D0-BA58-BAB06A02A213}" type="slidenum">
              <a:rPr lang="ru-RU" smtClean="0"/>
              <a:t>12</a:t>
            </a:fld>
            <a:endParaRPr lang="ru-RU"/>
          </a:p>
        </p:txBody>
      </p:sp>
    </p:spTree>
    <p:extLst>
      <p:ext uri="{BB962C8B-B14F-4D97-AF65-F5344CB8AC3E}">
        <p14:creationId xmlns:p14="http://schemas.microsoft.com/office/powerpoint/2010/main" val="10153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CC41057-5C23-4F01-A302-7DC3F85F0DA7}" type="datetimeFigureOut">
              <a:rPr lang="ru-RU" smtClean="0"/>
              <a:t>23.01.2022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302426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CC41057-5C23-4F01-A302-7DC3F85F0DA7}" type="datetimeFigureOut">
              <a:rPr lang="ru-RU" smtClean="0"/>
              <a:t>23.01.2022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267522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CC41057-5C23-4F01-A302-7DC3F85F0DA7}" type="datetimeFigureOut">
              <a:rPr lang="ru-RU" smtClean="0"/>
              <a:t>23.01.2022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257788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CC41057-5C23-4F01-A302-7DC3F85F0DA7}" type="datetimeFigureOut">
              <a:rPr lang="ru-RU" smtClean="0"/>
              <a:t>23.01.2022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281159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CC41057-5C23-4F01-A302-7DC3F85F0DA7}" type="datetimeFigureOut">
              <a:rPr lang="ru-RU" smtClean="0"/>
              <a:t>23.01.2022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201599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CC41057-5C23-4F01-A302-7DC3F85F0DA7}" type="datetimeFigureOut">
              <a:rPr lang="ru-RU" smtClean="0"/>
              <a:t>23.01.2022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137293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CC41057-5C23-4F01-A302-7DC3F85F0DA7}" type="datetimeFigureOut">
              <a:rPr lang="ru-RU" smtClean="0"/>
              <a:t>23.01.2022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151688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CC41057-5C23-4F01-A302-7DC3F85F0DA7}" type="datetimeFigureOut">
              <a:rPr lang="ru-RU" smtClean="0"/>
              <a:t>23.01.2022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214659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CC41057-5C23-4F01-A302-7DC3F85F0DA7}" type="datetimeFigureOut">
              <a:rPr lang="ru-RU" smtClean="0"/>
              <a:t>23.01.2022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225950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CC41057-5C23-4F01-A302-7DC3F85F0DA7}" type="datetimeFigureOut">
              <a:rPr lang="ru-RU" smtClean="0"/>
              <a:t>23.01.2022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159171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CC41057-5C23-4F01-A302-7DC3F85F0DA7}" type="datetimeFigureOut">
              <a:rPr lang="ru-RU" smtClean="0"/>
              <a:t>23.01.2022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DB21CFB-E488-45AB-ADE5-71484D4BC1BD}" type="slidenum">
              <a:rPr lang="ru-RU" smtClean="0"/>
              <a:t>‹#›</a:t>
            </a:fld>
            <a:endParaRPr lang="ru-RU"/>
          </a:p>
        </p:txBody>
      </p:sp>
    </p:spTree>
    <p:extLst>
      <p:ext uri="{BB962C8B-B14F-4D97-AF65-F5344CB8AC3E}">
        <p14:creationId xmlns:p14="http://schemas.microsoft.com/office/powerpoint/2010/main" val="217608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41057-5C23-4F01-A302-7DC3F85F0DA7}" type="datetimeFigureOut">
              <a:rPr lang="ru-RU" smtClean="0"/>
              <a:t>23.01.2022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21CFB-E488-45AB-ADE5-71484D4BC1BD}" type="slidenum">
              <a:rPr lang="ru-RU" smtClean="0"/>
              <a:t>‹#›</a:t>
            </a:fld>
            <a:endParaRPr lang="ru-RU"/>
          </a:p>
        </p:txBody>
      </p:sp>
    </p:spTree>
    <p:extLst>
      <p:ext uri="{BB962C8B-B14F-4D97-AF65-F5344CB8AC3E}">
        <p14:creationId xmlns:p14="http://schemas.microsoft.com/office/powerpoint/2010/main" val="248081529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a:t>Исследование для компании «Мегафон»</a:t>
            </a:r>
            <a:r>
              <a:rPr lang="ru-RU" dirty="0"/>
              <a:t/>
            </a:r>
            <a:br>
              <a:rPr lang="ru-RU" dirty="0"/>
            </a:br>
            <a:r>
              <a:rPr lang="ru-RU" dirty="0" smtClean="0"/>
              <a:t/>
            </a:r>
            <a:br>
              <a:rPr lang="ru-RU" dirty="0" smtClean="0"/>
            </a:br>
            <a:endParaRPr lang="ru-RU" dirty="0"/>
          </a:p>
        </p:txBody>
      </p:sp>
      <p:sp>
        <p:nvSpPr>
          <p:cNvPr id="3" name="Подзаголовок 2"/>
          <p:cNvSpPr>
            <a:spLocks noGrp="1"/>
          </p:cNvSpPr>
          <p:nvPr>
            <p:ph type="subTitle" idx="1"/>
          </p:nvPr>
        </p:nvSpPr>
        <p:spPr/>
        <p:txBody>
          <a:bodyPr>
            <a:normAutofit fontScale="62500" lnSpcReduction="20000"/>
          </a:bodyPr>
          <a:lstStyle/>
          <a:p>
            <a:r>
              <a:rPr lang="ru-RU" b="1" dirty="0" smtClean="0"/>
              <a:t>«</a:t>
            </a:r>
            <a:r>
              <a:rPr lang="ru-RU" b="1" dirty="0"/>
              <a:t>Анализ зависимости удовлетворенности  клиента, от технических показателей качества связи»</a:t>
            </a:r>
            <a:endParaRPr lang="ru-RU" dirty="0"/>
          </a:p>
          <a:p>
            <a:r>
              <a:rPr lang="ru-RU" b="1" dirty="0"/>
              <a:t> </a:t>
            </a:r>
            <a:endParaRPr lang="ru-RU" dirty="0"/>
          </a:p>
          <a:p>
            <a:r>
              <a:rPr lang="ru-RU" dirty="0"/>
              <a:t>Анализ провёл:</a:t>
            </a:r>
          </a:p>
          <a:p>
            <a:r>
              <a:rPr lang="ru-RU" dirty="0"/>
              <a:t> Носырев Алексей Геннадьевич</a:t>
            </a:r>
          </a:p>
          <a:p>
            <a:endParaRPr lang="ru-RU" dirty="0"/>
          </a:p>
        </p:txBody>
      </p:sp>
    </p:spTree>
    <p:extLst>
      <p:ext uri="{BB962C8B-B14F-4D97-AF65-F5344CB8AC3E}">
        <p14:creationId xmlns:p14="http://schemas.microsoft.com/office/powerpoint/2010/main" val="1522525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u="sng" dirty="0" smtClean="0"/>
              <a:t>2. Разведочный анализ</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23" y="1988840"/>
            <a:ext cx="9008681" cy="4811350"/>
          </a:xfrm>
        </p:spPr>
      </p:pic>
      <p:sp>
        <p:nvSpPr>
          <p:cNvPr id="4" name="Текст 3"/>
          <p:cNvSpPr>
            <a:spLocks noGrp="1"/>
          </p:cNvSpPr>
          <p:nvPr>
            <p:ph type="body" sz="half" idx="2"/>
          </p:nvPr>
        </p:nvSpPr>
        <p:spPr/>
        <p:txBody>
          <a:bodyPr>
            <a:normAutofit/>
          </a:bodyPr>
          <a:lstStyle/>
          <a:p>
            <a:r>
              <a:rPr lang="ru-RU" dirty="0"/>
              <a:t>Подсчитаем количество жалоб по категориям и посмотрим, как распределились ответы на второй вопрос.</a:t>
            </a:r>
          </a:p>
          <a:p>
            <a:endParaRPr lang="ru-RU" dirty="0"/>
          </a:p>
        </p:txBody>
      </p:sp>
    </p:spTree>
    <p:extLst>
      <p:ext uri="{BB962C8B-B14F-4D97-AF65-F5344CB8AC3E}">
        <p14:creationId xmlns:p14="http://schemas.microsoft.com/office/powerpoint/2010/main" val="151992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u="sng" dirty="0" smtClean="0"/>
              <a:t>2. Разведочный анализ</a:t>
            </a:r>
            <a:endParaRPr lang="ru-RU" dirty="0"/>
          </a:p>
        </p:txBody>
      </p:sp>
      <p:sp>
        <p:nvSpPr>
          <p:cNvPr id="6" name="Объект 5"/>
          <p:cNvSpPr>
            <a:spLocks noGrp="1"/>
          </p:cNvSpPr>
          <p:nvPr>
            <p:ph idx="1"/>
          </p:nvPr>
        </p:nvSpPr>
        <p:spPr/>
        <p:txBody>
          <a:bodyPr>
            <a:normAutofit fontScale="77500" lnSpcReduction="20000"/>
          </a:bodyPr>
          <a:lstStyle/>
          <a:p>
            <a:r>
              <a:rPr lang="ru-RU" dirty="0" smtClean="0"/>
              <a:t>Самые популярные ответы: </a:t>
            </a:r>
          </a:p>
          <a:p>
            <a:pPr lvl="0"/>
            <a:r>
              <a:rPr lang="ru-RU" dirty="0" smtClean="0"/>
              <a:t>'Плохое качество связи в зданиях, торговых центрах и т.п.' (705 респондентов)</a:t>
            </a:r>
          </a:p>
          <a:p>
            <a:pPr lvl="0"/>
            <a:r>
              <a:rPr lang="ru-RU" dirty="0" smtClean="0"/>
              <a:t>'Недозвоны, обрывы при звонках' (647 респондентов)</a:t>
            </a:r>
          </a:p>
          <a:p>
            <a:pPr lvl="0"/>
            <a:r>
              <a:rPr lang="ru-RU" dirty="0" smtClean="0"/>
              <a:t>'Медленный мобильный интернет' (625 респондентов).</a:t>
            </a:r>
          </a:p>
          <a:p>
            <a:pPr marL="0" indent="0">
              <a:buNone/>
            </a:pPr>
            <a:r>
              <a:rPr lang="ru-RU" dirty="0" smtClean="0"/>
              <a:t> </a:t>
            </a:r>
          </a:p>
          <a:p>
            <a:pPr marL="0" indent="0">
              <a:buNone/>
            </a:pPr>
            <a:r>
              <a:rPr lang="ru-RU" dirty="0" smtClean="0"/>
              <a:t>  Количество всех остальных ответов в сумме меньше, чем количество ответов на один из трёх популярных вопросов, потому, ввиду ограниченности ресурсов, в дальнейшем стоит сосредоточить внимание на тройке лидеров.</a:t>
            </a:r>
          </a:p>
          <a:p>
            <a:endParaRPr lang="ru-RU" dirty="0"/>
          </a:p>
        </p:txBody>
      </p:sp>
    </p:spTree>
    <p:extLst>
      <p:ext uri="{BB962C8B-B14F-4D97-AF65-F5344CB8AC3E}">
        <p14:creationId xmlns:p14="http://schemas.microsoft.com/office/powerpoint/2010/main" val="3062990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u="sng" dirty="0" smtClean="0"/>
              <a:t>2. Разведочный анализ</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0986" y="44624"/>
            <a:ext cx="5435510" cy="6778400"/>
          </a:xfrm>
        </p:spPr>
      </p:pic>
      <p:sp>
        <p:nvSpPr>
          <p:cNvPr id="4" name="Текст 3"/>
          <p:cNvSpPr>
            <a:spLocks noGrp="1"/>
          </p:cNvSpPr>
          <p:nvPr>
            <p:ph type="body" sz="half" idx="2"/>
          </p:nvPr>
        </p:nvSpPr>
        <p:spPr/>
        <p:txBody>
          <a:bodyPr>
            <a:normAutofit/>
          </a:bodyPr>
          <a:lstStyle/>
          <a:p>
            <a:r>
              <a:rPr lang="ru-RU" dirty="0"/>
              <a:t>На </a:t>
            </a:r>
            <a:r>
              <a:rPr lang="ru-RU" dirty="0" smtClean="0"/>
              <a:t>представленных диаграммах </a:t>
            </a:r>
            <a:r>
              <a:rPr lang="ru-RU" dirty="0"/>
              <a:t>размаха видны значительные выбросы технических показателей, как для группы довольных, так и для группы недовольных респондентов. Также осторожно можно заметить, что медиана группы </a:t>
            </a:r>
            <a:r>
              <a:rPr lang="ru-RU" dirty="0" err="1"/>
              <a:t>satisfied</a:t>
            </a:r>
            <a:r>
              <a:rPr lang="ru-RU" dirty="0"/>
              <a:t> обгоняет медиану группы </a:t>
            </a:r>
            <a:r>
              <a:rPr lang="ru-RU" dirty="0" err="1"/>
              <a:t>unsatisfied</a:t>
            </a:r>
            <a:r>
              <a:rPr lang="ru-RU" dirty="0"/>
              <a:t> в направлении лучших показателей.</a:t>
            </a:r>
          </a:p>
          <a:p>
            <a:endParaRPr lang="ru-RU" dirty="0"/>
          </a:p>
        </p:txBody>
      </p:sp>
    </p:spTree>
    <p:extLst>
      <p:ext uri="{BB962C8B-B14F-4D97-AF65-F5344CB8AC3E}">
        <p14:creationId xmlns:p14="http://schemas.microsoft.com/office/powerpoint/2010/main" val="355800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u="sng" dirty="0" smtClean="0"/>
              <a:t>2. Разведочный анализ</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5535" y="116632"/>
            <a:ext cx="4970671" cy="6717939"/>
          </a:xfrm>
        </p:spPr>
      </p:pic>
      <p:sp>
        <p:nvSpPr>
          <p:cNvPr id="4" name="Текст 3"/>
          <p:cNvSpPr>
            <a:spLocks noGrp="1"/>
          </p:cNvSpPr>
          <p:nvPr>
            <p:ph type="body" sz="half" idx="2"/>
          </p:nvPr>
        </p:nvSpPr>
        <p:spPr/>
        <p:txBody>
          <a:bodyPr>
            <a:normAutofit/>
          </a:bodyPr>
          <a:lstStyle/>
          <a:p>
            <a:r>
              <a:rPr lang="ru-RU" dirty="0"/>
              <a:t>На данных гистограммах  технические показатели имеют значительные хвосты, как среди довольных респондентов, так и среди недовольных.</a:t>
            </a:r>
          </a:p>
          <a:p>
            <a:endParaRPr lang="ru-RU" dirty="0"/>
          </a:p>
        </p:txBody>
      </p:sp>
    </p:spTree>
    <p:extLst>
      <p:ext uri="{BB962C8B-B14F-4D97-AF65-F5344CB8AC3E}">
        <p14:creationId xmlns:p14="http://schemas.microsoft.com/office/powerpoint/2010/main" val="301619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2818656" cy="491654"/>
          </a:xfrm>
        </p:spPr>
        <p:txBody>
          <a:bodyPr/>
          <a:lstStyle/>
          <a:p>
            <a:r>
              <a:rPr lang="ru-RU" u="sng" dirty="0" smtClean="0"/>
              <a:t>2. Разведочный анализ</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918" y="44624"/>
            <a:ext cx="7137585" cy="6768753"/>
          </a:xfrm>
        </p:spPr>
      </p:pic>
      <p:sp>
        <p:nvSpPr>
          <p:cNvPr id="4" name="Текст 3"/>
          <p:cNvSpPr>
            <a:spLocks noGrp="1"/>
          </p:cNvSpPr>
          <p:nvPr>
            <p:ph type="body" sz="half" idx="2"/>
          </p:nvPr>
        </p:nvSpPr>
        <p:spPr>
          <a:xfrm>
            <a:off x="457200" y="908721"/>
            <a:ext cx="2026568" cy="1440159"/>
          </a:xfrm>
        </p:spPr>
        <p:txBody>
          <a:bodyPr>
            <a:normAutofit fontScale="85000" lnSpcReduction="20000"/>
          </a:bodyPr>
          <a:lstStyle/>
          <a:p>
            <a:r>
              <a:rPr lang="ru-RU" dirty="0"/>
              <a:t>Оценим, есть ли корреляция между признаками и насколько она сильна. Для этого построим горячую карту для всех признаков, за исключением </a:t>
            </a:r>
            <a:r>
              <a:rPr lang="ru-RU" dirty="0" err="1"/>
              <a:t>id</a:t>
            </a:r>
            <a:r>
              <a:rPr lang="ru-RU" dirty="0"/>
              <a:t> пользователя и столбцов Q1, Q2.</a:t>
            </a:r>
          </a:p>
        </p:txBody>
      </p:sp>
    </p:spTree>
    <p:extLst>
      <p:ext uri="{BB962C8B-B14F-4D97-AF65-F5344CB8AC3E}">
        <p14:creationId xmlns:p14="http://schemas.microsoft.com/office/powerpoint/2010/main" val="30317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u="sng" dirty="0" smtClean="0"/>
              <a:t>2. Разведочный анализ</a:t>
            </a:r>
            <a:endParaRPr lang="ru-RU" dirty="0"/>
          </a:p>
        </p:txBody>
      </p:sp>
      <p:sp>
        <p:nvSpPr>
          <p:cNvPr id="6" name="Текст 5"/>
          <p:cNvSpPr>
            <a:spLocks noGrp="1"/>
          </p:cNvSpPr>
          <p:nvPr>
            <p:ph type="body" idx="1"/>
          </p:nvPr>
        </p:nvSpPr>
        <p:spPr/>
        <p:txBody>
          <a:bodyPr>
            <a:normAutofit fontScale="92500" lnSpcReduction="20000"/>
          </a:bodyPr>
          <a:lstStyle/>
          <a:p>
            <a:r>
              <a:rPr lang="ru-RU" dirty="0" smtClean="0"/>
              <a:t>Корреляция среди технических показателей</a:t>
            </a:r>
            <a:endParaRPr lang="ru-RU" dirty="0"/>
          </a:p>
        </p:txBody>
      </p:sp>
      <p:sp>
        <p:nvSpPr>
          <p:cNvPr id="7" name="Объект 6"/>
          <p:cNvSpPr>
            <a:spLocks noGrp="1"/>
          </p:cNvSpPr>
          <p:nvPr>
            <p:ph sz="half" idx="2"/>
          </p:nvPr>
        </p:nvSpPr>
        <p:spPr/>
        <p:txBody>
          <a:bodyPr>
            <a:normAutofit fontScale="85000" lnSpcReduction="20000"/>
          </a:bodyPr>
          <a:lstStyle/>
          <a:p>
            <a:pPr marL="0" indent="0">
              <a:buNone/>
            </a:pPr>
            <a:r>
              <a:rPr lang="ru-RU" dirty="0" smtClean="0"/>
              <a:t>Прямая корреляция между:</a:t>
            </a:r>
          </a:p>
          <a:p>
            <a:r>
              <a:rPr lang="ru-RU" dirty="0" smtClean="0"/>
              <a:t> пропускной способностью входящего канала</a:t>
            </a:r>
          </a:p>
          <a:p>
            <a:r>
              <a:rPr lang="ru-RU" dirty="0" smtClean="0"/>
              <a:t>пропускной способностью загрузки потокового видео</a:t>
            </a:r>
          </a:p>
          <a:p>
            <a:r>
              <a:rPr lang="ru-RU" dirty="0" smtClean="0"/>
              <a:t>пропускной способностью загрузки веб-страницы.</a:t>
            </a:r>
          </a:p>
          <a:p>
            <a:pPr marL="0" indent="0">
              <a:buNone/>
            </a:pPr>
            <a:r>
              <a:rPr lang="ru-RU" dirty="0" smtClean="0"/>
              <a:t>Обратная корреляцию:</a:t>
            </a:r>
          </a:p>
          <a:p>
            <a:r>
              <a:rPr lang="ru-RU" dirty="0" smtClean="0"/>
              <a:t> стартовая задержка видеопотока</a:t>
            </a:r>
          </a:p>
          <a:p>
            <a:r>
              <a:rPr lang="ru-RU" dirty="0" smtClean="0"/>
              <a:t> скорость повторной передачи </a:t>
            </a:r>
            <a:r>
              <a:rPr lang="en-US" dirty="0" smtClean="0"/>
              <a:t>TCP</a:t>
            </a:r>
            <a:r>
              <a:rPr lang="ru-RU" dirty="0" smtClean="0"/>
              <a:t> по входящему каналу </a:t>
            </a:r>
          </a:p>
          <a:p>
            <a:r>
              <a:rPr lang="ru-RU" dirty="0" smtClean="0"/>
              <a:t> </a:t>
            </a:r>
            <a:r>
              <a:rPr lang="ru-RU" dirty="0" err="1" smtClean="0"/>
              <a:t>пинг</a:t>
            </a:r>
            <a:r>
              <a:rPr lang="ru-RU" dirty="0" smtClean="0"/>
              <a:t> при просмотре </a:t>
            </a:r>
            <a:r>
              <a:rPr lang="en-US" dirty="0" smtClean="0"/>
              <a:t>web</a:t>
            </a:r>
            <a:r>
              <a:rPr lang="ru-RU" dirty="0" smtClean="0"/>
              <a:t>-страниц.</a:t>
            </a:r>
          </a:p>
          <a:p>
            <a:endParaRPr lang="ru-RU" dirty="0"/>
          </a:p>
        </p:txBody>
      </p:sp>
      <p:sp>
        <p:nvSpPr>
          <p:cNvPr id="8" name="Текст 7"/>
          <p:cNvSpPr>
            <a:spLocks noGrp="1"/>
          </p:cNvSpPr>
          <p:nvPr>
            <p:ph type="body" sz="quarter" idx="3"/>
          </p:nvPr>
        </p:nvSpPr>
        <p:spPr/>
        <p:txBody>
          <a:bodyPr>
            <a:normAutofit fontScale="92500" lnSpcReduction="20000"/>
          </a:bodyPr>
          <a:lstStyle/>
          <a:p>
            <a:r>
              <a:rPr lang="ru-RU" dirty="0" smtClean="0"/>
              <a:t>Корреляция среди ответов пользователей </a:t>
            </a:r>
            <a:endParaRPr lang="ru-RU" dirty="0"/>
          </a:p>
        </p:txBody>
      </p:sp>
      <p:sp>
        <p:nvSpPr>
          <p:cNvPr id="9" name="Объект 8"/>
          <p:cNvSpPr>
            <a:spLocks noGrp="1"/>
          </p:cNvSpPr>
          <p:nvPr>
            <p:ph sz="quarter" idx="4"/>
          </p:nvPr>
        </p:nvSpPr>
        <p:spPr/>
        <p:txBody>
          <a:bodyPr>
            <a:normAutofit fontScale="85000" lnSpcReduction="20000"/>
          </a:bodyPr>
          <a:lstStyle/>
          <a:p>
            <a:pPr marL="0" indent="0">
              <a:buNone/>
            </a:pPr>
            <a:r>
              <a:rPr lang="ru-RU" dirty="0" smtClean="0"/>
              <a:t>Прямая корреляция между ответами: </a:t>
            </a:r>
          </a:p>
          <a:p>
            <a:r>
              <a:rPr lang="ru-RU" dirty="0" smtClean="0"/>
              <a:t>медленный мобильный интернет</a:t>
            </a:r>
          </a:p>
          <a:p>
            <a:r>
              <a:rPr lang="ru-RU" dirty="0" smtClean="0"/>
              <a:t>медленная загрузка видео</a:t>
            </a:r>
          </a:p>
          <a:p>
            <a:r>
              <a:rPr lang="ru-RU" dirty="0" smtClean="0"/>
              <a:t> плохое качество связи в зданиях и торговых центрах</a:t>
            </a:r>
          </a:p>
          <a:p>
            <a:r>
              <a:rPr lang="ru-RU" dirty="0" smtClean="0"/>
              <a:t> недозвоны и обрывы при звонках</a:t>
            </a:r>
          </a:p>
          <a:p>
            <a:r>
              <a:rPr lang="ru-RU" dirty="0" smtClean="0"/>
              <a:t> долгое ожидание гудков. </a:t>
            </a:r>
          </a:p>
          <a:p>
            <a:pPr marL="0" indent="0">
              <a:buNone/>
            </a:pPr>
            <a:r>
              <a:rPr lang="ru-RU" dirty="0" smtClean="0"/>
              <a:t>Прямая и обратная корреляция с ответами: 'ваше мнение' и 'я затрудняюсь ответить' крайне низкая.</a:t>
            </a:r>
          </a:p>
        </p:txBody>
      </p:sp>
    </p:spTree>
    <p:extLst>
      <p:ext uri="{BB962C8B-B14F-4D97-AF65-F5344CB8AC3E}">
        <p14:creationId xmlns:p14="http://schemas.microsoft.com/office/powerpoint/2010/main" val="3487011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rmAutofit/>
          </a:bodyPr>
          <a:lstStyle/>
          <a:p>
            <a:r>
              <a:rPr lang="ru-RU" u="sng" dirty="0"/>
              <a:t>3. Статистический метод оценки</a:t>
            </a:r>
            <a:endParaRPr lang="ru-RU" dirty="0"/>
          </a:p>
        </p:txBody>
      </p:sp>
      <p:sp>
        <p:nvSpPr>
          <p:cNvPr id="8" name="Объект 7"/>
          <p:cNvSpPr>
            <a:spLocks noGrp="1"/>
          </p:cNvSpPr>
          <p:nvPr>
            <p:ph idx="1"/>
          </p:nvPr>
        </p:nvSpPr>
        <p:spPr/>
        <p:txBody>
          <a:bodyPr>
            <a:normAutofit fontScale="85000" lnSpcReduction="10000"/>
          </a:bodyPr>
          <a:lstStyle/>
          <a:p>
            <a:r>
              <a:rPr lang="ru-RU" dirty="0"/>
              <a:t>Для объективной оценки довольства респондентов необходимо сравнить технические показатели довольных и недовольных респондентов. В этом поможет A/B тестирование. Наш набор данных является частным случаем некоторой генеральной совокупности данных. Используя метод bootstrap, мы можем построить распределение, основываясь на нашей выборке и оценить по нему интересующие нас статистики. Также на точность метода не влияет форма распределения данных, что очень кстати, учитывая наши хвостатые графики.</a:t>
            </a:r>
          </a:p>
          <a:p>
            <a:endParaRPr lang="ru-RU" dirty="0"/>
          </a:p>
        </p:txBody>
      </p:sp>
    </p:spTree>
    <p:extLst>
      <p:ext uri="{BB962C8B-B14F-4D97-AF65-F5344CB8AC3E}">
        <p14:creationId xmlns:p14="http://schemas.microsoft.com/office/powerpoint/2010/main" val="1673524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u="sng" dirty="0" smtClean="0"/>
              <a:t>3. Статистический метод оценки</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ru-RU" dirty="0"/>
              <a:t>Найдём доверительные интервалы технических показателей для довольных респондентов и недовольных.  Недовольных респондентов будем выбирать согласно проведенному опросу и списку трех самых популярных ответов.</a:t>
            </a:r>
          </a:p>
          <a:p>
            <a:pPr lvl="0"/>
            <a:r>
              <a:rPr lang="ru-RU" dirty="0"/>
              <a:t>'Плохое качество связи в зданиях, торговых центрах и т.п.' </a:t>
            </a:r>
          </a:p>
          <a:p>
            <a:pPr lvl="0"/>
            <a:r>
              <a:rPr lang="ru-RU" dirty="0"/>
              <a:t>'Недозвоны, обрывы при звонках' </a:t>
            </a:r>
          </a:p>
          <a:p>
            <a:pPr lvl="0"/>
            <a:r>
              <a:rPr lang="ru-RU" dirty="0"/>
              <a:t>'Медленный мобильный интернет' </a:t>
            </a:r>
          </a:p>
          <a:p>
            <a:pPr marL="0" indent="0">
              <a:buNone/>
            </a:pPr>
            <a:r>
              <a:rPr lang="ru-RU" dirty="0"/>
              <a:t> </a:t>
            </a:r>
          </a:p>
          <a:p>
            <a:pPr marL="0" indent="0">
              <a:buNone/>
            </a:pPr>
            <a:r>
              <a:rPr lang="ru-RU" dirty="0"/>
              <a:t>  Сравнивая полученные интервалы, выберем те, что не пересекаются между собой, что позволит утверждать, что выбранный технический показатель существенно влияет на довольство респондентов. Выбранные интервалы сохраним. Уровень значимости при построении интервалов выберем 0.05</a:t>
            </a:r>
          </a:p>
          <a:p>
            <a:endParaRPr lang="ru-RU" dirty="0"/>
          </a:p>
        </p:txBody>
      </p:sp>
    </p:spTree>
    <p:extLst>
      <p:ext uri="{BB962C8B-B14F-4D97-AF65-F5344CB8AC3E}">
        <p14:creationId xmlns:p14="http://schemas.microsoft.com/office/powerpoint/2010/main" val="275337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normAutofit/>
          </a:bodyPr>
          <a:lstStyle/>
          <a:p>
            <a:r>
              <a:rPr lang="ru-RU" u="sng" dirty="0" smtClean="0"/>
              <a:t>3. Статистический метод оценки</a:t>
            </a:r>
            <a:endParaRPr lang="ru-RU" dirty="0"/>
          </a:p>
        </p:txBody>
      </p:sp>
      <p:pic>
        <p:nvPicPr>
          <p:cNvPr id="13" name="Объект 1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99992" y="44624"/>
            <a:ext cx="3600400" cy="6727441"/>
          </a:xfrm>
        </p:spPr>
      </p:pic>
      <p:sp>
        <p:nvSpPr>
          <p:cNvPr id="9" name="Текст 8"/>
          <p:cNvSpPr>
            <a:spLocks noGrp="1"/>
          </p:cNvSpPr>
          <p:nvPr>
            <p:ph type="body" sz="half" idx="2"/>
          </p:nvPr>
        </p:nvSpPr>
        <p:spPr/>
        <p:txBody>
          <a:bodyPr>
            <a:normAutofit/>
          </a:bodyPr>
          <a:lstStyle/>
          <a:p>
            <a:pPr lvl="0"/>
            <a:r>
              <a:rPr lang="ru-RU" dirty="0"/>
              <a:t>'Плохое качество связи в зданиях, торговых центрах и т.п.' </a:t>
            </a:r>
            <a:endParaRPr lang="ru-RU" dirty="0" smtClean="0"/>
          </a:p>
          <a:p>
            <a:pPr lvl="0"/>
            <a:endParaRPr lang="ru-RU" dirty="0"/>
          </a:p>
          <a:p>
            <a:r>
              <a:rPr lang="ru-RU" dirty="0" smtClean="0"/>
              <a:t>Технические показатели имеющие статистически значимые отличия между двумя группами.</a:t>
            </a:r>
            <a:endParaRPr lang="ru-RU" dirty="0"/>
          </a:p>
        </p:txBody>
      </p:sp>
      <p:graphicFrame>
        <p:nvGraphicFramePr>
          <p:cNvPr id="11" name="Таблица 10"/>
          <p:cNvGraphicFramePr>
            <a:graphicFrameLocks noGrp="1"/>
          </p:cNvGraphicFramePr>
          <p:nvPr>
            <p:extLst>
              <p:ext uri="{D42A27DB-BD31-4B8C-83A1-F6EECF244321}">
                <p14:modId xmlns:p14="http://schemas.microsoft.com/office/powerpoint/2010/main" val="2486560923"/>
              </p:ext>
            </p:extLst>
          </p:nvPr>
        </p:nvGraphicFramePr>
        <p:xfrm>
          <a:off x="539552" y="2996952"/>
          <a:ext cx="2098293" cy="1699956"/>
        </p:xfrm>
        <a:graphic>
          <a:graphicData uri="http://schemas.openxmlformats.org/drawingml/2006/table">
            <a:tbl>
              <a:tblPr firstRow="1" firstCol="1" bandRow="1">
                <a:tableStyleId>{5C22544A-7EE6-4342-B048-85BDC9FD1C3A}</a:tableStyleId>
              </a:tblPr>
              <a:tblGrid>
                <a:gridCol w="2098293"/>
              </a:tblGrid>
              <a:tr h="206789">
                <a:tc>
                  <a:txBody>
                    <a:bodyPr/>
                    <a:lstStyle/>
                    <a:p>
                      <a:pPr>
                        <a:lnSpc>
                          <a:spcPct val="115000"/>
                        </a:lnSpc>
                        <a:spcAft>
                          <a:spcPts val="0"/>
                        </a:spcAft>
                      </a:pPr>
                      <a:r>
                        <a:rPr lang="en-US" sz="1200" dirty="0">
                          <a:effectLst/>
                        </a:rPr>
                        <a:t>Downlink Throughput(Kbps)</a:t>
                      </a:r>
                      <a:endParaRPr lang="ru-RU" sz="1100" dirty="0">
                        <a:effectLst/>
                        <a:latin typeface="Calibri"/>
                        <a:ea typeface="Calibri"/>
                        <a:cs typeface="Times New Roman"/>
                      </a:endParaRPr>
                    </a:p>
                  </a:txBody>
                  <a:tcPr marL="68580" marR="68580" marT="0" marB="0"/>
                </a:tc>
              </a:tr>
              <a:tr h="426444">
                <a:tc>
                  <a:txBody>
                    <a:bodyPr/>
                    <a:lstStyle/>
                    <a:p>
                      <a:pPr>
                        <a:lnSpc>
                          <a:spcPct val="115000"/>
                        </a:lnSpc>
                        <a:spcAft>
                          <a:spcPts val="0"/>
                        </a:spcAft>
                      </a:pPr>
                      <a:r>
                        <a:rPr lang="en-US" sz="1200">
                          <a:effectLst/>
                        </a:rPr>
                        <a:t>Downlink TCP Retransmission Rate(%)</a:t>
                      </a:r>
                      <a:endParaRPr lang="ru-RU" sz="1100">
                        <a:effectLst/>
                        <a:latin typeface="Calibri"/>
                        <a:ea typeface="Calibri"/>
                        <a:cs typeface="Times New Roman"/>
                      </a:endParaRPr>
                    </a:p>
                  </a:txBody>
                  <a:tcPr marL="68580" marR="68580" marT="0" marB="0"/>
                </a:tc>
              </a:tr>
              <a:tr h="426444">
                <a:tc>
                  <a:txBody>
                    <a:bodyPr/>
                    <a:lstStyle/>
                    <a:p>
                      <a:pPr>
                        <a:lnSpc>
                          <a:spcPct val="115000"/>
                        </a:lnSpc>
                        <a:spcAft>
                          <a:spcPts val="0"/>
                        </a:spcAft>
                      </a:pPr>
                      <a:r>
                        <a:rPr lang="en-US" sz="1200">
                          <a:effectLst/>
                        </a:rPr>
                        <a:t>Video Streaming Download Throughput(Kbps)</a:t>
                      </a:r>
                      <a:endParaRPr lang="ru-RU" sz="1100">
                        <a:effectLst/>
                        <a:latin typeface="Calibri"/>
                        <a:ea typeface="Calibri"/>
                        <a:cs typeface="Times New Roman"/>
                      </a:endParaRPr>
                    </a:p>
                  </a:txBody>
                  <a:tcPr marL="68580" marR="68580" marT="0" marB="0"/>
                </a:tc>
              </a:tr>
              <a:tr h="426444">
                <a:tc>
                  <a:txBody>
                    <a:bodyPr/>
                    <a:lstStyle/>
                    <a:p>
                      <a:pPr>
                        <a:lnSpc>
                          <a:spcPct val="115000"/>
                        </a:lnSpc>
                        <a:spcAft>
                          <a:spcPts val="0"/>
                        </a:spcAft>
                      </a:pPr>
                      <a:r>
                        <a:rPr lang="en-US" sz="1200">
                          <a:effectLst/>
                        </a:rPr>
                        <a:t>Video Streaming xKB Start Delay(ms)</a:t>
                      </a:r>
                      <a:endParaRPr lang="ru-RU" sz="1100">
                        <a:effectLst/>
                        <a:latin typeface="Calibri"/>
                        <a:ea typeface="Calibri"/>
                        <a:cs typeface="Times New Roman"/>
                      </a:endParaRPr>
                    </a:p>
                  </a:txBody>
                  <a:tcPr marL="68580" marR="68580" marT="0" marB="0"/>
                </a:tc>
              </a:tr>
              <a:tr h="206789">
                <a:tc>
                  <a:txBody>
                    <a:bodyPr/>
                    <a:lstStyle/>
                    <a:p>
                      <a:pPr>
                        <a:lnSpc>
                          <a:spcPct val="115000"/>
                        </a:lnSpc>
                        <a:spcAft>
                          <a:spcPts val="0"/>
                        </a:spcAft>
                      </a:pPr>
                      <a:r>
                        <a:rPr lang="en-US" sz="1200" dirty="0">
                          <a:effectLst/>
                        </a:rPr>
                        <a:t>Web Average TCP RTT(</a:t>
                      </a:r>
                      <a:r>
                        <a:rPr lang="en-US" sz="1200" dirty="0" err="1">
                          <a:effectLst/>
                        </a:rPr>
                        <a:t>ms</a:t>
                      </a:r>
                      <a:r>
                        <a:rPr lang="en-US" sz="1200" dirty="0">
                          <a:effectLst/>
                        </a:rPr>
                        <a:t>)</a:t>
                      </a:r>
                      <a:endParaRPr lang="ru-RU"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56260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u="sng" dirty="0" smtClean="0"/>
              <a:t>3. Статистический метод оценки</a:t>
            </a:r>
            <a:endParaRPr lang="ru-RU" dirty="0"/>
          </a:p>
        </p:txBody>
      </p:sp>
      <p:pic>
        <p:nvPicPr>
          <p:cNvPr id="7" name="Объект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41036" y="44624"/>
            <a:ext cx="3683450" cy="6780242"/>
          </a:xfrm>
        </p:spPr>
      </p:pic>
      <p:sp>
        <p:nvSpPr>
          <p:cNvPr id="4" name="Текст 3"/>
          <p:cNvSpPr>
            <a:spLocks noGrp="1"/>
          </p:cNvSpPr>
          <p:nvPr>
            <p:ph type="body" sz="half" idx="2"/>
          </p:nvPr>
        </p:nvSpPr>
        <p:spPr/>
        <p:txBody>
          <a:bodyPr>
            <a:normAutofit/>
          </a:bodyPr>
          <a:lstStyle/>
          <a:p>
            <a:pPr lvl="0"/>
            <a:r>
              <a:rPr lang="ru-RU" dirty="0"/>
              <a:t>'Недозвоны, обрывы при </a:t>
            </a:r>
            <a:r>
              <a:rPr lang="ru-RU" dirty="0" smtClean="0"/>
              <a:t>звонках‘</a:t>
            </a:r>
          </a:p>
          <a:p>
            <a:pPr lvl="0"/>
            <a:endParaRPr lang="ru-RU" dirty="0"/>
          </a:p>
          <a:p>
            <a:r>
              <a:rPr lang="ru-RU" dirty="0" smtClean="0"/>
              <a:t> Технические показатели имеющие статистически значимые отличия между двумя группами.</a:t>
            </a:r>
          </a:p>
          <a:p>
            <a:pPr lvl="0"/>
            <a:endParaRPr lang="ru-RU" dirty="0"/>
          </a:p>
          <a:p>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959769660"/>
              </p:ext>
            </p:extLst>
          </p:nvPr>
        </p:nvGraphicFramePr>
        <p:xfrm>
          <a:off x="611560" y="2852936"/>
          <a:ext cx="2026285" cy="1051560"/>
        </p:xfrm>
        <a:graphic>
          <a:graphicData uri="http://schemas.openxmlformats.org/drawingml/2006/table">
            <a:tbl>
              <a:tblPr firstRow="1" firstCol="1" bandRow="1">
                <a:tableStyleId>{5C22544A-7EE6-4342-B048-85BDC9FD1C3A}</a:tableStyleId>
              </a:tblPr>
              <a:tblGrid>
                <a:gridCol w="2026285"/>
              </a:tblGrid>
              <a:tr h="0">
                <a:tc>
                  <a:txBody>
                    <a:bodyPr/>
                    <a:lstStyle/>
                    <a:p>
                      <a:pPr>
                        <a:lnSpc>
                          <a:spcPct val="115000"/>
                        </a:lnSpc>
                        <a:spcAft>
                          <a:spcPts val="0"/>
                        </a:spcAft>
                      </a:pPr>
                      <a:r>
                        <a:rPr lang="en-US" sz="1200">
                          <a:effectLst/>
                        </a:rPr>
                        <a:t>Downlink TCP Retransmission Rate(%)</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a:effectLst/>
                        </a:rPr>
                        <a:t>Video Streaming xKB Start Delay(ms)</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dirty="0">
                          <a:effectLst/>
                        </a:rPr>
                        <a:t>Web Average TCP RTT(</a:t>
                      </a:r>
                      <a:r>
                        <a:rPr lang="en-US" sz="1200" dirty="0" err="1">
                          <a:effectLst/>
                        </a:rPr>
                        <a:t>ms</a:t>
                      </a:r>
                      <a:r>
                        <a:rPr lang="en-US" sz="1200" dirty="0">
                          <a:effectLst/>
                        </a:rPr>
                        <a:t>)</a:t>
                      </a:r>
                      <a:endParaRPr lang="ru-RU"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64109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Исследование разбито на следующие части:</a:t>
            </a:r>
            <a:endParaRPr lang="ru-RU" dirty="0"/>
          </a:p>
        </p:txBody>
      </p:sp>
      <p:sp>
        <p:nvSpPr>
          <p:cNvPr id="3" name="Объект 2"/>
          <p:cNvSpPr>
            <a:spLocks noGrp="1"/>
          </p:cNvSpPr>
          <p:nvPr>
            <p:ph idx="1"/>
          </p:nvPr>
        </p:nvSpPr>
        <p:spPr/>
        <p:txBody>
          <a:bodyPr/>
          <a:lstStyle/>
          <a:p>
            <a:r>
              <a:rPr lang="ru-RU" u="sng" dirty="0"/>
              <a:t>1. Постановка </a:t>
            </a:r>
            <a:r>
              <a:rPr lang="ru-RU" u="sng" dirty="0" smtClean="0"/>
              <a:t>задачи</a:t>
            </a:r>
          </a:p>
          <a:p>
            <a:r>
              <a:rPr lang="ru-RU" u="sng" dirty="0"/>
              <a:t>2. Разведочный </a:t>
            </a:r>
            <a:r>
              <a:rPr lang="ru-RU" u="sng" dirty="0" smtClean="0"/>
              <a:t>анализ</a:t>
            </a:r>
          </a:p>
          <a:p>
            <a:r>
              <a:rPr lang="ru-RU" u="sng" dirty="0"/>
              <a:t>3. Статистический метод </a:t>
            </a:r>
            <a:r>
              <a:rPr lang="ru-RU" u="sng" dirty="0" smtClean="0"/>
              <a:t>оценки</a:t>
            </a:r>
          </a:p>
          <a:p>
            <a:r>
              <a:rPr lang="ru-RU" u="sng" dirty="0"/>
              <a:t>4.  Вывод</a:t>
            </a:r>
            <a:endParaRPr lang="ru-RU" u="sng" dirty="0" smtClean="0"/>
          </a:p>
          <a:p>
            <a:endParaRPr lang="ru-RU" dirty="0"/>
          </a:p>
        </p:txBody>
      </p:sp>
    </p:spTree>
    <p:extLst>
      <p:ext uri="{BB962C8B-B14F-4D97-AF65-F5344CB8AC3E}">
        <p14:creationId xmlns:p14="http://schemas.microsoft.com/office/powerpoint/2010/main" val="1441468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u="sng" dirty="0" smtClean="0"/>
              <a:t>3. Статистический метод оценки</a:t>
            </a:r>
            <a:endParaRPr lang="ru-RU" dirty="0"/>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41036" y="0"/>
            <a:ext cx="3707693" cy="6824866"/>
          </a:xfrm>
        </p:spPr>
      </p:pic>
      <p:sp>
        <p:nvSpPr>
          <p:cNvPr id="4" name="Текст 3"/>
          <p:cNvSpPr>
            <a:spLocks noGrp="1"/>
          </p:cNvSpPr>
          <p:nvPr>
            <p:ph type="body" sz="half" idx="2"/>
          </p:nvPr>
        </p:nvSpPr>
        <p:spPr/>
        <p:txBody>
          <a:bodyPr>
            <a:normAutofit/>
          </a:bodyPr>
          <a:lstStyle/>
          <a:p>
            <a:pPr lvl="0"/>
            <a:r>
              <a:rPr lang="ru-RU" dirty="0"/>
              <a:t>'Медленный мобильный интернет' </a:t>
            </a:r>
          </a:p>
          <a:p>
            <a:endParaRPr lang="ru-RU" dirty="0" smtClean="0"/>
          </a:p>
          <a:p>
            <a:r>
              <a:rPr lang="ru-RU" dirty="0" smtClean="0"/>
              <a:t>Технические показатели имеющие статистически значимые отличия между двумя группами.</a:t>
            </a:r>
          </a:p>
          <a:p>
            <a:endParaRPr lang="ru-RU" dirty="0" smtClean="0"/>
          </a:p>
          <a:p>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3688171515"/>
              </p:ext>
            </p:extLst>
          </p:nvPr>
        </p:nvGraphicFramePr>
        <p:xfrm>
          <a:off x="611560" y="2852936"/>
          <a:ext cx="2026285" cy="2313432"/>
        </p:xfrm>
        <a:graphic>
          <a:graphicData uri="http://schemas.openxmlformats.org/drawingml/2006/table">
            <a:tbl>
              <a:tblPr firstRow="1" firstCol="1" bandRow="1">
                <a:tableStyleId>{5C22544A-7EE6-4342-B048-85BDC9FD1C3A}</a:tableStyleId>
              </a:tblPr>
              <a:tblGrid>
                <a:gridCol w="2026285"/>
              </a:tblGrid>
              <a:tr h="0">
                <a:tc>
                  <a:txBody>
                    <a:bodyPr/>
                    <a:lstStyle/>
                    <a:p>
                      <a:pPr>
                        <a:lnSpc>
                          <a:spcPct val="115000"/>
                        </a:lnSpc>
                        <a:spcAft>
                          <a:spcPts val="0"/>
                        </a:spcAft>
                      </a:pPr>
                      <a:r>
                        <a:rPr lang="en-US" sz="1200">
                          <a:effectLst/>
                        </a:rPr>
                        <a:t>Downlink Throughput(Kbps)</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a:effectLst/>
                        </a:rPr>
                        <a:t>Uplink Throughput(Kbps)</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a:effectLst/>
                        </a:rPr>
                        <a:t>Downlink TCP Retransmission Rate(%)</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a:effectLst/>
                        </a:rPr>
                        <a:t>Video Streaming Download Throughput(Kbps)</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a:effectLst/>
                        </a:rPr>
                        <a:t>Video Streaming xKB Start Delay(ms)</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a:effectLst/>
                        </a:rPr>
                        <a:t>Web Page Download Throughput(Kbps)</a:t>
                      </a:r>
                      <a:endParaRPr lang="ru-RU" sz="11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1200" dirty="0">
                          <a:effectLst/>
                        </a:rPr>
                        <a:t>Web Average TCP RTT(</a:t>
                      </a:r>
                      <a:r>
                        <a:rPr lang="en-US" sz="1200" dirty="0" err="1">
                          <a:effectLst/>
                        </a:rPr>
                        <a:t>ms</a:t>
                      </a:r>
                      <a:r>
                        <a:rPr lang="en-US" sz="1200" dirty="0">
                          <a:effectLst/>
                        </a:rPr>
                        <a:t>)</a:t>
                      </a:r>
                      <a:endParaRPr lang="ru-RU"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05889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u="sng" dirty="0" smtClean="0"/>
              <a:t>3. Статистический метод оценки</a:t>
            </a:r>
            <a:endParaRPr lang="ru-RU" dirty="0"/>
          </a:p>
        </p:txBody>
      </p:sp>
      <p:sp>
        <p:nvSpPr>
          <p:cNvPr id="13" name="Текст 12"/>
          <p:cNvSpPr>
            <a:spLocks noGrp="1"/>
          </p:cNvSpPr>
          <p:nvPr>
            <p:ph type="body" idx="1"/>
          </p:nvPr>
        </p:nvSpPr>
        <p:spPr/>
        <p:txBody>
          <a:bodyPr>
            <a:normAutofit fontScale="85000" lnSpcReduction="20000"/>
          </a:bodyPr>
          <a:lstStyle/>
          <a:p>
            <a:r>
              <a:rPr lang="ru-RU" dirty="0"/>
              <a:t>Список ответов и индикаторов для непересекающихся интервалов.</a:t>
            </a:r>
          </a:p>
        </p:txBody>
      </p:sp>
      <p:graphicFrame>
        <p:nvGraphicFramePr>
          <p:cNvPr id="12" name="Объект 11"/>
          <p:cNvGraphicFramePr>
            <a:graphicFrameLocks noGrp="1"/>
          </p:cNvGraphicFramePr>
          <p:nvPr>
            <p:ph sz="half" idx="2"/>
            <p:extLst>
              <p:ext uri="{D42A27DB-BD31-4B8C-83A1-F6EECF244321}">
                <p14:modId xmlns:p14="http://schemas.microsoft.com/office/powerpoint/2010/main" val="1882158207"/>
              </p:ext>
            </p:extLst>
          </p:nvPr>
        </p:nvGraphicFramePr>
        <p:xfrm>
          <a:off x="457200" y="2276871"/>
          <a:ext cx="4040189" cy="3797310"/>
        </p:xfrm>
        <a:graphic>
          <a:graphicData uri="http://schemas.openxmlformats.org/drawingml/2006/table">
            <a:tbl>
              <a:tblPr firstRow="1" firstCol="1" bandRow="1">
                <a:tableStyleId>{5C22544A-7EE6-4342-B048-85BDC9FD1C3A}</a:tableStyleId>
              </a:tblPr>
              <a:tblGrid>
                <a:gridCol w="442392"/>
                <a:gridCol w="2250786"/>
                <a:gridCol w="1347011"/>
              </a:tblGrid>
              <a:tr h="153718">
                <a:tc>
                  <a:txBody>
                    <a:bodyPr/>
                    <a:lstStyle/>
                    <a:p>
                      <a:pPr>
                        <a:lnSpc>
                          <a:spcPct val="115000"/>
                        </a:lnSpc>
                        <a:spcAft>
                          <a:spcPts val="0"/>
                        </a:spcAft>
                      </a:pPr>
                      <a:endParaRPr lang="ru-RU" sz="700" dirty="0">
                        <a:effectLst/>
                        <a:latin typeface="Calibri"/>
                        <a:ea typeface="Calibri"/>
                        <a:cs typeface="Times New Roman"/>
                      </a:endParaRPr>
                    </a:p>
                  </a:txBody>
                  <a:tcPr marL="45590" marR="4559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700" dirty="0" smtClean="0">
                          <a:effectLst/>
                        </a:rPr>
                        <a:t>Answer</a:t>
                      </a:r>
                      <a:endParaRPr lang="ru-RU" sz="600" dirty="0" smtClean="0">
                        <a:effectLst/>
                        <a:latin typeface="+mn-lt"/>
                        <a:ea typeface="Calibri"/>
                        <a:cs typeface="Times New Roman"/>
                      </a:endParaRPr>
                    </a:p>
                  </a:txBody>
                  <a:tcPr marL="45590" marR="4559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800" dirty="0">
                          <a:effectLst/>
                        </a:rPr>
                        <a:t> </a:t>
                      </a:r>
                      <a:r>
                        <a:rPr lang="en-US" sz="700" dirty="0" smtClean="0">
                          <a:effectLst/>
                        </a:rPr>
                        <a:t>Technical indicators</a:t>
                      </a:r>
                      <a:endParaRPr lang="ru-RU" sz="600" dirty="0" smtClean="0">
                        <a:effectLst/>
                        <a:latin typeface="+mn-lt"/>
                        <a:ea typeface="Calibri"/>
                        <a:cs typeface="Times New Roman"/>
                      </a:endParaRPr>
                    </a:p>
                  </a:txBody>
                  <a:tcPr marL="45590" marR="45590" marT="0" marB="0"/>
                </a:tc>
              </a:tr>
              <a:tr h="279508">
                <a:tc>
                  <a:txBody>
                    <a:bodyPr/>
                    <a:lstStyle/>
                    <a:p>
                      <a:pPr>
                        <a:lnSpc>
                          <a:spcPct val="115000"/>
                        </a:lnSpc>
                        <a:spcAft>
                          <a:spcPts val="0"/>
                        </a:spcAft>
                      </a:pPr>
                      <a:r>
                        <a:rPr lang="en-US" sz="800">
                          <a:effectLst/>
                        </a:rPr>
                        <a:t>0</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Poor connection quality in buildings, shopping...</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dirty="0">
                          <a:effectLst/>
                        </a:rPr>
                        <a:t>Downlink Throughput(Kbps)</a:t>
                      </a:r>
                      <a:endParaRPr lang="ru-RU" sz="700" dirty="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1</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Poor connection quality in buildings, shopping...</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dirty="0">
                          <a:effectLst/>
                        </a:rPr>
                        <a:t>Downlink TCP Retransmission Rate(%)</a:t>
                      </a:r>
                      <a:endParaRPr lang="ru-RU" sz="700" dirty="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2</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Poor connection quality in buildings, shopping...</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Video Streaming Download Throughput(Kbps)</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3</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Poor connection quality in buildings, shopping...</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Video Streaming xKB Start Delay(ms)</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4</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Poor connection quality in buildings, shopping...</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Web Average TCP RTT(ms)</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5</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Non-call, breaks on calls</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Downlink TCP Retransmission Rate(%)</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6</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dirty="0">
                          <a:effectLst/>
                        </a:rPr>
                        <a:t>Non-call, breaks on calls</a:t>
                      </a:r>
                      <a:endParaRPr lang="ru-RU" sz="700" dirty="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Video Streaming xKB Start Delay(ms)</a:t>
                      </a:r>
                      <a:endParaRPr lang="ru-RU" sz="700">
                        <a:effectLst/>
                        <a:latin typeface="Calibri"/>
                        <a:ea typeface="Calibri"/>
                        <a:cs typeface="Times New Roman"/>
                      </a:endParaRPr>
                    </a:p>
                  </a:txBody>
                  <a:tcPr marL="45590" marR="45590" marT="0" marB="0"/>
                </a:tc>
              </a:tr>
              <a:tr h="139754">
                <a:tc>
                  <a:txBody>
                    <a:bodyPr/>
                    <a:lstStyle/>
                    <a:p>
                      <a:pPr>
                        <a:lnSpc>
                          <a:spcPct val="115000"/>
                        </a:lnSpc>
                        <a:spcAft>
                          <a:spcPts val="0"/>
                        </a:spcAft>
                      </a:pPr>
                      <a:r>
                        <a:rPr lang="en-US" sz="800">
                          <a:effectLst/>
                        </a:rPr>
                        <a:t>7</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Non-call, breaks on calls</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Web Average TCP RTT(ms)</a:t>
                      </a:r>
                      <a:endParaRPr lang="ru-RU" sz="700">
                        <a:effectLst/>
                        <a:latin typeface="Calibri"/>
                        <a:ea typeface="Calibri"/>
                        <a:cs typeface="Times New Roman"/>
                      </a:endParaRPr>
                    </a:p>
                  </a:txBody>
                  <a:tcPr marL="45590" marR="45590" marT="0" marB="0"/>
                </a:tc>
              </a:tr>
              <a:tr h="139754">
                <a:tc>
                  <a:txBody>
                    <a:bodyPr/>
                    <a:lstStyle/>
                    <a:p>
                      <a:pPr>
                        <a:lnSpc>
                          <a:spcPct val="115000"/>
                        </a:lnSpc>
                        <a:spcAft>
                          <a:spcPts val="0"/>
                        </a:spcAft>
                      </a:pPr>
                      <a:r>
                        <a:rPr lang="en-US" sz="800">
                          <a:effectLst/>
                        </a:rPr>
                        <a:t>8</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Slow mobile internet</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Downlink Throughput(Kbps)</a:t>
                      </a:r>
                      <a:endParaRPr lang="ru-RU" sz="700">
                        <a:effectLst/>
                        <a:latin typeface="Calibri"/>
                        <a:ea typeface="Calibri"/>
                        <a:cs typeface="Times New Roman"/>
                      </a:endParaRPr>
                    </a:p>
                  </a:txBody>
                  <a:tcPr marL="45590" marR="45590" marT="0" marB="0"/>
                </a:tc>
              </a:tr>
              <a:tr h="139754">
                <a:tc>
                  <a:txBody>
                    <a:bodyPr/>
                    <a:lstStyle/>
                    <a:p>
                      <a:pPr>
                        <a:lnSpc>
                          <a:spcPct val="115000"/>
                        </a:lnSpc>
                        <a:spcAft>
                          <a:spcPts val="0"/>
                        </a:spcAft>
                      </a:pPr>
                      <a:r>
                        <a:rPr lang="en-US" sz="800">
                          <a:effectLst/>
                        </a:rPr>
                        <a:t>9</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Slow mobile internet</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Uplink Throughput(Kbps)</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10</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Slow mobile internet</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Downlink TCP Retransmission Rate(%)</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11</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Slow mobile internet</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Video Streaming Download Throughput(Kbps)</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12</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Slow mobile internet</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Video Streaming xKB Start Delay(ms)</a:t>
                      </a:r>
                      <a:endParaRPr lang="ru-RU" sz="700">
                        <a:effectLst/>
                        <a:latin typeface="Calibri"/>
                        <a:ea typeface="Calibri"/>
                        <a:cs typeface="Times New Roman"/>
                      </a:endParaRPr>
                    </a:p>
                  </a:txBody>
                  <a:tcPr marL="45590" marR="45590" marT="0" marB="0"/>
                </a:tc>
              </a:tr>
              <a:tr h="279508">
                <a:tc>
                  <a:txBody>
                    <a:bodyPr/>
                    <a:lstStyle/>
                    <a:p>
                      <a:pPr>
                        <a:lnSpc>
                          <a:spcPct val="115000"/>
                        </a:lnSpc>
                        <a:spcAft>
                          <a:spcPts val="0"/>
                        </a:spcAft>
                      </a:pPr>
                      <a:r>
                        <a:rPr lang="en-US" sz="800">
                          <a:effectLst/>
                        </a:rPr>
                        <a:t>13</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Slow mobile internet</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Web Page Download Throughput(Kbps)</a:t>
                      </a:r>
                      <a:endParaRPr lang="ru-RU" sz="700">
                        <a:effectLst/>
                        <a:latin typeface="Calibri"/>
                        <a:ea typeface="Calibri"/>
                        <a:cs typeface="Times New Roman"/>
                      </a:endParaRPr>
                    </a:p>
                  </a:txBody>
                  <a:tcPr marL="45590" marR="45590" marT="0" marB="0"/>
                </a:tc>
              </a:tr>
              <a:tr h="139754">
                <a:tc>
                  <a:txBody>
                    <a:bodyPr/>
                    <a:lstStyle/>
                    <a:p>
                      <a:pPr>
                        <a:lnSpc>
                          <a:spcPct val="115000"/>
                        </a:lnSpc>
                        <a:spcAft>
                          <a:spcPts val="0"/>
                        </a:spcAft>
                      </a:pPr>
                      <a:r>
                        <a:rPr lang="en-US" sz="800">
                          <a:effectLst/>
                        </a:rPr>
                        <a:t>14</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a:effectLst/>
                        </a:rPr>
                        <a:t>Slow mobile internet</a:t>
                      </a:r>
                      <a:endParaRPr lang="ru-RU" sz="700">
                        <a:effectLst/>
                        <a:latin typeface="Calibri"/>
                        <a:ea typeface="Calibri"/>
                        <a:cs typeface="Times New Roman"/>
                      </a:endParaRPr>
                    </a:p>
                  </a:txBody>
                  <a:tcPr marL="45590" marR="45590" marT="0" marB="0"/>
                </a:tc>
                <a:tc>
                  <a:txBody>
                    <a:bodyPr/>
                    <a:lstStyle/>
                    <a:p>
                      <a:pPr>
                        <a:lnSpc>
                          <a:spcPct val="115000"/>
                        </a:lnSpc>
                        <a:spcAft>
                          <a:spcPts val="0"/>
                        </a:spcAft>
                      </a:pPr>
                      <a:r>
                        <a:rPr lang="en-US" sz="800" dirty="0">
                          <a:effectLst/>
                        </a:rPr>
                        <a:t>Web Average TCP RTT(</a:t>
                      </a:r>
                      <a:r>
                        <a:rPr lang="en-US" sz="800" dirty="0" err="1">
                          <a:effectLst/>
                        </a:rPr>
                        <a:t>ms</a:t>
                      </a:r>
                      <a:r>
                        <a:rPr lang="en-US" sz="800" dirty="0">
                          <a:effectLst/>
                        </a:rPr>
                        <a:t>)</a:t>
                      </a:r>
                      <a:endParaRPr lang="ru-RU" sz="700" dirty="0">
                        <a:effectLst/>
                        <a:latin typeface="Calibri"/>
                        <a:ea typeface="Calibri"/>
                        <a:cs typeface="Times New Roman"/>
                      </a:endParaRPr>
                    </a:p>
                  </a:txBody>
                  <a:tcPr marL="45590" marR="45590" marT="0" marB="0"/>
                </a:tc>
              </a:tr>
            </a:tbl>
          </a:graphicData>
        </a:graphic>
      </p:graphicFrame>
      <p:sp>
        <p:nvSpPr>
          <p:cNvPr id="14" name="Текст 13"/>
          <p:cNvSpPr>
            <a:spLocks noGrp="1"/>
          </p:cNvSpPr>
          <p:nvPr>
            <p:ph type="body" sz="quarter" idx="3"/>
          </p:nvPr>
        </p:nvSpPr>
        <p:spPr/>
        <p:txBody>
          <a:bodyPr>
            <a:normAutofit fontScale="92500" lnSpcReduction="20000"/>
          </a:bodyPr>
          <a:lstStyle/>
          <a:p>
            <a:r>
              <a:rPr lang="ru-RU" dirty="0" smtClean="0"/>
              <a:t>Количество зависимостей индикатора от ответов</a:t>
            </a:r>
            <a:endParaRPr lang="ru-RU" dirty="0"/>
          </a:p>
        </p:txBody>
      </p:sp>
      <p:graphicFrame>
        <p:nvGraphicFramePr>
          <p:cNvPr id="11" name="Объект 10"/>
          <p:cNvGraphicFramePr>
            <a:graphicFrameLocks noGrp="1"/>
          </p:cNvGraphicFramePr>
          <p:nvPr>
            <p:ph sz="quarter" idx="4"/>
          </p:nvPr>
        </p:nvGraphicFramePr>
        <p:xfrm>
          <a:off x="4645025" y="2174875"/>
          <a:ext cx="4041775" cy="1261872"/>
        </p:xfrm>
        <a:graphic>
          <a:graphicData uri="http://schemas.openxmlformats.org/drawingml/2006/table">
            <a:tbl>
              <a:tblPr firstRow="1" firstCol="1" bandRow="1">
                <a:tableStyleId>{5C22544A-7EE6-4342-B048-85BDC9FD1C3A}</a:tableStyleId>
              </a:tblPr>
              <a:tblGrid>
                <a:gridCol w="2020675"/>
                <a:gridCol w="2021100"/>
              </a:tblGrid>
              <a:tr h="139754">
                <a:tc>
                  <a:txBody>
                    <a:bodyPr/>
                    <a:lstStyle/>
                    <a:p>
                      <a:pPr>
                        <a:lnSpc>
                          <a:spcPct val="115000"/>
                        </a:lnSpc>
                        <a:spcAft>
                          <a:spcPts val="0"/>
                        </a:spcAft>
                      </a:pPr>
                      <a:r>
                        <a:rPr lang="en-US" sz="800">
                          <a:effectLst/>
                        </a:rPr>
                        <a:t>Technical indicators</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a:effectLst/>
                        </a:rPr>
                        <a:t> </a:t>
                      </a:r>
                      <a:endParaRPr lang="ru-RU" sz="700">
                        <a:effectLst/>
                        <a:latin typeface="Calibri"/>
                        <a:ea typeface="Calibri"/>
                        <a:cs typeface="Times New Roman"/>
                      </a:endParaRPr>
                    </a:p>
                  </a:txBody>
                  <a:tcPr marL="45608" marR="45608" marT="0" marB="0"/>
                </a:tc>
              </a:tr>
              <a:tr h="139754">
                <a:tc>
                  <a:txBody>
                    <a:bodyPr/>
                    <a:lstStyle/>
                    <a:p>
                      <a:pPr>
                        <a:lnSpc>
                          <a:spcPct val="115000"/>
                        </a:lnSpc>
                        <a:spcAft>
                          <a:spcPts val="0"/>
                        </a:spcAft>
                      </a:pPr>
                      <a:r>
                        <a:rPr lang="en-US" sz="800">
                          <a:effectLst/>
                        </a:rPr>
                        <a:t>Downlink TCP Retransmission Rate(%)</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a:effectLst/>
                        </a:rPr>
                        <a:t>3</a:t>
                      </a:r>
                      <a:endParaRPr lang="ru-RU" sz="700">
                        <a:effectLst/>
                        <a:latin typeface="Calibri"/>
                        <a:ea typeface="Calibri"/>
                        <a:cs typeface="Times New Roman"/>
                      </a:endParaRPr>
                    </a:p>
                  </a:txBody>
                  <a:tcPr marL="45608" marR="45608" marT="0" marB="0"/>
                </a:tc>
              </a:tr>
              <a:tr h="139754">
                <a:tc>
                  <a:txBody>
                    <a:bodyPr/>
                    <a:lstStyle/>
                    <a:p>
                      <a:pPr>
                        <a:lnSpc>
                          <a:spcPct val="115000"/>
                        </a:lnSpc>
                        <a:spcAft>
                          <a:spcPts val="0"/>
                        </a:spcAft>
                      </a:pPr>
                      <a:r>
                        <a:rPr lang="en-US" sz="800">
                          <a:effectLst/>
                        </a:rPr>
                        <a:t>Downlink Throughput(Kbps)</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a:effectLst/>
                        </a:rPr>
                        <a:t>2</a:t>
                      </a:r>
                      <a:endParaRPr lang="ru-RU" sz="700">
                        <a:effectLst/>
                        <a:latin typeface="Calibri"/>
                        <a:ea typeface="Calibri"/>
                        <a:cs typeface="Times New Roman"/>
                      </a:endParaRPr>
                    </a:p>
                  </a:txBody>
                  <a:tcPr marL="45608" marR="45608" marT="0" marB="0"/>
                </a:tc>
              </a:tr>
              <a:tr h="139754">
                <a:tc>
                  <a:txBody>
                    <a:bodyPr/>
                    <a:lstStyle/>
                    <a:p>
                      <a:pPr>
                        <a:lnSpc>
                          <a:spcPct val="115000"/>
                        </a:lnSpc>
                        <a:spcAft>
                          <a:spcPts val="0"/>
                        </a:spcAft>
                      </a:pPr>
                      <a:r>
                        <a:rPr lang="en-US" sz="800">
                          <a:effectLst/>
                        </a:rPr>
                        <a:t>Uplink Throughput(Kbps)</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a:effectLst/>
                        </a:rPr>
                        <a:t>1</a:t>
                      </a:r>
                      <a:endParaRPr lang="ru-RU" sz="700">
                        <a:effectLst/>
                        <a:latin typeface="Calibri"/>
                        <a:ea typeface="Calibri"/>
                        <a:cs typeface="Times New Roman"/>
                      </a:endParaRPr>
                    </a:p>
                  </a:txBody>
                  <a:tcPr marL="45608" marR="45608" marT="0" marB="0"/>
                </a:tc>
              </a:tr>
              <a:tr h="139754">
                <a:tc>
                  <a:txBody>
                    <a:bodyPr/>
                    <a:lstStyle/>
                    <a:p>
                      <a:pPr>
                        <a:lnSpc>
                          <a:spcPct val="115000"/>
                        </a:lnSpc>
                        <a:spcAft>
                          <a:spcPts val="0"/>
                        </a:spcAft>
                      </a:pPr>
                      <a:r>
                        <a:rPr lang="en-US" sz="800">
                          <a:effectLst/>
                        </a:rPr>
                        <a:t>Video Streaming Download Throughput(Kbps)</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a:effectLst/>
                        </a:rPr>
                        <a:t>2</a:t>
                      </a:r>
                      <a:endParaRPr lang="ru-RU" sz="700">
                        <a:effectLst/>
                        <a:latin typeface="Calibri"/>
                        <a:ea typeface="Calibri"/>
                        <a:cs typeface="Times New Roman"/>
                      </a:endParaRPr>
                    </a:p>
                  </a:txBody>
                  <a:tcPr marL="45608" marR="45608" marT="0" marB="0"/>
                </a:tc>
              </a:tr>
              <a:tr h="139754">
                <a:tc>
                  <a:txBody>
                    <a:bodyPr/>
                    <a:lstStyle/>
                    <a:p>
                      <a:pPr>
                        <a:lnSpc>
                          <a:spcPct val="115000"/>
                        </a:lnSpc>
                        <a:spcAft>
                          <a:spcPts val="0"/>
                        </a:spcAft>
                      </a:pPr>
                      <a:r>
                        <a:rPr lang="en-US" sz="800">
                          <a:effectLst/>
                        </a:rPr>
                        <a:t>Video Streaming xKB Start Delay(ms)</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a:effectLst/>
                        </a:rPr>
                        <a:t>3</a:t>
                      </a:r>
                      <a:endParaRPr lang="ru-RU" sz="700">
                        <a:effectLst/>
                        <a:latin typeface="Calibri"/>
                        <a:ea typeface="Calibri"/>
                        <a:cs typeface="Times New Roman"/>
                      </a:endParaRPr>
                    </a:p>
                  </a:txBody>
                  <a:tcPr marL="45608" marR="45608" marT="0" marB="0"/>
                </a:tc>
              </a:tr>
              <a:tr h="139754">
                <a:tc>
                  <a:txBody>
                    <a:bodyPr/>
                    <a:lstStyle/>
                    <a:p>
                      <a:pPr>
                        <a:lnSpc>
                          <a:spcPct val="115000"/>
                        </a:lnSpc>
                        <a:spcAft>
                          <a:spcPts val="0"/>
                        </a:spcAft>
                      </a:pPr>
                      <a:r>
                        <a:rPr lang="en-US" sz="800">
                          <a:effectLst/>
                        </a:rPr>
                        <a:t>Web Average TCP RTT(ms)</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a:effectLst/>
                        </a:rPr>
                        <a:t>3</a:t>
                      </a:r>
                      <a:endParaRPr lang="ru-RU" sz="700">
                        <a:effectLst/>
                        <a:latin typeface="Calibri"/>
                        <a:ea typeface="Calibri"/>
                        <a:cs typeface="Times New Roman"/>
                      </a:endParaRPr>
                    </a:p>
                  </a:txBody>
                  <a:tcPr marL="45608" marR="45608" marT="0" marB="0"/>
                </a:tc>
              </a:tr>
              <a:tr h="139754">
                <a:tc>
                  <a:txBody>
                    <a:bodyPr/>
                    <a:lstStyle/>
                    <a:p>
                      <a:pPr>
                        <a:lnSpc>
                          <a:spcPct val="115000"/>
                        </a:lnSpc>
                        <a:spcAft>
                          <a:spcPts val="0"/>
                        </a:spcAft>
                      </a:pPr>
                      <a:r>
                        <a:rPr lang="en-US" sz="800">
                          <a:effectLst/>
                        </a:rPr>
                        <a:t>Web Page Download Throughput(Kbps)</a:t>
                      </a:r>
                      <a:endParaRPr lang="ru-RU" sz="700">
                        <a:effectLst/>
                        <a:latin typeface="Calibri"/>
                        <a:ea typeface="Calibri"/>
                        <a:cs typeface="Times New Roman"/>
                      </a:endParaRPr>
                    </a:p>
                  </a:txBody>
                  <a:tcPr marL="45608" marR="45608" marT="0" marB="0"/>
                </a:tc>
                <a:tc>
                  <a:txBody>
                    <a:bodyPr/>
                    <a:lstStyle/>
                    <a:p>
                      <a:pPr>
                        <a:lnSpc>
                          <a:spcPct val="115000"/>
                        </a:lnSpc>
                        <a:spcAft>
                          <a:spcPts val="0"/>
                        </a:spcAft>
                      </a:pPr>
                      <a:r>
                        <a:rPr lang="en-US" sz="800" dirty="0">
                          <a:effectLst/>
                        </a:rPr>
                        <a:t>1</a:t>
                      </a:r>
                      <a:endParaRPr lang="ru-RU" sz="700" dirty="0">
                        <a:effectLst/>
                        <a:latin typeface="Calibri"/>
                        <a:ea typeface="Calibri"/>
                        <a:cs typeface="Times New Roman"/>
                      </a:endParaRPr>
                    </a:p>
                  </a:txBody>
                  <a:tcPr marL="45608" marR="45608" marT="0" marB="0"/>
                </a:tc>
              </a:tr>
            </a:tbl>
          </a:graphicData>
        </a:graphic>
      </p:graphicFrame>
    </p:spTree>
    <p:extLst>
      <p:ext uri="{BB962C8B-B14F-4D97-AF65-F5344CB8AC3E}">
        <p14:creationId xmlns:p14="http://schemas.microsoft.com/office/powerpoint/2010/main" val="3020220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rmAutofit/>
          </a:bodyPr>
          <a:lstStyle/>
          <a:p>
            <a:r>
              <a:rPr lang="ru-RU" u="sng" dirty="0" smtClean="0"/>
              <a:t>3. Статистический метод оценки</a:t>
            </a:r>
            <a:endParaRPr lang="ru-RU" dirty="0"/>
          </a:p>
        </p:txBody>
      </p:sp>
      <p:sp>
        <p:nvSpPr>
          <p:cNvPr id="8" name="Объект 7"/>
          <p:cNvSpPr>
            <a:spLocks noGrp="1"/>
          </p:cNvSpPr>
          <p:nvPr>
            <p:ph idx="1"/>
          </p:nvPr>
        </p:nvSpPr>
        <p:spPr>
          <a:xfrm>
            <a:off x="457200" y="1412776"/>
            <a:ext cx="8229600" cy="4713387"/>
          </a:xfrm>
        </p:spPr>
        <p:txBody>
          <a:bodyPr>
            <a:noAutofit/>
          </a:bodyPr>
          <a:lstStyle/>
          <a:p>
            <a:pPr marL="0" indent="0">
              <a:buNone/>
            </a:pPr>
            <a:r>
              <a:rPr lang="ru-RU" sz="1700" dirty="0"/>
              <a:t>Как </a:t>
            </a:r>
            <a:r>
              <a:rPr lang="ru-RU" sz="1700" dirty="0" smtClean="0"/>
              <a:t>мы видим </a:t>
            </a:r>
            <a:r>
              <a:rPr lang="ru-RU" sz="1700" dirty="0"/>
              <a:t>из </a:t>
            </a:r>
            <a:r>
              <a:rPr lang="ru-RU" sz="1700" dirty="0" smtClean="0"/>
              <a:t>списка выделяются три индикатора:</a:t>
            </a:r>
            <a:endParaRPr lang="ru-RU" sz="1700" dirty="0" smtClean="0"/>
          </a:p>
          <a:p>
            <a:pPr marL="0" indent="0">
              <a:buNone/>
            </a:pPr>
            <a:endParaRPr lang="ru-RU" sz="1000" dirty="0"/>
          </a:p>
          <a:p>
            <a:pPr lvl="0"/>
            <a:r>
              <a:rPr lang="en-US" sz="1700" dirty="0"/>
              <a:t>'Downlink TCP Retransmission Rate</a:t>
            </a:r>
            <a:r>
              <a:rPr lang="en-US" sz="1700" dirty="0" smtClean="0"/>
              <a:t>(%)'</a:t>
            </a:r>
            <a:r>
              <a:rPr lang="ru-RU" sz="1700" dirty="0"/>
              <a:t> — частота переотправок пакетов «к абоненту»</a:t>
            </a:r>
          </a:p>
          <a:p>
            <a:r>
              <a:rPr lang="en-US" sz="1700" dirty="0"/>
              <a:t> 'Video Streaming </a:t>
            </a:r>
            <a:r>
              <a:rPr lang="en-US" sz="1700" dirty="0" err="1"/>
              <a:t>xKB</a:t>
            </a:r>
            <a:r>
              <a:rPr lang="en-US" sz="1700" dirty="0"/>
              <a:t> Start Delay(</a:t>
            </a:r>
            <a:r>
              <a:rPr lang="en-US" sz="1700" dirty="0" err="1"/>
              <a:t>ms</a:t>
            </a:r>
            <a:r>
              <a:rPr lang="en-US" sz="1700" dirty="0" smtClean="0"/>
              <a:t>)'</a:t>
            </a:r>
            <a:r>
              <a:rPr lang="ru-RU" sz="1700" dirty="0"/>
              <a:t>— задержка старта воспроизведения </a:t>
            </a:r>
            <a:r>
              <a:rPr lang="ru-RU" sz="1700" dirty="0" smtClean="0"/>
              <a:t>видео</a:t>
            </a:r>
            <a:endParaRPr lang="ru-RU" sz="1700" dirty="0"/>
          </a:p>
          <a:p>
            <a:r>
              <a:rPr lang="en-US" sz="1700" dirty="0"/>
              <a:t> 'Web Average TCP RTT(</a:t>
            </a:r>
            <a:r>
              <a:rPr lang="en-US" sz="1700" dirty="0" err="1"/>
              <a:t>ms</a:t>
            </a:r>
            <a:r>
              <a:rPr lang="en-US" sz="1700" dirty="0" smtClean="0"/>
              <a:t>)'</a:t>
            </a:r>
            <a:r>
              <a:rPr lang="ru-RU" sz="1700" dirty="0"/>
              <a:t>— </a:t>
            </a:r>
            <a:r>
              <a:rPr lang="ru-RU" sz="1700" dirty="0" err="1"/>
              <a:t>пинг</a:t>
            </a:r>
            <a:r>
              <a:rPr lang="ru-RU" sz="1700" dirty="0"/>
              <a:t> при просмотре </a:t>
            </a:r>
            <a:r>
              <a:rPr lang="ru-RU" sz="1700" dirty="0" err="1" smtClean="0"/>
              <a:t>web</a:t>
            </a:r>
            <a:r>
              <a:rPr lang="ru-RU" sz="1700" dirty="0" smtClean="0"/>
              <a:t>-страниц</a:t>
            </a:r>
          </a:p>
          <a:p>
            <a:endParaRPr lang="ru-RU" sz="1000" dirty="0"/>
          </a:p>
          <a:p>
            <a:pPr marL="0" indent="0">
              <a:buNone/>
            </a:pPr>
            <a:r>
              <a:rPr lang="ru-RU" sz="1700" dirty="0" smtClean="0"/>
              <a:t>Попробуем повысить точность оценки уменьшив уровень доверия до 0.003, что приблизительно соответствует точности 3х сигм.</a:t>
            </a:r>
          </a:p>
          <a:p>
            <a:pPr marL="0" indent="0">
              <a:buNone/>
            </a:pPr>
            <a:r>
              <a:rPr lang="ru-RU" sz="1700" dirty="0" smtClean="0"/>
              <a:t>Так как мы постоянно выбираем случайные записи из таблицы при построении интервалов, то сами доверительные интервалы будут немного «гулять» и при такой точности возможны ложные срабатывания.</a:t>
            </a:r>
          </a:p>
          <a:p>
            <a:pPr marL="0" indent="0">
              <a:buNone/>
            </a:pPr>
            <a:r>
              <a:rPr lang="ru-RU" sz="1700" dirty="0" smtClean="0"/>
              <a:t>Для того, чтобы этого избежать,  произведем построение доверительных интервалов и выявление важных признаков </a:t>
            </a:r>
            <a:r>
              <a:rPr lang="en-US" sz="1700" dirty="0" smtClean="0"/>
              <a:t>N</a:t>
            </a:r>
            <a:r>
              <a:rPr lang="ru-RU" sz="1700" dirty="0" smtClean="0"/>
              <a:t> </a:t>
            </a:r>
            <a:r>
              <a:rPr lang="en-US" sz="1700" dirty="0" smtClean="0"/>
              <a:t>=</a:t>
            </a:r>
            <a:r>
              <a:rPr lang="ru-RU" sz="1700" dirty="0" smtClean="0"/>
              <a:t> </a:t>
            </a:r>
            <a:r>
              <a:rPr lang="en-US" sz="1700" dirty="0" smtClean="0"/>
              <a:t>100 </a:t>
            </a:r>
            <a:r>
              <a:rPr lang="ru-RU" sz="1700" dirty="0" smtClean="0"/>
              <a:t>раз.</a:t>
            </a:r>
          </a:p>
          <a:p>
            <a:pPr marL="0" indent="0">
              <a:buNone/>
            </a:pPr>
            <a:endParaRPr lang="ru-RU" sz="1700" dirty="0" smtClean="0"/>
          </a:p>
        </p:txBody>
      </p:sp>
    </p:spTree>
    <p:extLst>
      <p:ext uri="{BB962C8B-B14F-4D97-AF65-F5344CB8AC3E}">
        <p14:creationId xmlns:p14="http://schemas.microsoft.com/office/powerpoint/2010/main" val="852805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u="sng" dirty="0"/>
              <a:t>3. Статистический метод </a:t>
            </a:r>
            <a:r>
              <a:rPr lang="ru-RU" u="sng" dirty="0" smtClean="0"/>
              <a:t>оценки</a:t>
            </a:r>
            <a:br>
              <a:rPr lang="ru-RU" u="sng" dirty="0" smtClean="0"/>
            </a:br>
            <a:r>
              <a:rPr lang="ru-RU" sz="2200" dirty="0" smtClean="0"/>
              <a:t>Итоговые оценки важности технических индикаторов</a:t>
            </a:r>
            <a:endParaRPr lang="ru-RU" sz="2200"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917029331"/>
              </p:ext>
            </p:extLst>
          </p:nvPr>
        </p:nvGraphicFramePr>
        <p:xfrm>
          <a:off x="467544" y="1556792"/>
          <a:ext cx="8208912" cy="4206240"/>
        </p:xfrm>
        <a:graphic>
          <a:graphicData uri="http://schemas.openxmlformats.org/drawingml/2006/table">
            <a:tbl>
              <a:tblPr/>
              <a:tblGrid>
                <a:gridCol w="370384"/>
                <a:gridCol w="5116016"/>
                <a:gridCol w="2722512"/>
              </a:tblGrid>
              <a:tr h="0">
                <a:tc>
                  <a:txBody>
                    <a:bodyPr/>
                    <a:lstStyle/>
                    <a:p>
                      <a:pPr algn="r" fontAlgn="ctr"/>
                      <a:endParaRPr lang="ru-RU" b="1" dirty="0">
                        <a:effectLst/>
                      </a:endParaRPr>
                    </a:p>
                  </a:txBody>
                  <a:tcPr anchor="ctr">
                    <a:lnL>
                      <a:noFill/>
                    </a:lnL>
                    <a:lnR>
                      <a:noFill/>
                    </a:lnR>
                    <a:lnT>
                      <a:noFill/>
                    </a:lnT>
                    <a:lnB>
                      <a:noFill/>
                    </a:lnB>
                    <a:solidFill>
                      <a:srgbClr val="FFFFFF"/>
                    </a:solidFill>
                  </a:tcPr>
                </a:tc>
                <a:tc>
                  <a:txBody>
                    <a:bodyPr/>
                    <a:lstStyle/>
                    <a:p>
                      <a:pPr algn="r" fontAlgn="ctr"/>
                      <a:r>
                        <a:rPr lang="en-US" b="1" dirty="0">
                          <a:effectLst/>
                        </a:rPr>
                        <a:t>Technical indicators</a:t>
                      </a:r>
                    </a:p>
                  </a:txBody>
                  <a:tcPr anchor="ctr">
                    <a:lnL>
                      <a:noFill/>
                    </a:lnL>
                    <a:lnR>
                      <a:noFill/>
                    </a:lnR>
                    <a:lnT>
                      <a:noFill/>
                    </a:lnT>
                    <a:lnB>
                      <a:noFill/>
                    </a:lnB>
                    <a:solidFill>
                      <a:srgbClr val="FFFFFF"/>
                    </a:solidFill>
                  </a:tcPr>
                </a:tc>
                <a:tc>
                  <a:txBody>
                    <a:bodyPr/>
                    <a:lstStyle/>
                    <a:p>
                      <a:pPr algn="r" fontAlgn="ctr"/>
                      <a:r>
                        <a:rPr lang="en-US" b="1" dirty="0" smtClean="0">
                          <a:effectLst/>
                        </a:rPr>
                        <a:t>Score</a:t>
                      </a:r>
                      <a:endParaRPr lang="en-US" b="1" dirty="0">
                        <a:effectLst/>
                      </a:endParaRPr>
                    </a:p>
                  </a:txBody>
                  <a:tcPr anchor="ctr">
                    <a:lnL>
                      <a:noFill/>
                    </a:lnL>
                    <a:lnR>
                      <a:noFill/>
                    </a:lnR>
                    <a:lnT>
                      <a:noFill/>
                    </a:lnT>
                    <a:lnB>
                      <a:noFill/>
                    </a:lnB>
                    <a:solidFill>
                      <a:srgbClr val="FFFFFF"/>
                    </a:solidFill>
                  </a:tcPr>
                </a:tc>
              </a:tr>
              <a:tr h="0">
                <a:tc>
                  <a:txBody>
                    <a:bodyPr/>
                    <a:lstStyle/>
                    <a:p>
                      <a:pPr algn="r" fontAlgn="ctr"/>
                      <a:r>
                        <a:rPr lang="ru-RU" b="1" dirty="0" smtClean="0">
                          <a:effectLst/>
                        </a:rPr>
                        <a:t>1</a:t>
                      </a:r>
                      <a:endParaRPr lang="ru-RU" b="1" dirty="0">
                        <a:effectLst/>
                      </a:endParaRPr>
                    </a:p>
                  </a:txBody>
                  <a:tcPr anchor="ctr">
                    <a:lnL>
                      <a:noFill/>
                    </a:lnL>
                    <a:lnR>
                      <a:noFill/>
                    </a:lnR>
                    <a:lnT>
                      <a:noFill/>
                    </a:lnT>
                    <a:lnB>
                      <a:noFill/>
                    </a:lnB>
                    <a:solidFill>
                      <a:srgbClr val="F5F5F5"/>
                    </a:solidFill>
                  </a:tcPr>
                </a:tc>
                <a:tc>
                  <a:txBody>
                    <a:bodyPr/>
                    <a:lstStyle/>
                    <a:p>
                      <a:pPr algn="r" fontAlgn="ctr"/>
                      <a:r>
                        <a:rPr lang="en-US" b="1" dirty="0">
                          <a:effectLst/>
                        </a:rPr>
                        <a:t>Video Streaming </a:t>
                      </a:r>
                      <a:r>
                        <a:rPr lang="en-US" b="1" dirty="0" err="1">
                          <a:effectLst/>
                        </a:rPr>
                        <a:t>xKB</a:t>
                      </a:r>
                      <a:r>
                        <a:rPr lang="en-US" b="1" dirty="0">
                          <a:effectLst/>
                        </a:rPr>
                        <a:t> Start Delay(</a:t>
                      </a:r>
                      <a:r>
                        <a:rPr lang="en-US" b="1" dirty="0" err="1">
                          <a:effectLst/>
                        </a:rPr>
                        <a:t>ms</a:t>
                      </a:r>
                      <a:r>
                        <a:rPr lang="en-US" dirty="0" smtClean="0">
                          <a:effectLst/>
                        </a:rPr>
                        <a:t>)</a:t>
                      </a:r>
                      <a:endParaRPr lang="ru-RU" dirty="0" smtClean="0">
                        <a:effectLst/>
                      </a:endParaRPr>
                    </a:p>
                    <a:p>
                      <a:pPr algn="r" fontAlgn="ctr"/>
                      <a:r>
                        <a:rPr lang="ru-RU" sz="1800" b="0" i="1" kern="1200" dirty="0" smtClean="0">
                          <a:solidFill>
                            <a:schemeClr val="tx1"/>
                          </a:solidFill>
                          <a:effectLst/>
                          <a:latin typeface="+mn-lt"/>
                          <a:ea typeface="+mn-ea"/>
                          <a:cs typeface="+mn-cs"/>
                        </a:rPr>
                        <a:t>задержка старта воспроизведения видео</a:t>
                      </a:r>
                      <a:endParaRPr lang="en-US" i="1" dirty="0">
                        <a:effectLst/>
                      </a:endParaRPr>
                    </a:p>
                  </a:txBody>
                  <a:tcPr anchor="ctr">
                    <a:lnL>
                      <a:noFill/>
                    </a:lnL>
                    <a:lnR>
                      <a:noFill/>
                    </a:lnR>
                    <a:lnT>
                      <a:noFill/>
                    </a:lnT>
                    <a:lnB>
                      <a:noFill/>
                    </a:lnB>
                    <a:solidFill>
                      <a:srgbClr val="F5F5F5"/>
                    </a:solidFill>
                  </a:tcPr>
                </a:tc>
                <a:tc>
                  <a:txBody>
                    <a:bodyPr/>
                    <a:lstStyle/>
                    <a:p>
                      <a:pPr algn="r" fontAlgn="ctr"/>
                      <a:r>
                        <a:rPr lang="ru-RU" dirty="0">
                          <a:effectLst/>
                        </a:rPr>
                        <a:t>2.16</a:t>
                      </a:r>
                    </a:p>
                  </a:txBody>
                  <a:tcPr anchor="ctr">
                    <a:lnL>
                      <a:noFill/>
                    </a:lnL>
                    <a:lnR>
                      <a:noFill/>
                    </a:lnR>
                    <a:lnT>
                      <a:noFill/>
                    </a:lnT>
                    <a:lnB>
                      <a:noFill/>
                    </a:lnB>
                    <a:solidFill>
                      <a:srgbClr val="F5F5F5"/>
                    </a:solidFill>
                  </a:tcPr>
                </a:tc>
              </a:tr>
              <a:tr h="0">
                <a:tc>
                  <a:txBody>
                    <a:bodyPr/>
                    <a:lstStyle/>
                    <a:p>
                      <a:pPr algn="r" fontAlgn="ctr"/>
                      <a:r>
                        <a:rPr lang="ru-RU" b="1" dirty="0" smtClean="0">
                          <a:effectLst/>
                        </a:rPr>
                        <a:t>2</a:t>
                      </a:r>
                      <a:endParaRPr lang="ru-RU" b="1" dirty="0">
                        <a:effectLst/>
                      </a:endParaRPr>
                    </a:p>
                  </a:txBody>
                  <a:tcPr anchor="ctr">
                    <a:lnL>
                      <a:noFill/>
                    </a:lnL>
                    <a:lnR>
                      <a:noFill/>
                    </a:lnR>
                    <a:lnT>
                      <a:noFill/>
                    </a:lnT>
                    <a:lnB>
                      <a:noFill/>
                    </a:lnB>
                    <a:solidFill>
                      <a:srgbClr val="FFFFFF"/>
                    </a:solidFill>
                  </a:tcPr>
                </a:tc>
                <a:tc>
                  <a:txBody>
                    <a:bodyPr/>
                    <a:lstStyle/>
                    <a:p>
                      <a:pPr algn="r" fontAlgn="ctr"/>
                      <a:r>
                        <a:rPr lang="en-US" b="1" dirty="0">
                          <a:effectLst/>
                        </a:rPr>
                        <a:t>Video Streaming Download Throughput(Kbps</a:t>
                      </a:r>
                      <a:r>
                        <a:rPr lang="en-US" b="1" dirty="0" smtClean="0">
                          <a:effectLst/>
                        </a:rPr>
                        <a:t>)</a:t>
                      </a:r>
                      <a:endParaRPr lang="ru-RU" b="1" dirty="0" smtClean="0">
                        <a:effectLst/>
                      </a:endParaRPr>
                    </a:p>
                    <a:p>
                      <a:pPr algn="r" fontAlgn="ctr"/>
                      <a:r>
                        <a:rPr lang="ru-RU" sz="1800" b="0" i="1" kern="1200" dirty="0" smtClean="0">
                          <a:solidFill>
                            <a:schemeClr val="tx1"/>
                          </a:solidFill>
                          <a:effectLst/>
                          <a:latin typeface="+mn-lt"/>
                          <a:ea typeface="+mn-ea"/>
                          <a:cs typeface="+mn-cs"/>
                        </a:rPr>
                        <a:t>скорость загрузки потокового видео</a:t>
                      </a:r>
                      <a:endParaRPr lang="en-US" i="1" dirty="0">
                        <a:effectLst/>
                      </a:endParaRPr>
                    </a:p>
                  </a:txBody>
                  <a:tcPr anchor="ctr">
                    <a:lnL>
                      <a:noFill/>
                    </a:lnL>
                    <a:lnR>
                      <a:noFill/>
                    </a:lnR>
                    <a:lnT>
                      <a:noFill/>
                    </a:lnT>
                    <a:lnB>
                      <a:noFill/>
                    </a:lnB>
                    <a:solidFill>
                      <a:srgbClr val="FFFFFF"/>
                    </a:solidFill>
                  </a:tcPr>
                </a:tc>
                <a:tc>
                  <a:txBody>
                    <a:bodyPr/>
                    <a:lstStyle/>
                    <a:p>
                      <a:pPr algn="r" fontAlgn="ctr"/>
                      <a:r>
                        <a:rPr lang="ru-RU" dirty="0">
                          <a:effectLst/>
                        </a:rPr>
                        <a:t>1.87</a:t>
                      </a:r>
                    </a:p>
                  </a:txBody>
                  <a:tcPr anchor="ctr">
                    <a:lnL>
                      <a:noFill/>
                    </a:lnL>
                    <a:lnR>
                      <a:noFill/>
                    </a:lnR>
                    <a:lnT>
                      <a:noFill/>
                    </a:lnT>
                    <a:lnB>
                      <a:noFill/>
                    </a:lnB>
                    <a:solidFill>
                      <a:srgbClr val="FFFFFF"/>
                    </a:solidFill>
                  </a:tcPr>
                </a:tc>
              </a:tr>
              <a:tr h="0">
                <a:tc>
                  <a:txBody>
                    <a:bodyPr/>
                    <a:lstStyle/>
                    <a:p>
                      <a:pPr algn="r" fontAlgn="ctr"/>
                      <a:r>
                        <a:rPr lang="ru-RU" b="1" dirty="0" smtClean="0">
                          <a:effectLst/>
                        </a:rPr>
                        <a:t>3</a:t>
                      </a:r>
                      <a:endParaRPr lang="ru-RU" b="1" dirty="0">
                        <a:effectLst/>
                      </a:endParaRPr>
                    </a:p>
                  </a:txBody>
                  <a:tcPr anchor="ctr">
                    <a:lnL>
                      <a:noFill/>
                    </a:lnL>
                    <a:lnR>
                      <a:noFill/>
                    </a:lnR>
                    <a:lnT>
                      <a:noFill/>
                    </a:lnT>
                    <a:lnB>
                      <a:noFill/>
                    </a:lnB>
                    <a:solidFill>
                      <a:srgbClr val="F5F5F5"/>
                    </a:solidFill>
                  </a:tcPr>
                </a:tc>
                <a:tc>
                  <a:txBody>
                    <a:bodyPr/>
                    <a:lstStyle/>
                    <a:p>
                      <a:pPr algn="r" fontAlgn="ctr"/>
                      <a:r>
                        <a:rPr lang="en-US" b="1" dirty="0">
                          <a:effectLst/>
                        </a:rPr>
                        <a:t>Downlink Throughput(Kbps</a:t>
                      </a:r>
                      <a:r>
                        <a:rPr lang="en-US" b="1" dirty="0" smtClean="0">
                          <a:effectLst/>
                        </a:rPr>
                        <a:t>)</a:t>
                      </a:r>
                      <a:endParaRPr lang="ru-RU" b="1" dirty="0" smtClean="0">
                        <a:effectLst/>
                      </a:endParaRPr>
                    </a:p>
                    <a:p>
                      <a:pPr algn="r" fontAlgn="ctr"/>
                      <a:r>
                        <a:rPr lang="ru-RU" sz="1800" b="0" i="1" kern="1200" dirty="0" smtClean="0">
                          <a:solidFill>
                            <a:schemeClr val="tx1"/>
                          </a:solidFill>
                          <a:effectLst/>
                          <a:latin typeface="+mn-lt"/>
                          <a:ea typeface="+mn-ea"/>
                          <a:cs typeface="+mn-cs"/>
                        </a:rPr>
                        <a:t>средняя скорость «к абоненту»</a:t>
                      </a:r>
                      <a:endParaRPr lang="en-US" i="1" dirty="0">
                        <a:effectLst/>
                      </a:endParaRPr>
                    </a:p>
                  </a:txBody>
                  <a:tcPr anchor="ctr">
                    <a:lnL>
                      <a:noFill/>
                    </a:lnL>
                    <a:lnR>
                      <a:noFill/>
                    </a:lnR>
                    <a:lnT>
                      <a:noFill/>
                    </a:lnT>
                    <a:lnB>
                      <a:noFill/>
                    </a:lnB>
                    <a:solidFill>
                      <a:srgbClr val="F5F5F5"/>
                    </a:solidFill>
                  </a:tcPr>
                </a:tc>
                <a:tc>
                  <a:txBody>
                    <a:bodyPr/>
                    <a:lstStyle/>
                    <a:p>
                      <a:pPr algn="r" fontAlgn="ctr"/>
                      <a:r>
                        <a:rPr lang="ru-RU" dirty="0">
                          <a:effectLst/>
                        </a:rPr>
                        <a:t>1.41</a:t>
                      </a:r>
                    </a:p>
                  </a:txBody>
                  <a:tcPr anchor="ctr">
                    <a:lnL>
                      <a:noFill/>
                    </a:lnL>
                    <a:lnR>
                      <a:noFill/>
                    </a:lnR>
                    <a:lnT>
                      <a:noFill/>
                    </a:lnT>
                    <a:lnB>
                      <a:noFill/>
                    </a:lnB>
                    <a:solidFill>
                      <a:srgbClr val="F5F5F5"/>
                    </a:solidFill>
                  </a:tcPr>
                </a:tc>
              </a:tr>
              <a:tr h="0">
                <a:tc>
                  <a:txBody>
                    <a:bodyPr/>
                    <a:lstStyle/>
                    <a:p>
                      <a:pPr algn="r" fontAlgn="ctr"/>
                      <a:r>
                        <a:rPr lang="ru-RU" b="1" dirty="0" smtClean="0">
                          <a:effectLst/>
                        </a:rPr>
                        <a:t>4</a:t>
                      </a:r>
                      <a:endParaRPr lang="ru-RU" b="1" dirty="0">
                        <a:effectLst/>
                      </a:endParaRPr>
                    </a:p>
                  </a:txBody>
                  <a:tcPr anchor="ctr">
                    <a:lnL>
                      <a:noFill/>
                    </a:lnL>
                    <a:lnR>
                      <a:noFill/>
                    </a:lnR>
                    <a:lnT>
                      <a:noFill/>
                    </a:lnT>
                    <a:lnB>
                      <a:noFill/>
                    </a:lnB>
                    <a:solidFill>
                      <a:srgbClr val="FFFFFF"/>
                    </a:solidFill>
                  </a:tcPr>
                </a:tc>
                <a:tc>
                  <a:txBody>
                    <a:bodyPr/>
                    <a:lstStyle/>
                    <a:p>
                      <a:pPr algn="r" fontAlgn="ctr"/>
                      <a:r>
                        <a:rPr lang="en-US" b="1" dirty="0">
                          <a:effectLst/>
                        </a:rPr>
                        <a:t>Downlink TCP Retransmission Rate</a:t>
                      </a:r>
                      <a:r>
                        <a:rPr lang="en-US" b="1" dirty="0" smtClean="0">
                          <a:effectLst/>
                        </a:rPr>
                        <a:t>(%)</a:t>
                      </a:r>
                      <a:endParaRPr lang="ru-RU" b="1" dirty="0" smtClean="0">
                        <a:effectLst/>
                      </a:endParaRPr>
                    </a:p>
                    <a:p>
                      <a:pPr algn="r" fontAlgn="ctr"/>
                      <a:r>
                        <a:rPr lang="ru-RU" sz="1800" b="0" i="1" kern="1200" dirty="0" smtClean="0">
                          <a:solidFill>
                            <a:schemeClr val="tx1"/>
                          </a:solidFill>
                          <a:effectLst/>
                          <a:latin typeface="+mn-lt"/>
                          <a:ea typeface="+mn-ea"/>
                          <a:cs typeface="+mn-cs"/>
                        </a:rPr>
                        <a:t>частота переотправок пакетов «к абоненту»</a:t>
                      </a:r>
                      <a:endParaRPr lang="en-US" i="1" dirty="0">
                        <a:effectLst/>
                      </a:endParaRPr>
                    </a:p>
                  </a:txBody>
                  <a:tcPr anchor="ctr">
                    <a:lnL>
                      <a:noFill/>
                    </a:lnL>
                    <a:lnR>
                      <a:noFill/>
                    </a:lnR>
                    <a:lnT>
                      <a:noFill/>
                    </a:lnT>
                    <a:lnB>
                      <a:noFill/>
                    </a:lnB>
                    <a:solidFill>
                      <a:srgbClr val="FFFFFF"/>
                    </a:solidFill>
                  </a:tcPr>
                </a:tc>
                <a:tc>
                  <a:txBody>
                    <a:bodyPr/>
                    <a:lstStyle/>
                    <a:p>
                      <a:pPr algn="r" fontAlgn="ctr"/>
                      <a:r>
                        <a:rPr lang="ru-RU" dirty="0">
                          <a:effectLst/>
                        </a:rPr>
                        <a:t>1.00</a:t>
                      </a:r>
                    </a:p>
                  </a:txBody>
                  <a:tcPr anchor="ctr">
                    <a:lnL>
                      <a:noFill/>
                    </a:lnL>
                    <a:lnR>
                      <a:noFill/>
                    </a:lnR>
                    <a:lnT>
                      <a:noFill/>
                    </a:lnT>
                    <a:lnB>
                      <a:noFill/>
                    </a:lnB>
                    <a:solidFill>
                      <a:srgbClr val="FFFFFF"/>
                    </a:solidFill>
                  </a:tcPr>
                </a:tc>
              </a:tr>
              <a:tr h="351051">
                <a:tc>
                  <a:txBody>
                    <a:bodyPr/>
                    <a:lstStyle/>
                    <a:p>
                      <a:pPr algn="r" fontAlgn="ctr"/>
                      <a:r>
                        <a:rPr lang="ru-RU" b="1" dirty="0" smtClean="0">
                          <a:effectLst/>
                        </a:rPr>
                        <a:t>5</a:t>
                      </a:r>
                      <a:endParaRPr lang="ru-RU" b="1" dirty="0">
                        <a:effectLst/>
                      </a:endParaRPr>
                    </a:p>
                  </a:txBody>
                  <a:tcPr anchor="ctr">
                    <a:lnL>
                      <a:noFill/>
                    </a:lnL>
                    <a:lnR>
                      <a:noFill/>
                    </a:lnR>
                    <a:lnT>
                      <a:noFill/>
                    </a:lnT>
                    <a:lnB>
                      <a:noFill/>
                    </a:lnB>
                    <a:solidFill>
                      <a:srgbClr val="F5F5F5"/>
                    </a:solidFill>
                  </a:tcPr>
                </a:tc>
                <a:tc>
                  <a:txBody>
                    <a:bodyPr/>
                    <a:lstStyle/>
                    <a:p>
                      <a:pPr algn="r" fontAlgn="ctr"/>
                      <a:r>
                        <a:rPr lang="en-US" b="1" dirty="0">
                          <a:effectLst/>
                        </a:rPr>
                        <a:t>Web Average TCP RTT(</a:t>
                      </a:r>
                      <a:r>
                        <a:rPr lang="en-US" b="1" dirty="0" err="1">
                          <a:effectLst/>
                        </a:rPr>
                        <a:t>ms</a:t>
                      </a:r>
                      <a:r>
                        <a:rPr lang="en-US" b="1" dirty="0" smtClean="0">
                          <a:effectLst/>
                        </a:rPr>
                        <a:t>)</a:t>
                      </a:r>
                      <a:endParaRPr lang="ru-RU" b="1" dirty="0" smtClean="0">
                        <a:effectLst/>
                      </a:endParaRPr>
                    </a:p>
                    <a:p>
                      <a:pPr algn="r" fontAlgn="ctr"/>
                      <a:r>
                        <a:rPr lang="ru-RU" sz="1800" b="0" i="1" kern="1200" dirty="0" err="1" smtClean="0">
                          <a:solidFill>
                            <a:schemeClr val="tx1"/>
                          </a:solidFill>
                          <a:effectLst/>
                          <a:latin typeface="+mn-lt"/>
                          <a:ea typeface="+mn-ea"/>
                          <a:cs typeface="+mn-cs"/>
                        </a:rPr>
                        <a:t>пинг</a:t>
                      </a:r>
                      <a:r>
                        <a:rPr lang="ru-RU" sz="1800" b="0" i="1" kern="1200" dirty="0" smtClean="0">
                          <a:solidFill>
                            <a:schemeClr val="tx1"/>
                          </a:solidFill>
                          <a:effectLst/>
                          <a:latin typeface="+mn-lt"/>
                          <a:ea typeface="+mn-ea"/>
                          <a:cs typeface="+mn-cs"/>
                        </a:rPr>
                        <a:t> при просмотре </a:t>
                      </a:r>
                      <a:r>
                        <a:rPr lang="en-US" sz="1800" b="0" i="1" kern="1200" dirty="0" smtClean="0">
                          <a:solidFill>
                            <a:schemeClr val="tx1"/>
                          </a:solidFill>
                          <a:effectLst/>
                          <a:latin typeface="+mn-lt"/>
                          <a:ea typeface="+mn-ea"/>
                          <a:cs typeface="+mn-cs"/>
                        </a:rPr>
                        <a:t>web-</a:t>
                      </a:r>
                      <a:r>
                        <a:rPr lang="ru-RU" sz="1800" b="0" i="1" kern="1200" dirty="0" smtClean="0">
                          <a:solidFill>
                            <a:schemeClr val="tx1"/>
                          </a:solidFill>
                          <a:effectLst/>
                          <a:latin typeface="+mn-lt"/>
                          <a:ea typeface="+mn-ea"/>
                          <a:cs typeface="+mn-cs"/>
                        </a:rPr>
                        <a:t>страниц</a:t>
                      </a:r>
                      <a:endParaRPr lang="en-US" i="1" dirty="0">
                        <a:effectLst/>
                      </a:endParaRPr>
                    </a:p>
                  </a:txBody>
                  <a:tcPr anchor="ctr">
                    <a:lnL>
                      <a:noFill/>
                    </a:lnL>
                    <a:lnR>
                      <a:noFill/>
                    </a:lnR>
                    <a:lnT>
                      <a:noFill/>
                    </a:lnT>
                    <a:lnB>
                      <a:noFill/>
                    </a:lnB>
                    <a:solidFill>
                      <a:srgbClr val="F5F5F5"/>
                    </a:solidFill>
                  </a:tcPr>
                </a:tc>
                <a:tc>
                  <a:txBody>
                    <a:bodyPr/>
                    <a:lstStyle/>
                    <a:p>
                      <a:pPr algn="r" fontAlgn="ctr"/>
                      <a:r>
                        <a:rPr lang="ru-RU">
                          <a:effectLst/>
                        </a:rPr>
                        <a:t>1.00</a:t>
                      </a:r>
                    </a:p>
                  </a:txBody>
                  <a:tcPr anchor="ctr">
                    <a:lnL>
                      <a:noFill/>
                    </a:lnL>
                    <a:lnR>
                      <a:noFill/>
                    </a:lnR>
                    <a:lnT>
                      <a:noFill/>
                    </a:lnT>
                    <a:lnB>
                      <a:noFill/>
                    </a:lnB>
                    <a:solidFill>
                      <a:srgbClr val="F5F5F5"/>
                    </a:solidFill>
                  </a:tcPr>
                </a:tc>
              </a:tr>
              <a:tr h="0">
                <a:tc>
                  <a:txBody>
                    <a:bodyPr/>
                    <a:lstStyle/>
                    <a:p>
                      <a:pPr algn="r" fontAlgn="ctr"/>
                      <a:r>
                        <a:rPr lang="ru-RU" b="1" dirty="0" smtClean="0">
                          <a:effectLst/>
                        </a:rPr>
                        <a:t>6</a:t>
                      </a:r>
                      <a:endParaRPr lang="ru-RU" b="1" dirty="0">
                        <a:effectLst/>
                      </a:endParaRPr>
                    </a:p>
                  </a:txBody>
                  <a:tcPr anchor="ctr">
                    <a:lnL>
                      <a:noFill/>
                    </a:lnL>
                    <a:lnR>
                      <a:noFill/>
                    </a:lnR>
                    <a:lnT>
                      <a:noFill/>
                    </a:lnT>
                    <a:lnB>
                      <a:noFill/>
                    </a:lnB>
                    <a:solidFill>
                      <a:srgbClr val="FFFFFF"/>
                    </a:solidFill>
                  </a:tcPr>
                </a:tc>
                <a:tc>
                  <a:txBody>
                    <a:bodyPr/>
                    <a:lstStyle/>
                    <a:p>
                      <a:pPr algn="r" fontAlgn="ctr"/>
                      <a:r>
                        <a:rPr lang="en-US" b="1" dirty="0">
                          <a:effectLst/>
                        </a:rPr>
                        <a:t>Web Page Download Throughput(Kbps</a:t>
                      </a:r>
                      <a:r>
                        <a:rPr lang="en-US" b="1" dirty="0" smtClean="0">
                          <a:effectLst/>
                        </a:rPr>
                        <a:t>)</a:t>
                      </a:r>
                      <a:endParaRPr lang="ru-RU" b="1" dirty="0" smtClean="0">
                        <a:effectLst/>
                      </a:endParaRPr>
                    </a:p>
                    <a:p>
                      <a:pPr algn="r" fontAlgn="ctr"/>
                      <a:r>
                        <a:rPr lang="ru-RU" sz="1800" b="0" i="1" kern="1200" dirty="0" smtClean="0">
                          <a:solidFill>
                            <a:schemeClr val="tx1"/>
                          </a:solidFill>
                          <a:effectLst/>
                          <a:latin typeface="+mn-lt"/>
                          <a:ea typeface="+mn-ea"/>
                          <a:cs typeface="+mn-cs"/>
                        </a:rPr>
                        <a:t>скорость загрузки web-страниц через браузер</a:t>
                      </a:r>
                      <a:endParaRPr lang="en-US" i="1" dirty="0">
                        <a:effectLst/>
                      </a:endParaRPr>
                    </a:p>
                  </a:txBody>
                  <a:tcPr anchor="ctr">
                    <a:lnL>
                      <a:noFill/>
                    </a:lnL>
                    <a:lnR>
                      <a:noFill/>
                    </a:lnR>
                    <a:lnT>
                      <a:noFill/>
                    </a:lnT>
                    <a:lnB>
                      <a:noFill/>
                    </a:lnB>
                    <a:solidFill>
                      <a:srgbClr val="FFFFFF"/>
                    </a:solidFill>
                  </a:tcPr>
                </a:tc>
                <a:tc>
                  <a:txBody>
                    <a:bodyPr/>
                    <a:lstStyle/>
                    <a:p>
                      <a:pPr algn="r" fontAlgn="ctr"/>
                      <a:r>
                        <a:rPr lang="ru-RU" dirty="0">
                          <a:effectLst/>
                        </a:rPr>
                        <a:t>0.44</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55327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u="sng" dirty="0"/>
              <a:t>4.  Вывод</a:t>
            </a:r>
            <a:endParaRPr lang="ru-RU" dirty="0"/>
          </a:p>
        </p:txBody>
      </p:sp>
      <p:sp>
        <p:nvSpPr>
          <p:cNvPr id="3" name="Объект 2"/>
          <p:cNvSpPr>
            <a:spLocks noGrp="1"/>
          </p:cNvSpPr>
          <p:nvPr>
            <p:ph idx="1"/>
          </p:nvPr>
        </p:nvSpPr>
        <p:spPr>
          <a:xfrm>
            <a:off x="457200" y="1484784"/>
            <a:ext cx="8363272" cy="5112568"/>
          </a:xfrm>
        </p:spPr>
        <p:txBody>
          <a:bodyPr>
            <a:normAutofit/>
          </a:bodyPr>
          <a:lstStyle/>
          <a:p>
            <a:r>
              <a:rPr lang="ru-RU" sz="1600" dirty="0">
                <a:latin typeface="Times New Roman" pitchFamily="18" charset="0"/>
                <a:cs typeface="Times New Roman" pitchFamily="18" charset="0"/>
              </a:rPr>
              <a:t>Перед нами была поставлена задача, выяснить зависит ли оценка клиента от его технических показателей. Респонденты были разбиты на две группы: довольные и </a:t>
            </a:r>
            <a:r>
              <a:rPr lang="ru-RU" sz="1600" dirty="0" smtClean="0">
                <a:latin typeface="Times New Roman" pitchFamily="18" charset="0"/>
                <a:cs typeface="Times New Roman" pitchFamily="18" charset="0"/>
              </a:rPr>
              <a:t>недовольные, </a:t>
            </a:r>
            <a:r>
              <a:rPr lang="ru-RU" sz="1600" dirty="0">
                <a:latin typeface="Times New Roman" pitchFamily="18" charset="0"/>
                <a:cs typeface="Times New Roman" pitchFamily="18" charset="0"/>
              </a:rPr>
              <a:t>в зависимости от данной ими оценки на первый вопрос. По результатам второго опроса было выявлено три самых популярных ответа. </a:t>
            </a:r>
          </a:p>
          <a:p>
            <a:r>
              <a:rPr lang="ru-RU" sz="1600" dirty="0">
                <a:latin typeface="Times New Roman" pitchFamily="18" charset="0"/>
                <a:cs typeface="Times New Roman" pitchFamily="18" charset="0"/>
              </a:rPr>
              <a:t>Статистическим </a:t>
            </a:r>
            <a:r>
              <a:rPr lang="ru-RU" sz="1600" dirty="0" smtClean="0">
                <a:latin typeface="Times New Roman" pitchFamily="18" charset="0"/>
                <a:cs typeface="Times New Roman" pitchFamily="18" charset="0"/>
              </a:rPr>
              <a:t>методом,</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сравнивая </a:t>
            </a:r>
            <a:r>
              <a:rPr lang="ru-RU" sz="1600" dirty="0">
                <a:latin typeface="Times New Roman" pitchFamily="18" charset="0"/>
                <a:cs typeface="Times New Roman" pitchFamily="18" charset="0"/>
              </a:rPr>
              <a:t>технические показатели качества связи респондентов давших популярный ответ и довольных  респондентов, были выявлены показатели, существенно влияющие на довольство респондентов</a:t>
            </a:r>
            <a:r>
              <a:rPr lang="ru-RU" sz="1600" dirty="0" smtClean="0">
                <a:latin typeface="Times New Roman" pitchFamily="18" charset="0"/>
                <a:cs typeface="Times New Roman" pitchFamily="18" charset="0"/>
              </a:rPr>
              <a:t>.</a:t>
            </a:r>
          </a:p>
          <a:p>
            <a:pPr fontAlgn="ctr"/>
            <a:endParaRPr lang="en-US" sz="1800" b="1" dirty="0" smtClean="0">
              <a:latin typeface="Times New Roman" pitchFamily="18" charset="0"/>
              <a:cs typeface="Times New Roman" pitchFamily="18" charset="0"/>
            </a:endParaRPr>
          </a:p>
          <a:p>
            <a:pPr marL="0" indent="0" fontAlgn="ctr">
              <a:buNone/>
            </a:pPr>
            <a:r>
              <a:rPr lang="ru-RU" sz="1800" dirty="0" smtClean="0">
                <a:latin typeface="Times New Roman" pitchFamily="18" charset="0"/>
                <a:cs typeface="Times New Roman" pitchFamily="18" charset="0"/>
              </a:rPr>
              <a:t>       </a:t>
            </a:r>
            <a:r>
              <a:rPr lang="ru-RU" sz="1600" b="1" dirty="0" smtClean="0">
                <a:latin typeface="Times New Roman" pitchFamily="18" charset="0"/>
                <a:cs typeface="Times New Roman" pitchFamily="18" charset="0"/>
              </a:rPr>
              <a:t>В тройку технических </a:t>
            </a:r>
            <a:r>
              <a:rPr lang="ru-RU" sz="1600" b="1" dirty="0">
                <a:latin typeface="Times New Roman" pitchFamily="18" charset="0"/>
                <a:cs typeface="Times New Roman" pitchFamily="18" charset="0"/>
              </a:rPr>
              <a:t>показателей </a:t>
            </a:r>
            <a:r>
              <a:rPr lang="ru-RU" sz="1600" b="1" dirty="0" smtClean="0">
                <a:latin typeface="Times New Roman" pitchFamily="18" charset="0"/>
                <a:cs typeface="Times New Roman" pitchFamily="18" charset="0"/>
              </a:rPr>
              <a:t>существенно влияющих на уровень довольства респондентов</a:t>
            </a:r>
            <a:r>
              <a:rPr lang="en-US" sz="1600" b="1" dirty="0" smtClean="0">
                <a:latin typeface="Times New Roman" pitchFamily="18" charset="0"/>
                <a:cs typeface="Times New Roman" pitchFamily="18" charset="0"/>
              </a:rPr>
              <a:t> </a:t>
            </a:r>
            <a:r>
              <a:rPr lang="ru-RU" sz="1600" b="1" dirty="0" smtClean="0">
                <a:latin typeface="Times New Roman" pitchFamily="18" charset="0"/>
                <a:cs typeface="Times New Roman" pitchFamily="18" charset="0"/>
              </a:rPr>
              <a:t>и на которые стоит направить ресурсы в первую очередь вошли</a:t>
            </a:r>
            <a:r>
              <a:rPr lang="ru-RU"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marL="0" indent="0" fontAlgn="ctr">
              <a:buNone/>
            </a:pPr>
            <a:endParaRPr lang="ru-RU" sz="1800" b="1" dirty="0" smtClean="0">
              <a:latin typeface="Times New Roman" pitchFamily="18" charset="0"/>
              <a:cs typeface="Times New Roman" pitchFamily="18" charset="0"/>
            </a:endParaRPr>
          </a:p>
          <a:p>
            <a:pPr fontAlgn="ctr"/>
            <a:r>
              <a:rPr lang="en-US" sz="1600" b="1" dirty="0" smtClean="0">
                <a:latin typeface="Times New Roman" pitchFamily="18" charset="0"/>
                <a:cs typeface="Times New Roman" pitchFamily="18" charset="0"/>
              </a:rPr>
              <a:t>Video Streaming </a:t>
            </a:r>
            <a:r>
              <a:rPr lang="en-US" sz="1600" b="1" dirty="0" err="1" smtClean="0">
                <a:latin typeface="Times New Roman" pitchFamily="18" charset="0"/>
                <a:cs typeface="Times New Roman" pitchFamily="18" charset="0"/>
              </a:rPr>
              <a:t>xKB</a:t>
            </a:r>
            <a:r>
              <a:rPr lang="en-US" sz="1600" b="1" dirty="0" smtClean="0">
                <a:latin typeface="Times New Roman" pitchFamily="18" charset="0"/>
                <a:cs typeface="Times New Roman" pitchFamily="18" charset="0"/>
              </a:rPr>
              <a:t> Start Delay(</a:t>
            </a:r>
            <a:r>
              <a:rPr lang="en-US" sz="1600" b="1" dirty="0" err="1" smtClean="0">
                <a:latin typeface="Times New Roman" pitchFamily="18" charset="0"/>
                <a:cs typeface="Times New Roman" pitchFamily="18" charset="0"/>
              </a:rPr>
              <a:t>ms</a:t>
            </a:r>
            <a:r>
              <a:rPr lang="en-US" sz="1600" dirty="0" smtClean="0">
                <a:latin typeface="Times New Roman" pitchFamily="18" charset="0"/>
                <a:cs typeface="Times New Roman" pitchFamily="18" charset="0"/>
              </a:rPr>
              <a:t>)</a:t>
            </a: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(Score = </a:t>
            </a:r>
            <a:r>
              <a:rPr lang="ru-RU" sz="1600" dirty="0" smtClean="0">
                <a:latin typeface="Times New Roman" pitchFamily="18" charset="0"/>
                <a:cs typeface="Times New Roman" pitchFamily="18" charset="0"/>
              </a:rPr>
              <a:t>2.16</a:t>
            </a:r>
            <a:r>
              <a:rPr lang="en-US" sz="1600" dirty="0" smtClean="0">
                <a:latin typeface="Times New Roman" pitchFamily="18" charset="0"/>
                <a:cs typeface="Times New Roman" pitchFamily="18" charset="0"/>
              </a:rPr>
              <a:t>)</a:t>
            </a:r>
            <a:endParaRPr lang="ru-RU" sz="1600" dirty="0" smtClean="0">
              <a:latin typeface="Times New Roman" pitchFamily="18" charset="0"/>
              <a:cs typeface="Times New Roman" pitchFamily="18" charset="0"/>
            </a:endParaRPr>
          </a:p>
          <a:p>
            <a:pPr marL="0" indent="0" fontAlgn="ctr">
              <a:buNone/>
            </a:pPr>
            <a:r>
              <a:rPr lang="ru-RU" sz="1600" i="1" dirty="0" smtClean="0">
                <a:latin typeface="Times New Roman" pitchFamily="18" charset="0"/>
                <a:cs typeface="Times New Roman" pitchFamily="18" charset="0"/>
              </a:rPr>
              <a:t>       задержка </a:t>
            </a:r>
            <a:r>
              <a:rPr lang="ru-RU" sz="1600" i="1" dirty="0">
                <a:latin typeface="Times New Roman" pitchFamily="18" charset="0"/>
                <a:cs typeface="Times New Roman" pitchFamily="18" charset="0"/>
              </a:rPr>
              <a:t>старта воспроизведения </a:t>
            </a:r>
            <a:r>
              <a:rPr lang="ru-RU" sz="1600" i="1" dirty="0" smtClean="0">
                <a:latin typeface="Times New Roman" pitchFamily="18" charset="0"/>
                <a:cs typeface="Times New Roman" pitchFamily="18" charset="0"/>
              </a:rPr>
              <a:t>видео</a:t>
            </a:r>
            <a:endParaRPr lang="ru-RU" sz="1600" dirty="0" smtClean="0">
              <a:latin typeface="Times New Roman" pitchFamily="18" charset="0"/>
              <a:cs typeface="Times New Roman" pitchFamily="18" charset="0"/>
            </a:endParaRPr>
          </a:p>
          <a:p>
            <a:pPr fontAlgn="ctr"/>
            <a:r>
              <a:rPr lang="en-US" sz="1600" b="1" dirty="0" smtClean="0">
                <a:latin typeface="Times New Roman" pitchFamily="18" charset="0"/>
                <a:cs typeface="Times New Roman" pitchFamily="18" charset="0"/>
              </a:rPr>
              <a:t>Video Streaming Download Throughput(Kbps)</a:t>
            </a:r>
            <a:r>
              <a:rPr lang="ru-RU" sz="1600" b="1"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(Score = </a:t>
            </a:r>
            <a:r>
              <a:rPr lang="ru-RU" sz="1600" dirty="0" smtClean="0">
                <a:latin typeface="Times New Roman" pitchFamily="18" charset="0"/>
                <a:cs typeface="Times New Roman" pitchFamily="18" charset="0"/>
              </a:rPr>
              <a:t>1.87</a:t>
            </a:r>
            <a:r>
              <a:rPr lang="en-US" sz="1600" dirty="0" smtClean="0">
                <a:latin typeface="Times New Roman" pitchFamily="18" charset="0"/>
                <a:cs typeface="Times New Roman" pitchFamily="18" charset="0"/>
              </a:rPr>
              <a:t>)</a:t>
            </a:r>
            <a:endParaRPr lang="ru-RU" sz="1600" dirty="0" smtClean="0">
              <a:latin typeface="Times New Roman" pitchFamily="18" charset="0"/>
              <a:cs typeface="Times New Roman" pitchFamily="18" charset="0"/>
            </a:endParaRPr>
          </a:p>
          <a:p>
            <a:pPr marL="0" indent="0" fontAlgn="ctr">
              <a:buNone/>
            </a:pPr>
            <a:r>
              <a:rPr lang="ru-RU" sz="1600" i="1" dirty="0" smtClean="0">
                <a:latin typeface="Times New Roman" pitchFamily="18" charset="0"/>
                <a:cs typeface="Times New Roman" pitchFamily="18" charset="0"/>
              </a:rPr>
              <a:t>       скорость </a:t>
            </a:r>
            <a:r>
              <a:rPr lang="ru-RU" sz="1600" i="1" dirty="0">
                <a:latin typeface="Times New Roman" pitchFamily="18" charset="0"/>
                <a:cs typeface="Times New Roman" pitchFamily="18" charset="0"/>
              </a:rPr>
              <a:t>загрузки потокового </a:t>
            </a:r>
            <a:r>
              <a:rPr lang="ru-RU" sz="1600" i="1" dirty="0" smtClean="0">
                <a:latin typeface="Times New Roman" pitchFamily="18" charset="0"/>
                <a:cs typeface="Times New Roman" pitchFamily="18" charset="0"/>
              </a:rPr>
              <a:t>видео</a:t>
            </a:r>
            <a:endParaRPr lang="ru-RU" sz="1600" dirty="0">
              <a:latin typeface="Times New Roman" pitchFamily="18" charset="0"/>
              <a:cs typeface="Times New Roman" pitchFamily="18" charset="0"/>
            </a:endParaRPr>
          </a:p>
          <a:p>
            <a:pPr fontAlgn="ctr"/>
            <a:r>
              <a:rPr lang="en-US" sz="1600" b="1" dirty="0">
                <a:latin typeface="Times New Roman" pitchFamily="18" charset="0"/>
                <a:cs typeface="Times New Roman" pitchFamily="18" charset="0"/>
              </a:rPr>
              <a:t>Downlink </a:t>
            </a:r>
            <a:r>
              <a:rPr lang="en-US" sz="1600" b="1" dirty="0" smtClean="0">
                <a:latin typeface="Times New Roman" pitchFamily="18" charset="0"/>
                <a:cs typeface="Times New Roman" pitchFamily="18" charset="0"/>
              </a:rPr>
              <a:t>Throughput(Kbps)</a:t>
            </a:r>
            <a:r>
              <a:rPr lang="ru-RU" sz="1600" b="1"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(Score = </a:t>
            </a:r>
            <a:r>
              <a:rPr lang="ru-RU" sz="1600" dirty="0" smtClean="0">
                <a:latin typeface="Times New Roman" pitchFamily="18" charset="0"/>
                <a:cs typeface="Times New Roman" pitchFamily="18" charset="0"/>
              </a:rPr>
              <a:t>1.41</a:t>
            </a:r>
            <a:r>
              <a:rPr lang="en-US"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marL="0" indent="0" fontAlgn="ctr">
              <a:buNone/>
            </a:pPr>
            <a:r>
              <a:rPr lang="ru-RU" sz="1600" i="1" dirty="0">
                <a:latin typeface="Times New Roman" pitchFamily="18" charset="0"/>
                <a:cs typeface="Times New Roman" pitchFamily="18" charset="0"/>
              </a:rPr>
              <a:t> </a:t>
            </a:r>
            <a:r>
              <a:rPr lang="ru-RU" sz="1600" i="1" dirty="0" smtClean="0">
                <a:latin typeface="Times New Roman" pitchFamily="18" charset="0"/>
                <a:cs typeface="Times New Roman" pitchFamily="18" charset="0"/>
              </a:rPr>
              <a:t>      средняя </a:t>
            </a:r>
            <a:r>
              <a:rPr lang="ru-RU" sz="1600" i="1" dirty="0">
                <a:latin typeface="Times New Roman" pitchFamily="18" charset="0"/>
                <a:cs typeface="Times New Roman" pitchFamily="18" charset="0"/>
              </a:rPr>
              <a:t>скорость «к </a:t>
            </a:r>
            <a:r>
              <a:rPr lang="ru-RU" sz="1600" i="1" dirty="0" smtClean="0">
                <a:latin typeface="Times New Roman" pitchFamily="18" charset="0"/>
                <a:cs typeface="Times New Roman" pitchFamily="18" charset="0"/>
              </a:rPr>
              <a:t>абоненту»</a:t>
            </a:r>
            <a:endParaRPr lang="ru-RU" sz="1600" dirty="0">
              <a:latin typeface="Times New Roman" pitchFamily="18" charset="0"/>
              <a:cs typeface="Times New Roman" pitchFamily="18" charset="0"/>
            </a:endParaRPr>
          </a:p>
          <a:p>
            <a:endParaRPr lang="ru-RU" sz="1800" dirty="0">
              <a:latin typeface="Times New Roman" pitchFamily="18" charset="0"/>
              <a:cs typeface="Times New Roman" pitchFamily="18" charset="0"/>
            </a:endParaRPr>
          </a:p>
        </p:txBody>
      </p:sp>
    </p:spTree>
    <p:extLst>
      <p:ext uri="{BB962C8B-B14F-4D97-AF65-F5344CB8AC3E}">
        <p14:creationId xmlns:p14="http://schemas.microsoft.com/office/powerpoint/2010/main" val="35683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u="sng" dirty="0"/>
              <a:t>1. Постановка </a:t>
            </a:r>
            <a:r>
              <a:rPr lang="ru-RU" b="1" u="sng" dirty="0" smtClean="0"/>
              <a:t>задачи</a:t>
            </a:r>
            <a:r>
              <a:rPr lang="en-US" b="1" u="sng" dirty="0" smtClean="0"/>
              <a:t/>
            </a:r>
            <a:br>
              <a:rPr lang="en-US" b="1" u="sng" dirty="0" smtClean="0"/>
            </a:br>
            <a:r>
              <a:rPr lang="ru-RU" sz="2800" b="1" dirty="0" smtClean="0"/>
              <a:t>Проведение опроса</a:t>
            </a:r>
            <a:r>
              <a:rPr lang="ru-RU" b="1" dirty="0"/>
              <a:t/>
            </a:r>
            <a:br>
              <a:rPr lang="ru-RU" b="1" dirty="0"/>
            </a:br>
            <a:endParaRPr lang="ru-RU" b="1" dirty="0"/>
          </a:p>
        </p:txBody>
      </p:sp>
      <p:sp>
        <p:nvSpPr>
          <p:cNvPr id="3" name="Объект 2"/>
          <p:cNvSpPr>
            <a:spLocks noGrp="1"/>
          </p:cNvSpPr>
          <p:nvPr>
            <p:ph idx="1"/>
          </p:nvPr>
        </p:nvSpPr>
        <p:spPr/>
        <p:txBody>
          <a:bodyPr>
            <a:normAutofit fontScale="85000" lnSpcReduction="20000"/>
          </a:bodyPr>
          <a:lstStyle/>
          <a:p>
            <a:r>
              <a:rPr lang="ru-RU" dirty="0"/>
              <a:t>Для повышения удовлетворенности своих клиентов качеством предоставляемых услуг, компания «Мегафон» провела опрос своих клиентов, предложив им оценить уровень удовлетворённости качеством связи. Оценка давалась респондентами по десятибалльной шкале (где 10 — это «отлично», а 1 — «ужасно»). </a:t>
            </a:r>
            <a:endParaRPr lang="ru-RU" dirty="0" smtClean="0"/>
          </a:p>
          <a:p>
            <a:r>
              <a:rPr lang="ru-RU" dirty="0" smtClean="0"/>
              <a:t>Если клиент оценивал качество связи на 9 или 10 баллов, опрос заканчивался. Если клиент ставил оценку ниже 9, задавался второй вопрос — о причинах неудовлетворённости качеством связи с предоставленными пронумерованными вариантами ответа.</a:t>
            </a:r>
          </a:p>
          <a:p>
            <a:endParaRPr lang="ru-RU" dirty="0"/>
          </a:p>
        </p:txBody>
      </p:sp>
    </p:spTree>
    <p:extLst>
      <p:ext uri="{BB962C8B-B14F-4D97-AF65-F5344CB8AC3E}">
        <p14:creationId xmlns:p14="http://schemas.microsoft.com/office/powerpoint/2010/main" val="89387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smtClean="0"/>
              <a:t>Инфографика </a:t>
            </a:r>
            <a:r>
              <a:rPr lang="ru-RU" sz="3200" dirty="0"/>
              <a:t>по структуре опроса</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66" y="1196752"/>
            <a:ext cx="9089008" cy="5328592"/>
          </a:xfrm>
        </p:spPr>
      </p:pic>
    </p:spTree>
    <p:extLst>
      <p:ext uri="{BB962C8B-B14F-4D97-AF65-F5344CB8AC3E}">
        <p14:creationId xmlns:p14="http://schemas.microsoft.com/office/powerpoint/2010/main" val="814456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200" u="sng" dirty="0" smtClean="0"/>
              <a:t>1. Постановка </a:t>
            </a:r>
            <a:r>
              <a:rPr lang="ru-RU" sz="2200" u="sng" dirty="0" smtClean="0"/>
              <a:t>задачи</a:t>
            </a:r>
            <a:r>
              <a:rPr lang="ru-RU" u="sng" dirty="0" smtClean="0"/>
              <a:t/>
            </a:r>
            <a:br>
              <a:rPr lang="ru-RU" u="sng" dirty="0" smtClean="0"/>
            </a:br>
            <a:r>
              <a:rPr lang="ru-RU" sz="1800" dirty="0"/>
              <a:t>Технические показатели качества связи</a:t>
            </a:r>
            <a:r>
              <a:rPr lang="ru-RU" sz="1800" u="sng" dirty="0" smtClean="0"/>
              <a:t> </a:t>
            </a:r>
            <a:endParaRPr lang="ru-RU" sz="1800" dirty="0"/>
          </a:p>
        </p:txBody>
      </p:sp>
      <p:sp>
        <p:nvSpPr>
          <p:cNvPr id="3" name="Объект 2"/>
          <p:cNvSpPr>
            <a:spLocks noGrp="1"/>
          </p:cNvSpPr>
          <p:nvPr>
            <p:ph idx="1"/>
          </p:nvPr>
        </p:nvSpPr>
        <p:spPr/>
        <p:txBody>
          <a:bodyPr>
            <a:normAutofit fontScale="40000" lnSpcReduction="20000"/>
          </a:bodyPr>
          <a:lstStyle/>
          <a:p>
            <a:pPr marL="0" indent="0">
              <a:buNone/>
            </a:pPr>
            <a:r>
              <a:rPr lang="ru-RU" sz="3400" dirty="0" smtClean="0">
                <a:latin typeface="Times New Roman" pitchFamily="18" charset="0"/>
                <a:cs typeface="Times New Roman" pitchFamily="18" charset="0"/>
              </a:rPr>
              <a:t>    </a:t>
            </a:r>
          </a:p>
          <a:p>
            <a:pPr marL="0" indent="0">
              <a:buNone/>
            </a:pPr>
            <a:r>
              <a:rPr lang="ru-RU" sz="3400" dirty="0" smtClean="0">
                <a:latin typeface="Times New Roman" pitchFamily="18" charset="0"/>
                <a:cs typeface="Times New Roman" pitchFamily="18" charset="0"/>
              </a:rPr>
              <a:t> </a:t>
            </a: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 1. </a:t>
            </a:r>
            <a:r>
              <a:rPr lang="ru-RU" sz="3400" b="1" dirty="0" smtClean="0">
                <a:latin typeface="Times New Roman" pitchFamily="18" charset="0"/>
                <a:cs typeface="Times New Roman" pitchFamily="18" charset="0"/>
              </a:rPr>
              <a:t>Total Traffic(MB) </a:t>
            </a:r>
            <a:r>
              <a:rPr lang="ru-RU" sz="3400" dirty="0" smtClean="0">
                <a:latin typeface="Times New Roman" pitchFamily="18" charset="0"/>
                <a:cs typeface="Times New Roman" pitchFamily="18" charset="0"/>
              </a:rPr>
              <a:t>— объем трафика передачи данных </a:t>
            </a:r>
            <a:r>
              <a:rPr lang="ru-RU" sz="3400" baseline="30000" dirty="0" smtClean="0">
                <a:latin typeface="Times New Roman" pitchFamily="18" charset="0"/>
                <a:cs typeface="Times New Roman" pitchFamily="18" charset="0"/>
              </a:rPr>
              <a:t>1 </a:t>
            </a:r>
            <a:r>
              <a:rPr lang="ru-RU" sz="3400" dirty="0" smtClean="0">
                <a:latin typeface="Times New Roman" pitchFamily="18" charset="0"/>
                <a:cs typeface="Times New Roman" pitchFamily="18" charset="0"/>
              </a:rPr>
              <a:t>;</a:t>
            </a:r>
            <a:br>
              <a:rPr lang="ru-RU" sz="3400" dirty="0" smtClean="0">
                <a:latin typeface="Times New Roman" pitchFamily="18" charset="0"/>
                <a:cs typeface="Times New Roman" pitchFamily="18" charset="0"/>
              </a:rPr>
            </a:br>
            <a:r>
              <a:rPr lang="ru-RU" sz="3400" dirty="0" smtClean="0">
                <a:latin typeface="Times New Roman" pitchFamily="18" charset="0"/>
                <a:cs typeface="Times New Roman" pitchFamily="18" charset="0"/>
              </a:rPr>
              <a:t>   </a:t>
            </a:r>
            <a:r>
              <a:rPr lang="ru-RU" sz="3400" b="1"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2. </a:t>
            </a:r>
            <a:r>
              <a:rPr lang="ru-RU" sz="3400" b="1" dirty="0" err="1" smtClean="0">
                <a:latin typeface="Times New Roman" pitchFamily="18" charset="0"/>
                <a:cs typeface="Times New Roman" pitchFamily="18" charset="0"/>
              </a:rPr>
              <a:t>Downlink</a:t>
            </a:r>
            <a:r>
              <a:rPr lang="ru-RU" sz="3400" b="1" dirty="0" smtClean="0">
                <a:latin typeface="Times New Roman" pitchFamily="18" charset="0"/>
                <a:cs typeface="Times New Roman" pitchFamily="18" charset="0"/>
              </a:rPr>
              <a:t> </a:t>
            </a:r>
            <a:r>
              <a:rPr lang="ru-RU" sz="3400" b="1" dirty="0" err="1" smtClean="0">
                <a:latin typeface="Times New Roman" pitchFamily="18" charset="0"/>
                <a:cs typeface="Times New Roman" pitchFamily="18" charset="0"/>
              </a:rPr>
              <a:t>Throughput</a:t>
            </a:r>
            <a:r>
              <a:rPr lang="ru-RU" sz="3400" b="1" dirty="0" smtClean="0">
                <a:latin typeface="Times New Roman" pitchFamily="18" charset="0"/>
                <a:cs typeface="Times New Roman" pitchFamily="18" charset="0"/>
              </a:rPr>
              <a:t>(Kbps)</a:t>
            </a:r>
            <a:r>
              <a:rPr lang="ru-RU" sz="3400" dirty="0" smtClean="0">
                <a:latin typeface="Times New Roman" pitchFamily="18" charset="0"/>
                <a:cs typeface="Times New Roman" pitchFamily="18" charset="0"/>
              </a:rPr>
              <a:t> — средняя скорость «к абоненту» </a:t>
            </a:r>
            <a:r>
              <a:rPr lang="ru-RU" sz="3400" baseline="30000" dirty="0" smtClean="0">
                <a:latin typeface="Times New Roman" pitchFamily="18" charset="0"/>
                <a:cs typeface="Times New Roman" pitchFamily="18" charset="0"/>
              </a:rPr>
              <a:t>2 </a:t>
            </a:r>
            <a:r>
              <a:rPr lang="ru-RU" sz="3400" dirty="0" smtClean="0">
                <a:latin typeface="Times New Roman" pitchFamily="18" charset="0"/>
                <a:cs typeface="Times New Roman" pitchFamily="18" charset="0"/>
              </a:rPr>
              <a:t>;</a:t>
            </a:r>
            <a:br>
              <a:rPr lang="ru-RU" sz="3400" dirty="0" smtClean="0">
                <a:latin typeface="Times New Roman" pitchFamily="18" charset="0"/>
                <a:cs typeface="Times New Roman" pitchFamily="18" charset="0"/>
              </a:rPr>
            </a:br>
            <a:r>
              <a:rPr lang="ru-RU" sz="3400" dirty="0" smtClean="0">
                <a:latin typeface="Times New Roman" pitchFamily="18" charset="0"/>
                <a:cs typeface="Times New Roman" pitchFamily="18" charset="0"/>
              </a:rPr>
              <a:t>    </a:t>
            </a:r>
            <a:r>
              <a:rPr lang="ru-RU" sz="3400" b="1"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3. </a:t>
            </a:r>
            <a:r>
              <a:rPr lang="ru-RU" sz="3400" b="1" dirty="0" err="1" smtClean="0">
                <a:latin typeface="Times New Roman" pitchFamily="18" charset="0"/>
                <a:cs typeface="Times New Roman" pitchFamily="18" charset="0"/>
              </a:rPr>
              <a:t>Uplink</a:t>
            </a:r>
            <a:r>
              <a:rPr lang="ru-RU" sz="3400" b="1" dirty="0" smtClean="0">
                <a:latin typeface="Times New Roman" pitchFamily="18" charset="0"/>
                <a:cs typeface="Times New Roman" pitchFamily="18" charset="0"/>
              </a:rPr>
              <a:t> </a:t>
            </a:r>
            <a:r>
              <a:rPr lang="ru-RU" sz="3400" b="1" dirty="0" err="1" smtClean="0">
                <a:latin typeface="Times New Roman" pitchFamily="18" charset="0"/>
                <a:cs typeface="Times New Roman" pitchFamily="18" charset="0"/>
              </a:rPr>
              <a:t>Throughput</a:t>
            </a:r>
            <a:r>
              <a:rPr lang="ru-RU" sz="3400" b="1" dirty="0" smtClean="0">
                <a:latin typeface="Times New Roman" pitchFamily="18" charset="0"/>
                <a:cs typeface="Times New Roman" pitchFamily="18" charset="0"/>
              </a:rPr>
              <a:t>(Kbps)</a:t>
            </a:r>
            <a:r>
              <a:rPr lang="ru-RU" sz="3400" dirty="0" smtClean="0">
                <a:latin typeface="Times New Roman" pitchFamily="18" charset="0"/>
                <a:cs typeface="Times New Roman" pitchFamily="18" charset="0"/>
              </a:rPr>
              <a:t>— средняя скорость «от абонента» </a:t>
            </a:r>
            <a:r>
              <a:rPr lang="ru-RU" sz="3400" baseline="30000" dirty="0" smtClean="0">
                <a:latin typeface="Times New Roman" pitchFamily="18" charset="0"/>
                <a:cs typeface="Times New Roman" pitchFamily="18" charset="0"/>
              </a:rPr>
              <a:t>3 </a:t>
            </a:r>
            <a:r>
              <a:rPr lang="ru-RU" sz="3400" dirty="0" smtClean="0">
                <a:latin typeface="Times New Roman" pitchFamily="18" charset="0"/>
                <a:cs typeface="Times New Roman" pitchFamily="18" charset="0"/>
              </a:rPr>
              <a:t>;</a:t>
            </a:r>
            <a:br>
              <a:rPr lang="ru-RU" sz="3400" dirty="0" smtClean="0">
                <a:latin typeface="Times New Roman" pitchFamily="18" charset="0"/>
                <a:cs typeface="Times New Roman" pitchFamily="18" charset="0"/>
              </a:rPr>
            </a:br>
            <a:r>
              <a:rPr lang="ru-RU" sz="3400"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4. </a:t>
            </a:r>
            <a:r>
              <a:rPr lang="ru-RU" sz="3400" b="1" dirty="0" err="1" smtClean="0">
                <a:latin typeface="Times New Roman" pitchFamily="18" charset="0"/>
                <a:cs typeface="Times New Roman" pitchFamily="18" charset="0"/>
              </a:rPr>
              <a:t>Downlink</a:t>
            </a:r>
            <a:r>
              <a:rPr lang="ru-RU" sz="3400" b="1" dirty="0" smtClean="0">
                <a:latin typeface="Times New Roman" pitchFamily="18" charset="0"/>
                <a:cs typeface="Times New Roman" pitchFamily="18" charset="0"/>
              </a:rPr>
              <a:t> TCP </a:t>
            </a:r>
            <a:r>
              <a:rPr lang="ru-RU" sz="3400" b="1" dirty="0" err="1" smtClean="0">
                <a:latin typeface="Times New Roman" pitchFamily="18" charset="0"/>
                <a:cs typeface="Times New Roman" pitchFamily="18" charset="0"/>
              </a:rPr>
              <a:t>Retransmission</a:t>
            </a:r>
            <a:r>
              <a:rPr lang="ru-RU" sz="3400" b="1" dirty="0" smtClean="0">
                <a:latin typeface="Times New Roman" pitchFamily="18" charset="0"/>
                <a:cs typeface="Times New Roman" pitchFamily="18" charset="0"/>
              </a:rPr>
              <a:t> Rate(%)</a:t>
            </a:r>
            <a:r>
              <a:rPr lang="ru-RU" sz="3400" dirty="0" smtClean="0">
                <a:latin typeface="Times New Roman" pitchFamily="18" charset="0"/>
                <a:cs typeface="Times New Roman" pitchFamily="18" charset="0"/>
              </a:rPr>
              <a:t> — частота переотправок пакетов «к абоненту» </a:t>
            </a:r>
            <a:r>
              <a:rPr lang="ru-RU" sz="3400" baseline="30000" dirty="0" smtClean="0">
                <a:latin typeface="Times New Roman" pitchFamily="18" charset="0"/>
                <a:cs typeface="Times New Roman" pitchFamily="18" charset="0"/>
              </a:rPr>
              <a:t>4 </a:t>
            </a:r>
            <a:r>
              <a:rPr lang="ru-RU" sz="3400" dirty="0" smtClean="0">
                <a:latin typeface="Times New Roman" pitchFamily="18" charset="0"/>
                <a:cs typeface="Times New Roman" pitchFamily="18" charset="0"/>
              </a:rPr>
              <a:t>;</a:t>
            </a:r>
            <a:br>
              <a:rPr lang="ru-RU" sz="3400" dirty="0" smtClean="0">
                <a:latin typeface="Times New Roman" pitchFamily="18" charset="0"/>
                <a:cs typeface="Times New Roman" pitchFamily="18" charset="0"/>
              </a:rPr>
            </a:br>
            <a:r>
              <a:rPr lang="ru-RU" sz="3400"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5. </a:t>
            </a:r>
            <a:r>
              <a:rPr lang="ru-RU" sz="3400" b="1" dirty="0" smtClean="0">
                <a:latin typeface="Times New Roman" pitchFamily="18" charset="0"/>
                <a:cs typeface="Times New Roman" pitchFamily="18" charset="0"/>
              </a:rPr>
              <a:t>Video Streaming Download </a:t>
            </a:r>
            <a:r>
              <a:rPr lang="ru-RU" sz="3400" b="1" dirty="0" err="1" smtClean="0">
                <a:latin typeface="Times New Roman" pitchFamily="18" charset="0"/>
                <a:cs typeface="Times New Roman" pitchFamily="18" charset="0"/>
              </a:rPr>
              <a:t>Throughput</a:t>
            </a:r>
            <a:r>
              <a:rPr lang="ru-RU" sz="3400" b="1" dirty="0" smtClean="0">
                <a:latin typeface="Times New Roman" pitchFamily="18" charset="0"/>
                <a:cs typeface="Times New Roman" pitchFamily="18" charset="0"/>
              </a:rPr>
              <a:t>(Kbps) </a:t>
            </a:r>
            <a:r>
              <a:rPr lang="ru-RU" sz="3400" dirty="0" smtClean="0">
                <a:latin typeface="Times New Roman" pitchFamily="18" charset="0"/>
                <a:cs typeface="Times New Roman" pitchFamily="18" charset="0"/>
              </a:rPr>
              <a:t>— скорость загрузки потокового видео </a:t>
            </a:r>
            <a:r>
              <a:rPr lang="ru-RU" sz="3400" baseline="30000" dirty="0" smtClean="0">
                <a:latin typeface="Times New Roman" pitchFamily="18" charset="0"/>
                <a:cs typeface="Times New Roman" pitchFamily="18" charset="0"/>
              </a:rPr>
              <a:t>5 </a:t>
            </a:r>
            <a:r>
              <a:rPr lang="ru-RU" sz="3400" dirty="0" smtClean="0">
                <a:latin typeface="Times New Roman" pitchFamily="18" charset="0"/>
                <a:cs typeface="Times New Roman" pitchFamily="18" charset="0"/>
              </a:rPr>
              <a:t>;</a:t>
            </a:r>
            <a:br>
              <a:rPr lang="ru-RU" sz="3400" dirty="0" smtClean="0">
                <a:latin typeface="Times New Roman" pitchFamily="18" charset="0"/>
                <a:cs typeface="Times New Roman" pitchFamily="18" charset="0"/>
              </a:rPr>
            </a:br>
            <a:r>
              <a:rPr lang="ru-RU" sz="3400" dirty="0" smtClean="0">
                <a:latin typeface="Times New Roman" pitchFamily="18" charset="0"/>
                <a:cs typeface="Times New Roman" pitchFamily="18" charset="0"/>
              </a:rPr>
              <a:t>    </a:t>
            </a:r>
            <a:r>
              <a:rPr lang="ru-RU" sz="3400" b="1"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6. </a:t>
            </a:r>
            <a:r>
              <a:rPr lang="ru-RU" sz="3400" b="1" dirty="0" smtClean="0">
                <a:latin typeface="Times New Roman" pitchFamily="18" charset="0"/>
                <a:cs typeface="Times New Roman" pitchFamily="18" charset="0"/>
              </a:rPr>
              <a:t>Video Streaming </a:t>
            </a:r>
            <a:r>
              <a:rPr lang="ru-RU" sz="3400" b="1" dirty="0" err="1" smtClean="0">
                <a:latin typeface="Times New Roman" pitchFamily="18" charset="0"/>
                <a:cs typeface="Times New Roman" pitchFamily="18" charset="0"/>
              </a:rPr>
              <a:t>xKB</a:t>
            </a:r>
            <a:r>
              <a:rPr lang="ru-RU" sz="3400" b="1" dirty="0" smtClean="0">
                <a:latin typeface="Times New Roman" pitchFamily="18" charset="0"/>
                <a:cs typeface="Times New Roman" pitchFamily="18" charset="0"/>
              </a:rPr>
              <a:t> Start Delay(</a:t>
            </a:r>
            <a:r>
              <a:rPr lang="ru-RU" sz="3400" b="1" dirty="0" err="1" smtClean="0">
                <a:latin typeface="Times New Roman" pitchFamily="18" charset="0"/>
                <a:cs typeface="Times New Roman" pitchFamily="18" charset="0"/>
              </a:rPr>
              <a:t>ms</a:t>
            </a:r>
            <a:r>
              <a:rPr lang="ru-RU" sz="3400" b="1" dirty="0" smtClean="0">
                <a:latin typeface="Times New Roman" pitchFamily="18" charset="0"/>
                <a:cs typeface="Times New Roman" pitchFamily="18" charset="0"/>
              </a:rPr>
              <a:t>)</a:t>
            </a:r>
            <a:r>
              <a:rPr lang="ru-RU" sz="3400" dirty="0" smtClean="0">
                <a:latin typeface="Times New Roman" pitchFamily="18" charset="0"/>
                <a:cs typeface="Times New Roman" pitchFamily="18" charset="0"/>
              </a:rPr>
              <a:t> — задержка старта воспроизведения видео </a:t>
            </a:r>
            <a:r>
              <a:rPr lang="ru-RU" sz="3400" baseline="30000" dirty="0" smtClean="0">
                <a:latin typeface="Times New Roman" pitchFamily="18" charset="0"/>
                <a:cs typeface="Times New Roman" pitchFamily="18" charset="0"/>
              </a:rPr>
              <a:t>6 </a:t>
            </a:r>
            <a:r>
              <a:rPr lang="ru-RU" sz="3400" dirty="0" smtClean="0">
                <a:latin typeface="Times New Roman" pitchFamily="18" charset="0"/>
                <a:cs typeface="Times New Roman" pitchFamily="18" charset="0"/>
              </a:rPr>
              <a:t>;</a:t>
            </a:r>
            <a:br>
              <a:rPr lang="ru-RU" sz="3400" dirty="0" smtClean="0">
                <a:latin typeface="Times New Roman" pitchFamily="18" charset="0"/>
                <a:cs typeface="Times New Roman" pitchFamily="18" charset="0"/>
              </a:rPr>
            </a:br>
            <a:r>
              <a:rPr lang="ru-RU" sz="3400"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7. </a:t>
            </a:r>
            <a:r>
              <a:rPr lang="ru-RU" sz="3400" b="1" dirty="0" smtClean="0">
                <a:latin typeface="Times New Roman" pitchFamily="18" charset="0"/>
                <a:cs typeface="Times New Roman" pitchFamily="18" charset="0"/>
              </a:rPr>
              <a:t>Web Page Download </a:t>
            </a:r>
            <a:r>
              <a:rPr lang="ru-RU" sz="3400" b="1" dirty="0" err="1" smtClean="0">
                <a:latin typeface="Times New Roman" pitchFamily="18" charset="0"/>
                <a:cs typeface="Times New Roman" pitchFamily="18" charset="0"/>
              </a:rPr>
              <a:t>Throughput</a:t>
            </a:r>
            <a:r>
              <a:rPr lang="ru-RU" sz="3400" b="1" dirty="0" smtClean="0">
                <a:latin typeface="Times New Roman" pitchFamily="18" charset="0"/>
                <a:cs typeface="Times New Roman" pitchFamily="18" charset="0"/>
              </a:rPr>
              <a:t>(Kbps) </a:t>
            </a:r>
            <a:r>
              <a:rPr lang="ru-RU" sz="3400" dirty="0" smtClean="0">
                <a:latin typeface="Times New Roman" pitchFamily="18" charset="0"/>
                <a:cs typeface="Times New Roman" pitchFamily="18" charset="0"/>
              </a:rPr>
              <a:t>— скорость загрузки web-страниц через браузер </a:t>
            </a:r>
            <a:r>
              <a:rPr lang="ru-RU" sz="3400" baseline="30000" dirty="0" smtClean="0">
                <a:latin typeface="Times New Roman" pitchFamily="18" charset="0"/>
                <a:cs typeface="Times New Roman" pitchFamily="18" charset="0"/>
              </a:rPr>
              <a:t>7 </a:t>
            </a:r>
            <a:r>
              <a:rPr lang="ru-RU" sz="3400" dirty="0" smtClean="0">
                <a:latin typeface="Times New Roman" pitchFamily="18" charset="0"/>
                <a:cs typeface="Times New Roman" pitchFamily="18" charset="0"/>
              </a:rPr>
              <a:t>;</a:t>
            </a:r>
            <a:br>
              <a:rPr lang="ru-RU" sz="3400" dirty="0" smtClean="0">
                <a:latin typeface="Times New Roman" pitchFamily="18" charset="0"/>
                <a:cs typeface="Times New Roman" pitchFamily="18" charset="0"/>
              </a:rPr>
            </a:br>
            <a:r>
              <a:rPr lang="ru-RU" sz="3400"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8. </a:t>
            </a:r>
            <a:r>
              <a:rPr lang="ru-RU" sz="3400" b="1" dirty="0" smtClean="0">
                <a:latin typeface="Times New Roman" pitchFamily="18" charset="0"/>
                <a:cs typeface="Times New Roman" pitchFamily="18" charset="0"/>
              </a:rPr>
              <a:t>Web Average TCP RTT(</a:t>
            </a:r>
            <a:r>
              <a:rPr lang="ru-RU" sz="3400" b="1" dirty="0" err="1" smtClean="0">
                <a:latin typeface="Times New Roman" pitchFamily="18" charset="0"/>
                <a:cs typeface="Times New Roman" pitchFamily="18" charset="0"/>
              </a:rPr>
              <a:t>ms</a:t>
            </a:r>
            <a:r>
              <a:rPr lang="ru-RU" sz="3400" b="1" dirty="0" smtClean="0">
                <a:latin typeface="Times New Roman" pitchFamily="18" charset="0"/>
                <a:cs typeface="Times New Roman" pitchFamily="18" charset="0"/>
              </a:rPr>
              <a:t>) </a:t>
            </a:r>
            <a:r>
              <a:rPr lang="ru-RU" sz="3400" dirty="0" smtClean="0">
                <a:latin typeface="Times New Roman" pitchFamily="18" charset="0"/>
                <a:cs typeface="Times New Roman" pitchFamily="18" charset="0"/>
              </a:rPr>
              <a:t>— </a:t>
            </a:r>
            <a:r>
              <a:rPr lang="ru-RU" sz="3400" dirty="0" err="1" smtClean="0">
                <a:latin typeface="Times New Roman" pitchFamily="18" charset="0"/>
                <a:cs typeface="Times New Roman" pitchFamily="18" charset="0"/>
              </a:rPr>
              <a:t>пинг</a:t>
            </a:r>
            <a:r>
              <a:rPr lang="ru-RU" sz="3400" dirty="0" smtClean="0">
                <a:latin typeface="Times New Roman" pitchFamily="18" charset="0"/>
                <a:cs typeface="Times New Roman" pitchFamily="18" charset="0"/>
              </a:rPr>
              <a:t> при просмотре web-страниц</a:t>
            </a:r>
            <a:r>
              <a:rPr lang="ru-RU" sz="3400" baseline="30000" dirty="0" smtClean="0">
                <a:latin typeface="Times New Roman" pitchFamily="18" charset="0"/>
                <a:cs typeface="Times New Roman" pitchFamily="18" charset="0"/>
              </a:rPr>
              <a:t>8 </a:t>
            </a:r>
            <a:r>
              <a:rPr lang="ru-RU" sz="3400" dirty="0" smtClean="0">
                <a:latin typeface="Times New Roman" pitchFamily="18" charset="0"/>
                <a:cs typeface="Times New Roman" pitchFamily="18" charset="0"/>
              </a:rPr>
              <a:t>.</a:t>
            </a:r>
          </a:p>
          <a:p>
            <a:endParaRPr lang="ru-RU" sz="3400" dirty="0">
              <a:latin typeface="Times New Roman" pitchFamily="18" charset="0"/>
              <a:cs typeface="Times New Roman" pitchFamily="18" charset="0"/>
            </a:endParaRPr>
          </a:p>
          <a:p>
            <a:endParaRPr lang="ru-RU" sz="3400" dirty="0" smtClean="0">
              <a:latin typeface="Times New Roman" pitchFamily="18" charset="0"/>
              <a:cs typeface="Times New Roman" pitchFamily="18" charset="0"/>
            </a:endParaRPr>
          </a:p>
          <a:p>
            <a:pPr marL="0" indent="0">
              <a:buNone/>
            </a:pPr>
            <a:r>
              <a:rPr lang="ru-RU" sz="3400" baseline="30000" dirty="0" smtClean="0">
                <a:latin typeface="Times New Roman" pitchFamily="18" charset="0"/>
                <a:cs typeface="Times New Roman" pitchFamily="18" charset="0"/>
              </a:rPr>
              <a:t>1 </a:t>
            </a:r>
            <a:r>
              <a:rPr lang="ru-RU" sz="3400" dirty="0" smtClean="0">
                <a:latin typeface="Times New Roman" pitchFamily="18" charset="0"/>
                <a:cs typeface="Times New Roman" pitchFamily="18" charset="0"/>
              </a:rPr>
              <a:t>— Насколько активно абонент использует мобильный интернет.</a:t>
            </a:r>
            <a:br>
              <a:rPr lang="ru-RU" sz="3400" dirty="0" smtClean="0">
                <a:latin typeface="Times New Roman" pitchFamily="18" charset="0"/>
                <a:cs typeface="Times New Roman" pitchFamily="18" charset="0"/>
              </a:rPr>
            </a:br>
            <a:r>
              <a:rPr lang="ru-RU" sz="3400" baseline="30000" dirty="0" smtClean="0">
                <a:latin typeface="Times New Roman" pitchFamily="18" charset="0"/>
                <a:cs typeface="Times New Roman" pitchFamily="18" charset="0"/>
              </a:rPr>
              <a:t>2 </a:t>
            </a:r>
            <a:r>
              <a:rPr lang="ru-RU" sz="3400" dirty="0" smtClean="0">
                <a:latin typeface="Times New Roman" pitchFamily="18" charset="0"/>
                <a:cs typeface="Times New Roman" pitchFamily="18" charset="0"/>
              </a:rPr>
              <a:t>— Считается по всему трафику передачи данных.</a:t>
            </a:r>
            <a:br>
              <a:rPr lang="ru-RU" sz="3400" dirty="0" smtClean="0">
                <a:latin typeface="Times New Roman" pitchFamily="18" charset="0"/>
                <a:cs typeface="Times New Roman" pitchFamily="18" charset="0"/>
              </a:rPr>
            </a:br>
            <a:r>
              <a:rPr lang="ru-RU" sz="3400" baseline="30000" dirty="0" smtClean="0">
                <a:latin typeface="Times New Roman" pitchFamily="18" charset="0"/>
                <a:cs typeface="Times New Roman" pitchFamily="18" charset="0"/>
              </a:rPr>
              <a:t>3 </a:t>
            </a:r>
            <a:r>
              <a:rPr lang="ru-RU" sz="3400" dirty="0" smtClean="0">
                <a:latin typeface="Times New Roman" pitchFamily="18" charset="0"/>
                <a:cs typeface="Times New Roman" pitchFamily="18" charset="0"/>
              </a:rPr>
              <a:t>— Считается по всему трафику передачи данных.</a:t>
            </a:r>
            <a:br>
              <a:rPr lang="ru-RU" sz="3400" dirty="0" smtClean="0">
                <a:latin typeface="Times New Roman" pitchFamily="18" charset="0"/>
                <a:cs typeface="Times New Roman" pitchFamily="18" charset="0"/>
              </a:rPr>
            </a:br>
            <a:r>
              <a:rPr lang="ru-RU" sz="3400" baseline="30000" dirty="0" smtClean="0">
                <a:latin typeface="Times New Roman" pitchFamily="18" charset="0"/>
                <a:cs typeface="Times New Roman" pitchFamily="18" charset="0"/>
              </a:rPr>
              <a:t>4 </a:t>
            </a:r>
            <a:r>
              <a:rPr lang="ru-RU" sz="3400" dirty="0" smtClean="0">
                <a:latin typeface="Times New Roman" pitchFamily="18" charset="0"/>
                <a:cs typeface="Times New Roman" pitchFamily="18" charset="0"/>
              </a:rPr>
              <a:t>— Чем выше, тем хуже. Если в канале возникает ошибка, пакет переотправляется. Снижается полезная скорость.</a:t>
            </a:r>
            <a:br>
              <a:rPr lang="ru-RU" sz="3400" dirty="0" smtClean="0">
                <a:latin typeface="Times New Roman" pitchFamily="18" charset="0"/>
                <a:cs typeface="Times New Roman" pitchFamily="18" charset="0"/>
              </a:rPr>
            </a:br>
            <a:r>
              <a:rPr lang="ru-RU" sz="3400" baseline="30000" dirty="0" smtClean="0">
                <a:latin typeface="Times New Roman" pitchFamily="18" charset="0"/>
                <a:cs typeface="Times New Roman" pitchFamily="18" charset="0"/>
              </a:rPr>
              <a:t>5 </a:t>
            </a:r>
            <a:r>
              <a:rPr lang="ru-RU" sz="3400" dirty="0" smtClean="0">
                <a:latin typeface="Times New Roman" pitchFamily="18" charset="0"/>
                <a:cs typeface="Times New Roman" pitchFamily="18" charset="0"/>
              </a:rPr>
              <a:t>— Чем выше, тем лучше — меньше прерываний и лучше качество картинки.</a:t>
            </a:r>
            <a:br>
              <a:rPr lang="ru-RU" sz="3400" dirty="0" smtClean="0">
                <a:latin typeface="Times New Roman" pitchFamily="18" charset="0"/>
                <a:cs typeface="Times New Roman" pitchFamily="18" charset="0"/>
              </a:rPr>
            </a:br>
            <a:r>
              <a:rPr lang="ru-RU" sz="3400" baseline="30000" dirty="0" smtClean="0">
                <a:latin typeface="Times New Roman" pitchFamily="18" charset="0"/>
                <a:cs typeface="Times New Roman" pitchFamily="18" charset="0"/>
              </a:rPr>
              <a:t>6 </a:t>
            </a:r>
            <a:r>
              <a:rPr lang="ru-RU" sz="3400" dirty="0" smtClean="0">
                <a:latin typeface="Times New Roman" pitchFamily="18" charset="0"/>
                <a:cs typeface="Times New Roman" pitchFamily="18" charset="0"/>
              </a:rPr>
              <a:t>— Сколько времени пройдёт между нажатием на кнопку </a:t>
            </a:r>
            <a:r>
              <a:rPr lang="ru-RU" sz="3400" dirty="0" err="1" smtClean="0">
                <a:latin typeface="Times New Roman" pitchFamily="18" charset="0"/>
                <a:cs typeface="Times New Roman" pitchFamily="18" charset="0"/>
              </a:rPr>
              <a:t>Play</a:t>
            </a:r>
            <a:r>
              <a:rPr lang="ru-RU" sz="3400" dirty="0" smtClean="0">
                <a:latin typeface="Times New Roman" pitchFamily="18" charset="0"/>
                <a:cs typeface="Times New Roman" pitchFamily="18" charset="0"/>
              </a:rPr>
              <a:t> и началом воспроизведения видео. Чем меньше это время, тем быстрее начинается воспроизведение.</a:t>
            </a:r>
            <a:br>
              <a:rPr lang="ru-RU" sz="3400" dirty="0" smtClean="0">
                <a:latin typeface="Times New Roman" pitchFamily="18" charset="0"/>
                <a:cs typeface="Times New Roman" pitchFamily="18" charset="0"/>
              </a:rPr>
            </a:br>
            <a:r>
              <a:rPr lang="ru-RU" sz="3400" baseline="30000" dirty="0" smtClean="0">
                <a:latin typeface="Times New Roman" pitchFamily="18" charset="0"/>
                <a:cs typeface="Times New Roman" pitchFamily="18" charset="0"/>
              </a:rPr>
              <a:t>7 </a:t>
            </a:r>
            <a:r>
              <a:rPr lang="ru-RU" sz="3400" dirty="0" smtClean="0">
                <a:latin typeface="Times New Roman" pitchFamily="18" charset="0"/>
                <a:cs typeface="Times New Roman" pitchFamily="18" charset="0"/>
              </a:rPr>
              <a:t>— Чем выше, тем лучше.</a:t>
            </a:r>
            <a:br>
              <a:rPr lang="ru-RU" sz="3400" dirty="0" smtClean="0">
                <a:latin typeface="Times New Roman" pitchFamily="18" charset="0"/>
                <a:cs typeface="Times New Roman" pitchFamily="18" charset="0"/>
              </a:rPr>
            </a:br>
            <a:r>
              <a:rPr lang="ru-RU" sz="3400" baseline="30000" dirty="0" smtClean="0">
                <a:latin typeface="Times New Roman" pitchFamily="18" charset="0"/>
                <a:cs typeface="Times New Roman" pitchFamily="18" charset="0"/>
              </a:rPr>
              <a:t>8 </a:t>
            </a:r>
            <a:r>
              <a:rPr lang="ru-RU" sz="3400" dirty="0" smtClean="0">
                <a:latin typeface="Times New Roman" pitchFamily="18" charset="0"/>
                <a:cs typeface="Times New Roman" pitchFamily="18" charset="0"/>
              </a:rPr>
              <a:t>— Чем меньше, тем лучше — быстрее загружаются </a:t>
            </a:r>
            <a:r>
              <a:rPr lang="ru-RU" sz="3400" dirty="0" err="1" smtClean="0">
                <a:latin typeface="Times New Roman" pitchFamily="18" charset="0"/>
                <a:cs typeface="Times New Roman" pitchFamily="18" charset="0"/>
              </a:rPr>
              <a:t>web</a:t>
            </a:r>
            <a:r>
              <a:rPr lang="ru-RU" sz="3400" dirty="0" smtClean="0">
                <a:latin typeface="Times New Roman" pitchFamily="18" charset="0"/>
                <a:cs typeface="Times New Roman" pitchFamily="18" charset="0"/>
              </a:rPr>
              <a:t>-страницы.</a:t>
            </a:r>
          </a:p>
          <a:p>
            <a:pPr marL="0" indent="0">
              <a:buNone/>
            </a:pPr>
            <a:endParaRPr lang="ru-RU" dirty="0" smtClean="0">
              <a:latin typeface="Times New Roman" pitchFamily="18" charset="0"/>
              <a:cs typeface="Times New Roman" pitchFamily="18" charset="0"/>
            </a:endParaRPr>
          </a:p>
        </p:txBody>
      </p:sp>
      <p:sp>
        <p:nvSpPr>
          <p:cNvPr id="4" name="Текст 3"/>
          <p:cNvSpPr>
            <a:spLocks noGrp="1"/>
          </p:cNvSpPr>
          <p:nvPr>
            <p:ph type="body" sz="half" idx="2"/>
          </p:nvPr>
        </p:nvSpPr>
        <p:spPr/>
        <p:txBody>
          <a:bodyPr>
            <a:normAutofit/>
          </a:bodyPr>
          <a:lstStyle/>
          <a:p>
            <a:r>
              <a:rPr lang="ru-RU" dirty="0" smtClean="0"/>
              <a:t>Технические показатели качества связи были собраны компанией по каждому клиенту за неделю до начала опроса.</a:t>
            </a:r>
          </a:p>
          <a:p>
            <a:endParaRPr lang="ru-RU" dirty="0" smtClean="0"/>
          </a:p>
          <a:p>
            <a:r>
              <a:rPr lang="ru-RU" dirty="0"/>
              <a:t>Первый технический показатель представлен как сумма за период в одну неделю перед участием в опросе. Остальные технические показатели отображают среднее значение по данному признаку за период в одну неделю перед участием в опросе.</a:t>
            </a:r>
          </a:p>
          <a:p>
            <a:endParaRPr lang="ru-RU" dirty="0"/>
          </a:p>
        </p:txBody>
      </p:sp>
    </p:spTree>
    <p:extLst>
      <p:ext uri="{BB962C8B-B14F-4D97-AF65-F5344CB8AC3E}">
        <p14:creationId xmlns:p14="http://schemas.microsoft.com/office/powerpoint/2010/main" val="2659817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u="sng" dirty="0" smtClean="0"/>
              <a:t>1. Постановка задачи</a:t>
            </a:r>
            <a:endParaRPr lang="ru-RU" dirty="0"/>
          </a:p>
        </p:txBody>
      </p:sp>
      <p:sp>
        <p:nvSpPr>
          <p:cNvPr id="3" name="Объект 2"/>
          <p:cNvSpPr>
            <a:spLocks noGrp="1"/>
          </p:cNvSpPr>
          <p:nvPr>
            <p:ph idx="1"/>
          </p:nvPr>
        </p:nvSpPr>
        <p:spPr/>
        <p:txBody>
          <a:bodyPr>
            <a:normAutofit/>
          </a:bodyPr>
          <a:lstStyle/>
          <a:p>
            <a:r>
              <a:rPr lang="ru-RU" dirty="0" smtClean="0"/>
              <a:t>Провести  </a:t>
            </a:r>
            <a:r>
              <a:rPr lang="ru-RU" dirty="0"/>
              <a:t>анализ зависимости оценки, поставленной клиентом в опросе, от технических показателей качества связи, которые были собраны компанией по каждому клиенту за неделю до начала </a:t>
            </a:r>
            <a:r>
              <a:rPr lang="ru-RU" dirty="0" smtClean="0"/>
              <a:t>опроса.</a:t>
            </a:r>
            <a:endParaRPr lang="ru-RU" dirty="0"/>
          </a:p>
        </p:txBody>
      </p:sp>
    </p:spTree>
    <p:extLst>
      <p:ext uri="{BB962C8B-B14F-4D97-AF65-F5344CB8AC3E}">
        <p14:creationId xmlns:p14="http://schemas.microsoft.com/office/powerpoint/2010/main" val="2384749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u="sng" dirty="0"/>
              <a:t>2. Разведочный анализ</a:t>
            </a:r>
            <a:r>
              <a:rPr lang="ru-RU" dirty="0"/>
              <a:t/>
            </a:r>
            <a:br>
              <a:rPr lang="ru-RU" dirty="0"/>
            </a:b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915" y="1916832"/>
            <a:ext cx="8631227" cy="4609760"/>
          </a:xfrm>
        </p:spPr>
      </p:pic>
      <p:sp>
        <p:nvSpPr>
          <p:cNvPr id="5" name="Текст 4"/>
          <p:cNvSpPr>
            <a:spLocks noGrp="1"/>
          </p:cNvSpPr>
          <p:nvPr>
            <p:ph type="body" sz="half" idx="2"/>
          </p:nvPr>
        </p:nvSpPr>
        <p:spPr/>
        <p:txBody>
          <a:bodyPr/>
          <a:lstStyle/>
          <a:p>
            <a:r>
              <a:rPr lang="ru-RU" dirty="0"/>
              <a:t> </a:t>
            </a:r>
            <a:r>
              <a:rPr lang="ru-RU" dirty="0" smtClean="0"/>
              <a:t>    В </a:t>
            </a:r>
            <a:r>
              <a:rPr lang="ru-RU" dirty="0"/>
              <a:t>целом ответы на первый вопрос распределились следующим образом.</a:t>
            </a:r>
          </a:p>
        </p:txBody>
      </p:sp>
    </p:spTree>
    <p:extLst>
      <p:ext uri="{BB962C8B-B14F-4D97-AF65-F5344CB8AC3E}">
        <p14:creationId xmlns:p14="http://schemas.microsoft.com/office/powerpoint/2010/main" val="651387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851694"/>
          </a:xfrm>
        </p:spPr>
        <p:txBody>
          <a:bodyPr/>
          <a:lstStyle/>
          <a:p>
            <a:r>
              <a:rPr lang="ru-RU" u="sng" dirty="0" smtClean="0"/>
              <a:t>2. Разведочный анализ</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232" y="1268760"/>
            <a:ext cx="6336841" cy="3384376"/>
          </a:xfrm>
        </p:spPr>
      </p:pic>
      <p:sp>
        <p:nvSpPr>
          <p:cNvPr id="4" name="Текст 3"/>
          <p:cNvSpPr>
            <a:spLocks noGrp="1"/>
          </p:cNvSpPr>
          <p:nvPr>
            <p:ph type="body" sz="half" idx="2"/>
          </p:nvPr>
        </p:nvSpPr>
        <p:spPr>
          <a:xfrm>
            <a:off x="457201" y="1124744"/>
            <a:ext cx="2386607" cy="4320481"/>
          </a:xfrm>
        </p:spPr>
        <p:txBody>
          <a:bodyPr>
            <a:normAutofit lnSpcReduction="10000"/>
          </a:bodyPr>
          <a:lstStyle/>
          <a:p>
            <a:r>
              <a:rPr lang="ru-RU" dirty="0"/>
              <a:t>Разделим респондентов на две </a:t>
            </a:r>
            <a:r>
              <a:rPr lang="ru-RU" dirty="0" smtClean="0"/>
              <a:t>группы:</a:t>
            </a:r>
          </a:p>
          <a:p>
            <a:r>
              <a:rPr lang="ru-RU" dirty="0" smtClean="0"/>
              <a:t>1. отвечали </a:t>
            </a:r>
            <a:r>
              <a:rPr lang="ru-RU" dirty="0"/>
              <a:t>только на первый вопрос, так как дали оценку 9 или 10</a:t>
            </a:r>
          </a:p>
          <a:p>
            <a:pPr lvl="0"/>
            <a:r>
              <a:rPr lang="ru-RU" dirty="0" smtClean="0"/>
              <a:t>2. давшие </a:t>
            </a:r>
            <a:r>
              <a:rPr lang="ru-RU" dirty="0"/>
              <a:t>оценку  с 1 по 8, отвечали </a:t>
            </a:r>
            <a:r>
              <a:rPr lang="ru-RU" dirty="0" smtClean="0"/>
              <a:t>на </a:t>
            </a:r>
            <a:r>
              <a:rPr lang="ru-RU" dirty="0"/>
              <a:t>вопрос о причинах неудовлетворенности, даже если считали что 7-8 балов это хорошее качество</a:t>
            </a:r>
          </a:p>
          <a:p>
            <a:r>
              <a:rPr lang="ru-RU" dirty="0"/>
              <a:t> </a:t>
            </a:r>
          </a:p>
          <a:p>
            <a:r>
              <a:rPr lang="ru-RU" dirty="0"/>
              <a:t>Обозначим эти группы как '</a:t>
            </a:r>
            <a:r>
              <a:rPr lang="ru-RU" dirty="0" err="1"/>
              <a:t>satisfied</a:t>
            </a:r>
            <a:r>
              <a:rPr lang="ru-RU" dirty="0"/>
              <a:t>' и '</a:t>
            </a:r>
            <a:r>
              <a:rPr lang="ru-RU" dirty="0" err="1"/>
              <a:t>unsatisfied</a:t>
            </a:r>
            <a:r>
              <a:rPr lang="ru-RU" dirty="0"/>
              <a:t>' соответственно и посмотрим на получившееся соотношение удовлетворённых респондентов и неудовлетворенных.</a:t>
            </a:r>
          </a:p>
          <a:p>
            <a:endParaRPr lang="ru-RU" dirty="0"/>
          </a:p>
        </p:txBody>
      </p:sp>
    </p:spTree>
    <p:extLst>
      <p:ext uri="{BB962C8B-B14F-4D97-AF65-F5344CB8AC3E}">
        <p14:creationId xmlns:p14="http://schemas.microsoft.com/office/powerpoint/2010/main" val="3900375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57200" y="273050"/>
            <a:ext cx="8147248" cy="635670"/>
          </a:xfrm>
        </p:spPr>
        <p:txBody>
          <a:bodyPr>
            <a:normAutofit/>
          </a:bodyPr>
          <a:lstStyle/>
          <a:p>
            <a:r>
              <a:rPr lang="ru-RU" u="sng" dirty="0" smtClean="0"/>
              <a:t>2. Разведочный анализ</a:t>
            </a:r>
            <a:endParaRPr lang="ru-RU" dirty="0"/>
          </a:p>
        </p:txBody>
      </p:sp>
      <p:sp>
        <p:nvSpPr>
          <p:cNvPr id="2" name="Текст 1"/>
          <p:cNvSpPr>
            <a:spLocks noGrp="1"/>
          </p:cNvSpPr>
          <p:nvPr>
            <p:ph type="body" sz="half" idx="2"/>
          </p:nvPr>
        </p:nvSpPr>
        <p:spPr>
          <a:xfrm>
            <a:off x="457200" y="1124745"/>
            <a:ext cx="7643192" cy="1440160"/>
          </a:xfrm>
        </p:spPr>
        <p:txBody>
          <a:bodyPr/>
          <a:lstStyle/>
          <a:p>
            <a:r>
              <a:rPr lang="ru-RU" dirty="0"/>
              <a:t>Количество неудовлетворённых респондентов почти вдвое выше, чем удовлетворённых. </a:t>
            </a:r>
          </a:p>
          <a:p>
            <a:r>
              <a:rPr lang="ru-RU" dirty="0" smtClean="0"/>
              <a:t>При этом, 659 человек из 1974 отнесенных к группе '</a:t>
            </a:r>
            <a:r>
              <a:rPr lang="ru-RU" dirty="0" err="1" smtClean="0"/>
              <a:t>unsatisfied</a:t>
            </a:r>
            <a:r>
              <a:rPr lang="ru-RU" dirty="0" smtClean="0"/>
              <a:t>' не пожелало продолжать участвовать в опросе, что составило 33.38 % от количества респондентов группы '</a:t>
            </a:r>
            <a:r>
              <a:rPr lang="ru-RU" dirty="0" err="1" smtClean="0"/>
              <a:t>unsatisfied</a:t>
            </a:r>
            <a:r>
              <a:rPr lang="ru-RU" dirty="0" smtClean="0"/>
              <a:t>', или  21.55 % от всех респондентов ответивших на первый вопрос.</a:t>
            </a:r>
          </a:p>
          <a:p>
            <a:endParaRPr lang="ru-RU"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502" y="2060848"/>
            <a:ext cx="8654978" cy="4502338"/>
          </a:xfrm>
        </p:spPr>
      </p:pic>
    </p:spTree>
    <p:extLst>
      <p:ext uri="{BB962C8B-B14F-4D97-AF65-F5344CB8AC3E}">
        <p14:creationId xmlns:p14="http://schemas.microsoft.com/office/powerpoint/2010/main" val="2983178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1433</Words>
  <Application>Microsoft Office PowerPoint</Application>
  <PresentationFormat>Экран (4:3)</PresentationFormat>
  <Paragraphs>221</Paragraphs>
  <Slides>24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Тема Office</vt:lpstr>
      <vt:lpstr>Исследование для компании «Мегафон»  </vt:lpstr>
      <vt:lpstr>Исследование разбито на следующие части:</vt:lpstr>
      <vt:lpstr>1. Постановка задачи Проведение опроса </vt:lpstr>
      <vt:lpstr>Инфографика по структуре опроса</vt:lpstr>
      <vt:lpstr>1. Постановка задачи Технические показатели качества связи </vt:lpstr>
      <vt:lpstr>1. Постановка задачи</vt:lpstr>
      <vt:lpstr>2. Разведочный анализ </vt:lpstr>
      <vt:lpstr>2. Разведочный анализ</vt:lpstr>
      <vt:lpstr>2. Разведочный анализ</vt:lpstr>
      <vt:lpstr>2. Разведочный анализ</vt:lpstr>
      <vt:lpstr>2. Разведочный анализ</vt:lpstr>
      <vt:lpstr>2. Разведочный анализ</vt:lpstr>
      <vt:lpstr>2. Разведочный анализ</vt:lpstr>
      <vt:lpstr>2. Разведочный анализ</vt:lpstr>
      <vt:lpstr>2. Разведочный анализ</vt:lpstr>
      <vt:lpstr>3. Статистический метод оценки</vt:lpstr>
      <vt:lpstr>3. Статистический метод оценки</vt:lpstr>
      <vt:lpstr>3. Статистический метод оценки</vt:lpstr>
      <vt:lpstr>3. Статистический метод оценки</vt:lpstr>
      <vt:lpstr>3. Статистический метод оценки</vt:lpstr>
      <vt:lpstr>3. Статистический метод оценки</vt:lpstr>
      <vt:lpstr>3. Статистический метод оценки</vt:lpstr>
      <vt:lpstr>3. Статистический метод оценки Итоговые оценки важности технических индикаторов</vt:lpstr>
      <vt:lpstr>4.  Вывод</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101</cp:revision>
  <dcterms:created xsi:type="dcterms:W3CDTF">2021-12-16T15:33:30Z</dcterms:created>
  <dcterms:modified xsi:type="dcterms:W3CDTF">2022-01-23T12:46:57Z</dcterms:modified>
</cp:coreProperties>
</file>