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DE82-D59D-479B-882B-B9E5786B15F2}" type="datetimeFigureOut">
              <a:rPr lang="pt-BR" smtClean="0"/>
              <a:pPr/>
              <a:t>22/3/2010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DE82-D59D-479B-882B-B9E5786B15F2}" type="datetimeFigureOut">
              <a:rPr lang="pt-BR" smtClean="0"/>
              <a:pPr/>
              <a:t>22/3/2010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DE82-D59D-479B-882B-B9E5786B15F2}" type="datetimeFigureOut">
              <a:rPr lang="pt-BR" smtClean="0"/>
              <a:pPr/>
              <a:t>22/3/2010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DE82-D59D-479B-882B-B9E5786B15F2}" type="datetimeFigureOut">
              <a:rPr lang="pt-BR" smtClean="0"/>
              <a:pPr/>
              <a:t>22/3/2010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DE82-D59D-479B-882B-B9E5786B15F2}" type="datetimeFigureOut">
              <a:rPr lang="pt-BR" smtClean="0"/>
              <a:pPr/>
              <a:t>22/3/2010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DE82-D59D-479B-882B-B9E5786B15F2}" type="datetimeFigureOut">
              <a:rPr lang="pt-BR" smtClean="0"/>
              <a:pPr/>
              <a:t>22/3/2010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DE82-D59D-479B-882B-B9E5786B15F2}" type="datetimeFigureOut">
              <a:rPr lang="pt-BR" smtClean="0"/>
              <a:pPr/>
              <a:t>22/3/2010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DE82-D59D-479B-882B-B9E5786B15F2}" type="datetimeFigureOut">
              <a:rPr lang="pt-BR" smtClean="0"/>
              <a:pPr/>
              <a:t>22/3/2010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DE82-D59D-479B-882B-B9E5786B15F2}" type="datetimeFigureOut">
              <a:rPr lang="pt-BR" smtClean="0"/>
              <a:pPr/>
              <a:t>22/3/2010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DE82-D59D-479B-882B-B9E5786B15F2}" type="datetimeFigureOut">
              <a:rPr lang="pt-BR" smtClean="0"/>
              <a:pPr/>
              <a:t>22/3/2010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DE82-D59D-479B-882B-B9E5786B15F2}" type="datetimeFigureOut">
              <a:rPr lang="pt-BR" smtClean="0"/>
              <a:pPr/>
              <a:t>22/3/2010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45DE82-D59D-479B-882B-B9E5786B15F2}" type="datetimeFigureOut">
              <a:rPr lang="pt-BR" smtClean="0"/>
              <a:pPr/>
              <a:t>22/3/2010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8596" y="142852"/>
            <a:ext cx="8501122" cy="6500858"/>
          </a:xfrm>
        </p:spPr>
        <p:txBody>
          <a:bodyPr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 smtClean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/>
            </a:r>
            <a:br>
              <a:rPr lang="pt-BR" sz="3200" b="1" dirty="0" smtClean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 smtClean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>Universidade </a:t>
            </a:r>
            <a: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>Federal do Paraná</a:t>
            </a:r>
            <a:b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 smtClean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>Ciências da Computação</a:t>
            </a:r>
            <a: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/>
            </a:r>
            <a:b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 smtClean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>Administração de Empresa de Informática</a:t>
            </a:r>
            <a: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/>
            </a:r>
            <a:b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/>
            </a:r>
            <a:b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/>
            </a:r>
            <a:b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/>
            </a:r>
            <a:b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 smtClean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>Fabio Augusto </a:t>
            </a:r>
            <a:r>
              <a:rPr lang="pt-BR" sz="3200" b="1" dirty="0" err="1" smtClean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>Pierin</a:t>
            </a:r>
            <a: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/>
            </a:r>
            <a:b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> </a:t>
            </a:r>
            <a:b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> </a:t>
            </a:r>
            <a:b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/>
            </a:r>
            <a:b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>Curitiba</a:t>
            </a:r>
            <a:b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 smtClean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>2010</a:t>
            </a:r>
            <a:endParaRPr lang="pt-B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5357826"/>
            <a:ext cx="1500166" cy="112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00132"/>
          </a:xfrm>
        </p:spPr>
        <p:txBody>
          <a:bodyPr>
            <a:normAutofit/>
          </a:bodyPr>
          <a:lstStyle/>
          <a:p>
            <a:r>
              <a:rPr lang="pt-BR" dirty="0" smtClean="0"/>
              <a:t>Hospital </a:t>
            </a:r>
            <a:r>
              <a:rPr lang="pt-BR" dirty="0" err="1" smtClean="0"/>
              <a:t>Vita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1785926"/>
          <a:ext cx="8358246" cy="4786346"/>
        </p:xfrm>
        <a:graphic>
          <a:graphicData uri="http://schemas.openxmlformats.org/drawingml/2006/table">
            <a:tbl>
              <a:tblPr/>
              <a:tblGrid>
                <a:gridCol w="2513318"/>
                <a:gridCol w="798807"/>
                <a:gridCol w="798807"/>
                <a:gridCol w="798807"/>
                <a:gridCol w="3448507"/>
              </a:tblGrid>
              <a:tr h="446280">
                <a:tc gridSpan="5">
                  <a:txBody>
                    <a:bodyPr/>
                    <a:lstStyle/>
                    <a:p>
                      <a:pPr lvl="0" algn="ctr" fontAlgn="ctr"/>
                      <a:r>
                        <a:rPr lang="pt-BR" sz="1200" b="1" i="0" u="none" strike="noStrike" spc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FORMULÁRIO DE ANÁLISE DOS</a:t>
                      </a:r>
                      <a:r>
                        <a:rPr lang="pt-BR" sz="1200" b="1" i="0" u="none" strike="noStrike" spc="0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7 </a:t>
                      </a:r>
                      <a:r>
                        <a:rPr lang="pt-BR" sz="1200" b="1" i="0" u="none" strike="noStrike" spc="0" baseline="0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Ps</a:t>
                      </a:r>
                      <a:r>
                        <a:rPr lang="pt-BR" sz="1200" b="1" i="0" u="none" strike="noStrike" spc="0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do MARKTING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0825"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pt-BR" sz="1200" b="1" i="0" u="none" strike="noStrike" spc="0" dirty="0" err="1">
                          <a:solidFill>
                            <a:srgbClr val="000000"/>
                          </a:solidFill>
                          <a:latin typeface="Arial"/>
                        </a:rPr>
                        <a:t>Ps</a:t>
                      </a:r>
                      <a:endParaRPr lang="pt-BR" sz="1200" b="1" i="0" u="none" strike="noStrike" spc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 fontAlgn="ctr"/>
                      <a:r>
                        <a:rPr lang="pt-BR" sz="1200" b="1" i="0" u="none" strike="noStrike" spc="0" dirty="0" err="1">
                          <a:solidFill>
                            <a:srgbClr val="000000"/>
                          </a:solidFill>
                          <a:latin typeface="Arial"/>
                        </a:rPr>
                        <a:t>Score</a:t>
                      </a:r>
                      <a:endParaRPr lang="pt-BR" sz="1200" b="1" i="0" u="none" strike="noStrike" spc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pt-BR" sz="1200" b="1" i="0" u="none" strike="noStrike" spc="0">
                          <a:solidFill>
                            <a:srgbClr val="000000"/>
                          </a:solidFill>
                          <a:latin typeface="Arial"/>
                        </a:rPr>
                        <a:t>Mensagem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92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1" i="0" u="none" strike="noStrike" spc="0">
                          <a:solidFill>
                            <a:srgbClr val="000000"/>
                          </a:solidFill>
                          <a:latin typeface="Arial"/>
                        </a:rPr>
                        <a:t>+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1" i="0" u="none" strike="noStrike" spc="0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1" i="0" u="none" strike="noStrike" spc="0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90495"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200" b="0" i="0" u="none" strike="noStrike" spc="0" dirty="0" smtClean="0">
                          <a:latin typeface="Arial"/>
                        </a:rPr>
                        <a:t>  Produto</a:t>
                      </a:r>
                      <a:endParaRPr lang="pt-BR" sz="1200" b="0" i="0" u="none" strike="noStrike" spc="0" dirty="0">
                        <a:latin typeface="Arial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200" b="0" i="0" u="none" strike="noStrike" spc="0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0" i="0" u="none" strike="noStrike" spc="0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0" i="0" u="none" strike="noStrike" spc="0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lvl="0" indent="0" algn="l" fontAlgn="ctr"/>
                      <a:r>
                        <a:rPr lang="pt-BR" sz="1200" b="0" i="0" u="none" strike="noStrike" spc="0" dirty="0" smtClean="0">
                          <a:latin typeface="Arial"/>
                        </a:rPr>
                        <a:t>O </a:t>
                      </a:r>
                      <a:r>
                        <a:rPr lang="pt-BR" sz="1200" b="0" i="0" u="none" strike="noStrike" spc="0" dirty="0">
                          <a:latin typeface="Arial"/>
                        </a:rPr>
                        <a:t>diagnóstico foi preciso, resultando no na </a:t>
                      </a:r>
                      <a:r>
                        <a:rPr lang="pt-BR" sz="1200" b="0" i="0" u="none" strike="noStrike" spc="0" dirty="0" smtClean="0">
                          <a:latin typeface="Arial"/>
                        </a:rPr>
                        <a:t>recuperação </a:t>
                      </a:r>
                      <a:r>
                        <a:rPr lang="pt-BR" sz="1200" b="0" i="0" u="none" strike="noStrike" spc="0" dirty="0">
                          <a:latin typeface="Arial"/>
                        </a:rPr>
                        <a:t>de forma rápida.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006"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200" b="0" i="0" u="none" strike="noStrike" spc="0" dirty="0" smtClean="0">
                          <a:latin typeface="Arial"/>
                        </a:rPr>
                        <a:t>  Promoção</a:t>
                      </a:r>
                      <a:endParaRPr lang="pt-BR" sz="1200" b="0" i="0" u="none" strike="noStrike" spc="0" dirty="0">
                        <a:latin typeface="Arial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0" i="0" u="none" strike="noStrike" spc="0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0" i="0" u="none" strike="noStrike" spc="0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0" i="0" u="none" strike="noStrike" spc="0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lvl="0" indent="0" algn="l" fontAlgn="ctr"/>
                      <a:r>
                        <a:rPr lang="pt-BR" sz="1200" b="0" i="0" u="none" strike="noStrike" spc="0" dirty="0">
                          <a:latin typeface="Arial"/>
                        </a:rPr>
                        <a:t>O hospital oferece medicação intra-venosa. Além de atender por muitos planos de saúde.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338"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200" b="0" i="0" u="none" strike="noStrike" spc="0" dirty="0" smtClean="0">
                          <a:latin typeface="Arial"/>
                        </a:rPr>
                        <a:t>  Preço</a:t>
                      </a:r>
                      <a:endParaRPr lang="pt-BR" sz="1200" b="0" i="0" u="none" strike="noStrike" spc="0" dirty="0">
                        <a:latin typeface="Arial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0" i="0" u="none" strike="noStrike" spc="0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0" i="0" u="none" strike="noStrike" spc="0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0" i="0" u="none" strike="noStrike" spc="0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lvl="0" indent="0" algn="l" fontAlgn="ctr"/>
                      <a:r>
                        <a:rPr lang="pt-BR" sz="1200" b="0" i="0" u="none" strike="noStrike" spc="0" dirty="0">
                          <a:latin typeface="Arial"/>
                        </a:rPr>
                        <a:t>Consulta R$100 + medicamentos + exames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006"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200" b="0" i="0" u="none" strike="noStrike" spc="0" dirty="0" smtClean="0">
                          <a:latin typeface="Arial"/>
                        </a:rPr>
                        <a:t>  Ponto</a:t>
                      </a:r>
                      <a:endParaRPr lang="pt-BR" sz="1200" b="0" i="0" u="none" strike="noStrike" spc="0" dirty="0">
                        <a:latin typeface="Arial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0" i="0" u="none" strike="noStrike" spc="0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0" i="0" u="none" strike="noStrike" spc="0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0" i="0" u="none" strike="noStrike" spc="0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lvl="0" indent="0" algn="l" fontAlgn="ctr"/>
                      <a:r>
                        <a:rPr lang="pt-BR" sz="1200" b="0" i="0" u="none" strike="noStrike" spc="0" dirty="0">
                          <a:latin typeface="Arial"/>
                        </a:rPr>
                        <a:t>Próximo ao centro, mas não oferece estacionamento, e é servido por poucas linhas de ônibus.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006"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200" b="0" i="0" u="none" strike="noStrike" spc="0" dirty="0" smtClean="0">
                          <a:latin typeface="Arial"/>
                        </a:rPr>
                        <a:t>  Pessoa</a:t>
                      </a:r>
                      <a:endParaRPr lang="pt-BR" sz="1200" b="0" i="0" u="none" strike="noStrike" spc="0" dirty="0">
                        <a:latin typeface="Arial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0" i="0" u="none" strike="noStrike" spc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0" i="0" u="none" strike="noStrike" spc="0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0" i="0" u="none" strike="noStrike" spc="0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lvl="0" indent="0" algn="l" fontAlgn="ctr"/>
                      <a:r>
                        <a:rPr lang="pt-BR" sz="1200" b="0" i="0" u="none" strike="noStrike" spc="0" dirty="0">
                          <a:latin typeface="Arial"/>
                        </a:rPr>
                        <a:t>Atendimento com presteza e atenção, tendo uma boa relação médico x paciente.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006"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200" b="0" i="0" u="none" strike="noStrike" spc="0" dirty="0" smtClean="0">
                          <a:latin typeface="Arial"/>
                        </a:rPr>
                        <a:t>  Processo</a:t>
                      </a:r>
                      <a:endParaRPr lang="pt-BR" sz="1200" b="0" i="0" u="none" strike="noStrike" spc="0" dirty="0">
                        <a:latin typeface="Arial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0" i="0" u="none" strike="noStrike" spc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0" i="0" u="none" strike="noStrike" spc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0" i="0" u="none" strike="noStrike" spc="0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lvl="0" indent="0" algn="l" fontAlgn="ctr"/>
                      <a:r>
                        <a:rPr lang="pt-BR" sz="1200" b="0" i="0" u="none" strike="noStrike" spc="0" dirty="0">
                          <a:latin typeface="Arial"/>
                        </a:rPr>
                        <a:t>O layout do pronto atendimento não favorece a execução do atendimento de forma rápida e eficaz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495"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200" b="0" i="0" u="none" strike="noStrike" spc="0" dirty="0" smtClean="0">
                          <a:latin typeface="Arial"/>
                        </a:rPr>
                        <a:t>  Instalações </a:t>
                      </a:r>
                      <a:r>
                        <a:rPr lang="pt-BR" sz="1200" b="0" i="0" u="none" strike="noStrike" spc="0" dirty="0">
                          <a:latin typeface="Arial"/>
                        </a:rPr>
                        <a:t>Físicas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0" i="0" u="none" strike="noStrike" spc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0" i="0" u="none" strike="noStrike" spc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pt-BR" sz="1200" b="0" i="0" u="none" strike="noStrike" spc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lvl="0" indent="0" algn="l" fontAlgn="ctr"/>
                      <a:r>
                        <a:rPr lang="pt-BR" sz="1200" b="0" i="0" u="none" strike="noStrike" spc="0" dirty="0">
                          <a:latin typeface="Arial"/>
                        </a:rPr>
                        <a:t>Atende as necessidades de um hospital.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965">
                <a:tc gridSpan="5">
                  <a:txBody>
                    <a:bodyPr/>
                    <a:lstStyle/>
                    <a:p>
                      <a:pPr lvl="0" algn="l" fontAlgn="t"/>
                      <a:r>
                        <a:rPr lang="pt-BR" sz="1200" b="1" i="0" u="none" strike="noStrike" spc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pt-BR" sz="1200" b="1" i="0" u="none" strike="noStrike" spc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Avaliação </a:t>
                      </a:r>
                      <a:r>
                        <a:rPr lang="pt-BR" sz="1200" b="1" i="0" u="none" strike="noStrike" spc="0" dirty="0">
                          <a:solidFill>
                            <a:srgbClr val="000000"/>
                          </a:solidFill>
                          <a:latin typeface="Arial"/>
                        </a:rPr>
                        <a:t>global</a:t>
                      </a:r>
                      <a:r>
                        <a:rPr lang="pt-BR" sz="1200" b="0" i="0" u="none" strike="noStrike" spc="0" dirty="0">
                          <a:solidFill>
                            <a:srgbClr val="000000"/>
                          </a:solidFill>
                          <a:latin typeface="Arial"/>
                        </a:rPr>
                        <a:t>: Bom. É bem focado no serviço que oferece.</a:t>
                      </a:r>
                      <a:endParaRPr lang="pt-BR" sz="1200" b="1" i="0" u="none" strike="noStrike" spc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343266" y="2957528"/>
            <a:ext cx="0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357554" y="5000636"/>
            <a:ext cx="714380" cy="4286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343266" y="3824302"/>
            <a:ext cx="728668" cy="4619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3357552" y="4357694"/>
            <a:ext cx="714381" cy="5715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3357554" y="5500702"/>
            <a:ext cx="714380" cy="4286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Elipse 9"/>
          <p:cNvSpPr>
            <a:spLocks noChangeArrowheads="1"/>
          </p:cNvSpPr>
          <p:nvPr/>
        </p:nvSpPr>
        <p:spPr bwMode="auto">
          <a:xfrm>
            <a:off x="3295641" y="2919428"/>
            <a:ext cx="85725" cy="76200"/>
          </a:xfrm>
          <a:prstGeom prst="ellipse">
            <a:avLst/>
          </a:prstGeom>
          <a:solidFill>
            <a:srgbClr val="DCE6F2"/>
          </a:solidFill>
          <a:ln w="9525" algn="ctr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Elipse 10"/>
          <p:cNvSpPr>
            <a:spLocks noChangeArrowheads="1"/>
          </p:cNvSpPr>
          <p:nvPr/>
        </p:nvSpPr>
        <p:spPr bwMode="auto">
          <a:xfrm>
            <a:off x="3295641" y="3338528"/>
            <a:ext cx="76200" cy="76200"/>
          </a:xfrm>
          <a:prstGeom prst="ellipse">
            <a:avLst/>
          </a:prstGeom>
          <a:solidFill>
            <a:srgbClr val="DCE6F2"/>
          </a:solidFill>
          <a:ln w="9525" algn="ctr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Elipse 11"/>
          <p:cNvSpPr>
            <a:spLocks noChangeArrowheads="1"/>
          </p:cNvSpPr>
          <p:nvPr/>
        </p:nvSpPr>
        <p:spPr bwMode="auto">
          <a:xfrm>
            <a:off x="3286116" y="3776678"/>
            <a:ext cx="85725" cy="76200"/>
          </a:xfrm>
          <a:prstGeom prst="ellipse">
            <a:avLst/>
          </a:prstGeom>
          <a:solidFill>
            <a:srgbClr val="DCE6F2"/>
          </a:solidFill>
          <a:ln w="9525" algn="ctr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Elipse 12"/>
          <p:cNvSpPr>
            <a:spLocks noChangeArrowheads="1"/>
          </p:cNvSpPr>
          <p:nvPr/>
        </p:nvSpPr>
        <p:spPr bwMode="auto">
          <a:xfrm>
            <a:off x="4057647" y="4286256"/>
            <a:ext cx="85725" cy="76200"/>
          </a:xfrm>
          <a:prstGeom prst="ellipse">
            <a:avLst/>
          </a:prstGeom>
          <a:solidFill>
            <a:srgbClr val="DCE6F2"/>
          </a:solidFill>
          <a:ln w="9525" algn="ctr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Elipse 13"/>
          <p:cNvSpPr>
            <a:spLocks noChangeArrowheads="1"/>
          </p:cNvSpPr>
          <p:nvPr/>
        </p:nvSpPr>
        <p:spPr bwMode="auto">
          <a:xfrm>
            <a:off x="3286116" y="4924436"/>
            <a:ext cx="76200" cy="76200"/>
          </a:xfrm>
          <a:prstGeom prst="ellipse">
            <a:avLst/>
          </a:prstGeom>
          <a:solidFill>
            <a:srgbClr val="DCE6F2"/>
          </a:solidFill>
          <a:ln w="9525" algn="ctr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Elipse 14"/>
          <p:cNvSpPr>
            <a:spLocks noChangeArrowheads="1"/>
          </p:cNvSpPr>
          <p:nvPr/>
        </p:nvSpPr>
        <p:spPr bwMode="auto">
          <a:xfrm>
            <a:off x="4071934" y="5429264"/>
            <a:ext cx="85725" cy="76200"/>
          </a:xfrm>
          <a:prstGeom prst="ellipse">
            <a:avLst/>
          </a:prstGeom>
          <a:solidFill>
            <a:srgbClr val="DCE6F2"/>
          </a:solidFill>
          <a:ln w="9525" algn="ctr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Elipse 15"/>
          <p:cNvSpPr>
            <a:spLocks noChangeArrowheads="1"/>
          </p:cNvSpPr>
          <p:nvPr/>
        </p:nvSpPr>
        <p:spPr bwMode="auto">
          <a:xfrm>
            <a:off x="3286116" y="5924568"/>
            <a:ext cx="76200" cy="76200"/>
          </a:xfrm>
          <a:prstGeom prst="ellipse">
            <a:avLst/>
          </a:prstGeom>
          <a:solidFill>
            <a:srgbClr val="DCE6F2"/>
          </a:solidFill>
          <a:ln w="9525" algn="ctr">
            <a:solidFill>
              <a:srgbClr val="000000"/>
            </a:solidFill>
            <a:round/>
            <a:headEnd/>
            <a:tailEnd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8" y="1785927"/>
          <a:ext cx="8358244" cy="4910020"/>
        </p:xfrm>
        <a:graphic>
          <a:graphicData uri="http://schemas.openxmlformats.org/drawingml/2006/table">
            <a:tbl>
              <a:tblPr/>
              <a:tblGrid>
                <a:gridCol w="2513319"/>
                <a:gridCol w="798805"/>
                <a:gridCol w="798805"/>
                <a:gridCol w="798805"/>
                <a:gridCol w="3448510"/>
              </a:tblGrid>
              <a:tr h="42862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FORMULÁRIO DE ANÁLISE 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DOS</a:t>
                      </a:r>
                      <a:r>
                        <a:rPr lang="pt-BR" sz="1200" b="1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7 </a:t>
                      </a:r>
                      <a:r>
                        <a:rPr lang="pt-BR" sz="1200" b="1" i="0" u="none" strike="noStrike" baseline="0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Ps</a:t>
                      </a:r>
                      <a:r>
                        <a:rPr lang="pt-BR" sz="1200" b="1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do MARKTING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30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Score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Mensagem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+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86590"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Produto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O diagnostico não tem precisão, fazendo com que o tratamento não tenha o resultado esperado.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309"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Promoção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Atende a um pequeno número de planos de saúde. A medicação no local só é realizada em casos graves.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33"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Preço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R$120 + medicamentos + exames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309"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Ponto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Próximo ao centro. Bem servido de ônibus e estacionamento não pertencente ao hospital.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309"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Pessoa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Os médicos possuem uma relação distanciada com seus pacientes. Pouco amistosa.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267"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Processo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O layout do hospital é razoavelmente organizado.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590"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Instalações Físicas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Salas apertadas, equipamentos condizem com as </a:t>
                      </a:r>
                      <a:r>
                        <a:rPr lang="pt-BR" sz="1200" b="0" i="0" u="none" strike="noStrike" dirty="0" err="1">
                          <a:latin typeface="Arial"/>
                        </a:rPr>
                        <a:t>nescessidades</a:t>
                      </a:r>
                      <a:r>
                        <a:rPr lang="pt-BR" sz="1200" b="0" i="0" u="none" strike="noStrike" dirty="0">
                          <a:latin typeface="Arial"/>
                        </a:rPr>
                        <a:t> de um hospital.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222">
                <a:tc gridSpan="5">
                  <a:txBody>
                    <a:bodyPr/>
                    <a:lstStyle/>
                    <a:p>
                      <a:pPr marL="88900" indent="0" algn="l" fontAlgn="t">
                        <a:tabLst>
                          <a:tab pos="177800" algn="l"/>
                        </a:tabLs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Avaliação global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: Ruim. Não possui um foco na sua principal atividade.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919660" y="3000375"/>
            <a:ext cx="9529" cy="5715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4143370" y="3643314"/>
            <a:ext cx="714381" cy="28575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3286116" y="4000504"/>
            <a:ext cx="785818" cy="4286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286117" y="4500570"/>
            <a:ext cx="1643074" cy="4286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143372" y="5000636"/>
            <a:ext cx="785818" cy="4286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4143373" y="5500702"/>
            <a:ext cx="785818" cy="4286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Elipse 10"/>
          <p:cNvSpPr>
            <a:spLocks noChangeArrowheads="1"/>
          </p:cNvSpPr>
          <p:nvPr/>
        </p:nvSpPr>
        <p:spPr bwMode="auto">
          <a:xfrm>
            <a:off x="4881561" y="2990850"/>
            <a:ext cx="76200" cy="76200"/>
          </a:xfrm>
          <a:prstGeom prst="ellipse">
            <a:avLst/>
          </a:prstGeom>
          <a:solidFill>
            <a:srgbClr val="DCE6F2"/>
          </a:solidFill>
          <a:ln w="9525" algn="ctr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Elipse 11"/>
          <p:cNvSpPr>
            <a:spLocks noChangeArrowheads="1"/>
          </p:cNvSpPr>
          <p:nvPr/>
        </p:nvSpPr>
        <p:spPr bwMode="auto">
          <a:xfrm>
            <a:off x="4857752" y="3571876"/>
            <a:ext cx="85725" cy="76200"/>
          </a:xfrm>
          <a:prstGeom prst="ellipse">
            <a:avLst/>
          </a:prstGeom>
          <a:solidFill>
            <a:srgbClr val="DCE6F2"/>
          </a:solidFill>
          <a:ln w="9525" algn="ctr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Elipse 12"/>
          <p:cNvSpPr>
            <a:spLocks noChangeArrowheads="1"/>
          </p:cNvSpPr>
          <p:nvPr/>
        </p:nvSpPr>
        <p:spPr bwMode="auto">
          <a:xfrm>
            <a:off x="4071934" y="3929066"/>
            <a:ext cx="85725" cy="66675"/>
          </a:xfrm>
          <a:prstGeom prst="ellipse">
            <a:avLst/>
          </a:prstGeom>
          <a:solidFill>
            <a:srgbClr val="DCE6F2"/>
          </a:solidFill>
          <a:ln w="9525" algn="ctr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Elipse 13"/>
          <p:cNvSpPr>
            <a:spLocks noChangeArrowheads="1"/>
          </p:cNvSpPr>
          <p:nvPr/>
        </p:nvSpPr>
        <p:spPr bwMode="auto">
          <a:xfrm>
            <a:off x="3214678" y="4424370"/>
            <a:ext cx="85725" cy="76200"/>
          </a:xfrm>
          <a:prstGeom prst="ellipse">
            <a:avLst/>
          </a:prstGeom>
          <a:solidFill>
            <a:srgbClr val="DCE6F2"/>
          </a:solidFill>
          <a:ln w="9525" algn="ctr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Elipse 14"/>
          <p:cNvSpPr>
            <a:spLocks noChangeArrowheads="1"/>
          </p:cNvSpPr>
          <p:nvPr/>
        </p:nvSpPr>
        <p:spPr bwMode="auto">
          <a:xfrm>
            <a:off x="4881561" y="4929198"/>
            <a:ext cx="85725" cy="76200"/>
          </a:xfrm>
          <a:prstGeom prst="ellipse">
            <a:avLst/>
          </a:prstGeom>
          <a:solidFill>
            <a:srgbClr val="DCE6F2"/>
          </a:solidFill>
          <a:ln w="9525" algn="ctr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Elipse 15"/>
          <p:cNvSpPr>
            <a:spLocks noChangeArrowheads="1"/>
          </p:cNvSpPr>
          <p:nvPr/>
        </p:nvSpPr>
        <p:spPr bwMode="auto">
          <a:xfrm>
            <a:off x="4071934" y="5429264"/>
            <a:ext cx="85725" cy="76200"/>
          </a:xfrm>
          <a:prstGeom prst="ellipse">
            <a:avLst/>
          </a:prstGeom>
          <a:solidFill>
            <a:srgbClr val="DCE6F2"/>
          </a:solidFill>
          <a:ln w="9525" algn="ctr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Elipse 16"/>
          <p:cNvSpPr>
            <a:spLocks noChangeArrowheads="1"/>
          </p:cNvSpPr>
          <p:nvPr/>
        </p:nvSpPr>
        <p:spPr bwMode="auto">
          <a:xfrm>
            <a:off x="4881561" y="5924568"/>
            <a:ext cx="85725" cy="76200"/>
          </a:xfrm>
          <a:prstGeom prst="ellipse">
            <a:avLst/>
          </a:prstGeom>
          <a:solidFill>
            <a:srgbClr val="DCE6F2"/>
          </a:solidFill>
          <a:ln w="9525" algn="ctr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00132"/>
          </a:xfrm>
        </p:spPr>
        <p:txBody>
          <a:bodyPr>
            <a:normAutofit/>
          </a:bodyPr>
          <a:lstStyle/>
          <a:p>
            <a:r>
              <a:rPr lang="pt-BR" dirty="0" smtClean="0"/>
              <a:t>Hospital </a:t>
            </a:r>
            <a:r>
              <a:rPr lang="pt-BR" dirty="0" err="1" smtClean="0"/>
              <a:t>Sugisawa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00132"/>
          </a:xfrm>
        </p:spPr>
        <p:txBody>
          <a:bodyPr>
            <a:normAutofit/>
          </a:bodyPr>
          <a:lstStyle/>
          <a:p>
            <a:r>
              <a:rPr lang="pt-BR" dirty="0" smtClean="0"/>
              <a:t>Hospital IPO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428594" y="1785926"/>
          <a:ext cx="8358248" cy="4929220"/>
        </p:xfrm>
        <a:graphic>
          <a:graphicData uri="http://schemas.openxmlformats.org/drawingml/2006/table">
            <a:tbl>
              <a:tblPr/>
              <a:tblGrid>
                <a:gridCol w="2513319"/>
                <a:gridCol w="798807"/>
                <a:gridCol w="798807"/>
                <a:gridCol w="798807"/>
                <a:gridCol w="3448508"/>
              </a:tblGrid>
              <a:tr h="55415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FORMULÁRIO DE ANÁLISE DA TRANSAÇÃO DE SERVIÇO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493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Score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Mensagem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+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84886"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Produto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Diagnóstico preciso, resultando em um tratamento eficiente.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73"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Promoção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Aceita um grande número de planos de saúde.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640"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Preço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R$150 + medicamentos + exames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73"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Ponto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 smtClean="0">
                          <a:latin typeface="Arial"/>
                        </a:rPr>
                        <a:t>Próximo </a:t>
                      </a:r>
                      <a:r>
                        <a:rPr lang="pt-BR" sz="1200" b="0" i="0" u="none" strike="noStrike" dirty="0">
                          <a:latin typeface="Arial"/>
                        </a:rPr>
                        <a:t>a um terminal de ônibus. Facilidade de estacionamento na rua.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Pessoa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O médico tem uma relação próxima e amistosa com os pacientes.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73"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Processo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 smtClean="0">
                          <a:latin typeface="Arial"/>
                        </a:rPr>
                        <a:t>Possui </a:t>
                      </a:r>
                      <a:r>
                        <a:rPr lang="pt-BR" sz="1200" b="0" i="0" u="none" strike="noStrike" dirty="0">
                          <a:latin typeface="Arial"/>
                        </a:rPr>
                        <a:t>um processo bem definido, dando mais agilidade no atendimento.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886"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Instalações Físicas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 smtClean="0">
                          <a:latin typeface="Arial"/>
                        </a:rPr>
                        <a:t>Possui </a:t>
                      </a:r>
                      <a:r>
                        <a:rPr lang="pt-BR" sz="1200" b="0" i="0" u="none" strike="noStrike" dirty="0">
                          <a:latin typeface="Arial"/>
                        </a:rPr>
                        <a:t>ótimas instalações físicas, com ambientes agradáveis.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281">
                <a:tc gridSpan="5">
                  <a:txBody>
                    <a:bodyPr/>
                    <a:lstStyle/>
                    <a:p>
                      <a:pPr marL="88900" indent="0" algn="l" fontAlgn="t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Avaliação global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: Possui um grande foco na sua principal atividade e ainda tenta conquistar seus clientes (pacientes) oferecendo um ambiente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agradável.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357554" y="3233740"/>
            <a:ext cx="0" cy="4095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357554" y="3643314"/>
            <a:ext cx="785819" cy="357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3357552" y="4071942"/>
            <a:ext cx="785819" cy="357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3357554" y="4500570"/>
            <a:ext cx="0" cy="128588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Elipse 9"/>
          <p:cNvSpPr>
            <a:spLocks noChangeArrowheads="1"/>
          </p:cNvSpPr>
          <p:nvPr/>
        </p:nvSpPr>
        <p:spPr bwMode="auto">
          <a:xfrm>
            <a:off x="3309929" y="3205165"/>
            <a:ext cx="85725" cy="66675"/>
          </a:xfrm>
          <a:prstGeom prst="ellipse">
            <a:avLst/>
          </a:prstGeom>
          <a:solidFill>
            <a:srgbClr val="DCE6F2"/>
          </a:solidFill>
          <a:ln w="9525" algn="ctr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Elipse 10"/>
          <p:cNvSpPr>
            <a:spLocks noChangeArrowheads="1"/>
          </p:cNvSpPr>
          <p:nvPr/>
        </p:nvSpPr>
        <p:spPr bwMode="auto">
          <a:xfrm>
            <a:off x="3328979" y="3643314"/>
            <a:ext cx="85725" cy="66675"/>
          </a:xfrm>
          <a:prstGeom prst="ellipse">
            <a:avLst/>
          </a:prstGeom>
          <a:solidFill>
            <a:srgbClr val="DCE6F2"/>
          </a:solidFill>
          <a:ln w="9525" algn="ctr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Elipse 11"/>
          <p:cNvSpPr>
            <a:spLocks noChangeArrowheads="1"/>
          </p:cNvSpPr>
          <p:nvPr/>
        </p:nvSpPr>
        <p:spPr bwMode="auto">
          <a:xfrm>
            <a:off x="4143372" y="3995742"/>
            <a:ext cx="85725" cy="76200"/>
          </a:xfrm>
          <a:prstGeom prst="ellipse">
            <a:avLst/>
          </a:prstGeom>
          <a:solidFill>
            <a:srgbClr val="DCE6F2"/>
          </a:solidFill>
          <a:ln w="9525" algn="ctr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Elipse 12"/>
          <p:cNvSpPr>
            <a:spLocks noChangeArrowheads="1"/>
          </p:cNvSpPr>
          <p:nvPr/>
        </p:nvSpPr>
        <p:spPr bwMode="auto">
          <a:xfrm>
            <a:off x="3328979" y="4433895"/>
            <a:ext cx="85725" cy="66675"/>
          </a:xfrm>
          <a:prstGeom prst="ellipse">
            <a:avLst/>
          </a:prstGeom>
          <a:solidFill>
            <a:srgbClr val="DCE6F2"/>
          </a:solidFill>
          <a:ln w="9525" algn="ctr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Elipse 13"/>
          <p:cNvSpPr>
            <a:spLocks noChangeArrowheads="1"/>
          </p:cNvSpPr>
          <p:nvPr/>
        </p:nvSpPr>
        <p:spPr bwMode="auto">
          <a:xfrm>
            <a:off x="3319454" y="4852998"/>
            <a:ext cx="85725" cy="76200"/>
          </a:xfrm>
          <a:prstGeom prst="ellipse">
            <a:avLst/>
          </a:prstGeom>
          <a:solidFill>
            <a:srgbClr val="DCE6F2"/>
          </a:solidFill>
          <a:ln w="9525" algn="ctr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Elipse 14"/>
          <p:cNvSpPr>
            <a:spLocks noChangeArrowheads="1"/>
          </p:cNvSpPr>
          <p:nvPr/>
        </p:nvSpPr>
        <p:spPr bwMode="auto">
          <a:xfrm>
            <a:off x="3328979" y="5281626"/>
            <a:ext cx="76200" cy="76200"/>
          </a:xfrm>
          <a:prstGeom prst="ellipse">
            <a:avLst/>
          </a:prstGeom>
          <a:solidFill>
            <a:srgbClr val="DCE6F2"/>
          </a:solidFill>
          <a:ln w="9525" algn="ctr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Elipse 15"/>
          <p:cNvSpPr>
            <a:spLocks noChangeArrowheads="1"/>
          </p:cNvSpPr>
          <p:nvPr/>
        </p:nvSpPr>
        <p:spPr bwMode="auto">
          <a:xfrm>
            <a:off x="3328979" y="5786454"/>
            <a:ext cx="76200" cy="76200"/>
          </a:xfrm>
          <a:prstGeom prst="ellipse">
            <a:avLst/>
          </a:prstGeom>
          <a:solidFill>
            <a:srgbClr val="DCE6F2"/>
          </a:solidFill>
          <a:ln w="9525" algn="ctr">
            <a:solidFill>
              <a:srgbClr val="000000"/>
            </a:solidFill>
            <a:round/>
            <a:headEnd/>
            <a:tailEnd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00132"/>
          </a:xfrm>
        </p:spPr>
        <p:txBody>
          <a:bodyPr>
            <a:normAutofit/>
          </a:bodyPr>
          <a:lstStyle/>
          <a:p>
            <a:r>
              <a:rPr lang="pt-BR" dirty="0" smtClean="0"/>
              <a:t>Comparativo entre os 3</a:t>
            </a:r>
            <a:endParaRPr lang="pt-BR" dirty="0"/>
          </a:p>
        </p:txBody>
      </p:sp>
      <p:cxnSp>
        <p:nvCxnSpPr>
          <p:cNvPr id="49" name="Conector reto 48"/>
          <p:cNvCxnSpPr/>
          <p:nvPr/>
        </p:nvCxnSpPr>
        <p:spPr>
          <a:xfrm>
            <a:off x="6143636" y="4286256"/>
            <a:ext cx="6429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6143636" y="4714884"/>
            <a:ext cx="6429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/>
          <p:nvPr/>
        </p:nvCxnSpPr>
        <p:spPr>
          <a:xfrm>
            <a:off x="6143636" y="5143512"/>
            <a:ext cx="64294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6858016" y="4000504"/>
            <a:ext cx="135732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IPO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Sugisawa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err="1" smtClean="0"/>
              <a:t>Vita</a:t>
            </a:r>
            <a:endParaRPr lang="pt-BR" dirty="0" smtClean="0"/>
          </a:p>
        </p:txBody>
      </p:sp>
      <p:pic>
        <p:nvPicPr>
          <p:cNvPr id="29719" name="Picture 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1643050"/>
            <a:ext cx="25527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8" name="Tabela 87"/>
          <p:cNvGraphicFramePr>
            <a:graphicFrameLocks noGrp="1"/>
          </p:cNvGraphicFramePr>
          <p:nvPr/>
        </p:nvGraphicFramePr>
        <p:xfrm>
          <a:off x="2238380" y="2357430"/>
          <a:ext cx="1190612" cy="4071966"/>
        </p:xfrm>
        <a:graphic>
          <a:graphicData uri="http://schemas.openxmlformats.org/drawingml/2006/table">
            <a:tbl>
              <a:tblPr/>
              <a:tblGrid>
                <a:gridCol w="1190612"/>
              </a:tblGrid>
              <a:tr h="571504"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Produto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Promoção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Preço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Ponto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Pessoa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Processo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pt-BR" sz="1200" b="0" i="0" u="none" strike="noStrike" dirty="0">
                          <a:latin typeface="Arial"/>
                        </a:rPr>
                        <a:t>Instalações Físicas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406</TotalTime>
  <Words>397</Words>
  <Application>Microsoft Office PowerPoint</Application>
  <PresentationFormat>Apresentação na tela (4:3)</PresentationFormat>
  <Paragraphs>144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Fluxo</vt:lpstr>
      <vt:lpstr> Universidade Federal do Paraná Ciências da Computação Administração de Empresa de Informática    Fabio Augusto Pierin      Curitiba 2010</vt:lpstr>
      <vt:lpstr>Hospital Vita</vt:lpstr>
      <vt:lpstr>Hospital Sugisawa</vt:lpstr>
      <vt:lpstr>Hospital IPO</vt:lpstr>
      <vt:lpstr>Comparativo entre os 3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Universidade Federal do Paraná Ciências da Computação Administração de Empresa de Informática    Fabio Augusto Pierin      Curitiba 2010</dc:title>
  <dc:creator>Fabio</dc:creator>
  <cp:lastModifiedBy>Zuzinha</cp:lastModifiedBy>
  <cp:revision>41</cp:revision>
  <dcterms:created xsi:type="dcterms:W3CDTF">2010-03-20T14:42:43Z</dcterms:created>
  <dcterms:modified xsi:type="dcterms:W3CDTF">2010-03-23T01:10:30Z</dcterms:modified>
</cp:coreProperties>
</file>