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5" r:id="rId11"/>
    <p:sldId id="264" r:id="rId12"/>
    <p:sldId id="25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2B2E-6F4D-4B19-BB03-4A0CECD0279C}" type="datetimeFigureOut">
              <a:rPr lang="pt-BR" smtClean="0"/>
              <a:pPr/>
              <a:t>04/03/2011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B86D-C172-45C3-A45D-4D0BBA917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66FC-BFF9-402A-AFCF-785294D05A75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22BB-BA20-4C25-B65B-2E9FDD8CE23B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CFD7-BE89-4FDE-88B4-7F6128C5C2E9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54A-9220-428A-B52D-1AF8F302B33F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17A-8E44-4F9D-AFAE-73DAB3A29994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ED8D-60EB-498B-A67A-38D41D420EF5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8981-4294-4DD3-AA57-15CE1831E6C7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91B7-F339-44EE-B665-17EA54DD6ABD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2C6B-C703-42E6-B301-FCFCF492B415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B6AA-8889-4751-A812-C0F358C1E777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35BD-8BF7-4E6A-A524-00F5FDDED3D0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ACA9-B0EB-4943-A0BC-AADEB35E050A}" type="datetime1">
              <a:rPr lang="pt-BR" smtClean="0"/>
              <a:pPr/>
              <a:t>04/03/2011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31D9-E62E-4CAF-A906-791359AB5E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484785"/>
            <a:ext cx="8352928" cy="211566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Administração da Produção em Informática para evolução à classe mundial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CI205 – ADMINISTRAÇÃO DA PRODUÇÃO PARA INFORMÁTICA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Nelson Suga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As organizações são sistemas vivos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As organizações são sistemas vivos, integrantes de ecossistemas complexos, com os quais interagem e dos quais dependem. A excelência em uma organização depende, fundamentalmente, de sua capacidade de perseguir seus propósitos em completa harmonia com seu ecossistema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As organizações consideradas como referenciais de excelência em nível internacional são aquelas que têm prosperado e alcançado a liderança internacional em suas respectivas áreas de atuação e que são exemplos reconhecidos de atuação em harmonia com o meio ambiente e integração com a </a:t>
            </a:r>
            <a:r>
              <a:rPr lang="pt-BR" sz="2400" dirty="0" smtClean="0"/>
              <a:t>sociedade.</a:t>
            </a:r>
            <a:endParaRPr lang="pt-BR" sz="2400" dirty="0"/>
          </a:p>
          <a:p>
            <a:r>
              <a:rPr lang="pt-BR" sz="2400" dirty="0" smtClean="0"/>
              <a:t>Muitos países tem prêmios anuais de excelência de qualidade: no Brasil existe o prêmio nacional da FNQ,  nos EUA - </a:t>
            </a:r>
            <a:r>
              <a:rPr lang="pt-BR" sz="2400" dirty="0" err="1" smtClean="0"/>
              <a:t>BaldrigeNational</a:t>
            </a:r>
            <a:r>
              <a:rPr lang="pt-BR" sz="2400" dirty="0" smtClean="0"/>
              <a:t> </a:t>
            </a:r>
            <a:r>
              <a:rPr lang="pt-BR" sz="2400" dirty="0" err="1"/>
              <a:t>Quality</a:t>
            </a:r>
            <a:r>
              <a:rPr lang="pt-BR" sz="2400" dirty="0"/>
              <a:t> </a:t>
            </a:r>
            <a:r>
              <a:rPr lang="pt-BR" sz="2400" dirty="0" err="1" smtClean="0"/>
              <a:t>Program</a:t>
            </a:r>
            <a:r>
              <a:rPr lang="pt-BR" sz="2400" dirty="0" smtClean="0"/>
              <a:t>; Japão: Prêmio </a:t>
            </a:r>
            <a:r>
              <a:rPr lang="pt-BR" sz="2400" dirty="0" err="1" smtClean="0"/>
              <a:t>Deming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0"/>
            <a:ext cx="8640960" cy="908720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Níveis de processo e processo Classe Mundial</a:t>
            </a:r>
            <a:br>
              <a:rPr lang="pt-BR" sz="3200" dirty="0" smtClean="0"/>
            </a:br>
            <a:r>
              <a:rPr lang="pt-BR" sz="1800" dirty="0" smtClean="0"/>
              <a:t>Nesta classificação o melhor nível está como 1; há outras classificações em que o mais alto é 5 e o mais baixo é zero (de zero a 5, em apenas seis níveis; zero = processo desconhecido).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876300"/>
            <a:ext cx="8964487" cy="564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Fundamentos da Excelência - FNQ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49694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esforços de melhoria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25658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Fazer teste em pequena escala em que o fracasso não comprometa os esforços </a:t>
            </a:r>
            <a:r>
              <a:rPr lang="pt-BR" dirty="0" smtClean="0"/>
              <a:t>futuros – aprendizagem </a:t>
            </a:r>
            <a:endParaRPr lang="pt-BR" dirty="0" smtClean="0"/>
          </a:p>
          <a:p>
            <a:r>
              <a:rPr lang="pt-BR" dirty="0" smtClean="0"/>
              <a:t>O teste de pequena escala mostra a reação imprevisível de outra forma</a:t>
            </a:r>
          </a:p>
          <a:p>
            <a:r>
              <a:rPr lang="pt-BR" dirty="0" smtClean="0"/>
              <a:t>Estudar como liderar mudança e testar a teoria (ver as teorias como </a:t>
            </a:r>
            <a:r>
              <a:rPr lang="pt-BR" dirty="0" smtClean="0"/>
              <a:t>as de </a:t>
            </a:r>
            <a:r>
              <a:rPr lang="pt-BR" dirty="0" smtClean="0"/>
              <a:t>John </a:t>
            </a:r>
            <a:r>
              <a:rPr lang="pt-BR" dirty="0" err="1" smtClean="0"/>
              <a:t>Kotter</a:t>
            </a:r>
            <a:r>
              <a:rPr lang="pt-BR" dirty="0" smtClean="0"/>
              <a:t> sobre urgência da mudança)</a:t>
            </a:r>
          </a:p>
          <a:p>
            <a:r>
              <a:rPr lang="pt-BR" dirty="0" smtClean="0"/>
              <a:t>Aprender as habilidades interpessoais e aplicá-las</a:t>
            </a:r>
          </a:p>
          <a:p>
            <a:r>
              <a:rPr lang="pt-BR" dirty="0" smtClean="0"/>
              <a:t>Envolver o maior número de pessoas favoráveis</a:t>
            </a:r>
          </a:p>
          <a:p>
            <a:r>
              <a:rPr lang="pt-BR" dirty="0" smtClean="0"/>
              <a:t>Quando der certo as pessoas vão dizer: “Nós fizemos!” (é bom segundo </a:t>
            </a:r>
            <a:r>
              <a:rPr lang="pt-BR" dirty="0" err="1" smtClean="0"/>
              <a:t>Lao</a:t>
            </a:r>
            <a:r>
              <a:rPr lang="pt-BR" dirty="0" smtClean="0"/>
              <a:t> </a:t>
            </a:r>
            <a:r>
              <a:rPr lang="pt-BR" dirty="0" err="1" smtClean="0"/>
              <a:t>Tsé</a:t>
            </a:r>
            <a:r>
              <a:rPr lang="pt-BR" dirty="0" smtClean="0"/>
              <a:t>) e se você for o gerente é bom nem ser lembrado (é o ônus do cargo; se der errado, vão lembrar do gerente!)</a:t>
            </a:r>
          </a:p>
          <a:p>
            <a:r>
              <a:rPr lang="pt-BR" dirty="0" smtClean="0"/>
              <a:t>Faça o seu pessoal arriscar melhorias, escorregar, tropeçar, cair e levantar e aprender por si. Você deve ter coragem de errar!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sz="3600" dirty="0" smtClean="0"/>
              <a:t>Poema sobre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pPr hangingPunct="0">
              <a:buNone/>
            </a:pPr>
            <a:r>
              <a:rPr lang="pt-BR" dirty="0" smtClean="0"/>
              <a:t>Um poema de </a:t>
            </a:r>
            <a:r>
              <a:rPr lang="pt-BR" dirty="0" err="1" smtClean="0"/>
              <a:t>Gibran</a:t>
            </a:r>
            <a:r>
              <a:rPr lang="pt-BR" dirty="0" smtClean="0"/>
              <a:t> </a:t>
            </a:r>
            <a:r>
              <a:rPr lang="pt-BR" dirty="0" err="1" smtClean="0"/>
              <a:t>Kahlil</a:t>
            </a:r>
            <a:r>
              <a:rPr lang="pt-BR" dirty="0" smtClean="0"/>
              <a:t> </a:t>
            </a:r>
            <a:r>
              <a:rPr lang="pt-BR" dirty="0" err="1" smtClean="0"/>
              <a:t>Gibran</a:t>
            </a:r>
            <a:r>
              <a:rPr lang="pt-BR" dirty="0" smtClean="0"/>
              <a:t> expressa de forma eloqüente o seu trabalho:</a:t>
            </a:r>
          </a:p>
          <a:p>
            <a:pPr lvl="1" hangingPunct="0">
              <a:buNone/>
            </a:pPr>
            <a:r>
              <a:rPr lang="pt-BR" sz="2400" dirty="0" smtClean="0"/>
              <a:t>“Todo impulso é cego se for sem sabedoria,</a:t>
            </a:r>
          </a:p>
          <a:p>
            <a:pPr lvl="1" hangingPunct="0">
              <a:buNone/>
            </a:pPr>
            <a:r>
              <a:rPr lang="pt-BR" sz="2400" dirty="0" smtClean="0"/>
              <a:t>E toda sabedoria é vã sem ação,</a:t>
            </a:r>
          </a:p>
          <a:p>
            <a:pPr lvl="1" hangingPunct="0">
              <a:buNone/>
            </a:pPr>
            <a:r>
              <a:rPr lang="pt-BR" sz="2400" dirty="0" smtClean="0"/>
              <a:t>E toda ação é vazia sem amor,</a:t>
            </a:r>
          </a:p>
          <a:p>
            <a:pPr lvl="1" hangingPunct="0">
              <a:buNone/>
            </a:pPr>
            <a:r>
              <a:rPr lang="pt-BR" sz="2400" dirty="0" smtClean="0"/>
              <a:t>E trabalhar com amor é um vínculo com</a:t>
            </a:r>
          </a:p>
          <a:p>
            <a:pPr lvl="1">
              <a:buNone/>
            </a:pPr>
            <a:r>
              <a:rPr lang="pt-BR" sz="2400" dirty="0" smtClean="0"/>
              <a:t>os outros e com Deus.”</a:t>
            </a:r>
          </a:p>
          <a:p>
            <a:pPr>
              <a:buNone/>
            </a:pPr>
            <a:r>
              <a:rPr lang="pt-BR" dirty="0" smtClean="0"/>
              <a:t>Conforme Buda: “Liberte-se da ilusão”. </a:t>
            </a:r>
          </a:p>
          <a:p>
            <a:pPr lvl="1">
              <a:buNone/>
            </a:pPr>
            <a:r>
              <a:rPr lang="pt-BR" dirty="0" smtClean="0"/>
              <a:t>Liberte –se do ego. Mesmo em programação ‘</a:t>
            </a:r>
            <a:r>
              <a:rPr lang="pt-BR" dirty="0" err="1" smtClean="0"/>
              <a:t>egoless</a:t>
            </a:r>
            <a:r>
              <a:rPr lang="pt-BR" dirty="0" smtClean="0"/>
              <a:t> programming’</a:t>
            </a:r>
          </a:p>
          <a:p>
            <a:pPr>
              <a:buNone/>
            </a:pPr>
            <a:r>
              <a:rPr lang="pt-BR" dirty="0" smtClean="0"/>
              <a:t>Conforme </a:t>
            </a:r>
            <a:r>
              <a:rPr lang="pt-BR" dirty="0" smtClean="0"/>
              <a:t>(</a:t>
            </a:r>
            <a:r>
              <a:rPr lang="pt-BR" dirty="0" smtClean="0"/>
              <a:t>Suga</a:t>
            </a:r>
            <a:r>
              <a:rPr lang="pt-BR" dirty="0" smtClean="0"/>
              <a:t>)  </a:t>
            </a:r>
            <a:r>
              <a:rPr lang="pt-BR" dirty="0" smtClean="0"/>
              <a:t>“Tenha coragem para fazer diferença no mundo; mas reserve recursos para pagar as suas </a:t>
            </a:r>
            <a:r>
              <a:rPr lang="pt-BR" dirty="0" smtClean="0"/>
              <a:t>contas e prestações</a:t>
            </a:r>
            <a:r>
              <a:rPr lang="pt-BR" dirty="0" smtClean="0"/>
              <a:t>.”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Inovação pode dar errado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</a:t>
            </a:r>
            <a:r>
              <a:rPr lang="en-US" dirty="0" smtClean="0"/>
              <a:t>Sometimes when you innovate, you make mistakes. It is best to admit them quickly, and get on with improving your other innovations.</a:t>
            </a:r>
            <a:r>
              <a:rPr lang="en-US" i="1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–Steve Jobs (b. 1955)</a:t>
            </a:r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para Classe Mundial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Do administrador</a:t>
            </a:r>
            <a:r>
              <a:rPr lang="pt-BR" dirty="0"/>
              <a:t>, espera-se que ele </a:t>
            </a:r>
            <a:r>
              <a:rPr lang="pt-BR" dirty="0" smtClean="0"/>
              <a:t>seja</a:t>
            </a:r>
          </a:p>
          <a:p>
            <a:r>
              <a:rPr lang="pt-BR" dirty="0" smtClean="0"/>
              <a:t> </a:t>
            </a:r>
            <a:r>
              <a:rPr lang="pt-BR" dirty="0"/>
              <a:t>(1) eficaz - fazer o que deve ser feito (isto é apresentada na missão da organização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</a:t>
            </a:r>
            <a:r>
              <a:rPr lang="pt-BR" dirty="0"/>
              <a:t>(2) eficiente - fazer bem feito, com custo e tempo menores, moral do pessoal e qualidade superior; </a:t>
            </a:r>
            <a:r>
              <a:rPr lang="pt-BR" dirty="0" smtClean="0"/>
              <a:t>e</a:t>
            </a:r>
          </a:p>
          <a:p>
            <a:r>
              <a:rPr lang="pt-BR" dirty="0" smtClean="0"/>
              <a:t> </a:t>
            </a:r>
            <a:r>
              <a:rPr lang="pt-BR" dirty="0"/>
              <a:t>(3) melhoria persistente em qualidade, produtividade, cidadania e sustentabilidade ecológica.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Distribuição de tempo ideal do administrador</a:t>
            </a:r>
            <a:endParaRPr lang="pt-BR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92088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Administração diária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Aplicar esforços para melhoria do trabalho rotineiro</a:t>
            </a:r>
          </a:p>
          <a:p>
            <a:r>
              <a:rPr lang="pt-BR" sz="2400" dirty="0" smtClean="0"/>
              <a:t>Ver os principais processos de produção</a:t>
            </a:r>
          </a:p>
          <a:p>
            <a:r>
              <a:rPr lang="pt-BR" sz="2400" dirty="0" smtClean="0"/>
              <a:t>Levantar dados sobre agregação de valor e tempos de ociosidade e espera</a:t>
            </a:r>
          </a:p>
          <a:p>
            <a:r>
              <a:rPr lang="pt-BR" sz="2400" dirty="0" smtClean="0"/>
              <a:t>Estabelecer rotina, após PDSA</a:t>
            </a:r>
          </a:p>
          <a:p>
            <a:r>
              <a:rPr lang="pt-BR" sz="2400" dirty="0" smtClean="0"/>
              <a:t>Documentar o processo, com custos, prazos, volumes, confiabilidade, responsabilidade</a:t>
            </a:r>
          </a:p>
          <a:p>
            <a:r>
              <a:rPr lang="pt-BR" sz="2400" dirty="0" smtClean="0"/>
              <a:t>Requisitos de informação</a:t>
            </a:r>
          </a:p>
          <a:p>
            <a:r>
              <a:rPr lang="pt-BR" sz="2400" dirty="0" smtClean="0"/>
              <a:t>Papéis individuais</a:t>
            </a:r>
          </a:p>
          <a:p>
            <a:r>
              <a:rPr lang="pt-BR" sz="2400" dirty="0" smtClean="0"/>
              <a:t>Verificação de resultados</a:t>
            </a:r>
          </a:p>
          <a:p>
            <a:r>
              <a:rPr lang="pt-BR" sz="2400" dirty="0" smtClean="0"/>
              <a:t>Ações corretivas e melhoria diária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Sistema de administração </a:t>
            </a:r>
            <a:r>
              <a:rPr lang="pt-BR" sz="3600" dirty="0" err="1" smtClean="0"/>
              <a:t>interfuncional</a:t>
            </a:r>
            <a:r>
              <a:rPr lang="pt-BR" sz="3600" dirty="0" smtClean="0"/>
              <a:t> e por diretrizes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Após sistema de administração diária</a:t>
            </a:r>
          </a:p>
          <a:p>
            <a:r>
              <a:rPr lang="pt-BR" sz="2800" dirty="0" smtClean="0"/>
              <a:t>Ajuste entre sistemas – administração </a:t>
            </a:r>
            <a:r>
              <a:rPr lang="pt-BR" sz="2800" dirty="0" err="1" smtClean="0"/>
              <a:t>interfuncional</a:t>
            </a:r>
            <a:endParaRPr lang="pt-BR" sz="2800" dirty="0" smtClean="0"/>
          </a:p>
          <a:p>
            <a:r>
              <a:rPr lang="pt-BR" sz="2800" dirty="0" smtClean="0"/>
              <a:t>Sistema de administração por diretrizes</a:t>
            </a:r>
          </a:p>
          <a:p>
            <a:r>
              <a:rPr lang="pt-BR" sz="2800" dirty="0" smtClean="0"/>
              <a:t>Educação é necessária</a:t>
            </a:r>
            <a:endParaRPr lang="pt-BR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132856"/>
            <a:ext cx="442721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509120"/>
            <a:ext cx="4860032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Obstáculos para sucesso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Falta de apoio superior, falta de apoio dos subordinados e outros </a:t>
            </a:r>
            <a:r>
              <a:rPr lang="pt-BR" sz="2800" dirty="0" err="1" smtClean="0"/>
              <a:t>stakeholders</a:t>
            </a:r>
            <a:endParaRPr lang="pt-BR" sz="2800" dirty="0" smtClean="0"/>
          </a:p>
          <a:p>
            <a:r>
              <a:rPr lang="pt-BR" sz="2800" dirty="0" smtClean="0"/>
              <a:t>Não saber analisar problema (5 X por quê, </a:t>
            </a:r>
            <a:r>
              <a:rPr lang="pt-BR" sz="2800" dirty="0"/>
              <a:t>5</a:t>
            </a:r>
            <a:r>
              <a:rPr lang="pt-BR" sz="2800" dirty="0" smtClean="0"/>
              <a:t>W+2H, PDCA e PDSA)</a:t>
            </a:r>
          </a:p>
          <a:p>
            <a:r>
              <a:rPr lang="pt-BR" sz="2800" dirty="0" smtClean="0"/>
              <a:t>Não entendem a responsabilidade da administração</a:t>
            </a:r>
          </a:p>
          <a:p>
            <a:r>
              <a:rPr lang="pt-BR" sz="2800" dirty="0" smtClean="0"/>
              <a:t>Não percebem como eliminar  desperdício, instabilidade e sobre-esforço (os 3 </a:t>
            </a:r>
            <a:r>
              <a:rPr lang="pt-BR" sz="2800" dirty="0" err="1" smtClean="0"/>
              <a:t>Ms</a:t>
            </a:r>
            <a:r>
              <a:rPr lang="pt-BR" sz="2800" dirty="0" smtClean="0"/>
              <a:t> de muda, mura e </a:t>
            </a:r>
            <a:r>
              <a:rPr lang="pt-BR" sz="2800" dirty="0" err="1" smtClean="0"/>
              <a:t>muri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Não aplicam PDCA; Sem dados corretos</a:t>
            </a:r>
          </a:p>
          <a:p>
            <a:r>
              <a:rPr lang="pt-BR" sz="2800" dirty="0" smtClean="0"/>
              <a:t>Procuram apenas resultados; Falta cooperação</a:t>
            </a:r>
          </a:p>
          <a:p>
            <a:r>
              <a:rPr lang="pt-BR" sz="2800" dirty="0" smtClean="0"/>
              <a:t>Verificação não compatível em sistema</a:t>
            </a:r>
          </a:p>
          <a:p>
            <a:r>
              <a:rPr lang="pt-BR" sz="2800" dirty="0" smtClean="0"/>
              <a:t>Seus subordinados acham ridículo</a:t>
            </a:r>
          </a:p>
          <a:p>
            <a:r>
              <a:rPr lang="pt-BR" sz="2800" dirty="0" smtClean="0"/>
              <a:t>O esforço é boicotado por que o negócio aqui é diferente</a:t>
            </a:r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pt-BR" sz="3600" dirty="0" smtClean="0"/>
              <a:t>Caso para melhoria de passagem entre turnos de trabalho em produção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Sugestão do chefe: para uma melhoria, fazer registro escrito dos problemas do dia e deixar orientações para o próximo turno</a:t>
            </a:r>
          </a:p>
          <a:p>
            <a:r>
              <a:rPr lang="pt-BR" dirty="0" smtClean="0"/>
              <a:t>Reação de alguns: o trabalho não está bom? Ele (o gerente novo) nem entende do trabalho já vai falando ou que devo fazer? Tenha santa paciência!</a:t>
            </a:r>
          </a:p>
          <a:p>
            <a:r>
              <a:rPr lang="pt-BR" dirty="0" smtClean="0"/>
              <a:t>Resultado: sem avanço para melhoria; tentativa abortada. Zero para gerente novo; 1 para contrários à melhoria.</a:t>
            </a:r>
          </a:p>
          <a:p>
            <a:r>
              <a:rPr lang="pt-BR" dirty="0" smtClean="0"/>
              <a:t>Lição a aprender: mudar é difícil é preciso fazer uma boa análise dos interesses e outros itens</a:t>
            </a:r>
          </a:p>
          <a:p>
            <a:r>
              <a:rPr lang="pt-BR" dirty="0" smtClean="0"/>
              <a:t>É melhor que as pessoas descubram como melhorar? Ou estão na zona de conforto  e vão ser tudo que for para mudar?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esforço para melhoria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Um gerente foi verificar com o seu superior sobre apoio ao esforço de melhoria</a:t>
            </a:r>
          </a:p>
          <a:p>
            <a:r>
              <a:rPr lang="pt-BR" dirty="0" smtClean="0"/>
              <a:t>O gerente superior diz tudo bem, pode fazer no seu âmbito; mas não vai dar apoio nenhum por que sabe que no nível mais amplo isto não vai pegar</a:t>
            </a:r>
          </a:p>
          <a:p>
            <a:r>
              <a:rPr lang="pt-BR" dirty="0" smtClean="0"/>
              <a:t>O gerente arriscou e tentou o esforço de melhoria e dentro de dois anos conseguiu melhor desempenho somente para um pequeno grupo da sua gerência de menos de 8 pessoas, mas não para o resto da sua gerência de mais de 30 pessoas</a:t>
            </a:r>
          </a:p>
          <a:p>
            <a:r>
              <a:rPr lang="pt-BR" dirty="0" smtClean="0"/>
              <a:t>Depois da saída deste gerente, um ano mais tarde, tudo estava como antigamente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Organização dente de serra e escada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Organização dente de serra: deterioração do desempenho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Organização escada: avanço das melhorias com paradas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204864"/>
            <a:ext cx="39052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365104"/>
            <a:ext cx="4638675" cy="216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31D9-E62E-4CAF-A906-791359AB5E0D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Classe mundial 15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996</Words>
  <Application>Microsoft Office PowerPoint</Application>
  <PresentationFormat>Apresentação na tela 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Administração da Produção em Informática para evolução à classe mundial</vt:lpstr>
      <vt:lpstr>Evolução para Classe Mundial</vt:lpstr>
      <vt:lpstr>Distribuição de tempo ideal do administrador</vt:lpstr>
      <vt:lpstr>Administração diária</vt:lpstr>
      <vt:lpstr>Sistema de administração interfuncional e por diretrizes</vt:lpstr>
      <vt:lpstr>Obstáculos para sucesso</vt:lpstr>
      <vt:lpstr>Caso para melhoria de passagem entre turnos de trabalho em produção</vt:lpstr>
      <vt:lpstr>Caso de esforço para melhoria</vt:lpstr>
      <vt:lpstr>Organização dente de serra e escada </vt:lpstr>
      <vt:lpstr>As organizações são sistemas vivos</vt:lpstr>
      <vt:lpstr>Níveis de processo e processo Classe Mundial Nesta classificação o melhor nível está como 1; há outras classificações em que o mais alto é 5 e o mais baixo é zero (de zero a 5, em apenas seis níveis; zero = processo desconhecido).</vt:lpstr>
      <vt:lpstr>Fundamentos da Excelência - FNQ</vt:lpstr>
      <vt:lpstr>Para esforços de melhoria</vt:lpstr>
      <vt:lpstr>Poema sobre trabalho</vt:lpstr>
      <vt:lpstr>Inovação pode dar errado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para evolução à classe mundial</dc:title>
  <dc:creator>Nelson Suga</dc:creator>
  <cp:lastModifiedBy>Nelson Suga</cp:lastModifiedBy>
  <cp:revision>27</cp:revision>
  <dcterms:created xsi:type="dcterms:W3CDTF">2011-02-06T16:41:13Z</dcterms:created>
  <dcterms:modified xsi:type="dcterms:W3CDTF">2011-03-04T19:02:12Z</dcterms:modified>
</cp:coreProperties>
</file>