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63" r:id="rId6"/>
    <p:sldId id="258" r:id="rId7"/>
    <p:sldId id="261"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DC36-09F8-4210-841C-19E44863C0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BBF040-3420-4DA1-B2D8-7255E7411C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F5B228-352D-4B92-8E4C-496D5AA065D4}"/>
              </a:ext>
            </a:extLst>
          </p:cNvPr>
          <p:cNvSpPr>
            <a:spLocks noGrp="1"/>
          </p:cNvSpPr>
          <p:nvPr>
            <p:ph type="dt" sz="half" idx="10"/>
          </p:nvPr>
        </p:nvSpPr>
        <p:spPr/>
        <p:txBody>
          <a:bodyPr/>
          <a:lstStyle/>
          <a:p>
            <a:fld id="{584F482C-E84F-4B96-B387-D4F1C20BBB40}" type="datetimeFigureOut">
              <a:rPr lang="en-US" smtClean="0"/>
              <a:t>4/29/2019</a:t>
            </a:fld>
            <a:endParaRPr lang="en-US"/>
          </a:p>
        </p:txBody>
      </p:sp>
      <p:sp>
        <p:nvSpPr>
          <p:cNvPr id="5" name="Footer Placeholder 4">
            <a:extLst>
              <a:ext uri="{FF2B5EF4-FFF2-40B4-BE49-F238E27FC236}">
                <a16:creationId xmlns:a16="http://schemas.microsoft.com/office/drawing/2014/main" id="{B5B3D93A-7B40-4570-A75E-D9E6447D9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A8B41-4E83-4E4A-81F1-E3E62C5B8EBD}"/>
              </a:ext>
            </a:extLst>
          </p:cNvPr>
          <p:cNvSpPr>
            <a:spLocks noGrp="1"/>
          </p:cNvSpPr>
          <p:nvPr>
            <p:ph type="sldNum" sz="quarter" idx="12"/>
          </p:nvPr>
        </p:nvSpPr>
        <p:spPr/>
        <p:txBody>
          <a:bodyPr/>
          <a:lstStyle/>
          <a:p>
            <a:fld id="{89CCE0E1-436E-4354-B8D4-ACFB56770BDD}" type="slidenum">
              <a:rPr lang="en-US" smtClean="0"/>
              <a:t>‹#›</a:t>
            </a:fld>
            <a:endParaRPr lang="en-US"/>
          </a:p>
        </p:txBody>
      </p:sp>
    </p:spTree>
    <p:extLst>
      <p:ext uri="{BB962C8B-B14F-4D97-AF65-F5344CB8AC3E}">
        <p14:creationId xmlns:p14="http://schemas.microsoft.com/office/powerpoint/2010/main" val="401876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DF84-CCDE-4B24-AB84-D12C1FBBDC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71F633-C308-4610-82FB-4FE3F353CB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842EB-1992-4277-87E5-6943EC6C9155}"/>
              </a:ext>
            </a:extLst>
          </p:cNvPr>
          <p:cNvSpPr>
            <a:spLocks noGrp="1"/>
          </p:cNvSpPr>
          <p:nvPr>
            <p:ph type="dt" sz="half" idx="10"/>
          </p:nvPr>
        </p:nvSpPr>
        <p:spPr/>
        <p:txBody>
          <a:bodyPr/>
          <a:lstStyle/>
          <a:p>
            <a:fld id="{584F482C-E84F-4B96-B387-D4F1C20BBB40}" type="datetimeFigureOut">
              <a:rPr lang="en-US" smtClean="0"/>
              <a:t>4/29/2019</a:t>
            </a:fld>
            <a:endParaRPr lang="en-US"/>
          </a:p>
        </p:txBody>
      </p:sp>
      <p:sp>
        <p:nvSpPr>
          <p:cNvPr id="5" name="Footer Placeholder 4">
            <a:extLst>
              <a:ext uri="{FF2B5EF4-FFF2-40B4-BE49-F238E27FC236}">
                <a16:creationId xmlns:a16="http://schemas.microsoft.com/office/drawing/2014/main" id="{F1B8DBF5-2AD1-48EB-AB99-B6E0F78B5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0C261-665D-44A7-942F-F9F6B0C2AE26}"/>
              </a:ext>
            </a:extLst>
          </p:cNvPr>
          <p:cNvSpPr>
            <a:spLocks noGrp="1"/>
          </p:cNvSpPr>
          <p:nvPr>
            <p:ph type="sldNum" sz="quarter" idx="12"/>
          </p:nvPr>
        </p:nvSpPr>
        <p:spPr/>
        <p:txBody>
          <a:bodyPr/>
          <a:lstStyle/>
          <a:p>
            <a:fld id="{89CCE0E1-436E-4354-B8D4-ACFB56770BDD}" type="slidenum">
              <a:rPr lang="en-US" smtClean="0"/>
              <a:t>‹#›</a:t>
            </a:fld>
            <a:endParaRPr lang="en-US"/>
          </a:p>
        </p:txBody>
      </p:sp>
    </p:spTree>
    <p:extLst>
      <p:ext uri="{BB962C8B-B14F-4D97-AF65-F5344CB8AC3E}">
        <p14:creationId xmlns:p14="http://schemas.microsoft.com/office/powerpoint/2010/main" val="960729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F6BAD1-ECEF-47A3-8367-E8D16B75A6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2215BC-9D66-41F2-B534-CA740B2CE0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256061-3E86-4BAE-B635-96BA25589113}"/>
              </a:ext>
            </a:extLst>
          </p:cNvPr>
          <p:cNvSpPr>
            <a:spLocks noGrp="1"/>
          </p:cNvSpPr>
          <p:nvPr>
            <p:ph type="dt" sz="half" idx="10"/>
          </p:nvPr>
        </p:nvSpPr>
        <p:spPr/>
        <p:txBody>
          <a:bodyPr/>
          <a:lstStyle/>
          <a:p>
            <a:fld id="{584F482C-E84F-4B96-B387-D4F1C20BBB40}" type="datetimeFigureOut">
              <a:rPr lang="en-US" smtClean="0"/>
              <a:t>4/29/2019</a:t>
            </a:fld>
            <a:endParaRPr lang="en-US"/>
          </a:p>
        </p:txBody>
      </p:sp>
      <p:sp>
        <p:nvSpPr>
          <p:cNvPr id="5" name="Footer Placeholder 4">
            <a:extLst>
              <a:ext uri="{FF2B5EF4-FFF2-40B4-BE49-F238E27FC236}">
                <a16:creationId xmlns:a16="http://schemas.microsoft.com/office/drawing/2014/main" id="{28D19B15-4243-4127-A789-5014F3B13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ADDB2-A6AD-4583-AC33-3C891F18D181}"/>
              </a:ext>
            </a:extLst>
          </p:cNvPr>
          <p:cNvSpPr>
            <a:spLocks noGrp="1"/>
          </p:cNvSpPr>
          <p:nvPr>
            <p:ph type="sldNum" sz="quarter" idx="12"/>
          </p:nvPr>
        </p:nvSpPr>
        <p:spPr/>
        <p:txBody>
          <a:bodyPr/>
          <a:lstStyle/>
          <a:p>
            <a:fld id="{89CCE0E1-436E-4354-B8D4-ACFB56770BDD}" type="slidenum">
              <a:rPr lang="en-US" smtClean="0"/>
              <a:t>‹#›</a:t>
            </a:fld>
            <a:endParaRPr lang="en-US"/>
          </a:p>
        </p:txBody>
      </p:sp>
    </p:spTree>
    <p:extLst>
      <p:ext uri="{BB962C8B-B14F-4D97-AF65-F5344CB8AC3E}">
        <p14:creationId xmlns:p14="http://schemas.microsoft.com/office/powerpoint/2010/main" val="190718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2FF2-D4F0-4072-98A9-1A31B5DE09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FB234-BF80-431E-9B96-D88A02A170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AACB6-3B78-4D91-A92B-927A14192444}"/>
              </a:ext>
            </a:extLst>
          </p:cNvPr>
          <p:cNvSpPr>
            <a:spLocks noGrp="1"/>
          </p:cNvSpPr>
          <p:nvPr>
            <p:ph type="dt" sz="half" idx="10"/>
          </p:nvPr>
        </p:nvSpPr>
        <p:spPr/>
        <p:txBody>
          <a:bodyPr/>
          <a:lstStyle/>
          <a:p>
            <a:fld id="{584F482C-E84F-4B96-B387-D4F1C20BBB40}" type="datetimeFigureOut">
              <a:rPr lang="en-US" smtClean="0"/>
              <a:t>4/29/2019</a:t>
            </a:fld>
            <a:endParaRPr lang="en-US"/>
          </a:p>
        </p:txBody>
      </p:sp>
      <p:sp>
        <p:nvSpPr>
          <p:cNvPr id="5" name="Footer Placeholder 4">
            <a:extLst>
              <a:ext uri="{FF2B5EF4-FFF2-40B4-BE49-F238E27FC236}">
                <a16:creationId xmlns:a16="http://schemas.microsoft.com/office/drawing/2014/main" id="{3C74B83E-DAD8-4F1C-B866-A4FC067AF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FDAB56-03FE-43C2-823B-E848E2AFDFCD}"/>
              </a:ext>
            </a:extLst>
          </p:cNvPr>
          <p:cNvSpPr>
            <a:spLocks noGrp="1"/>
          </p:cNvSpPr>
          <p:nvPr>
            <p:ph type="sldNum" sz="quarter" idx="12"/>
          </p:nvPr>
        </p:nvSpPr>
        <p:spPr/>
        <p:txBody>
          <a:bodyPr/>
          <a:lstStyle/>
          <a:p>
            <a:fld id="{89CCE0E1-436E-4354-B8D4-ACFB56770BDD}" type="slidenum">
              <a:rPr lang="en-US" smtClean="0"/>
              <a:t>‹#›</a:t>
            </a:fld>
            <a:endParaRPr lang="en-US"/>
          </a:p>
        </p:txBody>
      </p:sp>
    </p:spTree>
    <p:extLst>
      <p:ext uri="{BB962C8B-B14F-4D97-AF65-F5344CB8AC3E}">
        <p14:creationId xmlns:p14="http://schemas.microsoft.com/office/powerpoint/2010/main" val="176891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4505-B7BF-4551-9EC7-B2898CB1D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D0B7A3-38A4-451D-AC93-9C497D9CC7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B49F05-9AD0-4790-A931-8BFE3F4FD874}"/>
              </a:ext>
            </a:extLst>
          </p:cNvPr>
          <p:cNvSpPr>
            <a:spLocks noGrp="1"/>
          </p:cNvSpPr>
          <p:nvPr>
            <p:ph type="dt" sz="half" idx="10"/>
          </p:nvPr>
        </p:nvSpPr>
        <p:spPr/>
        <p:txBody>
          <a:bodyPr/>
          <a:lstStyle/>
          <a:p>
            <a:fld id="{584F482C-E84F-4B96-B387-D4F1C20BBB40}" type="datetimeFigureOut">
              <a:rPr lang="en-US" smtClean="0"/>
              <a:t>4/29/2019</a:t>
            </a:fld>
            <a:endParaRPr lang="en-US"/>
          </a:p>
        </p:txBody>
      </p:sp>
      <p:sp>
        <p:nvSpPr>
          <p:cNvPr id="5" name="Footer Placeholder 4">
            <a:extLst>
              <a:ext uri="{FF2B5EF4-FFF2-40B4-BE49-F238E27FC236}">
                <a16:creationId xmlns:a16="http://schemas.microsoft.com/office/drawing/2014/main" id="{ED7618DB-FDC6-4C5E-ABA2-4951136C6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9F32C-EFAC-42AC-A451-ADDE772B4C2C}"/>
              </a:ext>
            </a:extLst>
          </p:cNvPr>
          <p:cNvSpPr>
            <a:spLocks noGrp="1"/>
          </p:cNvSpPr>
          <p:nvPr>
            <p:ph type="sldNum" sz="quarter" idx="12"/>
          </p:nvPr>
        </p:nvSpPr>
        <p:spPr/>
        <p:txBody>
          <a:bodyPr/>
          <a:lstStyle/>
          <a:p>
            <a:fld id="{89CCE0E1-436E-4354-B8D4-ACFB56770BDD}" type="slidenum">
              <a:rPr lang="en-US" smtClean="0"/>
              <a:t>‹#›</a:t>
            </a:fld>
            <a:endParaRPr lang="en-US"/>
          </a:p>
        </p:txBody>
      </p:sp>
    </p:spTree>
    <p:extLst>
      <p:ext uri="{BB962C8B-B14F-4D97-AF65-F5344CB8AC3E}">
        <p14:creationId xmlns:p14="http://schemas.microsoft.com/office/powerpoint/2010/main" val="224374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AAD6-D8FE-41FD-8CC7-A19FFF7E06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6FAC5A-1DDF-43EE-90F2-765405BD7C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EEBEC7-617F-471A-AC1C-C30840D836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446641-4604-4CB1-90EB-24DDA9456106}"/>
              </a:ext>
            </a:extLst>
          </p:cNvPr>
          <p:cNvSpPr>
            <a:spLocks noGrp="1"/>
          </p:cNvSpPr>
          <p:nvPr>
            <p:ph type="dt" sz="half" idx="10"/>
          </p:nvPr>
        </p:nvSpPr>
        <p:spPr/>
        <p:txBody>
          <a:bodyPr/>
          <a:lstStyle/>
          <a:p>
            <a:fld id="{584F482C-E84F-4B96-B387-D4F1C20BBB40}" type="datetimeFigureOut">
              <a:rPr lang="en-US" smtClean="0"/>
              <a:t>4/29/2019</a:t>
            </a:fld>
            <a:endParaRPr lang="en-US"/>
          </a:p>
        </p:txBody>
      </p:sp>
      <p:sp>
        <p:nvSpPr>
          <p:cNvPr id="6" name="Footer Placeholder 5">
            <a:extLst>
              <a:ext uri="{FF2B5EF4-FFF2-40B4-BE49-F238E27FC236}">
                <a16:creationId xmlns:a16="http://schemas.microsoft.com/office/drawing/2014/main" id="{34164855-A305-4435-835C-7A097265A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E0E2A3-08EE-4931-93A7-D422C6DFD36F}"/>
              </a:ext>
            </a:extLst>
          </p:cNvPr>
          <p:cNvSpPr>
            <a:spLocks noGrp="1"/>
          </p:cNvSpPr>
          <p:nvPr>
            <p:ph type="sldNum" sz="quarter" idx="12"/>
          </p:nvPr>
        </p:nvSpPr>
        <p:spPr/>
        <p:txBody>
          <a:bodyPr/>
          <a:lstStyle/>
          <a:p>
            <a:fld id="{89CCE0E1-436E-4354-B8D4-ACFB56770BDD}" type="slidenum">
              <a:rPr lang="en-US" smtClean="0"/>
              <a:t>‹#›</a:t>
            </a:fld>
            <a:endParaRPr lang="en-US"/>
          </a:p>
        </p:txBody>
      </p:sp>
    </p:spTree>
    <p:extLst>
      <p:ext uri="{BB962C8B-B14F-4D97-AF65-F5344CB8AC3E}">
        <p14:creationId xmlns:p14="http://schemas.microsoft.com/office/powerpoint/2010/main" val="277631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4461-6EBA-480F-9EEE-5F9FF11DA0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3DC761-381A-4B34-AB79-BB80DE6850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D9D71B-B8EC-480B-9A67-8993E1F89B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9DDB9E-B41B-48E2-AAD0-835A57E09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2C8CA-C30F-4981-8577-A30148D83D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D8305D-F8E6-4B17-A43E-A40146A3929B}"/>
              </a:ext>
            </a:extLst>
          </p:cNvPr>
          <p:cNvSpPr>
            <a:spLocks noGrp="1"/>
          </p:cNvSpPr>
          <p:nvPr>
            <p:ph type="dt" sz="half" idx="10"/>
          </p:nvPr>
        </p:nvSpPr>
        <p:spPr/>
        <p:txBody>
          <a:bodyPr/>
          <a:lstStyle/>
          <a:p>
            <a:fld id="{584F482C-E84F-4B96-B387-D4F1C20BBB40}" type="datetimeFigureOut">
              <a:rPr lang="en-US" smtClean="0"/>
              <a:t>4/29/2019</a:t>
            </a:fld>
            <a:endParaRPr lang="en-US"/>
          </a:p>
        </p:txBody>
      </p:sp>
      <p:sp>
        <p:nvSpPr>
          <p:cNvPr id="8" name="Footer Placeholder 7">
            <a:extLst>
              <a:ext uri="{FF2B5EF4-FFF2-40B4-BE49-F238E27FC236}">
                <a16:creationId xmlns:a16="http://schemas.microsoft.com/office/drawing/2014/main" id="{5A8BD925-B8FC-47D3-BA5F-72274A6C00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E0E847-B227-4A9A-B457-571C33AFB3E6}"/>
              </a:ext>
            </a:extLst>
          </p:cNvPr>
          <p:cNvSpPr>
            <a:spLocks noGrp="1"/>
          </p:cNvSpPr>
          <p:nvPr>
            <p:ph type="sldNum" sz="quarter" idx="12"/>
          </p:nvPr>
        </p:nvSpPr>
        <p:spPr/>
        <p:txBody>
          <a:bodyPr/>
          <a:lstStyle/>
          <a:p>
            <a:fld id="{89CCE0E1-436E-4354-B8D4-ACFB56770BDD}" type="slidenum">
              <a:rPr lang="en-US" smtClean="0"/>
              <a:t>‹#›</a:t>
            </a:fld>
            <a:endParaRPr lang="en-US"/>
          </a:p>
        </p:txBody>
      </p:sp>
    </p:spTree>
    <p:extLst>
      <p:ext uri="{BB962C8B-B14F-4D97-AF65-F5344CB8AC3E}">
        <p14:creationId xmlns:p14="http://schemas.microsoft.com/office/powerpoint/2010/main" val="12083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0D69-5799-4CF6-B2F6-1A170D527A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4DBE88-B49A-41AF-A402-D797A83D71DF}"/>
              </a:ext>
            </a:extLst>
          </p:cNvPr>
          <p:cNvSpPr>
            <a:spLocks noGrp="1"/>
          </p:cNvSpPr>
          <p:nvPr>
            <p:ph type="dt" sz="half" idx="10"/>
          </p:nvPr>
        </p:nvSpPr>
        <p:spPr/>
        <p:txBody>
          <a:bodyPr/>
          <a:lstStyle/>
          <a:p>
            <a:fld id="{584F482C-E84F-4B96-B387-D4F1C20BBB40}" type="datetimeFigureOut">
              <a:rPr lang="en-US" smtClean="0"/>
              <a:t>4/29/2019</a:t>
            </a:fld>
            <a:endParaRPr lang="en-US"/>
          </a:p>
        </p:txBody>
      </p:sp>
      <p:sp>
        <p:nvSpPr>
          <p:cNvPr id="4" name="Footer Placeholder 3">
            <a:extLst>
              <a:ext uri="{FF2B5EF4-FFF2-40B4-BE49-F238E27FC236}">
                <a16:creationId xmlns:a16="http://schemas.microsoft.com/office/drawing/2014/main" id="{CFE6E73D-01C1-4EA2-A8DF-45C8CBFCE3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CADE69-BD0A-4F41-B000-68722DA5B57F}"/>
              </a:ext>
            </a:extLst>
          </p:cNvPr>
          <p:cNvSpPr>
            <a:spLocks noGrp="1"/>
          </p:cNvSpPr>
          <p:nvPr>
            <p:ph type="sldNum" sz="quarter" idx="12"/>
          </p:nvPr>
        </p:nvSpPr>
        <p:spPr/>
        <p:txBody>
          <a:bodyPr/>
          <a:lstStyle/>
          <a:p>
            <a:fld id="{89CCE0E1-436E-4354-B8D4-ACFB56770BDD}" type="slidenum">
              <a:rPr lang="en-US" smtClean="0"/>
              <a:t>‹#›</a:t>
            </a:fld>
            <a:endParaRPr lang="en-US"/>
          </a:p>
        </p:txBody>
      </p:sp>
    </p:spTree>
    <p:extLst>
      <p:ext uri="{BB962C8B-B14F-4D97-AF65-F5344CB8AC3E}">
        <p14:creationId xmlns:p14="http://schemas.microsoft.com/office/powerpoint/2010/main" val="243755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1E46DF-1815-4A52-9A0B-83F868A1B011}"/>
              </a:ext>
            </a:extLst>
          </p:cNvPr>
          <p:cNvSpPr>
            <a:spLocks noGrp="1"/>
          </p:cNvSpPr>
          <p:nvPr>
            <p:ph type="dt" sz="half" idx="10"/>
          </p:nvPr>
        </p:nvSpPr>
        <p:spPr/>
        <p:txBody>
          <a:bodyPr/>
          <a:lstStyle/>
          <a:p>
            <a:fld id="{584F482C-E84F-4B96-B387-D4F1C20BBB40}" type="datetimeFigureOut">
              <a:rPr lang="en-US" smtClean="0"/>
              <a:t>4/29/2019</a:t>
            </a:fld>
            <a:endParaRPr lang="en-US"/>
          </a:p>
        </p:txBody>
      </p:sp>
      <p:sp>
        <p:nvSpPr>
          <p:cNvPr id="3" name="Footer Placeholder 2">
            <a:extLst>
              <a:ext uri="{FF2B5EF4-FFF2-40B4-BE49-F238E27FC236}">
                <a16:creationId xmlns:a16="http://schemas.microsoft.com/office/drawing/2014/main" id="{D7083D3D-4FF0-46D0-8CFF-6A62EC97B6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08E3E-A336-4D5D-9299-4C5F64A6DD0E}"/>
              </a:ext>
            </a:extLst>
          </p:cNvPr>
          <p:cNvSpPr>
            <a:spLocks noGrp="1"/>
          </p:cNvSpPr>
          <p:nvPr>
            <p:ph type="sldNum" sz="quarter" idx="12"/>
          </p:nvPr>
        </p:nvSpPr>
        <p:spPr/>
        <p:txBody>
          <a:bodyPr/>
          <a:lstStyle/>
          <a:p>
            <a:fld id="{89CCE0E1-436E-4354-B8D4-ACFB56770BDD}" type="slidenum">
              <a:rPr lang="en-US" smtClean="0"/>
              <a:t>‹#›</a:t>
            </a:fld>
            <a:endParaRPr lang="en-US"/>
          </a:p>
        </p:txBody>
      </p:sp>
    </p:spTree>
    <p:extLst>
      <p:ext uri="{BB962C8B-B14F-4D97-AF65-F5344CB8AC3E}">
        <p14:creationId xmlns:p14="http://schemas.microsoft.com/office/powerpoint/2010/main" val="65506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1661-79F2-46EF-AE8E-800794DCD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772513-3A32-42A7-987A-25ADAF8AB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67FE9A-2B9D-4A4E-8B09-9773015C6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E9302-AC76-4F17-BF34-9958E332CEE9}"/>
              </a:ext>
            </a:extLst>
          </p:cNvPr>
          <p:cNvSpPr>
            <a:spLocks noGrp="1"/>
          </p:cNvSpPr>
          <p:nvPr>
            <p:ph type="dt" sz="half" idx="10"/>
          </p:nvPr>
        </p:nvSpPr>
        <p:spPr/>
        <p:txBody>
          <a:bodyPr/>
          <a:lstStyle/>
          <a:p>
            <a:fld id="{584F482C-E84F-4B96-B387-D4F1C20BBB40}" type="datetimeFigureOut">
              <a:rPr lang="en-US" smtClean="0"/>
              <a:t>4/29/2019</a:t>
            </a:fld>
            <a:endParaRPr lang="en-US"/>
          </a:p>
        </p:txBody>
      </p:sp>
      <p:sp>
        <p:nvSpPr>
          <p:cNvPr id="6" name="Footer Placeholder 5">
            <a:extLst>
              <a:ext uri="{FF2B5EF4-FFF2-40B4-BE49-F238E27FC236}">
                <a16:creationId xmlns:a16="http://schemas.microsoft.com/office/drawing/2014/main" id="{AF028897-F293-4687-A97C-510F7F46B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32248-9556-48AB-8D2C-2D5A7C705BBA}"/>
              </a:ext>
            </a:extLst>
          </p:cNvPr>
          <p:cNvSpPr>
            <a:spLocks noGrp="1"/>
          </p:cNvSpPr>
          <p:nvPr>
            <p:ph type="sldNum" sz="quarter" idx="12"/>
          </p:nvPr>
        </p:nvSpPr>
        <p:spPr/>
        <p:txBody>
          <a:bodyPr/>
          <a:lstStyle/>
          <a:p>
            <a:fld id="{89CCE0E1-436E-4354-B8D4-ACFB56770BDD}" type="slidenum">
              <a:rPr lang="en-US" smtClean="0"/>
              <a:t>‹#›</a:t>
            </a:fld>
            <a:endParaRPr lang="en-US"/>
          </a:p>
        </p:txBody>
      </p:sp>
    </p:spTree>
    <p:extLst>
      <p:ext uri="{BB962C8B-B14F-4D97-AF65-F5344CB8AC3E}">
        <p14:creationId xmlns:p14="http://schemas.microsoft.com/office/powerpoint/2010/main" val="758403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5160-BC49-45F5-9E3A-218EAD089E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39A94B-67E7-4FA2-B647-2FB4CE7AAD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5B6C5-BC3B-401E-8BDE-34A82A145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169A2-F405-4139-B623-3AB29F421115}"/>
              </a:ext>
            </a:extLst>
          </p:cNvPr>
          <p:cNvSpPr>
            <a:spLocks noGrp="1"/>
          </p:cNvSpPr>
          <p:nvPr>
            <p:ph type="dt" sz="half" idx="10"/>
          </p:nvPr>
        </p:nvSpPr>
        <p:spPr/>
        <p:txBody>
          <a:bodyPr/>
          <a:lstStyle/>
          <a:p>
            <a:fld id="{584F482C-E84F-4B96-B387-D4F1C20BBB40}" type="datetimeFigureOut">
              <a:rPr lang="en-US" smtClean="0"/>
              <a:t>4/29/2019</a:t>
            </a:fld>
            <a:endParaRPr lang="en-US"/>
          </a:p>
        </p:txBody>
      </p:sp>
      <p:sp>
        <p:nvSpPr>
          <p:cNvPr id="6" name="Footer Placeholder 5">
            <a:extLst>
              <a:ext uri="{FF2B5EF4-FFF2-40B4-BE49-F238E27FC236}">
                <a16:creationId xmlns:a16="http://schemas.microsoft.com/office/drawing/2014/main" id="{50212411-4538-47FF-A125-638B23C99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D669F-C49A-4374-A9B1-70C9431F0066}"/>
              </a:ext>
            </a:extLst>
          </p:cNvPr>
          <p:cNvSpPr>
            <a:spLocks noGrp="1"/>
          </p:cNvSpPr>
          <p:nvPr>
            <p:ph type="sldNum" sz="quarter" idx="12"/>
          </p:nvPr>
        </p:nvSpPr>
        <p:spPr/>
        <p:txBody>
          <a:bodyPr/>
          <a:lstStyle/>
          <a:p>
            <a:fld id="{89CCE0E1-436E-4354-B8D4-ACFB56770BDD}" type="slidenum">
              <a:rPr lang="en-US" smtClean="0"/>
              <a:t>‹#›</a:t>
            </a:fld>
            <a:endParaRPr lang="en-US"/>
          </a:p>
        </p:txBody>
      </p:sp>
    </p:spTree>
    <p:extLst>
      <p:ext uri="{BB962C8B-B14F-4D97-AF65-F5344CB8AC3E}">
        <p14:creationId xmlns:p14="http://schemas.microsoft.com/office/powerpoint/2010/main" val="258269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F3911-54D5-41A2-95A6-3F6837DC1D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14DF6D-AED1-488B-8273-C276C4DA1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2DB7B-F110-4E27-8FBB-174DD0ED0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4F482C-E84F-4B96-B387-D4F1C20BBB40}" type="datetimeFigureOut">
              <a:rPr lang="en-US" smtClean="0"/>
              <a:t>4/29/2019</a:t>
            </a:fld>
            <a:endParaRPr lang="en-US"/>
          </a:p>
        </p:txBody>
      </p:sp>
      <p:sp>
        <p:nvSpPr>
          <p:cNvPr id="5" name="Footer Placeholder 4">
            <a:extLst>
              <a:ext uri="{FF2B5EF4-FFF2-40B4-BE49-F238E27FC236}">
                <a16:creationId xmlns:a16="http://schemas.microsoft.com/office/drawing/2014/main" id="{117613B0-6AD3-437A-8EC0-BEF46462A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ADD55E-77C7-46A9-A3BC-16EF900CC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CE0E1-436E-4354-B8D4-ACFB56770BDD}" type="slidenum">
              <a:rPr lang="en-US" smtClean="0"/>
              <a:t>‹#›</a:t>
            </a:fld>
            <a:endParaRPr lang="en-US"/>
          </a:p>
        </p:txBody>
      </p:sp>
    </p:spTree>
    <p:extLst>
      <p:ext uri="{BB962C8B-B14F-4D97-AF65-F5344CB8AC3E}">
        <p14:creationId xmlns:p14="http://schemas.microsoft.com/office/powerpoint/2010/main" val="1827616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abstract/document/862804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2A63-04CA-4F00-A22B-1C3582C9F07E}"/>
              </a:ext>
            </a:extLst>
          </p:cNvPr>
          <p:cNvSpPr>
            <a:spLocks noGrp="1"/>
          </p:cNvSpPr>
          <p:nvPr>
            <p:ph type="ctrTitle"/>
          </p:nvPr>
        </p:nvSpPr>
        <p:spPr>
          <a:xfrm>
            <a:off x="1399834" y="1097364"/>
            <a:ext cx="9144000" cy="2387600"/>
          </a:xfrm>
        </p:spPr>
        <p:txBody>
          <a:bodyPr>
            <a:noAutofit/>
          </a:bodyPr>
          <a:lstStyle/>
          <a:p>
            <a:r>
              <a:rPr lang="en-US" sz="3600" dirty="0"/>
              <a:t>Study and Observation of the Variation of</a:t>
            </a:r>
            <a:br>
              <a:rPr lang="en-US" sz="3600" dirty="0"/>
            </a:br>
            <a:r>
              <a:rPr lang="en-US" sz="3600" dirty="0"/>
              <a:t>Accuracies of KNN, SVM, LMNN, ENN</a:t>
            </a:r>
            <a:br>
              <a:rPr lang="en-US" sz="3600" dirty="0"/>
            </a:br>
            <a:r>
              <a:rPr lang="en-US" sz="3600" dirty="0"/>
              <a:t>Algorithms on Eleven Different Datasets from UCI</a:t>
            </a:r>
            <a:br>
              <a:rPr lang="en-US" sz="3600" dirty="0"/>
            </a:br>
            <a:r>
              <a:rPr lang="en-US" sz="3600" dirty="0"/>
              <a:t>Machine Learning Repository</a:t>
            </a:r>
          </a:p>
        </p:txBody>
      </p:sp>
      <p:sp>
        <p:nvSpPr>
          <p:cNvPr id="4" name="TextBox 3">
            <a:extLst>
              <a:ext uri="{FF2B5EF4-FFF2-40B4-BE49-F238E27FC236}">
                <a16:creationId xmlns:a16="http://schemas.microsoft.com/office/drawing/2014/main" id="{156CE341-DB16-4B8F-968A-1AA886D97DF9}"/>
              </a:ext>
            </a:extLst>
          </p:cNvPr>
          <p:cNvSpPr txBox="1"/>
          <p:nvPr/>
        </p:nvSpPr>
        <p:spPr>
          <a:xfrm>
            <a:off x="2537011" y="4069976"/>
            <a:ext cx="6624918" cy="369332"/>
          </a:xfrm>
          <a:prstGeom prst="rect">
            <a:avLst/>
          </a:prstGeom>
          <a:noFill/>
        </p:spPr>
        <p:txBody>
          <a:bodyPr wrap="square" rtlCol="0">
            <a:spAutoFit/>
          </a:bodyPr>
          <a:lstStyle/>
          <a:p>
            <a:pPr algn="ctr"/>
            <a:r>
              <a:rPr lang="en-US" altLang="zh-CN" dirty="0"/>
              <a:t>Team member: </a:t>
            </a:r>
            <a:r>
              <a:rPr lang="en-US" altLang="zh-CN" dirty="0" err="1"/>
              <a:t>ZheYu</a:t>
            </a:r>
            <a:r>
              <a:rPr lang="en-US" altLang="zh-CN" dirty="0"/>
              <a:t> He</a:t>
            </a:r>
            <a:endParaRPr lang="en-US" dirty="0"/>
          </a:p>
        </p:txBody>
      </p:sp>
    </p:spTree>
    <p:extLst>
      <p:ext uri="{BB962C8B-B14F-4D97-AF65-F5344CB8AC3E}">
        <p14:creationId xmlns:p14="http://schemas.microsoft.com/office/powerpoint/2010/main" val="1072925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6FD4-1454-4FFB-AFCF-B746E6E75297}"/>
              </a:ext>
            </a:extLst>
          </p:cNvPr>
          <p:cNvSpPr>
            <a:spLocks noGrp="1"/>
          </p:cNvSpPr>
          <p:nvPr>
            <p:ph type="title"/>
          </p:nvPr>
        </p:nvSpPr>
        <p:spPr/>
        <p:txBody>
          <a:bodyPr/>
          <a:lstStyle/>
          <a:p>
            <a:r>
              <a:rPr lang="en-US" dirty="0"/>
              <a:t>Paper Abstract </a:t>
            </a:r>
          </a:p>
        </p:txBody>
      </p:sp>
      <p:sp>
        <p:nvSpPr>
          <p:cNvPr id="3" name="Content Placeholder 2">
            <a:extLst>
              <a:ext uri="{FF2B5EF4-FFF2-40B4-BE49-F238E27FC236}">
                <a16:creationId xmlns:a16="http://schemas.microsoft.com/office/drawing/2014/main" id="{41BD3C1A-7472-4196-B6C8-33DD002DEA16}"/>
              </a:ext>
            </a:extLst>
          </p:cNvPr>
          <p:cNvSpPr>
            <a:spLocks noGrp="1"/>
          </p:cNvSpPr>
          <p:nvPr>
            <p:ph idx="1"/>
          </p:nvPr>
        </p:nvSpPr>
        <p:spPr/>
        <p:txBody>
          <a:bodyPr>
            <a:noAutofit/>
          </a:bodyPr>
          <a:lstStyle/>
          <a:p>
            <a:r>
              <a:rPr lang="en-US" sz="1800" dirty="0"/>
              <a:t>Machine learning qualifies computers to assimilate with data, without being solely programmed [1, 2].Machine learning can be classified as supervised and unsupervised learning. In supervised learning, computers learn an objective that portrays an input to an output hinged on training input-output pairs [3]. Most efficient and widely used supervised learning algorithms are K-Nearest Neighbors (KNN), Support Vector Machine (SVM), Large Margin Nearest Neighbor (LMNN), and Extended Nearest Neighbor (ENN). The main contribution of this paper is to implement these elegant learning algorithms on eleven different datasets from the UCI machine learning repository to observe the variation of accuracies for each of the algorithms on all datasets. Analyzing the accuracy of the algorithms will give us a brief idea about the relationship of the machine learning algorithms and the data dimensionality. All the algorithms are developed in </a:t>
            </a:r>
            <a:r>
              <a:rPr lang="en-US" sz="1800" dirty="0" err="1"/>
              <a:t>Matlab</a:t>
            </a:r>
            <a:r>
              <a:rPr lang="en-US" sz="1800" dirty="0"/>
              <a:t>. Upon such accuracy observation, the comparison can be built among KNN, SVM, LMNN, and ENN regarding their performances on each dataset.</a:t>
            </a:r>
          </a:p>
          <a:p>
            <a:endParaRPr lang="en-US" sz="1800" dirty="0"/>
          </a:p>
          <a:p>
            <a:r>
              <a:rPr lang="en-US" sz="1800" dirty="0"/>
              <a:t>In general, this is a paper that reviews several popular supervised learning algorithm by testing their performance on UCI dataset</a:t>
            </a:r>
          </a:p>
        </p:txBody>
      </p:sp>
    </p:spTree>
    <p:extLst>
      <p:ext uri="{BB962C8B-B14F-4D97-AF65-F5344CB8AC3E}">
        <p14:creationId xmlns:p14="http://schemas.microsoft.com/office/powerpoint/2010/main" val="329943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2145-63D2-4A68-B3E3-FC8BFC679F51}"/>
              </a:ext>
            </a:extLst>
          </p:cNvPr>
          <p:cNvSpPr>
            <a:spLocks noGrp="1"/>
          </p:cNvSpPr>
          <p:nvPr>
            <p:ph type="title"/>
          </p:nvPr>
        </p:nvSpPr>
        <p:spPr/>
        <p:txBody>
          <a:bodyPr/>
          <a:lstStyle/>
          <a:p>
            <a:r>
              <a:rPr lang="en-US" dirty="0"/>
              <a:t>Paper resource</a:t>
            </a:r>
          </a:p>
        </p:txBody>
      </p:sp>
      <p:sp>
        <p:nvSpPr>
          <p:cNvPr id="3" name="Content Placeholder 2">
            <a:extLst>
              <a:ext uri="{FF2B5EF4-FFF2-40B4-BE49-F238E27FC236}">
                <a16:creationId xmlns:a16="http://schemas.microsoft.com/office/drawing/2014/main" id="{8761FA64-2B56-40C7-A6D4-2D1B5C7E97EF}"/>
              </a:ext>
            </a:extLst>
          </p:cNvPr>
          <p:cNvSpPr>
            <a:spLocks noGrp="1"/>
          </p:cNvSpPr>
          <p:nvPr>
            <p:ph idx="1"/>
          </p:nvPr>
        </p:nvSpPr>
        <p:spPr/>
        <p:txBody>
          <a:bodyPr/>
          <a:lstStyle/>
          <a:p>
            <a:r>
              <a:rPr lang="en-US" dirty="0"/>
              <a:t>Using google scholar and searching “UCI repository”</a:t>
            </a:r>
          </a:p>
          <a:p>
            <a:r>
              <a:rPr lang="en-US" dirty="0"/>
              <a:t>The paper is presented in 4</a:t>
            </a:r>
            <a:r>
              <a:rPr lang="en-US" baseline="30000" dirty="0"/>
              <a:t>th</a:t>
            </a:r>
            <a:r>
              <a:rPr lang="en-US" dirty="0"/>
              <a:t> international </a:t>
            </a:r>
            <a:r>
              <a:rPr lang="en-US" dirty="0" err="1"/>
              <a:t>conferernce</a:t>
            </a:r>
            <a:r>
              <a:rPr lang="en-US" dirty="0"/>
              <a:t> 	on electronical engineering and information &amp; communication technology </a:t>
            </a:r>
          </a:p>
          <a:p>
            <a:r>
              <a:rPr lang="en-US" dirty="0">
                <a:hlinkClick r:id="rId2"/>
              </a:rPr>
              <a:t>Link: https://ieeexplore.ieee.org/abstract/document/8628041</a:t>
            </a:r>
            <a:endParaRPr lang="en-US" dirty="0"/>
          </a:p>
          <a:p>
            <a:r>
              <a:rPr lang="en-US" dirty="0"/>
              <a:t>The datasets it used are from UCI repository </a:t>
            </a:r>
          </a:p>
          <a:p>
            <a:endParaRPr lang="en-US" dirty="0"/>
          </a:p>
          <a:p>
            <a:pPr marL="0" indent="0">
              <a:buNone/>
            </a:pPr>
            <a:endParaRPr lang="en-US" dirty="0"/>
          </a:p>
        </p:txBody>
      </p:sp>
    </p:spTree>
    <p:extLst>
      <p:ext uri="{BB962C8B-B14F-4D97-AF65-F5344CB8AC3E}">
        <p14:creationId xmlns:p14="http://schemas.microsoft.com/office/powerpoint/2010/main" val="356789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C197-7F44-4059-8A65-3E2FDAEDE551}"/>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6104B7ED-FF04-461E-9C9C-66BE133A056E}"/>
              </a:ext>
            </a:extLst>
          </p:cNvPr>
          <p:cNvSpPr>
            <a:spLocks noGrp="1"/>
          </p:cNvSpPr>
          <p:nvPr>
            <p:ph idx="1"/>
          </p:nvPr>
        </p:nvSpPr>
        <p:spPr/>
        <p:txBody>
          <a:bodyPr/>
          <a:lstStyle/>
          <a:p>
            <a:r>
              <a:rPr lang="en-US" dirty="0"/>
              <a:t>KNN: </a:t>
            </a:r>
            <a:r>
              <a:rPr lang="en-US" sz="2400" dirty="0"/>
              <a:t>K-Nearest Neighbors-Nearest Neighbors</a:t>
            </a:r>
          </a:p>
          <a:p>
            <a:r>
              <a:rPr lang="en-US" dirty="0"/>
              <a:t>ENN: </a:t>
            </a:r>
            <a:r>
              <a:rPr lang="en-US" sz="2400" i="1" dirty="0"/>
              <a:t>Extended Nearest Neighbors</a:t>
            </a:r>
            <a:endParaRPr lang="en-US" sz="2400" dirty="0"/>
          </a:p>
          <a:p>
            <a:r>
              <a:rPr lang="en-US" dirty="0"/>
              <a:t>SVM	</a:t>
            </a:r>
            <a:r>
              <a:rPr lang="zh-CN" altLang="en-US" dirty="0"/>
              <a:t>：</a:t>
            </a:r>
            <a:r>
              <a:rPr lang="en-US" altLang="zh-CN" sz="2400" dirty="0"/>
              <a:t>support vector machine</a:t>
            </a:r>
            <a:endParaRPr lang="en-US" sz="2400" dirty="0"/>
          </a:p>
          <a:p>
            <a:r>
              <a:rPr lang="en-US" dirty="0"/>
              <a:t>LMNN</a:t>
            </a:r>
            <a:r>
              <a:rPr lang="zh-CN" altLang="en-US" dirty="0"/>
              <a:t>：</a:t>
            </a:r>
            <a:r>
              <a:rPr lang="en-US" sz="2400" i="1" dirty="0"/>
              <a:t>Large Margin Nearest Neighbors</a:t>
            </a:r>
            <a:r>
              <a:rPr lang="zh-CN" altLang="en-US" sz="2400" i="1" dirty="0"/>
              <a:t>（ </a:t>
            </a:r>
            <a:r>
              <a:rPr lang="en-US" altLang="zh-CN" sz="2400" i="1" dirty="0"/>
              <a:t>object function: optimized mahala Nobis metric )</a:t>
            </a:r>
          </a:p>
          <a:p>
            <a:endParaRPr lang="en-US" sz="2400" i="1" dirty="0"/>
          </a:p>
          <a:p>
            <a:r>
              <a:rPr lang="en-US" altLang="zh-CN" sz="2400" i="1" dirty="0"/>
              <a:t>ENN and LMNN can be regarded as adaptation of KNN and SVM</a:t>
            </a:r>
            <a:endParaRPr lang="en-US" sz="2400" dirty="0"/>
          </a:p>
        </p:txBody>
      </p:sp>
    </p:spTree>
    <p:extLst>
      <p:ext uri="{BB962C8B-B14F-4D97-AF65-F5344CB8AC3E}">
        <p14:creationId xmlns:p14="http://schemas.microsoft.com/office/powerpoint/2010/main" val="10410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3BA26D-04FF-4F27-9AF2-026FC9B63821}"/>
              </a:ext>
            </a:extLst>
          </p:cNvPr>
          <p:cNvPicPr>
            <a:picLocks noGrp="1" noChangeAspect="1"/>
          </p:cNvPicPr>
          <p:nvPr>
            <p:ph idx="1"/>
          </p:nvPr>
        </p:nvPicPr>
        <p:blipFill>
          <a:blip r:embed="rId2"/>
          <a:stretch>
            <a:fillRect/>
          </a:stretch>
        </p:blipFill>
        <p:spPr>
          <a:xfrm>
            <a:off x="484632" y="2471909"/>
            <a:ext cx="3517119" cy="1908036"/>
          </a:xfrm>
          <a:prstGeom prst="rect">
            <a:avLst/>
          </a:prstGeom>
        </p:spPr>
      </p:pic>
      <p:cxnSp>
        <p:nvCxnSpPr>
          <p:cNvPr id="30" name="Straight Connector 29">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28994F-2C68-4F8B-9429-A1775BD44BAA}"/>
              </a:ext>
            </a:extLst>
          </p:cNvPr>
          <p:cNvPicPr>
            <a:picLocks noChangeAspect="1"/>
          </p:cNvPicPr>
          <p:nvPr/>
        </p:nvPicPr>
        <p:blipFill>
          <a:blip r:embed="rId3"/>
          <a:stretch>
            <a:fillRect/>
          </a:stretch>
        </p:blipFill>
        <p:spPr>
          <a:xfrm>
            <a:off x="4310676" y="2537169"/>
            <a:ext cx="3537345" cy="1777515"/>
          </a:xfrm>
          <a:prstGeom prst="rect">
            <a:avLst/>
          </a:prstGeom>
        </p:spPr>
      </p:pic>
      <p:cxnSp>
        <p:nvCxnSpPr>
          <p:cNvPr id="32" name="Straight Connector 31">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9E9319C-4AB8-4D34-A959-EE94BD04A90E}"/>
              </a:ext>
            </a:extLst>
          </p:cNvPr>
          <p:cNvPicPr>
            <a:picLocks noChangeAspect="1"/>
          </p:cNvPicPr>
          <p:nvPr/>
        </p:nvPicPr>
        <p:blipFill>
          <a:blip r:embed="rId4"/>
          <a:stretch>
            <a:fillRect/>
          </a:stretch>
        </p:blipFill>
        <p:spPr>
          <a:xfrm>
            <a:off x="8162336" y="2502684"/>
            <a:ext cx="3517120" cy="1846487"/>
          </a:xfrm>
          <a:prstGeom prst="rect">
            <a:avLst/>
          </a:prstGeom>
        </p:spPr>
      </p:pic>
      <p:sp>
        <p:nvSpPr>
          <p:cNvPr id="16" name="Title 1">
            <a:extLst>
              <a:ext uri="{FF2B5EF4-FFF2-40B4-BE49-F238E27FC236}">
                <a16:creationId xmlns:a16="http://schemas.microsoft.com/office/drawing/2014/main" id="{A7FB0C19-C49B-42CE-BA6F-FB33217D7022}"/>
              </a:ext>
            </a:extLst>
          </p:cNvPr>
          <p:cNvSpPr>
            <a:spLocks noGrp="1"/>
          </p:cNvSpPr>
          <p:nvPr>
            <p:ph type="title"/>
          </p:nvPr>
        </p:nvSpPr>
        <p:spPr>
          <a:xfrm>
            <a:off x="838200" y="365125"/>
            <a:ext cx="10515600" cy="1325563"/>
          </a:xfrm>
        </p:spPr>
        <p:txBody>
          <a:bodyPr/>
          <a:lstStyle/>
          <a:p>
            <a:r>
              <a:rPr lang="en-US" dirty="0"/>
              <a:t>Basic illustration </a:t>
            </a:r>
          </a:p>
        </p:txBody>
      </p:sp>
      <p:sp>
        <p:nvSpPr>
          <p:cNvPr id="7" name="TextBox 6">
            <a:extLst>
              <a:ext uri="{FF2B5EF4-FFF2-40B4-BE49-F238E27FC236}">
                <a16:creationId xmlns:a16="http://schemas.microsoft.com/office/drawing/2014/main" id="{D1A755D6-AAC7-4096-93F0-6D39633C35CA}"/>
              </a:ext>
            </a:extLst>
          </p:cNvPr>
          <p:cNvSpPr txBox="1"/>
          <p:nvPr/>
        </p:nvSpPr>
        <p:spPr>
          <a:xfrm>
            <a:off x="937967" y="5284114"/>
            <a:ext cx="10415833" cy="369332"/>
          </a:xfrm>
          <a:prstGeom prst="rect">
            <a:avLst/>
          </a:prstGeom>
          <a:noFill/>
        </p:spPr>
        <p:txBody>
          <a:bodyPr wrap="square" rtlCol="0">
            <a:spAutoFit/>
          </a:bodyPr>
          <a:lstStyle/>
          <a:p>
            <a:r>
              <a:rPr lang="en-US" dirty="0"/>
              <a:t>LMNN is to optimize the </a:t>
            </a:r>
            <a:r>
              <a:rPr lang="en-US" dirty="0" err="1"/>
              <a:t>mahalaNobis</a:t>
            </a:r>
            <a:r>
              <a:rPr lang="en-US" dirty="0"/>
              <a:t> metric, while </a:t>
            </a:r>
            <a:r>
              <a:rPr lang="en-US" dirty="0" err="1"/>
              <a:t>svn</a:t>
            </a:r>
            <a:r>
              <a:rPr lang="en-US" dirty="0"/>
              <a:t> is to maximize the margin between hyperplane </a:t>
            </a:r>
          </a:p>
        </p:txBody>
      </p:sp>
    </p:spTree>
    <p:extLst>
      <p:ext uri="{BB962C8B-B14F-4D97-AF65-F5344CB8AC3E}">
        <p14:creationId xmlns:p14="http://schemas.microsoft.com/office/powerpoint/2010/main" val="246079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D42A-A041-4488-8C81-9C290694C50E}"/>
              </a:ext>
            </a:extLst>
          </p:cNvPr>
          <p:cNvSpPr>
            <a:spLocks noGrp="1"/>
          </p:cNvSpPr>
          <p:nvPr>
            <p:ph type="title"/>
          </p:nvPr>
        </p:nvSpPr>
        <p:spPr/>
        <p:txBody>
          <a:bodyPr/>
          <a:lstStyle/>
          <a:p>
            <a:r>
              <a:rPr lang="en-US" dirty="0"/>
              <a:t>Dataset </a:t>
            </a:r>
          </a:p>
        </p:txBody>
      </p:sp>
      <p:pic>
        <p:nvPicPr>
          <p:cNvPr id="4" name="Content Placeholder 3">
            <a:extLst>
              <a:ext uri="{FF2B5EF4-FFF2-40B4-BE49-F238E27FC236}">
                <a16:creationId xmlns:a16="http://schemas.microsoft.com/office/drawing/2014/main" id="{12D57B20-C9D7-4E18-8E8A-275D38D21577}"/>
              </a:ext>
            </a:extLst>
          </p:cNvPr>
          <p:cNvPicPr>
            <a:picLocks noGrp="1" noChangeAspect="1"/>
          </p:cNvPicPr>
          <p:nvPr>
            <p:ph idx="1"/>
          </p:nvPr>
        </p:nvPicPr>
        <p:blipFill>
          <a:blip r:embed="rId2"/>
          <a:stretch>
            <a:fillRect/>
          </a:stretch>
        </p:blipFill>
        <p:spPr>
          <a:xfrm>
            <a:off x="1115789" y="1995955"/>
            <a:ext cx="5495999" cy="4351338"/>
          </a:xfrm>
          <a:prstGeom prst="rect">
            <a:avLst/>
          </a:prstGeom>
        </p:spPr>
      </p:pic>
      <p:sp>
        <p:nvSpPr>
          <p:cNvPr id="5" name="TextBox 4">
            <a:extLst>
              <a:ext uri="{FF2B5EF4-FFF2-40B4-BE49-F238E27FC236}">
                <a16:creationId xmlns:a16="http://schemas.microsoft.com/office/drawing/2014/main" id="{21912FF6-761F-450A-AF4A-C361B77814DE}"/>
              </a:ext>
            </a:extLst>
          </p:cNvPr>
          <p:cNvSpPr txBox="1"/>
          <p:nvPr/>
        </p:nvSpPr>
        <p:spPr>
          <a:xfrm>
            <a:off x="6561056" y="2182305"/>
            <a:ext cx="549599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They used 11 datasets from UCI repository to compare the performance of 4 algorithms</a:t>
            </a:r>
          </a:p>
          <a:p>
            <a:pPr marL="285750" indent="-285750">
              <a:buFont typeface="Arial" panose="020B0604020202020204" pitchFamily="34" charset="0"/>
              <a:buChar char="•"/>
            </a:pPr>
            <a:r>
              <a:rPr lang="en-US" dirty="0"/>
              <a:t>The general format of the data</a:t>
            </a:r>
          </a:p>
          <a:p>
            <a:pPr marL="285750" indent="-285750">
              <a:buFont typeface="Arial" panose="020B0604020202020204" pitchFamily="34" charset="0"/>
              <a:buChar char="•"/>
            </a:pPr>
            <a:r>
              <a:rPr lang="en-US" dirty="0"/>
              <a:t>[feature1, feature2, ……feature n , label]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are two instances of </a:t>
            </a:r>
            <a:r>
              <a:rPr lang="en-US" dirty="0" err="1"/>
              <a:t>seeds_dataset</a:t>
            </a:r>
            <a:endParaRPr lang="en-US" dirty="0"/>
          </a:p>
          <a:p>
            <a:pPr marL="285750" indent="-285750">
              <a:buFont typeface="Arial" panose="020B0604020202020204" pitchFamily="34" charset="0"/>
              <a:buChar char="•"/>
            </a:pPr>
            <a:r>
              <a:rPr lang="en-US" dirty="0"/>
              <a:t>15.26	14.84	0.871	5.763	3.312	2.221	5.22	1</a:t>
            </a:r>
          </a:p>
          <a:p>
            <a:pPr marL="285750" indent="-285750">
              <a:buFont typeface="Arial" panose="020B0604020202020204" pitchFamily="34" charset="0"/>
              <a:buChar char="•"/>
            </a:pPr>
            <a:r>
              <a:rPr lang="en-US" dirty="0"/>
              <a:t>14.88	14.57	0.8811	5.554	3.333	1.018	4.956	1</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3238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6347-412B-4422-B8FC-D043A14517F1}"/>
              </a:ext>
            </a:extLst>
          </p:cNvPr>
          <p:cNvSpPr>
            <a:spLocks noGrp="1"/>
          </p:cNvSpPr>
          <p:nvPr>
            <p:ph type="title"/>
          </p:nvPr>
        </p:nvSpPr>
        <p:spPr/>
        <p:txBody>
          <a:bodyPr/>
          <a:lstStyle/>
          <a:p>
            <a:r>
              <a:rPr lang="en-US" dirty="0"/>
              <a:t>Project description </a:t>
            </a:r>
          </a:p>
        </p:txBody>
      </p:sp>
      <p:sp>
        <p:nvSpPr>
          <p:cNvPr id="3" name="Content Placeholder 2">
            <a:extLst>
              <a:ext uri="{FF2B5EF4-FFF2-40B4-BE49-F238E27FC236}">
                <a16:creationId xmlns:a16="http://schemas.microsoft.com/office/drawing/2014/main" id="{2FAC1540-A61C-443E-94D1-8CBF84BF584A}"/>
              </a:ext>
            </a:extLst>
          </p:cNvPr>
          <p:cNvSpPr>
            <a:spLocks noGrp="1"/>
          </p:cNvSpPr>
          <p:nvPr>
            <p:ph idx="1"/>
          </p:nvPr>
        </p:nvSpPr>
        <p:spPr/>
        <p:txBody>
          <a:bodyPr/>
          <a:lstStyle/>
          <a:p>
            <a:r>
              <a:rPr lang="en-US" dirty="0"/>
              <a:t>Main purpose</a:t>
            </a:r>
          </a:p>
          <a:p>
            <a:pPr lvl="1"/>
            <a:r>
              <a:rPr lang="en-US" dirty="0"/>
              <a:t>Added two supervised learning algorithms: decision tree and naïve Bayes  </a:t>
            </a:r>
          </a:p>
          <a:p>
            <a:pPr lvl="1"/>
            <a:r>
              <a:rPr lang="en-US" dirty="0"/>
              <a:t>Comparing the performance of all the algorithms on those UCI repository</a:t>
            </a:r>
          </a:p>
          <a:p>
            <a:endParaRPr lang="en-US" dirty="0"/>
          </a:p>
          <a:p>
            <a:r>
              <a:rPr lang="en-US" dirty="0"/>
              <a:t>Implementation details</a:t>
            </a:r>
          </a:p>
          <a:p>
            <a:pPr lvl="1"/>
            <a:r>
              <a:rPr lang="en-US" dirty="0"/>
              <a:t>Using python 3.6 and scikit-learn machine learning library </a:t>
            </a:r>
          </a:p>
          <a:p>
            <a:pPr lvl="1"/>
            <a:r>
              <a:rPr lang="en-US" dirty="0"/>
              <a:t>All the dataset are downloaded from UCI repository and necessarily processed (except </a:t>
            </a:r>
            <a:r>
              <a:rPr lang="en-US" dirty="0" err="1"/>
              <a:t>movement_lib</a:t>
            </a:r>
            <a:r>
              <a:rPr lang="en-US" dirty="0"/>
              <a:t> and diabetes)</a:t>
            </a:r>
          </a:p>
          <a:p>
            <a:pPr marL="457200" lvl="1" indent="0">
              <a:buNone/>
            </a:pPr>
            <a:endParaRPr lang="en-US" dirty="0"/>
          </a:p>
        </p:txBody>
      </p:sp>
    </p:spTree>
    <p:extLst>
      <p:ext uri="{BB962C8B-B14F-4D97-AF65-F5344CB8AC3E}">
        <p14:creationId xmlns:p14="http://schemas.microsoft.com/office/powerpoint/2010/main" val="136567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381C-A442-45EA-A3FA-B2DCC344B5A6}"/>
              </a:ext>
            </a:extLst>
          </p:cNvPr>
          <p:cNvSpPr>
            <a:spLocks noGrp="1"/>
          </p:cNvSpPr>
          <p:nvPr>
            <p:ph type="title"/>
          </p:nvPr>
        </p:nvSpPr>
        <p:spPr/>
        <p:txBody>
          <a:bodyPr/>
          <a:lstStyle/>
          <a:p>
            <a:r>
              <a:rPr lang="en-US" dirty="0"/>
              <a:t>Comparison </a:t>
            </a:r>
          </a:p>
        </p:txBody>
      </p:sp>
      <p:pic>
        <p:nvPicPr>
          <p:cNvPr id="4" name="Content Placeholder 3">
            <a:extLst>
              <a:ext uri="{FF2B5EF4-FFF2-40B4-BE49-F238E27FC236}">
                <a16:creationId xmlns:a16="http://schemas.microsoft.com/office/drawing/2014/main" id="{64C87968-A1E2-4119-98F9-713D146E1802}"/>
              </a:ext>
            </a:extLst>
          </p:cNvPr>
          <p:cNvPicPr>
            <a:picLocks noGrp="1" noChangeAspect="1"/>
          </p:cNvPicPr>
          <p:nvPr>
            <p:ph idx="1"/>
          </p:nvPr>
        </p:nvPicPr>
        <p:blipFill>
          <a:blip r:embed="rId2"/>
          <a:stretch>
            <a:fillRect/>
          </a:stretch>
        </p:blipFill>
        <p:spPr>
          <a:xfrm>
            <a:off x="806506" y="1865966"/>
            <a:ext cx="5495999" cy="4351338"/>
          </a:xfrm>
          <a:prstGeom prst="rect">
            <a:avLst/>
          </a:prstGeom>
        </p:spPr>
      </p:pic>
      <p:graphicFrame>
        <p:nvGraphicFramePr>
          <p:cNvPr id="6" name="Table 5">
            <a:extLst>
              <a:ext uri="{FF2B5EF4-FFF2-40B4-BE49-F238E27FC236}">
                <a16:creationId xmlns:a16="http://schemas.microsoft.com/office/drawing/2014/main" id="{2E79F6C1-BE11-448A-A5A2-14422FEBBEDE}"/>
              </a:ext>
            </a:extLst>
          </p:cNvPr>
          <p:cNvGraphicFramePr>
            <a:graphicFrameLocks noGrp="1"/>
          </p:cNvGraphicFramePr>
          <p:nvPr>
            <p:extLst>
              <p:ext uri="{D42A27DB-BD31-4B8C-83A1-F6EECF244321}">
                <p14:modId xmlns:p14="http://schemas.microsoft.com/office/powerpoint/2010/main" val="3580827606"/>
              </p:ext>
            </p:extLst>
          </p:nvPr>
        </p:nvGraphicFramePr>
        <p:xfrm>
          <a:off x="6763869" y="1986524"/>
          <a:ext cx="1828800" cy="4389120"/>
        </p:xfrm>
        <a:graphic>
          <a:graphicData uri="http://schemas.openxmlformats.org/drawingml/2006/table">
            <a:tbl>
              <a:tblPr firstRow="1" bandRow="1">
                <a:tableStyleId>{5C22544A-7EE6-4342-B048-85BDC9FD1C3A}</a:tableStyleId>
              </a:tblPr>
              <a:tblGrid>
                <a:gridCol w="865096">
                  <a:extLst>
                    <a:ext uri="{9D8B030D-6E8A-4147-A177-3AD203B41FA5}">
                      <a16:colId xmlns:a16="http://schemas.microsoft.com/office/drawing/2014/main" val="2653384147"/>
                    </a:ext>
                  </a:extLst>
                </a:gridCol>
                <a:gridCol w="963704">
                  <a:extLst>
                    <a:ext uri="{9D8B030D-6E8A-4147-A177-3AD203B41FA5}">
                      <a16:colId xmlns:a16="http://schemas.microsoft.com/office/drawing/2014/main" val="1083703369"/>
                    </a:ext>
                  </a:extLst>
                </a:gridCol>
              </a:tblGrid>
              <a:tr h="182880">
                <a:tc>
                  <a:txBody>
                    <a:bodyPr/>
                    <a:lstStyle/>
                    <a:p>
                      <a:r>
                        <a:rPr lang="en-US" dirty="0"/>
                        <a:t>DT</a:t>
                      </a:r>
                    </a:p>
                  </a:txBody>
                  <a:tcPr/>
                </a:tc>
                <a:tc>
                  <a:txBody>
                    <a:bodyPr/>
                    <a:lstStyle/>
                    <a:p>
                      <a:r>
                        <a:rPr lang="en-US" dirty="0"/>
                        <a:t>NB</a:t>
                      </a:r>
                    </a:p>
                  </a:txBody>
                  <a:tcPr/>
                </a:tc>
                <a:extLst>
                  <a:ext uri="{0D108BD9-81ED-4DB2-BD59-A6C34878D82A}">
                    <a16:rowId xmlns:a16="http://schemas.microsoft.com/office/drawing/2014/main" val="2201061530"/>
                  </a:ext>
                </a:extLst>
              </a:tr>
              <a:tr h="182880">
                <a:tc>
                  <a:txBody>
                    <a:bodyPr/>
                    <a:lstStyle/>
                    <a:p>
                      <a:r>
                        <a:rPr lang="en-US" dirty="0"/>
                        <a:t>0.8809</a:t>
                      </a:r>
                    </a:p>
                  </a:txBody>
                  <a:tcPr/>
                </a:tc>
                <a:tc>
                  <a:txBody>
                    <a:bodyPr/>
                    <a:lstStyle/>
                    <a:p>
                      <a:r>
                        <a:rPr lang="en-US" dirty="0"/>
                        <a:t>0.8857</a:t>
                      </a:r>
                    </a:p>
                  </a:txBody>
                  <a:tcPr/>
                </a:tc>
                <a:extLst>
                  <a:ext uri="{0D108BD9-81ED-4DB2-BD59-A6C34878D82A}">
                    <a16:rowId xmlns:a16="http://schemas.microsoft.com/office/drawing/2014/main" val="3582381136"/>
                  </a:ext>
                </a:extLst>
              </a:tr>
              <a:tr h="182880">
                <a:tc>
                  <a:txBody>
                    <a:bodyPr/>
                    <a:lstStyle/>
                    <a:p>
                      <a:r>
                        <a:rPr lang="en-US" dirty="0"/>
                        <a:t>0.9047</a:t>
                      </a:r>
                    </a:p>
                  </a:txBody>
                  <a:tcPr/>
                </a:tc>
                <a:tc>
                  <a:txBody>
                    <a:bodyPr/>
                    <a:lstStyle/>
                    <a:p>
                      <a:r>
                        <a:rPr lang="en-US" dirty="0"/>
                        <a:t>0.8904</a:t>
                      </a:r>
                    </a:p>
                  </a:txBody>
                  <a:tcPr/>
                </a:tc>
                <a:extLst>
                  <a:ext uri="{0D108BD9-81ED-4DB2-BD59-A6C34878D82A}">
                    <a16:rowId xmlns:a16="http://schemas.microsoft.com/office/drawing/2014/main" val="4209976609"/>
                  </a:ext>
                </a:extLst>
              </a:tr>
              <a:tr h="18288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033298946"/>
                  </a:ext>
                </a:extLst>
              </a:tr>
              <a:tr h="182880">
                <a:tc>
                  <a:txBody>
                    <a:bodyPr/>
                    <a:lstStyle/>
                    <a:p>
                      <a:r>
                        <a:rPr lang="en-US" dirty="0"/>
                        <a:t>0.9546</a:t>
                      </a:r>
                    </a:p>
                  </a:txBody>
                  <a:tcPr/>
                </a:tc>
                <a:tc>
                  <a:txBody>
                    <a:bodyPr/>
                    <a:lstStyle/>
                    <a:p>
                      <a:r>
                        <a:rPr lang="en-US" dirty="0"/>
                        <a:t>0.8785</a:t>
                      </a:r>
                    </a:p>
                  </a:txBody>
                  <a:tcPr/>
                </a:tc>
                <a:extLst>
                  <a:ext uri="{0D108BD9-81ED-4DB2-BD59-A6C34878D82A}">
                    <a16:rowId xmlns:a16="http://schemas.microsoft.com/office/drawing/2014/main" val="845954779"/>
                  </a:ext>
                </a:extLst>
              </a:tr>
              <a:tr h="182880">
                <a:tc>
                  <a:txBody>
                    <a:bodyPr/>
                    <a:lstStyle/>
                    <a:p>
                      <a:r>
                        <a:rPr lang="en-US" dirty="0"/>
                        <a:t>0.8295</a:t>
                      </a:r>
                    </a:p>
                  </a:txBody>
                  <a:tcPr/>
                </a:tc>
                <a:tc>
                  <a:txBody>
                    <a:bodyPr/>
                    <a:lstStyle/>
                    <a:p>
                      <a:r>
                        <a:rPr lang="en-US" dirty="0"/>
                        <a:t>0.6958</a:t>
                      </a:r>
                    </a:p>
                  </a:txBody>
                  <a:tcPr/>
                </a:tc>
                <a:extLst>
                  <a:ext uri="{0D108BD9-81ED-4DB2-BD59-A6C34878D82A}">
                    <a16:rowId xmlns:a16="http://schemas.microsoft.com/office/drawing/2014/main" val="605217093"/>
                  </a:ext>
                </a:extLst>
              </a:tr>
              <a:tr h="18288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297030501"/>
                  </a:ext>
                </a:extLst>
              </a:tr>
              <a:tr h="182880">
                <a:tc>
                  <a:txBody>
                    <a:bodyPr/>
                    <a:lstStyle/>
                    <a:p>
                      <a:r>
                        <a:rPr lang="en-US" dirty="0"/>
                        <a:t>0.7677</a:t>
                      </a:r>
                    </a:p>
                  </a:txBody>
                  <a:tcPr/>
                </a:tc>
                <a:tc>
                  <a:txBody>
                    <a:bodyPr/>
                    <a:lstStyle/>
                    <a:p>
                      <a:r>
                        <a:rPr lang="en-US" dirty="0"/>
                        <a:t>0.8101</a:t>
                      </a:r>
                    </a:p>
                  </a:txBody>
                  <a:tcPr/>
                </a:tc>
                <a:extLst>
                  <a:ext uri="{0D108BD9-81ED-4DB2-BD59-A6C34878D82A}">
                    <a16:rowId xmlns:a16="http://schemas.microsoft.com/office/drawing/2014/main" val="1848963457"/>
                  </a:ext>
                </a:extLst>
              </a:tr>
              <a:tr h="182880">
                <a:tc>
                  <a:txBody>
                    <a:bodyPr/>
                    <a:lstStyle/>
                    <a:p>
                      <a:r>
                        <a:rPr lang="en-US" dirty="0"/>
                        <a:t>0.8856</a:t>
                      </a:r>
                    </a:p>
                  </a:txBody>
                  <a:tcPr/>
                </a:tc>
                <a:tc>
                  <a:txBody>
                    <a:bodyPr/>
                    <a:lstStyle/>
                    <a:p>
                      <a:r>
                        <a:rPr lang="en-US" dirty="0"/>
                        <a:t>0.8878</a:t>
                      </a:r>
                    </a:p>
                  </a:txBody>
                  <a:tcPr/>
                </a:tc>
                <a:extLst>
                  <a:ext uri="{0D108BD9-81ED-4DB2-BD59-A6C34878D82A}">
                    <a16:rowId xmlns:a16="http://schemas.microsoft.com/office/drawing/2014/main" val="3404432359"/>
                  </a:ext>
                </a:extLst>
              </a:tr>
              <a:tr h="182880">
                <a:tc>
                  <a:txBody>
                    <a:bodyPr/>
                    <a:lstStyle/>
                    <a:p>
                      <a:r>
                        <a:rPr lang="en-US" dirty="0"/>
                        <a:t>0.8471</a:t>
                      </a:r>
                    </a:p>
                  </a:txBody>
                  <a:tcPr/>
                </a:tc>
                <a:tc>
                  <a:txBody>
                    <a:bodyPr/>
                    <a:lstStyle/>
                    <a:p>
                      <a:r>
                        <a:rPr lang="en-US" dirty="0"/>
                        <a:t>0.8836</a:t>
                      </a:r>
                    </a:p>
                  </a:txBody>
                  <a:tcPr/>
                </a:tc>
                <a:extLst>
                  <a:ext uri="{0D108BD9-81ED-4DB2-BD59-A6C34878D82A}">
                    <a16:rowId xmlns:a16="http://schemas.microsoft.com/office/drawing/2014/main" val="1942791932"/>
                  </a:ext>
                </a:extLst>
              </a:tr>
              <a:tr h="182880">
                <a:tc>
                  <a:txBody>
                    <a:bodyPr/>
                    <a:lstStyle/>
                    <a:p>
                      <a:r>
                        <a:rPr lang="en-US" dirty="0"/>
                        <a:t>0.6236</a:t>
                      </a:r>
                    </a:p>
                  </a:txBody>
                  <a:tcPr/>
                </a:tc>
                <a:tc>
                  <a:txBody>
                    <a:bodyPr/>
                    <a:lstStyle/>
                    <a:p>
                      <a:r>
                        <a:rPr lang="en-US" dirty="0"/>
                        <a:t>0.4327</a:t>
                      </a:r>
                    </a:p>
                  </a:txBody>
                  <a:tcPr/>
                </a:tc>
                <a:extLst>
                  <a:ext uri="{0D108BD9-81ED-4DB2-BD59-A6C34878D82A}">
                    <a16:rowId xmlns:a16="http://schemas.microsoft.com/office/drawing/2014/main" val="3373211980"/>
                  </a:ext>
                </a:extLst>
              </a:tr>
              <a:tr h="182880">
                <a:tc>
                  <a:txBody>
                    <a:bodyPr/>
                    <a:lstStyle/>
                    <a:p>
                      <a:r>
                        <a:rPr lang="en-US" dirty="0"/>
                        <a:t>0.9277</a:t>
                      </a:r>
                    </a:p>
                  </a:txBody>
                  <a:tcPr/>
                </a:tc>
                <a:tc>
                  <a:txBody>
                    <a:bodyPr/>
                    <a:lstStyle/>
                    <a:p>
                      <a:r>
                        <a:rPr lang="en-US" dirty="0"/>
                        <a:t>0.8926</a:t>
                      </a:r>
                    </a:p>
                  </a:txBody>
                  <a:tcPr/>
                </a:tc>
                <a:extLst>
                  <a:ext uri="{0D108BD9-81ED-4DB2-BD59-A6C34878D82A}">
                    <a16:rowId xmlns:a16="http://schemas.microsoft.com/office/drawing/2014/main" val="734325487"/>
                  </a:ext>
                </a:extLst>
              </a:tr>
            </a:tbl>
          </a:graphicData>
        </a:graphic>
      </p:graphicFrame>
      <p:sp>
        <p:nvSpPr>
          <p:cNvPr id="7" name="TextBox 6">
            <a:extLst>
              <a:ext uri="{FF2B5EF4-FFF2-40B4-BE49-F238E27FC236}">
                <a16:creationId xmlns:a16="http://schemas.microsoft.com/office/drawing/2014/main" id="{7BF16553-4363-4433-921F-A90A2EEBEA45}"/>
              </a:ext>
            </a:extLst>
          </p:cNvPr>
          <p:cNvSpPr txBox="1"/>
          <p:nvPr/>
        </p:nvSpPr>
        <p:spPr>
          <a:xfrm>
            <a:off x="8821271" y="2034989"/>
            <a:ext cx="294042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Decision tree tend to be more accurate than NB because it has much better performance on some datasets while its counterpart performs bad</a:t>
            </a:r>
          </a:p>
          <a:p>
            <a:pPr marL="285750" indent="-285750">
              <a:buFont typeface="Arial" panose="020B0604020202020204" pitchFamily="34" charset="0"/>
              <a:buChar char="•"/>
            </a:pPr>
            <a:r>
              <a:rPr lang="en-US" dirty="0"/>
              <a:t>In general, the performance of Naïve </a:t>
            </a:r>
            <a:r>
              <a:rPr lang="en-US" dirty="0" err="1"/>
              <a:t>bayes</a:t>
            </a:r>
            <a:r>
              <a:rPr lang="en-US" dirty="0"/>
              <a:t> is stable, but it drop dramatically in Glass dataset. So does KNN, ENN, and DT. </a:t>
            </a:r>
          </a:p>
          <a:p>
            <a:endParaRPr lang="en-US" dirty="0"/>
          </a:p>
        </p:txBody>
      </p:sp>
    </p:spTree>
    <p:extLst>
      <p:ext uri="{BB962C8B-B14F-4D97-AF65-F5344CB8AC3E}">
        <p14:creationId xmlns:p14="http://schemas.microsoft.com/office/powerpoint/2010/main" val="198062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18C57-182E-406A-83AC-070E6696421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B613889-A135-4F7E-A6E0-160014AEC1B5}"/>
              </a:ext>
            </a:extLst>
          </p:cNvPr>
          <p:cNvSpPr>
            <a:spLocks noGrp="1"/>
          </p:cNvSpPr>
          <p:nvPr>
            <p:ph idx="1"/>
          </p:nvPr>
        </p:nvSpPr>
        <p:spPr/>
        <p:txBody>
          <a:bodyPr/>
          <a:lstStyle/>
          <a:p>
            <a:r>
              <a:rPr lang="en-US" dirty="0"/>
              <a:t>It’s is impossible to assume one algorithm is better than other for all the cases</a:t>
            </a:r>
          </a:p>
          <a:p>
            <a:r>
              <a:rPr lang="en-US" dirty="0"/>
              <a:t>Some improved algorithms are generally better than it’s original one</a:t>
            </a:r>
          </a:p>
          <a:p>
            <a:endParaRPr lang="en-US" dirty="0"/>
          </a:p>
        </p:txBody>
      </p:sp>
    </p:spTree>
    <p:extLst>
      <p:ext uri="{BB962C8B-B14F-4D97-AF65-F5344CB8AC3E}">
        <p14:creationId xmlns:p14="http://schemas.microsoft.com/office/powerpoint/2010/main" val="314677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466</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Study and Observation of the Variation of Accuracies of KNN, SVM, LMNN, ENN Algorithms on Eleven Different Datasets from UCI Machine Learning Repository</vt:lpstr>
      <vt:lpstr>Paper Abstract </vt:lpstr>
      <vt:lpstr>Paper resource</vt:lpstr>
      <vt:lpstr>Algorithm</vt:lpstr>
      <vt:lpstr>Basic illustration </vt:lpstr>
      <vt:lpstr>Dataset </vt:lpstr>
      <vt:lpstr>Project description </vt:lpstr>
      <vt:lpstr>Comparison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and Observation of the Variation of Accuracies of KNN, SVM, LMNN, ENN Algorithms on Eleven Different Datasets from UCI Machine Learning Repository</dc:title>
  <dc:creator>哲宇 何</dc:creator>
  <cp:lastModifiedBy>哲宇 何</cp:lastModifiedBy>
  <cp:revision>16</cp:revision>
  <dcterms:created xsi:type="dcterms:W3CDTF">2019-04-30T00:51:18Z</dcterms:created>
  <dcterms:modified xsi:type="dcterms:W3CDTF">2019-04-30T08:31:37Z</dcterms:modified>
</cp:coreProperties>
</file>