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1983307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d198330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e81d6d6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e81d6d6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d1983307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d1983307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d198330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d198330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6334d8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56334d8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1983307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d1983307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56334d8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56334d8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56334d8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56334d8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安装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1.执行环境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Windows10以上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Excel2010以上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Salesforce命令行工具sf已安装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2.安装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下载zip文件并展开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最新差分里面的文件覆盖到展开后的DevelopWorkspace.exe所在路径内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ja" sz="1025"/>
              <a:t>3.点击DevelopWorkspace.exe文件执行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74" y="880925"/>
            <a:ext cx="3462323" cy="20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核心功能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722">
                <a:solidFill>
                  <a:srgbClr val="0000FF"/>
                </a:solidFill>
              </a:rPr>
              <a:t>灵活利用excel的强大功能，对数据进行灵活的编辑后（插入/更新），一键反映到Salesforce环境的基本操作为核心机能。</a:t>
            </a:r>
            <a:endParaRPr sz="722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支持单表/多表的导出/反映/差分，对指定条件的数据进行快速的删除或者更新（不用指定具体的Id）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支持对经常使用的数据的条件按</a:t>
            </a:r>
            <a:r>
              <a:rPr lang="ja" sz="722">
                <a:solidFill>
                  <a:srgbClr val="EE0000"/>
                </a:solidFill>
              </a:rPr>
              <a:t>业务上关注的数据</a:t>
            </a:r>
            <a:r>
              <a:rPr lang="ja" sz="722"/>
              <a:t>进行管理，通过它可以快速出/反映/差分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对SOQL的多张表的复合检索的对象数据有层次的输出到Excel中，可以用来数据分析检证等工作，类似Salesforce中的Report这个工具。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通过sf获得的meta数据可以通过表的形式更直观的输出到Excel中，可以在release时通过它来比较多个环境之间的差分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使用场景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替代Workbench，Developer console等工具，除了日常的数据CRUD操作以外，还可以在这些场景中活用它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测试数据做成/测试结果检证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数据移行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ja" sz="722"/>
              <a:t>对一个黑盒功能进行观察数据的更新结果，用来反推它的业务内容</a:t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7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7688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DB开发支援主界面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）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" y="522600"/>
            <a:ext cx="7635973" cy="44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1355700" y="2206575"/>
            <a:ext cx="76887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44">
                <a:solidFill>
                  <a:schemeClr val="accent3"/>
                </a:solidFill>
              </a:rPr>
              <a:t>Tips：</a:t>
            </a:r>
            <a:r>
              <a:rPr lang="ja" sz="2044">
                <a:solidFill>
                  <a:schemeClr val="accent3"/>
                </a:solidFill>
              </a:rPr>
              <a:t>如果下拉列表里面没有自己的salesforce</a:t>
            </a:r>
            <a:r>
              <a:rPr lang="ja" sz="2044">
                <a:solidFill>
                  <a:schemeClr val="accent3"/>
                </a:solidFill>
              </a:rPr>
              <a:t>环境，那么需要配置sf命令的路径或者使用sf 事先登录到想访问的salesforce环境</a:t>
            </a:r>
            <a:endParaRPr sz="2044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94">
                <a:solidFill>
                  <a:srgbClr val="0000FF"/>
                </a:solidFill>
              </a:rPr>
              <a:t>（DatabaseConfig.json文件定义路径：sfCommandPath": "c:\\Program Files\\nodejs\\sf.cmd"）</a:t>
            </a:r>
            <a:endParaRPr sz="1094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4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主要功能：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①DB环境列表（salesforce的环境会靠下方）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②结构载入：Sobject的metadata载入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③数据导出：指定的sobject或者自定义SQL的结果显示到excel中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④数据更新：excel的内容反映到salesforce中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77">
                <a:solidFill>
                  <a:schemeClr val="accent3"/>
                </a:solidFill>
              </a:rPr>
              <a:t>⑤差分作成：excel的内容和Salesforce的内容的差分</a:t>
            </a:r>
            <a:endParaRPr sz="1377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836" y="876675"/>
            <a:ext cx="2789816" cy="16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基本用法1：</a:t>
            </a:r>
            <a:r>
              <a:rPr lang="ja" sz="1488">
                <a:solidFill>
                  <a:srgbClr val="EE0000"/>
                </a:solidFill>
              </a:rPr>
              <a:t>从表Schema中选择导出对象</a:t>
            </a:r>
            <a:endParaRPr sz="1488">
              <a:solidFill>
                <a:srgbClr val="EE0000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99700" y="19645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SF环境选择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567107" y="21961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SOBJECT结构信息取得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87111" y="23530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选择对象SOBJECT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607125" y="2427625"/>
            <a:ext cx="1147200" cy="313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定制过滤条件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607120" y="280012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导出数据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013147" y="31768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执行SF功能</a:t>
            </a:r>
            <a:endParaRPr sz="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714547" y="33001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数据差分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425845" y="35605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数据加工（增删改）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651645" y="35605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数据反映至SF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6"/>
          <p:cNvCxnSpPr>
            <a:stCxn id="112" idx="2"/>
            <a:endCxn id="115" idx="1"/>
          </p:cNvCxnSpPr>
          <p:nvPr/>
        </p:nvCxnSpPr>
        <p:spPr>
          <a:xfrm rot="5400000">
            <a:off x="4001420" y="2538225"/>
            <a:ext cx="603600" cy="1755000"/>
          </a:xfrm>
          <a:prstGeom prst="curvedConnector4">
            <a:avLst>
              <a:gd fmla="val 36997" name="adj1"/>
              <a:gd fmla="val 1135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6" idx="3"/>
            <a:endCxn id="113" idx="1"/>
          </p:cNvCxnSpPr>
          <p:nvPr/>
        </p:nvCxnSpPr>
        <p:spPr>
          <a:xfrm flipH="1" rot="10800000">
            <a:off x="5798845" y="3333750"/>
            <a:ext cx="214200" cy="383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112" idx="3"/>
            <a:endCxn id="113" idx="1"/>
          </p:cNvCxnSpPr>
          <p:nvPr/>
        </p:nvCxnSpPr>
        <p:spPr>
          <a:xfrm>
            <a:off x="5754320" y="2957025"/>
            <a:ext cx="258900" cy="3768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13" idx="3"/>
            <a:endCxn id="114" idx="1"/>
          </p:cNvCxnSpPr>
          <p:nvPr/>
        </p:nvCxnSpPr>
        <p:spPr>
          <a:xfrm>
            <a:off x="7160347" y="3333750"/>
            <a:ext cx="554100" cy="1233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09" idx="3"/>
            <a:endCxn id="110" idx="1"/>
          </p:cNvCxnSpPr>
          <p:nvPr/>
        </p:nvCxnSpPr>
        <p:spPr>
          <a:xfrm>
            <a:off x="2714307" y="2353075"/>
            <a:ext cx="372900" cy="15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08" idx="3"/>
            <a:endCxn id="109" idx="1"/>
          </p:cNvCxnSpPr>
          <p:nvPr/>
        </p:nvCxnSpPr>
        <p:spPr>
          <a:xfrm>
            <a:off x="1246900" y="2121475"/>
            <a:ext cx="320100" cy="231600"/>
          </a:xfrm>
          <a:prstGeom prst="curved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0" idx="3"/>
            <a:endCxn id="112" idx="1"/>
          </p:cNvCxnSpPr>
          <p:nvPr/>
        </p:nvCxnSpPr>
        <p:spPr>
          <a:xfrm>
            <a:off x="4234311" y="2509975"/>
            <a:ext cx="372900" cy="4470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基本用法</a:t>
            </a:r>
            <a:r>
              <a:rPr lang="ja"/>
              <a:t>2</a:t>
            </a:r>
            <a:r>
              <a:rPr lang="ja"/>
              <a:t>：</a:t>
            </a:r>
            <a:r>
              <a:rPr lang="ja" sz="1044">
                <a:solidFill>
                  <a:srgbClr val="EE0000"/>
                </a:solidFill>
              </a:rPr>
              <a:t>从</a:t>
            </a:r>
            <a:r>
              <a:rPr lang="ja" sz="1044">
                <a:solidFill>
                  <a:srgbClr val="EE0000"/>
                </a:solidFill>
              </a:rPr>
              <a:t>Custom中直接定义SOQL确定导出对象以及条件</a:t>
            </a:r>
            <a:endParaRPr sz="1044">
              <a:solidFill>
                <a:srgbClr val="EE0000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99700" y="19645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SF环境选择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567107" y="21961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SOBJECT结构信息取得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087111" y="235307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定制SOQL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607120" y="2800125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导出数据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013147" y="31768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执行SF功能</a:t>
            </a:r>
            <a:endParaRPr sz="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714547" y="33001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数据差分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425845" y="35605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数据加工（增删改）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651645" y="3560550"/>
            <a:ext cx="1147200" cy="3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latin typeface="Lato"/>
                <a:ea typeface="Lato"/>
                <a:cs typeface="Lato"/>
                <a:sym typeface="Lato"/>
              </a:rPr>
              <a:t>数据反映至SF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17"/>
          <p:cNvCxnSpPr>
            <a:stCxn id="132" idx="2"/>
            <a:endCxn id="135" idx="1"/>
          </p:cNvCxnSpPr>
          <p:nvPr/>
        </p:nvCxnSpPr>
        <p:spPr>
          <a:xfrm rot="5400000">
            <a:off x="4001420" y="2538225"/>
            <a:ext cx="603600" cy="1755000"/>
          </a:xfrm>
          <a:prstGeom prst="curvedConnector4">
            <a:avLst>
              <a:gd fmla="val 36997" name="adj1"/>
              <a:gd fmla="val 1135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6" idx="3"/>
            <a:endCxn id="133" idx="1"/>
          </p:cNvCxnSpPr>
          <p:nvPr/>
        </p:nvCxnSpPr>
        <p:spPr>
          <a:xfrm flipH="1" rot="10800000">
            <a:off x="5798845" y="3333750"/>
            <a:ext cx="214200" cy="3837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32" idx="3"/>
            <a:endCxn id="133" idx="1"/>
          </p:cNvCxnSpPr>
          <p:nvPr/>
        </p:nvCxnSpPr>
        <p:spPr>
          <a:xfrm>
            <a:off x="5754320" y="2957025"/>
            <a:ext cx="258900" cy="3768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33" idx="3"/>
            <a:endCxn id="134" idx="1"/>
          </p:cNvCxnSpPr>
          <p:nvPr/>
        </p:nvCxnSpPr>
        <p:spPr>
          <a:xfrm>
            <a:off x="7160347" y="3333750"/>
            <a:ext cx="554100" cy="1233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30" idx="3"/>
            <a:endCxn id="131" idx="1"/>
          </p:cNvCxnSpPr>
          <p:nvPr/>
        </p:nvCxnSpPr>
        <p:spPr>
          <a:xfrm>
            <a:off x="2714307" y="2353075"/>
            <a:ext cx="372900" cy="15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>
            <a:stCxn id="129" idx="3"/>
            <a:endCxn id="130" idx="1"/>
          </p:cNvCxnSpPr>
          <p:nvPr/>
        </p:nvCxnSpPr>
        <p:spPr>
          <a:xfrm>
            <a:off x="1246900" y="2121475"/>
            <a:ext cx="320100" cy="231600"/>
          </a:xfrm>
          <a:prstGeom prst="curved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31" idx="3"/>
            <a:endCxn id="132" idx="1"/>
          </p:cNvCxnSpPr>
          <p:nvPr/>
        </p:nvCxnSpPr>
        <p:spPr>
          <a:xfrm>
            <a:off x="4234311" y="2509975"/>
            <a:ext cx="372900" cy="4470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052" y="1126101"/>
            <a:ext cx="3001902" cy="17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3087100" y="1983721"/>
            <a:ext cx="22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600">
                <a:solidFill>
                  <a:srgbClr val="EE0000"/>
                </a:solidFill>
                <a:latin typeface="Lato"/>
                <a:ea typeface="Lato"/>
                <a:cs typeface="Lato"/>
                <a:sym typeface="Lato"/>
              </a:rPr>
              <a:t>注意每一个SOQL只处理单张表的数据，为简化书写方式，所有的字段的用 * 代替</a:t>
            </a:r>
            <a:endParaRPr b="1" sz="600">
              <a:solidFill>
                <a:srgbClr val="EE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25825" y="46750"/>
            <a:ext cx="7054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基本用法3</a:t>
            </a:r>
            <a:r>
              <a:rPr b="1" lang="ja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：</a:t>
            </a:r>
            <a:r>
              <a:rPr b="1" lang="ja" sz="1044">
                <a:solidFill>
                  <a:srgbClr val="EE0000"/>
                </a:solidFill>
                <a:latin typeface="Raleway"/>
                <a:ea typeface="Raleway"/>
                <a:cs typeface="Raleway"/>
                <a:sym typeface="Raleway"/>
              </a:rPr>
              <a:t>增删改查，除了基本的SOQL，可以通过定制Where条件批量更新/删除数据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50"/>
            <a:ext cx="7475968" cy="43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5" y="536125"/>
            <a:ext cx="6481848" cy="37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451" y="1808253"/>
            <a:ext cx="6289075" cy="32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0" y="0"/>
            <a:ext cx="889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基本用法</a:t>
            </a:r>
            <a:r>
              <a:rPr b="1" lang="ja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ja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：</a:t>
            </a:r>
            <a:r>
              <a:rPr b="1" lang="ja" sz="1044">
                <a:solidFill>
                  <a:srgbClr val="EE0000"/>
                </a:solidFill>
                <a:latin typeface="Raleway"/>
                <a:ea typeface="Raleway"/>
                <a:cs typeface="Raleway"/>
                <a:sym typeface="Raleway"/>
              </a:rPr>
              <a:t>可以对复合检索的SOQL的结果按关系分层次的导出到excel中可以有效的进行数据分析（替代Report）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29450" y="611275"/>
            <a:ext cx="76887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表之间的Lookup的拓扑？关系图展示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环境部署前后的Profile/permission的差分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差分默认按主键进行计算，可以指定其他项目进行差分，可用于不同环境数据迁移后的差分确认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不同环境的两张表也可以进行差分，除了数据差分以外，结构的不同处也会标示出来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0"/>
            <a:ext cx="889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其他功能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