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56"/>
  </p:notesMasterIdLst>
  <p:sldIdLst>
    <p:sldId id="257" r:id="rId4"/>
    <p:sldId id="258" r:id="rId5"/>
    <p:sldId id="259"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3" r:id="rId19"/>
    <p:sldId id="274" r:id="rId20"/>
    <p:sldId id="275" r:id="rId21"/>
    <p:sldId id="276" r:id="rId22"/>
    <p:sldId id="277"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298" r:id="rId41"/>
    <p:sldId id="299" r:id="rId42"/>
    <p:sldId id="301" r:id="rId43"/>
    <p:sldId id="302" r:id="rId44"/>
    <p:sldId id="303" r:id="rId45"/>
    <p:sldId id="304" r:id="rId46"/>
    <p:sldId id="305" r:id="rId47"/>
    <p:sldId id="307" r:id="rId48"/>
    <p:sldId id="308" r:id="rId49"/>
    <p:sldId id="306" r:id="rId50"/>
    <p:sldId id="309" r:id="rId51"/>
    <p:sldId id="310" r:id="rId52"/>
    <p:sldId id="311" r:id="rId53"/>
    <p:sldId id="312" r:id="rId54"/>
    <p:sldId id="28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Welcome to dotnet" id="{2FB80738-8391-BD49-9A7B-5B4F8B62D792}">
          <p14:sldIdLst>
            <p14:sldId id="257"/>
            <p14:sldId id="258"/>
            <p14:sldId id="259"/>
            <p14:sldId id="260"/>
            <p14:sldId id="261"/>
            <p14:sldId id="262"/>
            <p14:sldId id="263"/>
            <p14:sldId id="264"/>
          </p14:sldIdLst>
        </p14:section>
        <p14:section name=".NET" id="{FF28763B-94C8-A442-ADA3-56F9FC7B15E2}">
          <p14:sldIdLst>
            <p14:sldId id="265"/>
            <p14:sldId id="266"/>
            <p14:sldId id="268"/>
            <p14:sldId id="267"/>
            <p14:sldId id="269"/>
            <p14:sldId id="270"/>
          </p14:sldIdLst>
        </p14:section>
        <p14:section name=".NET 8" id="{E56082B7-CAF4-384A-8793-9906C83B02CD}">
          <p14:sldIdLst>
            <p14:sldId id="271"/>
            <p14:sldId id="273"/>
            <p14:sldId id="274"/>
            <p14:sldId id="275"/>
            <p14:sldId id="276"/>
            <p14:sldId id="277"/>
            <p14:sldId id="279"/>
            <p14:sldId id="280"/>
            <p14:sldId id="281"/>
            <p14:sldId id="282"/>
            <p14:sldId id="284"/>
            <p14:sldId id="285"/>
            <p14:sldId id="286"/>
            <p14:sldId id="287"/>
            <p14:sldId id="288"/>
            <p14:sldId id="289"/>
            <p14:sldId id="290"/>
            <p14:sldId id="291"/>
            <p14:sldId id="293"/>
            <p14:sldId id="294"/>
            <p14:sldId id="295"/>
            <p14:sldId id="296"/>
            <p14:sldId id="297"/>
            <p14:sldId id="298"/>
          </p14:sldIdLst>
        </p14:section>
        <p14:section name="Breaking Changes" id="{2BB9D1E6-2D4E-7B43-99E5-5066B465315E}">
          <p14:sldIdLst>
            <p14:sldId id="299"/>
            <p14:sldId id="301"/>
            <p14:sldId id="302"/>
            <p14:sldId id="303"/>
            <p14:sldId id="304"/>
          </p14:sldIdLst>
        </p14:section>
        <p14:section name="Prepare for Migration" id="{FB804448-B9A7-044E-A83B-0BCD176BE61A}">
          <p14:sldIdLst>
            <p14:sldId id="305"/>
            <p14:sldId id="307"/>
            <p14:sldId id="308"/>
            <p14:sldId id="306"/>
            <p14:sldId id="309"/>
            <p14:sldId id="310"/>
            <p14:sldId id="311"/>
            <p14:sldId id="312"/>
          </p14:sldIdLst>
        </p14:section>
        <p14:section name="Appendix" id="{8130D3B2-625A-EB43-B330-67BFF22DFE68}">
          <p14:sldIdLst>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869F3-B26C-BE4D-8AFE-BEA4577992F4}" v="1770" dt="2023-10-25T14:28:18.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293"/>
  </p:normalViewPr>
  <p:slideViewPr>
    <p:cSldViewPr snapToGrid="0">
      <p:cViewPr varScale="1">
        <p:scale>
          <a:sx n="144" d="100"/>
          <a:sy n="144" d="100"/>
        </p:scale>
        <p:origin x="21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61" Type="http://schemas.microsoft.com/office/2015/10/relationships/revisionInfo" Target="revisionInfo.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1" Type="http://schemas.openxmlformats.org/officeDocument/2006/relationships/hyperlink" Target="https://devblogs.microsoft.com/dotnet/performance-improvements-in-net-8/"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1" Type="http://schemas.openxmlformats.org/officeDocument/2006/relationships/hyperlink" Target="https://devblogs.microsoft.com/dotnet/performance-improvements-in-net-8/"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C2942-D389-4AEF-A29B-2B812BFD9F1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6E195D-FBFA-4B7A-8DE3-25BEE37A8115}">
      <dgm:prSet/>
      <dgm:spPr/>
      <dgm:t>
        <a:bodyPr/>
        <a:lstStyle/>
        <a:p>
          <a:pPr>
            <a:lnSpc>
              <a:spcPct val="100000"/>
            </a:lnSpc>
            <a:defRPr b="1"/>
          </a:pPr>
          <a:r>
            <a:rPr lang="en-US" b="0" i="0"/>
            <a:t>Workshop Schedule:</a:t>
          </a:r>
          <a:endParaRPr lang="en-US"/>
        </a:p>
      </dgm:t>
    </dgm:pt>
    <dgm:pt modelId="{24084486-C5DF-4B2C-8621-7E01F3D0233A}" type="parTrans" cxnId="{F48BD1B1-ACFD-4C46-B105-CCCDF32FE9C9}">
      <dgm:prSet/>
      <dgm:spPr/>
      <dgm:t>
        <a:bodyPr/>
        <a:lstStyle/>
        <a:p>
          <a:endParaRPr lang="en-US"/>
        </a:p>
      </dgm:t>
    </dgm:pt>
    <dgm:pt modelId="{DD16D170-0BAE-43A8-9D9D-DCE5419C43FC}" type="sibTrans" cxnId="{F48BD1B1-ACFD-4C46-B105-CCCDF32FE9C9}">
      <dgm:prSet/>
      <dgm:spPr/>
      <dgm:t>
        <a:bodyPr/>
        <a:lstStyle/>
        <a:p>
          <a:endParaRPr lang="en-US"/>
        </a:p>
      </dgm:t>
    </dgm:pt>
    <dgm:pt modelId="{65B095F5-E2C5-43F4-864B-A0B2DC67BD66}">
      <dgm:prSet/>
      <dgm:spPr/>
      <dgm:t>
        <a:bodyPr/>
        <a:lstStyle/>
        <a:p>
          <a:pPr>
            <a:lnSpc>
              <a:spcPct val="100000"/>
            </a:lnSpc>
          </a:pPr>
          <a:r>
            <a:rPr lang="en-US" b="0" i="0"/>
            <a:t>Day 1: Education</a:t>
          </a:r>
          <a:endParaRPr lang="en-US"/>
        </a:p>
      </dgm:t>
    </dgm:pt>
    <dgm:pt modelId="{99BC9EA3-8785-4DAC-B910-1673C6BDCABB}" type="parTrans" cxnId="{33CCB14E-CF70-4F28-BAE0-FE37F929987F}">
      <dgm:prSet/>
      <dgm:spPr/>
      <dgm:t>
        <a:bodyPr/>
        <a:lstStyle/>
        <a:p>
          <a:endParaRPr lang="en-US"/>
        </a:p>
      </dgm:t>
    </dgm:pt>
    <dgm:pt modelId="{657192F9-C154-4B90-AFDB-C6F5FEE8D679}" type="sibTrans" cxnId="{33CCB14E-CF70-4F28-BAE0-FE37F929987F}">
      <dgm:prSet/>
      <dgm:spPr/>
      <dgm:t>
        <a:bodyPr/>
        <a:lstStyle/>
        <a:p>
          <a:endParaRPr lang="en-US"/>
        </a:p>
      </dgm:t>
    </dgm:pt>
    <dgm:pt modelId="{C924CA38-3C7C-4A96-86D4-E0EFDD3A19C5}">
      <dgm:prSet/>
      <dgm:spPr/>
      <dgm:t>
        <a:bodyPr/>
        <a:lstStyle/>
        <a:p>
          <a:pPr>
            <a:lnSpc>
              <a:spcPct val="100000"/>
            </a:lnSpc>
          </a:pPr>
          <a:r>
            <a:rPr lang="en-US" b="0" i="0" dirty="0"/>
            <a:t>Day 2: Hands-On Upgrading &lt;enter chosen app name here&gt;</a:t>
          </a:r>
          <a:endParaRPr lang="en-US" dirty="0"/>
        </a:p>
      </dgm:t>
    </dgm:pt>
    <dgm:pt modelId="{08BEDDBE-0531-441B-B003-4196E10E9DA0}" type="parTrans" cxnId="{81795889-B897-46BA-9FA1-D2D082D248CA}">
      <dgm:prSet/>
      <dgm:spPr/>
      <dgm:t>
        <a:bodyPr/>
        <a:lstStyle/>
        <a:p>
          <a:endParaRPr lang="en-US"/>
        </a:p>
      </dgm:t>
    </dgm:pt>
    <dgm:pt modelId="{295447E4-9CB5-4E7A-A812-141BED515215}" type="sibTrans" cxnId="{81795889-B897-46BA-9FA1-D2D082D248CA}">
      <dgm:prSet/>
      <dgm:spPr/>
      <dgm:t>
        <a:bodyPr/>
        <a:lstStyle/>
        <a:p>
          <a:endParaRPr lang="en-US"/>
        </a:p>
      </dgm:t>
    </dgm:pt>
    <dgm:pt modelId="{95AA1A94-A731-4108-ADB7-016E9118A231}">
      <dgm:prSet/>
      <dgm:spPr/>
      <dgm:t>
        <a:bodyPr/>
        <a:lstStyle/>
        <a:p>
          <a:pPr>
            <a:lnSpc>
              <a:spcPct val="100000"/>
            </a:lnSpc>
          </a:pPr>
          <a:r>
            <a:rPr lang="en-US" b="0" i="0" dirty="0"/>
            <a:t>Day 3: Optional for more upgrading</a:t>
          </a:r>
          <a:endParaRPr lang="en-US" dirty="0"/>
        </a:p>
      </dgm:t>
    </dgm:pt>
    <dgm:pt modelId="{FB704389-09F0-408C-9E63-0FB3E35A43F2}" type="parTrans" cxnId="{21F3E77F-B651-4158-8D65-708188A6A770}">
      <dgm:prSet/>
      <dgm:spPr/>
      <dgm:t>
        <a:bodyPr/>
        <a:lstStyle/>
        <a:p>
          <a:endParaRPr lang="en-US"/>
        </a:p>
      </dgm:t>
    </dgm:pt>
    <dgm:pt modelId="{C3390EF8-C1CF-4FA2-870C-2906D8555126}" type="sibTrans" cxnId="{21F3E77F-B651-4158-8D65-708188A6A770}">
      <dgm:prSet/>
      <dgm:spPr/>
      <dgm:t>
        <a:bodyPr/>
        <a:lstStyle/>
        <a:p>
          <a:endParaRPr lang="en-US"/>
        </a:p>
      </dgm:t>
    </dgm:pt>
    <dgm:pt modelId="{B2087B84-218F-4A54-B3A7-122411D4D5DD}">
      <dgm:prSet/>
      <dgm:spPr/>
      <dgm:t>
        <a:bodyPr/>
        <a:lstStyle/>
        <a:p>
          <a:pPr>
            <a:lnSpc>
              <a:spcPct val="100000"/>
            </a:lnSpc>
            <a:defRPr b="1"/>
          </a:pPr>
          <a:r>
            <a:rPr lang="en-US" b="0" i="0"/>
            <a:t>Topics for Day 1:</a:t>
          </a:r>
          <a:endParaRPr lang="en-US"/>
        </a:p>
      </dgm:t>
    </dgm:pt>
    <dgm:pt modelId="{D0886FAC-0544-4C00-AC6B-AA3EF6CFBC4E}" type="parTrans" cxnId="{5D4BFFAA-42DF-4A0B-B9FD-A2EE03B3A8A2}">
      <dgm:prSet/>
      <dgm:spPr/>
      <dgm:t>
        <a:bodyPr/>
        <a:lstStyle/>
        <a:p>
          <a:endParaRPr lang="en-US"/>
        </a:p>
      </dgm:t>
    </dgm:pt>
    <dgm:pt modelId="{C709A54A-1511-41D6-BBDD-ABEF43C2196C}" type="sibTrans" cxnId="{5D4BFFAA-42DF-4A0B-B9FD-A2EE03B3A8A2}">
      <dgm:prSet/>
      <dgm:spPr/>
      <dgm:t>
        <a:bodyPr/>
        <a:lstStyle/>
        <a:p>
          <a:endParaRPr lang="en-US"/>
        </a:p>
      </dgm:t>
    </dgm:pt>
    <dgm:pt modelId="{C2E1267C-F369-4E10-90C5-5B04F019C918}">
      <dgm:prSet/>
      <dgm:spPr/>
      <dgm:t>
        <a:bodyPr/>
        <a:lstStyle/>
        <a:p>
          <a:pPr>
            <a:lnSpc>
              <a:spcPct val="100000"/>
            </a:lnSpc>
          </a:pPr>
          <a:r>
            <a:rPr lang="en-US" b="0" i="0"/>
            <a:t>New Features in .NET</a:t>
          </a:r>
          <a:endParaRPr lang="en-US"/>
        </a:p>
      </dgm:t>
    </dgm:pt>
    <dgm:pt modelId="{7677B666-096E-4535-8733-F82399FE509C}" type="parTrans" cxnId="{13F5D412-2904-4F84-909B-F418625D893C}">
      <dgm:prSet/>
      <dgm:spPr/>
      <dgm:t>
        <a:bodyPr/>
        <a:lstStyle/>
        <a:p>
          <a:endParaRPr lang="en-US"/>
        </a:p>
      </dgm:t>
    </dgm:pt>
    <dgm:pt modelId="{901C4D2D-05EE-4316-B193-E6B144CBEEE0}" type="sibTrans" cxnId="{13F5D412-2904-4F84-909B-F418625D893C}">
      <dgm:prSet/>
      <dgm:spPr/>
      <dgm:t>
        <a:bodyPr/>
        <a:lstStyle/>
        <a:p>
          <a:endParaRPr lang="en-US"/>
        </a:p>
      </dgm:t>
    </dgm:pt>
    <dgm:pt modelId="{C3B69092-BFCD-4C46-91C0-6C3A54A84EDE}">
      <dgm:prSet/>
      <dgm:spPr/>
      <dgm:t>
        <a:bodyPr/>
        <a:lstStyle/>
        <a:p>
          <a:pPr>
            <a:lnSpc>
              <a:spcPct val="100000"/>
            </a:lnSpc>
          </a:pPr>
          <a:r>
            <a:rPr lang="en-US" b="0" i="0"/>
            <a:t>Breaking Changes</a:t>
          </a:r>
          <a:endParaRPr lang="en-US"/>
        </a:p>
      </dgm:t>
    </dgm:pt>
    <dgm:pt modelId="{02D918AD-D7FE-40AF-BC12-A4A6445BB7CA}" type="parTrans" cxnId="{87DD95AA-6A4D-4C16-A306-EB3E08BF1DD0}">
      <dgm:prSet/>
      <dgm:spPr/>
      <dgm:t>
        <a:bodyPr/>
        <a:lstStyle/>
        <a:p>
          <a:endParaRPr lang="en-US"/>
        </a:p>
      </dgm:t>
    </dgm:pt>
    <dgm:pt modelId="{E7B45F82-3175-4CF9-A343-8DFB4EA3008D}" type="sibTrans" cxnId="{87DD95AA-6A4D-4C16-A306-EB3E08BF1DD0}">
      <dgm:prSet/>
      <dgm:spPr/>
      <dgm:t>
        <a:bodyPr/>
        <a:lstStyle/>
        <a:p>
          <a:endParaRPr lang="en-US"/>
        </a:p>
      </dgm:t>
    </dgm:pt>
    <dgm:pt modelId="{0D9C71EC-D108-D04D-AF5A-28D648D935E3}">
      <dgm:prSet/>
      <dgm:spPr/>
      <dgm:t>
        <a:bodyPr/>
        <a:lstStyle/>
        <a:p>
          <a:pPr>
            <a:lnSpc>
              <a:spcPct val="100000"/>
            </a:lnSpc>
          </a:pPr>
          <a:r>
            <a:rPr lang="en-US" b="0" i="0"/>
            <a:t>Preparing for Upgrade</a:t>
          </a:r>
          <a:endParaRPr lang="en-US"/>
        </a:p>
      </dgm:t>
    </dgm:pt>
    <dgm:pt modelId="{FA896CD6-6058-C74B-9698-FDB887EC2331}" type="parTrans" cxnId="{A5872F7C-820A-3F43-B546-462C8E2B4E35}">
      <dgm:prSet/>
      <dgm:spPr/>
    </dgm:pt>
    <dgm:pt modelId="{808CB926-45EF-5241-B240-884D6C7B9B58}" type="sibTrans" cxnId="{A5872F7C-820A-3F43-B546-462C8E2B4E35}">
      <dgm:prSet/>
      <dgm:spPr/>
    </dgm:pt>
    <dgm:pt modelId="{D19A48B9-F72D-41F3-A1BF-E66F92AF77C8}" type="pres">
      <dgm:prSet presAssocID="{453C2942-D389-4AEF-A29B-2B812BFD9F1D}" presName="root" presStyleCnt="0">
        <dgm:presLayoutVars>
          <dgm:dir/>
          <dgm:resizeHandles val="exact"/>
        </dgm:presLayoutVars>
      </dgm:prSet>
      <dgm:spPr/>
    </dgm:pt>
    <dgm:pt modelId="{2566B780-EF4A-475D-BC86-E5159E27599C}" type="pres">
      <dgm:prSet presAssocID="{326E195D-FBFA-4B7A-8DE3-25BEE37A8115}" presName="compNode" presStyleCnt="0"/>
      <dgm:spPr/>
    </dgm:pt>
    <dgm:pt modelId="{E330416E-3150-4A9C-AD89-344BA807E7A6}" type="pres">
      <dgm:prSet presAssocID="{326E195D-FBFA-4B7A-8DE3-25BEE37A81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21675AE5-241E-4C49-932E-0F47E3B96A97}" type="pres">
      <dgm:prSet presAssocID="{326E195D-FBFA-4B7A-8DE3-25BEE37A8115}" presName="iconSpace" presStyleCnt="0"/>
      <dgm:spPr/>
    </dgm:pt>
    <dgm:pt modelId="{24E8769C-4DD7-4C35-A4F6-7430556B1F63}" type="pres">
      <dgm:prSet presAssocID="{326E195D-FBFA-4B7A-8DE3-25BEE37A8115}" presName="parTx" presStyleLbl="revTx" presStyleIdx="0" presStyleCnt="4">
        <dgm:presLayoutVars>
          <dgm:chMax val="0"/>
          <dgm:chPref val="0"/>
        </dgm:presLayoutVars>
      </dgm:prSet>
      <dgm:spPr/>
    </dgm:pt>
    <dgm:pt modelId="{0085A4CC-EB19-4FB7-8320-D0CD3F3B0773}" type="pres">
      <dgm:prSet presAssocID="{326E195D-FBFA-4B7A-8DE3-25BEE37A8115}" presName="txSpace" presStyleCnt="0"/>
      <dgm:spPr/>
    </dgm:pt>
    <dgm:pt modelId="{5141F3A9-3CC1-46F2-BD3E-314D6768E044}" type="pres">
      <dgm:prSet presAssocID="{326E195D-FBFA-4B7A-8DE3-25BEE37A8115}" presName="desTx" presStyleLbl="revTx" presStyleIdx="1" presStyleCnt="4">
        <dgm:presLayoutVars/>
      </dgm:prSet>
      <dgm:spPr/>
    </dgm:pt>
    <dgm:pt modelId="{9AD2F48E-9754-41B1-87ED-95C28E0220C1}" type="pres">
      <dgm:prSet presAssocID="{DD16D170-0BAE-43A8-9D9D-DCE5419C43FC}" presName="sibTrans" presStyleCnt="0"/>
      <dgm:spPr/>
    </dgm:pt>
    <dgm:pt modelId="{479370AF-CD31-4124-A804-1E25D234F981}" type="pres">
      <dgm:prSet presAssocID="{B2087B84-218F-4A54-B3A7-122411D4D5DD}" presName="compNode" presStyleCnt="0"/>
      <dgm:spPr/>
    </dgm:pt>
    <dgm:pt modelId="{B413182C-4D57-4F17-84CC-FE75A73A1FA3}" type="pres">
      <dgm:prSet presAssocID="{B2087B84-218F-4A54-B3A7-122411D4D5D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CA7E744-85FB-41EB-9B3D-D1D63846A790}" type="pres">
      <dgm:prSet presAssocID="{B2087B84-218F-4A54-B3A7-122411D4D5DD}" presName="iconSpace" presStyleCnt="0"/>
      <dgm:spPr/>
    </dgm:pt>
    <dgm:pt modelId="{E8272427-A3CE-4457-A8C4-782F5EBDE55C}" type="pres">
      <dgm:prSet presAssocID="{B2087B84-218F-4A54-B3A7-122411D4D5DD}" presName="parTx" presStyleLbl="revTx" presStyleIdx="2" presStyleCnt="4">
        <dgm:presLayoutVars>
          <dgm:chMax val="0"/>
          <dgm:chPref val="0"/>
        </dgm:presLayoutVars>
      </dgm:prSet>
      <dgm:spPr/>
    </dgm:pt>
    <dgm:pt modelId="{3F1D4F33-6511-4BFB-82B5-DD66A04DA7E0}" type="pres">
      <dgm:prSet presAssocID="{B2087B84-218F-4A54-B3A7-122411D4D5DD}" presName="txSpace" presStyleCnt="0"/>
      <dgm:spPr/>
    </dgm:pt>
    <dgm:pt modelId="{5EBA5EEC-C49E-4AF6-A34C-9CFE5F645E42}" type="pres">
      <dgm:prSet presAssocID="{B2087B84-218F-4A54-B3A7-122411D4D5DD}" presName="desTx" presStyleLbl="revTx" presStyleIdx="3" presStyleCnt="4">
        <dgm:presLayoutVars/>
      </dgm:prSet>
      <dgm:spPr/>
    </dgm:pt>
  </dgm:ptLst>
  <dgm:cxnLst>
    <dgm:cxn modelId="{81E94600-3362-482D-A14C-7424E934EC30}" type="presOf" srcId="{C3B69092-BFCD-4C46-91C0-6C3A54A84EDE}" destId="{5EBA5EEC-C49E-4AF6-A34C-9CFE5F645E42}" srcOrd="0" destOrd="1" presId="urn:microsoft.com/office/officeart/2018/5/layout/CenteredIconLabelDescriptionList"/>
    <dgm:cxn modelId="{F6731001-0EE1-4A8F-9AE8-7E4B29C39B6B}" type="presOf" srcId="{B2087B84-218F-4A54-B3A7-122411D4D5DD}" destId="{E8272427-A3CE-4457-A8C4-782F5EBDE55C}" srcOrd="0" destOrd="0" presId="urn:microsoft.com/office/officeart/2018/5/layout/CenteredIconLabelDescriptionList"/>
    <dgm:cxn modelId="{13F5D412-2904-4F84-909B-F418625D893C}" srcId="{B2087B84-218F-4A54-B3A7-122411D4D5DD}" destId="{C2E1267C-F369-4E10-90C5-5B04F019C918}" srcOrd="0" destOrd="0" parTransId="{7677B666-096E-4535-8733-F82399FE509C}" sibTransId="{901C4D2D-05EE-4316-B193-E6B144CBEEE0}"/>
    <dgm:cxn modelId="{33CCB14E-CF70-4F28-BAE0-FE37F929987F}" srcId="{326E195D-FBFA-4B7A-8DE3-25BEE37A8115}" destId="{65B095F5-E2C5-43F4-864B-A0B2DC67BD66}" srcOrd="0" destOrd="0" parTransId="{99BC9EA3-8785-4DAC-B910-1673C6BDCABB}" sibTransId="{657192F9-C154-4B90-AFDB-C6F5FEE8D679}"/>
    <dgm:cxn modelId="{C7B2F45B-C9B3-4248-B6E6-49461C2F48A5}" type="presOf" srcId="{65B095F5-E2C5-43F4-864B-A0B2DC67BD66}" destId="{5141F3A9-3CC1-46F2-BD3E-314D6768E044}" srcOrd="0" destOrd="0" presId="urn:microsoft.com/office/officeart/2018/5/layout/CenteredIconLabelDescriptionList"/>
    <dgm:cxn modelId="{ED7F9A5E-F74F-2B46-956E-C5CFBC9A8244}" type="presOf" srcId="{0D9C71EC-D108-D04D-AF5A-28D648D935E3}" destId="{5EBA5EEC-C49E-4AF6-A34C-9CFE5F645E42}" srcOrd="0" destOrd="2" presId="urn:microsoft.com/office/officeart/2018/5/layout/CenteredIconLabelDescriptionList"/>
    <dgm:cxn modelId="{102F537A-EF17-4859-9710-1161FC597CD5}" type="presOf" srcId="{C924CA38-3C7C-4A96-86D4-E0EFDD3A19C5}" destId="{5141F3A9-3CC1-46F2-BD3E-314D6768E044}" srcOrd="0" destOrd="1" presId="urn:microsoft.com/office/officeart/2018/5/layout/CenteredIconLabelDescriptionList"/>
    <dgm:cxn modelId="{A5872F7C-820A-3F43-B546-462C8E2B4E35}" srcId="{B2087B84-218F-4A54-B3A7-122411D4D5DD}" destId="{0D9C71EC-D108-D04D-AF5A-28D648D935E3}" srcOrd="2" destOrd="0" parTransId="{FA896CD6-6058-C74B-9698-FDB887EC2331}" sibTransId="{808CB926-45EF-5241-B240-884D6C7B9B58}"/>
    <dgm:cxn modelId="{21F3E77F-B651-4158-8D65-708188A6A770}" srcId="{326E195D-FBFA-4B7A-8DE3-25BEE37A8115}" destId="{95AA1A94-A731-4108-ADB7-016E9118A231}" srcOrd="2" destOrd="0" parTransId="{FB704389-09F0-408C-9E63-0FB3E35A43F2}" sibTransId="{C3390EF8-C1CF-4FA2-870C-2906D8555126}"/>
    <dgm:cxn modelId="{81795889-B897-46BA-9FA1-D2D082D248CA}" srcId="{326E195D-FBFA-4B7A-8DE3-25BEE37A8115}" destId="{C924CA38-3C7C-4A96-86D4-E0EFDD3A19C5}" srcOrd="1" destOrd="0" parTransId="{08BEDDBE-0531-441B-B003-4196E10E9DA0}" sibTransId="{295447E4-9CB5-4E7A-A812-141BED515215}"/>
    <dgm:cxn modelId="{778A2F99-EE3F-431B-A8AA-99AC9F1BBBC7}" type="presOf" srcId="{C2E1267C-F369-4E10-90C5-5B04F019C918}" destId="{5EBA5EEC-C49E-4AF6-A34C-9CFE5F645E42}" srcOrd="0" destOrd="0" presId="urn:microsoft.com/office/officeart/2018/5/layout/CenteredIconLabelDescriptionList"/>
    <dgm:cxn modelId="{87DD95AA-6A4D-4C16-A306-EB3E08BF1DD0}" srcId="{B2087B84-218F-4A54-B3A7-122411D4D5DD}" destId="{C3B69092-BFCD-4C46-91C0-6C3A54A84EDE}" srcOrd="1" destOrd="0" parTransId="{02D918AD-D7FE-40AF-BC12-A4A6445BB7CA}" sibTransId="{E7B45F82-3175-4CF9-A343-8DFB4EA3008D}"/>
    <dgm:cxn modelId="{5D4BFFAA-42DF-4A0B-B9FD-A2EE03B3A8A2}" srcId="{453C2942-D389-4AEF-A29B-2B812BFD9F1D}" destId="{B2087B84-218F-4A54-B3A7-122411D4D5DD}" srcOrd="1" destOrd="0" parTransId="{D0886FAC-0544-4C00-AC6B-AA3EF6CFBC4E}" sibTransId="{C709A54A-1511-41D6-BBDD-ABEF43C2196C}"/>
    <dgm:cxn modelId="{F48BD1B1-ACFD-4C46-B105-CCCDF32FE9C9}" srcId="{453C2942-D389-4AEF-A29B-2B812BFD9F1D}" destId="{326E195D-FBFA-4B7A-8DE3-25BEE37A8115}" srcOrd="0" destOrd="0" parTransId="{24084486-C5DF-4B2C-8621-7E01F3D0233A}" sibTransId="{DD16D170-0BAE-43A8-9D9D-DCE5419C43FC}"/>
    <dgm:cxn modelId="{17F300BF-7E86-427D-AAE4-BF2BF5FC1EE2}" type="presOf" srcId="{326E195D-FBFA-4B7A-8DE3-25BEE37A8115}" destId="{24E8769C-4DD7-4C35-A4F6-7430556B1F63}" srcOrd="0" destOrd="0" presId="urn:microsoft.com/office/officeart/2018/5/layout/CenteredIconLabelDescriptionList"/>
    <dgm:cxn modelId="{126639E4-78F6-45A9-89B5-718FCA75C5A3}" type="presOf" srcId="{95AA1A94-A731-4108-ADB7-016E9118A231}" destId="{5141F3A9-3CC1-46F2-BD3E-314D6768E044}" srcOrd="0" destOrd="2" presId="urn:microsoft.com/office/officeart/2018/5/layout/CenteredIconLabelDescriptionList"/>
    <dgm:cxn modelId="{E60BAAF5-944D-47C3-802E-2450DFBA88C0}" type="presOf" srcId="{453C2942-D389-4AEF-A29B-2B812BFD9F1D}" destId="{D19A48B9-F72D-41F3-A1BF-E66F92AF77C8}" srcOrd="0" destOrd="0" presId="urn:microsoft.com/office/officeart/2018/5/layout/CenteredIconLabelDescriptionList"/>
    <dgm:cxn modelId="{EAA75D40-6763-4F0A-8EAD-9FBAD486C1A2}" type="presParOf" srcId="{D19A48B9-F72D-41F3-A1BF-E66F92AF77C8}" destId="{2566B780-EF4A-475D-BC86-E5159E27599C}" srcOrd="0" destOrd="0" presId="urn:microsoft.com/office/officeart/2018/5/layout/CenteredIconLabelDescriptionList"/>
    <dgm:cxn modelId="{6DF7C91B-45C5-4F83-91DA-0DEF798F70E9}" type="presParOf" srcId="{2566B780-EF4A-475D-BC86-E5159E27599C}" destId="{E330416E-3150-4A9C-AD89-344BA807E7A6}" srcOrd="0" destOrd="0" presId="urn:microsoft.com/office/officeart/2018/5/layout/CenteredIconLabelDescriptionList"/>
    <dgm:cxn modelId="{40E4D517-78B6-4DB9-919F-B17D72F34E5F}" type="presParOf" srcId="{2566B780-EF4A-475D-BC86-E5159E27599C}" destId="{21675AE5-241E-4C49-932E-0F47E3B96A97}" srcOrd="1" destOrd="0" presId="urn:microsoft.com/office/officeart/2018/5/layout/CenteredIconLabelDescriptionList"/>
    <dgm:cxn modelId="{65EE991F-4ED8-40BD-BDB8-F8F9AD84C586}" type="presParOf" srcId="{2566B780-EF4A-475D-BC86-E5159E27599C}" destId="{24E8769C-4DD7-4C35-A4F6-7430556B1F63}" srcOrd="2" destOrd="0" presId="urn:microsoft.com/office/officeart/2018/5/layout/CenteredIconLabelDescriptionList"/>
    <dgm:cxn modelId="{98BC2337-0B6E-4EA6-B3AE-8A907C6CA7AE}" type="presParOf" srcId="{2566B780-EF4A-475D-BC86-E5159E27599C}" destId="{0085A4CC-EB19-4FB7-8320-D0CD3F3B0773}" srcOrd="3" destOrd="0" presId="urn:microsoft.com/office/officeart/2018/5/layout/CenteredIconLabelDescriptionList"/>
    <dgm:cxn modelId="{D398A09F-682E-43FB-A61D-99747C3C32FA}" type="presParOf" srcId="{2566B780-EF4A-475D-BC86-E5159E27599C}" destId="{5141F3A9-3CC1-46F2-BD3E-314D6768E044}" srcOrd="4" destOrd="0" presId="urn:microsoft.com/office/officeart/2018/5/layout/CenteredIconLabelDescriptionList"/>
    <dgm:cxn modelId="{CDD90990-86D5-4392-B909-CF4F01C2A553}" type="presParOf" srcId="{D19A48B9-F72D-41F3-A1BF-E66F92AF77C8}" destId="{9AD2F48E-9754-41B1-87ED-95C28E0220C1}" srcOrd="1" destOrd="0" presId="urn:microsoft.com/office/officeart/2018/5/layout/CenteredIconLabelDescriptionList"/>
    <dgm:cxn modelId="{3239489E-56A1-4778-9041-0EB5ABE5E5FC}" type="presParOf" srcId="{D19A48B9-F72D-41F3-A1BF-E66F92AF77C8}" destId="{479370AF-CD31-4124-A804-1E25D234F981}" srcOrd="2" destOrd="0" presId="urn:microsoft.com/office/officeart/2018/5/layout/CenteredIconLabelDescriptionList"/>
    <dgm:cxn modelId="{96886195-0C6D-43CA-91A3-B66AB8CAAFEC}" type="presParOf" srcId="{479370AF-CD31-4124-A804-1E25D234F981}" destId="{B413182C-4D57-4F17-84CC-FE75A73A1FA3}" srcOrd="0" destOrd="0" presId="urn:microsoft.com/office/officeart/2018/5/layout/CenteredIconLabelDescriptionList"/>
    <dgm:cxn modelId="{1ECDA959-CB06-49A9-8EC8-F5B4E55C6399}" type="presParOf" srcId="{479370AF-CD31-4124-A804-1E25D234F981}" destId="{9CA7E744-85FB-41EB-9B3D-D1D63846A790}" srcOrd="1" destOrd="0" presId="urn:microsoft.com/office/officeart/2018/5/layout/CenteredIconLabelDescriptionList"/>
    <dgm:cxn modelId="{ABBA3302-E1D6-43BE-9601-4D0D62FB4028}" type="presParOf" srcId="{479370AF-CD31-4124-A804-1E25D234F981}" destId="{E8272427-A3CE-4457-A8C4-782F5EBDE55C}" srcOrd="2" destOrd="0" presId="urn:microsoft.com/office/officeart/2018/5/layout/CenteredIconLabelDescriptionList"/>
    <dgm:cxn modelId="{646D3206-86BA-4093-9A62-4884F87FB0D6}" type="presParOf" srcId="{479370AF-CD31-4124-A804-1E25D234F981}" destId="{3F1D4F33-6511-4BFB-82B5-DD66A04DA7E0}" srcOrd="3" destOrd="0" presId="urn:microsoft.com/office/officeart/2018/5/layout/CenteredIconLabelDescriptionList"/>
    <dgm:cxn modelId="{3C6B97D1-10EC-4F89-A7B1-3D6FA89220F7}" type="presParOf" srcId="{479370AF-CD31-4124-A804-1E25D234F981}" destId="{5EBA5EEC-C49E-4AF6-A34C-9CFE5F645E4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F828A0A-9E6E-487A-89C1-C6D9AC2147E9}"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7A20ADAE-7B2D-4329-9921-1ABEE849D9E6}">
      <dgm:prSet/>
      <dgm:spPr/>
      <dgm:t>
        <a:bodyPr/>
        <a:lstStyle/>
        <a:p>
          <a:r>
            <a:rPr lang="en-US"/>
            <a:t>Visual Studio </a:t>
          </a:r>
        </a:p>
      </dgm:t>
    </dgm:pt>
    <dgm:pt modelId="{51ACE618-99B7-4F15-BB5D-AEA31446D9FA}" type="parTrans" cxnId="{30E5C944-EB1F-422A-AEB9-19F076F684DD}">
      <dgm:prSet/>
      <dgm:spPr/>
      <dgm:t>
        <a:bodyPr/>
        <a:lstStyle/>
        <a:p>
          <a:endParaRPr lang="en-US"/>
        </a:p>
      </dgm:t>
    </dgm:pt>
    <dgm:pt modelId="{44F18C51-B9E9-42AE-B97F-3C84813AF80A}" type="sibTrans" cxnId="{30E5C944-EB1F-422A-AEB9-19F076F684DD}">
      <dgm:prSet/>
      <dgm:spPr/>
      <dgm:t>
        <a:bodyPr/>
        <a:lstStyle/>
        <a:p>
          <a:endParaRPr lang="en-US"/>
        </a:p>
      </dgm:t>
    </dgm:pt>
    <dgm:pt modelId="{7A264686-15F6-4DB8-9043-F829E6CF82FB}">
      <dgm:prSet/>
      <dgm:spPr/>
      <dgm:t>
        <a:bodyPr/>
        <a:lstStyle/>
        <a:p>
          <a:r>
            <a:rPr lang="en-US"/>
            <a:t>Visual Studio Code</a:t>
          </a:r>
        </a:p>
      </dgm:t>
    </dgm:pt>
    <dgm:pt modelId="{85FD3FA8-0E8B-4797-A329-286AAB524906}" type="parTrans" cxnId="{87072413-2D8B-4A2C-AB57-FBC47E41AFF1}">
      <dgm:prSet/>
      <dgm:spPr/>
      <dgm:t>
        <a:bodyPr/>
        <a:lstStyle/>
        <a:p>
          <a:endParaRPr lang="en-US"/>
        </a:p>
      </dgm:t>
    </dgm:pt>
    <dgm:pt modelId="{3E5AC8E5-D790-4089-BDD0-1629A3667D23}" type="sibTrans" cxnId="{87072413-2D8B-4A2C-AB57-FBC47E41AFF1}">
      <dgm:prSet/>
      <dgm:spPr/>
      <dgm:t>
        <a:bodyPr/>
        <a:lstStyle/>
        <a:p>
          <a:endParaRPr lang="en-US"/>
        </a:p>
      </dgm:t>
    </dgm:pt>
    <dgm:pt modelId="{8557780B-703C-F44B-A3CF-2008D95BE39F}" type="pres">
      <dgm:prSet presAssocID="{BF828A0A-9E6E-487A-89C1-C6D9AC2147E9}" presName="linear" presStyleCnt="0">
        <dgm:presLayoutVars>
          <dgm:dir/>
          <dgm:animLvl val="lvl"/>
          <dgm:resizeHandles val="exact"/>
        </dgm:presLayoutVars>
      </dgm:prSet>
      <dgm:spPr/>
    </dgm:pt>
    <dgm:pt modelId="{E41793D7-EC32-974D-A4AA-1FC2154436A1}" type="pres">
      <dgm:prSet presAssocID="{7A20ADAE-7B2D-4329-9921-1ABEE849D9E6}" presName="parentLin" presStyleCnt="0"/>
      <dgm:spPr/>
    </dgm:pt>
    <dgm:pt modelId="{F7D314FF-7FFA-9E49-AFE3-2073F0066A5A}" type="pres">
      <dgm:prSet presAssocID="{7A20ADAE-7B2D-4329-9921-1ABEE849D9E6}" presName="parentLeftMargin" presStyleLbl="node1" presStyleIdx="0" presStyleCnt="2"/>
      <dgm:spPr/>
    </dgm:pt>
    <dgm:pt modelId="{3779D38D-99EC-444F-86EA-FCAEE6183D64}" type="pres">
      <dgm:prSet presAssocID="{7A20ADAE-7B2D-4329-9921-1ABEE849D9E6}" presName="parentText" presStyleLbl="node1" presStyleIdx="0" presStyleCnt="2">
        <dgm:presLayoutVars>
          <dgm:chMax val="0"/>
          <dgm:bulletEnabled val="1"/>
        </dgm:presLayoutVars>
      </dgm:prSet>
      <dgm:spPr/>
    </dgm:pt>
    <dgm:pt modelId="{E12BC229-09D6-C347-8140-AC4422512A6E}" type="pres">
      <dgm:prSet presAssocID="{7A20ADAE-7B2D-4329-9921-1ABEE849D9E6}" presName="negativeSpace" presStyleCnt="0"/>
      <dgm:spPr/>
    </dgm:pt>
    <dgm:pt modelId="{BF036769-FC99-C24E-8327-3170E0AFE7C6}" type="pres">
      <dgm:prSet presAssocID="{7A20ADAE-7B2D-4329-9921-1ABEE849D9E6}" presName="childText" presStyleLbl="conFgAcc1" presStyleIdx="0" presStyleCnt="2">
        <dgm:presLayoutVars>
          <dgm:bulletEnabled val="1"/>
        </dgm:presLayoutVars>
      </dgm:prSet>
      <dgm:spPr/>
    </dgm:pt>
    <dgm:pt modelId="{C5EB2F6C-4553-3A47-8835-6EFDC3CA2BE2}" type="pres">
      <dgm:prSet presAssocID="{44F18C51-B9E9-42AE-B97F-3C84813AF80A}" presName="spaceBetweenRectangles" presStyleCnt="0"/>
      <dgm:spPr/>
    </dgm:pt>
    <dgm:pt modelId="{11F2BC81-ABB0-DA47-90DF-29B55B9CA8A2}" type="pres">
      <dgm:prSet presAssocID="{7A264686-15F6-4DB8-9043-F829E6CF82FB}" presName="parentLin" presStyleCnt="0"/>
      <dgm:spPr/>
    </dgm:pt>
    <dgm:pt modelId="{77F95ACF-AD4C-734E-8EA0-15A2D522D4AA}" type="pres">
      <dgm:prSet presAssocID="{7A264686-15F6-4DB8-9043-F829E6CF82FB}" presName="parentLeftMargin" presStyleLbl="node1" presStyleIdx="0" presStyleCnt="2"/>
      <dgm:spPr/>
    </dgm:pt>
    <dgm:pt modelId="{10B3ADED-339E-8044-9466-6D59D106C05D}" type="pres">
      <dgm:prSet presAssocID="{7A264686-15F6-4DB8-9043-F829E6CF82FB}" presName="parentText" presStyleLbl="node1" presStyleIdx="1" presStyleCnt="2">
        <dgm:presLayoutVars>
          <dgm:chMax val="0"/>
          <dgm:bulletEnabled val="1"/>
        </dgm:presLayoutVars>
      </dgm:prSet>
      <dgm:spPr/>
    </dgm:pt>
    <dgm:pt modelId="{B4398D2F-B29A-4D4C-A3E4-1ECE5C91C91B}" type="pres">
      <dgm:prSet presAssocID="{7A264686-15F6-4DB8-9043-F829E6CF82FB}" presName="negativeSpace" presStyleCnt="0"/>
      <dgm:spPr/>
    </dgm:pt>
    <dgm:pt modelId="{5620B78F-E433-2441-879A-0EE52E998B3A}" type="pres">
      <dgm:prSet presAssocID="{7A264686-15F6-4DB8-9043-F829E6CF82FB}" presName="childText" presStyleLbl="conFgAcc1" presStyleIdx="1" presStyleCnt="2">
        <dgm:presLayoutVars>
          <dgm:bulletEnabled val="1"/>
        </dgm:presLayoutVars>
      </dgm:prSet>
      <dgm:spPr/>
    </dgm:pt>
  </dgm:ptLst>
  <dgm:cxnLst>
    <dgm:cxn modelId="{87072413-2D8B-4A2C-AB57-FBC47E41AFF1}" srcId="{BF828A0A-9E6E-487A-89C1-C6D9AC2147E9}" destId="{7A264686-15F6-4DB8-9043-F829E6CF82FB}" srcOrd="1" destOrd="0" parTransId="{85FD3FA8-0E8B-4797-A329-286AAB524906}" sibTransId="{3E5AC8E5-D790-4089-BDD0-1629A3667D23}"/>
    <dgm:cxn modelId="{30E5C944-EB1F-422A-AEB9-19F076F684DD}" srcId="{BF828A0A-9E6E-487A-89C1-C6D9AC2147E9}" destId="{7A20ADAE-7B2D-4329-9921-1ABEE849D9E6}" srcOrd="0" destOrd="0" parTransId="{51ACE618-99B7-4F15-BB5D-AEA31446D9FA}" sibTransId="{44F18C51-B9E9-42AE-B97F-3C84813AF80A}"/>
    <dgm:cxn modelId="{CEBEF78B-9EB5-FD45-9AA4-65790D9E06D5}" type="presOf" srcId="{7A20ADAE-7B2D-4329-9921-1ABEE849D9E6}" destId="{3779D38D-99EC-444F-86EA-FCAEE6183D64}" srcOrd="1" destOrd="0" presId="urn:microsoft.com/office/officeart/2005/8/layout/list1"/>
    <dgm:cxn modelId="{4BBC658E-2C71-944C-AA34-14966452AE7E}" type="presOf" srcId="{7A264686-15F6-4DB8-9043-F829E6CF82FB}" destId="{77F95ACF-AD4C-734E-8EA0-15A2D522D4AA}" srcOrd="0" destOrd="0" presId="urn:microsoft.com/office/officeart/2005/8/layout/list1"/>
    <dgm:cxn modelId="{DBAD0B9E-C0AC-214A-BD9D-A078547B5566}" type="presOf" srcId="{7A20ADAE-7B2D-4329-9921-1ABEE849D9E6}" destId="{F7D314FF-7FFA-9E49-AFE3-2073F0066A5A}" srcOrd="0" destOrd="0" presId="urn:microsoft.com/office/officeart/2005/8/layout/list1"/>
    <dgm:cxn modelId="{51FB0EB3-C680-9540-ADFD-68165C90F4EB}" type="presOf" srcId="{BF828A0A-9E6E-487A-89C1-C6D9AC2147E9}" destId="{8557780B-703C-F44B-A3CF-2008D95BE39F}" srcOrd="0" destOrd="0" presId="urn:microsoft.com/office/officeart/2005/8/layout/list1"/>
    <dgm:cxn modelId="{557609B7-8B6B-674D-961D-23321553AD49}" type="presOf" srcId="{7A264686-15F6-4DB8-9043-F829E6CF82FB}" destId="{10B3ADED-339E-8044-9466-6D59D106C05D}" srcOrd="1" destOrd="0" presId="urn:microsoft.com/office/officeart/2005/8/layout/list1"/>
    <dgm:cxn modelId="{85254A77-DF90-7A45-A116-1231B53A0D66}" type="presParOf" srcId="{8557780B-703C-F44B-A3CF-2008D95BE39F}" destId="{E41793D7-EC32-974D-A4AA-1FC2154436A1}" srcOrd="0" destOrd="0" presId="urn:microsoft.com/office/officeart/2005/8/layout/list1"/>
    <dgm:cxn modelId="{E47EC69B-AB49-A043-954A-24322560FB87}" type="presParOf" srcId="{E41793D7-EC32-974D-A4AA-1FC2154436A1}" destId="{F7D314FF-7FFA-9E49-AFE3-2073F0066A5A}" srcOrd="0" destOrd="0" presId="urn:microsoft.com/office/officeart/2005/8/layout/list1"/>
    <dgm:cxn modelId="{5BDA0493-15E4-F040-9B3A-794B22A11393}" type="presParOf" srcId="{E41793D7-EC32-974D-A4AA-1FC2154436A1}" destId="{3779D38D-99EC-444F-86EA-FCAEE6183D64}" srcOrd="1" destOrd="0" presId="urn:microsoft.com/office/officeart/2005/8/layout/list1"/>
    <dgm:cxn modelId="{2D64D37C-E3A5-7345-99F5-D08506ECF3C4}" type="presParOf" srcId="{8557780B-703C-F44B-A3CF-2008D95BE39F}" destId="{E12BC229-09D6-C347-8140-AC4422512A6E}" srcOrd="1" destOrd="0" presId="urn:microsoft.com/office/officeart/2005/8/layout/list1"/>
    <dgm:cxn modelId="{E318D6D8-44A9-9B4A-A901-E98A5177A6DF}" type="presParOf" srcId="{8557780B-703C-F44B-A3CF-2008D95BE39F}" destId="{BF036769-FC99-C24E-8327-3170E0AFE7C6}" srcOrd="2" destOrd="0" presId="urn:microsoft.com/office/officeart/2005/8/layout/list1"/>
    <dgm:cxn modelId="{692E95AB-ED2B-B644-BBCE-48EA84AA03B9}" type="presParOf" srcId="{8557780B-703C-F44B-A3CF-2008D95BE39F}" destId="{C5EB2F6C-4553-3A47-8835-6EFDC3CA2BE2}" srcOrd="3" destOrd="0" presId="urn:microsoft.com/office/officeart/2005/8/layout/list1"/>
    <dgm:cxn modelId="{A547430F-73B7-3A41-920A-179572E6EEDC}" type="presParOf" srcId="{8557780B-703C-F44B-A3CF-2008D95BE39F}" destId="{11F2BC81-ABB0-DA47-90DF-29B55B9CA8A2}" srcOrd="4" destOrd="0" presId="urn:microsoft.com/office/officeart/2005/8/layout/list1"/>
    <dgm:cxn modelId="{2FA50539-4819-4C4C-A1FB-92C3BBDD3249}" type="presParOf" srcId="{11F2BC81-ABB0-DA47-90DF-29B55B9CA8A2}" destId="{77F95ACF-AD4C-734E-8EA0-15A2D522D4AA}" srcOrd="0" destOrd="0" presId="urn:microsoft.com/office/officeart/2005/8/layout/list1"/>
    <dgm:cxn modelId="{BEAE8D4E-3C99-B141-B5BE-BAE1D31D8C0A}" type="presParOf" srcId="{11F2BC81-ABB0-DA47-90DF-29B55B9CA8A2}" destId="{10B3ADED-339E-8044-9466-6D59D106C05D}" srcOrd="1" destOrd="0" presId="urn:microsoft.com/office/officeart/2005/8/layout/list1"/>
    <dgm:cxn modelId="{4C66786D-D461-CC42-982A-725DF3FDBBEE}" type="presParOf" srcId="{8557780B-703C-F44B-A3CF-2008D95BE39F}" destId="{B4398D2F-B29A-4D4C-A3E4-1ECE5C91C91B}" srcOrd="5" destOrd="0" presId="urn:microsoft.com/office/officeart/2005/8/layout/list1"/>
    <dgm:cxn modelId="{B86FAEA0-F10B-E046-A160-4F0EE3713817}" type="presParOf" srcId="{8557780B-703C-F44B-A3CF-2008D95BE39F}" destId="{5620B78F-E433-2441-879A-0EE52E998B3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ED257F-1FFB-4C1E-9EC6-21B0D243221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33B34A-E288-40C0-993D-E9BF9160E9AF}">
      <dgm:prSet/>
      <dgm:spPr/>
      <dgm:t>
        <a:bodyPr/>
        <a:lstStyle/>
        <a:p>
          <a:r>
            <a:rPr lang="en-US"/>
            <a:t>Update .NET SDK version</a:t>
          </a:r>
        </a:p>
      </dgm:t>
    </dgm:pt>
    <dgm:pt modelId="{CB2723A7-1460-4A22-A90B-5145B6992DD1}" type="parTrans" cxnId="{EECC7642-03E8-45A8-9B63-63489FFBC10D}">
      <dgm:prSet/>
      <dgm:spPr/>
      <dgm:t>
        <a:bodyPr/>
        <a:lstStyle/>
        <a:p>
          <a:endParaRPr lang="en-US"/>
        </a:p>
      </dgm:t>
    </dgm:pt>
    <dgm:pt modelId="{22D05591-0E01-495D-8C57-3AC476FB4756}" type="sibTrans" cxnId="{EECC7642-03E8-45A8-9B63-63489FFBC10D}">
      <dgm:prSet/>
      <dgm:spPr/>
      <dgm:t>
        <a:bodyPr/>
        <a:lstStyle/>
        <a:p>
          <a:endParaRPr lang="en-US"/>
        </a:p>
      </dgm:t>
    </dgm:pt>
    <dgm:pt modelId="{7977CE62-B1DB-43DB-8234-5386A608F697}">
      <dgm:prSet/>
      <dgm:spPr/>
      <dgm:t>
        <a:bodyPr/>
        <a:lstStyle/>
        <a:p>
          <a:r>
            <a:rPr lang="en-US"/>
            <a:t>Update Target Framework</a:t>
          </a:r>
        </a:p>
      </dgm:t>
    </dgm:pt>
    <dgm:pt modelId="{D937D9B4-7561-42CB-A4D8-7DEC3E9FCDF8}" type="parTrans" cxnId="{3594B8FF-39C9-48F6-94F5-36E61025DEBA}">
      <dgm:prSet/>
      <dgm:spPr/>
      <dgm:t>
        <a:bodyPr/>
        <a:lstStyle/>
        <a:p>
          <a:endParaRPr lang="en-US"/>
        </a:p>
      </dgm:t>
    </dgm:pt>
    <dgm:pt modelId="{FA14DBD0-9436-46D5-81CA-1AEDAC0FDBF0}" type="sibTrans" cxnId="{3594B8FF-39C9-48F6-94F5-36E61025DEBA}">
      <dgm:prSet/>
      <dgm:spPr/>
      <dgm:t>
        <a:bodyPr/>
        <a:lstStyle/>
        <a:p>
          <a:endParaRPr lang="en-US"/>
        </a:p>
      </dgm:t>
    </dgm:pt>
    <dgm:pt modelId="{06A60702-EA24-47B4-943A-8CAA1FE7C176}">
      <dgm:prSet/>
      <dgm:spPr/>
      <dgm:t>
        <a:bodyPr/>
        <a:lstStyle/>
        <a:p>
          <a:r>
            <a:rPr lang="en-US"/>
            <a:t>Update Package References</a:t>
          </a:r>
        </a:p>
      </dgm:t>
    </dgm:pt>
    <dgm:pt modelId="{49F5FE38-82BA-4BC2-B939-6453EDCF7111}" type="parTrans" cxnId="{FC8293E8-9B19-46FF-A161-7DF584445353}">
      <dgm:prSet/>
      <dgm:spPr/>
      <dgm:t>
        <a:bodyPr/>
        <a:lstStyle/>
        <a:p>
          <a:endParaRPr lang="en-US"/>
        </a:p>
      </dgm:t>
    </dgm:pt>
    <dgm:pt modelId="{DEAA8EA9-C667-499E-A740-114C766C39FD}" type="sibTrans" cxnId="{FC8293E8-9B19-46FF-A161-7DF584445353}">
      <dgm:prSet/>
      <dgm:spPr/>
      <dgm:t>
        <a:bodyPr/>
        <a:lstStyle/>
        <a:p>
          <a:endParaRPr lang="en-US"/>
        </a:p>
      </dgm:t>
    </dgm:pt>
    <dgm:pt modelId="{2007F995-1C62-4874-B08A-14E9CC771009}" type="pres">
      <dgm:prSet presAssocID="{E8ED257F-1FFB-4C1E-9EC6-21B0D243221C}" presName="root" presStyleCnt="0">
        <dgm:presLayoutVars>
          <dgm:dir/>
          <dgm:resizeHandles val="exact"/>
        </dgm:presLayoutVars>
      </dgm:prSet>
      <dgm:spPr/>
    </dgm:pt>
    <dgm:pt modelId="{C8D9F47D-16D9-415C-824C-CABCD317F8C4}" type="pres">
      <dgm:prSet presAssocID="{5C33B34A-E288-40C0-993D-E9BF9160E9AF}" presName="compNode" presStyleCnt="0"/>
      <dgm:spPr/>
    </dgm:pt>
    <dgm:pt modelId="{96ED6F81-3547-4A7E-8FCB-722CFA7FADBA}" type="pres">
      <dgm:prSet presAssocID="{5C33B34A-E288-40C0-993D-E9BF9160E9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2B5282CF-5217-4F10-9148-01EE639F3CAD}" type="pres">
      <dgm:prSet presAssocID="{5C33B34A-E288-40C0-993D-E9BF9160E9AF}" presName="spaceRect" presStyleCnt="0"/>
      <dgm:spPr/>
    </dgm:pt>
    <dgm:pt modelId="{5A5865BB-A4F0-4107-9970-619D142D4B78}" type="pres">
      <dgm:prSet presAssocID="{5C33B34A-E288-40C0-993D-E9BF9160E9AF}" presName="textRect" presStyleLbl="revTx" presStyleIdx="0" presStyleCnt="3">
        <dgm:presLayoutVars>
          <dgm:chMax val="1"/>
          <dgm:chPref val="1"/>
        </dgm:presLayoutVars>
      </dgm:prSet>
      <dgm:spPr/>
    </dgm:pt>
    <dgm:pt modelId="{6FCD5A94-7E7F-4A6F-9EE8-74750101F1E9}" type="pres">
      <dgm:prSet presAssocID="{22D05591-0E01-495D-8C57-3AC476FB4756}" presName="sibTrans" presStyleCnt="0"/>
      <dgm:spPr/>
    </dgm:pt>
    <dgm:pt modelId="{032FA2C9-9A65-42EC-B8AD-B5691163FEC0}" type="pres">
      <dgm:prSet presAssocID="{7977CE62-B1DB-43DB-8234-5386A608F697}" presName="compNode" presStyleCnt="0"/>
      <dgm:spPr/>
    </dgm:pt>
    <dgm:pt modelId="{B5B3C274-58A7-487B-918F-535115DD3FAE}" type="pres">
      <dgm:prSet presAssocID="{7977CE62-B1DB-43DB-8234-5386A608F6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5FEC5699-7640-44AE-BC30-60C424822DB1}" type="pres">
      <dgm:prSet presAssocID="{7977CE62-B1DB-43DB-8234-5386A608F697}" presName="spaceRect" presStyleCnt="0"/>
      <dgm:spPr/>
    </dgm:pt>
    <dgm:pt modelId="{3A806ECB-21DF-47AC-B07B-A3EC402644B0}" type="pres">
      <dgm:prSet presAssocID="{7977CE62-B1DB-43DB-8234-5386A608F697}" presName="textRect" presStyleLbl="revTx" presStyleIdx="1" presStyleCnt="3">
        <dgm:presLayoutVars>
          <dgm:chMax val="1"/>
          <dgm:chPref val="1"/>
        </dgm:presLayoutVars>
      </dgm:prSet>
      <dgm:spPr/>
    </dgm:pt>
    <dgm:pt modelId="{79F5EF0C-CB09-4281-8247-B6EA263C73E8}" type="pres">
      <dgm:prSet presAssocID="{FA14DBD0-9436-46D5-81CA-1AEDAC0FDBF0}" presName="sibTrans" presStyleCnt="0"/>
      <dgm:spPr/>
    </dgm:pt>
    <dgm:pt modelId="{54770645-AA5D-46BA-9ADE-B0948A9CF455}" type="pres">
      <dgm:prSet presAssocID="{06A60702-EA24-47B4-943A-8CAA1FE7C176}" presName="compNode" presStyleCnt="0"/>
      <dgm:spPr/>
    </dgm:pt>
    <dgm:pt modelId="{F6EC6718-AC13-4977-835C-6131EE533B2B}" type="pres">
      <dgm:prSet presAssocID="{06A60702-EA24-47B4-943A-8CAA1FE7C17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D3635B99-DFA4-4F49-8531-706CDAE67200}" type="pres">
      <dgm:prSet presAssocID="{06A60702-EA24-47B4-943A-8CAA1FE7C176}" presName="spaceRect" presStyleCnt="0"/>
      <dgm:spPr/>
    </dgm:pt>
    <dgm:pt modelId="{4ED6FCBE-BAFF-4A0F-B305-ED57D71BF597}" type="pres">
      <dgm:prSet presAssocID="{06A60702-EA24-47B4-943A-8CAA1FE7C176}" presName="textRect" presStyleLbl="revTx" presStyleIdx="2" presStyleCnt="3">
        <dgm:presLayoutVars>
          <dgm:chMax val="1"/>
          <dgm:chPref val="1"/>
        </dgm:presLayoutVars>
      </dgm:prSet>
      <dgm:spPr/>
    </dgm:pt>
  </dgm:ptLst>
  <dgm:cxnLst>
    <dgm:cxn modelId="{3C5CBF01-6085-4E9D-8434-324361A6809E}" type="presOf" srcId="{7977CE62-B1DB-43DB-8234-5386A608F697}" destId="{3A806ECB-21DF-47AC-B07B-A3EC402644B0}" srcOrd="0" destOrd="0" presId="urn:microsoft.com/office/officeart/2018/2/layout/IconLabelList"/>
    <dgm:cxn modelId="{F24B4B07-924A-48CC-95F2-C733CC82C667}" type="presOf" srcId="{5C33B34A-E288-40C0-993D-E9BF9160E9AF}" destId="{5A5865BB-A4F0-4107-9970-619D142D4B78}" srcOrd="0" destOrd="0" presId="urn:microsoft.com/office/officeart/2018/2/layout/IconLabelList"/>
    <dgm:cxn modelId="{EECC7642-03E8-45A8-9B63-63489FFBC10D}" srcId="{E8ED257F-1FFB-4C1E-9EC6-21B0D243221C}" destId="{5C33B34A-E288-40C0-993D-E9BF9160E9AF}" srcOrd="0" destOrd="0" parTransId="{CB2723A7-1460-4A22-A90B-5145B6992DD1}" sibTransId="{22D05591-0E01-495D-8C57-3AC476FB4756}"/>
    <dgm:cxn modelId="{DD00F67F-93EF-42D8-A0CD-B18DB31FCE75}" type="presOf" srcId="{06A60702-EA24-47B4-943A-8CAA1FE7C176}" destId="{4ED6FCBE-BAFF-4A0F-B305-ED57D71BF597}" srcOrd="0" destOrd="0" presId="urn:microsoft.com/office/officeart/2018/2/layout/IconLabelList"/>
    <dgm:cxn modelId="{AE60B985-C53B-49D3-BBF3-6DBA5B5B1494}" type="presOf" srcId="{E8ED257F-1FFB-4C1E-9EC6-21B0D243221C}" destId="{2007F995-1C62-4874-B08A-14E9CC771009}" srcOrd="0" destOrd="0" presId="urn:microsoft.com/office/officeart/2018/2/layout/IconLabelList"/>
    <dgm:cxn modelId="{FC8293E8-9B19-46FF-A161-7DF584445353}" srcId="{E8ED257F-1FFB-4C1E-9EC6-21B0D243221C}" destId="{06A60702-EA24-47B4-943A-8CAA1FE7C176}" srcOrd="2" destOrd="0" parTransId="{49F5FE38-82BA-4BC2-B939-6453EDCF7111}" sibTransId="{DEAA8EA9-C667-499E-A740-114C766C39FD}"/>
    <dgm:cxn modelId="{3594B8FF-39C9-48F6-94F5-36E61025DEBA}" srcId="{E8ED257F-1FFB-4C1E-9EC6-21B0D243221C}" destId="{7977CE62-B1DB-43DB-8234-5386A608F697}" srcOrd="1" destOrd="0" parTransId="{D937D9B4-7561-42CB-A4D8-7DEC3E9FCDF8}" sibTransId="{FA14DBD0-9436-46D5-81CA-1AEDAC0FDBF0}"/>
    <dgm:cxn modelId="{FD64505E-A0A9-4B1C-97AB-EED64DA22A13}" type="presParOf" srcId="{2007F995-1C62-4874-B08A-14E9CC771009}" destId="{C8D9F47D-16D9-415C-824C-CABCD317F8C4}" srcOrd="0" destOrd="0" presId="urn:microsoft.com/office/officeart/2018/2/layout/IconLabelList"/>
    <dgm:cxn modelId="{942FD548-66F4-4A14-A1B8-5CC6120F3E1C}" type="presParOf" srcId="{C8D9F47D-16D9-415C-824C-CABCD317F8C4}" destId="{96ED6F81-3547-4A7E-8FCB-722CFA7FADBA}" srcOrd="0" destOrd="0" presId="urn:microsoft.com/office/officeart/2018/2/layout/IconLabelList"/>
    <dgm:cxn modelId="{D41EBAAA-F980-4E19-A8B5-EC585013C202}" type="presParOf" srcId="{C8D9F47D-16D9-415C-824C-CABCD317F8C4}" destId="{2B5282CF-5217-4F10-9148-01EE639F3CAD}" srcOrd="1" destOrd="0" presId="urn:microsoft.com/office/officeart/2018/2/layout/IconLabelList"/>
    <dgm:cxn modelId="{FCDC8E48-FD95-4C51-826E-B0A5D5B92E75}" type="presParOf" srcId="{C8D9F47D-16D9-415C-824C-CABCD317F8C4}" destId="{5A5865BB-A4F0-4107-9970-619D142D4B78}" srcOrd="2" destOrd="0" presId="urn:microsoft.com/office/officeart/2018/2/layout/IconLabelList"/>
    <dgm:cxn modelId="{6A664A3B-C4EE-4AC6-88B6-B910E88AF67A}" type="presParOf" srcId="{2007F995-1C62-4874-B08A-14E9CC771009}" destId="{6FCD5A94-7E7F-4A6F-9EE8-74750101F1E9}" srcOrd="1" destOrd="0" presId="urn:microsoft.com/office/officeart/2018/2/layout/IconLabelList"/>
    <dgm:cxn modelId="{46A5885C-FE6D-49D6-B8AE-F2FAF81E5900}" type="presParOf" srcId="{2007F995-1C62-4874-B08A-14E9CC771009}" destId="{032FA2C9-9A65-42EC-B8AD-B5691163FEC0}" srcOrd="2" destOrd="0" presId="urn:microsoft.com/office/officeart/2018/2/layout/IconLabelList"/>
    <dgm:cxn modelId="{CBAF7EEC-36C7-4E2F-8504-7E45AD2930B3}" type="presParOf" srcId="{032FA2C9-9A65-42EC-B8AD-B5691163FEC0}" destId="{B5B3C274-58A7-487B-918F-535115DD3FAE}" srcOrd="0" destOrd="0" presId="urn:microsoft.com/office/officeart/2018/2/layout/IconLabelList"/>
    <dgm:cxn modelId="{40516E06-A413-4894-9383-0CC038DA350A}" type="presParOf" srcId="{032FA2C9-9A65-42EC-B8AD-B5691163FEC0}" destId="{5FEC5699-7640-44AE-BC30-60C424822DB1}" srcOrd="1" destOrd="0" presId="urn:microsoft.com/office/officeart/2018/2/layout/IconLabelList"/>
    <dgm:cxn modelId="{8BB5FADA-C1EC-49E4-921A-BE68237E9428}" type="presParOf" srcId="{032FA2C9-9A65-42EC-B8AD-B5691163FEC0}" destId="{3A806ECB-21DF-47AC-B07B-A3EC402644B0}" srcOrd="2" destOrd="0" presId="urn:microsoft.com/office/officeart/2018/2/layout/IconLabelList"/>
    <dgm:cxn modelId="{6EB84F2A-3106-4F43-92EC-33859E8D4EFA}" type="presParOf" srcId="{2007F995-1C62-4874-B08A-14E9CC771009}" destId="{79F5EF0C-CB09-4281-8247-B6EA263C73E8}" srcOrd="3" destOrd="0" presId="urn:microsoft.com/office/officeart/2018/2/layout/IconLabelList"/>
    <dgm:cxn modelId="{6298F85E-3FE1-44FF-8CF9-07BBCAA8A57A}" type="presParOf" srcId="{2007F995-1C62-4874-B08A-14E9CC771009}" destId="{54770645-AA5D-46BA-9ADE-B0948A9CF455}" srcOrd="4" destOrd="0" presId="urn:microsoft.com/office/officeart/2018/2/layout/IconLabelList"/>
    <dgm:cxn modelId="{7EEEC0CE-B742-4420-A162-CE869FF82D33}" type="presParOf" srcId="{54770645-AA5D-46BA-9ADE-B0948A9CF455}" destId="{F6EC6718-AC13-4977-835C-6131EE533B2B}" srcOrd="0" destOrd="0" presId="urn:microsoft.com/office/officeart/2018/2/layout/IconLabelList"/>
    <dgm:cxn modelId="{F1E46374-D1B6-4B23-99DB-CA5C977FA332}" type="presParOf" srcId="{54770645-AA5D-46BA-9ADE-B0948A9CF455}" destId="{D3635B99-DFA4-4F49-8531-706CDAE67200}" srcOrd="1" destOrd="0" presId="urn:microsoft.com/office/officeart/2018/2/layout/IconLabelList"/>
    <dgm:cxn modelId="{7ABCD5D1-0070-48D0-BB4F-9B951A3967B1}" type="presParOf" srcId="{54770645-AA5D-46BA-9ADE-B0948A9CF455}" destId="{4ED6FCBE-BAFF-4A0F-B305-ED57D71BF5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51961-FA02-406B-AEA1-C21208512C55}"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3EEEAAA0-956B-4033-A133-497E2339C022}">
      <dgm:prSet/>
      <dgm:spPr/>
      <dgm:t>
        <a:bodyPr/>
        <a:lstStyle/>
        <a:p>
          <a:r>
            <a:rPr lang="en-US" b="0" i="0"/>
            <a:t>.NET Framework</a:t>
          </a:r>
          <a:endParaRPr lang="en-US"/>
        </a:p>
      </dgm:t>
    </dgm:pt>
    <dgm:pt modelId="{7ED3344C-6A9A-4B20-8FB6-FED9657CDA08}" type="parTrans" cxnId="{D0ED942A-33B7-419A-8C4E-07B6773FA5D5}">
      <dgm:prSet/>
      <dgm:spPr/>
      <dgm:t>
        <a:bodyPr/>
        <a:lstStyle/>
        <a:p>
          <a:endParaRPr lang="en-US"/>
        </a:p>
      </dgm:t>
    </dgm:pt>
    <dgm:pt modelId="{F7E2AB8E-DCC7-4A7A-BD64-5AE2C8D8A287}" type="sibTrans" cxnId="{D0ED942A-33B7-419A-8C4E-07B6773FA5D5}">
      <dgm:prSet/>
      <dgm:spPr/>
      <dgm:t>
        <a:bodyPr/>
        <a:lstStyle/>
        <a:p>
          <a:endParaRPr lang="en-US"/>
        </a:p>
      </dgm:t>
    </dgm:pt>
    <dgm:pt modelId="{765AC761-34DD-43B6-BD0A-0CD3F7EBE954}">
      <dgm:prSet/>
      <dgm:spPr/>
      <dgm:t>
        <a:bodyPr/>
        <a:lstStyle/>
        <a:p>
          <a:r>
            <a:rPr lang="en-US"/>
            <a:t>.NET Core</a:t>
          </a:r>
        </a:p>
      </dgm:t>
    </dgm:pt>
    <dgm:pt modelId="{9BD647A4-2E98-4727-8E43-D1B0502E78E9}" type="parTrans" cxnId="{F19F21B2-6491-4AC7-82CC-D3C0DD91B352}">
      <dgm:prSet/>
      <dgm:spPr/>
      <dgm:t>
        <a:bodyPr/>
        <a:lstStyle/>
        <a:p>
          <a:endParaRPr lang="en-US"/>
        </a:p>
      </dgm:t>
    </dgm:pt>
    <dgm:pt modelId="{7991BFB1-4AE8-4DF2-AA72-7868E07863AA}" type="sibTrans" cxnId="{F19F21B2-6491-4AC7-82CC-D3C0DD91B352}">
      <dgm:prSet/>
      <dgm:spPr/>
      <dgm:t>
        <a:bodyPr/>
        <a:lstStyle/>
        <a:p>
          <a:endParaRPr lang="en-US"/>
        </a:p>
      </dgm:t>
    </dgm:pt>
    <dgm:pt modelId="{D6F3299F-535A-4838-A2E3-76282490FB8B}">
      <dgm:prSet/>
      <dgm:spPr/>
      <dgm:t>
        <a:bodyPr/>
        <a:lstStyle/>
        <a:p>
          <a:r>
            <a:rPr lang="en-US" b="0" i="0"/>
            <a:t>.NET Standard</a:t>
          </a:r>
          <a:endParaRPr lang="en-US"/>
        </a:p>
      </dgm:t>
    </dgm:pt>
    <dgm:pt modelId="{C98E7CDA-C838-459F-AE5D-130CB284D2B2}" type="parTrans" cxnId="{DF42D4B6-71A0-45D0-8AC1-39484EAB4A61}">
      <dgm:prSet/>
      <dgm:spPr/>
      <dgm:t>
        <a:bodyPr/>
        <a:lstStyle/>
        <a:p>
          <a:endParaRPr lang="en-US"/>
        </a:p>
      </dgm:t>
    </dgm:pt>
    <dgm:pt modelId="{A9A77104-BCD3-4C2D-A8BB-43EE41A437AA}" type="sibTrans" cxnId="{DF42D4B6-71A0-45D0-8AC1-39484EAB4A61}">
      <dgm:prSet/>
      <dgm:spPr/>
      <dgm:t>
        <a:bodyPr/>
        <a:lstStyle/>
        <a:p>
          <a:endParaRPr lang="en-US"/>
        </a:p>
      </dgm:t>
    </dgm:pt>
    <dgm:pt modelId="{582D458F-E29D-44F4-9D57-16231A9B1835}">
      <dgm:prSet/>
      <dgm:spPr/>
      <dgm:t>
        <a:bodyPr/>
        <a:lstStyle/>
        <a:p>
          <a:r>
            <a:rPr lang="en-US"/>
            <a:t>Too many .NETS :)</a:t>
          </a:r>
        </a:p>
      </dgm:t>
    </dgm:pt>
    <dgm:pt modelId="{B78E86A8-6060-493F-8BF0-0265FA623885}" type="parTrans" cxnId="{5909D016-792F-46BC-BA7C-716432EB0193}">
      <dgm:prSet/>
      <dgm:spPr/>
      <dgm:t>
        <a:bodyPr/>
        <a:lstStyle/>
        <a:p>
          <a:endParaRPr lang="en-US"/>
        </a:p>
      </dgm:t>
    </dgm:pt>
    <dgm:pt modelId="{DC331C19-0FC3-41D9-9D9A-F105502EB17A}" type="sibTrans" cxnId="{5909D016-792F-46BC-BA7C-716432EB0193}">
      <dgm:prSet/>
      <dgm:spPr/>
      <dgm:t>
        <a:bodyPr/>
        <a:lstStyle/>
        <a:p>
          <a:endParaRPr lang="en-US"/>
        </a:p>
      </dgm:t>
    </dgm:pt>
    <dgm:pt modelId="{056348C9-72D8-D743-A02F-5FE3A45C6C62}" type="pres">
      <dgm:prSet presAssocID="{1A351961-FA02-406B-AEA1-C21208512C55}" presName="vert0" presStyleCnt="0">
        <dgm:presLayoutVars>
          <dgm:dir/>
          <dgm:animOne val="branch"/>
          <dgm:animLvl val="lvl"/>
        </dgm:presLayoutVars>
      </dgm:prSet>
      <dgm:spPr/>
    </dgm:pt>
    <dgm:pt modelId="{0E9C8ABE-7CA0-7643-9E4B-EE80F78A95AD}" type="pres">
      <dgm:prSet presAssocID="{3EEEAAA0-956B-4033-A133-497E2339C022}" presName="thickLine" presStyleLbl="alignNode1" presStyleIdx="0" presStyleCnt="4"/>
      <dgm:spPr/>
    </dgm:pt>
    <dgm:pt modelId="{54992431-B1F3-3647-BC3D-0CBF51F5F225}" type="pres">
      <dgm:prSet presAssocID="{3EEEAAA0-956B-4033-A133-497E2339C022}" presName="horz1" presStyleCnt="0"/>
      <dgm:spPr/>
    </dgm:pt>
    <dgm:pt modelId="{E1203976-D15C-1840-8C72-DF30B2317273}" type="pres">
      <dgm:prSet presAssocID="{3EEEAAA0-956B-4033-A133-497E2339C022}" presName="tx1" presStyleLbl="revTx" presStyleIdx="0" presStyleCnt="4"/>
      <dgm:spPr/>
    </dgm:pt>
    <dgm:pt modelId="{2F694A9F-3497-A24C-81D0-C12C0987C72D}" type="pres">
      <dgm:prSet presAssocID="{3EEEAAA0-956B-4033-A133-497E2339C022}" presName="vert1" presStyleCnt="0"/>
      <dgm:spPr/>
    </dgm:pt>
    <dgm:pt modelId="{2FD62A7D-B05E-D648-BDD5-08A192F2B44C}" type="pres">
      <dgm:prSet presAssocID="{765AC761-34DD-43B6-BD0A-0CD3F7EBE954}" presName="thickLine" presStyleLbl="alignNode1" presStyleIdx="1" presStyleCnt="4"/>
      <dgm:spPr/>
    </dgm:pt>
    <dgm:pt modelId="{653D090C-7674-BC46-A543-B893D8308C69}" type="pres">
      <dgm:prSet presAssocID="{765AC761-34DD-43B6-BD0A-0CD3F7EBE954}" presName="horz1" presStyleCnt="0"/>
      <dgm:spPr/>
    </dgm:pt>
    <dgm:pt modelId="{F472E6C2-653A-3746-932F-1CB092E358EE}" type="pres">
      <dgm:prSet presAssocID="{765AC761-34DD-43B6-BD0A-0CD3F7EBE954}" presName="tx1" presStyleLbl="revTx" presStyleIdx="1" presStyleCnt="4"/>
      <dgm:spPr/>
    </dgm:pt>
    <dgm:pt modelId="{4B67C1F2-64C5-E743-8FC8-4E3CB91E7A92}" type="pres">
      <dgm:prSet presAssocID="{765AC761-34DD-43B6-BD0A-0CD3F7EBE954}" presName="vert1" presStyleCnt="0"/>
      <dgm:spPr/>
    </dgm:pt>
    <dgm:pt modelId="{991AFE6D-70DF-C04E-B9DC-F62976F57884}" type="pres">
      <dgm:prSet presAssocID="{D6F3299F-535A-4838-A2E3-76282490FB8B}" presName="thickLine" presStyleLbl="alignNode1" presStyleIdx="2" presStyleCnt="4"/>
      <dgm:spPr/>
    </dgm:pt>
    <dgm:pt modelId="{694EE248-826D-E14F-A2E3-2879802F10BF}" type="pres">
      <dgm:prSet presAssocID="{D6F3299F-535A-4838-A2E3-76282490FB8B}" presName="horz1" presStyleCnt="0"/>
      <dgm:spPr/>
    </dgm:pt>
    <dgm:pt modelId="{8A2CFB7A-59BB-4F46-935C-4714A0BE1A13}" type="pres">
      <dgm:prSet presAssocID="{D6F3299F-535A-4838-A2E3-76282490FB8B}" presName="tx1" presStyleLbl="revTx" presStyleIdx="2" presStyleCnt="4"/>
      <dgm:spPr/>
    </dgm:pt>
    <dgm:pt modelId="{06F18804-12DD-704B-8B98-B92EA003E715}" type="pres">
      <dgm:prSet presAssocID="{D6F3299F-535A-4838-A2E3-76282490FB8B}" presName="vert1" presStyleCnt="0"/>
      <dgm:spPr/>
    </dgm:pt>
    <dgm:pt modelId="{D9F11D2A-53CA-5947-A631-44EA7F7F5554}" type="pres">
      <dgm:prSet presAssocID="{582D458F-E29D-44F4-9D57-16231A9B1835}" presName="thickLine" presStyleLbl="alignNode1" presStyleIdx="3" presStyleCnt="4"/>
      <dgm:spPr/>
    </dgm:pt>
    <dgm:pt modelId="{47C7866B-F77E-C34C-A98E-248AAB818381}" type="pres">
      <dgm:prSet presAssocID="{582D458F-E29D-44F4-9D57-16231A9B1835}" presName="horz1" presStyleCnt="0"/>
      <dgm:spPr/>
    </dgm:pt>
    <dgm:pt modelId="{4B88B1AB-8BFC-C147-9CCA-2A2C0EEB3194}" type="pres">
      <dgm:prSet presAssocID="{582D458F-E29D-44F4-9D57-16231A9B1835}" presName="tx1" presStyleLbl="revTx" presStyleIdx="3" presStyleCnt="4"/>
      <dgm:spPr/>
    </dgm:pt>
    <dgm:pt modelId="{BC113F3A-C2D3-0B4D-99FC-88ACAFA928F5}" type="pres">
      <dgm:prSet presAssocID="{582D458F-E29D-44F4-9D57-16231A9B1835}" presName="vert1" presStyleCnt="0"/>
      <dgm:spPr/>
    </dgm:pt>
  </dgm:ptLst>
  <dgm:cxnLst>
    <dgm:cxn modelId="{5909D016-792F-46BC-BA7C-716432EB0193}" srcId="{1A351961-FA02-406B-AEA1-C21208512C55}" destId="{582D458F-E29D-44F4-9D57-16231A9B1835}" srcOrd="3" destOrd="0" parTransId="{B78E86A8-6060-493F-8BF0-0265FA623885}" sibTransId="{DC331C19-0FC3-41D9-9D9A-F105502EB17A}"/>
    <dgm:cxn modelId="{D0ED942A-33B7-419A-8C4E-07B6773FA5D5}" srcId="{1A351961-FA02-406B-AEA1-C21208512C55}" destId="{3EEEAAA0-956B-4033-A133-497E2339C022}" srcOrd="0" destOrd="0" parTransId="{7ED3344C-6A9A-4B20-8FB6-FED9657CDA08}" sibTransId="{F7E2AB8E-DCC7-4A7A-BD64-5AE2C8D8A287}"/>
    <dgm:cxn modelId="{DDE47E2F-5F0C-034C-B48F-FD6F550DA03D}" type="presOf" srcId="{582D458F-E29D-44F4-9D57-16231A9B1835}" destId="{4B88B1AB-8BFC-C147-9CCA-2A2C0EEB3194}" srcOrd="0" destOrd="0" presId="urn:microsoft.com/office/officeart/2008/layout/LinedList"/>
    <dgm:cxn modelId="{8C8FEE61-8F82-EA4C-B1F4-38FB580B2D67}" type="presOf" srcId="{765AC761-34DD-43B6-BD0A-0CD3F7EBE954}" destId="{F472E6C2-653A-3746-932F-1CB092E358EE}" srcOrd="0" destOrd="0" presId="urn:microsoft.com/office/officeart/2008/layout/LinedList"/>
    <dgm:cxn modelId="{A681EF9E-33AE-8648-B8A0-C19F3732F679}" type="presOf" srcId="{D6F3299F-535A-4838-A2E3-76282490FB8B}" destId="{8A2CFB7A-59BB-4F46-935C-4714A0BE1A13}" srcOrd="0" destOrd="0" presId="urn:microsoft.com/office/officeart/2008/layout/LinedList"/>
    <dgm:cxn modelId="{F19F21B2-6491-4AC7-82CC-D3C0DD91B352}" srcId="{1A351961-FA02-406B-AEA1-C21208512C55}" destId="{765AC761-34DD-43B6-BD0A-0CD3F7EBE954}" srcOrd="1" destOrd="0" parTransId="{9BD647A4-2E98-4727-8E43-D1B0502E78E9}" sibTransId="{7991BFB1-4AE8-4DF2-AA72-7868E07863AA}"/>
    <dgm:cxn modelId="{DF42D4B6-71A0-45D0-8AC1-39484EAB4A61}" srcId="{1A351961-FA02-406B-AEA1-C21208512C55}" destId="{D6F3299F-535A-4838-A2E3-76282490FB8B}" srcOrd="2" destOrd="0" parTransId="{C98E7CDA-C838-459F-AE5D-130CB284D2B2}" sibTransId="{A9A77104-BCD3-4C2D-A8BB-43EE41A437AA}"/>
    <dgm:cxn modelId="{EFD05ABF-69DE-FF4C-B315-E28E7C88FF60}" type="presOf" srcId="{3EEEAAA0-956B-4033-A133-497E2339C022}" destId="{E1203976-D15C-1840-8C72-DF30B2317273}" srcOrd="0" destOrd="0" presId="urn:microsoft.com/office/officeart/2008/layout/LinedList"/>
    <dgm:cxn modelId="{51E582C6-3B13-D94D-9DF6-0EAB28E3C991}" type="presOf" srcId="{1A351961-FA02-406B-AEA1-C21208512C55}" destId="{056348C9-72D8-D743-A02F-5FE3A45C6C62}" srcOrd="0" destOrd="0" presId="urn:microsoft.com/office/officeart/2008/layout/LinedList"/>
    <dgm:cxn modelId="{FCA04AEE-9309-5440-BC17-03B77057BBB5}" type="presParOf" srcId="{056348C9-72D8-D743-A02F-5FE3A45C6C62}" destId="{0E9C8ABE-7CA0-7643-9E4B-EE80F78A95AD}" srcOrd="0" destOrd="0" presId="urn:microsoft.com/office/officeart/2008/layout/LinedList"/>
    <dgm:cxn modelId="{E6C48E59-8539-964F-BF3C-2527469077A5}" type="presParOf" srcId="{056348C9-72D8-D743-A02F-5FE3A45C6C62}" destId="{54992431-B1F3-3647-BC3D-0CBF51F5F225}" srcOrd="1" destOrd="0" presId="urn:microsoft.com/office/officeart/2008/layout/LinedList"/>
    <dgm:cxn modelId="{C492D648-F90C-2F42-91E9-C1C420A28B56}" type="presParOf" srcId="{54992431-B1F3-3647-BC3D-0CBF51F5F225}" destId="{E1203976-D15C-1840-8C72-DF30B2317273}" srcOrd="0" destOrd="0" presId="urn:microsoft.com/office/officeart/2008/layout/LinedList"/>
    <dgm:cxn modelId="{FC448DF6-1FC4-5D4F-AA12-0097505B571B}" type="presParOf" srcId="{54992431-B1F3-3647-BC3D-0CBF51F5F225}" destId="{2F694A9F-3497-A24C-81D0-C12C0987C72D}" srcOrd="1" destOrd="0" presId="urn:microsoft.com/office/officeart/2008/layout/LinedList"/>
    <dgm:cxn modelId="{EBCE79CC-6A24-E343-8C8A-8D8C30480222}" type="presParOf" srcId="{056348C9-72D8-D743-A02F-5FE3A45C6C62}" destId="{2FD62A7D-B05E-D648-BDD5-08A192F2B44C}" srcOrd="2" destOrd="0" presId="urn:microsoft.com/office/officeart/2008/layout/LinedList"/>
    <dgm:cxn modelId="{88A088E0-03D0-1948-9881-5859C8A3614C}" type="presParOf" srcId="{056348C9-72D8-D743-A02F-5FE3A45C6C62}" destId="{653D090C-7674-BC46-A543-B893D8308C69}" srcOrd="3" destOrd="0" presId="urn:microsoft.com/office/officeart/2008/layout/LinedList"/>
    <dgm:cxn modelId="{B4408FC1-6653-8D48-9820-76B582641798}" type="presParOf" srcId="{653D090C-7674-BC46-A543-B893D8308C69}" destId="{F472E6C2-653A-3746-932F-1CB092E358EE}" srcOrd="0" destOrd="0" presId="urn:microsoft.com/office/officeart/2008/layout/LinedList"/>
    <dgm:cxn modelId="{945525E8-C1A6-BC49-B581-2CCEDF725B08}" type="presParOf" srcId="{653D090C-7674-BC46-A543-B893D8308C69}" destId="{4B67C1F2-64C5-E743-8FC8-4E3CB91E7A92}" srcOrd="1" destOrd="0" presId="urn:microsoft.com/office/officeart/2008/layout/LinedList"/>
    <dgm:cxn modelId="{2A9D1759-7B14-A446-8A19-FFC6A36EF62F}" type="presParOf" srcId="{056348C9-72D8-D743-A02F-5FE3A45C6C62}" destId="{991AFE6D-70DF-C04E-B9DC-F62976F57884}" srcOrd="4" destOrd="0" presId="urn:microsoft.com/office/officeart/2008/layout/LinedList"/>
    <dgm:cxn modelId="{FDE89498-B89F-D94D-B6B7-7E8A74ABEFE5}" type="presParOf" srcId="{056348C9-72D8-D743-A02F-5FE3A45C6C62}" destId="{694EE248-826D-E14F-A2E3-2879802F10BF}" srcOrd="5" destOrd="0" presId="urn:microsoft.com/office/officeart/2008/layout/LinedList"/>
    <dgm:cxn modelId="{8914D52A-A4B0-F549-A00C-189B9B2536D4}" type="presParOf" srcId="{694EE248-826D-E14F-A2E3-2879802F10BF}" destId="{8A2CFB7A-59BB-4F46-935C-4714A0BE1A13}" srcOrd="0" destOrd="0" presId="urn:microsoft.com/office/officeart/2008/layout/LinedList"/>
    <dgm:cxn modelId="{BEBDD3E4-F417-494B-B2C5-5D2BEC3CB1E2}" type="presParOf" srcId="{694EE248-826D-E14F-A2E3-2879802F10BF}" destId="{06F18804-12DD-704B-8B98-B92EA003E715}" srcOrd="1" destOrd="0" presId="urn:microsoft.com/office/officeart/2008/layout/LinedList"/>
    <dgm:cxn modelId="{00299B28-1645-0444-A42C-6FB83FA2DAF4}" type="presParOf" srcId="{056348C9-72D8-D743-A02F-5FE3A45C6C62}" destId="{D9F11D2A-53CA-5947-A631-44EA7F7F5554}" srcOrd="6" destOrd="0" presId="urn:microsoft.com/office/officeart/2008/layout/LinedList"/>
    <dgm:cxn modelId="{5A081636-F365-0C4D-A2AD-366F5FD57964}" type="presParOf" srcId="{056348C9-72D8-D743-A02F-5FE3A45C6C62}" destId="{47C7866B-F77E-C34C-A98E-248AAB818381}" srcOrd="7" destOrd="0" presId="urn:microsoft.com/office/officeart/2008/layout/LinedList"/>
    <dgm:cxn modelId="{0A0D37D9-97B1-BF47-9C53-66E3BDB6FAE1}" type="presParOf" srcId="{47C7866B-F77E-C34C-A98E-248AAB818381}" destId="{4B88B1AB-8BFC-C147-9CCA-2A2C0EEB3194}" srcOrd="0" destOrd="0" presId="urn:microsoft.com/office/officeart/2008/layout/LinedList"/>
    <dgm:cxn modelId="{8E1F5566-1ECD-9E4C-AA94-DE3C9226111D}" type="presParOf" srcId="{47C7866B-F77E-C34C-A98E-248AAB818381}" destId="{BC113F3A-C2D3-0B4D-99FC-88ACAFA928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980A6-D1B4-47F4-BE44-1079C9F16E8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3393C47-171A-4040-A894-F9A77C33D09B}">
      <dgm:prSet/>
      <dgm:spPr/>
      <dgm:t>
        <a:bodyPr/>
        <a:lstStyle/>
        <a:p>
          <a:r>
            <a:rPr lang="en-US" b="0" i="0"/>
            <a:t>.NET is the platform going forward</a:t>
          </a:r>
          <a:endParaRPr lang="en-US"/>
        </a:p>
      </dgm:t>
    </dgm:pt>
    <dgm:pt modelId="{571230A5-953F-48AB-B4F4-6A0C6BBD8184}" type="parTrans" cxnId="{E00FC4E1-27B8-4E7D-83E4-0418B92D02A6}">
      <dgm:prSet/>
      <dgm:spPr/>
      <dgm:t>
        <a:bodyPr/>
        <a:lstStyle/>
        <a:p>
          <a:endParaRPr lang="en-US"/>
        </a:p>
      </dgm:t>
    </dgm:pt>
    <dgm:pt modelId="{34DF3946-E1A9-4901-8D30-42A8B973AA98}" type="sibTrans" cxnId="{E00FC4E1-27B8-4E7D-83E4-0418B92D02A6}">
      <dgm:prSet/>
      <dgm:spPr/>
      <dgm:t>
        <a:bodyPr/>
        <a:lstStyle/>
        <a:p>
          <a:endParaRPr lang="en-US"/>
        </a:p>
      </dgm:t>
    </dgm:pt>
    <dgm:pt modelId="{30494CA5-4E13-45D0-BB65-A39521A0A6BE}">
      <dgm:prSet/>
      <dgm:spPr/>
      <dgm:t>
        <a:bodyPr/>
        <a:lstStyle/>
        <a:p>
          <a:pPr>
            <a:lnSpc>
              <a:spcPct val="100000"/>
            </a:lnSpc>
          </a:pPr>
          <a:r>
            <a:rPr lang="en-US"/>
            <a:t>Cross-platform, flexible deployment</a:t>
          </a:r>
        </a:p>
      </dgm:t>
    </dgm:pt>
    <dgm:pt modelId="{BC5831DF-F77A-40B9-A503-8A3AF9A1CF24}" type="parTrans" cxnId="{7392D8C7-D373-40F0-9539-724F24928B07}">
      <dgm:prSet/>
      <dgm:spPr/>
      <dgm:t>
        <a:bodyPr/>
        <a:lstStyle/>
        <a:p>
          <a:endParaRPr lang="en-US"/>
        </a:p>
      </dgm:t>
    </dgm:pt>
    <dgm:pt modelId="{4FB58DDA-6476-40DE-887C-1D0670CF3528}" type="sibTrans" cxnId="{7392D8C7-D373-40F0-9539-724F24928B07}">
      <dgm:prSet/>
      <dgm:spPr/>
      <dgm:t>
        <a:bodyPr/>
        <a:lstStyle/>
        <a:p>
          <a:endParaRPr lang="en-US"/>
        </a:p>
      </dgm:t>
    </dgm:pt>
    <dgm:pt modelId="{238799BE-4608-4B44-859A-0F92E69802F7}">
      <dgm:prSet/>
      <dgm:spPr/>
      <dgm:t>
        <a:bodyPr/>
        <a:lstStyle/>
        <a:p>
          <a:pPr>
            <a:lnSpc>
              <a:spcPct val="100000"/>
            </a:lnSpc>
          </a:pPr>
          <a:r>
            <a:rPr lang="en-US" b="0" i="0"/>
            <a:t>Unparalleled performance</a:t>
          </a:r>
          <a:endParaRPr lang="en-US"/>
        </a:p>
      </dgm:t>
    </dgm:pt>
    <dgm:pt modelId="{AEF1B2FD-AA00-4541-AB41-FE7AFF291D86}" type="parTrans" cxnId="{8F588F9C-CAAD-4245-AFE0-891D42061331}">
      <dgm:prSet/>
      <dgm:spPr/>
      <dgm:t>
        <a:bodyPr/>
        <a:lstStyle/>
        <a:p>
          <a:endParaRPr lang="en-US"/>
        </a:p>
      </dgm:t>
    </dgm:pt>
    <dgm:pt modelId="{F513650F-C233-454F-ACC3-9C758B0F7ACE}" type="sibTrans" cxnId="{8F588F9C-CAAD-4245-AFE0-891D42061331}">
      <dgm:prSet/>
      <dgm:spPr/>
      <dgm:t>
        <a:bodyPr/>
        <a:lstStyle/>
        <a:p>
          <a:endParaRPr lang="en-US"/>
        </a:p>
      </dgm:t>
    </dgm:pt>
    <dgm:pt modelId="{54DCB313-05BA-45F6-A45F-3962918F9572}">
      <dgm:prSet/>
      <dgm:spPr/>
      <dgm:t>
        <a:bodyPr/>
        <a:lstStyle/>
        <a:p>
          <a:pPr>
            <a:lnSpc>
              <a:spcPct val="100000"/>
            </a:lnSpc>
          </a:pPr>
          <a:r>
            <a:rPr lang="en-US"/>
            <a:t>Reduced infrastructure &amp; hosting costs</a:t>
          </a:r>
        </a:p>
      </dgm:t>
    </dgm:pt>
    <dgm:pt modelId="{1943CFA5-2784-4260-9C62-50489CBF06EF}" type="parTrans" cxnId="{AA07CB4F-B03A-477A-A481-6A8DD981DE11}">
      <dgm:prSet/>
      <dgm:spPr/>
      <dgm:t>
        <a:bodyPr/>
        <a:lstStyle/>
        <a:p>
          <a:endParaRPr lang="en-US"/>
        </a:p>
      </dgm:t>
    </dgm:pt>
    <dgm:pt modelId="{7EF2483D-00A2-4D32-9633-DDB22B43F9F6}" type="sibTrans" cxnId="{AA07CB4F-B03A-477A-A481-6A8DD981DE11}">
      <dgm:prSet/>
      <dgm:spPr/>
      <dgm:t>
        <a:bodyPr/>
        <a:lstStyle/>
        <a:p>
          <a:endParaRPr lang="en-US"/>
        </a:p>
      </dgm:t>
    </dgm:pt>
    <dgm:pt modelId="{572D7457-D868-448F-9EA2-C2A2EBF7D8B2}">
      <dgm:prSet/>
      <dgm:spPr/>
      <dgm:t>
        <a:bodyPr/>
        <a:lstStyle/>
        <a:p>
          <a:pPr>
            <a:lnSpc>
              <a:spcPct val="100000"/>
            </a:lnSpc>
          </a:pPr>
          <a:r>
            <a:rPr lang="en-US" b="0" i="0"/>
            <a:t>Modern, innovative languages and APIs</a:t>
          </a:r>
          <a:endParaRPr lang="en-US"/>
        </a:p>
      </dgm:t>
    </dgm:pt>
    <dgm:pt modelId="{0E4FA3D9-74AE-466D-BA9D-301F5F839CF9}" type="parTrans" cxnId="{E43D819D-15A5-43CE-880D-48D61DA4051B}">
      <dgm:prSet/>
      <dgm:spPr/>
      <dgm:t>
        <a:bodyPr/>
        <a:lstStyle/>
        <a:p>
          <a:endParaRPr lang="en-US"/>
        </a:p>
      </dgm:t>
    </dgm:pt>
    <dgm:pt modelId="{6859CC54-A03A-49C2-83D2-6BA4AC6F7377}" type="sibTrans" cxnId="{E43D819D-15A5-43CE-880D-48D61DA4051B}">
      <dgm:prSet/>
      <dgm:spPr/>
      <dgm:t>
        <a:bodyPr/>
        <a:lstStyle/>
        <a:p>
          <a:endParaRPr lang="en-US"/>
        </a:p>
      </dgm:t>
    </dgm:pt>
    <dgm:pt modelId="{F4208B93-C46E-4E27-B42B-32DD6A39FAF0}">
      <dgm:prSet/>
      <dgm:spPr/>
      <dgm:t>
        <a:bodyPr/>
        <a:lstStyle/>
        <a:p>
          <a:r>
            <a:rPr lang="en-US"/>
            <a:t>Start with .NET 5</a:t>
          </a:r>
        </a:p>
      </dgm:t>
    </dgm:pt>
    <dgm:pt modelId="{1AE5F24D-334E-4262-A662-61EA6455448B}" type="parTrans" cxnId="{454077D6-60A5-4446-8071-F91AA2A59771}">
      <dgm:prSet/>
      <dgm:spPr/>
      <dgm:t>
        <a:bodyPr/>
        <a:lstStyle/>
        <a:p>
          <a:endParaRPr lang="en-US"/>
        </a:p>
      </dgm:t>
    </dgm:pt>
    <dgm:pt modelId="{B9ECC938-BC8A-496D-AF36-1EA77176D61A}" type="sibTrans" cxnId="{454077D6-60A5-4446-8071-F91AA2A59771}">
      <dgm:prSet/>
      <dgm:spPr/>
      <dgm:t>
        <a:bodyPr/>
        <a:lstStyle/>
        <a:p>
          <a:endParaRPr lang="en-US"/>
        </a:p>
      </dgm:t>
    </dgm:pt>
    <dgm:pt modelId="{3A983C5D-6478-417E-8E1E-FFFEBF1115C8}">
      <dgm:prSet/>
      <dgm:spPr/>
      <dgm:t>
        <a:bodyPr/>
        <a:lstStyle/>
        <a:p>
          <a:r>
            <a:rPr lang="en-US" b="0" i="0"/>
            <a:t>.NET Standard serves as a bridge across framework and core to maintain historical compatibility.</a:t>
          </a:r>
          <a:endParaRPr lang="en-US"/>
        </a:p>
      </dgm:t>
    </dgm:pt>
    <dgm:pt modelId="{5C86FDA5-7706-451A-9D0D-86312D6DC428}" type="parTrans" cxnId="{1FD658FC-0F0E-4984-B39F-8E7AA86B7051}">
      <dgm:prSet/>
      <dgm:spPr/>
      <dgm:t>
        <a:bodyPr/>
        <a:lstStyle/>
        <a:p>
          <a:endParaRPr lang="en-US"/>
        </a:p>
      </dgm:t>
    </dgm:pt>
    <dgm:pt modelId="{5C2F08E8-4035-4F8E-AADB-D665F56F05F6}" type="sibTrans" cxnId="{1FD658FC-0F0E-4984-B39F-8E7AA86B7051}">
      <dgm:prSet/>
      <dgm:spPr/>
      <dgm:t>
        <a:bodyPr/>
        <a:lstStyle/>
        <a:p>
          <a:endParaRPr lang="en-US"/>
        </a:p>
      </dgm:t>
    </dgm:pt>
    <dgm:pt modelId="{D56BD8AB-4E8E-4F33-924A-85A5CDE615C4}">
      <dgm:prSet/>
      <dgm:spPr/>
      <dgm:t>
        <a:bodyPr/>
        <a:lstStyle/>
        <a:p>
          <a:r>
            <a:rPr lang="en-US" b="0" i="0"/>
            <a:t>ASP.NET Core refers to apps that run on .NET 5 and greater, while ASP.NET refers to .NET Framework versions.</a:t>
          </a:r>
          <a:endParaRPr lang="en-US"/>
        </a:p>
      </dgm:t>
    </dgm:pt>
    <dgm:pt modelId="{21DA0EE1-EA61-4D71-B8FC-CD423AB29A00}" type="parTrans" cxnId="{576815F2-7B86-42D5-A0C5-D127F6FEA991}">
      <dgm:prSet/>
      <dgm:spPr/>
      <dgm:t>
        <a:bodyPr/>
        <a:lstStyle/>
        <a:p>
          <a:endParaRPr lang="en-US"/>
        </a:p>
      </dgm:t>
    </dgm:pt>
    <dgm:pt modelId="{2E62E1EF-C022-40E0-A1B0-2483C15E9929}" type="sibTrans" cxnId="{576815F2-7B86-42D5-A0C5-D127F6FEA991}">
      <dgm:prSet/>
      <dgm:spPr/>
      <dgm:t>
        <a:bodyPr/>
        <a:lstStyle/>
        <a:p>
          <a:endParaRPr lang="en-US"/>
        </a:p>
      </dgm:t>
    </dgm:pt>
    <dgm:pt modelId="{C47C1A21-5FCD-9F4E-A314-920F8A0FCEDF}">
      <dgm:prSet/>
      <dgm:spPr/>
      <dgm:t>
        <a:bodyPr/>
        <a:lstStyle/>
        <a:p>
          <a:pPr>
            <a:lnSpc>
              <a:spcPct val="100000"/>
            </a:lnSpc>
          </a:pPr>
          <a:r>
            <a:rPr lang="en-US"/>
            <a:t>Greater than 4 and </a:t>
          </a:r>
          <a:r>
            <a:rPr lang="en-US" err="1"/>
            <a:t>.Net</a:t>
          </a:r>
          <a:r>
            <a:rPr lang="en-US"/>
            <a:t> Core 3</a:t>
          </a:r>
        </a:p>
      </dgm:t>
    </dgm:pt>
    <dgm:pt modelId="{3607F10D-159F-1C4A-85F9-05BBD6770A3B}" type="parTrans" cxnId="{CC823818-A3B3-4B46-B3E4-92D668A1776C}">
      <dgm:prSet/>
      <dgm:spPr/>
      <dgm:t>
        <a:bodyPr/>
        <a:lstStyle/>
        <a:p>
          <a:endParaRPr lang="en-US"/>
        </a:p>
      </dgm:t>
    </dgm:pt>
    <dgm:pt modelId="{8047078E-FCE1-744C-933B-80D10AB79FA2}" type="sibTrans" cxnId="{CC823818-A3B3-4B46-B3E4-92D668A1776C}">
      <dgm:prSet/>
      <dgm:spPr/>
      <dgm:t>
        <a:bodyPr/>
        <a:lstStyle/>
        <a:p>
          <a:endParaRPr lang="en-US"/>
        </a:p>
      </dgm:t>
    </dgm:pt>
    <dgm:pt modelId="{E69C64F9-339E-2E4C-B368-65DCF7EA658E}" type="pres">
      <dgm:prSet presAssocID="{437980A6-D1B4-47F4-BE44-1079C9F16E85}" presName="linear" presStyleCnt="0">
        <dgm:presLayoutVars>
          <dgm:animLvl val="lvl"/>
          <dgm:resizeHandles val="exact"/>
        </dgm:presLayoutVars>
      </dgm:prSet>
      <dgm:spPr/>
    </dgm:pt>
    <dgm:pt modelId="{A9D5B558-63AB-6046-939A-3FD79FFCD527}" type="pres">
      <dgm:prSet presAssocID="{03393C47-171A-4040-A894-F9A77C33D09B}" presName="parentText" presStyleLbl="node1" presStyleIdx="0" presStyleCnt="4">
        <dgm:presLayoutVars>
          <dgm:chMax val="0"/>
          <dgm:bulletEnabled val="1"/>
        </dgm:presLayoutVars>
      </dgm:prSet>
      <dgm:spPr/>
    </dgm:pt>
    <dgm:pt modelId="{2AC547B0-EDC1-3148-9395-7D671B3FED99}" type="pres">
      <dgm:prSet presAssocID="{03393C47-171A-4040-A894-F9A77C33D09B}" presName="childText" presStyleLbl="revTx" presStyleIdx="0" presStyleCnt="2">
        <dgm:presLayoutVars>
          <dgm:bulletEnabled val="1"/>
        </dgm:presLayoutVars>
      </dgm:prSet>
      <dgm:spPr/>
    </dgm:pt>
    <dgm:pt modelId="{6DB83994-2304-E24B-9D3C-CFA7618B682C}" type="pres">
      <dgm:prSet presAssocID="{F4208B93-C46E-4E27-B42B-32DD6A39FAF0}" presName="parentText" presStyleLbl="node1" presStyleIdx="1" presStyleCnt="4">
        <dgm:presLayoutVars>
          <dgm:chMax val="0"/>
          <dgm:bulletEnabled val="1"/>
        </dgm:presLayoutVars>
      </dgm:prSet>
      <dgm:spPr/>
    </dgm:pt>
    <dgm:pt modelId="{7C8D5571-3D34-BF43-80F7-F048F2CCBD96}" type="pres">
      <dgm:prSet presAssocID="{F4208B93-C46E-4E27-B42B-32DD6A39FAF0}" presName="childText" presStyleLbl="revTx" presStyleIdx="1" presStyleCnt="2">
        <dgm:presLayoutVars>
          <dgm:bulletEnabled val="1"/>
        </dgm:presLayoutVars>
      </dgm:prSet>
      <dgm:spPr/>
    </dgm:pt>
    <dgm:pt modelId="{1334FCCC-5916-3F49-B69F-B46F7906E318}" type="pres">
      <dgm:prSet presAssocID="{3A983C5D-6478-417E-8E1E-FFFEBF1115C8}" presName="parentText" presStyleLbl="node1" presStyleIdx="2" presStyleCnt="4">
        <dgm:presLayoutVars>
          <dgm:chMax val="0"/>
          <dgm:bulletEnabled val="1"/>
        </dgm:presLayoutVars>
      </dgm:prSet>
      <dgm:spPr/>
    </dgm:pt>
    <dgm:pt modelId="{F489F630-7BFB-DC4D-A29E-27319545CC4A}" type="pres">
      <dgm:prSet presAssocID="{5C2F08E8-4035-4F8E-AADB-D665F56F05F6}" presName="spacer" presStyleCnt="0"/>
      <dgm:spPr/>
    </dgm:pt>
    <dgm:pt modelId="{73120761-5097-F949-9021-3B8AB0977B9B}" type="pres">
      <dgm:prSet presAssocID="{D56BD8AB-4E8E-4F33-924A-85A5CDE615C4}" presName="parentText" presStyleLbl="node1" presStyleIdx="3" presStyleCnt="4">
        <dgm:presLayoutVars>
          <dgm:chMax val="0"/>
          <dgm:bulletEnabled val="1"/>
        </dgm:presLayoutVars>
      </dgm:prSet>
      <dgm:spPr/>
    </dgm:pt>
  </dgm:ptLst>
  <dgm:cxnLst>
    <dgm:cxn modelId="{CDD79100-58C8-9046-A1DD-93FD22306404}" type="presOf" srcId="{D56BD8AB-4E8E-4F33-924A-85A5CDE615C4}" destId="{73120761-5097-F949-9021-3B8AB0977B9B}" srcOrd="0" destOrd="0" presId="urn:microsoft.com/office/officeart/2005/8/layout/vList2"/>
    <dgm:cxn modelId="{6046E008-47A1-604B-8C93-02C8732BE2B4}" type="presOf" srcId="{30494CA5-4E13-45D0-BB65-A39521A0A6BE}" destId="{2AC547B0-EDC1-3148-9395-7D671B3FED99}" srcOrd="0" destOrd="0" presId="urn:microsoft.com/office/officeart/2005/8/layout/vList2"/>
    <dgm:cxn modelId="{483CC415-5490-3243-9F7E-B27085E48E3F}" type="presOf" srcId="{03393C47-171A-4040-A894-F9A77C33D09B}" destId="{A9D5B558-63AB-6046-939A-3FD79FFCD527}" srcOrd="0" destOrd="0" presId="urn:microsoft.com/office/officeart/2005/8/layout/vList2"/>
    <dgm:cxn modelId="{CC823818-A3B3-4B46-B3E4-92D668A1776C}" srcId="{F4208B93-C46E-4E27-B42B-32DD6A39FAF0}" destId="{C47C1A21-5FCD-9F4E-A314-920F8A0FCEDF}" srcOrd="0" destOrd="0" parTransId="{3607F10D-159F-1C4A-85F9-05BBD6770A3B}" sibTransId="{8047078E-FCE1-744C-933B-80D10AB79FA2}"/>
    <dgm:cxn modelId="{BCA2A721-08C3-FB4C-AE56-EED0AB960D32}" type="presOf" srcId="{54DCB313-05BA-45F6-A45F-3962918F9572}" destId="{2AC547B0-EDC1-3148-9395-7D671B3FED99}" srcOrd="0" destOrd="2" presId="urn:microsoft.com/office/officeart/2005/8/layout/vList2"/>
    <dgm:cxn modelId="{F7E1F22D-CBCE-7042-94DD-9AA5C5CAC3EE}" type="presOf" srcId="{F4208B93-C46E-4E27-B42B-32DD6A39FAF0}" destId="{6DB83994-2304-E24B-9D3C-CFA7618B682C}" srcOrd="0" destOrd="0" presId="urn:microsoft.com/office/officeart/2005/8/layout/vList2"/>
    <dgm:cxn modelId="{177E044D-8F7F-4B47-96DC-865F11730857}" type="presOf" srcId="{C47C1A21-5FCD-9F4E-A314-920F8A0FCEDF}" destId="{7C8D5571-3D34-BF43-80F7-F048F2CCBD96}" srcOrd="0" destOrd="0" presId="urn:microsoft.com/office/officeart/2005/8/layout/vList2"/>
    <dgm:cxn modelId="{AA07CB4F-B03A-477A-A481-6A8DD981DE11}" srcId="{03393C47-171A-4040-A894-F9A77C33D09B}" destId="{54DCB313-05BA-45F6-A45F-3962918F9572}" srcOrd="2" destOrd="0" parTransId="{1943CFA5-2784-4260-9C62-50489CBF06EF}" sibTransId="{7EF2483D-00A2-4D32-9633-DDB22B43F9F6}"/>
    <dgm:cxn modelId="{8BA14E55-A644-F64A-99D6-1C62ADCD7E6C}" type="presOf" srcId="{437980A6-D1B4-47F4-BE44-1079C9F16E85}" destId="{E69C64F9-339E-2E4C-B368-65DCF7EA658E}" srcOrd="0" destOrd="0" presId="urn:microsoft.com/office/officeart/2005/8/layout/vList2"/>
    <dgm:cxn modelId="{8F588F9C-CAAD-4245-AFE0-891D42061331}" srcId="{03393C47-171A-4040-A894-F9A77C33D09B}" destId="{238799BE-4608-4B44-859A-0F92E69802F7}" srcOrd="1" destOrd="0" parTransId="{AEF1B2FD-AA00-4541-AB41-FE7AFF291D86}" sibTransId="{F513650F-C233-454F-ACC3-9C758B0F7ACE}"/>
    <dgm:cxn modelId="{E43D819D-15A5-43CE-880D-48D61DA4051B}" srcId="{03393C47-171A-4040-A894-F9A77C33D09B}" destId="{572D7457-D868-448F-9EA2-C2A2EBF7D8B2}" srcOrd="3" destOrd="0" parTransId="{0E4FA3D9-74AE-466D-BA9D-301F5F839CF9}" sibTransId="{6859CC54-A03A-49C2-83D2-6BA4AC6F7377}"/>
    <dgm:cxn modelId="{FC460AA1-CAE5-1240-9E43-B80116954B40}" type="presOf" srcId="{3A983C5D-6478-417E-8E1E-FFFEBF1115C8}" destId="{1334FCCC-5916-3F49-B69F-B46F7906E318}" srcOrd="0" destOrd="0" presId="urn:microsoft.com/office/officeart/2005/8/layout/vList2"/>
    <dgm:cxn modelId="{197ACBBD-E0F1-6E42-8104-7C39FBC5C1CE}" type="presOf" srcId="{572D7457-D868-448F-9EA2-C2A2EBF7D8B2}" destId="{2AC547B0-EDC1-3148-9395-7D671B3FED99}" srcOrd="0" destOrd="3" presId="urn:microsoft.com/office/officeart/2005/8/layout/vList2"/>
    <dgm:cxn modelId="{7392D8C7-D373-40F0-9539-724F24928B07}" srcId="{03393C47-171A-4040-A894-F9A77C33D09B}" destId="{30494CA5-4E13-45D0-BB65-A39521A0A6BE}" srcOrd="0" destOrd="0" parTransId="{BC5831DF-F77A-40B9-A503-8A3AF9A1CF24}" sibTransId="{4FB58DDA-6476-40DE-887C-1D0670CF3528}"/>
    <dgm:cxn modelId="{1C34C4D5-0A62-6D43-8005-236D13B6E815}" type="presOf" srcId="{238799BE-4608-4B44-859A-0F92E69802F7}" destId="{2AC547B0-EDC1-3148-9395-7D671B3FED99}" srcOrd="0" destOrd="1" presId="urn:microsoft.com/office/officeart/2005/8/layout/vList2"/>
    <dgm:cxn modelId="{454077D6-60A5-4446-8071-F91AA2A59771}" srcId="{437980A6-D1B4-47F4-BE44-1079C9F16E85}" destId="{F4208B93-C46E-4E27-B42B-32DD6A39FAF0}" srcOrd="1" destOrd="0" parTransId="{1AE5F24D-334E-4262-A662-61EA6455448B}" sibTransId="{B9ECC938-BC8A-496D-AF36-1EA77176D61A}"/>
    <dgm:cxn modelId="{E00FC4E1-27B8-4E7D-83E4-0418B92D02A6}" srcId="{437980A6-D1B4-47F4-BE44-1079C9F16E85}" destId="{03393C47-171A-4040-A894-F9A77C33D09B}" srcOrd="0" destOrd="0" parTransId="{571230A5-953F-48AB-B4F4-6A0C6BBD8184}" sibTransId="{34DF3946-E1A9-4901-8D30-42A8B973AA98}"/>
    <dgm:cxn modelId="{576815F2-7B86-42D5-A0C5-D127F6FEA991}" srcId="{437980A6-D1B4-47F4-BE44-1079C9F16E85}" destId="{D56BD8AB-4E8E-4F33-924A-85A5CDE615C4}" srcOrd="3" destOrd="0" parTransId="{21DA0EE1-EA61-4D71-B8FC-CD423AB29A00}" sibTransId="{2E62E1EF-C022-40E0-A1B0-2483C15E9929}"/>
    <dgm:cxn modelId="{1FD658FC-0F0E-4984-B39F-8E7AA86B7051}" srcId="{437980A6-D1B4-47F4-BE44-1079C9F16E85}" destId="{3A983C5D-6478-417E-8E1E-FFFEBF1115C8}" srcOrd="2" destOrd="0" parTransId="{5C86FDA5-7706-451A-9D0D-86312D6DC428}" sibTransId="{5C2F08E8-4035-4F8E-AADB-D665F56F05F6}"/>
    <dgm:cxn modelId="{BAE8D4CE-9300-FB4C-A030-1E7311B3B594}" type="presParOf" srcId="{E69C64F9-339E-2E4C-B368-65DCF7EA658E}" destId="{A9D5B558-63AB-6046-939A-3FD79FFCD527}" srcOrd="0" destOrd="0" presId="urn:microsoft.com/office/officeart/2005/8/layout/vList2"/>
    <dgm:cxn modelId="{F3DA232B-F41D-EB44-894D-E19D12FE6BD3}" type="presParOf" srcId="{E69C64F9-339E-2E4C-B368-65DCF7EA658E}" destId="{2AC547B0-EDC1-3148-9395-7D671B3FED99}" srcOrd="1" destOrd="0" presId="urn:microsoft.com/office/officeart/2005/8/layout/vList2"/>
    <dgm:cxn modelId="{BA4A625D-B9E8-FD44-AF4D-CDA06EE2D9DB}" type="presParOf" srcId="{E69C64F9-339E-2E4C-B368-65DCF7EA658E}" destId="{6DB83994-2304-E24B-9D3C-CFA7618B682C}" srcOrd="2" destOrd="0" presId="urn:microsoft.com/office/officeart/2005/8/layout/vList2"/>
    <dgm:cxn modelId="{03444DCF-3B55-3D4A-A315-B75721D2FA96}" type="presParOf" srcId="{E69C64F9-339E-2E4C-B368-65DCF7EA658E}" destId="{7C8D5571-3D34-BF43-80F7-F048F2CCBD96}" srcOrd="3" destOrd="0" presId="urn:microsoft.com/office/officeart/2005/8/layout/vList2"/>
    <dgm:cxn modelId="{2336677F-FF5A-0A43-A577-C0218A7090D2}" type="presParOf" srcId="{E69C64F9-339E-2E4C-B368-65DCF7EA658E}" destId="{1334FCCC-5916-3F49-B69F-B46F7906E318}" srcOrd="4" destOrd="0" presId="urn:microsoft.com/office/officeart/2005/8/layout/vList2"/>
    <dgm:cxn modelId="{77A5BB3C-5802-E445-86B0-A97968C5D3AA}" type="presParOf" srcId="{E69C64F9-339E-2E4C-B368-65DCF7EA658E}" destId="{F489F630-7BFB-DC4D-A29E-27319545CC4A}" srcOrd="5" destOrd="0" presId="urn:microsoft.com/office/officeart/2005/8/layout/vList2"/>
    <dgm:cxn modelId="{CB5505A6-70BC-4F40-B6D7-B43BD66088B2}" type="presParOf" srcId="{E69C64F9-339E-2E4C-B368-65DCF7EA658E}" destId="{73120761-5097-F949-9021-3B8AB0977B9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3A4869-9A5D-42BD-8C6E-DE168269590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CB66436-9451-491C-8CE9-FDA69217217D}">
      <dgm:prSet/>
      <dgm:spPr/>
      <dgm:t>
        <a:bodyPr/>
        <a:lstStyle/>
        <a:p>
          <a:r>
            <a:rPr lang="en-US" b="0" i="0"/>
            <a:t>Unified story for building web UI and web APIs.</a:t>
          </a:r>
          <a:endParaRPr lang="en-US"/>
        </a:p>
      </dgm:t>
    </dgm:pt>
    <dgm:pt modelId="{DA700BCE-1BC8-4799-9172-02F90B31EECF}" type="parTrans" cxnId="{8BED0728-B624-463B-9CBD-F2C445DF3EB5}">
      <dgm:prSet/>
      <dgm:spPr/>
      <dgm:t>
        <a:bodyPr/>
        <a:lstStyle/>
        <a:p>
          <a:endParaRPr lang="en-US"/>
        </a:p>
      </dgm:t>
    </dgm:pt>
    <dgm:pt modelId="{D66A94C0-0BEC-440F-B1B6-254AAFDC9C4D}" type="sibTrans" cxnId="{8BED0728-B624-463B-9CBD-F2C445DF3EB5}">
      <dgm:prSet/>
      <dgm:spPr/>
      <dgm:t>
        <a:bodyPr/>
        <a:lstStyle/>
        <a:p>
          <a:endParaRPr lang="en-US"/>
        </a:p>
      </dgm:t>
    </dgm:pt>
    <dgm:pt modelId="{3B8AFC0A-04D9-41EE-B472-8C5401523174}">
      <dgm:prSet/>
      <dgm:spPr/>
      <dgm:t>
        <a:bodyPr/>
        <a:lstStyle/>
        <a:p>
          <a:r>
            <a:rPr lang="en-US" b="0" i="0"/>
            <a:t>Designed for testability.</a:t>
          </a:r>
          <a:endParaRPr lang="en-US"/>
        </a:p>
      </dgm:t>
    </dgm:pt>
    <dgm:pt modelId="{2EB6EDAD-1B22-4AAB-A509-D19EE97293D3}" type="parTrans" cxnId="{FE7997C0-A836-49E1-9C6C-42F7F3776DAD}">
      <dgm:prSet/>
      <dgm:spPr/>
      <dgm:t>
        <a:bodyPr/>
        <a:lstStyle/>
        <a:p>
          <a:endParaRPr lang="en-US"/>
        </a:p>
      </dgm:t>
    </dgm:pt>
    <dgm:pt modelId="{62C545AB-173B-4BD2-98E7-F61F1EA8A697}" type="sibTrans" cxnId="{FE7997C0-A836-49E1-9C6C-42F7F3776DAD}">
      <dgm:prSet/>
      <dgm:spPr/>
      <dgm:t>
        <a:bodyPr/>
        <a:lstStyle/>
        <a:p>
          <a:endParaRPr lang="en-US"/>
        </a:p>
      </dgm:t>
    </dgm:pt>
    <dgm:pt modelId="{918D67B8-3134-4E6C-A34E-C0FE6BF84830}">
      <dgm:prSet/>
      <dgm:spPr/>
      <dgm:t>
        <a:bodyPr/>
        <a:lstStyle/>
        <a:p>
          <a:r>
            <a:rPr lang="en-US" b="0" i="0"/>
            <a:t>Razor Pages.</a:t>
          </a:r>
          <a:endParaRPr lang="en-US"/>
        </a:p>
      </dgm:t>
    </dgm:pt>
    <dgm:pt modelId="{8A342E51-AA0F-4A26-AABA-910934398D15}" type="parTrans" cxnId="{686EC823-5812-476E-8B37-D68268EA6721}">
      <dgm:prSet/>
      <dgm:spPr/>
      <dgm:t>
        <a:bodyPr/>
        <a:lstStyle/>
        <a:p>
          <a:endParaRPr lang="en-US"/>
        </a:p>
      </dgm:t>
    </dgm:pt>
    <dgm:pt modelId="{CDCDA53A-5F00-4E34-A83D-F037FAADE802}" type="sibTrans" cxnId="{686EC823-5812-476E-8B37-D68268EA6721}">
      <dgm:prSet/>
      <dgm:spPr/>
      <dgm:t>
        <a:bodyPr/>
        <a:lstStyle/>
        <a:p>
          <a:endParaRPr lang="en-US"/>
        </a:p>
      </dgm:t>
    </dgm:pt>
    <dgm:pt modelId="{04921C09-9C4A-4F26-A8B9-790087B52827}">
      <dgm:prSet/>
      <dgm:spPr/>
      <dgm:t>
        <a:bodyPr/>
        <a:lstStyle/>
        <a:p>
          <a:r>
            <a:rPr lang="en-US" b="0" i="0"/>
            <a:t>Blazor enables using C# in the browser alongside JavaScript.</a:t>
          </a:r>
          <a:endParaRPr lang="en-US"/>
        </a:p>
      </dgm:t>
    </dgm:pt>
    <dgm:pt modelId="{89A8E7A4-49CA-41D9-A72A-3457C84AEAF4}" type="parTrans" cxnId="{81677D80-64A2-48AF-B7FB-EA6275280FD8}">
      <dgm:prSet/>
      <dgm:spPr/>
      <dgm:t>
        <a:bodyPr/>
        <a:lstStyle/>
        <a:p>
          <a:endParaRPr lang="en-US"/>
        </a:p>
      </dgm:t>
    </dgm:pt>
    <dgm:pt modelId="{B1DB5636-836E-4FA5-AA27-6A57620587B0}" type="sibTrans" cxnId="{81677D80-64A2-48AF-B7FB-EA6275280FD8}">
      <dgm:prSet/>
      <dgm:spPr/>
      <dgm:t>
        <a:bodyPr/>
        <a:lstStyle/>
        <a:p>
          <a:endParaRPr lang="en-US"/>
        </a:p>
      </dgm:t>
    </dgm:pt>
    <dgm:pt modelId="{7377FF26-176C-4394-9CD9-F3F6F3869729}">
      <dgm:prSet/>
      <dgm:spPr/>
      <dgm:t>
        <a:bodyPr/>
        <a:lstStyle/>
        <a:p>
          <a:r>
            <a:rPr lang="en-US" b="0" i="0"/>
            <a:t>Cross-platform development (Windows, macOS, Linux).</a:t>
          </a:r>
          <a:endParaRPr lang="en-US"/>
        </a:p>
      </dgm:t>
    </dgm:pt>
    <dgm:pt modelId="{A849ACAF-9168-4EE9-809D-CDA5F0A9474B}" type="parTrans" cxnId="{EB04182F-5DA8-424D-B0AB-630BB3855AD4}">
      <dgm:prSet/>
      <dgm:spPr/>
      <dgm:t>
        <a:bodyPr/>
        <a:lstStyle/>
        <a:p>
          <a:endParaRPr lang="en-US"/>
        </a:p>
      </dgm:t>
    </dgm:pt>
    <dgm:pt modelId="{4B214C9B-7C34-4B69-B88B-DE7AD246C610}" type="sibTrans" cxnId="{EB04182F-5DA8-424D-B0AB-630BB3855AD4}">
      <dgm:prSet/>
      <dgm:spPr/>
      <dgm:t>
        <a:bodyPr/>
        <a:lstStyle/>
        <a:p>
          <a:endParaRPr lang="en-US"/>
        </a:p>
      </dgm:t>
    </dgm:pt>
    <dgm:pt modelId="{97873CF5-C5BE-4B28-99B3-D15F6EA36A84}">
      <dgm:prSet/>
      <dgm:spPr/>
      <dgm:t>
        <a:bodyPr/>
        <a:lstStyle/>
        <a:p>
          <a:r>
            <a:rPr lang="en-US" b="0" i="0"/>
            <a:t>Open-source and community-focused.</a:t>
          </a:r>
          <a:endParaRPr lang="en-US"/>
        </a:p>
      </dgm:t>
    </dgm:pt>
    <dgm:pt modelId="{E35F6B90-53ED-4226-95D9-DFAC6A5B20FB}" type="parTrans" cxnId="{62AED122-F162-4FB3-84B4-A95C31B7C691}">
      <dgm:prSet/>
      <dgm:spPr/>
      <dgm:t>
        <a:bodyPr/>
        <a:lstStyle/>
        <a:p>
          <a:endParaRPr lang="en-US"/>
        </a:p>
      </dgm:t>
    </dgm:pt>
    <dgm:pt modelId="{07BF3900-030E-4DDD-8E47-7FA7A848B29A}" type="sibTrans" cxnId="{62AED122-F162-4FB3-84B4-A95C31B7C691}">
      <dgm:prSet/>
      <dgm:spPr/>
      <dgm:t>
        <a:bodyPr/>
        <a:lstStyle/>
        <a:p>
          <a:endParaRPr lang="en-US"/>
        </a:p>
      </dgm:t>
    </dgm:pt>
    <dgm:pt modelId="{200D5803-3003-45D4-8450-86B5E52069E1}">
      <dgm:prSet/>
      <dgm:spPr/>
      <dgm:t>
        <a:bodyPr/>
        <a:lstStyle/>
        <a:p>
          <a:r>
            <a:rPr lang="en-US" b="0" i="0"/>
            <a:t>Integration of modern, client-side frameworks.</a:t>
          </a:r>
          <a:endParaRPr lang="en-US"/>
        </a:p>
      </dgm:t>
    </dgm:pt>
    <dgm:pt modelId="{E7D1E3B8-8696-461D-A0A1-E71EA24B5831}" type="parTrans" cxnId="{A5F5853C-E927-479B-8BF6-660E90ABCBA3}">
      <dgm:prSet/>
      <dgm:spPr/>
      <dgm:t>
        <a:bodyPr/>
        <a:lstStyle/>
        <a:p>
          <a:endParaRPr lang="en-US"/>
        </a:p>
      </dgm:t>
    </dgm:pt>
    <dgm:pt modelId="{E929E0B7-FB80-4193-82B9-A36EF1D70AB3}" type="sibTrans" cxnId="{A5F5853C-E927-479B-8BF6-660E90ABCBA3}">
      <dgm:prSet/>
      <dgm:spPr/>
      <dgm:t>
        <a:bodyPr/>
        <a:lstStyle/>
        <a:p>
          <a:endParaRPr lang="en-US"/>
        </a:p>
      </dgm:t>
    </dgm:pt>
    <dgm:pt modelId="{963A46C4-ED76-456D-B5E5-4F89199ECB47}">
      <dgm:prSet/>
      <dgm:spPr/>
      <dgm:t>
        <a:bodyPr/>
        <a:lstStyle/>
        <a:p>
          <a:r>
            <a:rPr lang="en-US" b="0" i="0"/>
            <a:t>Support for gRPC.</a:t>
          </a:r>
          <a:endParaRPr lang="en-US"/>
        </a:p>
      </dgm:t>
    </dgm:pt>
    <dgm:pt modelId="{7A219C59-E0F1-4EAB-8779-BA9E83BC8803}" type="parTrans" cxnId="{1D32898D-D957-46D0-8D8E-6AB366857CEF}">
      <dgm:prSet/>
      <dgm:spPr/>
      <dgm:t>
        <a:bodyPr/>
        <a:lstStyle/>
        <a:p>
          <a:endParaRPr lang="en-US"/>
        </a:p>
      </dgm:t>
    </dgm:pt>
    <dgm:pt modelId="{87DC5E64-8CAE-4DB0-99D0-A0D7B86DFAA6}" type="sibTrans" cxnId="{1D32898D-D957-46D0-8D8E-6AB366857CEF}">
      <dgm:prSet/>
      <dgm:spPr/>
      <dgm:t>
        <a:bodyPr/>
        <a:lstStyle/>
        <a:p>
          <a:endParaRPr lang="en-US"/>
        </a:p>
      </dgm:t>
    </dgm:pt>
    <dgm:pt modelId="{6B324D32-8F46-47EB-840E-B9255B3A799D}">
      <dgm:prSet/>
      <dgm:spPr/>
      <dgm:t>
        <a:bodyPr/>
        <a:lstStyle/>
        <a:p>
          <a:r>
            <a:rPr lang="en-US" b="0" i="0"/>
            <a:t>Cloud-ready, environment-based configuration system.</a:t>
          </a:r>
          <a:endParaRPr lang="en-US"/>
        </a:p>
      </dgm:t>
    </dgm:pt>
    <dgm:pt modelId="{3C28D28B-7A15-4A05-9F60-4348BBAC3F3E}" type="parTrans" cxnId="{3A840724-1C95-4A6B-A91E-39D6170C616E}">
      <dgm:prSet/>
      <dgm:spPr/>
      <dgm:t>
        <a:bodyPr/>
        <a:lstStyle/>
        <a:p>
          <a:endParaRPr lang="en-US"/>
        </a:p>
      </dgm:t>
    </dgm:pt>
    <dgm:pt modelId="{290FE814-B52A-4604-8314-10BECDF20063}" type="sibTrans" cxnId="{3A840724-1C95-4A6B-A91E-39D6170C616E}">
      <dgm:prSet/>
      <dgm:spPr/>
      <dgm:t>
        <a:bodyPr/>
        <a:lstStyle/>
        <a:p>
          <a:endParaRPr lang="en-US"/>
        </a:p>
      </dgm:t>
    </dgm:pt>
    <dgm:pt modelId="{A818152F-04E9-4D83-8DFF-040B40CA6AF0}">
      <dgm:prSet/>
      <dgm:spPr/>
      <dgm:t>
        <a:bodyPr/>
        <a:lstStyle/>
        <a:p>
          <a:r>
            <a:rPr lang="en-US" b="0" i="0"/>
            <a:t>Built-in dependency injection.</a:t>
          </a:r>
          <a:endParaRPr lang="en-US"/>
        </a:p>
      </dgm:t>
    </dgm:pt>
    <dgm:pt modelId="{7DDEB39A-3333-4794-8FCD-ECAE91354CF7}" type="parTrans" cxnId="{E1173AF5-2052-4CF6-BA76-A261CF853934}">
      <dgm:prSet/>
      <dgm:spPr/>
      <dgm:t>
        <a:bodyPr/>
        <a:lstStyle/>
        <a:p>
          <a:endParaRPr lang="en-US"/>
        </a:p>
      </dgm:t>
    </dgm:pt>
    <dgm:pt modelId="{A4E6C34B-7377-4655-8488-CCBC4F862AA8}" type="sibTrans" cxnId="{E1173AF5-2052-4CF6-BA76-A261CF853934}">
      <dgm:prSet/>
      <dgm:spPr/>
      <dgm:t>
        <a:bodyPr/>
        <a:lstStyle/>
        <a:p>
          <a:endParaRPr lang="en-US"/>
        </a:p>
      </dgm:t>
    </dgm:pt>
    <dgm:pt modelId="{483C5B27-06DB-4C75-8A31-6398E839CFC4}">
      <dgm:prSet/>
      <dgm:spPr/>
      <dgm:t>
        <a:bodyPr/>
        <a:lstStyle/>
        <a:p>
          <a:r>
            <a:rPr lang="en-US" b="0" i="0"/>
            <a:t>A lightweight, high-performance, and modular HTTP request pipeline.</a:t>
          </a:r>
          <a:endParaRPr lang="en-US"/>
        </a:p>
      </dgm:t>
    </dgm:pt>
    <dgm:pt modelId="{689BA9A7-9809-4BCE-8846-ED3EECAE3820}" type="parTrans" cxnId="{5DF566C3-4522-4713-B74F-E52D16D9965E}">
      <dgm:prSet/>
      <dgm:spPr/>
      <dgm:t>
        <a:bodyPr/>
        <a:lstStyle/>
        <a:p>
          <a:endParaRPr lang="en-US"/>
        </a:p>
      </dgm:t>
    </dgm:pt>
    <dgm:pt modelId="{2B63FB4A-1F9D-4B58-8D94-C044EB063E3D}" type="sibTrans" cxnId="{5DF566C3-4522-4713-B74F-E52D16D9965E}">
      <dgm:prSet/>
      <dgm:spPr/>
      <dgm:t>
        <a:bodyPr/>
        <a:lstStyle/>
        <a:p>
          <a:endParaRPr lang="en-US"/>
        </a:p>
      </dgm:t>
    </dgm:pt>
    <dgm:pt modelId="{EA97FC9B-FE84-4EAB-91FE-D70349492577}">
      <dgm:prSet/>
      <dgm:spPr/>
      <dgm:t>
        <a:bodyPr/>
        <a:lstStyle/>
        <a:p>
          <a:r>
            <a:rPr lang="en-US" b="0" i="0"/>
            <a:t>Support for various hosts (IIS, Kestrel, etc.).</a:t>
          </a:r>
          <a:endParaRPr lang="en-US"/>
        </a:p>
      </dgm:t>
    </dgm:pt>
    <dgm:pt modelId="{19FBE3AD-33F5-408C-B03D-0AF0CF5E8873}" type="parTrans" cxnId="{882CE803-9A1C-4B0A-8218-0D395183A5AA}">
      <dgm:prSet/>
      <dgm:spPr/>
      <dgm:t>
        <a:bodyPr/>
        <a:lstStyle/>
        <a:p>
          <a:endParaRPr lang="en-US"/>
        </a:p>
      </dgm:t>
    </dgm:pt>
    <dgm:pt modelId="{F638BCDA-D2B1-4D6B-8368-A3A62E561F5C}" type="sibTrans" cxnId="{882CE803-9A1C-4B0A-8218-0D395183A5AA}">
      <dgm:prSet/>
      <dgm:spPr/>
      <dgm:t>
        <a:bodyPr/>
        <a:lstStyle/>
        <a:p>
          <a:endParaRPr lang="en-US"/>
        </a:p>
      </dgm:t>
    </dgm:pt>
    <dgm:pt modelId="{3B6D5614-BE3A-494E-8465-DD7033C6A983}">
      <dgm:prSet/>
      <dgm:spPr/>
      <dgm:t>
        <a:bodyPr/>
        <a:lstStyle/>
        <a:p>
          <a:r>
            <a:rPr lang="en-US" b="0" i="0"/>
            <a:t>Side-by-side versioning.</a:t>
          </a:r>
          <a:endParaRPr lang="en-US"/>
        </a:p>
      </dgm:t>
    </dgm:pt>
    <dgm:pt modelId="{7DB74BD9-0A19-4EEC-8E17-077062D7DEC7}" type="parTrans" cxnId="{77A5BACD-3EFD-4E0F-B26C-A6A5F1BD5BE7}">
      <dgm:prSet/>
      <dgm:spPr/>
      <dgm:t>
        <a:bodyPr/>
        <a:lstStyle/>
        <a:p>
          <a:endParaRPr lang="en-US"/>
        </a:p>
      </dgm:t>
    </dgm:pt>
    <dgm:pt modelId="{4C2C6527-340F-4A79-8C83-01D4ECF255FF}" type="sibTrans" cxnId="{77A5BACD-3EFD-4E0F-B26C-A6A5F1BD5BE7}">
      <dgm:prSet/>
      <dgm:spPr/>
      <dgm:t>
        <a:bodyPr/>
        <a:lstStyle/>
        <a:p>
          <a:endParaRPr lang="en-US"/>
        </a:p>
      </dgm:t>
    </dgm:pt>
    <dgm:pt modelId="{E2E76366-F7FC-4B43-A14D-6D0BD0E35DA2}">
      <dgm:prSet/>
      <dgm:spPr/>
      <dgm:t>
        <a:bodyPr/>
        <a:lstStyle/>
        <a:p>
          <a:r>
            <a:rPr lang="en-US" b="0" i="0"/>
            <a:t>Tooling that simplifies modern web development.</a:t>
          </a:r>
          <a:endParaRPr lang="en-US"/>
        </a:p>
      </dgm:t>
    </dgm:pt>
    <dgm:pt modelId="{92A59175-E588-473A-BA0F-AA852E49A3F9}" type="parTrans" cxnId="{F9B4ACBF-CE6E-4631-B830-C18B48ABC851}">
      <dgm:prSet/>
      <dgm:spPr/>
      <dgm:t>
        <a:bodyPr/>
        <a:lstStyle/>
        <a:p>
          <a:endParaRPr lang="en-US"/>
        </a:p>
      </dgm:t>
    </dgm:pt>
    <dgm:pt modelId="{24F215CA-2292-4672-AD2C-67312C058FAE}" type="sibTrans" cxnId="{F9B4ACBF-CE6E-4631-B830-C18B48ABC851}">
      <dgm:prSet/>
      <dgm:spPr/>
      <dgm:t>
        <a:bodyPr/>
        <a:lstStyle/>
        <a:p>
          <a:endParaRPr lang="en-US"/>
        </a:p>
      </dgm:t>
    </dgm:pt>
    <dgm:pt modelId="{84C98E26-7169-9446-BD77-E8023AC2F68E}" type="pres">
      <dgm:prSet presAssocID="{203A4869-9A5D-42BD-8C6E-DE168269590F}" presName="diagram" presStyleCnt="0">
        <dgm:presLayoutVars>
          <dgm:dir/>
          <dgm:resizeHandles val="exact"/>
        </dgm:presLayoutVars>
      </dgm:prSet>
      <dgm:spPr/>
    </dgm:pt>
    <dgm:pt modelId="{8D2BC69D-D5DD-E748-AFE2-8D22B408FC70}" type="pres">
      <dgm:prSet presAssocID="{1CB66436-9451-491C-8CE9-FDA69217217D}" presName="node" presStyleLbl="node1" presStyleIdx="0" presStyleCnt="14">
        <dgm:presLayoutVars>
          <dgm:bulletEnabled val="1"/>
        </dgm:presLayoutVars>
      </dgm:prSet>
      <dgm:spPr/>
    </dgm:pt>
    <dgm:pt modelId="{56A4DDF7-5B97-E746-8E8D-B9D71E58F278}" type="pres">
      <dgm:prSet presAssocID="{D66A94C0-0BEC-440F-B1B6-254AAFDC9C4D}" presName="sibTrans" presStyleCnt="0"/>
      <dgm:spPr/>
    </dgm:pt>
    <dgm:pt modelId="{81FE9C42-F50C-6043-88DF-76C00ED8ECE6}" type="pres">
      <dgm:prSet presAssocID="{3B8AFC0A-04D9-41EE-B472-8C5401523174}" presName="node" presStyleLbl="node1" presStyleIdx="1" presStyleCnt="14">
        <dgm:presLayoutVars>
          <dgm:bulletEnabled val="1"/>
        </dgm:presLayoutVars>
      </dgm:prSet>
      <dgm:spPr/>
    </dgm:pt>
    <dgm:pt modelId="{6A659761-9764-EA41-B686-A08E51553AB6}" type="pres">
      <dgm:prSet presAssocID="{62C545AB-173B-4BD2-98E7-F61F1EA8A697}" presName="sibTrans" presStyleCnt="0"/>
      <dgm:spPr/>
    </dgm:pt>
    <dgm:pt modelId="{6440961A-A7EF-AE42-8108-114DFE3D6823}" type="pres">
      <dgm:prSet presAssocID="{918D67B8-3134-4E6C-A34E-C0FE6BF84830}" presName="node" presStyleLbl="node1" presStyleIdx="2" presStyleCnt="14">
        <dgm:presLayoutVars>
          <dgm:bulletEnabled val="1"/>
        </dgm:presLayoutVars>
      </dgm:prSet>
      <dgm:spPr/>
    </dgm:pt>
    <dgm:pt modelId="{A78266ED-6A41-3344-BF60-2B9FB893A53F}" type="pres">
      <dgm:prSet presAssocID="{CDCDA53A-5F00-4E34-A83D-F037FAADE802}" presName="sibTrans" presStyleCnt="0"/>
      <dgm:spPr/>
    </dgm:pt>
    <dgm:pt modelId="{20AE83C9-72EF-6F40-BC33-50DB180C2BF1}" type="pres">
      <dgm:prSet presAssocID="{04921C09-9C4A-4F26-A8B9-790087B52827}" presName="node" presStyleLbl="node1" presStyleIdx="3" presStyleCnt="14">
        <dgm:presLayoutVars>
          <dgm:bulletEnabled val="1"/>
        </dgm:presLayoutVars>
      </dgm:prSet>
      <dgm:spPr/>
    </dgm:pt>
    <dgm:pt modelId="{AE0C7208-C155-5745-9309-2ACD5BFDB85D}" type="pres">
      <dgm:prSet presAssocID="{B1DB5636-836E-4FA5-AA27-6A57620587B0}" presName="sibTrans" presStyleCnt="0"/>
      <dgm:spPr/>
    </dgm:pt>
    <dgm:pt modelId="{2DE2A181-D376-A74A-B4D2-DEC2249E1970}" type="pres">
      <dgm:prSet presAssocID="{7377FF26-176C-4394-9CD9-F3F6F3869729}" presName="node" presStyleLbl="node1" presStyleIdx="4" presStyleCnt="14">
        <dgm:presLayoutVars>
          <dgm:bulletEnabled val="1"/>
        </dgm:presLayoutVars>
      </dgm:prSet>
      <dgm:spPr/>
    </dgm:pt>
    <dgm:pt modelId="{7B6E9A90-5A30-9A4E-A680-49B51CD11B97}" type="pres">
      <dgm:prSet presAssocID="{4B214C9B-7C34-4B69-B88B-DE7AD246C610}" presName="sibTrans" presStyleCnt="0"/>
      <dgm:spPr/>
    </dgm:pt>
    <dgm:pt modelId="{E186FC41-1FA5-964A-8156-DE70AECFBBAA}" type="pres">
      <dgm:prSet presAssocID="{97873CF5-C5BE-4B28-99B3-D15F6EA36A84}" presName="node" presStyleLbl="node1" presStyleIdx="5" presStyleCnt="14">
        <dgm:presLayoutVars>
          <dgm:bulletEnabled val="1"/>
        </dgm:presLayoutVars>
      </dgm:prSet>
      <dgm:spPr/>
    </dgm:pt>
    <dgm:pt modelId="{0DB968A2-7C94-DC4E-A45F-54099DDAF8D8}" type="pres">
      <dgm:prSet presAssocID="{07BF3900-030E-4DDD-8E47-7FA7A848B29A}" presName="sibTrans" presStyleCnt="0"/>
      <dgm:spPr/>
    </dgm:pt>
    <dgm:pt modelId="{237B609D-1103-4D41-B082-96DAAE0A660D}" type="pres">
      <dgm:prSet presAssocID="{200D5803-3003-45D4-8450-86B5E52069E1}" presName="node" presStyleLbl="node1" presStyleIdx="6" presStyleCnt="14">
        <dgm:presLayoutVars>
          <dgm:bulletEnabled val="1"/>
        </dgm:presLayoutVars>
      </dgm:prSet>
      <dgm:spPr/>
    </dgm:pt>
    <dgm:pt modelId="{B97DAC89-72F4-0047-B21F-4528E5375EB4}" type="pres">
      <dgm:prSet presAssocID="{E929E0B7-FB80-4193-82B9-A36EF1D70AB3}" presName="sibTrans" presStyleCnt="0"/>
      <dgm:spPr/>
    </dgm:pt>
    <dgm:pt modelId="{F4B4EF03-A0CA-6E46-AD0B-EAFD88C03334}" type="pres">
      <dgm:prSet presAssocID="{963A46C4-ED76-456D-B5E5-4F89199ECB47}" presName="node" presStyleLbl="node1" presStyleIdx="7" presStyleCnt="14">
        <dgm:presLayoutVars>
          <dgm:bulletEnabled val="1"/>
        </dgm:presLayoutVars>
      </dgm:prSet>
      <dgm:spPr/>
    </dgm:pt>
    <dgm:pt modelId="{A9FDA12F-0922-CD47-ABA8-053DA7A57DA3}" type="pres">
      <dgm:prSet presAssocID="{87DC5E64-8CAE-4DB0-99D0-A0D7B86DFAA6}" presName="sibTrans" presStyleCnt="0"/>
      <dgm:spPr/>
    </dgm:pt>
    <dgm:pt modelId="{A6D8038A-12C6-E24D-9E47-4F0B63D65899}" type="pres">
      <dgm:prSet presAssocID="{6B324D32-8F46-47EB-840E-B9255B3A799D}" presName="node" presStyleLbl="node1" presStyleIdx="8" presStyleCnt="14">
        <dgm:presLayoutVars>
          <dgm:bulletEnabled val="1"/>
        </dgm:presLayoutVars>
      </dgm:prSet>
      <dgm:spPr/>
    </dgm:pt>
    <dgm:pt modelId="{8B91E760-5E89-FD42-BA2D-0340770C09A2}" type="pres">
      <dgm:prSet presAssocID="{290FE814-B52A-4604-8314-10BECDF20063}" presName="sibTrans" presStyleCnt="0"/>
      <dgm:spPr/>
    </dgm:pt>
    <dgm:pt modelId="{84DE009C-41CC-4344-85D2-6613F8305A7B}" type="pres">
      <dgm:prSet presAssocID="{A818152F-04E9-4D83-8DFF-040B40CA6AF0}" presName="node" presStyleLbl="node1" presStyleIdx="9" presStyleCnt="14">
        <dgm:presLayoutVars>
          <dgm:bulletEnabled val="1"/>
        </dgm:presLayoutVars>
      </dgm:prSet>
      <dgm:spPr/>
    </dgm:pt>
    <dgm:pt modelId="{A61062C9-E206-7B44-A644-F30595496899}" type="pres">
      <dgm:prSet presAssocID="{A4E6C34B-7377-4655-8488-CCBC4F862AA8}" presName="sibTrans" presStyleCnt="0"/>
      <dgm:spPr/>
    </dgm:pt>
    <dgm:pt modelId="{12C8D528-5149-5346-9B74-D0741060FC48}" type="pres">
      <dgm:prSet presAssocID="{483C5B27-06DB-4C75-8A31-6398E839CFC4}" presName="node" presStyleLbl="node1" presStyleIdx="10" presStyleCnt="14">
        <dgm:presLayoutVars>
          <dgm:bulletEnabled val="1"/>
        </dgm:presLayoutVars>
      </dgm:prSet>
      <dgm:spPr/>
    </dgm:pt>
    <dgm:pt modelId="{C650260C-4A90-3D4E-A759-E14338A4C1AF}" type="pres">
      <dgm:prSet presAssocID="{2B63FB4A-1F9D-4B58-8D94-C044EB063E3D}" presName="sibTrans" presStyleCnt="0"/>
      <dgm:spPr/>
    </dgm:pt>
    <dgm:pt modelId="{3410BC89-A60D-E84C-AD78-DFDB399BA62B}" type="pres">
      <dgm:prSet presAssocID="{EA97FC9B-FE84-4EAB-91FE-D70349492577}" presName="node" presStyleLbl="node1" presStyleIdx="11" presStyleCnt="14">
        <dgm:presLayoutVars>
          <dgm:bulletEnabled val="1"/>
        </dgm:presLayoutVars>
      </dgm:prSet>
      <dgm:spPr/>
    </dgm:pt>
    <dgm:pt modelId="{E96EB086-C69D-0C40-B53A-3642AEA929AD}" type="pres">
      <dgm:prSet presAssocID="{F638BCDA-D2B1-4D6B-8368-A3A62E561F5C}" presName="sibTrans" presStyleCnt="0"/>
      <dgm:spPr/>
    </dgm:pt>
    <dgm:pt modelId="{0FFA6C0D-9A59-6B4C-8B19-C5CC41E95D79}" type="pres">
      <dgm:prSet presAssocID="{3B6D5614-BE3A-494E-8465-DD7033C6A983}" presName="node" presStyleLbl="node1" presStyleIdx="12" presStyleCnt="14">
        <dgm:presLayoutVars>
          <dgm:bulletEnabled val="1"/>
        </dgm:presLayoutVars>
      </dgm:prSet>
      <dgm:spPr/>
    </dgm:pt>
    <dgm:pt modelId="{9DB4C78F-0DDF-0D43-B230-5F7DABA98925}" type="pres">
      <dgm:prSet presAssocID="{4C2C6527-340F-4A79-8C83-01D4ECF255FF}" presName="sibTrans" presStyleCnt="0"/>
      <dgm:spPr/>
    </dgm:pt>
    <dgm:pt modelId="{9227ABD7-3BBC-A74E-B225-E1095806C77A}" type="pres">
      <dgm:prSet presAssocID="{E2E76366-F7FC-4B43-A14D-6D0BD0E35DA2}" presName="node" presStyleLbl="node1" presStyleIdx="13" presStyleCnt="14">
        <dgm:presLayoutVars>
          <dgm:bulletEnabled val="1"/>
        </dgm:presLayoutVars>
      </dgm:prSet>
      <dgm:spPr/>
    </dgm:pt>
  </dgm:ptLst>
  <dgm:cxnLst>
    <dgm:cxn modelId="{882CE803-9A1C-4B0A-8218-0D395183A5AA}" srcId="{203A4869-9A5D-42BD-8C6E-DE168269590F}" destId="{EA97FC9B-FE84-4EAB-91FE-D70349492577}" srcOrd="11" destOrd="0" parTransId="{19FBE3AD-33F5-408C-B03D-0AF0CF5E8873}" sibTransId="{F638BCDA-D2B1-4D6B-8368-A3A62E561F5C}"/>
    <dgm:cxn modelId="{9E16AE1B-A31C-FE48-A19A-90D31855B2BD}" type="presOf" srcId="{203A4869-9A5D-42BD-8C6E-DE168269590F}" destId="{84C98E26-7169-9446-BD77-E8023AC2F68E}" srcOrd="0" destOrd="0" presId="urn:microsoft.com/office/officeart/2005/8/layout/default"/>
    <dgm:cxn modelId="{62AED122-F162-4FB3-84B4-A95C31B7C691}" srcId="{203A4869-9A5D-42BD-8C6E-DE168269590F}" destId="{97873CF5-C5BE-4B28-99B3-D15F6EA36A84}" srcOrd="5" destOrd="0" parTransId="{E35F6B90-53ED-4226-95D9-DFAC6A5B20FB}" sibTransId="{07BF3900-030E-4DDD-8E47-7FA7A848B29A}"/>
    <dgm:cxn modelId="{686EC823-5812-476E-8B37-D68268EA6721}" srcId="{203A4869-9A5D-42BD-8C6E-DE168269590F}" destId="{918D67B8-3134-4E6C-A34E-C0FE6BF84830}" srcOrd="2" destOrd="0" parTransId="{8A342E51-AA0F-4A26-AABA-910934398D15}" sibTransId="{CDCDA53A-5F00-4E34-A83D-F037FAADE802}"/>
    <dgm:cxn modelId="{3A840724-1C95-4A6B-A91E-39D6170C616E}" srcId="{203A4869-9A5D-42BD-8C6E-DE168269590F}" destId="{6B324D32-8F46-47EB-840E-B9255B3A799D}" srcOrd="8" destOrd="0" parTransId="{3C28D28B-7A15-4A05-9F60-4348BBAC3F3E}" sibTransId="{290FE814-B52A-4604-8314-10BECDF20063}"/>
    <dgm:cxn modelId="{8BED0728-B624-463B-9CBD-F2C445DF3EB5}" srcId="{203A4869-9A5D-42BD-8C6E-DE168269590F}" destId="{1CB66436-9451-491C-8CE9-FDA69217217D}" srcOrd="0" destOrd="0" parTransId="{DA700BCE-1BC8-4799-9172-02F90B31EECF}" sibTransId="{D66A94C0-0BEC-440F-B1B6-254AAFDC9C4D}"/>
    <dgm:cxn modelId="{EB04182F-5DA8-424D-B0AB-630BB3855AD4}" srcId="{203A4869-9A5D-42BD-8C6E-DE168269590F}" destId="{7377FF26-176C-4394-9CD9-F3F6F3869729}" srcOrd="4" destOrd="0" parTransId="{A849ACAF-9168-4EE9-809D-CDA5F0A9474B}" sibTransId="{4B214C9B-7C34-4B69-B88B-DE7AD246C610}"/>
    <dgm:cxn modelId="{A5F5853C-E927-479B-8BF6-660E90ABCBA3}" srcId="{203A4869-9A5D-42BD-8C6E-DE168269590F}" destId="{200D5803-3003-45D4-8450-86B5E52069E1}" srcOrd="6" destOrd="0" parTransId="{E7D1E3B8-8696-461D-A0A1-E71EA24B5831}" sibTransId="{E929E0B7-FB80-4193-82B9-A36EF1D70AB3}"/>
    <dgm:cxn modelId="{C6DB6055-EA83-4341-9BF6-AA48E382088F}" type="presOf" srcId="{918D67B8-3134-4E6C-A34E-C0FE6BF84830}" destId="{6440961A-A7EF-AE42-8108-114DFE3D6823}" srcOrd="0" destOrd="0" presId="urn:microsoft.com/office/officeart/2005/8/layout/default"/>
    <dgm:cxn modelId="{88D1305F-4343-804C-A78B-5FCFCF99643F}" type="presOf" srcId="{7377FF26-176C-4394-9CD9-F3F6F3869729}" destId="{2DE2A181-D376-A74A-B4D2-DEC2249E1970}" srcOrd="0" destOrd="0" presId="urn:microsoft.com/office/officeart/2005/8/layout/default"/>
    <dgm:cxn modelId="{7BB31D64-0063-B543-87AB-6D0D1C2C69CD}" type="presOf" srcId="{3B6D5614-BE3A-494E-8465-DD7033C6A983}" destId="{0FFA6C0D-9A59-6B4C-8B19-C5CC41E95D79}" srcOrd="0" destOrd="0" presId="urn:microsoft.com/office/officeart/2005/8/layout/default"/>
    <dgm:cxn modelId="{3F40D069-E234-6C41-A53A-102F5382F658}" type="presOf" srcId="{483C5B27-06DB-4C75-8A31-6398E839CFC4}" destId="{12C8D528-5149-5346-9B74-D0741060FC48}" srcOrd="0" destOrd="0" presId="urn:microsoft.com/office/officeart/2005/8/layout/default"/>
    <dgm:cxn modelId="{4957E779-7596-524A-B738-FEB83F8FC27E}" type="presOf" srcId="{3B8AFC0A-04D9-41EE-B472-8C5401523174}" destId="{81FE9C42-F50C-6043-88DF-76C00ED8ECE6}" srcOrd="0" destOrd="0" presId="urn:microsoft.com/office/officeart/2005/8/layout/default"/>
    <dgm:cxn modelId="{81677D80-64A2-48AF-B7FB-EA6275280FD8}" srcId="{203A4869-9A5D-42BD-8C6E-DE168269590F}" destId="{04921C09-9C4A-4F26-A8B9-790087B52827}" srcOrd="3" destOrd="0" parTransId="{89A8E7A4-49CA-41D9-A72A-3457C84AEAF4}" sibTransId="{B1DB5636-836E-4FA5-AA27-6A57620587B0}"/>
    <dgm:cxn modelId="{50D5F385-E244-D842-8DD2-A296A642F804}" type="presOf" srcId="{04921C09-9C4A-4F26-A8B9-790087B52827}" destId="{20AE83C9-72EF-6F40-BC33-50DB180C2BF1}" srcOrd="0" destOrd="0" presId="urn:microsoft.com/office/officeart/2005/8/layout/default"/>
    <dgm:cxn modelId="{1D32898D-D957-46D0-8D8E-6AB366857CEF}" srcId="{203A4869-9A5D-42BD-8C6E-DE168269590F}" destId="{963A46C4-ED76-456D-B5E5-4F89199ECB47}" srcOrd="7" destOrd="0" parTransId="{7A219C59-E0F1-4EAB-8779-BA9E83BC8803}" sibTransId="{87DC5E64-8CAE-4DB0-99D0-A0D7B86DFAA6}"/>
    <dgm:cxn modelId="{BF674391-9C9D-F646-8257-72DE6B89C569}" type="presOf" srcId="{EA97FC9B-FE84-4EAB-91FE-D70349492577}" destId="{3410BC89-A60D-E84C-AD78-DFDB399BA62B}" srcOrd="0" destOrd="0" presId="urn:microsoft.com/office/officeart/2005/8/layout/default"/>
    <dgm:cxn modelId="{34D61892-FE20-5648-8AAB-A42B7690DD73}" type="presOf" srcId="{97873CF5-C5BE-4B28-99B3-D15F6EA36A84}" destId="{E186FC41-1FA5-964A-8156-DE70AECFBBAA}" srcOrd="0" destOrd="0" presId="urn:microsoft.com/office/officeart/2005/8/layout/default"/>
    <dgm:cxn modelId="{DC78D0A5-DFD6-A543-9B86-D39A2ABA3290}" type="presOf" srcId="{E2E76366-F7FC-4B43-A14D-6D0BD0E35DA2}" destId="{9227ABD7-3BBC-A74E-B225-E1095806C77A}" srcOrd="0" destOrd="0" presId="urn:microsoft.com/office/officeart/2005/8/layout/default"/>
    <dgm:cxn modelId="{F9B4ACBF-CE6E-4631-B830-C18B48ABC851}" srcId="{203A4869-9A5D-42BD-8C6E-DE168269590F}" destId="{E2E76366-F7FC-4B43-A14D-6D0BD0E35DA2}" srcOrd="13" destOrd="0" parTransId="{92A59175-E588-473A-BA0F-AA852E49A3F9}" sibTransId="{24F215CA-2292-4672-AD2C-67312C058FAE}"/>
    <dgm:cxn modelId="{FE7997C0-A836-49E1-9C6C-42F7F3776DAD}" srcId="{203A4869-9A5D-42BD-8C6E-DE168269590F}" destId="{3B8AFC0A-04D9-41EE-B472-8C5401523174}" srcOrd="1" destOrd="0" parTransId="{2EB6EDAD-1B22-4AAB-A509-D19EE97293D3}" sibTransId="{62C545AB-173B-4BD2-98E7-F61F1EA8A697}"/>
    <dgm:cxn modelId="{5DF566C3-4522-4713-B74F-E52D16D9965E}" srcId="{203A4869-9A5D-42BD-8C6E-DE168269590F}" destId="{483C5B27-06DB-4C75-8A31-6398E839CFC4}" srcOrd="10" destOrd="0" parTransId="{689BA9A7-9809-4BCE-8846-ED3EECAE3820}" sibTransId="{2B63FB4A-1F9D-4B58-8D94-C044EB063E3D}"/>
    <dgm:cxn modelId="{77A5BACD-3EFD-4E0F-B26C-A6A5F1BD5BE7}" srcId="{203A4869-9A5D-42BD-8C6E-DE168269590F}" destId="{3B6D5614-BE3A-494E-8465-DD7033C6A983}" srcOrd="12" destOrd="0" parTransId="{7DB74BD9-0A19-4EEC-8E17-077062D7DEC7}" sibTransId="{4C2C6527-340F-4A79-8C83-01D4ECF255FF}"/>
    <dgm:cxn modelId="{F7080EE5-C552-0B4E-9CE7-665B8805AF03}" type="presOf" srcId="{200D5803-3003-45D4-8450-86B5E52069E1}" destId="{237B609D-1103-4D41-B082-96DAAE0A660D}" srcOrd="0" destOrd="0" presId="urn:microsoft.com/office/officeart/2005/8/layout/default"/>
    <dgm:cxn modelId="{067A98EA-0236-014E-8C19-B00E8F5CFC2F}" type="presOf" srcId="{6B324D32-8F46-47EB-840E-B9255B3A799D}" destId="{A6D8038A-12C6-E24D-9E47-4F0B63D65899}" srcOrd="0" destOrd="0" presId="urn:microsoft.com/office/officeart/2005/8/layout/default"/>
    <dgm:cxn modelId="{0B766AF1-B1DE-2844-AA30-E9A6D164B12B}" type="presOf" srcId="{963A46C4-ED76-456D-B5E5-4F89199ECB47}" destId="{F4B4EF03-A0CA-6E46-AD0B-EAFD88C03334}" srcOrd="0" destOrd="0" presId="urn:microsoft.com/office/officeart/2005/8/layout/default"/>
    <dgm:cxn modelId="{4081CCF4-C066-EA43-AC8E-ACE1CBEE7E7A}" type="presOf" srcId="{A818152F-04E9-4D83-8DFF-040B40CA6AF0}" destId="{84DE009C-41CC-4344-85D2-6613F8305A7B}" srcOrd="0" destOrd="0" presId="urn:microsoft.com/office/officeart/2005/8/layout/default"/>
    <dgm:cxn modelId="{E1173AF5-2052-4CF6-BA76-A261CF853934}" srcId="{203A4869-9A5D-42BD-8C6E-DE168269590F}" destId="{A818152F-04E9-4D83-8DFF-040B40CA6AF0}" srcOrd="9" destOrd="0" parTransId="{7DDEB39A-3333-4794-8FCD-ECAE91354CF7}" sibTransId="{A4E6C34B-7377-4655-8488-CCBC4F862AA8}"/>
    <dgm:cxn modelId="{DBB52FFC-239E-2E41-B2CA-C9EBF51EFF33}" type="presOf" srcId="{1CB66436-9451-491C-8CE9-FDA69217217D}" destId="{8D2BC69D-D5DD-E748-AFE2-8D22B408FC70}" srcOrd="0" destOrd="0" presId="urn:microsoft.com/office/officeart/2005/8/layout/default"/>
    <dgm:cxn modelId="{4E44493E-856B-D247-BF16-D2582BC3265B}" type="presParOf" srcId="{84C98E26-7169-9446-BD77-E8023AC2F68E}" destId="{8D2BC69D-D5DD-E748-AFE2-8D22B408FC70}" srcOrd="0" destOrd="0" presId="urn:microsoft.com/office/officeart/2005/8/layout/default"/>
    <dgm:cxn modelId="{CE3DDFB8-C186-CF4D-909E-F07198CCAC53}" type="presParOf" srcId="{84C98E26-7169-9446-BD77-E8023AC2F68E}" destId="{56A4DDF7-5B97-E746-8E8D-B9D71E58F278}" srcOrd="1" destOrd="0" presId="urn:microsoft.com/office/officeart/2005/8/layout/default"/>
    <dgm:cxn modelId="{AE8B32CD-509D-034C-96C8-128F1F36DA6B}" type="presParOf" srcId="{84C98E26-7169-9446-BD77-E8023AC2F68E}" destId="{81FE9C42-F50C-6043-88DF-76C00ED8ECE6}" srcOrd="2" destOrd="0" presId="urn:microsoft.com/office/officeart/2005/8/layout/default"/>
    <dgm:cxn modelId="{7510D6D2-817B-B74F-9762-67947864EFE5}" type="presParOf" srcId="{84C98E26-7169-9446-BD77-E8023AC2F68E}" destId="{6A659761-9764-EA41-B686-A08E51553AB6}" srcOrd="3" destOrd="0" presId="urn:microsoft.com/office/officeart/2005/8/layout/default"/>
    <dgm:cxn modelId="{5402EDD6-D1EF-8046-B2B1-2123471D82D5}" type="presParOf" srcId="{84C98E26-7169-9446-BD77-E8023AC2F68E}" destId="{6440961A-A7EF-AE42-8108-114DFE3D6823}" srcOrd="4" destOrd="0" presId="urn:microsoft.com/office/officeart/2005/8/layout/default"/>
    <dgm:cxn modelId="{FD6FCE2E-CB7D-CD43-92DD-F61A93BBF687}" type="presParOf" srcId="{84C98E26-7169-9446-BD77-E8023AC2F68E}" destId="{A78266ED-6A41-3344-BF60-2B9FB893A53F}" srcOrd="5" destOrd="0" presId="urn:microsoft.com/office/officeart/2005/8/layout/default"/>
    <dgm:cxn modelId="{F8A71218-96DA-674B-8091-C632E16ACC7D}" type="presParOf" srcId="{84C98E26-7169-9446-BD77-E8023AC2F68E}" destId="{20AE83C9-72EF-6F40-BC33-50DB180C2BF1}" srcOrd="6" destOrd="0" presId="urn:microsoft.com/office/officeart/2005/8/layout/default"/>
    <dgm:cxn modelId="{090F5FDC-7D85-8F43-98BF-49E068BD6FC8}" type="presParOf" srcId="{84C98E26-7169-9446-BD77-E8023AC2F68E}" destId="{AE0C7208-C155-5745-9309-2ACD5BFDB85D}" srcOrd="7" destOrd="0" presId="urn:microsoft.com/office/officeart/2005/8/layout/default"/>
    <dgm:cxn modelId="{19B73EEC-764F-8A46-92E6-B00545C51673}" type="presParOf" srcId="{84C98E26-7169-9446-BD77-E8023AC2F68E}" destId="{2DE2A181-D376-A74A-B4D2-DEC2249E1970}" srcOrd="8" destOrd="0" presId="urn:microsoft.com/office/officeart/2005/8/layout/default"/>
    <dgm:cxn modelId="{425CF4B4-2992-CE4C-B9A7-9DCB0CB8FE37}" type="presParOf" srcId="{84C98E26-7169-9446-BD77-E8023AC2F68E}" destId="{7B6E9A90-5A30-9A4E-A680-49B51CD11B97}" srcOrd="9" destOrd="0" presId="urn:microsoft.com/office/officeart/2005/8/layout/default"/>
    <dgm:cxn modelId="{7D3E09A7-68C1-7E40-81A8-A4BBFDFAC627}" type="presParOf" srcId="{84C98E26-7169-9446-BD77-E8023AC2F68E}" destId="{E186FC41-1FA5-964A-8156-DE70AECFBBAA}" srcOrd="10" destOrd="0" presId="urn:microsoft.com/office/officeart/2005/8/layout/default"/>
    <dgm:cxn modelId="{248B3386-AEE8-C143-B20C-C909D0C03E29}" type="presParOf" srcId="{84C98E26-7169-9446-BD77-E8023AC2F68E}" destId="{0DB968A2-7C94-DC4E-A45F-54099DDAF8D8}" srcOrd="11" destOrd="0" presId="urn:microsoft.com/office/officeart/2005/8/layout/default"/>
    <dgm:cxn modelId="{058D71A4-C03A-4D44-BC5A-8778658B9ECC}" type="presParOf" srcId="{84C98E26-7169-9446-BD77-E8023AC2F68E}" destId="{237B609D-1103-4D41-B082-96DAAE0A660D}" srcOrd="12" destOrd="0" presId="urn:microsoft.com/office/officeart/2005/8/layout/default"/>
    <dgm:cxn modelId="{669AF787-DF16-8D4A-86A9-3A4435ABC050}" type="presParOf" srcId="{84C98E26-7169-9446-BD77-E8023AC2F68E}" destId="{B97DAC89-72F4-0047-B21F-4528E5375EB4}" srcOrd="13" destOrd="0" presId="urn:microsoft.com/office/officeart/2005/8/layout/default"/>
    <dgm:cxn modelId="{4B566DC9-A5EC-AC47-BFF6-3B5C1268E38A}" type="presParOf" srcId="{84C98E26-7169-9446-BD77-E8023AC2F68E}" destId="{F4B4EF03-A0CA-6E46-AD0B-EAFD88C03334}" srcOrd="14" destOrd="0" presId="urn:microsoft.com/office/officeart/2005/8/layout/default"/>
    <dgm:cxn modelId="{AA38A5AE-1001-EE41-8153-3162E1C25C64}" type="presParOf" srcId="{84C98E26-7169-9446-BD77-E8023AC2F68E}" destId="{A9FDA12F-0922-CD47-ABA8-053DA7A57DA3}" srcOrd="15" destOrd="0" presId="urn:microsoft.com/office/officeart/2005/8/layout/default"/>
    <dgm:cxn modelId="{4DF79BB3-E688-4846-937C-6B3B58433CEA}" type="presParOf" srcId="{84C98E26-7169-9446-BD77-E8023AC2F68E}" destId="{A6D8038A-12C6-E24D-9E47-4F0B63D65899}" srcOrd="16" destOrd="0" presId="urn:microsoft.com/office/officeart/2005/8/layout/default"/>
    <dgm:cxn modelId="{04AADF51-C99E-194E-A805-F45D57688E11}" type="presParOf" srcId="{84C98E26-7169-9446-BD77-E8023AC2F68E}" destId="{8B91E760-5E89-FD42-BA2D-0340770C09A2}" srcOrd="17" destOrd="0" presId="urn:microsoft.com/office/officeart/2005/8/layout/default"/>
    <dgm:cxn modelId="{0EBA2B98-76EC-604A-8732-AFB27FDF8CB0}" type="presParOf" srcId="{84C98E26-7169-9446-BD77-E8023AC2F68E}" destId="{84DE009C-41CC-4344-85D2-6613F8305A7B}" srcOrd="18" destOrd="0" presId="urn:microsoft.com/office/officeart/2005/8/layout/default"/>
    <dgm:cxn modelId="{6ED431CD-3ECE-7540-BE72-B238AF37A93C}" type="presParOf" srcId="{84C98E26-7169-9446-BD77-E8023AC2F68E}" destId="{A61062C9-E206-7B44-A644-F30595496899}" srcOrd="19" destOrd="0" presId="urn:microsoft.com/office/officeart/2005/8/layout/default"/>
    <dgm:cxn modelId="{07E470C6-4CC3-FE4E-8E0A-51CED5E2355E}" type="presParOf" srcId="{84C98E26-7169-9446-BD77-E8023AC2F68E}" destId="{12C8D528-5149-5346-9B74-D0741060FC48}" srcOrd="20" destOrd="0" presId="urn:microsoft.com/office/officeart/2005/8/layout/default"/>
    <dgm:cxn modelId="{5A66629B-E361-6C48-BC59-0A5F3472583B}" type="presParOf" srcId="{84C98E26-7169-9446-BD77-E8023AC2F68E}" destId="{C650260C-4A90-3D4E-A759-E14338A4C1AF}" srcOrd="21" destOrd="0" presId="urn:microsoft.com/office/officeart/2005/8/layout/default"/>
    <dgm:cxn modelId="{ACEB7CDE-69E0-5144-A324-BD27F29DDD64}" type="presParOf" srcId="{84C98E26-7169-9446-BD77-E8023AC2F68E}" destId="{3410BC89-A60D-E84C-AD78-DFDB399BA62B}" srcOrd="22" destOrd="0" presId="urn:microsoft.com/office/officeart/2005/8/layout/default"/>
    <dgm:cxn modelId="{F040D8A8-D232-E948-B968-F842EFB01492}" type="presParOf" srcId="{84C98E26-7169-9446-BD77-E8023AC2F68E}" destId="{E96EB086-C69D-0C40-B53A-3642AEA929AD}" srcOrd="23" destOrd="0" presId="urn:microsoft.com/office/officeart/2005/8/layout/default"/>
    <dgm:cxn modelId="{F51B84AC-4F2C-2043-93B1-65AF18A70CB7}" type="presParOf" srcId="{84C98E26-7169-9446-BD77-E8023AC2F68E}" destId="{0FFA6C0D-9A59-6B4C-8B19-C5CC41E95D79}" srcOrd="24" destOrd="0" presId="urn:microsoft.com/office/officeart/2005/8/layout/default"/>
    <dgm:cxn modelId="{AAE7F35E-216B-404A-B9DB-429CFA3E8788}" type="presParOf" srcId="{84C98E26-7169-9446-BD77-E8023AC2F68E}" destId="{9DB4C78F-0DDF-0D43-B230-5F7DABA98925}" srcOrd="25" destOrd="0" presId="urn:microsoft.com/office/officeart/2005/8/layout/default"/>
    <dgm:cxn modelId="{66DF4ECB-74E8-3246-AADC-583E5E522978}" type="presParOf" srcId="{84C98E26-7169-9446-BD77-E8023AC2F68E}" destId="{9227ABD7-3BBC-A74E-B225-E1095806C77A}"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3E8A51-AB46-46FC-BFC2-78D17E95372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EE38106-D9CB-4A7F-B276-B7B4DFF5F0B8}">
      <dgm:prSet/>
      <dgm:spPr/>
      <dgm:t>
        <a:bodyPr/>
        <a:lstStyle/>
        <a:p>
          <a:r>
            <a:rPr lang="en-US" b="0" i="0"/>
            <a:t>Performance (fastest .NET ever):</a:t>
          </a:r>
          <a:endParaRPr lang="en-US"/>
        </a:p>
      </dgm:t>
    </dgm:pt>
    <dgm:pt modelId="{FE6DD99F-45DC-47B5-B98F-4BC8F0905FA6}" type="parTrans" cxnId="{1DF98E43-6D38-4E7E-9382-D414281F0C1A}">
      <dgm:prSet/>
      <dgm:spPr/>
      <dgm:t>
        <a:bodyPr/>
        <a:lstStyle/>
        <a:p>
          <a:endParaRPr lang="en-US"/>
        </a:p>
      </dgm:t>
    </dgm:pt>
    <dgm:pt modelId="{1A5C8165-814C-4411-942E-ED38E72AC5B3}" type="sibTrans" cxnId="{1DF98E43-6D38-4E7E-9382-D414281F0C1A}">
      <dgm:prSet/>
      <dgm:spPr/>
      <dgm:t>
        <a:bodyPr/>
        <a:lstStyle/>
        <a:p>
          <a:endParaRPr lang="en-US"/>
        </a:p>
      </dgm:t>
    </dgm:pt>
    <dgm:pt modelId="{55C6C8E3-4AEC-40D8-99B7-7EF6167D022C}">
      <dgm:prSet/>
      <dgm:spPr/>
      <dgm:t>
        <a:bodyPr/>
        <a:lstStyle/>
        <a:p>
          <a:r>
            <a:rPr lang="en-US" b="0" i="0"/>
            <a:t>Stephen </a:t>
          </a:r>
          <a:r>
            <a:rPr lang="en-US" b="0" i="0" err="1"/>
            <a:t>Toub's</a:t>
          </a:r>
          <a:r>
            <a:rPr lang="en-US" b="0" i="0"/>
            <a:t> performance </a:t>
          </a:r>
          <a:r>
            <a:rPr lang="en-US" b="0" i="0">
              <a:hlinkClick xmlns:r="http://schemas.openxmlformats.org/officeDocument/2006/relationships" r:id="rId1"/>
            </a:rPr>
            <a:t>blog post</a:t>
          </a:r>
          <a:r>
            <a:rPr lang="en-US" b="0" i="0"/>
            <a:t>.</a:t>
          </a:r>
          <a:endParaRPr lang="en-US"/>
        </a:p>
      </dgm:t>
    </dgm:pt>
    <dgm:pt modelId="{4A863DD8-78E2-473A-A340-E5204AD34104}" type="parTrans" cxnId="{5A92D9BF-7064-4DB5-8B45-67304CB1AA39}">
      <dgm:prSet/>
      <dgm:spPr/>
      <dgm:t>
        <a:bodyPr/>
        <a:lstStyle/>
        <a:p>
          <a:endParaRPr lang="en-US"/>
        </a:p>
      </dgm:t>
    </dgm:pt>
    <dgm:pt modelId="{DFB0E3D5-A150-413E-B3BA-EAE44B03623C}" type="sibTrans" cxnId="{5A92D9BF-7064-4DB5-8B45-67304CB1AA39}">
      <dgm:prSet/>
      <dgm:spPr/>
      <dgm:t>
        <a:bodyPr/>
        <a:lstStyle/>
        <a:p>
          <a:endParaRPr lang="en-US"/>
        </a:p>
      </dgm:t>
    </dgm:pt>
    <dgm:pt modelId="{07288064-EFD5-4F4E-85DE-A083C32A0E5B}">
      <dgm:prSet/>
      <dgm:spPr/>
      <dgm:t>
        <a:bodyPr/>
        <a:lstStyle/>
        <a:p>
          <a:r>
            <a:rPr lang="en-US" b="0" i="0"/>
            <a:t>Performance enhancements and benchmarks show the improvements compared to .NET 7. Upgrading is essential for accessing these features.</a:t>
          </a:r>
          <a:endParaRPr lang="en-US"/>
        </a:p>
      </dgm:t>
    </dgm:pt>
    <dgm:pt modelId="{6478E744-C380-4C0F-BB2F-F9708C160B01}" type="parTrans" cxnId="{15C70C5F-79C0-41A9-921F-ECE6713ABBB5}">
      <dgm:prSet/>
      <dgm:spPr/>
      <dgm:t>
        <a:bodyPr/>
        <a:lstStyle/>
        <a:p>
          <a:endParaRPr lang="en-US"/>
        </a:p>
      </dgm:t>
    </dgm:pt>
    <dgm:pt modelId="{6739B0CF-BC58-4D29-8E11-DE2B11A25CEC}" type="sibTrans" cxnId="{15C70C5F-79C0-41A9-921F-ECE6713ABBB5}">
      <dgm:prSet/>
      <dgm:spPr/>
      <dgm:t>
        <a:bodyPr/>
        <a:lstStyle/>
        <a:p>
          <a:endParaRPr lang="en-US"/>
        </a:p>
      </dgm:t>
    </dgm:pt>
    <dgm:pt modelId="{3C057D7C-E27A-42FE-8DE6-E59E89DC3EEE}">
      <dgm:prSet/>
      <dgm:spPr/>
      <dgm:t>
        <a:bodyPr/>
        <a:lstStyle/>
        <a:p>
          <a:r>
            <a:rPr lang="en-US" b="0" i="0"/>
            <a:t>Cross-platform</a:t>
          </a:r>
          <a:endParaRPr lang="en-US"/>
        </a:p>
      </dgm:t>
    </dgm:pt>
    <dgm:pt modelId="{4F0365D3-153A-42A8-B00B-C458B4791358}" type="parTrans" cxnId="{3C9D909C-9232-4E88-B1BC-F8B2871A561E}">
      <dgm:prSet/>
      <dgm:spPr/>
      <dgm:t>
        <a:bodyPr/>
        <a:lstStyle/>
        <a:p>
          <a:endParaRPr lang="en-US"/>
        </a:p>
      </dgm:t>
    </dgm:pt>
    <dgm:pt modelId="{38A9172A-5FB3-4C87-A851-DD41278C7806}" type="sibTrans" cxnId="{3C9D909C-9232-4E88-B1BC-F8B2871A561E}">
      <dgm:prSet/>
      <dgm:spPr/>
      <dgm:t>
        <a:bodyPr/>
        <a:lstStyle/>
        <a:p>
          <a:endParaRPr lang="en-US"/>
        </a:p>
      </dgm:t>
    </dgm:pt>
    <dgm:pt modelId="{9844E260-9AB8-42D8-AF48-39507222D07D}">
      <dgm:prSet/>
      <dgm:spPr/>
      <dgm:t>
        <a:bodyPr/>
        <a:lstStyle/>
        <a:p>
          <a:r>
            <a:rPr lang="en-US" b="0" i="0"/>
            <a:t>Latest C# features and latest NuGet libraries</a:t>
          </a:r>
          <a:endParaRPr lang="en-US"/>
        </a:p>
      </dgm:t>
    </dgm:pt>
    <dgm:pt modelId="{F78184A8-DCE7-4BA1-9D21-C49380E27E21}" type="parTrans" cxnId="{4AF0D356-1D50-4976-BD20-9B0A87753FF6}">
      <dgm:prSet/>
      <dgm:spPr/>
      <dgm:t>
        <a:bodyPr/>
        <a:lstStyle/>
        <a:p>
          <a:endParaRPr lang="en-US"/>
        </a:p>
      </dgm:t>
    </dgm:pt>
    <dgm:pt modelId="{09B43F4D-D99B-4AC5-A6F5-3FA961E97E77}" type="sibTrans" cxnId="{4AF0D356-1D50-4976-BD20-9B0A87753FF6}">
      <dgm:prSet/>
      <dgm:spPr/>
      <dgm:t>
        <a:bodyPr/>
        <a:lstStyle/>
        <a:p>
          <a:endParaRPr lang="en-US"/>
        </a:p>
      </dgm:t>
    </dgm:pt>
    <dgm:pt modelId="{2BA1B6F7-5E3A-294B-AE63-42A4CEFA7E0A}" type="pres">
      <dgm:prSet presAssocID="{D53E8A51-AB46-46FC-BFC2-78D17E953720}" presName="linear" presStyleCnt="0">
        <dgm:presLayoutVars>
          <dgm:animLvl val="lvl"/>
          <dgm:resizeHandles val="exact"/>
        </dgm:presLayoutVars>
      </dgm:prSet>
      <dgm:spPr/>
    </dgm:pt>
    <dgm:pt modelId="{548C3093-2FD5-EE4E-8047-5F770321774D}" type="pres">
      <dgm:prSet presAssocID="{FEE38106-D9CB-4A7F-B276-B7B4DFF5F0B8}" presName="parentText" presStyleLbl="node1" presStyleIdx="0" presStyleCnt="3">
        <dgm:presLayoutVars>
          <dgm:chMax val="0"/>
          <dgm:bulletEnabled val="1"/>
        </dgm:presLayoutVars>
      </dgm:prSet>
      <dgm:spPr/>
    </dgm:pt>
    <dgm:pt modelId="{AF0DC772-FD08-1747-9BB8-D5BA1CA9F99E}" type="pres">
      <dgm:prSet presAssocID="{FEE38106-D9CB-4A7F-B276-B7B4DFF5F0B8}" presName="childText" presStyleLbl="revTx" presStyleIdx="0" presStyleCnt="1">
        <dgm:presLayoutVars>
          <dgm:bulletEnabled val="1"/>
        </dgm:presLayoutVars>
      </dgm:prSet>
      <dgm:spPr/>
    </dgm:pt>
    <dgm:pt modelId="{B10639C8-05CD-8E42-BA96-55BB56B35654}" type="pres">
      <dgm:prSet presAssocID="{3C057D7C-E27A-42FE-8DE6-E59E89DC3EEE}" presName="parentText" presStyleLbl="node1" presStyleIdx="1" presStyleCnt="3">
        <dgm:presLayoutVars>
          <dgm:chMax val="0"/>
          <dgm:bulletEnabled val="1"/>
        </dgm:presLayoutVars>
      </dgm:prSet>
      <dgm:spPr/>
    </dgm:pt>
    <dgm:pt modelId="{778B188B-9905-4847-8D77-5F62D0BC4324}" type="pres">
      <dgm:prSet presAssocID="{38A9172A-5FB3-4C87-A851-DD41278C7806}" presName="spacer" presStyleCnt="0"/>
      <dgm:spPr/>
    </dgm:pt>
    <dgm:pt modelId="{FA6276F0-A01E-E74A-81B6-72C908CC630C}" type="pres">
      <dgm:prSet presAssocID="{9844E260-9AB8-42D8-AF48-39507222D07D}" presName="parentText" presStyleLbl="node1" presStyleIdx="2" presStyleCnt="3">
        <dgm:presLayoutVars>
          <dgm:chMax val="0"/>
          <dgm:bulletEnabled val="1"/>
        </dgm:presLayoutVars>
      </dgm:prSet>
      <dgm:spPr/>
    </dgm:pt>
  </dgm:ptLst>
  <dgm:cxnLst>
    <dgm:cxn modelId="{1DF98E43-6D38-4E7E-9382-D414281F0C1A}" srcId="{D53E8A51-AB46-46FC-BFC2-78D17E953720}" destId="{FEE38106-D9CB-4A7F-B276-B7B4DFF5F0B8}" srcOrd="0" destOrd="0" parTransId="{FE6DD99F-45DC-47B5-B98F-4BC8F0905FA6}" sibTransId="{1A5C8165-814C-4411-942E-ED38E72AC5B3}"/>
    <dgm:cxn modelId="{BD56FA4E-C5BF-B646-AE3F-FB109032F821}" type="presOf" srcId="{FEE38106-D9CB-4A7F-B276-B7B4DFF5F0B8}" destId="{548C3093-2FD5-EE4E-8047-5F770321774D}" srcOrd="0" destOrd="0" presId="urn:microsoft.com/office/officeart/2005/8/layout/vList2"/>
    <dgm:cxn modelId="{4AF0D356-1D50-4976-BD20-9B0A87753FF6}" srcId="{D53E8A51-AB46-46FC-BFC2-78D17E953720}" destId="{9844E260-9AB8-42D8-AF48-39507222D07D}" srcOrd="2" destOrd="0" parTransId="{F78184A8-DCE7-4BA1-9D21-C49380E27E21}" sibTransId="{09B43F4D-D99B-4AC5-A6F5-3FA961E97E77}"/>
    <dgm:cxn modelId="{15C70C5F-79C0-41A9-921F-ECE6713ABBB5}" srcId="{FEE38106-D9CB-4A7F-B276-B7B4DFF5F0B8}" destId="{07288064-EFD5-4F4E-85DE-A083C32A0E5B}" srcOrd="1" destOrd="0" parTransId="{6478E744-C380-4C0F-BB2F-F9708C160B01}" sibTransId="{6739B0CF-BC58-4D29-8E11-DE2B11A25CEC}"/>
    <dgm:cxn modelId="{E4C8755F-82D1-B54C-B3D6-61D00F0D34B6}" type="presOf" srcId="{3C057D7C-E27A-42FE-8DE6-E59E89DC3EEE}" destId="{B10639C8-05CD-8E42-BA96-55BB56B35654}" srcOrd="0" destOrd="0" presId="urn:microsoft.com/office/officeart/2005/8/layout/vList2"/>
    <dgm:cxn modelId="{6A03166F-751B-D445-BA00-59DB6CC4835B}" type="presOf" srcId="{55C6C8E3-4AEC-40D8-99B7-7EF6167D022C}" destId="{AF0DC772-FD08-1747-9BB8-D5BA1CA9F99E}" srcOrd="0" destOrd="0" presId="urn:microsoft.com/office/officeart/2005/8/layout/vList2"/>
    <dgm:cxn modelId="{3C9D909C-9232-4E88-B1BC-F8B2871A561E}" srcId="{D53E8A51-AB46-46FC-BFC2-78D17E953720}" destId="{3C057D7C-E27A-42FE-8DE6-E59E89DC3EEE}" srcOrd="1" destOrd="0" parTransId="{4F0365D3-153A-42A8-B00B-C458B4791358}" sibTransId="{38A9172A-5FB3-4C87-A851-DD41278C7806}"/>
    <dgm:cxn modelId="{5A92D9BF-7064-4DB5-8B45-67304CB1AA39}" srcId="{FEE38106-D9CB-4A7F-B276-B7B4DFF5F0B8}" destId="{55C6C8E3-4AEC-40D8-99B7-7EF6167D022C}" srcOrd="0" destOrd="0" parTransId="{4A863DD8-78E2-473A-A340-E5204AD34104}" sibTransId="{DFB0E3D5-A150-413E-B3BA-EAE44B03623C}"/>
    <dgm:cxn modelId="{737D98C4-762D-D14D-A3C3-BD677370B211}" type="presOf" srcId="{D53E8A51-AB46-46FC-BFC2-78D17E953720}" destId="{2BA1B6F7-5E3A-294B-AE63-42A4CEFA7E0A}" srcOrd="0" destOrd="0" presId="urn:microsoft.com/office/officeart/2005/8/layout/vList2"/>
    <dgm:cxn modelId="{27B60FCC-B9AF-A443-8E9C-69172858EC82}" type="presOf" srcId="{07288064-EFD5-4F4E-85DE-A083C32A0E5B}" destId="{AF0DC772-FD08-1747-9BB8-D5BA1CA9F99E}" srcOrd="0" destOrd="1" presId="urn:microsoft.com/office/officeart/2005/8/layout/vList2"/>
    <dgm:cxn modelId="{2C9417FC-8844-8C4F-8209-56E8CF357BFF}" type="presOf" srcId="{9844E260-9AB8-42D8-AF48-39507222D07D}" destId="{FA6276F0-A01E-E74A-81B6-72C908CC630C}" srcOrd="0" destOrd="0" presId="urn:microsoft.com/office/officeart/2005/8/layout/vList2"/>
    <dgm:cxn modelId="{802854FA-8EE2-A645-A5E3-78A692EA5A0E}" type="presParOf" srcId="{2BA1B6F7-5E3A-294B-AE63-42A4CEFA7E0A}" destId="{548C3093-2FD5-EE4E-8047-5F770321774D}" srcOrd="0" destOrd="0" presId="urn:microsoft.com/office/officeart/2005/8/layout/vList2"/>
    <dgm:cxn modelId="{D05FEE50-F4A0-3D46-823F-62B5EB8DF331}" type="presParOf" srcId="{2BA1B6F7-5E3A-294B-AE63-42A4CEFA7E0A}" destId="{AF0DC772-FD08-1747-9BB8-D5BA1CA9F99E}" srcOrd="1" destOrd="0" presId="urn:microsoft.com/office/officeart/2005/8/layout/vList2"/>
    <dgm:cxn modelId="{34733B8C-D4FE-094B-9814-CB1A7E7F533E}" type="presParOf" srcId="{2BA1B6F7-5E3A-294B-AE63-42A4CEFA7E0A}" destId="{B10639C8-05CD-8E42-BA96-55BB56B35654}" srcOrd="2" destOrd="0" presId="urn:microsoft.com/office/officeart/2005/8/layout/vList2"/>
    <dgm:cxn modelId="{A10E29F4-4158-E94A-844A-38AD9DB5F845}" type="presParOf" srcId="{2BA1B6F7-5E3A-294B-AE63-42A4CEFA7E0A}" destId="{778B188B-9905-4847-8D77-5F62D0BC4324}" srcOrd="3" destOrd="0" presId="urn:microsoft.com/office/officeart/2005/8/layout/vList2"/>
    <dgm:cxn modelId="{2853FD9A-0977-5B40-893B-AFD96A07DB77}" type="presParOf" srcId="{2BA1B6F7-5E3A-294B-AE63-42A4CEFA7E0A}" destId="{FA6276F0-A01E-E74A-81B6-72C908CC630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1CA56F-C583-4578-9F96-0DDE726F428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6FBA223-D9EE-4763-A539-BE5239A9B26A}">
      <dgm:prSet/>
      <dgm:spPr/>
      <dgm:t>
        <a:bodyPr/>
        <a:lstStyle/>
        <a:p>
          <a:r>
            <a:rPr lang="en-US" b="0" i="0"/>
            <a:t>Customers have the option to choose between Long-Term Support (LTS) and Short-Term Support (STS) versions of .NET.</a:t>
          </a:r>
          <a:endParaRPr lang="en-US"/>
        </a:p>
      </dgm:t>
    </dgm:pt>
    <dgm:pt modelId="{68733389-82C1-4A00-8630-C7C8CC3E28A0}" type="parTrans" cxnId="{0B8EF5A9-8650-4F0B-9C2A-6307C0112702}">
      <dgm:prSet/>
      <dgm:spPr/>
      <dgm:t>
        <a:bodyPr/>
        <a:lstStyle/>
        <a:p>
          <a:endParaRPr lang="en-US"/>
        </a:p>
      </dgm:t>
    </dgm:pt>
    <dgm:pt modelId="{91D618BE-72B1-46ED-B977-31C0991969EF}" type="sibTrans" cxnId="{0B8EF5A9-8650-4F0B-9C2A-6307C0112702}">
      <dgm:prSet/>
      <dgm:spPr/>
      <dgm:t>
        <a:bodyPr/>
        <a:lstStyle/>
        <a:p>
          <a:endParaRPr lang="en-US"/>
        </a:p>
      </dgm:t>
    </dgm:pt>
    <dgm:pt modelId="{2B2A46FB-3829-4809-8304-126CCA769B90}">
      <dgm:prSet/>
      <dgm:spPr/>
      <dgm:t>
        <a:bodyPr/>
        <a:lstStyle/>
        <a:p>
          <a:r>
            <a:rPr lang="en-US" b="0" i="0"/>
            <a:t>LTS versions are supported for a longer duration, receiving updates and patches for up to 3 years.</a:t>
          </a:r>
          <a:endParaRPr lang="en-US"/>
        </a:p>
      </dgm:t>
    </dgm:pt>
    <dgm:pt modelId="{17A0AC73-BDC9-4DFB-912B-B125687CA626}" type="parTrans" cxnId="{2CA63727-048E-46AC-A75F-551425F8F70F}">
      <dgm:prSet/>
      <dgm:spPr/>
      <dgm:t>
        <a:bodyPr/>
        <a:lstStyle/>
        <a:p>
          <a:endParaRPr lang="en-US"/>
        </a:p>
      </dgm:t>
    </dgm:pt>
    <dgm:pt modelId="{E4EF106C-A7DE-4337-A89B-7D5636B8C3A3}" type="sibTrans" cxnId="{2CA63727-048E-46AC-A75F-551425F8F70F}">
      <dgm:prSet/>
      <dgm:spPr/>
      <dgm:t>
        <a:bodyPr/>
        <a:lstStyle/>
        <a:p>
          <a:endParaRPr lang="en-US"/>
        </a:p>
      </dgm:t>
    </dgm:pt>
    <dgm:pt modelId="{24853334-41EE-5E45-A1BA-DF0176D3D180}" type="pres">
      <dgm:prSet presAssocID="{011CA56F-C583-4578-9F96-0DDE726F4289}" presName="hierChild1" presStyleCnt="0">
        <dgm:presLayoutVars>
          <dgm:chPref val="1"/>
          <dgm:dir/>
          <dgm:animOne val="branch"/>
          <dgm:animLvl val="lvl"/>
          <dgm:resizeHandles/>
        </dgm:presLayoutVars>
      </dgm:prSet>
      <dgm:spPr/>
    </dgm:pt>
    <dgm:pt modelId="{BE655EE6-CC7E-ED48-926C-A0F1F87BC13B}" type="pres">
      <dgm:prSet presAssocID="{96FBA223-D9EE-4763-A539-BE5239A9B26A}" presName="hierRoot1" presStyleCnt="0"/>
      <dgm:spPr/>
    </dgm:pt>
    <dgm:pt modelId="{9FD9BA3C-BCBF-E649-B703-59930FB629B2}" type="pres">
      <dgm:prSet presAssocID="{96FBA223-D9EE-4763-A539-BE5239A9B26A}" presName="composite" presStyleCnt="0"/>
      <dgm:spPr/>
    </dgm:pt>
    <dgm:pt modelId="{78A4A6C5-0EEE-C34A-BB18-133B74B64AC3}" type="pres">
      <dgm:prSet presAssocID="{96FBA223-D9EE-4763-A539-BE5239A9B26A}" presName="background" presStyleLbl="node0" presStyleIdx="0" presStyleCnt="2"/>
      <dgm:spPr/>
    </dgm:pt>
    <dgm:pt modelId="{301CB845-1A47-554B-8FB7-7ADAC9A906A0}" type="pres">
      <dgm:prSet presAssocID="{96FBA223-D9EE-4763-A539-BE5239A9B26A}" presName="text" presStyleLbl="fgAcc0" presStyleIdx="0" presStyleCnt="2">
        <dgm:presLayoutVars>
          <dgm:chPref val="3"/>
        </dgm:presLayoutVars>
      </dgm:prSet>
      <dgm:spPr/>
    </dgm:pt>
    <dgm:pt modelId="{9D9BA6C4-E1AE-7F4B-AC0A-B3DAA89F65C2}" type="pres">
      <dgm:prSet presAssocID="{96FBA223-D9EE-4763-A539-BE5239A9B26A}" presName="hierChild2" presStyleCnt="0"/>
      <dgm:spPr/>
    </dgm:pt>
    <dgm:pt modelId="{10DA207D-DD1A-2448-B2E2-2EB84FE9FDD1}" type="pres">
      <dgm:prSet presAssocID="{2B2A46FB-3829-4809-8304-126CCA769B90}" presName="hierRoot1" presStyleCnt="0"/>
      <dgm:spPr/>
    </dgm:pt>
    <dgm:pt modelId="{691FC735-DA12-1F4B-A37D-F198FE58D76A}" type="pres">
      <dgm:prSet presAssocID="{2B2A46FB-3829-4809-8304-126CCA769B90}" presName="composite" presStyleCnt="0"/>
      <dgm:spPr/>
    </dgm:pt>
    <dgm:pt modelId="{79021437-36E3-6849-92BA-0DA52AE28787}" type="pres">
      <dgm:prSet presAssocID="{2B2A46FB-3829-4809-8304-126CCA769B90}" presName="background" presStyleLbl="node0" presStyleIdx="1" presStyleCnt="2"/>
      <dgm:spPr/>
    </dgm:pt>
    <dgm:pt modelId="{5AFB1579-A81C-9D43-AA18-787B7D023BC5}" type="pres">
      <dgm:prSet presAssocID="{2B2A46FB-3829-4809-8304-126CCA769B90}" presName="text" presStyleLbl="fgAcc0" presStyleIdx="1" presStyleCnt="2">
        <dgm:presLayoutVars>
          <dgm:chPref val="3"/>
        </dgm:presLayoutVars>
      </dgm:prSet>
      <dgm:spPr/>
    </dgm:pt>
    <dgm:pt modelId="{D49194C0-FE00-8442-8795-3AEE8FBD5822}" type="pres">
      <dgm:prSet presAssocID="{2B2A46FB-3829-4809-8304-126CCA769B90}" presName="hierChild2" presStyleCnt="0"/>
      <dgm:spPr/>
    </dgm:pt>
  </dgm:ptLst>
  <dgm:cxnLst>
    <dgm:cxn modelId="{2CA63727-048E-46AC-A75F-551425F8F70F}" srcId="{011CA56F-C583-4578-9F96-0DDE726F4289}" destId="{2B2A46FB-3829-4809-8304-126CCA769B90}" srcOrd="1" destOrd="0" parTransId="{17A0AC73-BDC9-4DFB-912B-B125687CA626}" sibTransId="{E4EF106C-A7DE-4337-A89B-7D5636B8C3A3}"/>
    <dgm:cxn modelId="{39321643-0C40-9E49-B385-A671B91D3FBA}" type="presOf" srcId="{96FBA223-D9EE-4763-A539-BE5239A9B26A}" destId="{301CB845-1A47-554B-8FB7-7ADAC9A906A0}" srcOrd="0" destOrd="0" presId="urn:microsoft.com/office/officeart/2005/8/layout/hierarchy1"/>
    <dgm:cxn modelId="{155CD59C-F38A-7346-BD44-AF65ECBBA5FA}" type="presOf" srcId="{011CA56F-C583-4578-9F96-0DDE726F4289}" destId="{24853334-41EE-5E45-A1BA-DF0176D3D180}" srcOrd="0" destOrd="0" presId="urn:microsoft.com/office/officeart/2005/8/layout/hierarchy1"/>
    <dgm:cxn modelId="{0B8EF5A9-8650-4F0B-9C2A-6307C0112702}" srcId="{011CA56F-C583-4578-9F96-0DDE726F4289}" destId="{96FBA223-D9EE-4763-A539-BE5239A9B26A}" srcOrd="0" destOrd="0" parTransId="{68733389-82C1-4A00-8630-C7C8CC3E28A0}" sibTransId="{91D618BE-72B1-46ED-B977-31C0991969EF}"/>
    <dgm:cxn modelId="{A9933BAE-D99A-C644-B4D9-E3AF472DABA7}" type="presOf" srcId="{2B2A46FB-3829-4809-8304-126CCA769B90}" destId="{5AFB1579-A81C-9D43-AA18-787B7D023BC5}" srcOrd="0" destOrd="0" presId="urn:microsoft.com/office/officeart/2005/8/layout/hierarchy1"/>
    <dgm:cxn modelId="{8AD5E0D3-C4E0-9D4E-A4E1-2D5C741F587C}" type="presParOf" srcId="{24853334-41EE-5E45-A1BA-DF0176D3D180}" destId="{BE655EE6-CC7E-ED48-926C-A0F1F87BC13B}" srcOrd="0" destOrd="0" presId="urn:microsoft.com/office/officeart/2005/8/layout/hierarchy1"/>
    <dgm:cxn modelId="{3CE31E87-5D0C-BA41-996D-5EF05C3EC6C9}" type="presParOf" srcId="{BE655EE6-CC7E-ED48-926C-A0F1F87BC13B}" destId="{9FD9BA3C-BCBF-E649-B703-59930FB629B2}" srcOrd="0" destOrd="0" presId="urn:microsoft.com/office/officeart/2005/8/layout/hierarchy1"/>
    <dgm:cxn modelId="{BD83B887-84C1-0D41-90B1-068182C96B5D}" type="presParOf" srcId="{9FD9BA3C-BCBF-E649-B703-59930FB629B2}" destId="{78A4A6C5-0EEE-C34A-BB18-133B74B64AC3}" srcOrd="0" destOrd="0" presId="urn:microsoft.com/office/officeart/2005/8/layout/hierarchy1"/>
    <dgm:cxn modelId="{F236D40F-7826-0049-94C1-3033D8DCEF6C}" type="presParOf" srcId="{9FD9BA3C-BCBF-E649-B703-59930FB629B2}" destId="{301CB845-1A47-554B-8FB7-7ADAC9A906A0}" srcOrd="1" destOrd="0" presId="urn:microsoft.com/office/officeart/2005/8/layout/hierarchy1"/>
    <dgm:cxn modelId="{19DC3358-D55C-8044-9811-8D23670EAE13}" type="presParOf" srcId="{BE655EE6-CC7E-ED48-926C-A0F1F87BC13B}" destId="{9D9BA6C4-E1AE-7F4B-AC0A-B3DAA89F65C2}" srcOrd="1" destOrd="0" presId="urn:microsoft.com/office/officeart/2005/8/layout/hierarchy1"/>
    <dgm:cxn modelId="{A6E6DF16-C860-9645-A97B-8E0750CCD9B6}" type="presParOf" srcId="{24853334-41EE-5E45-A1BA-DF0176D3D180}" destId="{10DA207D-DD1A-2448-B2E2-2EB84FE9FDD1}" srcOrd="1" destOrd="0" presId="urn:microsoft.com/office/officeart/2005/8/layout/hierarchy1"/>
    <dgm:cxn modelId="{D2B84CDC-9EF6-6B4B-BCF2-EDCB9E4E74D9}" type="presParOf" srcId="{10DA207D-DD1A-2448-B2E2-2EB84FE9FDD1}" destId="{691FC735-DA12-1F4B-A37D-F198FE58D76A}" srcOrd="0" destOrd="0" presId="urn:microsoft.com/office/officeart/2005/8/layout/hierarchy1"/>
    <dgm:cxn modelId="{7EF6722D-118D-1645-B120-3C102228F7CA}" type="presParOf" srcId="{691FC735-DA12-1F4B-A37D-F198FE58D76A}" destId="{79021437-36E3-6849-92BA-0DA52AE28787}" srcOrd="0" destOrd="0" presId="urn:microsoft.com/office/officeart/2005/8/layout/hierarchy1"/>
    <dgm:cxn modelId="{9CA92E38-E749-0A46-A4D6-83E69C593AE9}" type="presParOf" srcId="{691FC735-DA12-1F4B-A37D-F198FE58D76A}" destId="{5AFB1579-A81C-9D43-AA18-787B7D023BC5}" srcOrd="1" destOrd="0" presId="urn:microsoft.com/office/officeart/2005/8/layout/hierarchy1"/>
    <dgm:cxn modelId="{C4950C91-1653-4E43-A584-98C2201D15E8}" type="presParOf" srcId="{10DA207D-DD1A-2448-B2E2-2EB84FE9FDD1}" destId="{D49194C0-FE00-8442-8795-3AEE8FBD582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F039789-D963-4A1B-A1BA-92F7997543CC}"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4529BB93-6BF2-4A12-9796-1C53B2B2B332}">
      <dgm:prSet/>
      <dgm:spPr/>
      <dgm:t>
        <a:bodyPr/>
        <a:lstStyle/>
        <a:p>
          <a:r>
            <a:rPr lang="en-US"/>
            <a:t>Core .NET Libraries</a:t>
          </a:r>
        </a:p>
      </dgm:t>
    </dgm:pt>
    <dgm:pt modelId="{74373E4C-0400-44C9-AE28-83AF3101BA9C}" type="parTrans" cxnId="{4D964910-08E8-48BD-AEEF-A1CBA14997F4}">
      <dgm:prSet/>
      <dgm:spPr/>
      <dgm:t>
        <a:bodyPr/>
        <a:lstStyle/>
        <a:p>
          <a:endParaRPr lang="en-US"/>
        </a:p>
      </dgm:t>
    </dgm:pt>
    <dgm:pt modelId="{A5351FD9-D9F9-47E9-95F8-5813128649B4}" type="sibTrans" cxnId="{4D964910-08E8-48BD-AEEF-A1CBA14997F4}">
      <dgm:prSet/>
      <dgm:spPr/>
      <dgm:t>
        <a:bodyPr/>
        <a:lstStyle/>
        <a:p>
          <a:endParaRPr lang="en-US"/>
        </a:p>
      </dgm:t>
    </dgm:pt>
    <dgm:pt modelId="{807FA026-AF5F-407B-BEBB-8736DED5C18D}">
      <dgm:prSet/>
      <dgm:spPr/>
      <dgm:t>
        <a:bodyPr/>
        <a:lstStyle/>
        <a:p>
          <a:r>
            <a:rPr lang="en-US"/>
            <a:t>Extension Libraries</a:t>
          </a:r>
        </a:p>
      </dgm:t>
    </dgm:pt>
    <dgm:pt modelId="{62D82451-5147-49E8-BA89-DA3ED2A4D9F0}" type="parTrans" cxnId="{8FE41C1F-E12E-4804-B627-0998D3712490}">
      <dgm:prSet/>
      <dgm:spPr/>
      <dgm:t>
        <a:bodyPr/>
        <a:lstStyle/>
        <a:p>
          <a:endParaRPr lang="en-US"/>
        </a:p>
      </dgm:t>
    </dgm:pt>
    <dgm:pt modelId="{84CC75B3-138A-4310-BC30-F4C6568A302D}" type="sibTrans" cxnId="{8FE41C1F-E12E-4804-B627-0998D3712490}">
      <dgm:prSet/>
      <dgm:spPr/>
      <dgm:t>
        <a:bodyPr/>
        <a:lstStyle/>
        <a:p>
          <a:endParaRPr lang="en-US"/>
        </a:p>
      </dgm:t>
    </dgm:pt>
    <dgm:pt modelId="{955085EE-0C4B-4D49-AB6E-54E73A913101}">
      <dgm:prSet/>
      <dgm:spPr/>
      <dgm:t>
        <a:bodyPr/>
        <a:lstStyle/>
        <a:p>
          <a:r>
            <a:rPr lang="en-US"/>
            <a:t>Garbage Collection</a:t>
          </a:r>
        </a:p>
      </dgm:t>
    </dgm:pt>
    <dgm:pt modelId="{0FAECADE-F583-40C7-9F3A-57F5CE0E7742}" type="parTrans" cxnId="{71129A4C-0CD7-4CCC-8F05-DE51B3030CEE}">
      <dgm:prSet/>
      <dgm:spPr/>
      <dgm:t>
        <a:bodyPr/>
        <a:lstStyle/>
        <a:p>
          <a:endParaRPr lang="en-US"/>
        </a:p>
      </dgm:t>
    </dgm:pt>
    <dgm:pt modelId="{0E774966-50EF-4B0E-B7CE-E1328888DB22}" type="sibTrans" cxnId="{71129A4C-0CD7-4CCC-8F05-DE51B3030CEE}">
      <dgm:prSet/>
      <dgm:spPr/>
      <dgm:t>
        <a:bodyPr/>
        <a:lstStyle/>
        <a:p>
          <a:endParaRPr lang="en-US"/>
        </a:p>
      </dgm:t>
    </dgm:pt>
    <dgm:pt modelId="{ABE156DC-BC69-48E4-B3A9-09FFCF1D8FEF}">
      <dgm:prSet/>
      <dgm:spPr/>
      <dgm:t>
        <a:bodyPr/>
        <a:lstStyle/>
        <a:p>
          <a:r>
            <a:rPr lang="en-US"/>
            <a:t>Configuration-binding source generator</a:t>
          </a:r>
        </a:p>
      </dgm:t>
    </dgm:pt>
    <dgm:pt modelId="{50DBE18E-8DC5-48C5-AA70-09BC439E7D69}" type="parTrans" cxnId="{9A221703-DF6B-45F8-81B2-EC4886D4393C}">
      <dgm:prSet/>
      <dgm:spPr/>
      <dgm:t>
        <a:bodyPr/>
        <a:lstStyle/>
        <a:p>
          <a:endParaRPr lang="en-US"/>
        </a:p>
      </dgm:t>
    </dgm:pt>
    <dgm:pt modelId="{1560D679-C087-4798-8F8F-4A47CA115882}" type="sibTrans" cxnId="{9A221703-DF6B-45F8-81B2-EC4886D4393C}">
      <dgm:prSet/>
      <dgm:spPr/>
      <dgm:t>
        <a:bodyPr/>
        <a:lstStyle/>
        <a:p>
          <a:endParaRPr lang="en-US"/>
        </a:p>
      </dgm:t>
    </dgm:pt>
    <dgm:pt modelId="{E894B532-1FC0-4262-BB67-CAC3650B3A3B}">
      <dgm:prSet/>
      <dgm:spPr/>
      <dgm:t>
        <a:bodyPr/>
        <a:lstStyle/>
        <a:p>
          <a:r>
            <a:rPr lang="en-US"/>
            <a:t>Reflection Improvements</a:t>
          </a:r>
        </a:p>
      </dgm:t>
    </dgm:pt>
    <dgm:pt modelId="{D158A13B-9B75-41C1-BB42-E89A41CA2F98}" type="parTrans" cxnId="{278ADD3F-1833-4A8B-B706-F619A9ADB1E9}">
      <dgm:prSet/>
      <dgm:spPr/>
      <dgm:t>
        <a:bodyPr/>
        <a:lstStyle/>
        <a:p>
          <a:endParaRPr lang="en-US"/>
        </a:p>
      </dgm:t>
    </dgm:pt>
    <dgm:pt modelId="{BED5EF6B-D13E-4B3F-9BE8-06A6447ABD80}" type="sibTrans" cxnId="{278ADD3F-1833-4A8B-B706-F619A9ADB1E9}">
      <dgm:prSet/>
      <dgm:spPr/>
      <dgm:t>
        <a:bodyPr/>
        <a:lstStyle/>
        <a:p>
          <a:endParaRPr lang="en-US"/>
        </a:p>
      </dgm:t>
    </dgm:pt>
    <dgm:pt modelId="{E89E3991-993E-4186-9C94-792E6A6DDC4E}">
      <dgm:prSet/>
      <dgm:spPr/>
      <dgm:t>
        <a:bodyPr/>
        <a:lstStyle/>
        <a:p>
          <a:r>
            <a:rPr lang="en-US"/>
            <a:t>Native AOT support</a:t>
          </a:r>
        </a:p>
      </dgm:t>
    </dgm:pt>
    <dgm:pt modelId="{1210D9DF-77E3-4360-973A-2996D3C2B109}" type="parTrans" cxnId="{FF48D181-D350-4447-853D-3C799EAECB4A}">
      <dgm:prSet/>
      <dgm:spPr/>
      <dgm:t>
        <a:bodyPr/>
        <a:lstStyle/>
        <a:p>
          <a:endParaRPr lang="en-US"/>
        </a:p>
      </dgm:t>
    </dgm:pt>
    <dgm:pt modelId="{F35D9BB1-4B6E-4443-816F-E8443294871D}" type="sibTrans" cxnId="{FF48D181-D350-4447-853D-3C799EAECB4A}">
      <dgm:prSet/>
      <dgm:spPr/>
      <dgm:t>
        <a:bodyPr/>
        <a:lstStyle/>
        <a:p>
          <a:endParaRPr lang="en-US"/>
        </a:p>
      </dgm:t>
    </dgm:pt>
    <dgm:pt modelId="{65A88A4A-FFFE-4F23-B2C9-C42EE0F49E34}">
      <dgm:prSet/>
      <dgm:spPr/>
      <dgm:t>
        <a:bodyPr/>
        <a:lstStyle/>
        <a:p>
          <a:r>
            <a:rPr lang="en-US"/>
            <a:t>Performance Improvements</a:t>
          </a:r>
        </a:p>
      </dgm:t>
    </dgm:pt>
    <dgm:pt modelId="{4B9A0EE2-40DD-4907-8715-8702F67C14C4}" type="parTrans" cxnId="{A36413C4-6FEB-4C54-BFE9-A622783B5D13}">
      <dgm:prSet/>
      <dgm:spPr/>
      <dgm:t>
        <a:bodyPr/>
        <a:lstStyle/>
        <a:p>
          <a:endParaRPr lang="en-US"/>
        </a:p>
      </dgm:t>
    </dgm:pt>
    <dgm:pt modelId="{77F29C7C-E0AD-4115-A2D8-A870C1E2EE70}" type="sibTrans" cxnId="{A36413C4-6FEB-4C54-BFE9-A622783B5D13}">
      <dgm:prSet/>
      <dgm:spPr/>
      <dgm:t>
        <a:bodyPr/>
        <a:lstStyle/>
        <a:p>
          <a:endParaRPr lang="en-US"/>
        </a:p>
      </dgm:t>
    </dgm:pt>
    <dgm:pt modelId="{2E375206-5E6B-40EB-9B4E-D48FD8C1787A}">
      <dgm:prSet/>
      <dgm:spPr/>
      <dgm:t>
        <a:bodyPr/>
        <a:lstStyle/>
        <a:p>
          <a:r>
            <a:rPr lang="en-US"/>
            <a:t>.NET SDK</a:t>
          </a:r>
        </a:p>
      </dgm:t>
    </dgm:pt>
    <dgm:pt modelId="{97051E6D-DAF6-48CE-BD9E-0C5EFF2814E9}" type="parTrans" cxnId="{6541235E-64C3-4AAE-9888-8AA56A745C12}">
      <dgm:prSet/>
      <dgm:spPr/>
      <dgm:t>
        <a:bodyPr/>
        <a:lstStyle/>
        <a:p>
          <a:endParaRPr lang="en-US"/>
        </a:p>
      </dgm:t>
    </dgm:pt>
    <dgm:pt modelId="{23F35362-70F9-4D34-8059-3B9BAAF01904}" type="sibTrans" cxnId="{6541235E-64C3-4AAE-9888-8AA56A745C12}">
      <dgm:prSet/>
      <dgm:spPr/>
      <dgm:t>
        <a:bodyPr/>
        <a:lstStyle/>
        <a:p>
          <a:endParaRPr lang="en-US"/>
        </a:p>
      </dgm:t>
    </dgm:pt>
    <dgm:pt modelId="{09019A74-0F31-4E8D-A850-AF2B9D2FDDBF}">
      <dgm:prSet/>
      <dgm:spPr/>
      <dgm:t>
        <a:bodyPr/>
        <a:lstStyle/>
        <a:p>
          <a:r>
            <a:rPr lang="en-US"/>
            <a:t>Globalization</a:t>
          </a:r>
        </a:p>
      </dgm:t>
    </dgm:pt>
    <dgm:pt modelId="{5AFE5066-11F3-429E-9198-1692165BB261}" type="parTrans" cxnId="{84583705-9B44-44FB-9708-6D50A6B18F5E}">
      <dgm:prSet/>
      <dgm:spPr/>
      <dgm:t>
        <a:bodyPr/>
        <a:lstStyle/>
        <a:p>
          <a:endParaRPr lang="en-US"/>
        </a:p>
      </dgm:t>
    </dgm:pt>
    <dgm:pt modelId="{EDB5308F-20C8-4A98-8D42-4A5AB589ECCA}" type="sibTrans" cxnId="{84583705-9B44-44FB-9708-6D50A6B18F5E}">
      <dgm:prSet/>
      <dgm:spPr/>
      <dgm:t>
        <a:bodyPr/>
        <a:lstStyle/>
        <a:p>
          <a:endParaRPr lang="en-US"/>
        </a:p>
      </dgm:t>
    </dgm:pt>
    <dgm:pt modelId="{47B77309-F478-467E-89E0-03AA331F5CB6}">
      <dgm:prSet/>
      <dgm:spPr/>
      <dgm:t>
        <a:bodyPr/>
        <a:lstStyle/>
        <a:p>
          <a:r>
            <a:rPr lang="en-US"/>
            <a:t>Containers</a:t>
          </a:r>
        </a:p>
      </dgm:t>
    </dgm:pt>
    <dgm:pt modelId="{01D407EC-2DCA-4EC7-90CB-3C31057143CD}" type="parTrans" cxnId="{32DD956A-0FDB-414B-BC88-53D64020A0D0}">
      <dgm:prSet/>
      <dgm:spPr/>
      <dgm:t>
        <a:bodyPr/>
        <a:lstStyle/>
        <a:p>
          <a:endParaRPr lang="en-US"/>
        </a:p>
      </dgm:t>
    </dgm:pt>
    <dgm:pt modelId="{EA651B6A-3B31-43BD-AA9B-F743B947499E}" type="sibTrans" cxnId="{32DD956A-0FDB-414B-BC88-53D64020A0D0}">
      <dgm:prSet/>
      <dgm:spPr/>
      <dgm:t>
        <a:bodyPr/>
        <a:lstStyle/>
        <a:p>
          <a:endParaRPr lang="en-US"/>
        </a:p>
      </dgm:t>
    </dgm:pt>
    <dgm:pt modelId="{85E2838F-B8D4-4C10-9EDF-AFE671EC5449}">
      <dgm:prSet/>
      <dgm:spPr/>
      <dgm:t>
        <a:bodyPr/>
        <a:lstStyle/>
        <a:p>
          <a:r>
            <a:rPr lang="en-US"/>
            <a:t>Source-generated COM Interop</a:t>
          </a:r>
        </a:p>
      </dgm:t>
    </dgm:pt>
    <dgm:pt modelId="{FD5600F8-D828-4CB9-B42D-A3321B5BD113}" type="parTrans" cxnId="{5960A16B-CC94-4A0C-BD16-F5CA2DC9CF64}">
      <dgm:prSet/>
      <dgm:spPr/>
      <dgm:t>
        <a:bodyPr/>
        <a:lstStyle/>
        <a:p>
          <a:endParaRPr lang="en-US"/>
        </a:p>
      </dgm:t>
    </dgm:pt>
    <dgm:pt modelId="{92DE2EE6-D48B-4E0C-916E-E221C4B31EEA}" type="sibTrans" cxnId="{5960A16B-CC94-4A0C-BD16-F5CA2DC9CF64}">
      <dgm:prSet/>
      <dgm:spPr/>
      <dgm:t>
        <a:bodyPr/>
        <a:lstStyle/>
        <a:p>
          <a:endParaRPr lang="en-US"/>
        </a:p>
      </dgm:t>
    </dgm:pt>
    <dgm:pt modelId="{6B951B81-8572-4DC1-982A-D8A33B49826C}">
      <dgm:prSet/>
      <dgm:spPr/>
      <dgm:t>
        <a:bodyPr/>
        <a:lstStyle/>
        <a:p>
          <a:r>
            <a:rPr lang="en-US"/>
            <a:t>.NET on Linux</a:t>
          </a:r>
        </a:p>
      </dgm:t>
    </dgm:pt>
    <dgm:pt modelId="{58B3C812-A3A9-4C7C-8B1B-C5AFEBB8284B}" type="parTrans" cxnId="{9A180A9E-217D-497C-84A0-675BDF4697BB}">
      <dgm:prSet/>
      <dgm:spPr/>
      <dgm:t>
        <a:bodyPr/>
        <a:lstStyle/>
        <a:p>
          <a:endParaRPr lang="en-US"/>
        </a:p>
      </dgm:t>
    </dgm:pt>
    <dgm:pt modelId="{FDBCEC17-0FBE-42BA-8AA1-3C522F82B945}" type="sibTrans" cxnId="{9A180A9E-217D-497C-84A0-675BDF4697BB}">
      <dgm:prSet/>
      <dgm:spPr/>
      <dgm:t>
        <a:bodyPr/>
        <a:lstStyle/>
        <a:p>
          <a:endParaRPr lang="en-US"/>
        </a:p>
      </dgm:t>
    </dgm:pt>
    <dgm:pt modelId="{C7B9F373-3159-4232-AC1E-D1DEA352748C}">
      <dgm:prSet/>
      <dgm:spPr/>
      <dgm:t>
        <a:bodyPr/>
        <a:lstStyle/>
        <a:p>
          <a:r>
            <a:rPr lang="en-US"/>
            <a:t>Cross-built Windows apps</a:t>
          </a:r>
        </a:p>
      </dgm:t>
    </dgm:pt>
    <dgm:pt modelId="{6E1794F9-C427-4069-A00C-980680D4BBE2}" type="parTrans" cxnId="{0FC2DB6D-C6B2-452F-A55B-6736A1D1D888}">
      <dgm:prSet/>
      <dgm:spPr/>
      <dgm:t>
        <a:bodyPr/>
        <a:lstStyle/>
        <a:p>
          <a:endParaRPr lang="en-US"/>
        </a:p>
      </dgm:t>
    </dgm:pt>
    <dgm:pt modelId="{0679C170-596A-4FB9-ADD9-50C2086BD363}" type="sibTrans" cxnId="{0FC2DB6D-C6B2-452F-A55B-6736A1D1D888}">
      <dgm:prSet/>
      <dgm:spPr/>
      <dgm:t>
        <a:bodyPr/>
        <a:lstStyle/>
        <a:p>
          <a:endParaRPr lang="en-US"/>
        </a:p>
      </dgm:t>
    </dgm:pt>
    <dgm:pt modelId="{5B709F4F-7CD6-4127-BBDC-DE607583C40F}">
      <dgm:prSet/>
      <dgm:spPr/>
      <dgm:t>
        <a:bodyPr/>
        <a:lstStyle/>
        <a:p>
          <a:r>
            <a:rPr lang="en-US"/>
            <a:t>AOT compilation for Android apps</a:t>
          </a:r>
        </a:p>
      </dgm:t>
    </dgm:pt>
    <dgm:pt modelId="{C5940789-E079-4ACB-8918-413F55FF6616}" type="parTrans" cxnId="{461F6E98-E808-4673-A40C-492313044093}">
      <dgm:prSet/>
      <dgm:spPr/>
      <dgm:t>
        <a:bodyPr/>
        <a:lstStyle/>
        <a:p>
          <a:endParaRPr lang="en-US"/>
        </a:p>
      </dgm:t>
    </dgm:pt>
    <dgm:pt modelId="{E4C83A61-CC90-4563-840F-A6463CA41AF3}" type="sibTrans" cxnId="{461F6E98-E808-4673-A40C-492313044093}">
      <dgm:prSet/>
      <dgm:spPr/>
      <dgm:t>
        <a:bodyPr/>
        <a:lstStyle/>
        <a:p>
          <a:endParaRPr lang="en-US"/>
        </a:p>
      </dgm:t>
    </dgm:pt>
    <dgm:pt modelId="{D7D4798F-615F-4C4F-97A9-D6915EF4F4F2}">
      <dgm:prSet/>
      <dgm:spPr/>
      <dgm:t>
        <a:bodyPr/>
        <a:lstStyle/>
        <a:p>
          <a:r>
            <a:rPr lang="en-US"/>
            <a:t>Code Analysis</a:t>
          </a:r>
        </a:p>
      </dgm:t>
    </dgm:pt>
    <dgm:pt modelId="{1852EFBD-01C0-495F-946D-456AFAC06B70}" type="parTrans" cxnId="{442B2363-5113-47CA-9B6E-0FB1D0374DC8}">
      <dgm:prSet/>
      <dgm:spPr/>
      <dgm:t>
        <a:bodyPr/>
        <a:lstStyle/>
        <a:p>
          <a:endParaRPr lang="en-US"/>
        </a:p>
      </dgm:t>
    </dgm:pt>
    <dgm:pt modelId="{3EA617C1-8735-4C2D-952F-2E857242EA52}" type="sibTrans" cxnId="{442B2363-5113-47CA-9B6E-0FB1D0374DC8}">
      <dgm:prSet/>
      <dgm:spPr/>
      <dgm:t>
        <a:bodyPr/>
        <a:lstStyle/>
        <a:p>
          <a:endParaRPr lang="en-US"/>
        </a:p>
      </dgm:t>
    </dgm:pt>
    <dgm:pt modelId="{8AFCC11F-2FBA-4471-BE31-F279A0DDA3A2}">
      <dgm:prSet/>
      <dgm:spPr/>
      <dgm:t>
        <a:bodyPr/>
        <a:lstStyle/>
        <a:p>
          <a:r>
            <a:rPr lang="en-US"/>
            <a:t>Windows Presentation Foundation</a:t>
          </a:r>
        </a:p>
      </dgm:t>
    </dgm:pt>
    <dgm:pt modelId="{0014828E-8A60-4CBB-9661-3372F0E4BBF5}" type="parTrans" cxnId="{1CC53A42-A1E4-4540-ABFA-FF00822D34BB}">
      <dgm:prSet/>
      <dgm:spPr/>
      <dgm:t>
        <a:bodyPr/>
        <a:lstStyle/>
        <a:p>
          <a:endParaRPr lang="en-US"/>
        </a:p>
      </dgm:t>
    </dgm:pt>
    <dgm:pt modelId="{735180BF-2E76-4753-B5D0-77F4D3D0AA6A}" type="sibTrans" cxnId="{1CC53A42-A1E4-4540-ABFA-FF00822D34BB}">
      <dgm:prSet/>
      <dgm:spPr/>
      <dgm:t>
        <a:bodyPr/>
        <a:lstStyle/>
        <a:p>
          <a:endParaRPr lang="en-US"/>
        </a:p>
      </dgm:t>
    </dgm:pt>
    <dgm:pt modelId="{480B7DD9-6183-47F2-8FA6-D01812410CF0}">
      <dgm:prSet/>
      <dgm:spPr/>
      <dgm:t>
        <a:bodyPr/>
        <a:lstStyle/>
        <a:p>
          <a:r>
            <a:rPr lang="en-US"/>
            <a:t>NuGet</a:t>
          </a:r>
        </a:p>
      </dgm:t>
    </dgm:pt>
    <dgm:pt modelId="{B64BD886-68C5-4759-9685-29A82279F82E}" type="parTrans" cxnId="{074456A3-D87F-401B-AE12-37C107CDF485}">
      <dgm:prSet/>
      <dgm:spPr/>
      <dgm:t>
        <a:bodyPr/>
        <a:lstStyle/>
        <a:p>
          <a:endParaRPr lang="en-US"/>
        </a:p>
      </dgm:t>
    </dgm:pt>
    <dgm:pt modelId="{7A95FB7A-9852-4F69-A922-790CF5862514}" type="sibTrans" cxnId="{074456A3-D87F-401B-AE12-37C107CDF485}">
      <dgm:prSet/>
      <dgm:spPr/>
      <dgm:t>
        <a:bodyPr/>
        <a:lstStyle/>
        <a:p>
          <a:endParaRPr lang="en-US"/>
        </a:p>
      </dgm:t>
    </dgm:pt>
    <dgm:pt modelId="{BFB6549C-0DFB-8E41-B4AD-DEE211BC9A0E}" type="pres">
      <dgm:prSet presAssocID="{2F039789-D963-4A1B-A1BA-92F7997543CC}" presName="diagram" presStyleCnt="0">
        <dgm:presLayoutVars>
          <dgm:dir/>
          <dgm:resizeHandles val="exact"/>
        </dgm:presLayoutVars>
      </dgm:prSet>
      <dgm:spPr/>
    </dgm:pt>
    <dgm:pt modelId="{39136468-B510-A94C-A3F0-9E89A6350085}" type="pres">
      <dgm:prSet presAssocID="{4529BB93-6BF2-4A12-9796-1C53B2B2B332}" presName="node" presStyleLbl="node1" presStyleIdx="0" presStyleCnt="17">
        <dgm:presLayoutVars>
          <dgm:bulletEnabled val="1"/>
        </dgm:presLayoutVars>
      </dgm:prSet>
      <dgm:spPr/>
    </dgm:pt>
    <dgm:pt modelId="{A1009A7E-4322-8A42-BE55-39F1E90F8894}" type="pres">
      <dgm:prSet presAssocID="{A5351FD9-D9F9-47E9-95F8-5813128649B4}" presName="sibTrans" presStyleCnt="0"/>
      <dgm:spPr/>
    </dgm:pt>
    <dgm:pt modelId="{FDFE8E2E-100E-244C-AA22-60F8B73832B4}" type="pres">
      <dgm:prSet presAssocID="{807FA026-AF5F-407B-BEBB-8736DED5C18D}" presName="node" presStyleLbl="node1" presStyleIdx="1" presStyleCnt="17">
        <dgm:presLayoutVars>
          <dgm:bulletEnabled val="1"/>
        </dgm:presLayoutVars>
      </dgm:prSet>
      <dgm:spPr/>
    </dgm:pt>
    <dgm:pt modelId="{1EFA73B2-DC66-984D-BA4A-533102348928}" type="pres">
      <dgm:prSet presAssocID="{84CC75B3-138A-4310-BC30-F4C6568A302D}" presName="sibTrans" presStyleCnt="0"/>
      <dgm:spPr/>
    </dgm:pt>
    <dgm:pt modelId="{3D0F803F-E954-5D4C-B053-52155D717FA5}" type="pres">
      <dgm:prSet presAssocID="{955085EE-0C4B-4D49-AB6E-54E73A913101}" presName="node" presStyleLbl="node1" presStyleIdx="2" presStyleCnt="17">
        <dgm:presLayoutVars>
          <dgm:bulletEnabled val="1"/>
        </dgm:presLayoutVars>
      </dgm:prSet>
      <dgm:spPr/>
    </dgm:pt>
    <dgm:pt modelId="{48B46C54-AA54-9643-87F3-EAA9578BDF4C}" type="pres">
      <dgm:prSet presAssocID="{0E774966-50EF-4B0E-B7CE-E1328888DB22}" presName="sibTrans" presStyleCnt="0"/>
      <dgm:spPr/>
    </dgm:pt>
    <dgm:pt modelId="{367C11FB-3FA8-0941-8CD1-D4DFCAA2D5B0}" type="pres">
      <dgm:prSet presAssocID="{ABE156DC-BC69-48E4-B3A9-09FFCF1D8FEF}" presName="node" presStyleLbl="node1" presStyleIdx="3" presStyleCnt="17">
        <dgm:presLayoutVars>
          <dgm:bulletEnabled val="1"/>
        </dgm:presLayoutVars>
      </dgm:prSet>
      <dgm:spPr/>
    </dgm:pt>
    <dgm:pt modelId="{AF0D56DF-A4D7-814B-AFC5-22C0EC95699C}" type="pres">
      <dgm:prSet presAssocID="{1560D679-C087-4798-8F8F-4A47CA115882}" presName="sibTrans" presStyleCnt="0"/>
      <dgm:spPr/>
    </dgm:pt>
    <dgm:pt modelId="{0696B16A-CC99-B941-B266-C8ABE0CC4741}" type="pres">
      <dgm:prSet presAssocID="{E894B532-1FC0-4262-BB67-CAC3650B3A3B}" presName="node" presStyleLbl="node1" presStyleIdx="4" presStyleCnt="17">
        <dgm:presLayoutVars>
          <dgm:bulletEnabled val="1"/>
        </dgm:presLayoutVars>
      </dgm:prSet>
      <dgm:spPr/>
    </dgm:pt>
    <dgm:pt modelId="{48FAFBFD-CC40-2C4F-8137-210AB23EA9F3}" type="pres">
      <dgm:prSet presAssocID="{BED5EF6B-D13E-4B3F-9BE8-06A6447ABD80}" presName="sibTrans" presStyleCnt="0"/>
      <dgm:spPr/>
    </dgm:pt>
    <dgm:pt modelId="{21130283-E373-4647-8FE0-5A7A775DD098}" type="pres">
      <dgm:prSet presAssocID="{E89E3991-993E-4186-9C94-792E6A6DDC4E}" presName="node" presStyleLbl="node1" presStyleIdx="5" presStyleCnt="17">
        <dgm:presLayoutVars>
          <dgm:bulletEnabled val="1"/>
        </dgm:presLayoutVars>
      </dgm:prSet>
      <dgm:spPr/>
    </dgm:pt>
    <dgm:pt modelId="{509EFD5C-239F-2D4A-98F8-F79C04E4BA63}" type="pres">
      <dgm:prSet presAssocID="{F35D9BB1-4B6E-4443-816F-E8443294871D}" presName="sibTrans" presStyleCnt="0"/>
      <dgm:spPr/>
    </dgm:pt>
    <dgm:pt modelId="{B4463E43-56C1-7143-B4F7-EED13E112D5C}" type="pres">
      <dgm:prSet presAssocID="{65A88A4A-FFFE-4F23-B2C9-C42EE0F49E34}" presName="node" presStyleLbl="node1" presStyleIdx="6" presStyleCnt="17">
        <dgm:presLayoutVars>
          <dgm:bulletEnabled val="1"/>
        </dgm:presLayoutVars>
      </dgm:prSet>
      <dgm:spPr/>
    </dgm:pt>
    <dgm:pt modelId="{4685124D-FDDE-1145-92EA-59FA298338DF}" type="pres">
      <dgm:prSet presAssocID="{77F29C7C-E0AD-4115-A2D8-A870C1E2EE70}" presName="sibTrans" presStyleCnt="0"/>
      <dgm:spPr/>
    </dgm:pt>
    <dgm:pt modelId="{67A92DB4-E4E3-9E4F-8324-24DAEF844C08}" type="pres">
      <dgm:prSet presAssocID="{2E375206-5E6B-40EB-9B4E-D48FD8C1787A}" presName="node" presStyleLbl="node1" presStyleIdx="7" presStyleCnt="17">
        <dgm:presLayoutVars>
          <dgm:bulletEnabled val="1"/>
        </dgm:presLayoutVars>
      </dgm:prSet>
      <dgm:spPr/>
    </dgm:pt>
    <dgm:pt modelId="{C55611C0-112C-664D-B090-B933321C4A58}" type="pres">
      <dgm:prSet presAssocID="{23F35362-70F9-4D34-8059-3B9BAAF01904}" presName="sibTrans" presStyleCnt="0"/>
      <dgm:spPr/>
    </dgm:pt>
    <dgm:pt modelId="{B1FCF6A1-6235-9F4F-BBF8-B9159FC5B792}" type="pres">
      <dgm:prSet presAssocID="{09019A74-0F31-4E8D-A850-AF2B9D2FDDBF}" presName="node" presStyleLbl="node1" presStyleIdx="8" presStyleCnt="17">
        <dgm:presLayoutVars>
          <dgm:bulletEnabled val="1"/>
        </dgm:presLayoutVars>
      </dgm:prSet>
      <dgm:spPr/>
    </dgm:pt>
    <dgm:pt modelId="{EF9C836B-4ECD-3B47-A690-B095043D070D}" type="pres">
      <dgm:prSet presAssocID="{EDB5308F-20C8-4A98-8D42-4A5AB589ECCA}" presName="sibTrans" presStyleCnt="0"/>
      <dgm:spPr/>
    </dgm:pt>
    <dgm:pt modelId="{EC62FC5C-F346-3C40-822C-E340267F1EC9}" type="pres">
      <dgm:prSet presAssocID="{47B77309-F478-467E-89E0-03AA331F5CB6}" presName="node" presStyleLbl="node1" presStyleIdx="9" presStyleCnt="17">
        <dgm:presLayoutVars>
          <dgm:bulletEnabled val="1"/>
        </dgm:presLayoutVars>
      </dgm:prSet>
      <dgm:spPr/>
    </dgm:pt>
    <dgm:pt modelId="{27BC54C9-325A-6648-9B38-DEB74542639E}" type="pres">
      <dgm:prSet presAssocID="{EA651B6A-3B31-43BD-AA9B-F743B947499E}" presName="sibTrans" presStyleCnt="0"/>
      <dgm:spPr/>
    </dgm:pt>
    <dgm:pt modelId="{96EC20C0-CBA4-694A-B3F9-DAC1713BCEE2}" type="pres">
      <dgm:prSet presAssocID="{85E2838F-B8D4-4C10-9EDF-AFE671EC5449}" presName="node" presStyleLbl="node1" presStyleIdx="10" presStyleCnt="17">
        <dgm:presLayoutVars>
          <dgm:bulletEnabled val="1"/>
        </dgm:presLayoutVars>
      </dgm:prSet>
      <dgm:spPr/>
    </dgm:pt>
    <dgm:pt modelId="{4D6CEB75-D003-424A-8241-A61EC6254000}" type="pres">
      <dgm:prSet presAssocID="{92DE2EE6-D48B-4E0C-916E-E221C4B31EEA}" presName="sibTrans" presStyleCnt="0"/>
      <dgm:spPr/>
    </dgm:pt>
    <dgm:pt modelId="{893B9A1E-E7DD-544D-8D7E-8D65A3E2A99D}" type="pres">
      <dgm:prSet presAssocID="{6B951B81-8572-4DC1-982A-D8A33B49826C}" presName="node" presStyleLbl="node1" presStyleIdx="11" presStyleCnt="17">
        <dgm:presLayoutVars>
          <dgm:bulletEnabled val="1"/>
        </dgm:presLayoutVars>
      </dgm:prSet>
      <dgm:spPr/>
    </dgm:pt>
    <dgm:pt modelId="{23F5EA13-2298-5A44-BDCC-8C01C1DAAE18}" type="pres">
      <dgm:prSet presAssocID="{FDBCEC17-0FBE-42BA-8AA1-3C522F82B945}" presName="sibTrans" presStyleCnt="0"/>
      <dgm:spPr/>
    </dgm:pt>
    <dgm:pt modelId="{56DFB919-3150-484A-A419-8457084B1590}" type="pres">
      <dgm:prSet presAssocID="{C7B9F373-3159-4232-AC1E-D1DEA352748C}" presName="node" presStyleLbl="node1" presStyleIdx="12" presStyleCnt="17">
        <dgm:presLayoutVars>
          <dgm:bulletEnabled val="1"/>
        </dgm:presLayoutVars>
      </dgm:prSet>
      <dgm:spPr/>
    </dgm:pt>
    <dgm:pt modelId="{1C5F099C-96CA-9E46-8A9C-3ACA516542C1}" type="pres">
      <dgm:prSet presAssocID="{0679C170-596A-4FB9-ADD9-50C2086BD363}" presName="sibTrans" presStyleCnt="0"/>
      <dgm:spPr/>
    </dgm:pt>
    <dgm:pt modelId="{70B26E87-760F-8546-A436-5CC932C43D24}" type="pres">
      <dgm:prSet presAssocID="{5B709F4F-7CD6-4127-BBDC-DE607583C40F}" presName="node" presStyleLbl="node1" presStyleIdx="13" presStyleCnt="17">
        <dgm:presLayoutVars>
          <dgm:bulletEnabled val="1"/>
        </dgm:presLayoutVars>
      </dgm:prSet>
      <dgm:spPr/>
    </dgm:pt>
    <dgm:pt modelId="{A7455A06-A025-ED46-BA51-C162268E5CB8}" type="pres">
      <dgm:prSet presAssocID="{E4C83A61-CC90-4563-840F-A6463CA41AF3}" presName="sibTrans" presStyleCnt="0"/>
      <dgm:spPr/>
    </dgm:pt>
    <dgm:pt modelId="{702633CA-97C8-EC4A-814B-0DFFC5E41040}" type="pres">
      <dgm:prSet presAssocID="{D7D4798F-615F-4C4F-97A9-D6915EF4F4F2}" presName="node" presStyleLbl="node1" presStyleIdx="14" presStyleCnt="17">
        <dgm:presLayoutVars>
          <dgm:bulletEnabled val="1"/>
        </dgm:presLayoutVars>
      </dgm:prSet>
      <dgm:spPr/>
    </dgm:pt>
    <dgm:pt modelId="{23E5DC20-2BAA-394D-9400-88958073F41B}" type="pres">
      <dgm:prSet presAssocID="{3EA617C1-8735-4C2D-952F-2E857242EA52}" presName="sibTrans" presStyleCnt="0"/>
      <dgm:spPr/>
    </dgm:pt>
    <dgm:pt modelId="{F73A38CA-E798-964D-926A-1501C63312A5}" type="pres">
      <dgm:prSet presAssocID="{8AFCC11F-2FBA-4471-BE31-F279A0DDA3A2}" presName="node" presStyleLbl="node1" presStyleIdx="15" presStyleCnt="17">
        <dgm:presLayoutVars>
          <dgm:bulletEnabled val="1"/>
        </dgm:presLayoutVars>
      </dgm:prSet>
      <dgm:spPr/>
    </dgm:pt>
    <dgm:pt modelId="{4E26F04C-194A-F34E-9245-3E8B6F9D1825}" type="pres">
      <dgm:prSet presAssocID="{735180BF-2E76-4753-B5D0-77F4D3D0AA6A}" presName="sibTrans" presStyleCnt="0"/>
      <dgm:spPr/>
    </dgm:pt>
    <dgm:pt modelId="{957E33F8-A18D-7041-8877-9B79D9E8D37C}" type="pres">
      <dgm:prSet presAssocID="{480B7DD9-6183-47F2-8FA6-D01812410CF0}" presName="node" presStyleLbl="node1" presStyleIdx="16" presStyleCnt="17">
        <dgm:presLayoutVars>
          <dgm:bulletEnabled val="1"/>
        </dgm:presLayoutVars>
      </dgm:prSet>
      <dgm:spPr/>
    </dgm:pt>
  </dgm:ptLst>
  <dgm:cxnLst>
    <dgm:cxn modelId="{9A221703-DF6B-45F8-81B2-EC4886D4393C}" srcId="{2F039789-D963-4A1B-A1BA-92F7997543CC}" destId="{ABE156DC-BC69-48E4-B3A9-09FFCF1D8FEF}" srcOrd="3" destOrd="0" parTransId="{50DBE18E-8DC5-48C5-AA70-09BC439E7D69}" sibTransId="{1560D679-C087-4798-8F8F-4A47CA115882}"/>
    <dgm:cxn modelId="{84583705-9B44-44FB-9708-6D50A6B18F5E}" srcId="{2F039789-D963-4A1B-A1BA-92F7997543CC}" destId="{09019A74-0F31-4E8D-A850-AF2B9D2FDDBF}" srcOrd="8" destOrd="0" parTransId="{5AFE5066-11F3-429E-9198-1692165BB261}" sibTransId="{EDB5308F-20C8-4A98-8D42-4A5AB589ECCA}"/>
    <dgm:cxn modelId="{4D964910-08E8-48BD-AEEF-A1CBA14997F4}" srcId="{2F039789-D963-4A1B-A1BA-92F7997543CC}" destId="{4529BB93-6BF2-4A12-9796-1C53B2B2B332}" srcOrd="0" destOrd="0" parTransId="{74373E4C-0400-44C9-AE28-83AF3101BA9C}" sibTransId="{A5351FD9-D9F9-47E9-95F8-5813128649B4}"/>
    <dgm:cxn modelId="{3EFC361A-0706-E448-A660-33682CDA4483}" type="presOf" srcId="{E894B532-1FC0-4262-BB67-CAC3650B3A3B}" destId="{0696B16A-CC99-B941-B266-C8ABE0CC4741}" srcOrd="0" destOrd="0" presId="urn:microsoft.com/office/officeart/2005/8/layout/default"/>
    <dgm:cxn modelId="{8FE41C1F-E12E-4804-B627-0998D3712490}" srcId="{2F039789-D963-4A1B-A1BA-92F7997543CC}" destId="{807FA026-AF5F-407B-BEBB-8736DED5C18D}" srcOrd="1" destOrd="0" parTransId="{62D82451-5147-49E8-BA89-DA3ED2A4D9F0}" sibTransId="{84CC75B3-138A-4310-BC30-F4C6568A302D}"/>
    <dgm:cxn modelId="{D762E425-04BA-484A-82D7-E29B274955F6}" type="presOf" srcId="{C7B9F373-3159-4232-AC1E-D1DEA352748C}" destId="{56DFB919-3150-484A-A419-8457084B1590}" srcOrd="0" destOrd="0" presId="urn:microsoft.com/office/officeart/2005/8/layout/default"/>
    <dgm:cxn modelId="{AF2D7935-75D8-2C42-91AD-044C97858662}" type="presOf" srcId="{2F039789-D963-4A1B-A1BA-92F7997543CC}" destId="{BFB6549C-0DFB-8E41-B4AD-DEE211BC9A0E}" srcOrd="0" destOrd="0" presId="urn:microsoft.com/office/officeart/2005/8/layout/default"/>
    <dgm:cxn modelId="{278ADD3F-1833-4A8B-B706-F619A9ADB1E9}" srcId="{2F039789-D963-4A1B-A1BA-92F7997543CC}" destId="{E894B532-1FC0-4262-BB67-CAC3650B3A3B}" srcOrd="4" destOrd="0" parTransId="{D158A13B-9B75-41C1-BB42-E89A41CA2F98}" sibTransId="{BED5EF6B-D13E-4B3F-9BE8-06A6447ABD80}"/>
    <dgm:cxn modelId="{1CC53A42-A1E4-4540-ABFA-FF00822D34BB}" srcId="{2F039789-D963-4A1B-A1BA-92F7997543CC}" destId="{8AFCC11F-2FBA-4471-BE31-F279A0DDA3A2}" srcOrd="15" destOrd="0" parTransId="{0014828E-8A60-4CBB-9661-3372F0E4BBF5}" sibTransId="{735180BF-2E76-4753-B5D0-77F4D3D0AA6A}"/>
    <dgm:cxn modelId="{784D9145-BEA2-834E-9A3F-06B22951BA75}" type="presOf" srcId="{85E2838F-B8D4-4C10-9EDF-AFE671EC5449}" destId="{96EC20C0-CBA4-694A-B3F9-DAC1713BCEE2}" srcOrd="0" destOrd="0" presId="urn:microsoft.com/office/officeart/2005/8/layout/default"/>
    <dgm:cxn modelId="{71129A4C-0CD7-4CCC-8F05-DE51B3030CEE}" srcId="{2F039789-D963-4A1B-A1BA-92F7997543CC}" destId="{955085EE-0C4B-4D49-AB6E-54E73A913101}" srcOrd="2" destOrd="0" parTransId="{0FAECADE-F583-40C7-9F3A-57F5CE0E7742}" sibTransId="{0E774966-50EF-4B0E-B7CE-E1328888DB22}"/>
    <dgm:cxn modelId="{6541235E-64C3-4AAE-9888-8AA56A745C12}" srcId="{2F039789-D963-4A1B-A1BA-92F7997543CC}" destId="{2E375206-5E6B-40EB-9B4E-D48FD8C1787A}" srcOrd="7" destOrd="0" parTransId="{97051E6D-DAF6-48CE-BD9E-0C5EFF2814E9}" sibTransId="{23F35362-70F9-4D34-8059-3B9BAAF01904}"/>
    <dgm:cxn modelId="{442B2363-5113-47CA-9B6E-0FB1D0374DC8}" srcId="{2F039789-D963-4A1B-A1BA-92F7997543CC}" destId="{D7D4798F-615F-4C4F-97A9-D6915EF4F4F2}" srcOrd="14" destOrd="0" parTransId="{1852EFBD-01C0-495F-946D-456AFAC06B70}" sibTransId="{3EA617C1-8735-4C2D-952F-2E857242EA52}"/>
    <dgm:cxn modelId="{32DD956A-0FDB-414B-BC88-53D64020A0D0}" srcId="{2F039789-D963-4A1B-A1BA-92F7997543CC}" destId="{47B77309-F478-467E-89E0-03AA331F5CB6}" srcOrd="9" destOrd="0" parTransId="{01D407EC-2DCA-4EC7-90CB-3C31057143CD}" sibTransId="{EA651B6A-3B31-43BD-AA9B-F743B947499E}"/>
    <dgm:cxn modelId="{5960A16B-CC94-4A0C-BD16-F5CA2DC9CF64}" srcId="{2F039789-D963-4A1B-A1BA-92F7997543CC}" destId="{85E2838F-B8D4-4C10-9EDF-AFE671EC5449}" srcOrd="10" destOrd="0" parTransId="{FD5600F8-D828-4CB9-B42D-A3321B5BD113}" sibTransId="{92DE2EE6-D48B-4E0C-916E-E221C4B31EEA}"/>
    <dgm:cxn modelId="{0FC2DB6D-C6B2-452F-A55B-6736A1D1D888}" srcId="{2F039789-D963-4A1B-A1BA-92F7997543CC}" destId="{C7B9F373-3159-4232-AC1E-D1DEA352748C}" srcOrd="12" destOrd="0" parTransId="{6E1794F9-C427-4069-A00C-980680D4BBE2}" sibTransId="{0679C170-596A-4FB9-ADD9-50C2086BD363}"/>
    <dgm:cxn modelId="{8B9A0D6E-FB6A-DD4D-9976-C67A29E54FA2}" type="presOf" srcId="{480B7DD9-6183-47F2-8FA6-D01812410CF0}" destId="{957E33F8-A18D-7041-8877-9B79D9E8D37C}" srcOrd="0" destOrd="0" presId="urn:microsoft.com/office/officeart/2005/8/layout/default"/>
    <dgm:cxn modelId="{FF48D181-D350-4447-853D-3C799EAECB4A}" srcId="{2F039789-D963-4A1B-A1BA-92F7997543CC}" destId="{E89E3991-993E-4186-9C94-792E6A6DDC4E}" srcOrd="5" destOrd="0" parTransId="{1210D9DF-77E3-4360-973A-2996D3C2B109}" sibTransId="{F35D9BB1-4B6E-4443-816F-E8443294871D}"/>
    <dgm:cxn modelId="{9F3FC392-14A3-4745-A5C2-2D31C4DF2658}" type="presOf" srcId="{09019A74-0F31-4E8D-A850-AF2B9D2FDDBF}" destId="{B1FCF6A1-6235-9F4F-BBF8-B9159FC5B792}" srcOrd="0" destOrd="0" presId="urn:microsoft.com/office/officeart/2005/8/layout/default"/>
    <dgm:cxn modelId="{34E5B593-2C91-FF46-A030-E973CE7565FC}" type="presOf" srcId="{5B709F4F-7CD6-4127-BBDC-DE607583C40F}" destId="{70B26E87-760F-8546-A436-5CC932C43D24}" srcOrd="0" destOrd="0" presId="urn:microsoft.com/office/officeart/2005/8/layout/default"/>
    <dgm:cxn modelId="{461F6E98-E808-4673-A40C-492313044093}" srcId="{2F039789-D963-4A1B-A1BA-92F7997543CC}" destId="{5B709F4F-7CD6-4127-BBDC-DE607583C40F}" srcOrd="13" destOrd="0" parTransId="{C5940789-E079-4ACB-8918-413F55FF6616}" sibTransId="{E4C83A61-CC90-4563-840F-A6463CA41AF3}"/>
    <dgm:cxn modelId="{90059B99-72F1-C642-86D2-0929994A7F4B}" type="presOf" srcId="{ABE156DC-BC69-48E4-B3A9-09FFCF1D8FEF}" destId="{367C11FB-3FA8-0941-8CD1-D4DFCAA2D5B0}" srcOrd="0" destOrd="0" presId="urn:microsoft.com/office/officeart/2005/8/layout/default"/>
    <dgm:cxn modelId="{E5236E9A-AAF3-BB4A-B46A-F253572FE1F0}" type="presOf" srcId="{2E375206-5E6B-40EB-9B4E-D48FD8C1787A}" destId="{67A92DB4-E4E3-9E4F-8324-24DAEF844C08}" srcOrd="0" destOrd="0" presId="urn:microsoft.com/office/officeart/2005/8/layout/default"/>
    <dgm:cxn modelId="{9A180A9E-217D-497C-84A0-675BDF4697BB}" srcId="{2F039789-D963-4A1B-A1BA-92F7997543CC}" destId="{6B951B81-8572-4DC1-982A-D8A33B49826C}" srcOrd="11" destOrd="0" parTransId="{58B3C812-A3A9-4C7C-8B1B-C5AFEBB8284B}" sibTransId="{FDBCEC17-0FBE-42BA-8AA1-3C522F82B945}"/>
    <dgm:cxn modelId="{1DC4C5A0-3DD0-2A44-972D-FBA45F490B11}" type="presOf" srcId="{47B77309-F478-467E-89E0-03AA331F5CB6}" destId="{EC62FC5C-F346-3C40-822C-E340267F1EC9}" srcOrd="0" destOrd="0" presId="urn:microsoft.com/office/officeart/2005/8/layout/default"/>
    <dgm:cxn modelId="{074456A3-D87F-401B-AE12-37C107CDF485}" srcId="{2F039789-D963-4A1B-A1BA-92F7997543CC}" destId="{480B7DD9-6183-47F2-8FA6-D01812410CF0}" srcOrd="16" destOrd="0" parTransId="{B64BD886-68C5-4759-9685-29A82279F82E}" sibTransId="{7A95FB7A-9852-4F69-A922-790CF5862514}"/>
    <dgm:cxn modelId="{8BA662BD-0D3A-8148-91A7-B60746770688}" type="presOf" srcId="{807FA026-AF5F-407B-BEBB-8736DED5C18D}" destId="{FDFE8E2E-100E-244C-AA22-60F8B73832B4}" srcOrd="0" destOrd="0" presId="urn:microsoft.com/office/officeart/2005/8/layout/default"/>
    <dgm:cxn modelId="{BAC9D9BE-8A96-0543-B884-19265A6EC76C}" type="presOf" srcId="{8AFCC11F-2FBA-4471-BE31-F279A0DDA3A2}" destId="{F73A38CA-E798-964D-926A-1501C63312A5}" srcOrd="0" destOrd="0" presId="urn:microsoft.com/office/officeart/2005/8/layout/default"/>
    <dgm:cxn modelId="{A36413C4-6FEB-4C54-BFE9-A622783B5D13}" srcId="{2F039789-D963-4A1B-A1BA-92F7997543CC}" destId="{65A88A4A-FFFE-4F23-B2C9-C42EE0F49E34}" srcOrd="6" destOrd="0" parTransId="{4B9A0EE2-40DD-4907-8715-8702F67C14C4}" sibTransId="{77F29C7C-E0AD-4115-A2D8-A870C1E2EE70}"/>
    <dgm:cxn modelId="{088EF6C8-6D0E-AF4A-B070-D8F05820293C}" type="presOf" srcId="{65A88A4A-FFFE-4F23-B2C9-C42EE0F49E34}" destId="{B4463E43-56C1-7143-B4F7-EED13E112D5C}" srcOrd="0" destOrd="0" presId="urn:microsoft.com/office/officeart/2005/8/layout/default"/>
    <dgm:cxn modelId="{E1C236CF-DD68-BA4D-BC2D-D1991B8155E1}" type="presOf" srcId="{E89E3991-993E-4186-9C94-792E6A6DDC4E}" destId="{21130283-E373-4647-8FE0-5A7A775DD098}" srcOrd="0" destOrd="0" presId="urn:microsoft.com/office/officeart/2005/8/layout/default"/>
    <dgm:cxn modelId="{326742DE-D78F-1145-8410-0B7E4DADB8F0}" type="presOf" srcId="{955085EE-0C4B-4D49-AB6E-54E73A913101}" destId="{3D0F803F-E954-5D4C-B053-52155D717FA5}" srcOrd="0" destOrd="0" presId="urn:microsoft.com/office/officeart/2005/8/layout/default"/>
    <dgm:cxn modelId="{DDDF27E9-0882-B946-9ABE-287E786A2ABE}" type="presOf" srcId="{4529BB93-6BF2-4A12-9796-1C53B2B2B332}" destId="{39136468-B510-A94C-A3F0-9E89A6350085}" srcOrd="0" destOrd="0" presId="urn:microsoft.com/office/officeart/2005/8/layout/default"/>
    <dgm:cxn modelId="{2C67CFF6-E2AA-3044-BBA8-001A854A4DF8}" type="presOf" srcId="{6B951B81-8572-4DC1-982A-D8A33B49826C}" destId="{893B9A1E-E7DD-544D-8D7E-8D65A3E2A99D}" srcOrd="0" destOrd="0" presId="urn:microsoft.com/office/officeart/2005/8/layout/default"/>
    <dgm:cxn modelId="{2245DDFC-F685-4443-B3F4-0ED482056B46}" type="presOf" srcId="{D7D4798F-615F-4C4F-97A9-D6915EF4F4F2}" destId="{702633CA-97C8-EC4A-814B-0DFFC5E41040}" srcOrd="0" destOrd="0" presId="urn:microsoft.com/office/officeart/2005/8/layout/default"/>
    <dgm:cxn modelId="{D3FCBD23-68A0-CB40-AD19-CD593B9C7E0F}" type="presParOf" srcId="{BFB6549C-0DFB-8E41-B4AD-DEE211BC9A0E}" destId="{39136468-B510-A94C-A3F0-9E89A6350085}" srcOrd="0" destOrd="0" presId="urn:microsoft.com/office/officeart/2005/8/layout/default"/>
    <dgm:cxn modelId="{0697D93F-E91C-9644-9B5D-81228DE854BE}" type="presParOf" srcId="{BFB6549C-0DFB-8E41-B4AD-DEE211BC9A0E}" destId="{A1009A7E-4322-8A42-BE55-39F1E90F8894}" srcOrd="1" destOrd="0" presId="urn:microsoft.com/office/officeart/2005/8/layout/default"/>
    <dgm:cxn modelId="{DD49CB5E-5E38-3B42-B9A6-65A008129D00}" type="presParOf" srcId="{BFB6549C-0DFB-8E41-B4AD-DEE211BC9A0E}" destId="{FDFE8E2E-100E-244C-AA22-60F8B73832B4}" srcOrd="2" destOrd="0" presId="urn:microsoft.com/office/officeart/2005/8/layout/default"/>
    <dgm:cxn modelId="{043C7ECA-5E7A-0046-8E2B-2D056CEF5186}" type="presParOf" srcId="{BFB6549C-0DFB-8E41-B4AD-DEE211BC9A0E}" destId="{1EFA73B2-DC66-984D-BA4A-533102348928}" srcOrd="3" destOrd="0" presId="urn:microsoft.com/office/officeart/2005/8/layout/default"/>
    <dgm:cxn modelId="{DC4C6C7C-D5DB-2D47-A9C4-A9675338A15C}" type="presParOf" srcId="{BFB6549C-0DFB-8E41-B4AD-DEE211BC9A0E}" destId="{3D0F803F-E954-5D4C-B053-52155D717FA5}" srcOrd="4" destOrd="0" presId="urn:microsoft.com/office/officeart/2005/8/layout/default"/>
    <dgm:cxn modelId="{595B147A-0D16-7C42-9B62-C4DD45960FB7}" type="presParOf" srcId="{BFB6549C-0DFB-8E41-B4AD-DEE211BC9A0E}" destId="{48B46C54-AA54-9643-87F3-EAA9578BDF4C}" srcOrd="5" destOrd="0" presId="urn:microsoft.com/office/officeart/2005/8/layout/default"/>
    <dgm:cxn modelId="{81D8D630-26DA-A544-B82E-7D7E60EBF526}" type="presParOf" srcId="{BFB6549C-0DFB-8E41-B4AD-DEE211BC9A0E}" destId="{367C11FB-3FA8-0941-8CD1-D4DFCAA2D5B0}" srcOrd="6" destOrd="0" presId="urn:microsoft.com/office/officeart/2005/8/layout/default"/>
    <dgm:cxn modelId="{D410D7AC-A141-B145-85C2-A679F738F4B1}" type="presParOf" srcId="{BFB6549C-0DFB-8E41-B4AD-DEE211BC9A0E}" destId="{AF0D56DF-A4D7-814B-AFC5-22C0EC95699C}" srcOrd="7" destOrd="0" presId="urn:microsoft.com/office/officeart/2005/8/layout/default"/>
    <dgm:cxn modelId="{B5ADF971-9128-A54B-B868-A26D412B6818}" type="presParOf" srcId="{BFB6549C-0DFB-8E41-B4AD-DEE211BC9A0E}" destId="{0696B16A-CC99-B941-B266-C8ABE0CC4741}" srcOrd="8" destOrd="0" presId="urn:microsoft.com/office/officeart/2005/8/layout/default"/>
    <dgm:cxn modelId="{7DBBDB6B-CBAD-F549-BE76-6CC88B38DF32}" type="presParOf" srcId="{BFB6549C-0DFB-8E41-B4AD-DEE211BC9A0E}" destId="{48FAFBFD-CC40-2C4F-8137-210AB23EA9F3}" srcOrd="9" destOrd="0" presId="urn:microsoft.com/office/officeart/2005/8/layout/default"/>
    <dgm:cxn modelId="{4E3F0501-479F-BB48-8FE1-FED7FC8261AC}" type="presParOf" srcId="{BFB6549C-0DFB-8E41-B4AD-DEE211BC9A0E}" destId="{21130283-E373-4647-8FE0-5A7A775DD098}" srcOrd="10" destOrd="0" presId="urn:microsoft.com/office/officeart/2005/8/layout/default"/>
    <dgm:cxn modelId="{89401EF6-746B-4B42-8662-1A75D2198A40}" type="presParOf" srcId="{BFB6549C-0DFB-8E41-B4AD-DEE211BC9A0E}" destId="{509EFD5C-239F-2D4A-98F8-F79C04E4BA63}" srcOrd="11" destOrd="0" presId="urn:microsoft.com/office/officeart/2005/8/layout/default"/>
    <dgm:cxn modelId="{4C5FF518-7733-5C42-A041-76537A20E55C}" type="presParOf" srcId="{BFB6549C-0DFB-8E41-B4AD-DEE211BC9A0E}" destId="{B4463E43-56C1-7143-B4F7-EED13E112D5C}" srcOrd="12" destOrd="0" presId="urn:microsoft.com/office/officeart/2005/8/layout/default"/>
    <dgm:cxn modelId="{60150D1A-7DF8-6F48-8D3B-711066C9720D}" type="presParOf" srcId="{BFB6549C-0DFB-8E41-B4AD-DEE211BC9A0E}" destId="{4685124D-FDDE-1145-92EA-59FA298338DF}" srcOrd="13" destOrd="0" presId="urn:microsoft.com/office/officeart/2005/8/layout/default"/>
    <dgm:cxn modelId="{F3C25B6D-B4B1-DD42-8DFA-7FE55B0F0447}" type="presParOf" srcId="{BFB6549C-0DFB-8E41-B4AD-DEE211BC9A0E}" destId="{67A92DB4-E4E3-9E4F-8324-24DAEF844C08}" srcOrd="14" destOrd="0" presId="urn:microsoft.com/office/officeart/2005/8/layout/default"/>
    <dgm:cxn modelId="{1E105FF3-D09C-214E-9535-94121FF86358}" type="presParOf" srcId="{BFB6549C-0DFB-8E41-B4AD-DEE211BC9A0E}" destId="{C55611C0-112C-664D-B090-B933321C4A58}" srcOrd="15" destOrd="0" presId="urn:microsoft.com/office/officeart/2005/8/layout/default"/>
    <dgm:cxn modelId="{3EC62ADE-D9B1-194F-98E1-73A5289BE5A7}" type="presParOf" srcId="{BFB6549C-0DFB-8E41-B4AD-DEE211BC9A0E}" destId="{B1FCF6A1-6235-9F4F-BBF8-B9159FC5B792}" srcOrd="16" destOrd="0" presId="urn:microsoft.com/office/officeart/2005/8/layout/default"/>
    <dgm:cxn modelId="{29EB8433-7819-B24D-B7B7-F2BAF4FB22D1}" type="presParOf" srcId="{BFB6549C-0DFB-8E41-B4AD-DEE211BC9A0E}" destId="{EF9C836B-4ECD-3B47-A690-B095043D070D}" srcOrd="17" destOrd="0" presId="urn:microsoft.com/office/officeart/2005/8/layout/default"/>
    <dgm:cxn modelId="{1228C5C7-55AE-6845-BCF4-0486FBCA7457}" type="presParOf" srcId="{BFB6549C-0DFB-8E41-B4AD-DEE211BC9A0E}" destId="{EC62FC5C-F346-3C40-822C-E340267F1EC9}" srcOrd="18" destOrd="0" presId="urn:microsoft.com/office/officeart/2005/8/layout/default"/>
    <dgm:cxn modelId="{7106F6C4-8217-364C-919E-23B5E10C5867}" type="presParOf" srcId="{BFB6549C-0DFB-8E41-B4AD-DEE211BC9A0E}" destId="{27BC54C9-325A-6648-9B38-DEB74542639E}" srcOrd="19" destOrd="0" presId="urn:microsoft.com/office/officeart/2005/8/layout/default"/>
    <dgm:cxn modelId="{5D0394DF-E1CE-F64B-8893-7741A2666CDE}" type="presParOf" srcId="{BFB6549C-0DFB-8E41-B4AD-DEE211BC9A0E}" destId="{96EC20C0-CBA4-694A-B3F9-DAC1713BCEE2}" srcOrd="20" destOrd="0" presId="urn:microsoft.com/office/officeart/2005/8/layout/default"/>
    <dgm:cxn modelId="{9CBAB63B-0FDF-EB41-974D-70DA0276D532}" type="presParOf" srcId="{BFB6549C-0DFB-8E41-B4AD-DEE211BC9A0E}" destId="{4D6CEB75-D003-424A-8241-A61EC6254000}" srcOrd="21" destOrd="0" presId="urn:microsoft.com/office/officeart/2005/8/layout/default"/>
    <dgm:cxn modelId="{FC02E476-2522-5645-A552-E9C57AE96ED8}" type="presParOf" srcId="{BFB6549C-0DFB-8E41-B4AD-DEE211BC9A0E}" destId="{893B9A1E-E7DD-544D-8D7E-8D65A3E2A99D}" srcOrd="22" destOrd="0" presId="urn:microsoft.com/office/officeart/2005/8/layout/default"/>
    <dgm:cxn modelId="{27F388C4-03F5-A144-9860-987B86BBE2C7}" type="presParOf" srcId="{BFB6549C-0DFB-8E41-B4AD-DEE211BC9A0E}" destId="{23F5EA13-2298-5A44-BDCC-8C01C1DAAE18}" srcOrd="23" destOrd="0" presId="urn:microsoft.com/office/officeart/2005/8/layout/default"/>
    <dgm:cxn modelId="{2B5CD0E7-3EE9-DD41-A823-03EDD5AD96E3}" type="presParOf" srcId="{BFB6549C-0DFB-8E41-B4AD-DEE211BC9A0E}" destId="{56DFB919-3150-484A-A419-8457084B1590}" srcOrd="24" destOrd="0" presId="urn:microsoft.com/office/officeart/2005/8/layout/default"/>
    <dgm:cxn modelId="{366E0281-D802-7E4F-9FB6-9B60993C4089}" type="presParOf" srcId="{BFB6549C-0DFB-8E41-B4AD-DEE211BC9A0E}" destId="{1C5F099C-96CA-9E46-8A9C-3ACA516542C1}" srcOrd="25" destOrd="0" presId="urn:microsoft.com/office/officeart/2005/8/layout/default"/>
    <dgm:cxn modelId="{72FF72EA-3420-DA44-BC58-FB22B49F6334}" type="presParOf" srcId="{BFB6549C-0DFB-8E41-B4AD-DEE211BC9A0E}" destId="{70B26E87-760F-8546-A436-5CC932C43D24}" srcOrd="26" destOrd="0" presId="urn:microsoft.com/office/officeart/2005/8/layout/default"/>
    <dgm:cxn modelId="{AAA441F6-6504-804D-BD4E-4D1C480A237B}" type="presParOf" srcId="{BFB6549C-0DFB-8E41-B4AD-DEE211BC9A0E}" destId="{A7455A06-A025-ED46-BA51-C162268E5CB8}" srcOrd="27" destOrd="0" presId="urn:microsoft.com/office/officeart/2005/8/layout/default"/>
    <dgm:cxn modelId="{958D6DBB-97C6-604B-B480-FAA2194780C5}" type="presParOf" srcId="{BFB6549C-0DFB-8E41-B4AD-DEE211BC9A0E}" destId="{702633CA-97C8-EC4A-814B-0DFFC5E41040}" srcOrd="28" destOrd="0" presId="urn:microsoft.com/office/officeart/2005/8/layout/default"/>
    <dgm:cxn modelId="{F908E78D-D9CD-294E-92B3-B042034450EF}" type="presParOf" srcId="{BFB6549C-0DFB-8E41-B4AD-DEE211BC9A0E}" destId="{23E5DC20-2BAA-394D-9400-88958073F41B}" srcOrd="29" destOrd="0" presId="urn:microsoft.com/office/officeart/2005/8/layout/default"/>
    <dgm:cxn modelId="{6790C051-F85A-D641-BCA4-414D0E8AF301}" type="presParOf" srcId="{BFB6549C-0DFB-8E41-B4AD-DEE211BC9A0E}" destId="{F73A38CA-E798-964D-926A-1501C63312A5}" srcOrd="30" destOrd="0" presId="urn:microsoft.com/office/officeart/2005/8/layout/default"/>
    <dgm:cxn modelId="{AADCFEF3-666B-D04C-938D-185393689C07}" type="presParOf" srcId="{BFB6549C-0DFB-8E41-B4AD-DEE211BC9A0E}" destId="{4E26F04C-194A-F34E-9245-3E8B6F9D1825}" srcOrd="31" destOrd="0" presId="urn:microsoft.com/office/officeart/2005/8/layout/default"/>
    <dgm:cxn modelId="{E4CAD3A8-E606-5B4A-9D61-1057248BFB25}" type="presParOf" srcId="{BFB6549C-0DFB-8E41-B4AD-DEE211BC9A0E}" destId="{957E33F8-A18D-7041-8877-9B79D9E8D37C}" srcOrd="3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1FAC42-4086-4FAD-91DA-7D5829DFB2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4DBD975-F666-443C-9283-BECC3E067CF2}">
      <dgm:prSet/>
      <dgm:spPr/>
      <dgm:t>
        <a:bodyPr/>
        <a:lstStyle/>
        <a:p>
          <a:r>
            <a:rPr lang="en-US" b="0" i="0"/>
            <a:t>Time Abstraction</a:t>
          </a:r>
          <a:endParaRPr lang="en-US"/>
        </a:p>
      </dgm:t>
    </dgm:pt>
    <dgm:pt modelId="{A489C7D2-7C48-4CB6-9C00-91F376689832}" type="parTrans" cxnId="{3D28670A-C709-46F2-B910-60AE65CD86C4}">
      <dgm:prSet/>
      <dgm:spPr/>
      <dgm:t>
        <a:bodyPr/>
        <a:lstStyle/>
        <a:p>
          <a:endParaRPr lang="en-US"/>
        </a:p>
      </dgm:t>
    </dgm:pt>
    <dgm:pt modelId="{C0AF375E-A204-4DB6-BC21-6BD9065E1FFC}" type="sibTrans" cxnId="{3D28670A-C709-46F2-B910-60AE65CD86C4}">
      <dgm:prSet/>
      <dgm:spPr/>
      <dgm:t>
        <a:bodyPr/>
        <a:lstStyle/>
        <a:p>
          <a:endParaRPr lang="en-US"/>
        </a:p>
      </dgm:t>
    </dgm:pt>
    <dgm:pt modelId="{D51A4130-CF78-40D5-A776-055720F280FF}">
      <dgm:prSet/>
      <dgm:spPr/>
      <dgm:t>
        <a:bodyPr/>
        <a:lstStyle/>
        <a:p>
          <a:r>
            <a:rPr lang="en-US"/>
            <a:t>Allows you to create a time provider that works with a time zone that is different than local time</a:t>
          </a:r>
        </a:p>
      </dgm:t>
    </dgm:pt>
    <dgm:pt modelId="{BA54FC1D-EF18-43E3-A3B0-0CE5B08776DB}" type="parTrans" cxnId="{20158D7F-B1F8-4445-9159-D1FC5B24562F}">
      <dgm:prSet/>
      <dgm:spPr/>
      <dgm:t>
        <a:bodyPr/>
        <a:lstStyle/>
        <a:p>
          <a:endParaRPr lang="en-US"/>
        </a:p>
      </dgm:t>
    </dgm:pt>
    <dgm:pt modelId="{4F6DAE9F-9C5D-4F25-9AC4-4A0549DB7AD9}" type="sibTrans" cxnId="{20158D7F-B1F8-4445-9159-D1FC5B24562F}">
      <dgm:prSet/>
      <dgm:spPr/>
      <dgm:t>
        <a:bodyPr/>
        <a:lstStyle/>
        <a:p>
          <a:endParaRPr lang="en-US"/>
        </a:p>
      </dgm:t>
    </dgm:pt>
    <dgm:pt modelId="{1F36DD09-2745-490D-A8FB-5C90DCAA58D1}">
      <dgm:prSet/>
      <dgm:spPr/>
      <dgm:t>
        <a:bodyPr/>
        <a:lstStyle/>
        <a:p>
          <a:r>
            <a:rPr lang="en-US"/>
            <a:t>Randomness Tools</a:t>
          </a:r>
        </a:p>
      </dgm:t>
    </dgm:pt>
    <dgm:pt modelId="{9693D845-0CBC-40F2-94AD-9B85C025FC01}" type="parTrans" cxnId="{CD65EFBF-F735-4EE2-996D-090FE27B2EB9}">
      <dgm:prSet/>
      <dgm:spPr/>
      <dgm:t>
        <a:bodyPr/>
        <a:lstStyle/>
        <a:p>
          <a:endParaRPr lang="en-US"/>
        </a:p>
      </dgm:t>
    </dgm:pt>
    <dgm:pt modelId="{3137820B-F154-4E2A-83F4-D79C61522FED}" type="sibTrans" cxnId="{CD65EFBF-F735-4EE2-996D-090FE27B2EB9}">
      <dgm:prSet/>
      <dgm:spPr/>
      <dgm:t>
        <a:bodyPr/>
        <a:lstStyle/>
        <a:p>
          <a:endParaRPr lang="en-US"/>
        </a:p>
      </dgm:t>
    </dgm:pt>
    <dgm:pt modelId="{0960E532-FD03-4BC1-A443-A86F1FA94C91}">
      <dgm:prSet/>
      <dgm:spPr/>
      <dgm:t>
        <a:bodyPr/>
        <a:lstStyle/>
        <a:p>
          <a:r>
            <a:rPr lang="en-US"/>
            <a:t>GetItems&lt;T&gt;()</a:t>
          </a:r>
        </a:p>
      </dgm:t>
    </dgm:pt>
    <dgm:pt modelId="{DCDC3BD2-BA5C-4C9B-8E61-A69E1F5544FB}" type="parTrans" cxnId="{163E580E-6300-4B54-8DB0-22A068CAA574}">
      <dgm:prSet/>
      <dgm:spPr/>
      <dgm:t>
        <a:bodyPr/>
        <a:lstStyle/>
        <a:p>
          <a:endParaRPr lang="en-US"/>
        </a:p>
      </dgm:t>
    </dgm:pt>
    <dgm:pt modelId="{B0492BA6-82D9-47C5-88C0-97409BC7D260}" type="sibTrans" cxnId="{163E580E-6300-4B54-8DB0-22A068CAA574}">
      <dgm:prSet/>
      <dgm:spPr/>
      <dgm:t>
        <a:bodyPr/>
        <a:lstStyle/>
        <a:p>
          <a:endParaRPr lang="en-US"/>
        </a:p>
      </dgm:t>
    </dgm:pt>
    <dgm:pt modelId="{3FA0B44A-2D89-409E-97E9-7FDE2DDFB270}">
      <dgm:prSet/>
      <dgm:spPr/>
      <dgm:t>
        <a:bodyPr/>
        <a:lstStyle/>
        <a:p>
          <a:r>
            <a:rPr lang="en-US"/>
            <a:t>R</a:t>
          </a:r>
          <a:r>
            <a:rPr lang="en-US" b="0" i="0"/>
            <a:t>andomly choose a specified number of items from an input set.</a:t>
          </a:r>
          <a:endParaRPr lang="en-US"/>
        </a:p>
      </dgm:t>
    </dgm:pt>
    <dgm:pt modelId="{DBB454BA-DEC8-4DFE-BCA0-3B0DC358CD51}" type="parTrans" cxnId="{CEA17458-00A1-4EF1-BE80-0169CD19CF5F}">
      <dgm:prSet/>
      <dgm:spPr/>
      <dgm:t>
        <a:bodyPr/>
        <a:lstStyle/>
        <a:p>
          <a:endParaRPr lang="en-US"/>
        </a:p>
      </dgm:t>
    </dgm:pt>
    <dgm:pt modelId="{3110F6CF-3BB9-4E68-ABAB-381E2EAEDDAC}" type="sibTrans" cxnId="{CEA17458-00A1-4EF1-BE80-0169CD19CF5F}">
      <dgm:prSet/>
      <dgm:spPr/>
      <dgm:t>
        <a:bodyPr/>
        <a:lstStyle/>
        <a:p>
          <a:endParaRPr lang="en-US"/>
        </a:p>
      </dgm:t>
    </dgm:pt>
    <dgm:pt modelId="{50683390-5720-4D19-8CEC-C7CBB85CD280}">
      <dgm:prSet/>
      <dgm:spPr/>
      <dgm:t>
        <a:bodyPr/>
        <a:lstStyle/>
        <a:p>
          <a:r>
            <a:rPr lang="en-US"/>
            <a:t>Suffle&lt;T&gt;()</a:t>
          </a:r>
        </a:p>
      </dgm:t>
    </dgm:pt>
    <dgm:pt modelId="{CC459777-C75B-485C-B5A2-28420E4971D3}" type="parTrans" cxnId="{E25B37FD-131E-4051-9CAB-2B63FF96C31A}">
      <dgm:prSet/>
      <dgm:spPr/>
      <dgm:t>
        <a:bodyPr/>
        <a:lstStyle/>
        <a:p>
          <a:endParaRPr lang="en-US"/>
        </a:p>
      </dgm:t>
    </dgm:pt>
    <dgm:pt modelId="{5334F24D-6B85-4890-96D3-83F73C226722}" type="sibTrans" cxnId="{E25B37FD-131E-4051-9CAB-2B63FF96C31A}">
      <dgm:prSet/>
      <dgm:spPr/>
      <dgm:t>
        <a:bodyPr/>
        <a:lstStyle/>
        <a:p>
          <a:endParaRPr lang="en-US"/>
        </a:p>
      </dgm:t>
    </dgm:pt>
    <dgm:pt modelId="{D7D9CFC6-C0D0-4882-951F-46C9917F4933}">
      <dgm:prSet/>
      <dgm:spPr/>
      <dgm:t>
        <a:bodyPr/>
        <a:lstStyle/>
        <a:p>
          <a:r>
            <a:rPr lang="en-US"/>
            <a:t>Randomize the order of a span</a:t>
          </a:r>
        </a:p>
      </dgm:t>
    </dgm:pt>
    <dgm:pt modelId="{8E6E3A87-808D-47CD-AEA7-C9CC8941F82D}" type="parTrans" cxnId="{01E1FCFC-D5B9-40CD-980C-8A245F01BF39}">
      <dgm:prSet/>
      <dgm:spPr/>
      <dgm:t>
        <a:bodyPr/>
        <a:lstStyle/>
        <a:p>
          <a:endParaRPr lang="en-US"/>
        </a:p>
      </dgm:t>
    </dgm:pt>
    <dgm:pt modelId="{CC2734BB-19E4-4871-A4E9-A19C62DCE80A}" type="sibTrans" cxnId="{01E1FCFC-D5B9-40CD-980C-8A245F01BF39}">
      <dgm:prSet/>
      <dgm:spPr/>
      <dgm:t>
        <a:bodyPr/>
        <a:lstStyle/>
        <a:p>
          <a:endParaRPr lang="en-US"/>
        </a:p>
      </dgm:t>
    </dgm:pt>
    <dgm:pt modelId="{820FECBF-B796-424E-A458-64893C556FC1}" type="pres">
      <dgm:prSet presAssocID="{C31FAC42-4086-4FAD-91DA-7D5829DFB232}" presName="linear" presStyleCnt="0">
        <dgm:presLayoutVars>
          <dgm:animLvl val="lvl"/>
          <dgm:resizeHandles val="exact"/>
        </dgm:presLayoutVars>
      </dgm:prSet>
      <dgm:spPr/>
    </dgm:pt>
    <dgm:pt modelId="{9030B603-54A6-1742-93AB-53E1EF9B872E}" type="pres">
      <dgm:prSet presAssocID="{B4DBD975-F666-443C-9283-BECC3E067CF2}" presName="parentText" presStyleLbl="node1" presStyleIdx="0" presStyleCnt="2">
        <dgm:presLayoutVars>
          <dgm:chMax val="0"/>
          <dgm:bulletEnabled val="1"/>
        </dgm:presLayoutVars>
      </dgm:prSet>
      <dgm:spPr/>
    </dgm:pt>
    <dgm:pt modelId="{6043DEA3-D298-7044-BECB-9A68E0C5FAF8}" type="pres">
      <dgm:prSet presAssocID="{B4DBD975-F666-443C-9283-BECC3E067CF2}" presName="childText" presStyleLbl="revTx" presStyleIdx="0" presStyleCnt="2">
        <dgm:presLayoutVars>
          <dgm:bulletEnabled val="1"/>
        </dgm:presLayoutVars>
      </dgm:prSet>
      <dgm:spPr/>
    </dgm:pt>
    <dgm:pt modelId="{C900074B-DB3F-AF49-9A87-0495966579C7}" type="pres">
      <dgm:prSet presAssocID="{1F36DD09-2745-490D-A8FB-5C90DCAA58D1}" presName="parentText" presStyleLbl="node1" presStyleIdx="1" presStyleCnt="2">
        <dgm:presLayoutVars>
          <dgm:chMax val="0"/>
          <dgm:bulletEnabled val="1"/>
        </dgm:presLayoutVars>
      </dgm:prSet>
      <dgm:spPr/>
    </dgm:pt>
    <dgm:pt modelId="{DE69EEE7-6C4A-B143-A928-982A0608981B}" type="pres">
      <dgm:prSet presAssocID="{1F36DD09-2745-490D-A8FB-5C90DCAA58D1}" presName="childText" presStyleLbl="revTx" presStyleIdx="1" presStyleCnt="2">
        <dgm:presLayoutVars>
          <dgm:bulletEnabled val="1"/>
        </dgm:presLayoutVars>
      </dgm:prSet>
      <dgm:spPr/>
    </dgm:pt>
  </dgm:ptLst>
  <dgm:cxnLst>
    <dgm:cxn modelId="{3D28670A-C709-46F2-B910-60AE65CD86C4}" srcId="{C31FAC42-4086-4FAD-91DA-7D5829DFB232}" destId="{B4DBD975-F666-443C-9283-BECC3E067CF2}" srcOrd="0" destOrd="0" parTransId="{A489C7D2-7C48-4CB6-9C00-91F376689832}" sibTransId="{C0AF375E-A204-4DB6-BC21-6BD9065E1FFC}"/>
    <dgm:cxn modelId="{163E580E-6300-4B54-8DB0-22A068CAA574}" srcId="{1F36DD09-2745-490D-A8FB-5C90DCAA58D1}" destId="{0960E532-FD03-4BC1-A443-A86F1FA94C91}" srcOrd="0" destOrd="0" parTransId="{DCDC3BD2-BA5C-4C9B-8E61-A69E1F5544FB}" sibTransId="{B0492BA6-82D9-47C5-88C0-97409BC7D260}"/>
    <dgm:cxn modelId="{6BE9A710-07F0-7A44-81FA-BCD4A8C6CB1D}" type="presOf" srcId="{B4DBD975-F666-443C-9283-BECC3E067CF2}" destId="{9030B603-54A6-1742-93AB-53E1EF9B872E}" srcOrd="0" destOrd="0" presId="urn:microsoft.com/office/officeart/2005/8/layout/vList2"/>
    <dgm:cxn modelId="{B79E0514-55BF-A64C-AC17-0614EF2838D1}" type="presOf" srcId="{3FA0B44A-2D89-409E-97E9-7FDE2DDFB270}" destId="{DE69EEE7-6C4A-B143-A928-982A0608981B}" srcOrd="0" destOrd="1" presId="urn:microsoft.com/office/officeart/2005/8/layout/vList2"/>
    <dgm:cxn modelId="{52565319-BE6B-4840-A550-A6D522A88581}" type="presOf" srcId="{C31FAC42-4086-4FAD-91DA-7D5829DFB232}" destId="{820FECBF-B796-424E-A458-64893C556FC1}" srcOrd="0" destOrd="0" presId="urn:microsoft.com/office/officeart/2005/8/layout/vList2"/>
    <dgm:cxn modelId="{5AABF44C-B1AB-5C4A-9ED6-E7FAAEC27499}" type="presOf" srcId="{D51A4130-CF78-40D5-A776-055720F280FF}" destId="{6043DEA3-D298-7044-BECB-9A68E0C5FAF8}" srcOrd="0" destOrd="0" presId="urn:microsoft.com/office/officeart/2005/8/layout/vList2"/>
    <dgm:cxn modelId="{CEA17458-00A1-4EF1-BE80-0169CD19CF5F}" srcId="{0960E532-FD03-4BC1-A443-A86F1FA94C91}" destId="{3FA0B44A-2D89-409E-97E9-7FDE2DDFB270}" srcOrd="0" destOrd="0" parTransId="{DBB454BA-DEC8-4DFE-BCA0-3B0DC358CD51}" sibTransId="{3110F6CF-3BB9-4E68-ABAB-381E2EAEDDAC}"/>
    <dgm:cxn modelId="{C290166C-4318-2F41-AA1D-70E4A00A792B}" type="presOf" srcId="{1F36DD09-2745-490D-A8FB-5C90DCAA58D1}" destId="{C900074B-DB3F-AF49-9A87-0495966579C7}" srcOrd="0" destOrd="0" presId="urn:microsoft.com/office/officeart/2005/8/layout/vList2"/>
    <dgm:cxn modelId="{69074F6F-06F6-E742-8A18-BC6546210327}" type="presOf" srcId="{0960E532-FD03-4BC1-A443-A86F1FA94C91}" destId="{DE69EEE7-6C4A-B143-A928-982A0608981B}" srcOrd="0" destOrd="0" presId="urn:microsoft.com/office/officeart/2005/8/layout/vList2"/>
    <dgm:cxn modelId="{41D0DF78-7F85-E64B-A62A-6D792746CE33}" type="presOf" srcId="{50683390-5720-4D19-8CEC-C7CBB85CD280}" destId="{DE69EEE7-6C4A-B143-A928-982A0608981B}" srcOrd="0" destOrd="2" presId="urn:microsoft.com/office/officeart/2005/8/layout/vList2"/>
    <dgm:cxn modelId="{20158D7F-B1F8-4445-9159-D1FC5B24562F}" srcId="{B4DBD975-F666-443C-9283-BECC3E067CF2}" destId="{D51A4130-CF78-40D5-A776-055720F280FF}" srcOrd="0" destOrd="0" parTransId="{BA54FC1D-EF18-43E3-A3B0-0CE5B08776DB}" sibTransId="{4F6DAE9F-9C5D-4F25-9AC4-4A0549DB7AD9}"/>
    <dgm:cxn modelId="{CD65EFBF-F735-4EE2-996D-090FE27B2EB9}" srcId="{C31FAC42-4086-4FAD-91DA-7D5829DFB232}" destId="{1F36DD09-2745-490D-A8FB-5C90DCAA58D1}" srcOrd="1" destOrd="0" parTransId="{9693D845-0CBC-40F2-94AD-9B85C025FC01}" sibTransId="{3137820B-F154-4E2A-83F4-D79C61522FED}"/>
    <dgm:cxn modelId="{9FB943C4-E135-EE42-9B5C-9BF95B269CC1}" type="presOf" srcId="{D7D9CFC6-C0D0-4882-951F-46C9917F4933}" destId="{DE69EEE7-6C4A-B143-A928-982A0608981B}" srcOrd="0" destOrd="3" presId="urn:microsoft.com/office/officeart/2005/8/layout/vList2"/>
    <dgm:cxn modelId="{01E1FCFC-D5B9-40CD-980C-8A245F01BF39}" srcId="{50683390-5720-4D19-8CEC-C7CBB85CD280}" destId="{D7D9CFC6-C0D0-4882-951F-46C9917F4933}" srcOrd="0" destOrd="0" parTransId="{8E6E3A87-808D-47CD-AEA7-C9CC8941F82D}" sibTransId="{CC2734BB-19E4-4871-A4E9-A19C62DCE80A}"/>
    <dgm:cxn modelId="{E25B37FD-131E-4051-9CAB-2B63FF96C31A}" srcId="{1F36DD09-2745-490D-A8FB-5C90DCAA58D1}" destId="{50683390-5720-4D19-8CEC-C7CBB85CD280}" srcOrd="1" destOrd="0" parTransId="{CC459777-C75B-485C-B5A2-28420E4971D3}" sibTransId="{5334F24D-6B85-4890-96D3-83F73C226722}"/>
    <dgm:cxn modelId="{9885657E-0A72-574F-A10E-CE54B974DA32}" type="presParOf" srcId="{820FECBF-B796-424E-A458-64893C556FC1}" destId="{9030B603-54A6-1742-93AB-53E1EF9B872E}" srcOrd="0" destOrd="0" presId="urn:microsoft.com/office/officeart/2005/8/layout/vList2"/>
    <dgm:cxn modelId="{8669F81E-956F-1142-874B-770B37F27190}" type="presParOf" srcId="{820FECBF-B796-424E-A458-64893C556FC1}" destId="{6043DEA3-D298-7044-BECB-9A68E0C5FAF8}" srcOrd="1" destOrd="0" presId="urn:microsoft.com/office/officeart/2005/8/layout/vList2"/>
    <dgm:cxn modelId="{C86EA2E3-4029-D24B-BC97-2B1F6308AC28}" type="presParOf" srcId="{820FECBF-B796-424E-A458-64893C556FC1}" destId="{C900074B-DB3F-AF49-9A87-0495966579C7}" srcOrd="2" destOrd="0" presId="urn:microsoft.com/office/officeart/2005/8/layout/vList2"/>
    <dgm:cxn modelId="{6FF2FF76-D84E-3F41-AE1F-E86BD5BC7B4F}" type="presParOf" srcId="{820FECBF-B796-424E-A458-64893C556FC1}" destId="{DE69EEE7-6C4A-B143-A928-982A0608981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F325FD-05AA-4CA1-A5C3-4E635E2A4D8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FA59A2C-1D64-4EA8-8210-2F7455DFD17A}">
      <dgm:prSet/>
      <dgm:spPr/>
      <dgm:t>
        <a:bodyPr/>
        <a:lstStyle/>
        <a:p>
          <a:r>
            <a:rPr lang="en-US" i="0"/>
            <a:t>Ability</a:t>
          </a:r>
          <a:r>
            <a:rPr lang="en-US" b="1" i="0"/>
            <a:t> </a:t>
          </a:r>
          <a:r>
            <a:rPr lang="en-US" b="0" i="0"/>
            <a:t>to adjust memory limits on-the-fly, ideal for cloud services that experience fluctuating demand.</a:t>
          </a:r>
          <a:endParaRPr lang="en-US"/>
        </a:p>
      </dgm:t>
    </dgm:pt>
    <dgm:pt modelId="{85E4968C-ED7D-4C3B-9798-58D646F3026D}" type="parTrans" cxnId="{DFA4FE13-3C92-4607-ADF9-5D4255EEA2BC}">
      <dgm:prSet/>
      <dgm:spPr/>
      <dgm:t>
        <a:bodyPr/>
        <a:lstStyle/>
        <a:p>
          <a:endParaRPr lang="en-US"/>
        </a:p>
      </dgm:t>
    </dgm:pt>
    <dgm:pt modelId="{C07BFB89-A365-414C-85D1-FBD5D2F64A7C}" type="sibTrans" cxnId="{DFA4FE13-3C92-4607-ADF9-5D4255EEA2BC}">
      <dgm:prSet/>
      <dgm:spPr/>
      <dgm:t>
        <a:bodyPr/>
        <a:lstStyle/>
        <a:p>
          <a:endParaRPr lang="en-US"/>
        </a:p>
      </dgm:t>
    </dgm:pt>
    <dgm:pt modelId="{F92F22B9-6A5B-49D4-8A2E-9B56E56F099C}">
      <dgm:prSet/>
      <dgm:spPr/>
      <dgm:t>
        <a:bodyPr/>
        <a:lstStyle/>
        <a:p>
          <a:r>
            <a:rPr lang="en-US" b="0" i="0"/>
            <a:t>Scale resource consumption up or down in response to changing demand, ensuring cost-effective resource utilization.</a:t>
          </a:r>
          <a:endParaRPr lang="en-US"/>
        </a:p>
      </dgm:t>
    </dgm:pt>
    <dgm:pt modelId="{A73072F2-7A51-4E39-B9CA-50486D996593}" type="parTrans" cxnId="{5C87EC45-2D10-4AD1-AA20-1CDAD8CD5707}">
      <dgm:prSet/>
      <dgm:spPr/>
      <dgm:t>
        <a:bodyPr/>
        <a:lstStyle/>
        <a:p>
          <a:endParaRPr lang="en-US"/>
        </a:p>
      </dgm:t>
    </dgm:pt>
    <dgm:pt modelId="{9F4BB1C7-7601-44B8-84C4-AEA1D764FC11}" type="sibTrans" cxnId="{5C87EC45-2D10-4AD1-AA20-1CDAD8CD5707}">
      <dgm:prSet/>
      <dgm:spPr/>
      <dgm:t>
        <a:bodyPr/>
        <a:lstStyle/>
        <a:p>
          <a:endParaRPr lang="en-US"/>
        </a:p>
      </dgm:t>
    </dgm:pt>
    <dgm:pt modelId="{58CAA3A7-F831-42CD-AF21-7BBDB65CBFB7}">
      <dgm:prSet/>
      <dgm:spPr/>
      <dgm:t>
        <a:bodyPr/>
        <a:lstStyle/>
        <a:p>
          <a:r>
            <a:rPr lang="en-US" i="0"/>
            <a:t>You</a:t>
          </a:r>
          <a:r>
            <a:rPr lang="en-US" b="1" i="0"/>
            <a:t> </a:t>
          </a:r>
          <a:r>
            <a:rPr lang="en-US" b="0" i="0"/>
            <a:t>can use the RefreshMemoryLimit() API to update memory limits</a:t>
          </a:r>
          <a:endParaRPr lang="en-US"/>
        </a:p>
      </dgm:t>
    </dgm:pt>
    <dgm:pt modelId="{48416202-8624-42E9-B7BA-FEBBD217B485}" type="parTrans" cxnId="{0FB4A959-1472-4591-B80E-949C011C5E4D}">
      <dgm:prSet/>
      <dgm:spPr/>
      <dgm:t>
        <a:bodyPr/>
        <a:lstStyle/>
        <a:p>
          <a:endParaRPr lang="en-US"/>
        </a:p>
      </dgm:t>
    </dgm:pt>
    <dgm:pt modelId="{6049D1B4-BB30-4A90-9B00-E7B132CA135D}" type="sibTrans" cxnId="{0FB4A959-1472-4591-B80E-949C011C5E4D}">
      <dgm:prSet/>
      <dgm:spPr/>
      <dgm:t>
        <a:bodyPr/>
        <a:lstStyle/>
        <a:p>
          <a:endParaRPr lang="en-US"/>
        </a:p>
      </dgm:t>
    </dgm:pt>
    <dgm:pt modelId="{FA637E2D-80EB-2C42-BC52-3C4D5A3A9798}" type="pres">
      <dgm:prSet presAssocID="{44F325FD-05AA-4CA1-A5C3-4E635E2A4D84}" presName="linear" presStyleCnt="0">
        <dgm:presLayoutVars>
          <dgm:animLvl val="lvl"/>
          <dgm:resizeHandles val="exact"/>
        </dgm:presLayoutVars>
      </dgm:prSet>
      <dgm:spPr/>
    </dgm:pt>
    <dgm:pt modelId="{DCECA43E-2AA6-8844-AB4D-78B66F1EFA79}" type="pres">
      <dgm:prSet presAssocID="{9FA59A2C-1D64-4EA8-8210-2F7455DFD17A}" presName="parentText" presStyleLbl="node1" presStyleIdx="0" presStyleCnt="3">
        <dgm:presLayoutVars>
          <dgm:chMax val="0"/>
          <dgm:bulletEnabled val="1"/>
        </dgm:presLayoutVars>
      </dgm:prSet>
      <dgm:spPr/>
    </dgm:pt>
    <dgm:pt modelId="{13B57263-4A29-4A48-A3FB-C303AE6DEE0D}" type="pres">
      <dgm:prSet presAssocID="{C07BFB89-A365-414C-85D1-FBD5D2F64A7C}" presName="spacer" presStyleCnt="0"/>
      <dgm:spPr/>
    </dgm:pt>
    <dgm:pt modelId="{F8C42BA4-5EE8-514A-A865-6BAA4C3467A3}" type="pres">
      <dgm:prSet presAssocID="{F92F22B9-6A5B-49D4-8A2E-9B56E56F099C}" presName="parentText" presStyleLbl="node1" presStyleIdx="1" presStyleCnt="3">
        <dgm:presLayoutVars>
          <dgm:chMax val="0"/>
          <dgm:bulletEnabled val="1"/>
        </dgm:presLayoutVars>
      </dgm:prSet>
      <dgm:spPr/>
    </dgm:pt>
    <dgm:pt modelId="{A4D97075-4C97-5D4A-B478-8FB075D8BDAA}" type="pres">
      <dgm:prSet presAssocID="{9F4BB1C7-7601-44B8-84C4-AEA1D764FC11}" presName="spacer" presStyleCnt="0"/>
      <dgm:spPr/>
    </dgm:pt>
    <dgm:pt modelId="{6A5180D0-CCE9-1143-8688-124B0A8405F8}" type="pres">
      <dgm:prSet presAssocID="{58CAA3A7-F831-42CD-AF21-7BBDB65CBFB7}" presName="parentText" presStyleLbl="node1" presStyleIdx="2" presStyleCnt="3">
        <dgm:presLayoutVars>
          <dgm:chMax val="0"/>
          <dgm:bulletEnabled val="1"/>
        </dgm:presLayoutVars>
      </dgm:prSet>
      <dgm:spPr/>
    </dgm:pt>
  </dgm:ptLst>
  <dgm:cxnLst>
    <dgm:cxn modelId="{DFA4FE13-3C92-4607-ADF9-5D4255EEA2BC}" srcId="{44F325FD-05AA-4CA1-A5C3-4E635E2A4D84}" destId="{9FA59A2C-1D64-4EA8-8210-2F7455DFD17A}" srcOrd="0" destOrd="0" parTransId="{85E4968C-ED7D-4C3B-9798-58D646F3026D}" sibTransId="{C07BFB89-A365-414C-85D1-FBD5D2F64A7C}"/>
    <dgm:cxn modelId="{601EE615-CDCD-BB40-B131-5767BEC02E30}" type="presOf" srcId="{58CAA3A7-F831-42CD-AF21-7BBDB65CBFB7}" destId="{6A5180D0-CCE9-1143-8688-124B0A8405F8}" srcOrd="0" destOrd="0" presId="urn:microsoft.com/office/officeart/2005/8/layout/vList2"/>
    <dgm:cxn modelId="{2DDC5C20-B870-8045-AEA7-8C8142DADD28}" type="presOf" srcId="{F92F22B9-6A5B-49D4-8A2E-9B56E56F099C}" destId="{F8C42BA4-5EE8-514A-A865-6BAA4C3467A3}" srcOrd="0" destOrd="0" presId="urn:microsoft.com/office/officeart/2005/8/layout/vList2"/>
    <dgm:cxn modelId="{5C87EC45-2D10-4AD1-AA20-1CDAD8CD5707}" srcId="{44F325FD-05AA-4CA1-A5C3-4E635E2A4D84}" destId="{F92F22B9-6A5B-49D4-8A2E-9B56E56F099C}" srcOrd="1" destOrd="0" parTransId="{A73072F2-7A51-4E39-B9CA-50486D996593}" sibTransId="{9F4BB1C7-7601-44B8-84C4-AEA1D764FC11}"/>
    <dgm:cxn modelId="{0FB4A959-1472-4591-B80E-949C011C5E4D}" srcId="{44F325FD-05AA-4CA1-A5C3-4E635E2A4D84}" destId="{58CAA3A7-F831-42CD-AF21-7BBDB65CBFB7}" srcOrd="2" destOrd="0" parTransId="{48416202-8624-42E9-B7BA-FEBBD217B485}" sibTransId="{6049D1B4-BB30-4A90-9B00-E7B132CA135D}"/>
    <dgm:cxn modelId="{9E9353AC-E9B5-F14C-B400-06775DD987CC}" type="presOf" srcId="{9FA59A2C-1D64-4EA8-8210-2F7455DFD17A}" destId="{DCECA43E-2AA6-8844-AB4D-78B66F1EFA79}" srcOrd="0" destOrd="0" presId="urn:microsoft.com/office/officeart/2005/8/layout/vList2"/>
    <dgm:cxn modelId="{CAA601C2-C086-DD4F-BE61-7CE2052C1C73}" type="presOf" srcId="{44F325FD-05AA-4CA1-A5C3-4E635E2A4D84}" destId="{FA637E2D-80EB-2C42-BC52-3C4D5A3A9798}" srcOrd="0" destOrd="0" presId="urn:microsoft.com/office/officeart/2005/8/layout/vList2"/>
    <dgm:cxn modelId="{91EE8828-B386-5D46-9909-8DE21277C958}" type="presParOf" srcId="{FA637E2D-80EB-2C42-BC52-3C4D5A3A9798}" destId="{DCECA43E-2AA6-8844-AB4D-78B66F1EFA79}" srcOrd="0" destOrd="0" presId="urn:microsoft.com/office/officeart/2005/8/layout/vList2"/>
    <dgm:cxn modelId="{B8607322-8C11-0D47-BC96-9C026DE34B01}" type="presParOf" srcId="{FA637E2D-80EB-2C42-BC52-3C4D5A3A9798}" destId="{13B57263-4A29-4A48-A3FB-C303AE6DEE0D}" srcOrd="1" destOrd="0" presId="urn:microsoft.com/office/officeart/2005/8/layout/vList2"/>
    <dgm:cxn modelId="{6C3768AD-B6DD-D44C-A56D-4CEF45BF4D69}" type="presParOf" srcId="{FA637E2D-80EB-2C42-BC52-3C4D5A3A9798}" destId="{F8C42BA4-5EE8-514A-A865-6BAA4C3467A3}" srcOrd="2" destOrd="0" presId="urn:microsoft.com/office/officeart/2005/8/layout/vList2"/>
    <dgm:cxn modelId="{BF74145A-25AA-724E-A37E-56CAEDD40DC2}" type="presParOf" srcId="{FA637E2D-80EB-2C42-BC52-3C4D5A3A9798}" destId="{A4D97075-4C97-5D4A-B478-8FB075D8BDAA}" srcOrd="3" destOrd="0" presId="urn:microsoft.com/office/officeart/2005/8/layout/vList2"/>
    <dgm:cxn modelId="{54E68A4C-BCB8-9C46-AECF-2DFB9C1AF934}" type="presParOf" srcId="{FA637E2D-80EB-2C42-BC52-3C4D5A3A9798}" destId="{6A5180D0-CCE9-1143-8688-124B0A8405F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0416E-3150-4A9C-AD89-344BA807E7A6}">
      <dsp:nvSpPr>
        <dsp:cNvPr id="0" name=""/>
        <dsp:cNvSpPr/>
      </dsp:nvSpPr>
      <dsp:spPr>
        <a:xfrm>
          <a:off x="2169914" y="27597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E8769C-4DD7-4C35-A4F6-7430556B1F63}">
      <dsp:nvSpPr>
        <dsp:cNvPr id="0" name=""/>
        <dsp:cNvSpPr/>
      </dsp:nvSpPr>
      <dsp:spPr>
        <a:xfrm>
          <a:off x="765914" y="194452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i="0" kern="1200"/>
            <a:t>Workshop Schedule:</a:t>
          </a:r>
          <a:endParaRPr lang="en-US" sz="3600" kern="1200"/>
        </a:p>
      </dsp:txBody>
      <dsp:txXfrm>
        <a:off x="765914" y="1944528"/>
        <a:ext cx="4320000" cy="648000"/>
      </dsp:txXfrm>
    </dsp:sp>
    <dsp:sp modelId="{5141F3A9-3CC1-46F2-BD3E-314D6768E044}">
      <dsp:nvSpPr>
        <dsp:cNvPr id="0" name=""/>
        <dsp:cNvSpPr/>
      </dsp:nvSpPr>
      <dsp:spPr>
        <a:xfrm>
          <a:off x="765914" y="2665346"/>
          <a:ext cx="4320000" cy="1251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Day 1: Education</a:t>
          </a:r>
          <a:endParaRPr lang="en-US" sz="1700" kern="1200"/>
        </a:p>
        <a:p>
          <a:pPr marL="0" lvl="0" indent="0" algn="ctr" defTabSz="755650">
            <a:lnSpc>
              <a:spcPct val="100000"/>
            </a:lnSpc>
            <a:spcBef>
              <a:spcPct val="0"/>
            </a:spcBef>
            <a:spcAft>
              <a:spcPct val="35000"/>
            </a:spcAft>
            <a:buNone/>
          </a:pPr>
          <a:r>
            <a:rPr lang="en-US" sz="1700" b="0" i="0" kern="1200" dirty="0"/>
            <a:t>Day 2: Hands-On Upgrading &lt;enter chosen app name here&gt;</a:t>
          </a:r>
          <a:endParaRPr lang="en-US" sz="1700" kern="1200" dirty="0"/>
        </a:p>
        <a:p>
          <a:pPr marL="0" lvl="0" indent="0" algn="ctr" defTabSz="755650">
            <a:lnSpc>
              <a:spcPct val="100000"/>
            </a:lnSpc>
            <a:spcBef>
              <a:spcPct val="0"/>
            </a:spcBef>
            <a:spcAft>
              <a:spcPct val="35000"/>
            </a:spcAft>
            <a:buNone/>
          </a:pPr>
          <a:r>
            <a:rPr lang="en-US" sz="1700" b="0" i="0" kern="1200" dirty="0"/>
            <a:t>Day 3: Optional for more upgrading</a:t>
          </a:r>
          <a:endParaRPr lang="en-US" sz="1700" kern="1200" dirty="0"/>
        </a:p>
      </dsp:txBody>
      <dsp:txXfrm>
        <a:off x="765914" y="2665346"/>
        <a:ext cx="4320000" cy="1251487"/>
      </dsp:txXfrm>
    </dsp:sp>
    <dsp:sp modelId="{B413182C-4D57-4F17-84CC-FE75A73A1FA3}">
      <dsp:nvSpPr>
        <dsp:cNvPr id="0" name=""/>
        <dsp:cNvSpPr/>
      </dsp:nvSpPr>
      <dsp:spPr>
        <a:xfrm>
          <a:off x="7245914" y="27597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272427-A3CE-4457-A8C4-782F5EBDE55C}">
      <dsp:nvSpPr>
        <dsp:cNvPr id="0" name=""/>
        <dsp:cNvSpPr/>
      </dsp:nvSpPr>
      <dsp:spPr>
        <a:xfrm>
          <a:off x="5841914" y="194452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i="0" kern="1200"/>
            <a:t>Topics for Day 1:</a:t>
          </a:r>
          <a:endParaRPr lang="en-US" sz="3600" kern="1200"/>
        </a:p>
      </dsp:txBody>
      <dsp:txXfrm>
        <a:off x="5841914" y="1944528"/>
        <a:ext cx="4320000" cy="648000"/>
      </dsp:txXfrm>
    </dsp:sp>
    <dsp:sp modelId="{5EBA5EEC-C49E-4AF6-A34C-9CFE5F645E42}">
      <dsp:nvSpPr>
        <dsp:cNvPr id="0" name=""/>
        <dsp:cNvSpPr/>
      </dsp:nvSpPr>
      <dsp:spPr>
        <a:xfrm>
          <a:off x="5841914" y="2665346"/>
          <a:ext cx="4320000" cy="1251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New Features in .NET</a:t>
          </a:r>
          <a:endParaRPr lang="en-US" sz="1700" kern="1200"/>
        </a:p>
        <a:p>
          <a:pPr marL="0" lvl="0" indent="0" algn="ctr" defTabSz="755650">
            <a:lnSpc>
              <a:spcPct val="100000"/>
            </a:lnSpc>
            <a:spcBef>
              <a:spcPct val="0"/>
            </a:spcBef>
            <a:spcAft>
              <a:spcPct val="35000"/>
            </a:spcAft>
            <a:buNone/>
          </a:pPr>
          <a:r>
            <a:rPr lang="en-US" sz="1700" b="0" i="0" kern="1200"/>
            <a:t>Breaking Changes</a:t>
          </a:r>
          <a:endParaRPr lang="en-US" sz="1700" kern="1200"/>
        </a:p>
        <a:p>
          <a:pPr marL="0" lvl="0" indent="0" algn="ctr" defTabSz="755650">
            <a:lnSpc>
              <a:spcPct val="100000"/>
            </a:lnSpc>
            <a:spcBef>
              <a:spcPct val="0"/>
            </a:spcBef>
            <a:spcAft>
              <a:spcPct val="35000"/>
            </a:spcAft>
            <a:buNone/>
          </a:pPr>
          <a:r>
            <a:rPr lang="en-US" sz="1700" b="0" i="0" kern="1200"/>
            <a:t>Preparing for Upgrade</a:t>
          </a:r>
          <a:endParaRPr lang="en-US" sz="1700" kern="1200"/>
        </a:p>
      </dsp:txBody>
      <dsp:txXfrm>
        <a:off x="5841914" y="2665346"/>
        <a:ext cx="4320000" cy="12514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36769-FC99-C24E-8327-3170E0AFE7C6}">
      <dsp:nvSpPr>
        <dsp:cNvPr id="0" name=""/>
        <dsp:cNvSpPr/>
      </dsp:nvSpPr>
      <dsp:spPr>
        <a:xfrm>
          <a:off x="0" y="1610960"/>
          <a:ext cx="6666833" cy="100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779D38D-99EC-444F-86EA-FCAEE6183D64}">
      <dsp:nvSpPr>
        <dsp:cNvPr id="0" name=""/>
        <dsp:cNvSpPr/>
      </dsp:nvSpPr>
      <dsp:spPr>
        <a:xfrm>
          <a:off x="333341" y="1020560"/>
          <a:ext cx="4666783" cy="118079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778000">
            <a:lnSpc>
              <a:spcPct val="90000"/>
            </a:lnSpc>
            <a:spcBef>
              <a:spcPct val="0"/>
            </a:spcBef>
            <a:spcAft>
              <a:spcPct val="35000"/>
            </a:spcAft>
            <a:buNone/>
          </a:pPr>
          <a:r>
            <a:rPr lang="en-US" sz="4000" kern="1200"/>
            <a:t>Visual Studio </a:t>
          </a:r>
        </a:p>
      </dsp:txBody>
      <dsp:txXfrm>
        <a:off x="390983" y="1078202"/>
        <a:ext cx="4551499" cy="1065515"/>
      </dsp:txXfrm>
    </dsp:sp>
    <dsp:sp modelId="{5620B78F-E433-2441-879A-0EE52E998B3A}">
      <dsp:nvSpPr>
        <dsp:cNvPr id="0" name=""/>
        <dsp:cNvSpPr/>
      </dsp:nvSpPr>
      <dsp:spPr>
        <a:xfrm>
          <a:off x="0" y="3425359"/>
          <a:ext cx="6666833" cy="10080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sp>
    <dsp:sp modelId="{10B3ADED-339E-8044-9466-6D59D106C05D}">
      <dsp:nvSpPr>
        <dsp:cNvPr id="0" name=""/>
        <dsp:cNvSpPr/>
      </dsp:nvSpPr>
      <dsp:spPr>
        <a:xfrm>
          <a:off x="333341" y="2834960"/>
          <a:ext cx="4666783" cy="118079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778000">
            <a:lnSpc>
              <a:spcPct val="90000"/>
            </a:lnSpc>
            <a:spcBef>
              <a:spcPct val="0"/>
            </a:spcBef>
            <a:spcAft>
              <a:spcPct val="35000"/>
            </a:spcAft>
            <a:buNone/>
          </a:pPr>
          <a:r>
            <a:rPr lang="en-US" sz="4000" kern="1200"/>
            <a:t>Visual Studio Code</a:t>
          </a:r>
        </a:p>
      </dsp:txBody>
      <dsp:txXfrm>
        <a:off x="390983" y="2892602"/>
        <a:ext cx="4551499" cy="10655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D6F81-3547-4A7E-8FCB-722CFA7FADBA}">
      <dsp:nvSpPr>
        <dsp:cNvPr id="0" name=""/>
        <dsp:cNvSpPr/>
      </dsp:nvSpPr>
      <dsp:spPr>
        <a:xfrm>
          <a:off x="1212569" y="7860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5865BB-A4F0-4107-9970-619D142D4B78}">
      <dsp:nvSpPr>
        <dsp:cNvPr id="0" name=""/>
        <dsp:cNvSpPr/>
      </dsp:nvSpPr>
      <dsp:spPr>
        <a:xfrm>
          <a:off x="417971"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Update .NET SDK version</a:t>
          </a:r>
        </a:p>
      </dsp:txBody>
      <dsp:txXfrm>
        <a:off x="417971" y="2442842"/>
        <a:ext cx="2889450" cy="720000"/>
      </dsp:txXfrm>
    </dsp:sp>
    <dsp:sp modelId="{B5B3C274-58A7-487B-918F-535115DD3FAE}">
      <dsp:nvSpPr>
        <dsp:cNvPr id="0" name=""/>
        <dsp:cNvSpPr/>
      </dsp:nvSpPr>
      <dsp:spPr>
        <a:xfrm>
          <a:off x="4607673" y="7860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806ECB-21DF-47AC-B07B-A3EC402644B0}">
      <dsp:nvSpPr>
        <dsp:cNvPr id="0" name=""/>
        <dsp:cNvSpPr/>
      </dsp:nvSpPr>
      <dsp:spPr>
        <a:xfrm>
          <a:off x="3813074"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Update Target Framework</a:t>
          </a:r>
        </a:p>
      </dsp:txBody>
      <dsp:txXfrm>
        <a:off x="3813074" y="2442842"/>
        <a:ext cx="2889450" cy="720000"/>
      </dsp:txXfrm>
    </dsp:sp>
    <dsp:sp modelId="{F6EC6718-AC13-4977-835C-6131EE533B2B}">
      <dsp:nvSpPr>
        <dsp:cNvPr id="0" name=""/>
        <dsp:cNvSpPr/>
      </dsp:nvSpPr>
      <dsp:spPr>
        <a:xfrm>
          <a:off x="8002777" y="7860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D6FCBE-BAFF-4A0F-B305-ED57D71BF597}">
      <dsp:nvSpPr>
        <dsp:cNvPr id="0" name=""/>
        <dsp:cNvSpPr/>
      </dsp:nvSpPr>
      <dsp:spPr>
        <a:xfrm>
          <a:off x="7208178"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Update Package References</a:t>
          </a:r>
        </a:p>
      </dsp:txBody>
      <dsp:txXfrm>
        <a:off x="7208178" y="2442842"/>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C8ABE-7CA0-7643-9E4B-EE80F78A95AD}">
      <dsp:nvSpPr>
        <dsp:cNvPr id="0" name=""/>
        <dsp:cNvSpPr/>
      </dsp:nvSpPr>
      <dsp:spPr>
        <a:xfrm>
          <a:off x="0" y="0"/>
          <a:ext cx="6291714"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203976-D15C-1840-8C72-DF30B2317273}">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b="0" i="0" kern="1200"/>
            <a:t>.NET Framework</a:t>
          </a:r>
          <a:endParaRPr lang="en-US" sz="6000" kern="1200"/>
        </a:p>
      </dsp:txBody>
      <dsp:txXfrm>
        <a:off x="0" y="0"/>
        <a:ext cx="6291714" cy="1382683"/>
      </dsp:txXfrm>
    </dsp:sp>
    <dsp:sp modelId="{2FD62A7D-B05E-D648-BDD5-08A192F2B44C}">
      <dsp:nvSpPr>
        <dsp:cNvPr id="0" name=""/>
        <dsp:cNvSpPr/>
      </dsp:nvSpPr>
      <dsp:spPr>
        <a:xfrm>
          <a:off x="0" y="1382683"/>
          <a:ext cx="6291714" cy="0"/>
        </a:xfrm>
        <a:prstGeom prst="line">
          <a:avLst/>
        </a:prstGeom>
        <a:solidFill>
          <a:schemeClr val="accent5">
            <a:hueOff val="-4050717"/>
            <a:satOff val="-275"/>
            <a:lumOff val="654"/>
            <a:alphaOff val="0"/>
          </a:schemeClr>
        </a:solidFill>
        <a:ln w="19050" cap="flat" cmpd="sng" algn="ctr">
          <a:solidFill>
            <a:schemeClr val="accent5">
              <a:hueOff val="-4050717"/>
              <a:satOff val="-275"/>
              <a:lumOff val="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72E6C2-653A-3746-932F-1CB092E358EE}">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a:t>.NET Core</a:t>
          </a:r>
        </a:p>
      </dsp:txBody>
      <dsp:txXfrm>
        <a:off x="0" y="1382683"/>
        <a:ext cx="6291714" cy="1382683"/>
      </dsp:txXfrm>
    </dsp:sp>
    <dsp:sp modelId="{991AFE6D-70DF-C04E-B9DC-F62976F57884}">
      <dsp:nvSpPr>
        <dsp:cNvPr id="0" name=""/>
        <dsp:cNvSpPr/>
      </dsp:nvSpPr>
      <dsp:spPr>
        <a:xfrm>
          <a:off x="0" y="2765367"/>
          <a:ext cx="6291714" cy="0"/>
        </a:xfrm>
        <a:prstGeom prst="line">
          <a:avLst/>
        </a:prstGeom>
        <a:solidFill>
          <a:schemeClr val="accent5">
            <a:hueOff val="-8101434"/>
            <a:satOff val="-551"/>
            <a:lumOff val="1307"/>
            <a:alphaOff val="0"/>
          </a:schemeClr>
        </a:solidFill>
        <a:ln w="19050" cap="flat" cmpd="sng" algn="ctr">
          <a:solidFill>
            <a:schemeClr val="accent5">
              <a:hueOff val="-8101434"/>
              <a:satOff val="-551"/>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CFB7A-59BB-4F46-935C-4714A0BE1A13}">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b="0" i="0" kern="1200"/>
            <a:t>.NET Standard</a:t>
          </a:r>
          <a:endParaRPr lang="en-US" sz="6000" kern="1200"/>
        </a:p>
      </dsp:txBody>
      <dsp:txXfrm>
        <a:off x="0" y="2765367"/>
        <a:ext cx="6291714" cy="1382683"/>
      </dsp:txXfrm>
    </dsp:sp>
    <dsp:sp modelId="{D9F11D2A-53CA-5947-A631-44EA7F7F5554}">
      <dsp:nvSpPr>
        <dsp:cNvPr id="0" name=""/>
        <dsp:cNvSpPr/>
      </dsp:nvSpPr>
      <dsp:spPr>
        <a:xfrm>
          <a:off x="0" y="4148051"/>
          <a:ext cx="6291714"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88B1AB-8BFC-C147-9CCA-2A2C0EEB3194}">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a:t>Too many .NETS :)</a:t>
          </a:r>
        </a:p>
      </dsp:txBody>
      <dsp:txXfrm>
        <a:off x="0" y="4148051"/>
        <a:ext cx="6291714" cy="13826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5B558-63AB-6046-939A-3FD79FFCD527}">
      <dsp:nvSpPr>
        <dsp:cNvPr id="0" name=""/>
        <dsp:cNvSpPr/>
      </dsp:nvSpPr>
      <dsp:spPr>
        <a:xfrm>
          <a:off x="0" y="503037"/>
          <a:ext cx="6291714" cy="75859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.NET is the platform going forward</a:t>
          </a:r>
          <a:endParaRPr lang="en-US" sz="1900" kern="1200"/>
        </a:p>
      </dsp:txBody>
      <dsp:txXfrm>
        <a:off x="37032" y="540069"/>
        <a:ext cx="6217650" cy="684534"/>
      </dsp:txXfrm>
    </dsp:sp>
    <dsp:sp modelId="{2AC547B0-EDC1-3148-9395-7D671B3FED99}">
      <dsp:nvSpPr>
        <dsp:cNvPr id="0" name=""/>
        <dsp:cNvSpPr/>
      </dsp:nvSpPr>
      <dsp:spPr>
        <a:xfrm>
          <a:off x="0" y="1261636"/>
          <a:ext cx="6291714" cy="11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762" tIns="24130" rIns="135128" bIns="24130" numCol="1" spcCol="1270" anchor="t" anchorCtr="0">
          <a:noAutofit/>
        </a:bodyPr>
        <a:lstStyle/>
        <a:p>
          <a:pPr marL="114300" lvl="1" indent="-114300" algn="l" defTabSz="666750">
            <a:lnSpc>
              <a:spcPct val="100000"/>
            </a:lnSpc>
            <a:spcBef>
              <a:spcPct val="0"/>
            </a:spcBef>
            <a:spcAft>
              <a:spcPct val="20000"/>
            </a:spcAft>
            <a:buChar char="•"/>
          </a:pPr>
          <a:r>
            <a:rPr lang="en-US" sz="1500" kern="1200"/>
            <a:t>Cross-platform, flexible deployment</a:t>
          </a:r>
        </a:p>
        <a:p>
          <a:pPr marL="114300" lvl="1" indent="-114300" algn="l" defTabSz="666750">
            <a:lnSpc>
              <a:spcPct val="100000"/>
            </a:lnSpc>
            <a:spcBef>
              <a:spcPct val="0"/>
            </a:spcBef>
            <a:spcAft>
              <a:spcPct val="20000"/>
            </a:spcAft>
            <a:buChar char="•"/>
          </a:pPr>
          <a:r>
            <a:rPr lang="en-US" sz="1500" b="0" i="0" kern="1200"/>
            <a:t>Unparalleled performance</a:t>
          </a:r>
          <a:endParaRPr lang="en-US" sz="1500" kern="1200"/>
        </a:p>
        <a:p>
          <a:pPr marL="114300" lvl="1" indent="-114300" algn="l" defTabSz="666750">
            <a:lnSpc>
              <a:spcPct val="100000"/>
            </a:lnSpc>
            <a:spcBef>
              <a:spcPct val="0"/>
            </a:spcBef>
            <a:spcAft>
              <a:spcPct val="20000"/>
            </a:spcAft>
            <a:buChar char="•"/>
          </a:pPr>
          <a:r>
            <a:rPr lang="en-US" sz="1500" kern="1200"/>
            <a:t>Reduced infrastructure &amp; hosting costs</a:t>
          </a:r>
        </a:p>
        <a:p>
          <a:pPr marL="114300" lvl="1" indent="-114300" algn="l" defTabSz="666750">
            <a:lnSpc>
              <a:spcPct val="100000"/>
            </a:lnSpc>
            <a:spcBef>
              <a:spcPct val="0"/>
            </a:spcBef>
            <a:spcAft>
              <a:spcPct val="20000"/>
            </a:spcAft>
            <a:buChar char="•"/>
          </a:pPr>
          <a:r>
            <a:rPr lang="en-US" sz="1500" b="0" i="0" kern="1200"/>
            <a:t>Modern, innovative languages and APIs</a:t>
          </a:r>
          <a:endParaRPr lang="en-US" sz="1500" kern="1200"/>
        </a:p>
      </dsp:txBody>
      <dsp:txXfrm>
        <a:off x="0" y="1261636"/>
        <a:ext cx="6291714" cy="1120904"/>
      </dsp:txXfrm>
    </dsp:sp>
    <dsp:sp modelId="{6DB83994-2304-E24B-9D3C-CFA7618B682C}">
      <dsp:nvSpPr>
        <dsp:cNvPr id="0" name=""/>
        <dsp:cNvSpPr/>
      </dsp:nvSpPr>
      <dsp:spPr>
        <a:xfrm>
          <a:off x="0" y="2382541"/>
          <a:ext cx="6291714" cy="758598"/>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Start with .NET 5</a:t>
          </a:r>
        </a:p>
      </dsp:txBody>
      <dsp:txXfrm>
        <a:off x="37032" y="2419573"/>
        <a:ext cx="6217650" cy="684534"/>
      </dsp:txXfrm>
    </dsp:sp>
    <dsp:sp modelId="{7C8D5571-3D34-BF43-80F7-F048F2CCBD96}">
      <dsp:nvSpPr>
        <dsp:cNvPr id="0" name=""/>
        <dsp:cNvSpPr/>
      </dsp:nvSpPr>
      <dsp:spPr>
        <a:xfrm>
          <a:off x="0" y="3141140"/>
          <a:ext cx="6291714"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762" tIns="24130" rIns="135128" bIns="24130" numCol="1" spcCol="1270" anchor="t" anchorCtr="0">
          <a:noAutofit/>
        </a:bodyPr>
        <a:lstStyle/>
        <a:p>
          <a:pPr marL="114300" lvl="1" indent="-114300" algn="l" defTabSz="666750">
            <a:lnSpc>
              <a:spcPct val="100000"/>
            </a:lnSpc>
            <a:spcBef>
              <a:spcPct val="0"/>
            </a:spcBef>
            <a:spcAft>
              <a:spcPct val="20000"/>
            </a:spcAft>
            <a:buChar char="•"/>
          </a:pPr>
          <a:r>
            <a:rPr lang="en-US" sz="1500" kern="1200"/>
            <a:t>Greater than 4 and </a:t>
          </a:r>
          <a:r>
            <a:rPr lang="en-US" sz="1500" kern="1200" err="1"/>
            <a:t>.Net</a:t>
          </a:r>
          <a:r>
            <a:rPr lang="en-US" sz="1500" kern="1200"/>
            <a:t> Core 3</a:t>
          </a:r>
        </a:p>
      </dsp:txBody>
      <dsp:txXfrm>
        <a:off x="0" y="3141140"/>
        <a:ext cx="6291714" cy="314640"/>
      </dsp:txXfrm>
    </dsp:sp>
    <dsp:sp modelId="{1334FCCC-5916-3F49-B69F-B46F7906E318}">
      <dsp:nvSpPr>
        <dsp:cNvPr id="0" name=""/>
        <dsp:cNvSpPr/>
      </dsp:nvSpPr>
      <dsp:spPr>
        <a:xfrm>
          <a:off x="0" y="3455780"/>
          <a:ext cx="6291714" cy="758598"/>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.NET Standard serves as a bridge across framework and core to maintain historical compatibility.</a:t>
          </a:r>
          <a:endParaRPr lang="en-US" sz="1900" kern="1200"/>
        </a:p>
      </dsp:txBody>
      <dsp:txXfrm>
        <a:off x="37032" y="3492812"/>
        <a:ext cx="6217650" cy="684534"/>
      </dsp:txXfrm>
    </dsp:sp>
    <dsp:sp modelId="{73120761-5097-F949-9021-3B8AB0977B9B}">
      <dsp:nvSpPr>
        <dsp:cNvPr id="0" name=""/>
        <dsp:cNvSpPr/>
      </dsp:nvSpPr>
      <dsp:spPr>
        <a:xfrm>
          <a:off x="0" y="4269098"/>
          <a:ext cx="6291714" cy="758598"/>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ASP.NET Core refers to apps that run on .NET 5 and greater, while ASP.NET refers to .NET Framework versions.</a:t>
          </a:r>
          <a:endParaRPr lang="en-US" sz="1900" kern="1200"/>
        </a:p>
      </dsp:txBody>
      <dsp:txXfrm>
        <a:off x="37032" y="4306130"/>
        <a:ext cx="6217650" cy="6845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BC69D-D5DD-E748-AFE2-8D22B408FC70}">
      <dsp:nvSpPr>
        <dsp:cNvPr id="0" name=""/>
        <dsp:cNvSpPr/>
      </dsp:nvSpPr>
      <dsp:spPr>
        <a:xfrm>
          <a:off x="3594" y="229666"/>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Unified story for building web UI and web APIs.</a:t>
          </a:r>
          <a:endParaRPr lang="en-US" sz="1600" kern="1200"/>
        </a:p>
      </dsp:txBody>
      <dsp:txXfrm>
        <a:off x="3594" y="229666"/>
        <a:ext cx="1946002" cy="1167601"/>
      </dsp:txXfrm>
    </dsp:sp>
    <dsp:sp modelId="{81FE9C42-F50C-6043-88DF-76C00ED8ECE6}">
      <dsp:nvSpPr>
        <dsp:cNvPr id="0" name=""/>
        <dsp:cNvSpPr/>
      </dsp:nvSpPr>
      <dsp:spPr>
        <a:xfrm>
          <a:off x="2144196" y="229666"/>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Designed for testability.</a:t>
          </a:r>
          <a:endParaRPr lang="en-US" sz="1600" kern="1200"/>
        </a:p>
      </dsp:txBody>
      <dsp:txXfrm>
        <a:off x="2144196" y="229666"/>
        <a:ext cx="1946002" cy="1167601"/>
      </dsp:txXfrm>
    </dsp:sp>
    <dsp:sp modelId="{6440961A-A7EF-AE42-8108-114DFE3D6823}">
      <dsp:nvSpPr>
        <dsp:cNvPr id="0" name=""/>
        <dsp:cNvSpPr/>
      </dsp:nvSpPr>
      <dsp:spPr>
        <a:xfrm>
          <a:off x="4284798" y="229666"/>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Razor Pages.</a:t>
          </a:r>
          <a:endParaRPr lang="en-US" sz="1600" kern="1200"/>
        </a:p>
      </dsp:txBody>
      <dsp:txXfrm>
        <a:off x="4284798" y="229666"/>
        <a:ext cx="1946002" cy="1167601"/>
      </dsp:txXfrm>
    </dsp:sp>
    <dsp:sp modelId="{20AE83C9-72EF-6F40-BC33-50DB180C2BF1}">
      <dsp:nvSpPr>
        <dsp:cNvPr id="0" name=""/>
        <dsp:cNvSpPr/>
      </dsp:nvSpPr>
      <dsp:spPr>
        <a:xfrm>
          <a:off x="6425401" y="229666"/>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Blazor enables using C# in the browser alongside JavaScript.</a:t>
          </a:r>
          <a:endParaRPr lang="en-US" sz="1600" kern="1200"/>
        </a:p>
      </dsp:txBody>
      <dsp:txXfrm>
        <a:off x="6425401" y="229666"/>
        <a:ext cx="1946002" cy="1167601"/>
      </dsp:txXfrm>
    </dsp:sp>
    <dsp:sp modelId="{2DE2A181-D376-A74A-B4D2-DEC2249E1970}">
      <dsp:nvSpPr>
        <dsp:cNvPr id="0" name=""/>
        <dsp:cNvSpPr/>
      </dsp:nvSpPr>
      <dsp:spPr>
        <a:xfrm>
          <a:off x="8566003" y="229666"/>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Cross-platform development (Windows, macOS, Linux).</a:t>
          </a:r>
          <a:endParaRPr lang="en-US" sz="1600" kern="1200"/>
        </a:p>
      </dsp:txBody>
      <dsp:txXfrm>
        <a:off x="8566003" y="229666"/>
        <a:ext cx="1946002" cy="1167601"/>
      </dsp:txXfrm>
    </dsp:sp>
    <dsp:sp modelId="{E186FC41-1FA5-964A-8156-DE70AECFBBAA}">
      <dsp:nvSpPr>
        <dsp:cNvPr id="0" name=""/>
        <dsp:cNvSpPr/>
      </dsp:nvSpPr>
      <dsp:spPr>
        <a:xfrm>
          <a:off x="3594" y="1591868"/>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Open-source and community-focused.</a:t>
          </a:r>
          <a:endParaRPr lang="en-US" sz="1600" kern="1200"/>
        </a:p>
      </dsp:txBody>
      <dsp:txXfrm>
        <a:off x="3594" y="1591868"/>
        <a:ext cx="1946002" cy="1167601"/>
      </dsp:txXfrm>
    </dsp:sp>
    <dsp:sp modelId="{237B609D-1103-4D41-B082-96DAAE0A660D}">
      <dsp:nvSpPr>
        <dsp:cNvPr id="0" name=""/>
        <dsp:cNvSpPr/>
      </dsp:nvSpPr>
      <dsp:spPr>
        <a:xfrm>
          <a:off x="2144196" y="1591868"/>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Integration of modern, client-side frameworks.</a:t>
          </a:r>
          <a:endParaRPr lang="en-US" sz="1600" kern="1200"/>
        </a:p>
      </dsp:txBody>
      <dsp:txXfrm>
        <a:off x="2144196" y="1591868"/>
        <a:ext cx="1946002" cy="1167601"/>
      </dsp:txXfrm>
    </dsp:sp>
    <dsp:sp modelId="{F4B4EF03-A0CA-6E46-AD0B-EAFD88C03334}">
      <dsp:nvSpPr>
        <dsp:cNvPr id="0" name=""/>
        <dsp:cNvSpPr/>
      </dsp:nvSpPr>
      <dsp:spPr>
        <a:xfrm>
          <a:off x="4284798" y="1591868"/>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Support for gRPC.</a:t>
          </a:r>
          <a:endParaRPr lang="en-US" sz="1600" kern="1200"/>
        </a:p>
      </dsp:txBody>
      <dsp:txXfrm>
        <a:off x="4284798" y="1591868"/>
        <a:ext cx="1946002" cy="1167601"/>
      </dsp:txXfrm>
    </dsp:sp>
    <dsp:sp modelId="{A6D8038A-12C6-E24D-9E47-4F0B63D65899}">
      <dsp:nvSpPr>
        <dsp:cNvPr id="0" name=""/>
        <dsp:cNvSpPr/>
      </dsp:nvSpPr>
      <dsp:spPr>
        <a:xfrm>
          <a:off x="6425401" y="1591868"/>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Cloud-ready, environment-based configuration system.</a:t>
          </a:r>
          <a:endParaRPr lang="en-US" sz="1600" kern="1200"/>
        </a:p>
      </dsp:txBody>
      <dsp:txXfrm>
        <a:off x="6425401" y="1591868"/>
        <a:ext cx="1946002" cy="1167601"/>
      </dsp:txXfrm>
    </dsp:sp>
    <dsp:sp modelId="{84DE009C-41CC-4344-85D2-6613F8305A7B}">
      <dsp:nvSpPr>
        <dsp:cNvPr id="0" name=""/>
        <dsp:cNvSpPr/>
      </dsp:nvSpPr>
      <dsp:spPr>
        <a:xfrm>
          <a:off x="8566003" y="1591868"/>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Built-in dependency injection.</a:t>
          </a:r>
          <a:endParaRPr lang="en-US" sz="1600" kern="1200"/>
        </a:p>
      </dsp:txBody>
      <dsp:txXfrm>
        <a:off x="8566003" y="1591868"/>
        <a:ext cx="1946002" cy="1167601"/>
      </dsp:txXfrm>
    </dsp:sp>
    <dsp:sp modelId="{12C8D528-5149-5346-9B74-D0741060FC48}">
      <dsp:nvSpPr>
        <dsp:cNvPr id="0" name=""/>
        <dsp:cNvSpPr/>
      </dsp:nvSpPr>
      <dsp:spPr>
        <a:xfrm>
          <a:off x="1073895" y="2954069"/>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A lightweight, high-performance, and modular HTTP request pipeline.</a:t>
          </a:r>
          <a:endParaRPr lang="en-US" sz="1600" kern="1200"/>
        </a:p>
      </dsp:txBody>
      <dsp:txXfrm>
        <a:off x="1073895" y="2954069"/>
        <a:ext cx="1946002" cy="1167601"/>
      </dsp:txXfrm>
    </dsp:sp>
    <dsp:sp modelId="{3410BC89-A60D-E84C-AD78-DFDB399BA62B}">
      <dsp:nvSpPr>
        <dsp:cNvPr id="0" name=""/>
        <dsp:cNvSpPr/>
      </dsp:nvSpPr>
      <dsp:spPr>
        <a:xfrm>
          <a:off x="3214497" y="2954069"/>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Support for various hosts (IIS, Kestrel, etc.).</a:t>
          </a:r>
          <a:endParaRPr lang="en-US" sz="1600" kern="1200"/>
        </a:p>
      </dsp:txBody>
      <dsp:txXfrm>
        <a:off x="3214497" y="2954069"/>
        <a:ext cx="1946002" cy="1167601"/>
      </dsp:txXfrm>
    </dsp:sp>
    <dsp:sp modelId="{0FFA6C0D-9A59-6B4C-8B19-C5CC41E95D79}">
      <dsp:nvSpPr>
        <dsp:cNvPr id="0" name=""/>
        <dsp:cNvSpPr/>
      </dsp:nvSpPr>
      <dsp:spPr>
        <a:xfrm>
          <a:off x="5355100" y="2954069"/>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Side-by-side versioning.</a:t>
          </a:r>
          <a:endParaRPr lang="en-US" sz="1600" kern="1200"/>
        </a:p>
      </dsp:txBody>
      <dsp:txXfrm>
        <a:off x="5355100" y="2954069"/>
        <a:ext cx="1946002" cy="1167601"/>
      </dsp:txXfrm>
    </dsp:sp>
    <dsp:sp modelId="{9227ABD7-3BBC-A74E-B225-E1095806C77A}">
      <dsp:nvSpPr>
        <dsp:cNvPr id="0" name=""/>
        <dsp:cNvSpPr/>
      </dsp:nvSpPr>
      <dsp:spPr>
        <a:xfrm>
          <a:off x="7495702" y="2954069"/>
          <a:ext cx="1946002" cy="11676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Tooling that simplifies modern web development.</a:t>
          </a:r>
          <a:endParaRPr lang="en-US" sz="1600" kern="1200"/>
        </a:p>
      </dsp:txBody>
      <dsp:txXfrm>
        <a:off x="7495702" y="2954069"/>
        <a:ext cx="1946002" cy="11676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C3093-2FD5-EE4E-8047-5F770321774D}">
      <dsp:nvSpPr>
        <dsp:cNvPr id="0" name=""/>
        <dsp:cNvSpPr/>
      </dsp:nvSpPr>
      <dsp:spPr>
        <a:xfrm>
          <a:off x="0" y="64354"/>
          <a:ext cx="6589260" cy="111793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Performance (fastest .NET ever):</a:t>
          </a:r>
          <a:endParaRPr lang="en-US" sz="2800" kern="1200"/>
        </a:p>
      </dsp:txBody>
      <dsp:txXfrm>
        <a:off x="54573" y="118927"/>
        <a:ext cx="6480114" cy="1008788"/>
      </dsp:txXfrm>
    </dsp:sp>
    <dsp:sp modelId="{AF0DC772-FD08-1747-9BB8-D5BA1CA9F99E}">
      <dsp:nvSpPr>
        <dsp:cNvPr id="0" name=""/>
        <dsp:cNvSpPr/>
      </dsp:nvSpPr>
      <dsp:spPr>
        <a:xfrm>
          <a:off x="0" y="1182289"/>
          <a:ext cx="6589260"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20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a:t>Stephen </a:t>
          </a:r>
          <a:r>
            <a:rPr lang="en-US" sz="2200" b="0" i="0" kern="1200" err="1"/>
            <a:t>Toub's</a:t>
          </a:r>
          <a:r>
            <a:rPr lang="en-US" sz="2200" b="0" i="0" kern="1200"/>
            <a:t> performance </a:t>
          </a:r>
          <a:r>
            <a:rPr lang="en-US" sz="2200" b="0" i="0" kern="1200">
              <a:hlinkClick xmlns:r="http://schemas.openxmlformats.org/officeDocument/2006/relationships" r:id="rId1"/>
            </a:rPr>
            <a:t>blog post</a:t>
          </a:r>
          <a:r>
            <a:rPr lang="en-US" sz="2200" b="0" i="0" kern="1200"/>
            <a:t>.</a:t>
          </a:r>
          <a:endParaRPr lang="en-US" sz="2200" kern="1200"/>
        </a:p>
        <a:p>
          <a:pPr marL="228600" lvl="1" indent="-228600" algn="l" defTabSz="977900">
            <a:lnSpc>
              <a:spcPct val="90000"/>
            </a:lnSpc>
            <a:spcBef>
              <a:spcPct val="0"/>
            </a:spcBef>
            <a:spcAft>
              <a:spcPct val="20000"/>
            </a:spcAft>
            <a:buChar char="•"/>
          </a:pPr>
          <a:r>
            <a:rPr lang="en-US" sz="2200" b="0" i="0" kern="1200"/>
            <a:t>Performance enhancements and benchmarks show the improvements compared to .NET 7. Upgrading is essential for accessing these features.</a:t>
          </a:r>
          <a:endParaRPr lang="en-US" sz="2200" kern="1200"/>
        </a:p>
      </dsp:txBody>
      <dsp:txXfrm>
        <a:off x="0" y="1182289"/>
        <a:ext cx="6589260" cy="1680840"/>
      </dsp:txXfrm>
    </dsp:sp>
    <dsp:sp modelId="{B10639C8-05CD-8E42-BA96-55BB56B35654}">
      <dsp:nvSpPr>
        <dsp:cNvPr id="0" name=""/>
        <dsp:cNvSpPr/>
      </dsp:nvSpPr>
      <dsp:spPr>
        <a:xfrm>
          <a:off x="0" y="2863129"/>
          <a:ext cx="6589260" cy="1117934"/>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Cross-platform</a:t>
          </a:r>
          <a:endParaRPr lang="en-US" sz="2800" kern="1200"/>
        </a:p>
      </dsp:txBody>
      <dsp:txXfrm>
        <a:off x="54573" y="2917702"/>
        <a:ext cx="6480114" cy="1008788"/>
      </dsp:txXfrm>
    </dsp:sp>
    <dsp:sp modelId="{FA6276F0-A01E-E74A-81B6-72C908CC630C}">
      <dsp:nvSpPr>
        <dsp:cNvPr id="0" name=""/>
        <dsp:cNvSpPr/>
      </dsp:nvSpPr>
      <dsp:spPr>
        <a:xfrm>
          <a:off x="0" y="4061703"/>
          <a:ext cx="6589260" cy="1117934"/>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Latest C# features and latest NuGet libraries</a:t>
          </a:r>
          <a:endParaRPr lang="en-US" sz="2800" kern="1200"/>
        </a:p>
      </dsp:txBody>
      <dsp:txXfrm>
        <a:off x="54573" y="4116276"/>
        <a:ext cx="6480114" cy="10087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4A6C5-0EEE-C34A-BB18-133B74B64AC3}">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CB845-1A47-554B-8FB7-7ADAC9A906A0}">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a:t>Customers have the option to choose between Long-Term Support (LTS) and Short-Term Support (STS) versions of .NET.</a:t>
          </a:r>
          <a:endParaRPr lang="en-US" sz="2900" kern="1200"/>
        </a:p>
      </dsp:txBody>
      <dsp:txXfrm>
        <a:off x="585701" y="1066737"/>
        <a:ext cx="4337991" cy="2693452"/>
      </dsp:txXfrm>
    </dsp:sp>
    <dsp:sp modelId="{79021437-36E3-6849-92BA-0DA52AE28787}">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B1579-A81C-9D43-AA18-787B7D023BC5}">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a:t>LTS versions are supported for a longer duration, receiving updates and patches for up to 3 years.</a:t>
          </a:r>
          <a:endParaRPr lang="en-US" sz="2900" kern="1200"/>
        </a:p>
      </dsp:txBody>
      <dsp:txXfrm>
        <a:off x="6092527" y="1066737"/>
        <a:ext cx="4337991" cy="26934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36468-B510-A94C-A3F0-9E89A6350085}">
      <dsp:nvSpPr>
        <dsp:cNvPr id="0" name=""/>
        <dsp:cNvSpPr/>
      </dsp:nvSpPr>
      <dsp:spPr>
        <a:xfrm>
          <a:off x="1953" y="92779"/>
          <a:ext cx="1549517" cy="9297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Core .NET Libraries</a:t>
          </a:r>
        </a:p>
      </dsp:txBody>
      <dsp:txXfrm>
        <a:off x="1953" y="92779"/>
        <a:ext cx="1549517" cy="929710"/>
      </dsp:txXfrm>
    </dsp:sp>
    <dsp:sp modelId="{FDFE8E2E-100E-244C-AA22-60F8B73832B4}">
      <dsp:nvSpPr>
        <dsp:cNvPr id="0" name=""/>
        <dsp:cNvSpPr/>
      </dsp:nvSpPr>
      <dsp:spPr>
        <a:xfrm>
          <a:off x="1706422" y="92779"/>
          <a:ext cx="1549517" cy="929710"/>
        </a:xfrm>
        <a:prstGeom prst="rect">
          <a:avLst/>
        </a:prstGeom>
        <a:gradFill rotWithShape="0">
          <a:gsLst>
            <a:gs pos="0">
              <a:schemeClr val="accent5">
                <a:hueOff val="-759509"/>
                <a:satOff val="-52"/>
                <a:lumOff val="123"/>
                <a:alphaOff val="0"/>
                <a:satMod val="103000"/>
                <a:lumMod val="102000"/>
                <a:tint val="94000"/>
              </a:schemeClr>
            </a:gs>
            <a:gs pos="50000">
              <a:schemeClr val="accent5">
                <a:hueOff val="-759509"/>
                <a:satOff val="-52"/>
                <a:lumOff val="123"/>
                <a:alphaOff val="0"/>
                <a:satMod val="110000"/>
                <a:lumMod val="100000"/>
                <a:shade val="100000"/>
              </a:schemeClr>
            </a:gs>
            <a:gs pos="100000">
              <a:schemeClr val="accent5">
                <a:hueOff val="-759509"/>
                <a:satOff val="-52"/>
                <a:lumOff val="1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Extension Libraries</a:t>
          </a:r>
        </a:p>
      </dsp:txBody>
      <dsp:txXfrm>
        <a:off x="1706422" y="92779"/>
        <a:ext cx="1549517" cy="929710"/>
      </dsp:txXfrm>
    </dsp:sp>
    <dsp:sp modelId="{3D0F803F-E954-5D4C-B053-52155D717FA5}">
      <dsp:nvSpPr>
        <dsp:cNvPr id="0" name=""/>
        <dsp:cNvSpPr/>
      </dsp:nvSpPr>
      <dsp:spPr>
        <a:xfrm>
          <a:off x="3410892" y="92779"/>
          <a:ext cx="1549517" cy="929710"/>
        </a:xfrm>
        <a:prstGeom prst="rect">
          <a:avLst/>
        </a:prstGeom>
        <a:gradFill rotWithShape="0">
          <a:gsLst>
            <a:gs pos="0">
              <a:schemeClr val="accent5">
                <a:hueOff val="-1519019"/>
                <a:satOff val="-103"/>
                <a:lumOff val="245"/>
                <a:alphaOff val="0"/>
                <a:satMod val="103000"/>
                <a:lumMod val="102000"/>
                <a:tint val="94000"/>
              </a:schemeClr>
            </a:gs>
            <a:gs pos="50000">
              <a:schemeClr val="accent5">
                <a:hueOff val="-1519019"/>
                <a:satOff val="-103"/>
                <a:lumOff val="245"/>
                <a:alphaOff val="0"/>
                <a:satMod val="110000"/>
                <a:lumMod val="100000"/>
                <a:shade val="100000"/>
              </a:schemeClr>
            </a:gs>
            <a:gs pos="100000">
              <a:schemeClr val="accent5">
                <a:hueOff val="-1519019"/>
                <a:satOff val="-103"/>
                <a:lumOff val="24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Garbage Collection</a:t>
          </a:r>
        </a:p>
      </dsp:txBody>
      <dsp:txXfrm>
        <a:off x="3410892" y="92779"/>
        <a:ext cx="1549517" cy="929710"/>
      </dsp:txXfrm>
    </dsp:sp>
    <dsp:sp modelId="{367C11FB-3FA8-0941-8CD1-D4DFCAA2D5B0}">
      <dsp:nvSpPr>
        <dsp:cNvPr id="0" name=""/>
        <dsp:cNvSpPr/>
      </dsp:nvSpPr>
      <dsp:spPr>
        <a:xfrm>
          <a:off x="5115362" y="92779"/>
          <a:ext cx="1549517" cy="929710"/>
        </a:xfrm>
        <a:prstGeom prst="rect">
          <a:avLst/>
        </a:prstGeom>
        <a:gradFill rotWithShape="0">
          <a:gsLst>
            <a:gs pos="0">
              <a:schemeClr val="accent5">
                <a:hueOff val="-2278528"/>
                <a:satOff val="-155"/>
                <a:lumOff val="368"/>
                <a:alphaOff val="0"/>
                <a:satMod val="103000"/>
                <a:lumMod val="102000"/>
                <a:tint val="94000"/>
              </a:schemeClr>
            </a:gs>
            <a:gs pos="50000">
              <a:schemeClr val="accent5">
                <a:hueOff val="-2278528"/>
                <a:satOff val="-155"/>
                <a:lumOff val="368"/>
                <a:alphaOff val="0"/>
                <a:satMod val="110000"/>
                <a:lumMod val="100000"/>
                <a:shade val="100000"/>
              </a:schemeClr>
            </a:gs>
            <a:gs pos="100000">
              <a:schemeClr val="accent5">
                <a:hueOff val="-2278528"/>
                <a:satOff val="-155"/>
                <a:lumOff val="3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Configuration-binding source generator</a:t>
          </a:r>
        </a:p>
      </dsp:txBody>
      <dsp:txXfrm>
        <a:off x="5115362" y="92779"/>
        <a:ext cx="1549517" cy="929710"/>
      </dsp:txXfrm>
    </dsp:sp>
    <dsp:sp modelId="{0696B16A-CC99-B941-B266-C8ABE0CC4741}">
      <dsp:nvSpPr>
        <dsp:cNvPr id="0" name=""/>
        <dsp:cNvSpPr/>
      </dsp:nvSpPr>
      <dsp:spPr>
        <a:xfrm>
          <a:off x="1953" y="1177442"/>
          <a:ext cx="1549517" cy="929710"/>
        </a:xfrm>
        <a:prstGeom prst="rect">
          <a:avLst/>
        </a:prstGeom>
        <a:gradFill rotWithShape="0">
          <a:gsLst>
            <a:gs pos="0">
              <a:schemeClr val="accent5">
                <a:hueOff val="-3038037"/>
                <a:satOff val="-207"/>
                <a:lumOff val="490"/>
                <a:alphaOff val="0"/>
                <a:satMod val="103000"/>
                <a:lumMod val="102000"/>
                <a:tint val="94000"/>
              </a:schemeClr>
            </a:gs>
            <a:gs pos="50000">
              <a:schemeClr val="accent5">
                <a:hueOff val="-3038037"/>
                <a:satOff val="-207"/>
                <a:lumOff val="490"/>
                <a:alphaOff val="0"/>
                <a:satMod val="110000"/>
                <a:lumMod val="100000"/>
                <a:shade val="100000"/>
              </a:schemeClr>
            </a:gs>
            <a:gs pos="100000">
              <a:schemeClr val="accent5">
                <a:hueOff val="-3038037"/>
                <a:satOff val="-207"/>
                <a:lumOff val="4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Reflection Improvements</a:t>
          </a:r>
        </a:p>
      </dsp:txBody>
      <dsp:txXfrm>
        <a:off x="1953" y="1177442"/>
        <a:ext cx="1549517" cy="929710"/>
      </dsp:txXfrm>
    </dsp:sp>
    <dsp:sp modelId="{21130283-E373-4647-8FE0-5A7A775DD098}">
      <dsp:nvSpPr>
        <dsp:cNvPr id="0" name=""/>
        <dsp:cNvSpPr/>
      </dsp:nvSpPr>
      <dsp:spPr>
        <a:xfrm>
          <a:off x="1706422" y="1177442"/>
          <a:ext cx="1549517" cy="929710"/>
        </a:xfrm>
        <a:prstGeom prst="rect">
          <a:avLst/>
        </a:prstGeom>
        <a:gradFill rotWithShape="0">
          <a:gsLst>
            <a:gs pos="0">
              <a:schemeClr val="accent5">
                <a:hueOff val="-3797547"/>
                <a:satOff val="-258"/>
                <a:lumOff val="613"/>
                <a:alphaOff val="0"/>
                <a:satMod val="103000"/>
                <a:lumMod val="102000"/>
                <a:tint val="94000"/>
              </a:schemeClr>
            </a:gs>
            <a:gs pos="50000">
              <a:schemeClr val="accent5">
                <a:hueOff val="-3797547"/>
                <a:satOff val="-258"/>
                <a:lumOff val="613"/>
                <a:alphaOff val="0"/>
                <a:satMod val="110000"/>
                <a:lumMod val="100000"/>
                <a:shade val="100000"/>
              </a:schemeClr>
            </a:gs>
            <a:gs pos="100000">
              <a:schemeClr val="accent5">
                <a:hueOff val="-3797547"/>
                <a:satOff val="-258"/>
                <a:lumOff val="61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Native AOT support</a:t>
          </a:r>
        </a:p>
      </dsp:txBody>
      <dsp:txXfrm>
        <a:off x="1706422" y="1177442"/>
        <a:ext cx="1549517" cy="929710"/>
      </dsp:txXfrm>
    </dsp:sp>
    <dsp:sp modelId="{B4463E43-56C1-7143-B4F7-EED13E112D5C}">
      <dsp:nvSpPr>
        <dsp:cNvPr id="0" name=""/>
        <dsp:cNvSpPr/>
      </dsp:nvSpPr>
      <dsp:spPr>
        <a:xfrm>
          <a:off x="3410892" y="1177442"/>
          <a:ext cx="1549517" cy="929710"/>
        </a:xfrm>
        <a:prstGeom prst="rect">
          <a:avLst/>
        </a:prstGeom>
        <a:gradFill rotWithShape="0">
          <a:gsLst>
            <a:gs pos="0">
              <a:schemeClr val="accent5">
                <a:hueOff val="-4557056"/>
                <a:satOff val="-310"/>
                <a:lumOff val="735"/>
                <a:alphaOff val="0"/>
                <a:satMod val="103000"/>
                <a:lumMod val="102000"/>
                <a:tint val="94000"/>
              </a:schemeClr>
            </a:gs>
            <a:gs pos="50000">
              <a:schemeClr val="accent5">
                <a:hueOff val="-4557056"/>
                <a:satOff val="-310"/>
                <a:lumOff val="735"/>
                <a:alphaOff val="0"/>
                <a:satMod val="110000"/>
                <a:lumMod val="100000"/>
                <a:shade val="100000"/>
              </a:schemeClr>
            </a:gs>
            <a:gs pos="100000">
              <a:schemeClr val="accent5">
                <a:hueOff val="-4557056"/>
                <a:satOff val="-310"/>
                <a:lumOff val="7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Performance Improvements</a:t>
          </a:r>
        </a:p>
      </dsp:txBody>
      <dsp:txXfrm>
        <a:off x="3410892" y="1177442"/>
        <a:ext cx="1549517" cy="929710"/>
      </dsp:txXfrm>
    </dsp:sp>
    <dsp:sp modelId="{67A92DB4-E4E3-9E4F-8324-24DAEF844C08}">
      <dsp:nvSpPr>
        <dsp:cNvPr id="0" name=""/>
        <dsp:cNvSpPr/>
      </dsp:nvSpPr>
      <dsp:spPr>
        <a:xfrm>
          <a:off x="5115362" y="1177442"/>
          <a:ext cx="1549517" cy="929710"/>
        </a:xfrm>
        <a:prstGeom prst="rect">
          <a:avLst/>
        </a:prstGeom>
        <a:gradFill rotWithShape="0">
          <a:gsLst>
            <a:gs pos="0">
              <a:schemeClr val="accent5">
                <a:hueOff val="-5316565"/>
                <a:satOff val="-361"/>
                <a:lumOff val="858"/>
                <a:alphaOff val="0"/>
                <a:satMod val="103000"/>
                <a:lumMod val="102000"/>
                <a:tint val="94000"/>
              </a:schemeClr>
            </a:gs>
            <a:gs pos="50000">
              <a:schemeClr val="accent5">
                <a:hueOff val="-5316565"/>
                <a:satOff val="-361"/>
                <a:lumOff val="858"/>
                <a:alphaOff val="0"/>
                <a:satMod val="110000"/>
                <a:lumMod val="100000"/>
                <a:shade val="100000"/>
              </a:schemeClr>
            </a:gs>
            <a:gs pos="100000">
              <a:schemeClr val="accent5">
                <a:hueOff val="-5316565"/>
                <a:satOff val="-361"/>
                <a:lumOff val="8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.NET SDK</a:t>
          </a:r>
        </a:p>
      </dsp:txBody>
      <dsp:txXfrm>
        <a:off x="5115362" y="1177442"/>
        <a:ext cx="1549517" cy="929710"/>
      </dsp:txXfrm>
    </dsp:sp>
    <dsp:sp modelId="{B1FCF6A1-6235-9F4F-BBF8-B9159FC5B792}">
      <dsp:nvSpPr>
        <dsp:cNvPr id="0" name=""/>
        <dsp:cNvSpPr/>
      </dsp:nvSpPr>
      <dsp:spPr>
        <a:xfrm>
          <a:off x="1953" y="2262104"/>
          <a:ext cx="1549517" cy="929710"/>
        </a:xfrm>
        <a:prstGeom prst="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Globalization</a:t>
          </a:r>
        </a:p>
      </dsp:txBody>
      <dsp:txXfrm>
        <a:off x="1953" y="2262104"/>
        <a:ext cx="1549517" cy="929710"/>
      </dsp:txXfrm>
    </dsp:sp>
    <dsp:sp modelId="{EC62FC5C-F346-3C40-822C-E340267F1EC9}">
      <dsp:nvSpPr>
        <dsp:cNvPr id="0" name=""/>
        <dsp:cNvSpPr/>
      </dsp:nvSpPr>
      <dsp:spPr>
        <a:xfrm>
          <a:off x="1706422" y="2262104"/>
          <a:ext cx="1549517" cy="929710"/>
        </a:xfrm>
        <a:prstGeom prst="rect">
          <a:avLst/>
        </a:prstGeom>
        <a:gradFill rotWithShape="0">
          <a:gsLst>
            <a:gs pos="0">
              <a:schemeClr val="accent5">
                <a:hueOff val="-6835584"/>
                <a:satOff val="-465"/>
                <a:lumOff val="1103"/>
                <a:alphaOff val="0"/>
                <a:satMod val="103000"/>
                <a:lumMod val="102000"/>
                <a:tint val="94000"/>
              </a:schemeClr>
            </a:gs>
            <a:gs pos="50000">
              <a:schemeClr val="accent5">
                <a:hueOff val="-6835584"/>
                <a:satOff val="-465"/>
                <a:lumOff val="1103"/>
                <a:alphaOff val="0"/>
                <a:satMod val="110000"/>
                <a:lumMod val="100000"/>
                <a:shade val="100000"/>
              </a:schemeClr>
            </a:gs>
            <a:gs pos="100000">
              <a:schemeClr val="accent5">
                <a:hueOff val="-6835584"/>
                <a:satOff val="-465"/>
                <a:lumOff val="11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Containers</a:t>
          </a:r>
        </a:p>
      </dsp:txBody>
      <dsp:txXfrm>
        <a:off x="1706422" y="2262104"/>
        <a:ext cx="1549517" cy="929710"/>
      </dsp:txXfrm>
    </dsp:sp>
    <dsp:sp modelId="{96EC20C0-CBA4-694A-B3F9-DAC1713BCEE2}">
      <dsp:nvSpPr>
        <dsp:cNvPr id="0" name=""/>
        <dsp:cNvSpPr/>
      </dsp:nvSpPr>
      <dsp:spPr>
        <a:xfrm>
          <a:off x="3410892" y="2262104"/>
          <a:ext cx="1549517" cy="929710"/>
        </a:xfrm>
        <a:prstGeom prst="rect">
          <a:avLst/>
        </a:prstGeom>
        <a:gradFill rotWithShape="0">
          <a:gsLst>
            <a:gs pos="0">
              <a:schemeClr val="accent5">
                <a:hueOff val="-7595094"/>
                <a:satOff val="-516"/>
                <a:lumOff val="1226"/>
                <a:alphaOff val="0"/>
                <a:satMod val="103000"/>
                <a:lumMod val="102000"/>
                <a:tint val="94000"/>
              </a:schemeClr>
            </a:gs>
            <a:gs pos="50000">
              <a:schemeClr val="accent5">
                <a:hueOff val="-7595094"/>
                <a:satOff val="-516"/>
                <a:lumOff val="1226"/>
                <a:alphaOff val="0"/>
                <a:satMod val="110000"/>
                <a:lumMod val="100000"/>
                <a:shade val="100000"/>
              </a:schemeClr>
            </a:gs>
            <a:gs pos="100000">
              <a:schemeClr val="accent5">
                <a:hueOff val="-7595094"/>
                <a:satOff val="-516"/>
                <a:lumOff val="12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Source-generated COM Interop</a:t>
          </a:r>
        </a:p>
      </dsp:txBody>
      <dsp:txXfrm>
        <a:off x="3410892" y="2262104"/>
        <a:ext cx="1549517" cy="929710"/>
      </dsp:txXfrm>
    </dsp:sp>
    <dsp:sp modelId="{893B9A1E-E7DD-544D-8D7E-8D65A3E2A99D}">
      <dsp:nvSpPr>
        <dsp:cNvPr id="0" name=""/>
        <dsp:cNvSpPr/>
      </dsp:nvSpPr>
      <dsp:spPr>
        <a:xfrm>
          <a:off x="5115362" y="2262104"/>
          <a:ext cx="1549517" cy="929710"/>
        </a:xfrm>
        <a:prstGeom prst="rect">
          <a:avLst/>
        </a:prstGeom>
        <a:gradFill rotWithShape="0">
          <a:gsLst>
            <a:gs pos="0">
              <a:schemeClr val="accent5">
                <a:hueOff val="-8354603"/>
                <a:satOff val="-568"/>
                <a:lumOff val="1348"/>
                <a:alphaOff val="0"/>
                <a:satMod val="103000"/>
                <a:lumMod val="102000"/>
                <a:tint val="94000"/>
              </a:schemeClr>
            </a:gs>
            <a:gs pos="50000">
              <a:schemeClr val="accent5">
                <a:hueOff val="-8354603"/>
                <a:satOff val="-568"/>
                <a:lumOff val="1348"/>
                <a:alphaOff val="0"/>
                <a:satMod val="110000"/>
                <a:lumMod val="100000"/>
                <a:shade val="100000"/>
              </a:schemeClr>
            </a:gs>
            <a:gs pos="100000">
              <a:schemeClr val="accent5">
                <a:hueOff val="-8354603"/>
                <a:satOff val="-568"/>
                <a:lumOff val="13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.NET on Linux</a:t>
          </a:r>
        </a:p>
      </dsp:txBody>
      <dsp:txXfrm>
        <a:off x="5115362" y="2262104"/>
        <a:ext cx="1549517" cy="929710"/>
      </dsp:txXfrm>
    </dsp:sp>
    <dsp:sp modelId="{56DFB919-3150-484A-A419-8457084B1590}">
      <dsp:nvSpPr>
        <dsp:cNvPr id="0" name=""/>
        <dsp:cNvSpPr/>
      </dsp:nvSpPr>
      <dsp:spPr>
        <a:xfrm>
          <a:off x="1953" y="3346767"/>
          <a:ext cx="1549517" cy="929710"/>
        </a:xfrm>
        <a:prstGeom prst="rect">
          <a:avLst/>
        </a:prstGeom>
        <a:gradFill rotWithShape="0">
          <a:gsLst>
            <a:gs pos="0">
              <a:schemeClr val="accent5">
                <a:hueOff val="-9114112"/>
                <a:satOff val="-620"/>
                <a:lumOff val="1471"/>
                <a:alphaOff val="0"/>
                <a:satMod val="103000"/>
                <a:lumMod val="102000"/>
                <a:tint val="94000"/>
              </a:schemeClr>
            </a:gs>
            <a:gs pos="50000">
              <a:schemeClr val="accent5">
                <a:hueOff val="-9114112"/>
                <a:satOff val="-620"/>
                <a:lumOff val="1471"/>
                <a:alphaOff val="0"/>
                <a:satMod val="110000"/>
                <a:lumMod val="100000"/>
                <a:shade val="100000"/>
              </a:schemeClr>
            </a:gs>
            <a:gs pos="100000">
              <a:schemeClr val="accent5">
                <a:hueOff val="-9114112"/>
                <a:satOff val="-620"/>
                <a:lumOff val="1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Cross-built Windows apps</a:t>
          </a:r>
        </a:p>
      </dsp:txBody>
      <dsp:txXfrm>
        <a:off x="1953" y="3346767"/>
        <a:ext cx="1549517" cy="929710"/>
      </dsp:txXfrm>
    </dsp:sp>
    <dsp:sp modelId="{70B26E87-760F-8546-A436-5CC932C43D24}">
      <dsp:nvSpPr>
        <dsp:cNvPr id="0" name=""/>
        <dsp:cNvSpPr/>
      </dsp:nvSpPr>
      <dsp:spPr>
        <a:xfrm>
          <a:off x="1706422" y="3346767"/>
          <a:ext cx="1549517" cy="929710"/>
        </a:xfrm>
        <a:prstGeom prst="rect">
          <a:avLst/>
        </a:prstGeom>
        <a:gradFill rotWithShape="0">
          <a:gsLst>
            <a:gs pos="0">
              <a:schemeClr val="accent5">
                <a:hueOff val="-9873622"/>
                <a:satOff val="-671"/>
                <a:lumOff val="1593"/>
                <a:alphaOff val="0"/>
                <a:satMod val="103000"/>
                <a:lumMod val="102000"/>
                <a:tint val="94000"/>
              </a:schemeClr>
            </a:gs>
            <a:gs pos="50000">
              <a:schemeClr val="accent5">
                <a:hueOff val="-9873622"/>
                <a:satOff val="-671"/>
                <a:lumOff val="1593"/>
                <a:alphaOff val="0"/>
                <a:satMod val="110000"/>
                <a:lumMod val="100000"/>
                <a:shade val="100000"/>
              </a:schemeClr>
            </a:gs>
            <a:gs pos="100000">
              <a:schemeClr val="accent5">
                <a:hueOff val="-9873622"/>
                <a:satOff val="-671"/>
                <a:lumOff val="15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AOT compilation for Android apps</a:t>
          </a:r>
        </a:p>
      </dsp:txBody>
      <dsp:txXfrm>
        <a:off x="1706422" y="3346767"/>
        <a:ext cx="1549517" cy="929710"/>
      </dsp:txXfrm>
    </dsp:sp>
    <dsp:sp modelId="{702633CA-97C8-EC4A-814B-0DFFC5E41040}">
      <dsp:nvSpPr>
        <dsp:cNvPr id="0" name=""/>
        <dsp:cNvSpPr/>
      </dsp:nvSpPr>
      <dsp:spPr>
        <a:xfrm>
          <a:off x="3410892" y="3346767"/>
          <a:ext cx="1549517" cy="929710"/>
        </a:xfrm>
        <a:prstGeom prst="rect">
          <a:avLst/>
        </a:prstGeom>
        <a:gradFill rotWithShape="0">
          <a:gsLst>
            <a:gs pos="0">
              <a:schemeClr val="accent5">
                <a:hueOff val="-10633130"/>
                <a:satOff val="-723"/>
                <a:lumOff val="1716"/>
                <a:alphaOff val="0"/>
                <a:satMod val="103000"/>
                <a:lumMod val="102000"/>
                <a:tint val="94000"/>
              </a:schemeClr>
            </a:gs>
            <a:gs pos="50000">
              <a:schemeClr val="accent5">
                <a:hueOff val="-10633130"/>
                <a:satOff val="-723"/>
                <a:lumOff val="1716"/>
                <a:alphaOff val="0"/>
                <a:satMod val="110000"/>
                <a:lumMod val="100000"/>
                <a:shade val="100000"/>
              </a:schemeClr>
            </a:gs>
            <a:gs pos="100000">
              <a:schemeClr val="accent5">
                <a:hueOff val="-10633130"/>
                <a:satOff val="-723"/>
                <a:lumOff val="171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Code Analysis</a:t>
          </a:r>
        </a:p>
      </dsp:txBody>
      <dsp:txXfrm>
        <a:off x="3410892" y="3346767"/>
        <a:ext cx="1549517" cy="929710"/>
      </dsp:txXfrm>
    </dsp:sp>
    <dsp:sp modelId="{F73A38CA-E798-964D-926A-1501C63312A5}">
      <dsp:nvSpPr>
        <dsp:cNvPr id="0" name=""/>
        <dsp:cNvSpPr/>
      </dsp:nvSpPr>
      <dsp:spPr>
        <a:xfrm>
          <a:off x="5115362" y="3346767"/>
          <a:ext cx="1549517" cy="929710"/>
        </a:xfrm>
        <a:prstGeom prst="rect">
          <a:avLst/>
        </a:prstGeom>
        <a:gradFill rotWithShape="0">
          <a:gsLst>
            <a:gs pos="0">
              <a:schemeClr val="accent5">
                <a:hueOff val="-11392640"/>
                <a:satOff val="-774"/>
                <a:lumOff val="1838"/>
                <a:alphaOff val="0"/>
                <a:satMod val="103000"/>
                <a:lumMod val="102000"/>
                <a:tint val="94000"/>
              </a:schemeClr>
            </a:gs>
            <a:gs pos="50000">
              <a:schemeClr val="accent5">
                <a:hueOff val="-11392640"/>
                <a:satOff val="-774"/>
                <a:lumOff val="1838"/>
                <a:alphaOff val="0"/>
                <a:satMod val="110000"/>
                <a:lumMod val="100000"/>
                <a:shade val="100000"/>
              </a:schemeClr>
            </a:gs>
            <a:gs pos="100000">
              <a:schemeClr val="accent5">
                <a:hueOff val="-11392640"/>
                <a:satOff val="-774"/>
                <a:lumOff val="18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Windows Presentation Foundation</a:t>
          </a:r>
        </a:p>
      </dsp:txBody>
      <dsp:txXfrm>
        <a:off x="5115362" y="3346767"/>
        <a:ext cx="1549517" cy="929710"/>
      </dsp:txXfrm>
    </dsp:sp>
    <dsp:sp modelId="{957E33F8-A18D-7041-8877-9B79D9E8D37C}">
      <dsp:nvSpPr>
        <dsp:cNvPr id="0" name=""/>
        <dsp:cNvSpPr/>
      </dsp:nvSpPr>
      <dsp:spPr>
        <a:xfrm>
          <a:off x="2558657" y="4431429"/>
          <a:ext cx="1549517" cy="929710"/>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NuGet</a:t>
          </a:r>
        </a:p>
      </dsp:txBody>
      <dsp:txXfrm>
        <a:off x="2558657" y="4431429"/>
        <a:ext cx="1549517" cy="9297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0B603-54A6-1742-93AB-53E1EF9B872E}">
      <dsp:nvSpPr>
        <dsp:cNvPr id="0" name=""/>
        <dsp:cNvSpPr/>
      </dsp:nvSpPr>
      <dsp:spPr>
        <a:xfrm>
          <a:off x="0" y="354704"/>
          <a:ext cx="5811128" cy="81081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Time Abstraction</a:t>
          </a:r>
          <a:endParaRPr lang="en-US" sz="3300" kern="1200"/>
        </a:p>
      </dsp:txBody>
      <dsp:txXfrm>
        <a:off x="39580" y="394284"/>
        <a:ext cx="5731968" cy="731650"/>
      </dsp:txXfrm>
    </dsp:sp>
    <dsp:sp modelId="{6043DEA3-D298-7044-BECB-9A68E0C5FAF8}">
      <dsp:nvSpPr>
        <dsp:cNvPr id="0" name=""/>
        <dsp:cNvSpPr/>
      </dsp:nvSpPr>
      <dsp:spPr>
        <a:xfrm>
          <a:off x="0" y="1165514"/>
          <a:ext cx="5811128" cy="119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5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Allows you to create a time provider that works with a time zone that is different than local time</a:t>
          </a:r>
        </a:p>
      </dsp:txBody>
      <dsp:txXfrm>
        <a:off x="0" y="1165514"/>
        <a:ext cx="5811128" cy="1195424"/>
      </dsp:txXfrm>
    </dsp:sp>
    <dsp:sp modelId="{C900074B-DB3F-AF49-9A87-0495966579C7}">
      <dsp:nvSpPr>
        <dsp:cNvPr id="0" name=""/>
        <dsp:cNvSpPr/>
      </dsp:nvSpPr>
      <dsp:spPr>
        <a:xfrm>
          <a:off x="0" y="2360939"/>
          <a:ext cx="5811128" cy="81081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Randomness Tools</a:t>
          </a:r>
        </a:p>
      </dsp:txBody>
      <dsp:txXfrm>
        <a:off x="39580" y="2400519"/>
        <a:ext cx="5731968" cy="731650"/>
      </dsp:txXfrm>
    </dsp:sp>
    <dsp:sp modelId="{DE69EEE7-6C4A-B143-A928-982A0608981B}">
      <dsp:nvSpPr>
        <dsp:cNvPr id="0" name=""/>
        <dsp:cNvSpPr/>
      </dsp:nvSpPr>
      <dsp:spPr>
        <a:xfrm>
          <a:off x="0" y="3171749"/>
          <a:ext cx="5811128" cy="2151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5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GetItems&lt;T&gt;()</a:t>
          </a:r>
        </a:p>
        <a:p>
          <a:pPr marL="457200" lvl="2" indent="-228600" algn="l" defTabSz="1155700">
            <a:lnSpc>
              <a:spcPct val="90000"/>
            </a:lnSpc>
            <a:spcBef>
              <a:spcPct val="0"/>
            </a:spcBef>
            <a:spcAft>
              <a:spcPct val="20000"/>
            </a:spcAft>
            <a:buChar char="•"/>
          </a:pPr>
          <a:r>
            <a:rPr lang="en-US" sz="2600" kern="1200"/>
            <a:t>R</a:t>
          </a:r>
          <a:r>
            <a:rPr lang="en-US" sz="2600" b="0" i="0" kern="1200"/>
            <a:t>andomly choose a specified number of items from an input set.</a:t>
          </a:r>
          <a:endParaRPr lang="en-US" sz="2600" kern="1200"/>
        </a:p>
        <a:p>
          <a:pPr marL="228600" lvl="1" indent="-228600" algn="l" defTabSz="1155700">
            <a:lnSpc>
              <a:spcPct val="90000"/>
            </a:lnSpc>
            <a:spcBef>
              <a:spcPct val="0"/>
            </a:spcBef>
            <a:spcAft>
              <a:spcPct val="20000"/>
            </a:spcAft>
            <a:buChar char="•"/>
          </a:pPr>
          <a:r>
            <a:rPr lang="en-US" sz="2600" kern="1200"/>
            <a:t>Suffle&lt;T&gt;()</a:t>
          </a:r>
        </a:p>
        <a:p>
          <a:pPr marL="457200" lvl="2" indent="-228600" algn="l" defTabSz="1155700">
            <a:lnSpc>
              <a:spcPct val="90000"/>
            </a:lnSpc>
            <a:spcBef>
              <a:spcPct val="0"/>
            </a:spcBef>
            <a:spcAft>
              <a:spcPct val="20000"/>
            </a:spcAft>
            <a:buChar char="•"/>
          </a:pPr>
          <a:r>
            <a:rPr lang="en-US" sz="2600" kern="1200"/>
            <a:t>Randomize the order of a span</a:t>
          </a:r>
        </a:p>
      </dsp:txBody>
      <dsp:txXfrm>
        <a:off x="0" y="3171749"/>
        <a:ext cx="5811128" cy="21517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CA43E-2AA6-8844-AB4D-78B66F1EFA79}">
      <dsp:nvSpPr>
        <dsp:cNvPr id="0" name=""/>
        <dsp:cNvSpPr/>
      </dsp:nvSpPr>
      <dsp:spPr>
        <a:xfrm>
          <a:off x="0" y="16447"/>
          <a:ext cx="5811128" cy="183185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0" kern="1200"/>
            <a:t>Ability</a:t>
          </a:r>
          <a:r>
            <a:rPr lang="en-US" sz="2600" b="1" i="0" kern="1200"/>
            <a:t> </a:t>
          </a:r>
          <a:r>
            <a:rPr lang="en-US" sz="2600" b="0" i="0" kern="1200"/>
            <a:t>to adjust memory limits on-the-fly, ideal for cloud services that experience fluctuating demand.</a:t>
          </a:r>
          <a:endParaRPr lang="en-US" sz="2600" kern="1200"/>
        </a:p>
      </dsp:txBody>
      <dsp:txXfrm>
        <a:off x="89424" y="105871"/>
        <a:ext cx="5632280" cy="1653006"/>
      </dsp:txXfrm>
    </dsp:sp>
    <dsp:sp modelId="{F8C42BA4-5EE8-514A-A865-6BAA4C3467A3}">
      <dsp:nvSpPr>
        <dsp:cNvPr id="0" name=""/>
        <dsp:cNvSpPr/>
      </dsp:nvSpPr>
      <dsp:spPr>
        <a:xfrm>
          <a:off x="0" y="1923182"/>
          <a:ext cx="5811128" cy="1831854"/>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Scale resource consumption up or down in response to changing demand, ensuring cost-effective resource utilization.</a:t>
          </a:r>
          <a:endParaRPr lang="en-US" sz="2600" kern="1200"/>
        </a:p>
      </dsp:txBody>
      <dsp:txXfrm>
        <a:off x="89424" y="2012606"/>
        <a:ext cx="5632280" cy="1653006"/>
      </dsp:txXfrm>
    </dsp:sp>
    <dsp:sp modelId="{6A5180D0-CCE9-1143-8688-124B0A8405F8}">
      <dsp:nvSpPr>
        <dsp:cNvPr id="0" name=""/>
        <dsp:cNvSpPr/>
      </dsp:nvSpPr>
      <dsp:spPr>
        <a:xfrm>
          <a:off x="0" y="3829916"/>
          <a:ext cx="5811128" cy="1831854"/>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0" kern="1200"/>
            <a:t>You</a:t>
          </a:r>
          <a:r>
            <a:rPr lang="en-US" sz="2600" b="1" i="0" kern="1200"/>
            <a:t> </a:t>
          </a:r>
          <a:r>
            <a:rPr lang="en-US" sz="2600" b="0" i="0" kern="1200"/>
            <a:t>can use the RefreshMemoryLimit() API to update memory limits</a:t>
          </a:r>
          <a:endParaRPr lang="en-US" sz="2600" kern="1200"/>
        </a:p>
      </dsp:txBody>
      <dsp:txXfrm>
        <a:off x="89424" y="3919340"/>
        <a:ext cx="5632280" cy="165300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03466-1A25-C04E-9A67-5AF58C64F46D}" type="datetimeFigureOut">
              <a:rPr lang="en-US" smtClean="0"/>
              <a:t>10/25/23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15EB6-37F8-214B-AAA9-598228FDC1D7}" type="slidenum">
              <a:rPr lang="en-US" smtClean="0"/>
              <a:t>‹#›</a:t>
            </a:fld>
            <a:endParaRPr lang="en-US"/>
          </a:p>
        </p:txBody>
      </p:sp>
    </p:spTree>
    <p:extLst>
      <p:ext uri="{BB962C8B-B14F-4D97-AF65-F5344CB8AC3E}">
        <p14:creationId xmlns:p14="http://schemas.microsoft.com/office/powerpoint/2010/main" val="3999876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ka.ms/new-console-templat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learn.microsoft.com/en-us/dotnet/csharp/whats-new/tutorials/top-level-statement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ka.ms/new-console-templat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learn.microsoft.com/en-us/dotnet/csharp/whats-new/tutorials/top-level-statement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earn.microsoft.com/en-us/dotnet/standard/serialization/system-text-json/source-generation?pivots=dotnet-8-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pi.contoso.com/book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dotnet/runtime/issues/new" TargetMode="External"/><Relationship Id="rId7" Type="http://schemas.openxmlformats.org/officeDocument/2006/relationships/hyperlink" Target="https://learn.microsoft.com/en-us/dotnet/api/system.text.json.utf8jsonwriter"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learn.microsoft.com/en-us/dotnet/api/system.text.json.utf8jsonreader" TargetMode="External"/><Relationship Id="rId5" Type="http://schemas.openxmlformats.org/officeDocument/2006/relationships/hyperlink" Target="https://learn.microsoft.com/en-us/dotnet/api/system.text.json.jsondocument" TargetMode="External"/><Relationship Id="rId4" Type="http://schemas.openxmlformats.org/officeDocument/2006/relationships/hyperlink" Target="https://learn.microsoft.com/en-us/dotnet/api/system.text.json.jsonserializer"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learn.microsoft.com/en-us/dotnet/api/system.random" TargetMode="External"/><Relationship Id="rId13" Type="http://schemas.openxmlformats.org/officeDocument/2006/relationships/hyperlink" Target="https://learn.microsoft.com/en-us/dotnet/api/system.random.shuffle" TargetMode="External"/><Relationship Id="rId3" Type="http://schemas.openxmlformats.org/officeDocument/2006/relationships/hyperlink" Target="https://learn.microsoft.com/en-us/dotnet/api/system.timeprovider" TargetMode="External"/><Relationship Id="rId7" Type="http://schemas.openxmlformats.org/officeDocument/2006/relationships/hyperlink" Target="https://learn.microsoft.com/en-us/dotnet/api/system.threading.tasks.task.waitasync" TargetMode="External"/><Relationship Id="rId12" Type="http://schemas.openxmlformats.org/officeDocument/2006/relationships/hyperlink" Target="https://learn.microsoft.com/en-us/dotnet/api/system.random.shared#system-random-shared"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learn.microsoft.com/en-us/dotnet/api/system.threading.tasks.task.delay" TargetMode="External"/><Relationship Id="rId11" Type="http://schemas.openxmlformats.org/officeDocument/2006/relationships/hyperlink" Target="https://learn.microsoft.com/en-us/dotnet/api/system.security.cryptography.randomnumbergenerator.getitems" TargetMode="External"/><Relationship Id="rId5" Type="http://schemas.openxmlformats.org/officeDocument/2006/relationships/hyperlink" Target="https://learn.microsoft.com/en-us/dotnet/api/system.threading.tasks.task" TargetMode="External"/><Relationship Id="rId10" Type="http://schemas.openxmlformats.org/officeDocument/2006/relationships/hyperlink" Target="https://learn.microsoft.com/en-us/dotnet/api/system.random.getitems" TargetMode="External"/><Relationship Id="rId4" Type="http://schemas.openxmlformats.org/officeDocument/2006/relationships/hyperlink" Target="https://learn.microsoft.com/en-us/dotnet/api/system.threading.itimer" TargetMode="External"/><Relationship Id="rId9" Type="http://schemas.openxmlformats.org/officeDocument/2006/relationships/hyperlink" Target="https://learn.microsoft.com/en-us/dotnet/api/system.security.cryptography.randomnumbergenerator" TargetMode="External"/><Relationship Id="rId14" Type="http://schemas.openxmlformats.org/officeDocument/2006/relationships/hyperlink" Target="https://learn.microsoft.com/en-us/dotnet/api/system.security.cryptography.randomnumbergenerator.shuffle#system-security-cryptography-randomnumbergenerator-shuffle-1(system-span((-0)))"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learn.microsoft.com/en-us/dotnet/api/system.string.indexofany" TargetMode="External"/><Relationship Id="rId3" Type="http://schemas.openxmlformats.org/officeDocument/2006/relationships/hyperlink" Target="https://learn.microsoft.com/en-us/dotnet/api/system.collections.frozen" TargetMode="External"/><Relationship Id="rId7" Type="http://schemas.openxmlformats.org/officeDocument/2006/relationships/hyperlink" Target="https://learn.microsoft.com/en-us/dotnet/api/system.string.indexofany#system-string-indexofany(system-char())" TargetMode="External"/><Relationship Id="rId12" Type="http://schemas.openxmlformats.org/officeDocument/2006/relationships/hyperlink" Target="https://learn.microsoft.com/en-us/dotnet/api/system.io.hashing.xxhash128"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learn.microsoft.com/en-us/dotnet/api/system.buffers.searchvalues-1" TargetMode="External"/><Relationship Id="rId11" Type="http://schemas.openxmlformats.org/officeDocument/2006/relationships/hyperlink" Target="https://learn.microsoft.com/en-us/dotnet/api/system.io.hashing.xxhash3" TargetMode="External"/><Relationship Id="rId5" Type="http://schemas.openxmlformats.org/officeDocument/2006/relationships/hyperlink" Target="https://learn.microsoft.com/en-us/dotnet/api/system.collections.frozen.frozenset-1" TargetMode="External"/><Relationship Id="rId10" Type="http://schemas.openxmlformats.org/officeDocument/2006/relationships/hyperlink" Target="https://learn.microsoft.com/en-us/dotnet/api/system.text.compositeformat" TargetMode="External"/><Relationship Id="rId4" Type="http://schemas.openxmlformats.org/officeDocument/2006/relationships/hyperlink" Target="https://learn.microsoft.com/en-us/dotnet/api/system.collections.frozen.frozendictionary-2" TargetMode="External"/><Relationship Id="rId9" Type="http://schemas.openxmlformats.org/officeDocument/2006/relationships/hyperlink" Target="https://learn.microsoft.com/en-us/dotnet/api/system.memoryextensions.indexofany"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learn.microsoft.com/en-us/dotnet/core/whats-new/dotnet-8#data-valid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learn.microsoft.com/en-us/dotnet/core/whats-new/dotnet-8#cryptography"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learn.microsoft.com/en-us/dotnet/core/whats-new/dotnet-8#keyed-di-services"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learn.microsoft.com/en-us/dotnet/core/whats-new/dotnet-8#hosted-lifecycle-services"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earn.microsoft.com/en-us/dotnet/core/whats-new/dotnet-8#options-validation"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learn.microsoft.com/en-us/dotnet/core/whats-new/dotnet-8#vector512-and-avx-512"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learn.microsoft.com/en-us/dotnet/core/runtime-config/compilation#profile-guided-optimization" TargetMode="External"/><Relationship Id="rId4" Type="http://schemas.openxmlformats.org/officeDocument/2006/relationships/hyperlink" Target="https://learn.microsoft.com/en-us/dotnet/api/system.threadstaticattribut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earn.microsoft.com/en-us/dotnet/core/whats-new/dotnet-8#net-sdk"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learn.microsoft.com/en-us/dotnet/core/whats-new/dotnet-8#net-sdk"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learn.microsoft.com/en-us/dotnet/core/whats-new/dotnet-8#globalizati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learn.microsoft.com/en-us/dotnet/core/docker/publish-as-container?pivots=dotnet-7-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learn.microsoft.com/en-us/dotnet/core/whats-new/dotnet-8#containers"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learn.microsoft.com/en-us/dotnet/core/docker/publish-as-container?pivots=dotnet-7-0"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www.bytehide.com/blog/list-csharp" TargetMode="External"/><Relationship Id="rId4" Type="http://schemas.openxmlformats.org/officeDocument/2006/relationships/hyperlink" Target="https://learn.microsoft.com/en-us/dotnet/core/whats-new/dotnet-8#containers"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github.com/dotnet/core/blob/main/linux-support.md#red-hat-enterprise-linux-family-support" TargetMode="External"/><Relationship Id="rId7" Type="http://schemas.openxmlformats.org/officeDocument/2006/relationships/hyperlink" Target="https://github.com/dotnet/dotnet#building"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github.com/dotnet/source-build" TargetMode="External"/><Relationship Id="rId5" Type="http://schemas.openxmlformats.org/officeDocument/2006/relationships/hyperlink" Target="https://github.com/dotnet/dotnet" TargetMode="External"/><Relationship Id="rId4" Type="http://schemas.openxmlformats.org/officeDocument/2006/relationships/hyperlink" Target="https://github.com/dotnet/installer"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learn.microsoft.com/en-us/nuget/reference/errors-and-warnings/nu3042"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learn.microsoft.com/en-us/dotnet/core/compatibility/8.0?toc=%2Fdotnet%2Ffundamentals%2Ftoc.json&amp;bc=%2Fdotnet%2Fbreadcrumb%2Ftoc.json"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s://issuesof.net/?q=%20is:open%20-label:Documented%20is:issue%20(label:%22Breaking%20Change%22%20or%20label:breaking-change)%20(repo:dotnet/docs%20or%20repo:aspnet/Announcements)%20group:repo%20(label:%22:checkered_flag:%20Release:%20.NET%208%22%20or%20label:8.0.0)%20sort:created-desc" TargetMode="External"/><Relationship Id="rId4" Type="http://schemas.openxmlformats.org/officeDocument/2006/relationships/hyperlink" Target="https://learn.microsoft.com/en-us/dotnet/core/compatibility/7.0?toc=%2Fdotnet%2Ffundamentals%2Ftoc.json&amp;bc=%2Fdotnet%2Fbreadcrumb%2Ftoc.json"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learn.microsoft.com/en-us/ef/core/what-is-new/ef-core-8.0/breaking-change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visualstudio.microsoft.com/vs/preview/#download-preview"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asp.net/"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slide" Target="../slides/slide46.xml"/><Relationship Id="rId1" Type="http://schemas.openxmlformats.org/officeDocument/2006/relationships/notesMaster" Target="../notesMasters/notesMaster1.xml"/><Relationship Id="rId5" Type="http://schemas.openxmlformats.org/officeDocument/2006/relationships/hyperlink" Target="https://dotnet.microsoft.com/en-us/download/dotnet/8.0" TargetMode="External"/><Relationship Id="rId4" Type="http://schemas.openxmlformats.org/officeDocument/2006/relationships/hyperlink" Target="https://marketplace.visualstudio.com/items?itemName=ms-dotnettools.csharp"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aspnet/core/fundamentals/choose-aspnet-framework?view=aspnetcore-7.0#aspnet-co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blogs.microsoft.com/dotnet/performance-improvements-in-net-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tnet.microsoft.com/en-us/platform/support/policy/dotnet-core#:~:text=Customers%20can%20choose%20Long%20Term,and%20patches%20for%203%20year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dotnet/core/whats-new/dotnet-8"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learn.microsoft.com/en-us/dotnet/core/compatibility/7.0?toc=%2Fdotnet%2Ffundamentals%2Ftoc.json&amp;bc=%2Fdotnet%2Fbreadcrumb%2Ftoc.json" TargetMode="External"/><Relationship Id="rId5" Type="http://schemas.openxmlformats.org/officeDocument/2006/relationships/hyperlink" Target="https://learn.microsoft.com/en-us/dotnet/core/compatibility/8.0?toc=%2Fdotnet%2Ffundamentals%2Ftoc.json&amp;bc=%2Fdotnet%2Fbreadcrumb%2Ftoc.json" TargetMode="External"/><Relationship Id="rId4" Type="http://schemas.openxmlformats.org/officeDocument/2006/relationships/hyperlink" Target="https://learn.microsoft.com/en-us/dotnet/core/whats-new/dotnet-7"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dotnet/api/system.nullreferenceexcep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learn.microsoft.com/en-us/dotnet/csharp/nullable-references#nullable-contex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a:t>10/25/23</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9020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effectLst/>
                <a:latin typeface="Calibri" panose="020F0502020204030204" pitchFamily="34" charset="0"/>
              </a:rPr>
              <a:t>Variables are either not-null or maybe-null and this is what determines if it can be dereferenced or not</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10</a:t>
            </a:fld>
            <a:endParaRPr lang="en-US"/>
          </a:p>
        </p:txBody>
      </p:sp>
    </p:spTree>
    <p:extLst>
      <p:ext uri="{BB962C8B-B14F-4D97-AF65-F5344CB8AC3E}">
        <p14:creationId xmlns:p14="http://schemas.microsoft.com/office/powerpoint/2010/main" val="3391577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effectLst/>
                <a:latin typeface="Calibri" panose="020F0502020204030204" pitchFamily="34" charset="0"/>
              </a:rPr>
              <a:t>By default null state analysis doesn't trace into methods, so it will always generate a warning unless you use 'Constructor Chaining', or 'Nullable Attributes' on the method</a:t>
            </a:r>
            <a:br>
              <a:rPr lang="en-US" sz="1800">
                <a:effectLst/>
                <a:latin typeface="Calibri" panose="020F0502020204030204" pitchFamily="34" charset="0"/>
              </a:rPr>
            </a:br>
            <a:r>
              <a:rPr lang="en-US" sz="1800">
                <a:effectLst/>
                <a:latin typeface="Calibri" panose="020F0502020204030204" pitchFamily="34" charset="0"/>
              </a:rPr>
              <a:t> </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11</a:t>
            </a:fld>
            <a:endParaRPr lang="en-US"/>
          </a:p>
        </p:txBody>
      </p:sp>
    </p:spTree>
    <p:extLst>
      <p:ext uri="{BB962C8B-B14F-4D97-AF65-F5344CB8AC3E}">
        <p14:creationId xmlns:p14="http://schemas.microsoft.com/office/powerpoint/2010/main" val="362230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romanLcPeriod"/>
            </a:pPr>
            <a:r>
              <a:rPr lang="en-US" sz="1800" b="0" i="0">
                <a:effectLst/>
                <a:latin typeface="Calibri" panose="020F0502020204030204" pitchFamily="34" charset="0"/>
              </a:rPr>
              <a:t>Null state analysis needs hints from the developers to understand the semantics of the APIs.  This code by looking at it when can tell is safe:</a:t>
            </a:r>
            <a:br>
              <a:rPr lang="en-US" sz="1800" b="0" i="0">
                <a:effectLst/>
                <a:latin typeface="Calibri" panose="020F0502020204030204" pitchFamily="34" charset="0"/>
              </a:rPr>
            </a:br>
            <a:r>
              <a:rPr lang="en-US" sz="1800">
                <a:effectLst/>
                <a:latin typeface="Calibri" panose="020F0502020204030204" pitchFamily="34" charset="0"/>
              </a:rPr>
              <a:t>public void </a:t>
            </a:r>
            <a:r>
              <a:rPr lang="en-US" sz="1800" err="1">
                <a:effectLst/>
                <a:latin typeface="Calibri" panose="020F0502020204030204" pitchFamily="34" charset="0"/>
              </a:rPr>
              <a:t>PrintMessage</a:t>
            </a:r>
            <a:r>
              <a:rPr lang="en-US" sz="1800">
                <a:effectLst/>
                <a:latin typeface="Calibri" panose="020F0502020204030204" pitchFamily="34" charset="0"/>
              </a:rPr>
              <a:t>(string message)</a:t>
            </a:r>
          </a:p>
          <a:p>
            <a:pPr marL="2057400" marR="0">
              <a:spcBef>
                <a:spcPts val="0"/>
              </a:spcBef>
              <a:spcAft>
                <a:spcPts val="0"/>
              </a:spcAft>
            </a:pPr>
            <a:r>
              <a:rPr lang="en-US" sz="1800">
                <a:effectLst/>
                <a:latin typeface="Calibri" panose="020F0502020204030204" pitchFamily="34" charset="0"/>
              </a:rPr>
              <a:t>{</a:t>
            </a:r>
          </a:p>
          <a:p>
            <a:pPr marL="2057400" marR="0">
              <a:spcBef>
                <a:spcPts val="0"/>
              </a:spcBef>
              <a:spcAft>
                <a:spcPts val="0"/>
              </a:spcAft>
            </a:pPr>
            <a:r>
              <a:rPr lang="en-US" sz="1800">
                <a:effectLst/>
                <a:latin typeface="Calibri" panose="020F0502020204030204" pitchFamily="34" charset="0"/>
              </a:rPr>
              <a:t>    if (!</a:t>
            </a:r>
            <a:r>
              <a:rPr lang="en-US" sz="1800" err="1">
                <a:effectLst/>
                <a:latin typeface="Calibri" panose="020F0502020204030204" pitchFamily="34" charset="0"/>
              </a:rPr>
              <a:t>string.IsNullOrWhiteSpace</a:t>
            </a:r>
            <a:r>
              <a:rPr lang="en-US" sz="1800">
                <a:effectLst/>
                <a:latin typeface="Calibri" panose="020F0502020204030204" pitchFamily="34" charset="0"/>
              </a:rPr>
              <a:t>(message))</a:t>
            </a:r>
          </a:p>
          <a:p>
            <a:pPr marL="2057400" marR="0">
              <a:spcBef>
                <a:spcPts val="0"/>
              </a:spcBef>
              <a:spcAft>
                <a:spcPts val="0"/>
              </a:spcAft>
            </a:pPr>
            <a:r>
              <a:rPr lang="en-US" sz="1800">
                <a:effectLst/>
                <a:latin typeface="Calibri" panose="020F0502020204030204" pitchFamily="34" charset="0"/>
              </a:rPr>
              <a:t>    {</a:t>
            </a:r>
          </a:p>
          <a:p>
            <a:pPr marL="2057400" marR="0">
              <a:spcBef>
                <a:spcPts val="0"/>
              </a:spcBef>
              <a:spcAft>
                <a:spcPts val="0"/>
              </a:spcAft>
            </a:pPr>
            <a:r>
              <a:rPr lang="en-US" sz="1800">
                <a:effectLst/>
                <a:latin typeface="Calibri" panose="020F0502020204030204" pitchFamily="34" charset="0"/>
              </a:rPr>
              <a:t>        </a:t>
            </a:r>
            <a:r>
              <a:rPr lang="en-US" sz="1800" err="1">
                <a:effectLst/>
                <a:latin typeface="Calibri" panose="020F0502020204030204" pitchFamily="34" charset="0"/>
              </a:rPr>
              <a:t>Console.WriteLine</a:t>
            </a:r>
            <a:r>
              <a:rPr lang="en-US" sz="1800">
                <a:effectLst/>
                <a:latin typeface="Calibri" panose="020F0502020204030204" pitchFamily="34" charset="0"/>
              </a:rPr>
              <a:t>($"{</a:t>
            </a:r>
            <a:r>
              <a:rPr lang="en-US" sz="1800" err="1">
                <a:effectLst/>
                <a:latin typeface="Calibri" panose="020F0502020204030204" pitchFamily="34" charset="0"/>
              </a:rPr>
              <a:t>DateTime.Now</a:t>
            </a:r>
            <a:r>
              <a:rPr lang="en-US" sz="1800">
                <a:effectLst/>
                <a:latin typeface="Calibri" panose="020F0502020204030204" pitchFamily="34" charset="0"/>
              </a:rPr>
              <a:t>}: {message}");</a:t>
            </a:r>
          </a:p>
          <a:p>
            <a:pPr marL="2057400" marR="0">
              <a:spcBef>
                <a:spcPts val="0"/>
              </a:spcBef>
              <a:spcAft>
                <a:spcPts val="0"/>
              </a:spcAft>
            </a:pPr>
            <a:r>
              <a:rPr lang="en-US" sz="1800">
                <a:effectLst/>
                <a:latin typeface="Calibri" panose="020F0502020204030204" pitchFamily="34" charset="0"/>
              </a:rPr>
              <a:t>    }</a:t>
            </a:r>
          </a:p>
          <a:p>
            <a:pPr marL="2057400" marR="0">
              <a:spcBef>
                <a:spcPts val="0"/>
              </a:spcBef>
              <a:spcAft>
                <a:spcPts val="0"/>
              </a:spcAft>
            </a:pPr>
            <a:r>
              <a:rPr lang="en-US" sz="1800">
                <a:effectLst/>
                <a:latin typeface="Calibri" panose="020F0502020204030204" pitchFamily="34" charset="0"/>
              </a:rPr>
              <a:t>}</a:t>
            </a:r>
            <a:br>
              <a:rPr lang="en-US" sz="1800">
                <a:effectLst/>
                <a:latin typeface="Calibri" panose="020F0502020204030204" pitchFamily="34" charset="0"/>
              </a:rPr>
            </a:br>
            <a:br>
              <a:rPr lang="en-US" sz="1800">
                <a:effectLst/>
                <a:latin typeface="Calibri" panose="020F0502020204030204" pitchFamily="34" charset="0"/>
              </a:rPr>
            </a:br>
            <a:r>
              <a:rPr lang="en-US" sz="1800">
                <a:effectLst/>
                <a:latin typeface="Calibri" panose="020F0502020204030204" pitchFamily="34" charset="0"/>
              </a:rPr>
              <a:t>But the complier doesn't know that.  We have to add certain attributes on the signatures to give the the complier hints.  Like this:</a:t>
            </a:r>
            <a:br>
              <a:rPr lang="en-US" sz="1800">
                <a:effectLst/>
                <a:latin typeface="Calibri" panose="020F0502020204030204" pitchFamily="34" charset="0"/>
              </a:rPr>
            </a:br>
            <a:br>
              <a:rPr lang="en-US" sz="1800">
                <a:effectLst/>
                <a:latin typeface="Calibri" panose="020F0502020204030204" pitchFamily="34" charset="0"/>
              </a:rPr>
            </a:br>
            <a:r>
              <a:rPr lang="en-US" sz="1800">
                <a:effectLst/>
                <a:latin typeface="Calibri" panose="020F0502020204030204" pitchFamily="34" charset="0"/>
              </a:rPr>
              <a:t>public static bool </a:t>
            </a:r>
            <a:r>
              <a:rPr lang="en-US" sz="1800" err="1">
                <a:effectLst/>
                <a:latin typeface="Calibri" panose="020F0502020204030204" pitchFamily="34" charset="0"/>
              </a:rPr>
              <a:t>IsNullOrWhiteSpace</a:t>
            </a:r>
            <a:r>
              <a:rPr lang="en-US" sz="1800">
                <a:effectLst/>
                <a:latin typeface="Calibri" panose="020F0502020204030204" pitchFamily="34" charset="0"/>
              </a:rPr>
              <a:t>([</a:t>
            </a:r>
            <a:r>
              <a:rPr lang="en-US" sz="1800" err="1">
                <a:effectLst/>
                <a:latin typeface="Calibri" panose="020F0502020204030204" pitchFamily="34" charset="0"/>
              </a:rPr>
              <a:t>NotNullWhen</a:t>
            </a:r>
            <a:r>
              <a:rPr lang="en-US" sz="1800">
                <a:effectLst/>
                <a:latin typeface="Calibri" panose="020F0502020204030204" pitchFamily="34" charset="0"/>
              </a:rPr>
              <a:t>(false)] string message);</a:t>
            </a:r>
            <a:br>
              <a:rPr lang="en-US" sz="1800">
                <a:effectLst/>
                <a:latin typeface="Calibri" panose="020F0502020204030204" pitchFamily="34" charset="0"/>
              </a:rPr>
            </a:br>
            <a:endParaRPr lang="en-US" sz="180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E2215EB6-37F8-214B-AAA9-598228FDC1D7}" type="slidenum">
              <a:rPr lang="en-US" smtClean="0"/>
              <a:t>12</a:t>
            </a:fld>
            <a:endParaRPr lang="en-US"/>
          </a:p>
        </p:txBody>
      </p:sp>
    </p:spTree>
    <p:extLst>
      <p:ext uri="{BB962C8B-B14F-4D97-AF65-F5344CB8AC3E}">
        <p14:creationId xmlns:p14="http://schemas.microsoft.com/office/powerpoint/2010/main" val="318650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arabicPeriod"/>
            </a:pPr>
            <a:r>
              <a:rPr lang="en-US" sz="1100" b="0" i="0">
                <a:effectLst/>
                <a:latin typeface="Calibri" panose="020F0502020204030204" pitchFamily="34" charset="0"/>
              </a:rPr>
              <a:t>Top-Level Statements</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This is referring to how we now can remove the ceremony around the entry point into an app. We go from this:</a:t>
            </a:r>
          </a:p>
          <a:p>
            <a:pPr marL="1714500" marR="0">
              <a:spcBef>
                <a:spcPts val="0"/>
              </a:spcBef>
              <a:spcAft>
                <a:spcPts val="0"/>
              </a:spcAft>
            </a:pPr>
            <a:r>
              <a:rPr lang="en-US" sz="1100">
                <a:effectLst/>
                <a:latin typeface="Calibri" panose="020F0502020204030204" pitchFamily="34" charset="0"/>
              </a:rPr>
              <a:t>```using System;</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namespace Application</a:t>
            </a:r>
          </a:p>
          <a:p>
            <a:pPr marL="1714500" marR="0">
              <a:spcBef>
                <a:spcPts val="0"/>
              </a:spcBef>
              <a:spcAft>
                <a:spcPts val="0"/>
              </a:spcAft>
            </a:pPr>
            <a:r>
              <a:rPr lang="en-US" sz="1100">
                <a:effectLst/>
                <a:latin typeface="Calibri" panose="020F0502020204030204" pitchFamily="34" charset="0"/>
              </a:rPr>
              <a:t>{</a:t>
            </a:r>
          </a:p>
          <a:p>
            <a:pPr marL="1714500" marR="0">
              <a:spcBef>
                <a:spcPts val="0"/>
              </a:spcBef>
              <a:spcAft>
                <a:spcPts val="0"/>
              </a:spcAft>
            </a:pPr>
            <a:r>
              <a:rPr lang="en-US" sz="1100">
                <a:effectLst/>
                <a:latin typeface="Calibri" panose="020F0502020204030204" pitchFamily="34" charset="0"/>
              </a:rPr>
              <a:t>    class Program</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        static void Main(string[] </a:t>
            </a:r>
            <a:r>
              <a:rPr lang="en-US" sz="1100" err="1">
                <a:effectLst/>
                <a:latin typeface="Calibri" panose="020F0502020204030204" pitchFamily="34" charset="0"/>
              </a:rPr>
              <a:t>args</a:t>
            </a:r>
            <a:r>
              <a:rPr lang="en-US" sz="1100">
                <a:effectLst/>
                <a:latin typeface="Calibri" panose="020F0502020204030204" pitchFamily="34" charset="0"/>
              </a:rPr>
              <a:t>)</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Console.WriteLine</a:t>
            </a:r>
            <a:r>
              <a:rPr lang="en-US" sz="1100">
                <a:effectLst/>
                <a:latin typeface="Calibri" panose="020F0502020204030204" pitchFamily="34" charset="0"/>
              </a:rPr>
              <a:t>("Hello World!");</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a:t>
            </a:r>
          </a:p>
          <a:p>
            <a:pPr marL="1714500" marR="0">
              <a:spcBef>
                <a:spcPts val="0"/>
              </a:spcBef>
              <a:spcAft>
                <a:spcPts val="0"/>
              </a:spcAft>
            </a:pPr>
            <a:r>
              <a:rPr lang="en-US" sz="1100">
                <a:effectLst/>
                <a:latin typeface="Calibri" panose="020F0502020204030204" pitchFamily="34" charset="0"/>
              </a:rPr>
              <a:t>To this:</a:t>
            </a:r>
            <a:br>
              <a:rPr lang="en-US" sz="1100">
                <a:effectLst/>
                <a:latin typeface="Calibri" panose="020F0502020204030204" pitchFamily="34" charset="0"/>
              </a:rPr>
            </a:br>
            <a:r>
              <a:rPr lang="en-US" sz="1100">
                <a:effectLst/>
                <a:latin typeface="Calibri" panose="020F0502020204030204" pitchFamily="34" charset="0"/>
              </a:rPr>
              <a:t>```</a:t>
            </a:r>
          </a:p>
          <a:p>
            <a:pPr marL="1714500" marR="0">
              <a:spcBef>
                <a:spcPts val="0"/>
              </a:spcBef>
              <a:spcAft>
                <a:spcPts val="0"/>
              </a:spcAft>
            </a:pPr>
            <a:r>
              <a:rPr lang="en-US" sz="1100">
                <a:effectLst/>
                <a:latin typeface="Calibri" panose="020F0502020204030204" pitchFamily="34" charset="0"/>
              </a:rPr>
              <a:t>// See </a:t>
            </a:r>
            <a:r>
              <a:rPr lang="en-US" sz="1100">
                <a:effectLst/>
                <a:latin typeface="Calibri" panose="020F0502020204030204" pitchFamily="34" charset="0"/>
                <a:hlinkClick r:id="rId3"/>
              </a:rPr>
              <a:t>https://aka.ms/new-console-template</a:t>
            </a:r>
            <a:r>
              <a:rPr lang="en-US" sz="1100">
                <a:effectLst/>
                <a:latin typeface="Calibri" panose="020F0502020204030204" pitchFamily="34" charset="0"/>
              </a:rPr>
              <a:t> for more information</a:t>
            </a:r>
          </a:p>
          <a:p>
            <a:pPr marL="1714500" marR="0">
              <a:spcBef>
                <a:spcPts val="0"/>
              </a:spcBef>
              <a:spcAft>
                <a:spcPts val="0"/>
              </a:spcAft>
            </a:pPr>
            <a:r>
              <a:rPr lang="en-US" sz="1100" err="1">
                <a:effectLst/>
                <a:latin typeface="Calibri" panose="020F0502020204030204" pitchFamily="34" charset="0"/>
              </a:rPr>
              <a:t>Console.WriteLine</a:t>
            </a:r>
            <a:r>
              <a:rPr lang="en-US" sz="1100">
                <a:effectLst/>
                <a:latin typeface="Calibri" panose="020F0502020204030204" pitchFamily="34" charset="0"/>
              </a:rPr>
              <a:t>("Hello, World!");</a:t>
            </a:r>
            <a:br>
              <a:rPr lang="en-US" sz="1100">
                <a:effectLst/>
                <a:latin typeface="Calibri" panose="020F0502020204030204" pitchFamily="34" charset="0"/>
              </a:rPr>
            </a:br>
            <a:r>
              <a:rPr lang="en-US" sz="1100">
                <a:effectLst/>
                <a:latin typeface="Calibri" panose="020F0502020204030204" pitchFamily="34" charset="0"/>
              </a:rPr>
              <a:t>```</a:t>
            </a:r>
          </a:p>
          <a:p>
            <a:pPr rtl="0" fontAlgn="ctr">
              <a:spcBef>
                <a:spcPts val="0"/>
              </a:spcBef>
              <a:spcAft>
                <a:spcPts val="0"/>
              </a:spcAft>
              <a:buFont typeface="+mj-lt"/>
              <a:buAutoNum type="alphaLcPeriod" startAt="2"/>
            </a:pPr>
            <a:r>
              <a:rPr lang="en-US" sz="1100" b="0" i="0">
                <a:effectLst/>
                <a:latin typeface="Calibri" panose="020F0502020204030204" pitchFamily="34" charset="0"/>
              </a:rPr>
              <a:t>Streamlined entry point to a program</a:t>
            </a:r>
          </a:p>
          <a:p>
            <a:pPr rtl="0" fontAlgn="ctr">
              <a:spcBef>
                <a:spcPts val="0"/>
              </a:spcBef>
              <a:spcAft>
                <a:spcPts val="0"/>
              </a:spcAft>
              <a:buFont typeface="+mj-lt"/>
              <a:buAutoNum type="alphaLcPeriod"/>
            </a:pPr>
            <a:r>
              <a:rPr lang="en-US" sz="1100" b="0" i="0">
                <a:effectLst/>
                <a:latin typeface="Calibri" panose="020F0502020204030204" pitchFamily="34" charset="0"/>
              </a:rPr>
              <a:t>Ideal for scripting and small utility programs</a:t>
            </a:r>
          </a:p>
          <a:p>
            <a:pPr rtl="0" fontAlgn="ctr">
              <a:spcBef>
                <a:spcPts val="0"/>
              </a:spcBef>
              <a:spcAft>
                <a:spcPts val="0"/>
              </a:spcAft>
              <a:buFont typeface="+mj-lt"/>
              <a:buAutoNum type="alphaLcPeriod"/>
            </a:pPr>
            <a:r>
              <a:rPr lang="en-US" sz="1100" b="0" i="0">
                <a:effectLst/>
                <a:latin typeface="Calibri" panose="020F0502020204030204" pitchFamily="34" charset="0"/>
              </a:rPr>
              <a:t>No need for </a:t>
            </a:r>
            <a:r>
              <a:rPr lang="en-US" sz="1100" b="0" i="0" err="1">
                <a:effectLst/>
                <a:latin typeface="Calibri" panose="020F0502020204030204" pitchFamily="34" charset="0"/>
              </a:rPr>
              <a:t>containg</a:t>
            </a:r>
            <a:r>
              <a:rPr lang="en-US" sz="1100" b="0" i="0">
                <a:effectLst/>
                <a:latin typeface="Calibri" panose="020F0502020204030204" pitchFamily="34" charset="0"/>
              </a:rPr>
              <a:t> class</a:t>
            </a:r>
          </a:p>
          <a:p>
            <a:pPr rtl="0" fontAlgn="ctr">
              <a:spcBef>
                <a:spcPts val="0"/>
              </a:spcBef>
              <a:spcAft>
                <a:spcPts val="0"/>
              </a:spcAft>
              <a:buFont typeface="+mj-lt"/>
              <a:buAutoNum type="alphaLcPeriod"/>
            </a:pPr>
            <a:r>
              <a:rPr lang="en-US" sz="1100" b="0" i="0">
                <a:effectLst/>
                <a:latin typeface="Calibri" panose="020F0502020204030204" pitchFamily="34" charset="0"/>
              </a:rPr>
              <a:t>Compiler automatically generates the default 'Main' method</a:t>
            </a:r>
          </a:p>
          <a:p>
            <a:pPr rtl="0" fontAlgn="ctr">
              <a:spcBef>
                <a:spcPts val="0"/>
              </a:spcBef>
              <a:spcAft>
                <a:spcPts val="0"/>
              </a:spcAft>
              <a:buFont typeface="+mj-lt"/>
              <a:buAutoNum type="alphaLcPeriod"/>
            </a:pPr>
            <a:r>
              <a:rPr lang="en-US" sz="1100" b="0" i="0">
                <a:effectLst/>
                <a:latin typeface="Calibri" panose="020F0502020204030204" pitchFamily="34" charset="0"/>
                <a:hlinkClick r:id="rId4"/>
              </a:rPr>
              <a:t>https://learn.microsoft.com/en-us/dotnet/csharp/whats-new/tutorials/top-level-statements</a:t>
            </a:r>
            <a:endParaRPr lang="en-US" sz="1100" b="0" i="0">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13</a:t>
            </a:fld>
            <a:endParaRPr lang="en-US"/>
          </a:p>
        </p:txBody>
      </p:sp>
    </p:spTree>
    <p:extLst>
      <p:ext uri="{BB962C8B-B14F-4D97-AF65-F5344CB8AC3E}">
        <p14:creationId xmlns:p14="http://schemas.microsoft.com/office/powerpoint/2010/main" val="1326221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arabicPeriod"/>
            </a:pPr>
            <a:r>
              <a:rPr lang="en-US" sz="1100" b="0" i="0">
                <a:effectLst/>
                <a:latin typeface="Calibri" panose="020F0502020204030204" pitchFamily="34" charset="0"/>
              </a:rPr>
              <a:t>Top-Level Statements</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This is referring to how we now can remove the ceremony around the entry point into an app. We go from this:</a:t>
            </a:r>
          </a:p>
          <a:p>
            <a:pPr marL="1714500" marR="0">
              <a:spcBef>
                <a:spcPts val="0"/>
              </a:spcBef>
              <a:spcAft>
                <a:spcPts val="0"/>
              </a:spcAft>
            </a:pPr>
            <a:r>
              <a:rPr lang="en-US" sz="1100">
                <a:effectLst/>
                <a:latin typeface="Calibri" panose="020F0502020204030204" pitchFamily="34" charset="0"/>
              </a:rPr>
              <a:t>```using System;</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namespace Application</a:t>
            </a:r>
          </a:p>
          <a:p>
            <a:pPr marL="1714500" marR="0">
              <a:spcBef>
                <a:spcPts val="0"/>
              </a:spcBef>
              <a:spcAft>
                <a:spcPts val="0"/>
              </a:spcAft>
            </a:pPr>
            <a:r>
              <a:rPr lang="en-US" sz="1100">
                <a:effectLst/>
                <a:latin typeface="Calibri" panose="020F0502020204030204" pitchFamily="34" charset="0"/>
              </a:rPr>
              <a:t>{</a:t>
            </a:r>
          </a:p>
          <a:p>
            <a:pPr marL="1714500" marR="0">
              <a:spcBef>
                <a:spcPts val="0"/>
              </a:spcBef>
              <a:spcAft>
                <a:spcPts val="0"/>
              </a:spcAft>
            </a:pPr>
            <a:r>
              <a:rPr lang="en-US" sz="1100">
                <a:effectLst/>
                <a:latin typeface="Calibri" panose="020F0502020204030204" pitchFamily="34" charset="0"/>
              </a:rPr>
              <a:t>    class Program</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        static void Main(string[] </a:t>
            </a:r>
            <a:r>
              <a:rPr lang="en-US" sz="1100" err="1">
                <a:effectLst/>
                <a:latin typeface="Calibri" panose="020F0502020204030204" pitchFamily="34" charset="0"/>
              </a:rPr>
              <a:t>args</a:t>
            </a:r>
            <a:r>
              <a:rPr lang="en-US" sz="1100">
                <a:effectLst/>
                <a:latin typeface="Calibri" panose="020F0502020204030204" pitchFamily="34" charset="0"/>
              </a:rPr>
              <a:t>)</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Console.WriteLine</a:t>
            </a:r>
            <a:r>
              <a:rPr lang="en-US" sz="1100">
                <a:effectLst/>
                <a:latin typeface="Calibri" panose="020F0502020204030204" pitchFamily="34" charset="0"/>
              </a:rPr>
              <a:t>("Hello World!");</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    }</a:t>
            </a:r>
          </a:p>
          <a:p>
            <a:pPr marL="1714500" marR="0">
              <a:spcBef>
                <a:spcPts val="0"/>
              </a:spcBef>
              <a:spcAft>
                <a:spcPts val="0"/>
              </a:spcAft>
            </a:pPr>
            <a:r>
              <a:rPr lang="en-US" sz="1100">
                <a:effectLst/>
                <a:latin typeface="Calibri" panose="020F0502020204030204" pitchFamily="34" charset="0"/>
              </a:rPr>
              <a:t>}```</a:t>
            </a:r>
          </a:p>
          <a:p>
            <a:pPr marL="1714500" marR="0">
              <a:spcBef>
                <a:spcPts val="0"/>
              </a:spcBef>
              <a:spcAft>
                <a:spcPts val="0"/>
              </a:spcAft>
            </a:pPr>
            <a:r>
              <a:rPr lang="en-US" sz="1100">
                <a:effectLst/>
                <a:latin typeface="Calibri" panose="020F0502020204030204" pitchFamily="34" charset="0"/>
              </a:rPr>
              <a:t>To this:</a:t>
            </a:r>
            <a:br>
              <a:rPr lang="en-US" sz="1100">
                <a:effectLst/>
                <a:latin typeface="Calibri" panose="020F0502020204030204" pitchFamily="34" charset="0"/>
              </a:rPr>
            </a:br>
            <a:r>
              <a:rPr lang="en-US" sz="1100">
                <a:effectLst/>
                <a:latin typeface="Calibri" panose="020F0502020204030204" pitchFamily="34" charset="0"/>
              </a:rPr>
              <a:t>```</a:t>
            </a:r>
          </a:p>
          <a:p>
            <a:pPr marL="1714500" marR="0">
              <a:spcBef>
                <a:spcPts val="0"/>
              </a:spcBef>
              <a:spcAft>
                <a:spcPts val="0"/>
              </a:spcAft>
            </a:pPr>
            <a:r>
              <a:rPr lang="en-US" sz="1100">
                <a:effectLst/>
                <a:latin typeface="Calibri" panose="020F0502020204030204" pitchFamily="34" charset="0"/>
              </a:rPr>
              <a:t>// See </a:t>
            </a:r>
            <a:r>
              <a:rPr lang="en-US" sz="1100">
                <a:effectLst/>
                <a:latin typeface="Calibri" panose="020F0502020204030204" pitchFamily="34" charset="0"/>
                <a:hlinkClick r:id="rId3"/>
              </a:rPr>
              <a:t>https://aka.ms/new-console-template</a:t>
            </a:r>
            <a:r>
              <a:rPr lang="en-US" sz="1100">
                <a:effectLst/>
                <a:latin typeface="Calibri" panose="020F0502020204030204" pitchFamily="34" charset="0"/>
              </a:rPr>
              <a:t> for more information</a:t>
            </a:r>
          </a:p>
          <a:p>
            <a:pPr marL="1714500" marR="0">
              <a:spcBef>
                <a:spcPts val="0"/>
              </a:spcBef>
              <a:spcAft>
                <a:spcPts val="0"/>
              </a:spcAft>
            </a:pPr>
            <a:r>
              <a:rPr lang="en-US" sz="1100" err="1">
                <a:effectLst/>
                <a:latin typeface="Calibri" panose="020F0502020204030204" pitchFamily="34" charset="0"/>
              </a:rPr>
              <a:t>Console.WriteLine</a:t>
            </a:r>
            <a:r>
              <a:rPr lang="en-US" sz="1100">
                <a:effectLst/>
                <a:latin typeface="Calibri" panose="020F0502020204030204" pitchFamily="34" charset="0"/>
              </a:rPr>
              <a:t>("Hello, World!");</a:t>
            </a:r>
            <a:br>
              <a:rPr lang="en-US" sz="1100">
                <a:effectLst/>
                <a:latin typeface="Calibri" panose="020F0502020204030204" pitchFamily="34" charset="0"/>
              </a:rPr>
            </a:br>
            <a:r>
              <a:rPr lang="en-US" sz="1100">
                <a:effectLst/>
                <a:latin typeface="Calibri" panose="020F0502020204030204" pitchFamily="34" charset="0"/>
              </a:rPr>
              <a:t>```</a:t>
            </a:r>
          </a:p>
          <a:p>
            <a:pPr rtl="0" fontAlgn="ctr">
              <a:spcBef>
                <a:spcPts val="0"/>
              </a:spcBef>
              <a:spcAft>
                <a:spcPts val="0"/>
              </a:spcAft>
              <a:buFont typeface="+mj-lt"/>
              <a:buAutoNum type="alphaLcPeriod" startAt="2"/>
            </a:pPr>
            <a:r>
              <a:rPr lang="en-US" sz="1100" b="0" i="0">
                <a:effectLst/>
                <a:latin typeface="Calibri" panose="020F0502020204030204" pitchFamily="34" charset="0"/>
              </a:rPr>
              <a:t>Streamlined entry point to a program</a:t>
            </a:r>
          </a:p>
          <a:p>
            <a:pPr rtl="0" fontAlgn="ctr">
              <a:spcBef>
                <a:spcPts val="0"/>
              </a:spcBef>
              <a:spcAft>
                <a:spcPts val="0"/>
              </a:spcAft>
              <a:buFont typeface="+mj-lt"/>
              <a:buAutoNum type="alphaLcPeriod"/>
            </a:pPr>
            <a:r>
              <a:rPr lang="en-US" sz="1100" b="0" i="0">
                <a:effectLst/>
                <a:latin typeface="Calibri" panose="020F0502020204030204" pitchFamily="34" charset="0"/>
              </a:rPr>
              <a:t>Ideal for scripting and small utility programs</a:t>
            </a:r>
          </a:p>
          <a:p>
            <a:pPr rtl="0" fontAlgn="ctr">
              <a:spcBef>
                <a:spcPts val="0"/>
              </a:spcBef>
              <a:spcAft>
                <a:spcPts val="0"/>
              </a:spcAft>
              <a:buFont typeface="+mj-lt"/>
              <a:buAutoNum type="alphaLcPeriod"/>
            </a:pPr>
            <a:r>
              <a:rPr lang="en-US" sz="1100" b="0" i="0">
                <a:effectLst/>
                <a:latin typeface="Calibri" panose="020F0502020204030204" pitchFamily="34" charset="0"/>
              </a:rPr>
              <a:t>No need for </a:t>
            </a:r>
            <a:r>
              <a:rPr lang="en-US" sz="1100" b="0" i="0" err="1">
                <a:effectLst/>
                <a:latin typeface="Calibri" panose="020F0502020204030204" pitchFamily="34" charset="0"/>
              </a:rPr>
              <a:t>containg</a:t>
            </a:r>
            <a:r>
              <a:rPr lang="en-US" sz="1100" b="0" i="0">
                <a:effectLst/>
                <a:latin typeface="Calibri" panose="020F0502020204030204" pitchFamily="34" charset="0"/>
              </a:rPr>
              <a:t> class</a:t>
            </a:r>
          </a:p>
          <a:p>
            <a:pPr rtl="0" fontAlgn="ctr">
              <a:spcBef>
                <a:spcPts val="0"/>
              </a:spcBef>
              <a:spcAft>
                <a:spcPts val="0"/>
              </a:spcAft>
              <a:buFont typeface="+mj-lt"/>
              <a:buAutoNum type="alphaLcPeriod"/>
            </a:pPr>
            <a:r>
              <a:rPr lang="en-US" sz="1100" b="0" i="0">
                <a:effectLst/>
                <a:latin typeface="Calibri" panose="020F0502020204030204" pitchFamily="34" charset="0"/>
              </a:rPr>
              <a:t>Compiler automatically generates the default 'Main' method</a:t>
            </a:r>
          </a:p>
          <a:p>
            <a:pPr rtl="0" fontAlgn="ctr">
              <a:spcBef>
                <a:spcPts val="0"/>
              </a:spcBef>
              <a:spcAft>
                <a:spcPts val="0"/>
              </a:spcAft>
              <a:buFont typeface="+mj-lt"/>
              <a:buAutoNum type="alphaLcPeriod"/>
            </a:pPr>
            <a:r>
              <a:rPr lang="en-US" sz="1100" b="0" i="0">
                <a:effectLst/>
                <a:latin typeface="Calibri" panose="020F0502020204030204" pitchFamily="34" charset="0"/>
                <a:hlinkClick r:id="rId4"/>
              </a:rPr>
              <a:t>https://learn.microsoft.com/en-us/dotnet/csharp/whats-new/tutorials/top-level-statements</a:t>
            </a:r>
            <a:endParaRPr lang="en-US" sz="1100" b="0" i="0">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14</a:t>
            </a:fld>
            <a:endParaRPr lang="en-US"/>
          </a:p>
        </p:txBody>
      </p:sp>
    </p:spTree>
    <p:extLst>
      <p:ext uri="{BB962C8B-B14F-4D97-AF65-F5344CB8AC3E}">
        <p14:creationId xmlns:p14="http://schemas.microsoft.com/office/powerpoint/2010/main" val="1471894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a lot of new features and changes in .NET 8 and we won’t get into detail on all of these items, but I wanted to give you a high-level overview of how we break down these categories</a:t>
            </a:r>
          </a:p>
        </p:txBody>
      </p:sp>
      <p:sp>
        <p:nvSpPr>
          <p:cNvPr id="4" name="Slide Number Placeholder 3"/>
          <p:cNvSpPr>
            <a:spLocks noGrp="1"/>
          </p:cNvSpPr>
          <p:nvPr>
            <p:ph type="sldNum" sz="quarter" idx="5"/>
          </p:nvPr>
        </p:nvSpPr>
        <p:spPr/>
        <p:txBody>
          <a:bodyPr/>
          <a:lstStyle/>
          <a:p>
            <a:fld id="{E2215EB6-37F8-214B-AAA9-598228FDC1D7}" type="slidenum">
              <a:rPr lang="en-US" smtClean="0"/>
              <a:t>15</a:t>
            </a:fld>
            <a:endParaRPr lang="en-US"/>
          </a:p>
        </p:txBody>
      </p:sp>
    </p:spTree>
    <p:extLst>
      <p:ext uri="{BB962C8B-B14F-4D97-AF65-F5344CB8AC3E}">
        <p14:creationId xmlns:p14="http://schemas.microsoft.com/office/powerpoint/2010/main" val="135189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romanLcPeriod"/>
            </a:pPr>
            <a:r>
              <a:rPr lang="en-US" sz="1100" b="0" i="0">
                <a:effectLst/>
                <a:latin typeface="Calibri" panose="020F0502020204030204" pitchFamily="34" charset="0"/>
              </a:rPr>
              <a:t>Custom handling of missing members during deserialization</a:t>
            </a:r>
          </a:p>
          <a:p>
            <a:pPr rtl="0" fontAlgn="ctr">
              <a:spcBef>
                <a:spcPts val="0"/>
              </a:spcBef>
              <a:spcAft>
                <a:spcPts val="0"/>
              </a:spcAft>
              <a:buFont typeface="+mj-lt"/>
              <a:buAutoNum type="romanLcPeriod"/>
            </a:pPr>
            <a:r>
              <a:rPr lang="en-US" sz="1100" b="0" i="0">
                <a:effectLst/>
                <a:latin typeface="Calibri" panose="020F0502020204030204" pitchFamily="34" charset="0"/>
              </a:rPr>
              <a:t>Built in support for additional types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More types supported:  Half, Int128, </a:t>
            </a:r>
            <a:r>
              <a:rPr lang="en-US" sz="1100" b="0" i="0" err="1">
                <a:effectLst/>
                <a:latin typeface="Calibri" panose="020F0502020204030204" pitchFamily="34" charset="0"/>
              </a:rPr>
              <a:t>Uint</a:t>
            </a:r>
            <a:r>
              <a:rPr lang="en-US" sz="1100" b="0" i="0">
                <a:effectLst/>
                <a:latin typeface="Calibri" panose="020F0502020204030204" pitchFamily="34" charset="0"/>
              </a:rPr>
              <a:t> 128, Memory&lt;T&gt; and </a:t>
            </a:r>
            <a:r>
              <a:rPr lang="en-US" sz="1100" b="0" i="0" err="1">
                <a:effectLst/>
                <a:latin typeface="Calibri" panose="020F0502020204030204" pitchFamily="34" charset="0"/>
              </a:rPr>
              <a:t>ReadOnly</a:t>
            </a:r>
            <a:r>
              <a:rPr lang="en-US" sz="1100" b="0" i="0">
                <a:effectLst/>
                <a:latin typeface="Calibri" panose="020F0502020204030204" pitchFamily="34" charset="0"/>
              </a:rPr>
              <a:t> Memory&lt;T&gt;</a:t>
            </a:r>
          </a:p>
          <a:p>
            <a:pPr rtl="0" fontAlgn="ctr">
              <a:spcBef>
                <a:spcPts val="0"/>
              </a:spcBef>
              <a:spcAft>
                <a:spcPts val="0"/>
              </a:spcAft>
              <a:buFont typeface="+mj-lt"/>
              <a:buAutoNum type="romanLcPeriod"/>
            </a:pPr>
            <a:r>
              <a:rPr lang="en-US" sz="1100" b="0" i="0">
                <a:effectLst/>
                <a:latin typeface="Calibri" panose="020F0502020204030204" pitchFamily="34" charset="0"/>
              </a:rPr>
              <a:t>Source Generator</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By default, </a:t>
            </a:r>
            <a:r>
              <a:rPr lang="en-US" sz="1100" b="0" i="0" err="1">
                <a:effectLst/>
                <a:latin typeface="Calibri" panose="020F0502020204030204" pitchFamily="34" charset="0"/>
              </a:rPr>
              <a:t>System.Text.Json</a:t>
            </a:r>
            <a:r>
              <a:rPr lang="en-US" sz="1100" b="0" i="0">
                <a:effectLst/>
                <a:latin typeface="Calibri" panose="020F0502020204030204" pitchFamily="34" charset="0"/>
              </a:rPr>
              <a:t> uses run-time reflection to gather the metadata it needs to access properties of object for serialization and deserialization. Source Generation can be used with .NET 6 and later to improve the performance.  This source generator can automatically generate serialization code for classes, making the process of converting objects to JSON and vice versa more efficient and customizable. It allows developers to specify how JSON serialization should work for their types, including custom naming policies and other serialization options.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There are some new updates to the source generator</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hlinkClick r:id="rId3"/>
              </a:rPr>
              <a:t>https://learn.microsoft.com/en-us/dotnet/standard/serialization/system-text-json/source-generation?pivots=dotnet-8-0</a:t>
            </a:r>
            <a:endParaRPr lang="en-US" sz="1100" b="0" i="0">
              <a:effectLst/>
              <a:latin typeface="Calibri" panose="020F0502020204030204" pitchFamily="34" charset="0"/>
            </a:endParaRPr>
          </a:p>
          <a:p>
            <a:pPr marL="285750" lvl="0" indent="-285750" rtl="0" fontAlgn="ctr">
              <a:spcBef>
                <a:spcPts val="0"/>
              </a:spcBef>
              <a:spcAft>
                <a:spcPts val="0"/>
              </a:spcAft>
              <a:buFont typeface="+mj-lt"/>
              <a:buAutoNum type="romanLcPeriod"/>
            </a:pPr>
            <a:endParaRPr lang="en-US" sz="1100" b="0" i="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E2215EB6-37F8-214B-AAA9-598228FDC1D7}" type="slidenum">
              <a:rPr lang="en-US" smtClean="0"/>
              <a:t>16</a:t>
            </a:fld>
            <a:endParaRPr lang="en-US"/>
          </a:p>
        </p:txBody>
      </p:sp>
    </p:spTree>
    <p:extLst>
      <p:ext uri="{BB962C8B-B14F-4D97-AF65-F5344CB8AC3E}">
        <p14:creationId xmlns:p14="http://schemas.microsoft.com/office/powerpoint/2010/main" val="1300762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romanLcPeriod"/>
            </a:pPr>
            <a:r>
              <a:rPr lang="en-US" sz="1100" b="0" i="0">
                <a:effectLst/>
                <a:latin typeface="Calibri" panose="020F0502020204030204" pitchFamily="34" charset="0"/>
              </a:rPr>
              <a:t>Interface hierarchies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Support has been added for serializing properties from interface hierarchies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Properties from both the immediately implemented interface and it's base interface are serialized</a:t>
            </a:r>
          </a:p>
          <a:p>
            <a:pPr marL="2400300" marR="0">
              <a:spcBef>
                <a:spcPts val="0"/>
              </a:spcBef>
              <a:spcAft>
                <a:spcPts val="0"/>
              </a:spcAft>
            </a:pPr>
            <a:r>
              <a:rPr lang="en-US" sz="1100">
                <a:effectLst/>
                <a:latin typeface="Calibri" panose="020F0502020204030204" pitchFamily="34" charset="0"/>
              </a:rPr>
              <a:t>```</a:t>
            </a:r>
            <a:r>
              <a:rPr lang="en-US" sz="1100" err="1">
                <a:effectLst/>
                <a:latin typeface="Calibri" panose="020F0502020204030204" pitchFamily="34" charset="0"/>
              </a:rPr>
              <a:t>IDerived</a:t>
            </a:r>
            <a:r>
              <a:rPr lang="en-US" sz="1100">
                <a:effectLst/>
                <a:latin typeface="Calibri" panose="020F0502020204030204" pitchFamily="34" charset="0"/>
              </a:rPr>
              <a:t> value = new </a:t>
            </a:r>
            <a:r>
              <a:rPr lang="en-US" sz="1100" err="1">
                <a:effectLst/>
                <a:latin typeface="Calibri" panose="020F0502020204030204" pitchFamily="34" charset="0"/>
              </a:rPr>
              <a:t>DerivedImplement</a:t>
            </a:r>
            <a:r>
              <a:rPr lang="en-US" sz="1100">
                <a:effectLst/>
                <a:latin typeface="Calibri" panose="020F0502020204030204" pitchFamily="34" charset="0"/>
              </a:rPr>
              <a:t> { Base = 0, Derived = 1 };</a:t>
            </a:r>
          </a:p>
          <a:p>
            <a:pPr marL="2400300" marR="0">
              <a:spcBef>
                <a:spcPts val="0"/>
              </a:spcBef>
              <a:spcAft>
                <a:spcPts val="0"/>
              </a:spcAft>
            </a:pPr>
            <a:r>
              <a:rPr lang="en-US" sz="1100" err="1">
                <a:effectLst/>
                <a:latin typeface="Calibri" panose="020F0502020204030204" pitchFamily="34" charset="0"/>
              </a:rPr>
              <a:t>JsonSerializer.Serialize</a:t>
            </a:r>
            <a:r>
              <a:rPr lang="en-US" sz="1100">
                <a:effectLst/>
                <a:latin typeface="Calibri" panose="020F0502020204030204" pitchFamily="34" charset="0"/>
              </a:rPr>
              <a:t>(value); // {"Base":0,"Derived":1}</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public interface </a:t>
            </a:r>
            <a:r>
              <a:rPr lang="en-US" sz="1100" err="1">
                <a:effectLst/>
                <a:latin typeface="Calibri" panose="020F0502020204030204" pitchFamily="34" charset="0"/>
              </a:rPr>
              <a:t>IBase</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public int Base { get; set; }</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public interface </a:t>
            </a:r>
            <a:r>
              <a:rPr lang="en-US" sz="1100" err="1">
                <a:effectLst/>
                <a:latin typeface="Calibri" panose="020F0502020204030204" pitchFamily="34" charset="0"/>
              </a:rPr>
              <a:t>IDerived</a:t>
            </a:r>
            <a:r>
              <a:rPr lang="en-US" sz="1100">
                <a:effectLst/>
                <a:latin typeface="Calibri" panose="020F0502020204030204" pitchFamily="34" charset="0"/>
              </a:rPr>
              <a:t> : </a:t>
            </a:r>
            <a:r>
              <a:rPr lang="en-US" sz="1100" err="1">
                <a:effectLst/>
                <a:latin typeface="Calibri" panose="020F0502020204030204" pitchFamily="34" charset="0"/>
              </a:rPr>
              <a:t>IBase</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public int Derived { get; set; }</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public class </a:t>
            </a:r>
            <a:r>
              <a:rPr lang="en-US" sz="1100" err="1">
                <a:effectLst/>
                <a:latin typeface="Calibri" panose="020F0502020204030204" pitchFamily="34" charset="0"/>
              </a:rPr>
              <a:t>DerivedImplement</a:t>
            </a:r>
            <a:r>
              <a:rPr lang="en-US" sz="1100">
                <a:effectLst/>
                <a:latin typeface="Calibri" panose="020F0502020204030204" pitchFamily="34" charset="0"/>
              </a:rPr>
              <a:t> : </a:t>
            </a:r>
            <a:r>
              <a:rPr lang="en-US" sz="1100" err="1">
                <a:effectLst/>
                <a:latin typeface="Calibri" panose="020F0502020204030204" pitchFamily="34" charset="0"/>
              </a:rPr>
              <a:t>IDerived</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public int Base { get; set; }</a:t>
            </a:r>
          </a:p>
          <a:p>
            <a:pPr marL="2400300" marR="0">
              <a:spcBef>
                <a:spcPts val="0"/>
              </a:spcBef>
              <a:spcAft>
                <a:spcPts val="0"/>
              </a:spcAft>
            </a:pPr>
            <a:r>
              <a:rPr lang="en-US" sz="1100">
                <a:effectLst/>
                <a:latin typeface="Calibri" panose="020F0502020204030204" pitchFamily="34" charset="0"/>
              </a:rPr>
              <a:t>    public int Derived { get; set; }</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a:t>
            </a:r>
          </a:p>
          <a:p>
            <a:pPr rtl="0" fontAlgn="ctr">
              <a:spcBef>
                <a:spcPts val="0"/>
              </a:spcBef>
              <a:spcAft>
                <a:spcPts val="0"/>
              </a:spcAft>
              <a:buFont typeface="+mj-lt"/>
              <a:buAutoNum type="romanLcPeriod" startAt="2"/>
            </a:pPr>
            <a:r>
              <a:rPr lang="en-US" sz="1100" b="0" i="0">
                <a:effectLst/>
                <a:latin typeface="Calibri" panose="020F0502020204030204" pitchFamily="34" charset="0"/>
              </a:rPr>
              <a:t>Naming Policies: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Introduction of naming policies like </a:t>
            </a:r>
            <a:r>
              <a:rPr lang="en-US" sz="1100" b="0" i="0" err="1">
                <a:effectLst/>
                <a:latin typeface="Calibri" panose="020F0502020204030204" pitchFamily="34" charset="0"/>
              </a:rPr>
              <a:t>snake_case</a:t>
            </a:r>
            <a:r>
              <a:rPr lang="en-US" sz="1100" b="0" i="0">
                <a:effectLst/>
                <a:latin typeface="Calibri" panose="020F0502020204030204" pitchFamily="34" charset="0"/>
              </a:rPr>
              <a:t> and kebab-case property name conversions.</a:t>
            </a:r>
          </a:p>
          <a:p>
            <a:pPr marL="2400300" marR="0">
              <a:spcBef>
                <a:spcPts val="0"/>
              </a:spcBef>
              <a:spcAft>
                <a:spcPts val="0"/>
              </a:spcAft>
            </a:pPr>
            <a:r>
              <a:rPr lang="en-US" sz="1100">
                <a:effectLst/>
                <a:latin typeface="Calibri" panose="020F0502020204030204" pitchFamily="34" charset="0"/>
              </a:rPr>
              <a:t>```var options = new </a:t>
            </a:r>
            <a:r>
              <a:rPr lang="en-US" sz="1100" err="1">
                <a:effectLst/>
                <a:latin typeface="Calibri" panose="020F0502020204030204" pitchFamily="34" charset="0"/>
              </a:rPr>
              <a:t>JsonSerializerOptions</a:t>
            </a:r>
            <a:r>
              <a:rPr lang="en-US" sz="1100">
                <a:effectLst/>
                <a:latin typeface="Calibri" panose="020F0502020204030204" pitchFamily="34" charset="0"/>
              </a:rPr>
              <a:t> { </a:t>
            </a:r>
            <a:r>
              <a:rPr lang="en-US" sz="1100" err="1">
                <a:effectLst/>
                <a:latin typeface="Calibri" panose="020F0502020204030204" pitchFamily="34" charset="0"/>
              </a:rPr>
              <a:t>PropertyNamingPolicy</a:t>
            </a:r>
            <a:r>
              <a:rPr lang="en-US" sz="1100">
                <a:effectLst/>
                <a:latin typeface="Calibri" panose="020F0502020204030204" pitchFamily="34" charset="0"/>
              </a:rPr>
              <a:t> = </a:t>
            </a:r>
            <a:r>
              <a:rPr lang="en-US" sz="1100" err="1">
                <a:effectLst/>
                <a:latin typeface="Calibri" panose="020F0502020204030204" pitchFamily="34" charset="0"/>
              </a:rPr>
              <a:t>JsonNamingPolicy.SnakeCaseLower</a:t>
            </a:r>
            <a:r>
              <a:rPr lang="en-US" sz="1100">
                <a:effectLst/>
                <a:latin typeface="Calibri" panose="020F0502020204030204" pitchFamily="34" charset="0"/>
              </a:rPr>
              <a:t> };</a:t>
            </a:r>
          </a:p>
          <a:p>
            <a:pPr marL="2400300" marR="0">
              <a:spcBef>
                <a:spcPts val="0"/>
              </a:spcBef>
              <a:spcAft>
                <a:spcPts val="0"/>
              </a:spcAft>
            </a:pPr>
            <a:r>
              <a:rPr lang="en-US" sz="1100" err="1">
                <a:effectLst/>
                <a:latin typeface="Calibri" panose="020F0502020204030204" pitchFamily="34" charset="0"/>
              </a:rPr>
              <a:t>JsonSerializer.Serialize</a:t>
            </a:r>
            <a:r>
              <a:rPr lang="en-US" sz="1100">
                <a:effectLst/>
                <a:latin typeface="Calibri" panose="020F0502020204030204" pitchFamily="34" charset="0"/>
              </a:rPr>
              <a:t>(new { </a:t>
            </a:r>
            <a:r>
              <a:rPr lang="en-US" sz="1100" err="1">
                <a:effectLst/>
                <a:latin typeface="Calibri" panose="020F0502020204030204" pitchFamily="34" charset="0"/>
              </a:rPr>
              <a:t>PropertyName</a:t>
            </a:r>
            <a:r>
              <a:rPr lang="en-US" sz="1100">
                <a:effectLst/>
                <a:latin typeface="Calibri" panose="020F0502020204030204" pitchFamily="34" charset="0"/>
              </a:rPr>
              <a:t> = "value" }, options); // { "</a:t>
            </a:r>
            <a:r>
              <a:rPr lang="en-US" sz="1100" err="1">
                <a:effectLst/>
                <a:latin typeface="Calibri" panose="020F0502020204030204" pitchFamily="34" charset="0"/>
              </a:rPr>
              <a:t>property_name</a:t>
            </a:r>
            <a:r>
              <a:rPr lang="en-US" sz="1100">
                <a:effectLst/>
                <a:latin typeface="Calibri" panose="020F0502020204030204" pitchFamily="34" charset="0"/>
              </a:rPr>
              <a:t>" : "value" }</a:t>
            </a:r>
          </a:p>
          <a:p>
            <a:pPr marL="2400300" marR="0">
              <a:spcBef>
                <a:spcPts val="0"/>
              </a:spcBef>
              <a:spcAft>
                <a:spcPts val="0"/>
              </a:spcAft>
            </a:pPr>
            <a:r>
              <a:rPr lang="en-US" sz="1100">
                <a:effectLst/>
                <a:latin typeface="Calibri" panose="020F0502020204030204" pitchFamily="34" charset="0"/>
              </a:rPr>
              <a:t>```</a:t>
            </a:r>
          </a:p>
          <a:p>
            <a:pPr rtl="0" fontAlgn="ctr">
              <a:spcBef>
                <a:spcPts val="0"/>
              </a:spcBef>
              <a:spcAft>
                <a:spcPts val="0"/>
              </a:spcAft>
              <a:buFont typeface="+mj-lt"/>
              <a:buAutoNum type="romanLcPeriod" startAt="3"/>
            </a:pPr>
            <a:r>
              <a:rPr lang="en-US" sz="1100" b="0" i="0">
                <a:effectLst/>
                <a:latin typeface="Calibri" panose="020F0502020204030204" pitchFamily="34" charset="0"/>
              </a:rPr>
              <a:t>Read-only Properties: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Deserialization support for read-only fields or properties.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Opt-in globally or granularly using attributes.</a:t>
            </a:r>
          </a:p>
          <a:p>
            <a:pPr marL="2400300" marR="0">
              <a:spcBef>
                <a:spcPts val="0"/>
              </a:spcBef>
              <a:spcAft>
                <a:spcPts val="0"/>
              </a:spcAft>
            </a:pPr>
            <a:r>
              <a:rPr lang="en-US" sz="1100">
                <a:effectLst/>
                <a:latin typeface="Calibri" panose="020F0502020204030204" pitchFamily="34" charset="0"/>
              </a:rPr>
              <a:t>```using </a:t>
            </a:r>
            <a:r>
              <a:rPr lang="en-US" sz="1100" err="1">
                <a:effectLst/>
                <a:latin typeface="Calibri" panose="020F0502020204030204" pitchFamily="34" charset="0"/>
              </a:rPr>
              <a:t>System.Text.Json</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err="1">
                <a:effectLst/>
                <a:latin typeface="Calibri" panose="020F0502020204030204" pitchFamily="34" charset="0"/>
              </a:rPr>
              <a:t>CustomerInfo</a:t>
            </a:r>
            <a:r>
              <a:rPr lang="en-US" sz="1100">
                <a:effectLst/>
                <a:latin typeface="Calibri" panose="020F0502020204030204" pitchFamily="34" charset="0"/>
              </a:rPr>
              <a:t> customer =</a:t>
            </a: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JsonSerializer.Deserialize</a:t>
            </a:r>
            <a:r>
              <a:rPr lang="en-US" sz="1100">
                <a:effectLst/>
                <a:latin typeface="Calibri" panose="020F0502020204030204" pitchFamily="34" charset="0"/>
              </a:rPr>
              <a:t>&lt;</a:t>
            </a:r>
            <a:r>
              <a:rPr lang="en-US" sz="1100" err="1">
                <a:effectLst/>
                <a:latin typeface="Calibri" panose="020F0502020204030204" pitchFamily="34" charset="0"/>
              </a:rPr>
              <a:t>CustomerInfo</a:t>
            </a:r>
            <a:r>
              <a:rPr lang="en-US" sz="1100">
                <a:effectLst/>
                <a:latin typeface="Calibri" panose="020F0502020204030204" pitchFamily="34" charset="0"/>
              </a:rPr>
              <a:t>&gt;("""{"Names":["John Doe"],"Company":{"</a:t>
            </a:r>
            <a:r>
              <a:rPr lang="en-US" sz="1100" err="1">
                <a:effectLst/>
                <a:latin typeface="Calibri" panose="020F0502020204030204" pitchFamily="34" charset="0"/>
              </a:rPr>
              <a:t>Name":"Contoso</a:t>
            </a:r>
            <a:r>
              <a:rPr lang="en-US" sz="1100">
                <a:effectLst/>
                <a:latin typeface="Calibri" panose="020F0502020204030204" pitchFamily="34" charset="0"/>
              </a:rPr>
              <a:t>"}}""")!;</a:t>
            </a:r>
          </a:p>
          <a:p>
            <a:pPr marL="2400300" marR="0">
              <a:spcBef>
                <a:spcPts val="0"/>
              </a:spcBef>
              <a:spcAft>
                <a:spcPts val="0"/>
              </a:spcAft>
            </a:pPr>
            <a:br>
              <a:rPr lang="en-US" sz="1100">
                <a:effectLst/>
                <a:latin typeface="Calibri" panose="020F0502020204030204" pitchFamily="34" charset="0"/>
              </a:rPr>
            </a:br>
            <a:r>
              <a:rPr lang="en-US" sz="1100">
                <a:effectLst/>
                <a:latin typeface="Calibri" panose="020F0502020204030204" pitchFamily="34" charset="0"/>
              </a:rPr>
              <a:t>//Output {"Names":["John Doe"],"Company":{"Name":"Contoso","</a:t>
            </a:r>
            <a:r>
              <a:rPr lang="en-US" sz="1100" err="1">
                <a:effectLst/>
                <a:latin typeface="Calibri" panose="020F0502020204030204" pitchFamily="34" charset="0"/>
              </a:rPr>
              <a:t>PhoneNumber</a:t>
            </a:r>
            <a:r>
              <a:rPr lang="en-US" sz="1100">
                <a:effectLst/>
                <a:latin typeface="Calibri" panose="020F0502020204030204" pitchFamily="34" charset="0"/>
              </a:rPr>
              <a:t>":null}}, prior to .NET 8 the Names and Company would be "N/A"</a:t>
            </a:r>
          </a:p>
          <a:p>
            <a:pPr marL="2400300" marR="0">
              <a:spcBef>
                <a:spcPts val="0"/>
              </a:spcBef>
              <a:spcAft>
                <a:spcPts val="0"/>
              </a:spcAft>
            </a:pPr>
            <a:r>
              <a:rPr lang="en-US" sz="1100" err="1">
                <a:effectLst/>
                <a:latin typeface="Calibri" panose="020F0502020204030204" pitchFamily="34" charset="0"/>
              </a:rPr>
              <a:t>Console.WriteLine</a:t>
            </a:r>
            <a:r>
              <a:rPr lang="en-US" sz="1100">
                <a:effectLst/>
                <a:latin typeface="Calibri" panose="020F0502020204030204" pitchFamily="34" charset="0"/>
              </a:rPr>
              <a:t>(</a:t>
            </a:r>
            <a:r>
              <a:rPr lang="en-US" sz="1100" err="1">
                <a:effectLst/>
                <a:latin typeface="Calibri" panose="020F0502020204030204" pitchFamily="34" charset="0"/>
              </a:rPr>
              <a:t>JsonSerializer.Serialize</a:t>
            </a:r>
            <a:r>
              <a:rPr lang="en-US" sz="1100">
                <a:effectLst/>
                <a:latin typeface="Calibri" panose="020F0502020204030204" pitchFamily="34" charset="0"/>
              </a:rPr>
              <a:t>(customer));</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class </a:t>
            </a:r>
            <a:r>
              <a:rPr lang="en-US" sz="1100" err="1">
                <a:effectLst/>
                <a:latin typeface="Calibri" panose="020F0502020204030204" pitchFamily="34" charset="0"/>
              </a:rPr>
              <a:t>CompanyInfo</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public required string Name { get; set; }</a:t>
            </a:r>
          </a:p>
          <a:p>
            <a:pPr marL="2400300" marR="0">
              <a:spcBef>
                <a:spcPts val="0"/>
              </a:spcBef>
              <a:spcAft>
                <a:spcPts val="0"/>
              </a:spcAft>
            </a:pPr>
            <a:r>
              <a:rPr lang="en-US" sz="1100">
                <a:effectLst/>
                <a:latin typeface="Calibri" panose="020F0502020204030204" pitchFamily="34" charset="0"/>
              </a:rPr>
              <a:t>    public string? </a:t>
            </a:r>
            <a:r>
              <a:rPr lang="en-US" sz="1100" err="1">
                <a:effectLst/>
                <a:latin typeface="Calibri" panose="020F0502020204030204" pitchFamily="34" charset="0"/>
              </a:rPr>
              <a:t>PhoneNumber</a:t>
            </a:r>
            <a:r>
              <a:rPr lang="en-US" sz="1100">
                <a:effectLst/>
                <a:latin typeface="Calibri" panose="020F0502020204030204" pitchFamily="34" charset="0"/>
              </a:rPr>
              <a:t> { get; set; }</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a:t>
            </a:r>
            <a:r>
              <a:rPr lang="en-US" sz="1100" err="1">
                <a:effectLst/>
                <a:latin typeface="Calibri" panose="020F0502020204030204" pitchFamily="34" charset="0"/>
              </a:rPr>
              <a:t>JsonObjectCreationHandling</a:t>
            </a:r>
            <a:r>
              <a:rPr lang="en-US" sz="1100">
                <a:effectLst/>
                <a:latin typeface="Calibri" panose="020F0502020204030204" pitchFamily="34" charset="0"/>
              </a:rPr>
              <a:t>(</a:t>
            </a:r>
            <a:r>
              <a:rPr lang="en-US" sz="1100" err="1">
                <a:effectLst/>
                <a:latin typeface="Calibri" panose="020F0502020204030204" pitchFamily="34" charset="0"/>
              </a:rPr>
              <a:t>JsonObjectCreationHandling.Populate</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class </a:t>
            </a:r>
            <a:r>
              <a:rPr lang="en-US" sz="1100" err="1">
                <a:effectLst/>
                <a:latin typeface="Calibri" panose="020F0502020204030204" pitchFamily="34" charset="0"/>
              </a:rPr>
              <a:t>CustomerInfo</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 Both of these properties are read-only.</a:t>
            </a:r>
          </a:p>
          <a:p>
            <a:pPr marL="2400300" marR="0">
              <a:spcBef>
                <a:spcPts val="0"/>
              </a:spcBef>
              <a:spcAft>
                <a:spcPts val="0"/>
              </a:spcAft>
            </a:pPr>
            <a:r>
              <a:rPr lang="en-US" sz="1100">
                <a:effectLst/>
                <a:latin typeface="Calibri" panose="020F0502020204030204" pitchFamily="34" charset="0"/>
              </a:rPr>
              <a:t>    public List&lt;string&gt; Names { get; } = new();</a:t>
            </a:r>
          </a:p>
          <a:p>
            <a:pPr marL="2400300" marR="0">
              <a:spcBef>
                <a:spcPts val="0"/>
              </a:spcBef>
              <a:spcAft>
                <a:spcPts val="0"/>
              </a:spcAft>
            </a:pPr>
            <a:r>
              <a:rPr lang="en-US" sz="1100">
                <a:effectLst/>
                <a:latin typeface="Calibri" panose="020F0502020204030204" pitchFamily="34" charset="0"/>
              </a:rPr>
              <a:t>    public </a:t>
            </a:r>
            <a:r>
              <a:rPr lang="en-US" sz="1100" err="1">
                <a:effectLst/>
                <a:latin typeface="Calibri" panose="020F0502020204030204" pitchFamily="34" charset="0"/>
              </a:rPr>
              <a:t>CompanyInfo</a:t>
            </a:r>
            <a:r>
              <a:rPr lang="en-US" sz="1100">
                <a:effectLst/>
                <a:latin typeface="Calibri" panose="020F0502020204030204" pitchFamily="34" charset="0"/>
              </a:rPr>
              <a:t> Company { get; } = new() { Name = "N/A", </a:t>
            </a:r>
            <a:r>
              <a:rPr lang="en-US" sz="1100" err="1">
                <a:effectLst/>
                <a:latin typeface="Calibri" panose="020F0502020204030204" pitchFamily="34" charset="0"/>
              </a:rPr>
              <a:t>PhoneNumber</a:t>
            </a:r>
            <a:r>
              <a:rPr lang="en-US" sz="1100">
                <a:effectLst/>
                <a:latin typeface="Calibri" panose="020F0502020204030204" pitchFamily="34" charset="0"/>
              </a:rPr>
              <a:t> = "N/A" };</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a:t>
            </a:r>
          </a:p>
          <a:p>
            <a:pPr rtl="0" fontAlgn="ctr">
              <a:spcBef>
                <a:spcPts val="0"/>
              </a:spcBef>
              <a:spcAft>
                <a:spcPts val="0"/>
              </a:spcAft>
              <a:buFont typeface="+mj-lt"/>
              <a:buAutoNum type="romanLcPeriod" startAt="4"/>
            </a:pPr>
            <a:r>
              <a:rPr lang="en-US" sz="1100" b="0" i="0">
                <a:effectLst/>
                <a:latin typeface="Calibri" panose="020F0502020204030204" pitchFamily="34" charset="0"/>
              </a:rPr>
              <a:t>Disable Reflection-based Default:</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Option to disable reflection-based serialization by default.</a:t>
            </a:r>
          </a:p>
        </p:txBody>
      </p:sp>
      <p:sp>
        <p:nvSpPr>
          <p:cNvPr id="4" name="Slide Number Placeholder 3"/>
          <p:cNvSpPr>
            <a:spLocks noGrp="1"/>
          </p:cNvSpPr>
          <p:nvPr>
            <p:ph type="sldNum" sz="quarter" idx="5"/>
          </p:nvPr>
        </p:nvSpPr>
        <p:spPr/>
        <p:txBody>
          <a:bodyPr/>
          <a:lstStyle/>
          <a:p>
            <a:fld id="{E2215EB6-37F8-214B-AAA9-598228FDC1D7}" type="slidenum">
              <a:rPr lang="en-US" smtClean="0"/>
              <a:t>17</a:t>
            </a:fld>
            <a:endParaRPr lang="en-US"/>
          </a:p>
        </p:txBody>
      </p:sp>
    </p:spTree>
    <p:extLst>
      <p:ext uri="{BB962C8B-B14F-4D97-AF65-F5344CB8AC3E}">
        <p14:creationId xmlns:p14="http://schemas.microsoft.com/office/powerpoint/2010/main" val="2227270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romanLcPeriod"/>
            </a:pPr>
            <a:r>
              <a:rPr lang="en-US" sz="1100" b="0" i="0">
                <a:effectLst/>
                <a:latin typeface="Calibri" panose="020F0502020204030204" pitchFamily="34" charset="0"/>
              </a:rPr>
              <a:t>New </a:t>
            </a:r>
            <a:r>
              <a:rPr lang="en-US" sz="1100" b="0" i="0" err="1">
                <a:effectLst/>
                <a:latin typeface="Calibri" panose="020F0502020204030204" pitchFamily="34" charset="0"/>
              </a:rPr>
              <a:t>JsonNode</a:t>
            </a:r>
            <a:r>
              <a:rPr lang="en-US" sz="1100" b="0" i="0">
                <a:effectLst/>
                <a:latin typeface="Calibri" panose="020F0502020204030204" pitchFamily="34" charset="0"/>
              </a:rPr>
              <a:t> API Methods: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Additional methods for working with JSON nodes and arrays.</a:t>
            </a:r>
          </a:p>
          <a:p>
            <a:pPr marL="2400300" marR="0">
              <a:spcBef>
                <a:spcPts val="0"/>
              </a:spcBef>
              <a:spcAft>
                <a:spcPts val="0"/>
              </a:spcAft>
            </a:pPr>
            <a:r>
              <a:rPr lang="en-US" sz="1100">
                <a:effectLst/>
                <a:latin typeface="Calibri" panose="020F0502020204030204" pitchFamily="34" charset="0"/>
              </a:rPr>
              <a:t>```public partial class </a:t>
            </a:r>
            <a:r>
              <a:rPr lang="en-US" sz="1100" err="1">
                <a:effectLst/>
                <a:latin typeface="Calibri" panose="020F0502020204030204" pitchFamily="34" charset="0"/>
              </a:rPr>
              <a:t>JsonNode</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 Creates a deep clone of the current node and all its descendants.</a:t>
            </a:r>
          </a:p>
          <a:p>
            <a:pPr marL="2400300" marR="0">
              <a:spcBef>
                <a:spcPts val="0"/>
              </a:spcBef>
              <a:spcAft>
                <a:spcPts val="0"/>
              </a:spcAft>
            </a:pPr>
            <a:r>
              <a:rPr lang="en-US" sz="1100">
                <a:effectLst/>
                <a:latin typeface="Calibri" panose="020F0502020204030204" pitchFamily="34" charset="0"/>
              </a:rPr>
              <a:t>    public </a:t>
            </a:r>
            <a:r>
              <a:rPr lang="en-US" sz="1100" err="1">
                <a:effectLst/>
                <a:latin typeface="Calibri" panose="020F0502020204030204" pitchFamily="34" charset="0"/>
              </a:rPr>
              <a:t>JsonNode</a:t>
            </a:r>
            <a:r>
              <a:rPr lang="en-US" sz="1100">
                <a:effectLst/>
                <a:latin typeface="Calibri" panose="020F0502020204030204" pitchFamily="34" charset="0"/>
              </a:rPr>
              <a:t> </a:t>
            </a:r>
            <a:r>
              <a:rPr lang="en-US" sz="1100" err="1">
                <a:effectLst/>
                <a:latin typeface="Calibri" panose="020F0502020204030204" pitchFamily="34" charset="0"/>
              </a:rPr>
              <a:t>DeepClone</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    // Returns true if the two nodes are equivalent JSON representations.</a:t>
            </a:r>
          </a:p>
          <a:p>
            <a:pPr marL="2400300" marR="0">
              <a:spcBef>
                <a:spcPts val="0"/>
              </a:spcBef>
              <a:spcAft>
                <a:spcPts val="0"/>
              </a:spcAft>
            </a:pPr>
            <a:r>
              <a:rPr lang="en-US" sz="1100">
                <a:effectLst/>
                <a:latin typeface="Calibri" panose="020F0502020204030204" pitchFamily="34" charset="0"/>
              </a:rPr>
              <a:t>    public static bool </a:t>
            </a:r>
            <a:r>
              <a:rPr lang="en-US" sz="1100" err="1">
                <a:effectLst/>
                <a:latin typeface="Calibri" panose="020F0502020204030204" pitchFamily="34" charset="0"/>
              </a:rPr>
              <a:t>DeepEquals</a:t>
            </a:r>
            <a:r>
              <a:rPr lang="en-US" sz="1100">
                <a:effectLst/>
                <a:latin typeface="Calibri" panose="020F0502020204030204" pitchFamily="34" charset="0"/>
              </a:rPr>
              <a:t>(</a:t>
            </a:r>
            <a:r>
              <a:rPr lang="en-US" sz="1100" err="1">
                <a:effectLst/>
                <a:latin typeface="Calibri" panose="020F0502020204030204" pitchFamily="34" charset="0"/>
              </a:rPr>
              <a:t>JsonNode</a:t>
            </a:r>
            <a:r>
              <a:rPr lang="en-US" sz="1100">
                <a:effectLst/>
                <a:latin typeface="Calibri" panose="020F0502020204030204" pitchFamily="34" charset="0"/>
              </a:rPr>
              <a:t>? node1, </a:t>
            </a:r>
            <a:r>
              <a:rPr lang="en-US" sz="1100" err="1">
                <a:effectLst/>
                <a:latin typeface="Calibri" panose="020F0502020204030204" pitchFamily="34" charset="0"/>
              </a:rPr>
              <a:t>JsonNode</a:t>
            </a:r>
            <a:r>
              <a:rPr lang="en-US" sz="1100">
                <a:effectLst/>
                <a:latin typeface="Calibri" panose="020F0502020204030204" pitchFamily="34" charset="0"/>
              </a:rPr>
              <a:t>? node2);</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    // Determines the </a:t>
            </a:r>
            <a:r>
              <a:rPr lang="en-US" sz="1100" err="1">
                <a:effectLst/>
                <a:latin typeface="Calibri" panose="020F0502020204030204" pitchFamily="34" charset="0"/>
              </a:rPr>
              <a:t>JsonValueKind</a:t>
            </a:r>
            <a:r>
              <a:rPr lang="en-US" sz="1100">
                <a:effectLst/>
                <a:latin typeface="Calibri" panose="020F0502020204030204" pitchFamily="34" charset="0"/>
              </a:rPr>
              <a:t> of the current node.</a:t>
            </a:r>
          </a:p>
          <a:p>
            <a:pPr marL="2400300" marR="0">
              <a:spcBef>
                <a:spcPts val="0"/>
              </a:spcBef>
              <a:spcAft>
                <a:spcPts val="0"/>
              </a:spcAft>
            </a:pPr>
            <a:r>
              <a:rPr lang="en-US" sz="1100">
                <a:effectLst/>
                <a:latin typeface="Calibri" panose="020F0502020204030204" pitchFamily="34" charset="0"/>
              </a:rPr>
              <a:t>    public </a:t>
            </a:r>
            <a:r>
              <a:rPr lang="en-US" sz="1100" err="1">
                <a:effectLst/>
                <a:latin typeface="Calibri" panose="020F0502020204030204" pitchFamily="34" charset="0"/>
              </a:rPr>
              <a:t>JsonValueKind</a:t>
            </a:r>
            <a:r>
              <a:rPr lang="en-US" sz="1100">
                <a:effectLst/>
                <a:latin typeface="Calibri" panose="020F0502020204030204" pitchFamily="34" charset="0"/>
              </a:rPr>
              <a:t> </a:t>
            </a:r>
            <a:r>
              <a:rPr lang="en-US" sz="1100" err="1">
                <a:effectLst/>
                <a:latin typeface="Calibri" panose="020F0502020204030204" pitchFamily="34" charset="0"/>
              </a:rPr>
              <a:t>GetValueKind</a:t>
            </a:r>
            <a:r>
              <a:rPr lang="en-US" sz="1100">
                <a:effectLst/>
                <a:latin typeface="Calibri" panose="020F0502020204030204" pitchFamily="34" charset="0"/>
              </a:rPr>
              <a:t>(</a:t>
            </a:r>
            <a:r>
              <a:rPr lang="en-US" sz="1100" err="1">
                <a:effectLst/>
                <a:latin typeface="Calibri" panose="020F0502020204030204" pitchFamily="34" charset="0"/>
              </a:rPr>
              <a:t>JsonSerializerOptions</a:t>
            </a:r>
            <a:r>
              <a:rPr lang="en-US" sz="1100">
                <a:effectLst/>
                <a:latin typeface="Calibri" panose="020F0502020204030204" pitchFamily="34" charset="0"/>
              </a:rPr>
              <a:t> options = null);</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    // If node is the value of a property in the parent</a:t>
            </a:r>
          </a:p>
          <a:p>
            <a:pPr marL="2400300" marR="0">
              <a:spcBef>
                <a:spcPts val="0"/>
              </a:spcBef>
              <a:spcAft>
                <a:spcPts val="0"/>
              </a:spcAft>
            </a:pPr>
            <a:r>
              <a:rPr lang="en-US" sz="1100">
                <a:effectLst/>
                <a:latin typeface="Calibri" panose="020F0502020204030204" pitchFamily="34" charset="0"/>
              </a:rPr>
              <a:t>    // object, returns its name.</a:t>
            </a:r>
          </a:p>
          <a:p>
            <a:pPr marL="2400300" marR="0">
              <a:spcBef>
                <a:spcPts val="0"/>
              </a:spcBef>
              <a:spcAft>
                <a:spcPts val="0"/>
              </a:spcAft>
            </a:pPr>
            <a:r>
              <a:rPr lang="en-US" sz="1100">
                <a:effectLst/>
                <a:latin typeface="Calibri" panose="020F0502020204030204" pitchFamily="34" charset="0"/>
              </a:rPr>
              <a:t>    // Throws </a:t>
            </a:r>
            <a:r>
              <a:rPr lang="en-US" sz="1100" err="1">
                <a:effectLst/>
                <a:latin typeface="Calibri" panose="020F0502020204030204" pitchFamily="34" charset="0"/>
              </a:rPr>
              <a:t>InvalidOperationException</a:t>
            </a:r>
            <a:r>
              <a:rPr lang="en-US" sz="1100">
                <a:effectLst/>
                <a:latin typeface="Calibri" panose="020F0502020204030204" pitchFamily="34" charset="0"/>
              </a:rPr>
              <a:t> otherwise.</a:t>
            </a:r>
          </a:p>
          <a:p>
            <a:pPr marL="2400300" marR="0">
              <a:spcBef>
                <a:spcPts val="0"/>
              </a:spcBef>
              <a:spcAft>
                <a:spcPts val="0"/>
              </a:spcAft>
            </a:pPr>
            <a:r>
              <a:rPr lang="en-US" sz="1100">
                <a:effectLst/>
                <a:latin typeface="Calibri" panose="020F0502020204030204" pitchFamily="34" charset="0"/>
              </a:rPr>
              <a:t>    public string </a:t>
            </a:r>
            <a:r>
              <a:rPr lang="en-US" sz="1100" err="1">
                <a:effectLst/>
                <a:latin typeface="Calibri" panose="020F0502020204030204" pitchFamily="34" charset="0"/>
              </a:rPr>
              <a:t>GetPropertyName</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    // If node is the element of a parent </a:t>
            </a:r>
            <a:r>
              <a:rPr lang="en-US" sz="1100" err="1">
                <a:effectLst/>
                <a:latin typeface="Calibri" panose="020F0502020204030204" pitchFamily="34" charset="0"/>
              </a:rPr>
              <a:t>JsonArray</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 returns its index.</a:t>
            </a:r>
          </a:p>
          <a:p>
            <a:pPr marL="2400300" marR="0">
              <a:spcBef>
                <a:spcPts val="0"/>
              </a:spcBef>
              <a:spcAft>
                <a:spcPts val="0"/>
              </a:spcAft>
            </a:pPr>
            <a:r>
              <a:rPr lang="en-US" sz="1100">
                <a:effectLst/>
                <a:latin typeface="Calibri" panose="020F0502020204030204" pitchFamily="34" charset="0"/>
              </a:rPr>
              <a:t>    // Throws </a:t>
            </a:r>
            <a:r>
              <a:rPr lang="en-US" sz="1100" err="1">
                <a:effectLst/>
                <a:latin typeface="Calibri" panose="020F0502020204030204" pitchFamily="34" charset="0"/>
              </a:rPr>
              <a:t>InvalidOperationException</a:t>
            </a:r>
            <a:r>
              <a:rPr lang="en-US" sz="1100">
                <a:effectLst/>
                <a:latin typeface="Calibri" panose="020F0502020204030204" pitchFamily="34" charset="0"/>
              </a:rPr>
              <a:t> otherwise.</a:t>
            </a:r>
          </a:p>
          <a:p>
            <a:pPr marL="2400300" marR="0">
              <a:spcBef>
                <a:spcPts val="0"/>
              </a:spcBef>
              <a:spcAft>
                <a:spcPts val="0"/>
              </a:spcAft>
            </a:pPr>
            <a:r>
              <a:rPr lang="en-US" sz="1100">
                <a:effectLst/>
                <a:latin typeface="Calibri" panose="020F0502020204030204" pitchFamily="34" charset="0"/>
              </a:rPr>
              <a:t>    public int </a:t>
            </a:r>
            <a:r>
              <a:rPr lang="en-US" sz="1100" err="1">
                <a:effectLst/>
                <a:latin typeface="Calibri" panose="020F0502020204030204" pitchFamily="34" charset="0"/>
              </a:rPr>
              <a:t>GetElementIndex</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    // Replaces this instance with a new value,</a:t>
            </a:r>
          </a:p>
          <a:p>
            <a:pPr marL="2400300" marR="0">
              <a:spcBef>
                <a:spcPts val="0"/>
              </a:spcBef>
              <a:spcAft>
                <a:spcPts val="0"/>
              </a:spcAft>
            </a:pPr>
            <a:r>
              <a:rPr lang="en-US" sz="1100">
                <a:effectLst/>
                <a:latin typeface="Calibri" panose="020F0502020204030204" pitchFamily="34" charset="0"/>
              </a:rPr>
              <a:t>    // updating the parent object/array accordingly.</a:t>
            </a:r>
          </a:p>
          <a:p>
            <a:pPr marL="2400300" marR="0">
              <a:spcBef>
                <a:spcPts val="0"/>
              </a:spcBef>
              <a:spcAft>
                <a:spcPts val="0"/>
              </a:spcAft>
            </a:pPr>
            <a:r>
              <a:rPr lang="en-US" sz="1100">
                <a:effectLst/>
                <a:latin typeface="Calibri" panose="020F0502020204030204" pitchFamily="34" charset="0"/>
              </a:rPr>
              <a:t>    public void </a:t>
            </a:r>
            <a:r>
              <a:rPr lang="en-US" sz="1100" err="1">
                <a:effectLst/>
                <a:latin typeface="Calibri" panose="020F0502020204030204" pitchFamily="34" charset="0"/>
              </a:rPr>
              <a:t>ReplaceWith</a:t>
            </a:r>
            <a:r>
              <a:rPr lang="en-US" sz="1100">
                <a:effectLst/>
                <a:latin typeface="Calibri" panose="020F0502020204030204" pitchFamily="34" charset="0"/>
              </a:rPr>
              <a:t>&lt;T&gt;(T value);</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    // Asynchronously parses a stream as UTF-8 encoded data</a:t>
            </a:r>
          </a:p>
          <a:p>
            <a:pPr marL="2400300" marR="0">
              <a:spcBef>
                <a:spcPts val="0"/>
              </a:spcBef>
              <a:spcAft>
                <a:spcPts val="0"/>
              </a:spcAft>
            </a:pPr>
            <a:r>
              <a:rPr lang="en-US" sz="1100">
                <a:effectLst/>
                <a:latin typeface="Calibri" panose="020F0502020204030204" pitchFamily="34" charset="0"/>
              </a:rPr>
              <a:t>    // representing a single JSON value into a </a:t>
            </a:r>
            <a:r>
              <a:rPr lang="en-US" sz="1100" err="1">
                <a:effectLst/>
                <a:latin typeface="Calibri" panose="020F0502020204030204" pitchFamily="34" charset="0"/>
              </a:rPr>
              <a:t>JsonNode</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public static Task&lt;</a:t>
            </a:r>
            <a:r>
              <a:rPr lang="en-US" sz="1100" err="1">
                <a:effectLst/>
                <a:latin typeface="Calibri" panose="020F0502020204030204" pitchFamily="34" charset="0"/>
              </a:rPr>
              <a:t>JsonNode</a:t>
            </a:r>
            <a:r>
              <a:rPr lang="en-US" sz="1100">
                <a:effectLst/>
                <a:latin typeface="Calibri" panose="020F0502020204030204" pitchFamily="34" charset="0"/>
              </a:rPr>
              <a:t>?&gt; </a:t>
            </a:r>
            <a:r>
              <a:rPr lang="en-US" sz="1100" err="1">
                <a:effectLst/>
                <a:latin typeface="Calibri" panose="020F0502020204030204" pitchFamily="34" charset="0"/>
              </a:rPr>
              <a:t>ParseAsync</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Stream utf8Json,</a:t>
            </a: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JsonNodeOptions</a:t>
            </a:r>
            <a:r>
              <a:rPr lang="en-US" sz="1100">
                <a:effectLst/>
                <a:latin typeface="Calibri" panose="020F0502020204030204" pitchFamily="34" charset="0"/>
              </a:rPr>
              <a:t>? </a:t>
            </a:r>
            <a:r>
              <a:rPr lang="en-US" sz="1100" err="1">
                <a:effectLst/>
                <a:latin typeface="Calibri" panose="020F0502020204030204" pitchFamily="34" charset="0"/>
              </a:rPr>
              <a:t>nodeOptions</a:t>
            </a:r>
            <a:r>
              <a:rPr lang="en-US" sz="1100">
                <a:effectLst/>
                <a:latin typeface="Calibri" panose="020F0502020204030204" pitchFamily="34" charset="0"/>
              </a:rPr>
              <a:t> = null,</a:t>
            </a: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JsonDocumentOptions</a:t>
            </a:r>
            <a:r>
              <a:rPr lang="en-US" sz="1100">
                <a:effectLst/>
                <a:latin typeface="Calibri" panose="020F0502020204030204" pitchFamily="34" charset="0"/>
              </a:rPr>
              <a:t> </a:t>
            </a:r>
            <a:r>
              <a:rPr lang="en-US" sz="1100" err="1">
                <a:effectLst/>
                <a:latin typeface="Calibri" panose="020F0502020204030204" pitchFamily="34" charset="0"/>
              </a:rPr>
              <a:t>documentOptions</a:t>
            </a:r>
            <a:r>
              <a:rPr lang="en-US" sz="1100">
                <a:effectLst/>
                <a:latin typeface="Calibri" panose="020F0502020204030204" pitchFamily="34" charset="0"/>
              </a:rPr>
              <a:t> = default,</a:t>
            </a: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CancellationToken</a:t>
            </a:r>
            <a:r>
              <a:rPr lang="en-US" sz="1100">
                <a:effectLst/>
                <a:latin typeface="Calibri" panose="020F0502020204030204" pitchFamily="34" charset="0"/>
              </a:rPr>
              <a:t> </a:t>
            </a:r>
            <a:r>
              <a:rPr lang="en-US" sz="1100" err="1">
                <a:effectLst/>
                <a:latin typeface="Calibri" panose="020F0502020204030204" pitchFamily="34" charset="0"/>
              </a:rPr>
              <a:t>cancellationToken</a:t>
            </a:r>
            <a:r>
              <a:rPr lang="en-US" sz="1100">
                <a:effectLst/>
                <a:latin typeface="Calibri" panose="020F0502020204030204" pitchFamily="34" charset="0"/>
              </a:rPr>
              <a:t> = default);</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public partial class </a:t>
            </a:r>
            <a:r>
              <a:rPr lang="en-US" sz="1100" err="1">
                <a:effectLst/>
                <a:latin typeface="Calibri" panose="020F0502020204030204" pitchFamily="34" charset="0"/>
              </a:rPr>
              <a:t>JsonArray</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 Returns an </a:t>
            </a:r>
            <a:r>
              <a:rPr lang="en-US" sz="1100" err="1">
                <a:effectLst/>
                <a:latin typeface="Calibri" panose="020F0502020204030204" pitchFamily="34" charset="0"/>
              </a:rPr>
              <a:t>IEnumerable</a:t>
            </a:r>
            <a:r>
              <a:rPr lang="en-US" sz="1100">
                <a:effectLst/>
                <a:latin typeface="Calibri" panose="020F0502020204030204" pitchFamily="34" charset="0"/>
              </a:rPr>
              <a:t>&lt;T&gt; view of the current array.</a:t>
            </a:r>
          </a:p>
          <a:p>
            <a:pPr marL="2400300" marR="0">
              <a:spcBef>
                <a:spcPts val="0"/>
              </a:spcBef>
              <a:spcAft>
                <a:spcPts val="0"/>
              </a:spcAft>
            </a:pPr>
            <a:r>
              <a:rPr lang="en-US" sz="1100">
                <a:effectLst/>
                <a:latin typeface="Calibri" panose="020F0502020204030204" pitchFamily="34" charset="0"/>
              </a:rPr>
              <a:t>    public </a:t>
            </a:r>
            <a:r>
              <a:rPr lang="en-US" sz="1100" err="1">
                <a:effectLst/>
                <a:latin typeface="Calibri" panose="020F0502020204030204" pitchFamily="34" charset="0"/>
              </a:rPr>
              <a:t>IEnumerable</a:t>
            </a:r>
            <a:r>
              <a:rPr lang="en-US" sz="1100">
                <a:effectLst/>
                <a:latin typeface="Calibri" panose="020F0502020204030204" pitchFamily="34" charset="0"/>
              </a:rPr>
              <a:t>&lt;T&gt; </a:t>
            </a:r>
            <a:r>
              <a:rPr lang="en-US" sz="1100" err="1">
                <a:effectLst/>
                <a:latin typeface="Calibri" panose="020F0502020204030204" pitchFamily="34" charset="0"/>
              </a:rPr>
              <a:t>GetValues</a:t>
            </a:r>
            <a:r>
              <a:rPr lang="en-US" sz="1100">
                <a:effectLst/>
                <a:latin typeface="Calibri" panose="020F0502020204030204" pitchFamily="34" charset="0"/>
              </a:rPr>
              <a:t>&lt;T&gt;();</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a:t>
            </a:r>
          </a:p>
          <a:p>
            <a:pPr rtl="0" fontAlgn="ctr">
              <a:spcBef>
                <a:spcPts val="0"/>
              </a:spcBef>
              <a:spcAft>
                <a:spcPts val="0"/>
              </a:spcAft>
              <a:buFont typeface="+mj-lt"/>
              <a:buAutoNum type="romanLcPeriod" startAt="2"/>
            </a:pPr>
            <a:r>
              <a:rPr lang="en-US" sz="1100" b="0" i="0">
                <a:effectLst/>
                <a:latin typeface="Calibri" panose="020F0502020204030204" pitchFamily="34" charset="0"/>
              </a:rPr>
              <a:t>Non-Public Members: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Option to include non-public members in the serialization contract.</a:t>
            </a:r>
          </a:p>
          <a:p>
            <a:pPr marL="2400300" marR="0">
              <a:spcBef>
                <a:spcPts val="0"/>
              </a:spcBef>
              <a:spcAft>
                <a:spcPts val="0"/>
              </a:spcAft>
            </a:pPr>
            <a:r>
              <a:rPr lang="en-US" sz="1100">
                <a:effectLst/>
                <a:latin typeface="Calibri" panose="020F0502020204030204" pitchFamily="34" charset="0"/>
              </a:rPr>
              <a:t>```string </a:t>
            </a:r>
            <a:r>
              <a:rPr lang="en-US" sz="1100" err="1">
                <a:effectLst/>
                <a:latin typeface="Calibri" panose="020F0502020204030204" pitchFamily="34" charset="0"/>
              </a:rPr>
              <a:t>json</a:t>
            </a:r>
            <a:r>
              <a:rPr lang="en-US" sz="1100">
                <a:effectLst/>
                <a:latin typeface="Calibri" panose="020F0502020204030204" pitchFamily="34" charset="0"/>
              </a:rPr>
              <a:t> = </a:t>
            </a:r>
            <a:r>
              <a:rPr lang="en-US" sz="1100" err="1">
                <a:effectLst/>
                <a:latin typeface="Calibri" panose="020F0502020204030204" pitchFamily="34" charset="0"/>
              </a:rPr>
              <a:t>JsonSerializer.Serialize</a:t>
            </a:r>
            <a:r>
              <a:rPr lang="en-US" sz="1100">
                <a:effectLst/>
                <a:latin typeface="Calibri" panose="020F0502020204030204" pitchFamily="34" charset="0"/>
              </a:rPr>
              <a:t>(new </a:t>
            </a:r>
            <a:r>
              <a:rPr lang="en-US" sz="1100" err="1">
                <a:effectLst/>
                <a:latin typeface="Calibri" panose="020F0502020204030204" pitchFamily="34" charset="0"/>
              </a:rPr>
              <a:t>MyPoco</a:t>
            </a:r>
            <a:r>
              <a:rPr lang="en-US" sz="1100">
                <a:effectLst/>
                <a:latin typeface="Calibri" panose="020F0502020204030204" pitchFamily="34" charset="0"/>
              </a:rPr>
              <a:t>(42)); // {"X":42}</a:t>
            </a:r>
          </a:p>
          <a:p>
            <a:pPr marL="2400300" marR="0">
              <a:spcBef>
                <a:spcPts val="0"/>
              </a:spcBef>
              <a:spcAft>
                <a:spcPts val="0"/>
              </a:spcAft>
            </a:pPr>
            <a:r>
              <a:rPr lang="en-US" sz="1100" err="1">
                <a:effectLst/>
                <a:latin typeface="Calibri" panose="020F0502020204030204" pitchFamily="34" charset="0"/>
              </a:rPr>
              <a:t>JsonSerializer.Deserialize</a:t>
            </a:r>
            <a:r>
              <a:rPr lang="en-US" sz="1100">
                <a:effectLst/>
                <a:latin typeface="Calibri" panose="020F0502020204030204" pitchFamily="34" charset="0"/>
              </a:rPr>
              <a:t>&lt;</a:t>
            </a:r>
            <a:r>
              <a:rPr lang="en-US" sz="1100" err="1">
                <a:effectLst/>
                <a:latin typeface="Calibri" panose="020F0502020204030204" pitchFamily="34" charset="0"/>
              </a:rPr>
              <a:t>MyPoco</a:t>
            </a:r>
            <a:r>
              <a:rPr lang="en-US" sz="1100">
                <a:effectLst/>
                <a:latin typeface="Calibri" panose="020F0502020204030204" pitchFamily="34" charset="0"/>
              </a:rPr>
              <a:t>&gt;(</a:t>
            </a:r>
            <a:r>
              <a:rPr lang="en-US" sz="1100" err="1">
                <a:effectLst/>
                <a:latin typeface="Calibri" panose="020F0502020204030204" pitchFamily="34" charset="0"/>
              </a:rPr>
              <a:t>json</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public class </a:t>
            </a:r>
            <a:r>
              <a:rPr lang="en-US" sz="1100" err="1">
                <a:effectLst/>
                <a:latin typeface="Calibri" panose="020F0502020204030204" pitchFamily="34" charset="0"/>
              </a:rPr>
              <a:t>MyPoco</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JsonConstructor</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internal </a:t>
            </a:r>
            <a:r>
              <a:rPr lang="en-US" sz="1100" err="1">
                <a:effectLst/>
                <a:latin typeface="Calibri" panose="020F0502020204030204" pitchFamily="34" charset="0"/>
              </a:rPr>
              <a:t>MyPoco</a:t>
            </a:r>
            <a:r>
              <a:rPr lang="en-US" sz="1100">
                <a:effectLst/>
                <a:latin typeface="Calibri" panose="020F0502020204030204" pitchFamily="34" charset="0"/>
              </a:rPr>
              <a:t>(int x) =&gt; X = x;</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JsonInclude</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internal int X { get; }</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a:t>
            </a:r>
          </a:p>
          <a:p>
            <a:pPr rtl="0" fontAlgn="ctr">
              <a:spcBef>
                <a:spcPts val="0"/>
              </a:spcBef>
              <a:spcAft>
                <a:spcPts val="0"/>
              </a:spcAft>
              <a:buFont typeface="+mj-lt"/>
              <a:buAutoNum type="romanLcPeriod" startAt="3"/>
            </a:pPr>
            <a:r>
              <a:rPr lang="en-US" sz="1100" b="0" i="0">
                <a:effectLst/>
                <a:latin typeface="Calibri" panose="020F0502020204030204" pitchFamily="34" charset="0"/>
              </a:rPr>
              <a:t>Streaming Deserialization APIs: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Introduction of </a:t>
            </a:r>
            <a:r>
              <a:rPr lang="en-US" sz="1100" b="0" i="0" err="1">
                <a:effectLst/>
                <a:latin typeface="Calibri" panose="020F0502020204030204" pitchFamily="34" charset="0"/>
              </a:rPr>
              <a:t>IAsyncEnumerable</a:t>
            </a:r>
            <a:r>
              <a:rPr lang="en-US" sz="1100" b="0" i="0">
                <a:effectLst/>
                <a:latin typeface="Calibri" panose="020F0502020204030204" pitchFamily="34" charset="0"/>
              </a:rPr>
              <a:t>&lt;T&gt; streaming deserialization extension methods that invoke streaming APIs</a:t>
            </a:r>
          </a:p>
          <a:p>
            <a:pPr marL="2400300" marR="0">
              <a:spcBef>
                <a:spcPts val="0"/>
              </a:spcBef>
              <a:spcAft>
                <a:spcPts val="0"/>
              </a:spcAft>
            </a:pPr>
            <a:r>
              <a:rPr lang="en-US" sz="1100">
                <a:effectLst/>
                <a:latin typeface="Calibri" panose="020F0502020204030204" pitchFamily="34" charset="0"/>
              </a:rPr>
              <a:t>```const string </a:t>
            </a:r>
            <a:r>
              <a:rPr lang="en-US" sz="1100" err="1">
                <a:effectLst/>
                <a:latin typeface="Calibri" panose="020F0502020204030204" pitchFamily="34" charset="0"/>
              </a:rPr>
              <a:t>RequestUri</a:t>
            </a:r>
            <a:r>
              <a:rPr lang="en-US" sz="1100">
                <a:effectLst/>
                <a:latin typeface="Calibri" panose="020F0502020204030204" pitchFamily="34" charset="0"/>
              </a:rPr>
              <a:t> = "</a:t>
            </a:r>
            <a:r>
              <a:rPr lang="en-US" sz="1100">
                <a:effectLst/>
                <a:latin typeface="Calibri" panose="020F0502020204030204" pitchFamily="34" charset="0"/>
                <a:hlinkClick r:id="rId3"/>
              </a:rPr>
              <a:t>https://api.contoso.com/books</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using var client = new </a:t>
            </a:r>
            <a:r>
              <a:rPr lang="en-US" sz="1100" err="1">
                <a:effectLst/>
                <a:latin typeface="Calibri" panose="020F0502020204030204" pitchFamily="34" charset="0"/>
              </a:rPr>
              <a:t>HttpClient</a:t>
            </a:r>
            <a:r>
              <a:rPr lang="en-US" sz="1100">
                <a:effectLst/>
                <a:latin typeface="Calibri" panose="020F0502020204030204" pitchFamily="34" charset="0"/>
              </a:rPr>
              <a:t>();</a:t>
            </a:r>
          </a:p>
          <a:p>
            <a:pPr marL="2400300" marR="0">
              <a:spcBef>
                <a:spcPts val="0"/>
              </a:spcBef>
              <a:spcAft>
                <a:spcPts val="0"/>
              </a:spcAft>
            </a:pPr>
            <a:r>
              <a:rPr lang="en-US" sz="1100" err="1">
                <a:effectLst/>
                <a:latin typeface="Calibri" panose="020F0502020204030204" pitchFamily="34" charset="0"/>
              </a:rPr>
              <a:t>IAsyncEnumerable</a:t>
            </a:r>
            <a:r>
              <a:rPr lang="en-US" sz="1100">
                <a:effectLst/>
                <a:latin typeface="Calibri" panose="020F0502020204030204" pitchFamily="34" charset="0"/>
              </a:rPr>
              <a:t>&lt;Book&gt; books = </a:t>
            </a:r>
            <a:r>
              <a:rPr lang="en-US" sz="1100" err="1">
                <a:effectLst/>
                <a:latin typeface="Calibri" panose="020F0502020204030204" pitchFamily="34" charset="0"/>
              </a:rPr>
              <a:t>client.GetFromJsonAsAsyncEnumerable</a:t>
            </a:r>
            <a:r>
              <a:rPr lang="en-US" sz="1100">
                <a:effectLst/>
                <a:latin typeface="Calibri" panose="020F0502020204030204" pitchFamily="34" charset="0"/>
              </a:rPr>
              <a:t>&lt;Book&gt;(</a:t>
            </a:r>
            <a:r>
              <a:rPr lang="en-US" sz="1100" err="1">
                <a:effectLst/>
                <a:latin typeface="Calibri" panose="020F0502020204030204" pitchFamily="34" charset="0"/>
              </a:rPr>
              <a:t>RequestUri</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await foreach (Book book in books)</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Console.WriteLine</a:t>
            </a:r>
            <a:r>
              <a:rPr lang="en-US" sz="1100">
                <a:effectLst/>
                <a:latin typeface="Calibri" panose="020F0502020204030204" pitchFamily="34" charset="0"/>
              </a:rPr>
              <a:t>($"Read book '{</a:t>
            </a:r>
            <a:r>
              <a:rPr lang="en-US" sz="1100" err="1">
                <a:effectLst/>
                <a:latin typeface="Calibri" panose="020F0502020204030204" pitchFamily="34" charset="0"/>
              </a:rPr>
              <a:t>book.title</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public record Book(int id, string title, string author, int </a:t>
            </a:r>
            <a:r>
              <a:rPr lang="en-US" sz="1100" err="1">
                <a:effectLst/>
                <a:latin typeface="Calibri" panose="020F0502020204030204" pitchFamily="34" charset="0"/>
              </a:rPr>
              <a:t>publishedYear</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a:t>
            </a:r>
          </a:p>
          <a:p>
            <a:pPr rtl="0" fontAlgn="ctr">
              <a:spcBef>
                <a:spcPts val="0"/>
              </a:spcBef>
              <a:spcAft>
                <a:spcPts val="0"/>
              </a:spcAft>
              <a:buFont typeface="+mj-lt"/>
              <a:buAutoNum type="romanLcPeriod"/>
            </a:pPr>
            <a:r>
              <a:rPr lang="en-US" sz="1100" b="0" i="0" err="1">
                <a:effectLst/>
                <a:latin typeface="Calibri" panose="020F0502020204030204" pitchFamily="34" charset="0"/>
              </a:rPr>
              <a:t>WithAddedModifier</a:t>
            </a:r>
            <a:r>
              <a:rPr lang="en-US" sz="1100" b="0" i="0">
                <a:effectLst/>
                <a:latin typeface="Calibri" panose="020F0502020204030204" pitchFamily="34" charset="0"/>
              </a:rPr>
              <a:t> Extension Method:</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Extending serialization contracts with modifiers.</a:t>
            </a:r>
          </a:p>
          <a:p>
            <a:pPr marL="2400300" marR="0">
              <a:spcBef>
                <a:spcPts val="0"/>
              </a:spcBef>
              <a:spcAft>
                <a:spcPts val="0"/>
              </a:spcAft>
            </a:pPr>
            <a:r>
              <a:rPr lang="en-US" sz="1100">
                <a:effectLst/>
                <a:latin typeface="Calibri" panose="020F0502020204030204" pitchFamily="34" charset="0"/>
              </a:rPr>
              <a:t>```var options = new </a:t>
            </a:r>
            <a:r>
              <a:rPr lang="en-US" sz="1100" err="1">
                <a:effectLst/>
                <a:latin typeface="Calibri" panose="020F0502020204030204" pitchFamily="34" charset="0"/>
              </a:rPr>
              <a:t>JsonSerializerOptions</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TypeInfoResolver</a:t>
            </a:r>
            <a:r>
              <a:rPr lang="en-US" sz="1100">
                <a:effectLst/>
                <a:latin typeface="Calibri" panose="020F0502020204030204" pitchFamily="34" charset="0"/>
              </a:rPr>
              <a:t> = </a:t>
            </a:r>
            <a:r>
              <a:rPr lang="en-US" sz="1100" err="1">
                <a:effectLst/>
                <a:latin typeface="Calibri" panose="020F0502020204030204" pitchFamily="34" charset="0"/>
              </a:rPr>
              <a:t>MyContext.Default</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WithAddedModifier</a:t>
            </a:r>
            <a:r>
              <a:rPr lang="en-US" sz="1100">
                <a:effectLst/>
                <a:latin typeface="Calibri" panose="020F0502020204030204" pitchFamily="34" charset="0"/>
              </a:rPr>
              <a:t>(static </a:t>
            </a:r>
            <a:r>
              <a:rPr lang="en-US" sz="1100" err="1">
                <a:effectLst/>
                <a:latin typeface="Calibri" panose="020F0502020204030204" pitchFamily="34" charset="0"/>
              </a:rPr>
              <a:t>typeInfo</a:t>
            </a:r>
            <a:r>
              <a:rPr lang="en-US" sz="1100">
                <a:effectLst/>
                <a:latin typeface="Calibri" panose="020F0502020204030204" pitchFamily="34" charset="0"/>
              </a:rPr>
              <a:t> =&gt;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            foreach (</a:t>
            </a:r>
            <a:r>
              <a:rPr lang="en-US" sz="1100" err="1">
                <a:effectLst/>
                <a:latin typeface="Calibri" panose="020F0502020204030204" pitchFamily="34" charset="0"/>
              </a:rPr>
              <a:t>JsonPropertyInfo</a:t>
            </a:r>
            <a:r>
              <a:rPr lang="en-US" sz="1100">
                <a:effectLst/>
                <a:latin typeface="Calibri" panose="020F0502020204030204" pitchFamily="34" charset="0"/>
              </a:rPr>
              <a:t> prop in </a:t>
            </a:r>
            <a:r>
              <a:rPr lang="en-US" sz="1100" err="1">
                <a:effectLst/>
                <a:latin typeface="Calibri" panose="020F0502020204030204" pitchFamily="34" charset="0"/>
              </a:rPr>
              <a:t>typeInfo.Properties</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r>
              <a:rPr lang="en-US" sz="1100" err="1">
                <a:effectLst/>
                <a:latin typeface="Calibri" panose="020F0502020204030204" pitchFamily="34" charset="0"/>
              </a:rPr>
              <a:t>prop.Name</a:t>
            </a:r>
            <a:r>
              <a:rPr lang="en-US" sz="1100">
                <a:effectLst/>
                <a:latin typeface="Calibri" panose="020F0502020204030204" pitchFamily="34" charset="0"/>
              </a:rPr>
              <a:t> = </a:t>
            </a:r>
            <a:r>
              <a:rPr lang="en-US" sz="1100" err="1">
                <a:effectLst/>
                <a:latin typeface="Calibri" panose="020F0502020204030204" pitchFamily="34" charset="0"/>
              </a:rPr>
              <a:t>prop.Name.ToUpperInvariant</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a:t>
            </a:r>
          </a:p>
          <a:p>
            <a:pPr marL="2400300" marR="0">
              <a:spcBef>
                <a:spcPts val="0"/>
              </a:spcBef>
              <a:spcAft>
                <a:spcPts val="0"/>
              </a:spcAft>
            </a:pPr>
            <a:endParaRPr lang="en-US" sz="110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E2215EB6-37F8-214B-AAA9-598228FDC1D7}" type="slidenum">
              <a:rPr lang="en-US" smtClean="0"/>
              <a:t>18</a:t>
            </a:fld>
            <a:endParaRPr lang="en-US"/>
          </a:p>
        </p:txBody>
      </p:sp>
    </p:spTree>
    <p:extLst>
      <p:ext uri="{BB962C8B-B14F-4D97-AF65-F5344CB8AC3E}">
        <p14:creationId xmlns:p14="http://schemas.microsoft.com/office/powerpoint/2010/main" val="4036810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romanLcPeriod"/>
            </a:pPr>
            <a:r>
              <a:rPr lang="en-US" sz="1100" b="0" i="0">
                <a:effectLst/>
                <a:latin typeface="Calibri" panose="020F0502020204030204" pitchFamily="34" charset="0"/>
              </a:rPr>
              <a:t>New </a:t>
            </a:r>
            <a:r>
              <a:rPr lang="en-US" sz="1100" b="0" i="0" err="1">
                <a:effectLst/>
                <a:latin typeface="Calibri" panose="020F0502020204030204" pitchFamily="34" charset="0"/>
              </a:rPr>
              <a:t>JsonContent.Create</a:t>
            </a:r>
            <a:r>
              <a:rPr lang="en-US" sz="1100" b="0" i="0">
                <a:effectLst/>
                <a:latin typeface="Calibri" panose="020F0502020204030204" pitchFamily="34" charset="0"/>
              </a:rPr>
              <a:t> Overloads:</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Methods to create </a:t>
            </a:r>
            <a:r>
              <a:rPr lang="en-US" sz="1100" b="0" i="0" err="1">
                <a:effectLst/>
                <a:latin typeface="Calibri" panose="020F0502020204030204" pitchFamily="34" charset="0"/>
              </a:rPr>
              <a:t>JsonContent</a:t>
            </a:r>
            <a:r>
              <a:rPr lang="en-US" sz="1100" b="0" i="0">
                <a:effectLst/>
                <a:latin typeface="Calibri" panose="020F0502020204030204" pitchFamily="34" charset="0"/>
              </a:rPr>
              <a:t> instances with trim-safe or source-generated contracts.</a:t>
            </a:r>
          </a:p>
          <a:p>
            <a:pPr marL="2400300" marR="0">
              <a:spcBef>
                <a:spcPts val="0"/>
              </a:spcBef>
              <a:spcAft>
                <a:spcPts val="0"/>
              </a:spcAft>
            </a:pPr>
            <a:r>
              <a:rPr lang="en-US" sz="1100">
                <a:effectLst/>
                <a:latin typeface="Calibri" panose="020F0502020204030204" pitchFamily="34" charset="0"/>
              </a:rPr>
              <a:t>```var book = new Book(id: 42, "Title", "Author", </a:t>
            </a:r>
            <a:r>
              <a:rPr lang="en-US" sz="1100" err="1">
                <a:effectLst/>
                <a:latin typeface="Calibri" panose="020F0502020204030204" pitchFamily="34" charset="0"/>
              </a:rPr>
              <a:t>publishedYear</a:t>
            </a:r>
            <a:r>
              <a:rPr lang="en-US" sz="1100">
                <a:effectLst/>
                <a:latin typeface="Calibri" panose="020F0502020204030204" pitchFamily="34" charset="0"/>
              </a:rPr>
              <a:t>: 2023);</a:t>
            </a:r>
          </a:p>
          <a:p>
            <a:pPr marL="2400300" marR="0">
              <a:spcBef>
                <a:spcPts val="0"/>
              </a:spcBef>
              <a:spcAft>
                <a:spcPts val="0"/>
              </a:spcAft>
            </a:pPr>
            <a:r>
              <a:rPr lang="en-US" sz="1100" err="1">
                <a:effectLst/>
                <a:latin typeface="Calibri" panose="020F0502020204030204" pitchFamily="34" charset="0"/>
              </a:rPr>
              <a:t>HttpContent</a:t>
            </a:r>
            <a:r>
              <a:rPr lang="en-US" sz="1100">
                <a:effectLst/>
                <a:latin typeface="Calibri" panose="020F0502020204030204" pitchFamily="34" charset="0"/>
              </a:rPr>
              <a:t> content = </a:t>
            </a:r>
            <a:r>
              <a:rPr lang="en-US" sz="1100" err="1">
                <a:effectLst/>
                <a:latin typeface="Calibri" panose="020F0502020204030204" pitchFamily="34" charset="0"/>
              </a:rPr>
              <a:t>JsonContent.Create</a:t>
            </a:r>
            <a:r>
              <a:rPr lang="en-US" sz="1100">
                <a:effectLst/>
                <a:latin typeface="Calibri" panose="020F0502020204030204" pitchFamily="34" charset="0"/>
              </a:rPr>
              <a:t>(book, </a:t>
            </a:r>
            <a:r>
              <a:rPr lang="en-US" sz="1100" err="1">
                <a:effectLst/>
                <a:latin typeface="Calibri" panose="020F0502020204030204" pitchFamily="34" charset="0"/>
              </a:rPr>
              <a:t>MyContext.Default.Book</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public record Book(int id, string title, string author, int </a:t>
            </a:r>
            <a:r>
              <a:rPr lang="en-US" sz="1100" err="1">
                <a:effectLst/>
                <a:latin typeface="Calibri" panose="020F0502020204030204" pitchFamily="34" charset="0"/>
              </a:rPr>
              <a:t>publishedYear</a:t>
            </a:r>
            <a:r>
              <a:rPr lang="en-US" sz="1100">
                <a:effectLst/>
                <a:latin typeface="Calibri" panose="020F0502020204030204" pitchFamily="34" charset="0"/>
              </a:rPr>
              <a:t>);</a:t>
            </a: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a:t>
            </a:r>
            <a:r>
              <a:rPr lang="en-US" sz="1100" err="1">
                <a:effectLst/>
                <a:latin typeface="Calibri" panose="020F0502020204030204" pitchFamily="34" charset="0"/>
              </a:rPr>
              <a:t>JsonSerializable</a:t>
            </a:r>
            <a:r>
              <a:rPr lang="en-US" sz="1100">
                <a:effectLst/>
                <a:latin typeface="Calibri" panose="020F0502020204030204" pitchFamily="34" charset="0"/>
              </a:rPr>
              <a:t>(</a:t>
            </a:r>
            <a:r>
              <a:rPr lang="en-US" sz="1100" err="1">
                <a:effectLst/>
                <a:latin typeface="Calibri" panose="020F0502020204030204" pitchFamily="34" charset="0"/>
              </a:rPr>
              <a:t>typeof</a:t>
            </a:r>
            <a:r>
              <a:rPr lang="en-US" sz="1100">
                <a:effectLst/>
                <a:latin typeface="Calibri" panose="020F0502020204030204" pitchFamily="34" charset="0"/>
              </a:rPr>
              <a:t>(Book))]</a:t>
            </a:r>
          </a:p>
          <a:p>
            <a:pPr marL="2400300" marR="0">
              <a:spcBef>
                <a:spcPts val="0"/>
              </a:spcBef>
              <a:spcAft>
                <a:spcPts val="0"/>
              </a:spcAft>
            </a:pPr>
            <a:r>
              <a:rPr lang="en-US" sz="1100">
                <a:effectLst/>
                <a:latin typeface="Calibri" panose="020F0502020204030204" pitchFamily="34" charset="0"/>
              </a:rPr>
              <a:t>public partial class </a:t>
            </a:r>
            <a:r>
              <a:rPr lang="en-US" sz="1100" err="1">
                <a:effectLst/>
                <a:latin typeface="Calibri" panose="020F0502020204030204" pitchFamily="34" charset="0"/>
              </a:rPr>
              <a:t>MyContext</a:t>
            </a:r>
            <a:r>
              <a:rPr lang="en-US" sz="1100">
                <a:effectLst/>
                <a:latin typeface="Calibri" panose="020F0502020204030204" pitchFamily="34" charset="0"/>
              </a:rPr>
              <a:t> : </a:t>
            </a:r>
            <a:r>
              <a:rPr lang="en-US" sz="1100" err="1">
                <a:effectLst/>
                <a:latin typeface="Calibri" panose="020F0502020204030204" pitchFamily="34" charset="0"/>
              </a:rPr>
              <a:t>JsonSerializerContext</a:t>
            </a:r>
            <a:endParaRPr lang="en-US" sz="1100">
              <a:effectLst/>
              <a:latin typeface="Calibri" panose="020F0502020204030204" pitchFamily="34" charset="0"/>
            </a:endParaRPr>
          </a:p>
          <a:p>
            <a:pPr marL="2400300" marR="0">
              <a:spcBef>
                <a:spcPts val="0"/>
              </a:spcBef>
              <a:spcAft>
                <a:spcPts val="0"/>
              </a:spcAft>
            </a:pPr>
            <a:r>
              <a:rPr lang="en-US" sz="1100">
                <a:effectLst/>
                <a:latin typeface="Calibri" panose="020F0502020204030204" pitchFamily="34" charset="0"/>
              </a:rPr>
              <a:t>{ }</a:t>
            </a:r>
          </a:p>
          <a:p>
            <a:pPr marL="2400300" marR="0">
              <a:spcBef>
                <a:spcPts val="0"/>
              </a:spcBef>
              <a:spcAft>
                <a:spcPts val="0"/>
              </a:spcAft>
            </a:pPr>
            <a:r>
              <a:rPr lang="en-US" sz="1100">
                <a:effectLst/>
                <a:latin typeface="Calibri" panose="020F0502020204030204" pitchFamily="34" charset="0"/>
              </a:rPr>
              <a:t>```</a:t>
            </a:r>
          </a:p>
          <a:p>
            <a:pPr rtl="0" fontAlgn="ctr">
              <a:spcBef>
                <a:spcPts val="0"/>
              </a:spcBef>
              <a:spcAft>
                <a:spcPts val="0"/>
              </a:spcAft>
              <a:buFont typeface="+mj-lt"/>
              <a:buAutoNum type="romanLcPeriod" startAt="2"/>
            </a:pPr>
            <a:r>
              <a:rPr lang="en-US" sz="1100" b="0" i="0">
                <a:effectLst/>
                <a:latin typeface="Calibri" panose="020F0502020204030204" pitchFamily="34" charset="0"/>
              </a:rPr>
              <a:t>Freeze a </a:t>
            </a:r>
            <a:r>
              <a:rPr lang="en-US" sz="1100" b="0" i="0" err="1">
                <a:effectLst/>
                <a:latin typeface="Calibri" panose="020F0502020204030204" pitchFamily="34" charset="0"/>
              </a:rPr>
              <a:t>JsonSerializerOptions</a:t>
            </a:r>
            <a:r>
              <a:rPr lang="en-US" sz="1100" b="0" i="0">
                <a:effectLst/>
                <a:latin typeface="Calibri" panose="020F0502020204030204" pitchFamily="34" charset="0"/>
              </a:rPr>
              <a:t> Instance:</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Methods for controlling the freezing of a </a:t>
            </a:r>
            <a:r>
              <a:rPr lang="en-US" sz="1100" b="0" i="0" err="1">
                <a:effectLst/>
                <a:latin typeface="Calibri" panose="020F0502020204030204" pitchFamily="34" charset="0"/>
              </a:rPr>
              <a:t>JsonSerializerOptions</a:t>
            </a:r>
            <a:r>
              <a:rPr lang="en-US" sz="1100" b="0" i="0">
                <a:effectLst/>
                <a:latin typeface="Calibri" panose="020F0502020204030204" pitchFamily="34" charset="0"/>
              </a:rPr>
              <a:t> instance after it has been setup.</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There is also a </a:t>
            </a:r>
            <a:r>
              <a:rPr lang="en-US" sz="1100" b="0" i="0" err="1">
                <a:effectLst/>
                <a:latin typeface="Calibri" panose="020F0502020204030204" pitchFamily="34" charset="0"/>
              </a:rPr>
              <a:t>IsReadOnly</a:t>
            </a:r>
            <a:r>
              <a:rPr lang="en-US" sz="1100" b="0" i="0">
                <a:effectLst/>
                <a:latin typeface="Calibri" panose="020F0502020204030204" pitchFamily="34" charset="0"/>
              </a:rPr>
              <a:t> property that you can check on an existing </a:t>
            </a:r>
            <a:r>
              <a:rPr lang="en-US" sz="1100" b="0" i="0" err="1">
                <a:effectLst/>
                <a:latin typeface="Calibri" panose="020F0502020204030204" pitchFamily="34" charset="0"/>
              </a:rPr>
              <a:t>JsonSerializerOptions</a:t>
            </a:r>
            <a:r>
              <a:rPr lang="en-US" sz="1100" b="0" i="0">
                <a:effectLst/>
                <a:latin typeface="Calibri" panose="020F0502020204030204" pitchFamily="34" charset="0"/>
              </a:rPr>
              <a:t> object</a:t>
            </a:r>
          </a:p>
        </p:txBody>
      </p:sp>
      <p:sp>
        <p:nvSpPr>
          <p:cNvPr id="4" name="Slide Number Placeholder 3"/>
          <p:cNvSpPr>
            <a:spLocks noGrp="1"/>
          </p:cNvSpPr>
          <p:nvPr>
            <p:ph type="sldNum" sz="quarter" idx="5"/>
          </p:nvPr>
        </p:nvSpPr>
        <p:spPr/>
        <p:txBody>
          <a:bodyPr/>
          <a:lstStyle/>
          <a:p>
            <a:fld id="{E2215EB6-37F8-214B-AAA9-598228FDC1D7}" type="slidenum">
              <a:rPr lang="en-US" smtClean="0"/>
              <a:t>19</a:t>
            </a:fld>
            <a:endParaRPr lang="en-US"/>
          </a:p>
        </p:txBody>
      </p:sp>
    </p:spTree>
    <p:extLst>
      <p:ext uri="{BB962C8B-B14F-4D97-AF65-F5344CB8AC3E}">
        <p14:creationId xmlns:p14="http://schemas.microsoft.com/office/powerpoint/2010/main" val="169434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alphaLcPeriod"/>
            </a:pPr>
            <a:r>
              <a:rPr lang="en-US" sz="1100" b="0" i="0" dirty="0">
                <a:effectLst/>
                <a:latin typeface="Calibri" panose="020F0502020204030204" pitchFamily="34" charset="0"/>
              </a:rPr>
              <a:t>Welcome and workshop topics</a:t>
            </a:r>
          </a:p>
          <a:p>
            <a:pPr marL="742950" lvl="1" indent="-285750" rtl="0" fontAlgn="ctr">
              <a:spcBef>
                <a:spcPts val="0"/>
              </a:spcBef>
              <a:spcAft>
                <a:spcPts val="0"/>
              </a:spcAft>
              <a:buFont typeface="+mj-lt"/>
              <a:buAutoNum type="romanLcPeriod"/>
            </a:pPr>
            <a:r>
              <a:rPr lang="en-US" sz="1100" b="0" i="0" dirty="0">
                <a:effectLst/>
                <a:latin typeface="Calibri" panose="020F0502020204030204" pitchFamily="34" charset="0"/>
              </a:rPr>
              <a:t>Discuss plans for this 3 day event</a:t>
            </a:r>
          </a:p>
          <a:p>
            <a:pPr marL="1143000" lvl="2" indent="-228600" rtl="0" fontAlgn="ctr">
              <a:spcBef>
                <a:spcPts val="0"/>
              </a:spcBef>
              <a:spcAft>
                <a:spcPts val="0"/>
              </a:spcAft>
              <a:buFont typeface="+mj-lt"/>
              <a:buAutoNum type="arabicPeriod"/>
            </a:pPr>
            <a:r>
              <a:rPr lang="en-US" sz="1100" b="0" i="0" dirty="0">
                <a:effectLst/>
                <a:latin typeface="Calibri" panose="020F0502020204030204" pitchFamily="34" charset="0"/>
              </a:rPr>
              <a:t>Day 1 education</a:t>
            </a:r>
          </a:p>
          <a:p>
            <a:pPr marL="1143000" lvl="2" indent="-228600" rtl="0" fontAlgn="ctr">
              <a:spcBef>
                <a:spcPts val="0"/>
              </a:spcBef>
              <a:spcAft>
                <a:spcPts val="0"/>
              </a:spcAft>
              <a:buFont typeface="+mj-lt"/>
              <a:buAutoNum type="arabicPeriod"/>
            </a:pPr>
            <a:r>
              <a:rPr lang="en-US" sz="1100" b="0" i="0" dirty="0">
                <a:effectLst/>
                <a:latin typeface="Calibri" panose="020F0502020204030204" pitchFamily="34" charset="0"/>
              </a:rPr>
              <a:t>Day 2 Hands On upgrading the &lt;enter chosen app name here&gt;</a:t>
            </a:r>
          </a:p>
          <a:p>
            <a:pPr marL="1143000" lvl="2" indent="-228600" rtl="0" fontAlgn="ctr">
              <a:spcBef>
                <a:spcPts val="0"/>
              </a:spcBef>
              <a:spcAft>
                <a:spcPts val="0"/>
              </a:spcAft>
              <a:buFont typeface="+mj-lt"/>
              <a:buAutoNum type="arabicPeriod"/>
            </a:pPr>
            <a:r>
              <a:rPr lang="en-US" sz="1100" b="0" i="0" dirty="0">
                <a:effectLst/>
                <a:latin typeface="Calibri" panose="020F0502020204030204" pitchFamily="34" charset="0"/>
              </a:rPr>
              <a:t>Day 3 Optional</a:t>
            </a:r>
          </a:p>
          <a:p>
            <a:pPr marL="742950" lvl="1" indent="-285750" rtl="0" fontAlgn="ctr">
              <a:spcBef>
                <a:spcPts val="0"/>
              </a:spcBef>
              <a:spcAft>
                <a:spcPts val="0"/>
              </a:spcAft>
              <a:buFont typeface="+mj-lt"/>
              <a:buAutoNum type="romanLcPeriod"/>
            </a:pPr>
            <a:r>
              <a:rPr lang="en-US" sz="1100" b="0" i="0" dirty="0">
                <a:effectLst/>
                <a:latin typeface="Calibri" panose="020F0502020204030204" pitchFamily="34" charset="0"/>
              </a:rPr>
              <a:t>Day 1 topics</a:t>
            </a:r>
          </a:p>
          <a:p>
            <a:pPr marL="1143000" lvl="2" indent="-228600" rtl="0" fontAlgn="ctr">
              <a:spcBef>
                <a:spcPts val="0"/>
              </a:spcBef>
              <a:spcAft>
                <a:spcPts val="0"/>
              </a:spcAft>
              <a:buFont typeface="+mj-lt"/>
              <a:buAutoNum type="arabicPeriod"/>
            </a:pPr>
            <a:r>
              <a:rPr lang="en-US" sz="1100" b="0" i="0" dirty="0">
                <a:effectLst/>
                <a:latin typeface="Calibri" panose="020F0502020204030204" pitchFamily="34" charset="0"/>
              </a:rPr>
              <a:t>New Features in </a:t>
            </a:r>
            <a:r>
              <a:rPr lang="en-US" sz="1100" b="0" i="0" dirty="0" err="1">
                <a:effectLst/>
                <a:latin typeface="Calibri" panose="020F0502020204030204" pitchFamily="34" charset="0"/>
              </a:rPr>
              <a:t>.Net</a:t>
            </a:r>
            <a:endParaRPr lang="en-US" sz="1100" b="0" i="0" dirty="0">
              <a:effectLst/>
              <a:latin typeface="Calibri" panose="020F0502020204030204" pitchFamily="34" charset="0"/>
            </a:endParaRPr>
          </a:p>
          <a:p>
            <a:pPr marL="1143000" lvl="2" indent="-228600" rtl="0" fontAlgn="ctr">
              <a:spcBef>
                <a:spcPts val="0"/>
              </a:spcBef>
              <a:spcAft>
                <a:spcPts val="0"/>
              </a:spcAft>
              <a:buFont typeface="+mj-lt"/>
              <a:buAutoNum type="arabicPeriod"/>
            </a:pPr>
            <a:r>
              <a:rPr lang="en-US" sz="1100" b="0" i="0" dirty="0">
                <a:effectLst/>
                <a:latin typeface="Calibri" panose="020F0502020204030204" pitchFamily="34" charset="0"/>
              </a:rPr>
              <a:t>Breaking Changes</a:t>
            </a:r>
          </a:p>
          <a:p>
            <a:pPr marL="1143000" marR="0" lvl="2" indent="-228600" algn="l" defTabSz="914400" rtl="0" eaLnBrk="1" fontAlgn="ctr" latinLnBrk="0" hangingPunct="1">
              <a:lnSpc>
                <a:spcPct val="100000"/>
              </a:lnSpc>
              <a:spcBef>
                <a:spcPts val="0"/>
              </a:spcBef>
              <a:spcAft>
                <a:spcPts val="0"/>
              </a:spcAft>
              <a:buClrTx/>
              <a:buSzTx/>
              <a:buFont typeface="+mj-lt"/>
              <a:buAutoNum type="arabicPeriod"/>
              <a:tabLst/>
              <a:defRPr/>
            </a:pPr>
            <a:r>
              <a:rPr lang="en-US" sz="1100" b="0" i="0" dirty="0">
                <a:effectLst/>
                <a:latin typeface="Calibri" panose="020F0502020204030204" pitchFamily="34" charset="0"/>
              </a:rPr>
              <a:t>Preparing for Upgrade</a:t>
            </a:r>
          </a:p>
          <a:p>
            <a:pPr marL="1143000" lvl="2" indent="-228600" rtl="0" fontAlgn="ctr">
              <a:spcBef>
                <a:spcPts val="0"/>
              </a:spcBef>
              <a:spcAft>
                <a:spcPts val="0"/>
              </a:spcAft>
              <a:buFont typeface="+mj-lt"/>
              <a:buAutoNum type="arabicPeriod"/>
            </a:pPr>
            <a:endParaRPr lang="en-US" sz="1100" b="0" i="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2215EB6-37F8-214B-AAA9-598228FDC1D7}" type="slidenum">
              <a:rPr lang="en-US" smtClean="0"/>
              <a:t>2</a:t>
            </a:fld>
            <a:endParaRPr lang="en-US"/>
          </a:p>
        </p:txBody>
      </p:sp>
    </p:spTree>
    <p:extLst>
      <p:ext uri="{BB962C8B-B14F-4D97-AF65-F5344CB8AC3E}">
        <p14:creationId xmlns:p14="http://schemas.microsoft.com/office/powerpoint/2010/main" val="916764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err="1">
                <a:solidFill>
                  <a:srgbClr val="E6E6E6"/>
                </a:solidFill>
                <a:effectLst/>
                <a:latin typeface="Segoe UI" panose="020B0502040204020203" pitchFamily="34" charset="0"/>
              </a:rPr>
              <a:t>System.Text.Json</a:t>
            </a:r>
            <a:r>
              <a:rPr lang="en-US" b="0" i="0">
                <a:solidFill>
                  <a:srgbClr val="E6E6E6"/>
                </a:solidFill>
                <a:effectLst/>
                <a:latin typeface="Segoe UI" panose="020B0502040204020203" pitchFamily="34" charset="0"/>
              </a:rPr>
              <a:t> focuses primarily on performance, security, and standards compliance. It has some key differences in default behavior and doesn't aim to have feature parity with </a:t>
            </a:r>
            <a:r>
              <a:rPr lang="en-US" b="0" i="0" err="1">
                <a:solidFill>
                  <a:srgbClr val="E6E6E6"/>
                </a:solidFill>
                <a:effectLst/>
                <a:latin typeface="Segoe UI" panose="020B0502040204020203" pitchFamily="34" charset="0"/>
              </a:rPr>
              <a:t>Newtonsoft.Json</a:t>
            </a:r>
            <a:r>
              <a:rPr lang="en-US" b="0" i="0">
                <a:solidFill>
                  <a:srgbClr val="E6E6E6"/>
                </a:solidFill>
                <a:effectLst/>
                <a:latin typeface="Segoe UI" panose="020B0502040204020203" pitchFamily="34" charset="0"/>
              </a:rPr>
              <a:t>. For some scenarios, </a:t>
            </a:r>
            <a:r>
              <a:rPr lang="en-US" b="0" i="0" err="1">
                <a:solidFill>
                  <a:srgbClr val="E6E6E6"/>
                </a:solidFill>
                <a:effectLst/>
                <a:latin typeface="Segoe UI" panose="020B0502040204020203" pitchFamily="34" charset="0"/>
              </a:rPr>
              <a:t>System.Text.Json</a:t>
            </a:r>
            <a:r>
              <a:rPr lang="en-US" b="0" i="0">
                <a:solidFill>
                  <a:srgbClr val="E6E6E6"/>
                </a:solidFill>
                <a:effectLst/>
                <a:latin typeface="Segoe UI" panose="020B0502040204020203" pitchFamily="34" charset="0"/>
              </a:rPr>
              <a:t> currently has no built-in functionality, but there are recommended workarounds. For other scenarios, workarounds are impractical.</a:t>
            </a:r>
          </a:p>
          <a:p>
            <a:pPr algn="l"/>
            <a:r>
              <a:rPr lang="en-US" b="0" i="0">
                <a:solidFill>
                  <a:srgbClr val="E6E6E6"/>
                </a:solidFill>
                <a:effectLst/>
                <a:latin typeface="Segoe UI" panose="020B0502040204020203" pitchFamily="34" charset="0"/>
              </a:rPr>
              <a:t>We're investing in adding the features that are most often requested. If your application depends on a missing feature, consider </a:t>
            </a:r>
            <a:r>
              <a:rPr lang="en-US" b="0" i="0" u="none" strike="noStrike">
                <a:solidFill>
                  <a:srgbClr val="E6E6E6"/>
                </a:solidFill>
                <a:effectLst/>
                <a:latin typeface="Segoe UI" panose="020B0502040204020203" pitchFamily="34" charset="0"/>
                <a:hlinkClick r:id="rId3"/>
              </a:rPr>
              <a:t>filing an issue</a:t>
            </a:r>
            <a:r>
              <a:rPr lang="en-US" b="0" i="0">
                <a:solidFill>
                  <a:srgbClr val="E6E6E6"/>
                </a:solidFill>
                <a:effectLst/>
                <a:latin typeface="Segoe UI" panose="020B0502040204020203" pitchFamily="34" charset="0"/>
              </a:rPr>
              <a:t> in the dotnet/runtime GitHub repository to find out if support for your scenario can be added.</a:t>
            </a:r>
          </a:p>
          <a:p>
            <a:pPr algn="l"/>
            <a:r>
              <a:rPr lang="en-US" b="0" i="0">
                <a:solidFill>
                  <a:srgbClr val="E6E6E6"/>
                </a:solidFill>
                <a:effectLst/>
                <a:latin typeface="Segoe UI" panose="020B0502040204020203" pitchFamily="34" charset="0"/>
              </a:rPr>
              <a:t>Most of this article is about how to use the </a:t>
            </a:r>
            <a:r>
              <a:rPr lang="en-US" b="0" i="0" u="none" strike="noStrike">
                <a:solidFill>
                  <a:srgbClr val="E6E6E6"/>
                </a:solidFill>
                <a:effectLst/>
                <a:latin typeface="Segoe UI" panose="020B0502040204020203" pitchFamily="34" charset="0"/>
                <a:hlinkClick r:id="rId4"/>
              </a:rPr>
              <a:t>JsonSerializer</a:t>
            </a:r>
            <a:r>
              <a:rPr lang="en-US" b="0" i="0">
                <a:solidFill>
                  <a:srgbClr val="E6E6E6"/>
                </a:solidFill>
                <a:effectLst/>
                <a:latin typeface="Segoe UI" panose="020B0502040204020203" pitchFamily="34" charset="0"/>
              </a:rPr>
              <a:t> API, but it also includes guidance on how to use the </a:t>
            </a:r>
            <a:r>
              <a:rPr lang="en-US" b="0" i="0" u="none" strike="noStrike">
                <a:solidFill>
                  <a:srgbClr val="E6E6E6"/>
                </a:solidFill>
                <a:effectLst/>
                <a:latin typeface="Segoe UI" panose="020B0502040204020203" pitchFamily="34" charset="0"/>
                <a:hlinkClick r:id="rId5"/>
              </a:rPr>
              <a:t>JsonDocument</a:t>
            </a:r>
            <a:r>
              <a:rPr lang="en-US" b="0" i="0">
                <a:solidFill>
                  <a:srgbClr val="E6E6E6"/>
                </a:solidFill>
                <a:effectLst/>
                <a:latin typeface="Segoe UI" panose="020B0502040204020203" pitchFamily="34" charset="0"/>
              </a:rPr>
              <a:t> (which represents the Document Object Model or DOM), </a:t>
            </a:r>
            <a:r>
              <a:rPr lang="en-US" b="0" i="0" u="none" strike="noStrike">
                <a:solidFill>
                  <a:srgbClr val="E6E6E6"/>
                </a:solidFill>
                <a:effectLst/>
                <a:latin typeface="Segoe UI" panose="020B0502040204020203" pitchFamily="34" charset="0"/>
                <a:hlinkClick r:id="rId6"/>
              </a:rPr>
              <a:t>Utf8JsonReader</a:t>
            </a:r>
            <a:r>
              <a:rPr lang="en-US" b="0" i="0">
                <a:solidFill>
                  <a:srgbClr val="E6E6E6"/>
                </a:solidFill>
                <a:effectLst/>
                <a:latin typeface="Segoe UI" panose="020B0502040204020203" pitchFamily="34" charset="0"/>
              </a:rPr>
              <a:t>, and </a:t>
            </a:r>
            <a:r>
              <a:rPr lang="en-US" b="0" i="0" u="none" strike="noStrike">
                <a:solidFill>
                  <a:srgbClr val="E6E6E6"/>
                </a:solidFill>
                <a:effectLst/>
                <a:latin typeface="Segoe UI" panose="020B0502040204020203" pitchFamily="34" charset="0"/>
                <a:hlinkClick r:id="rId7"/>
              </a:rPr>
              <a:t>Utf8JsonWriter</a:t>
            </a:r>
            <a:r>
              <a:rPr lang="en-US" b="0" i="0">
                <a:solidFill>
                  <a:srgbClr val="E6E6E6"/>
                </a:solidFill>
                <a:effectLst/>
                <a:latin typeface="Segoe UI" panose="020B0502040204020203" pitchFamily="34" charset="0"/>
              </a:rPr>
              <a:t> types.</a:t>
            </a:r>
          </a:p>
          <a:p>
            <a:br>
              <a:rPr lang="en-US"/>
            </a:br>
            <a:endParaRPr lang="en-US" b="0" i="0">
              <a:solidFill>
                <a:srgbClr val="FFFFFF"/>
              </a:solidFill>
              <a:effectLst/>
              <a:latin typeface="Söhne"/>
            </a:endParaRPr>
          </a:p>
        </p:txBody>
      </p:sp>
      <p:sp>
        <p:nvSpPr>
          <p:cNvPr id="4" name="Slide Number Placeholder 3"/>
          <p:cNvSpPr>
            <a:spLocks noGrp="1"/>
          </p:cNvSpPr>
          <p:nvPr>
            <p:ph type="sldNum" sz="quarter" idx="5"/>
          </p:nvPr>
        </p:nvSpPr>
        <p:spPr/>
        <p:txBody>
          <a:bodyPr/>
          <a:lstStyle/>
          <a:p>
            <a:fld id="{E2215EB6-37F8-214B-AAA9-598228FDC1D7}" type="slidenum">
              <a:rPr lang="en-US" smtClean="0"/>
              <a:t>20</a:t>
            </a:fld>
            <a:endParaRPr lang="en-US"/>
          </a:p>
        </p:txBody>
      </p:sp>
    </p:spTree>
    <p:extLst>
      <p:ext uri="{BB962C8B-B14F-4D97-AF65-F5344CB8AC3E}">
        <p14:creationId xmlns:p14="http://schemas.microsoft.com/office/powerpoint/2010/main" val="4247613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5400" b="1" i="0">
                <a:solidFill>
                  <a:srgbClr val="E6E6E6"/>
                </a:solidFill>
                <a:effectLst/>
                <a:latin typeface="Segoe UI" panose="020B0502040204020203" pitchFamily="34" charset="0"/>
              </a:rPr>
              <a:t>Time abstraction</a:t>
            </a:r>
          </a:p>
          <a:p>
            <a:pPr algn="l"/>
            <a:r>
              <a:rPr lang="en-US" sz="5400" b="0" i="0">
                <a:solidFill>
                  <a:srgbClr val="E6E6E6"/>
                </a:solidFill>
                <a:effectLst/>
                <a:latin typeface="Segoe UI" panose="020B0502040204020203" pitchFamily="34" charset="0"/>
              </a:rPr>
              <a:t>The new </a:t>
            </a:r>
            <a:r>
              <a:rPr lang="en-US" sz="5400" b="0" i="0" u="none" strike="noStrike">
                <a:solidFill>
                  <a:srgbClr val="E6E6E6"/>
                </a:solidFill>
                <a:effectLst/>
                <a:latin typeface="Segoe UI" panose="020B0502040204020203" pitchFamily="34" charset="0"/>
                <a:hlinkClick r:id="rId3"/>
              </a:rPr>
              <a:t>TimeProvider</a:t>
            </a:r>
            <a:r>
              <a:rPr lang="en-US" sz="5400" b="0" i="0">
                <a:solidFill>
                  <a:srgbClr val="E6E6E6"/>
                </a:solidFill>
                <a:effectLst/>
                <a:latin typeface="Segoe UI" panose="020B0502040204020203" pitchFamily="34" charset="0"/>
              </a:rPr>
              <a:t> class and </a:t>
            </a:r>
            <a:r>
              <a:rPr lang="en-US" sz="5400" b="0" i="0" u="none" strike="noStrike">
                <a:solidFill>
                  <a:srgbClr val="E6E6E6"/>
                </a:solidFill>
                <a:effectLst/>
                <a:latin typeface="Segoe UI" panose="020B0502040204020203" pitchFamily="34" charset="0"/>
                <a:hlinkClick r:id="rId4"/>
              </a:rPr>
              <a:t>ITimer</a:t>
            </a:r>
            <a:r>
              <a:rPr lang="en-US" sz="5400" b="0" i="0">
                <a:solidFill>
                  <a:srgbClr val="E6E6E6"/>
                </a:solidFill>
                <a:effectLst/>
                <a:latin typeface="Segoe UI" panose="020B0502040204020203" pitchFamily="34" charset="0"/>
              </a:rPr>
              <a:t> interface add </a:t>
            </a:r>
            <a:r>
              <a:rPr lang="en-US" sz="5400" b="0" i="1">
                <a:solidFill>
                  <a:srgbClr val="E6E6E6"/>
                </a:solidFill>
                <a:effectLst/>
                <a:latin typeface="Segoe UI" panose="020B0502040204020203" pitchFamily="34" charset="0"/>
              </a:rPr>
              <a:t>time abstraction</a:t>
            </a:r>
            <a:r>
              <a:rPr lang="en-US" sz="5400" b="0" i="0">
                <a:solidFill>
                  <a:srgbClr val="E6E6E6"/>
                </a:solidFill>
                <a:effectLst/>
                <a:latin typeface="Segoe UI" panose="020B0502040204020203" pitchFamily="34" charset="0"/>
              </a:rPr>
              <a:t> functionality, which allows you to mock time in test scenarios. In addition, you can use the time abstraction to mock </a:t>
            </a:r>
            <a:r>
              <a:rPr lang="en-US" sz="5400" b="0" i="0" u="none" strike="noStrike">
                <a:solidFill>
                  <a:srgbClr val="E6E6E6"/>
                </a:solidFill>
                <a:effectLst/>
                <a:latin typeface="Segoe UI" panose="020B0502040204020203" pitchFamily="34" charset="0"/>
                <a:hlinkClick r:id="rId5"/>
              </a:rPr>
              <a:t>Task</a:t>
            </a:r>
            <a:r>
              <a:rPr lang="en-US" sz="5400" b="0" i="0">
                <a:solidFill>
                  <a:srgbClr val="E6E6E6"/>
                </a:solidFill>
                <a:effectLst/>
                <a:latin typeface="Segoe UI" panose="020B0502040204020203" pitchFamily="34" charset="0"/>
              </a:rPr>
              <a:t> operations that rely on time progression using </a:t>
            </a:r>
            <a:r>
              <a:rPr lang="en-US" sz="5400" b="0" i="0" u="none" strike="noStrike">
                <a:solidFill>
                  <a:srgbClr val="E6E6E6"/>
                </a:solidFill>
                <a:effectLst/>
                <a:latin typeface="Segoe UI" panose="020B0502040204020203" pitchFamily="34" charset="0"/>
                <a:hlinkClick r:id="rId6"/>
              </a:rPr>
              <a:t>Task.Delay</a:t>
            </a:r>
            <a:r>
              <a:rPr lang="en-US" sz="5400" b="0" i="0">
                <a:solidFill>
                  <a:srgbClr val="E6E6E6"/>
                </a:solidFill>
                <a:effectLst/>
                <a:latin typeface="Segoe UI" panose="020B0502040204020203" pitchFamily="34" charset="0"/>
              </a:rPr>
              <a:t> and </a:t>
            </a:r>
            <a:r>
              <a:rPr lang="en-US" sz="5400" b="0" i="0" u="none" strike="noStrike">
                <a:solidFill>
                  <a:srgbClr val="E6E6E6"/>
                </a:solidFill>
                <a:effectLst/>
                <a:latin typeface="Segoe UI" panose="020B0502040204020203" pitchFamily="34" charset="0"/>
                <a:hlinkClick r:id="rId7"/>
              </a:rPr>
              <a:t>Task.WaitAsync</a:t>
            </a:r>
            <a:r>
              <a:rPr lang="en-US" sz="5400" b="0" i="0">
                <a:solidFill>
                  <a:srgbClr val="E6E6E6"/>
                </a:solidFill>
                <a:effectLst/>
                <a:latin typeface="Segoe UI" panose="020B0502040204020203" pitchFamily="34" charset="0"/>
              </a:rPr>
              <a:t>. The time abstraction supports the following essential time operations:</a:t>
            </a:r>
          </a:p>
          <a:p>
            <a:pPr algn="l">
              <a:buFont typeface="Arial" panose="020B0604020202020204" pitchFamily="34" charset="0"/>
              <a:buChar char="•"/>
            </a:pPr>
            <a:r>
              <a:rPr lang="en-US" sz="5400" b="0" i="0">
                <a:solidFill>
                  <a:srgbClr val="E6E6E6"/>
                </a:solidFill>
                <a:effectLst/>
                <a:latin typeface="Segoe UI" panose="020B0502040204020203" pitchFamily="34" charset="0"/>
              </a:rPr>
              <a:t>Retrieve local and UTC time</a:t>
            </a:r>
          </a:p>
          <a:p>
            <a:pPr algn="l">
              <a:buFont typeface="Arial" panose="020B0604020202020204" pitchFamily="34" charset="0"/>
              <a:buChar char="•"/>
            </a:pPr>
            <a:r>
              <a:rPr lang="en-US" sz="5400" b="0" i="0">
                <a:solidFill>
                  <a:srgbClr val="E6E6E6"/>
                </a:solidFill>
                <a:effectLst/>
                <a:latin typeface="Segoe UI" panose="020B0502040204020203" pitchFamily="34" charset="0"/>
              </a:rPr>
              <a:t>Obtain a timestamp for measuring performance</a:t>
            </a:r>
          </a:p>
          <a:p>
            <a:pPr algn="l">
              <a:buFont typeface="Arial" panose="020B0604020202020204" pitchFamily="34" charset="0"/>
              <a:buChar char="•"/>
            </a:pPr>
            <a:r>
              <a:rPr lang="en-US" sz="5400" b="0" i="0">
                <a:solidFill>
                  <a:srgbClr val="E6E6E6"/>
                </a:solidFill>
                <a:effectLst/>
                <a:latin typeface="Segoe UI" panose="020B0502040204020203" pitchFamily="34" charset="0"/>
              </a:rPr>
              <a:t>Create a timer</a:t>
            </a:r>
          </a:p>
          <a:p>
            <a:pPr algn="l"/>
            <a:endParaRPr lang="en-US" sz="4000" b="1" i="0">
              <a:solidFill>
                <a:srgbClr val="E6E6E6"/>
              </a:solidFill>
              <a:effectLst/>
              <a:latin typeface="Segoe UI" panose="020B0502040204020203" pitchFamily="34" charset="0"/>
            </a:endParaRPr>
          </a:p>
          <a:p>
            <a:pPr algn="l"/>
            <a:endParaRPr lang="en-US" sz="4000" b="1" i="0">
              <a:solidFill>
                <a:srgbClr val="E6E6E6"/>
              </a:solidFill>
              <a:effectLst/>
              <a:latin typeface="Segoe UI" panose="020B0502040204020203" pitchFamily="34" charset="0"/>
            </a:endParaRPr>
          </a:p>
          <a:p>
            <a:pPr algn="l"/>
            <a:r>
              <a:rPr lang="en-US" sz="4000" b="1" i="0">
                <a:solidFill>
                  <a:srgbClr val="E6E6E6"/>
                </a:solidFill>
                <a:effectLst/>
                <a:latin typeface="Segoe UI" panose="020B0502040204020203" pitchFamily="34" charset="0"/>
              </a:rPr>
              <a:t>Methods for working with randomness</a:t>
            </a:r>
          </a:p>
          <a:p>
            <a:pPr algn="l"/>
            <a:r>
              <a:rPr lang="en-US" sz="4000" b="0" i="0">
                <a:solidFill>
                  <a:srgbClr val="E6E6E6"/>
                </a:solidFill>
                <a:effectLst/>
                <a:latin typeface="Segoe UI" panose="020B0502040204020203" pitchFamily="34" charset="0"/>
              </a:rPr>
              <a:t>The </a:t>
            </a:r>
            <a:r>
              <a:rPr lang="en-US" sz="4000" b="0" i="0" u="none" strike="noStrike">
                <a:solidFill>
                  <a:srgbClr val="E6E6E6"/>
                </a:solidFill>
                <a:effectLst/>
                <a:latin typeface="Segoe UI" panose="020B0502040204020203" pitchFamily="34" charset="0"/>
                <a:hlinkClick r:id="rId8"/>
              </a:rPr>
              <a:t>System.Random</a:t>
            </a:r>
            <a:r>
              <a:rPr lang="en-US" sz="4000" b="0" i="0">
                <a:solidFill>
                  <a:srgbClr val="E6E6E6"/>
                </a:solidFill>
                <a:effectLst/>
                <a:latin typeface="Segoe UI" panose="020B0502040204020203" pitchFamily="34" charset="0"/>
              </a:rPr>
              <a:t> and </a:t>
            </a:r>
            <a:r>
              <a:rPr lang="en-US" sz="4000" b="0" i="0" u="none" strike="noStrike">
                <a:solidFill>
                  <a:srgbClr val="E6E6E6"/>
                </a:solidFill>
                <a:effectLst/>
                <a:latin typeface="Segoe UI" panose="020B0502040204020203" pitchFamily="34" charset="0"/>
                <a:hlinkClick r:id="rId9"/>
              </a:rPr>
              <a:t>System.Security.Cryptography.RandomNumberGenerator</a:t>
            </a:r>
            <a:r>
              <a:rPr lang="en-US" sz="4000" b="0" i="0">
                <a:solidFill>
                  <a:srgbClr val="E6E6E6"/>
                </a:solidFill>
                <a:effectLst/>
                <a:latin typeface="Segoe UI" panose="020B0502040204020203" pitchFamily="34" charset="0"/>
              </a:rPr>
              <a:t> types introduce two new methods for working with randomness.</a:t>
            </a:r>
          </a:p>
          <a:p>
            <a:pPr algn="l"/>
            <a:r>
              <a:rPr lang="en-US" sz="4000" b="1" i="0" err="1">
                <a:solidFill>
                  <a:srgbClr val="E6E6E6"/>
                </a:solidFill>
                <a:effectLst/>
                <a:latin typeface="Segoe UI" panose="020B0502040204020203" pitchFamily="34" charset="0"/>
              </a:rPr>
              <a:t>GetItems</a:t>
            </a:r>
            <a:r>
              <a:rPr lang="en-US" sz="4000" b="1" i="0">
                <a:solidFill>
                  <a:srgbClr val="E6E6E6"/>
                </a:solidFill>
                <a:effectLst/>
                <a:latin typeface="Segoe UI" panose="020B0502040204020203" pitchFamily="34" charset="0"/>
              </a:rPr>
              <a:t>&lt;T&gt;()</a:t>
            </a:r>
          </a:p>
          <a:p>
            <a:pPr algn="l"/>
            <a:r>
              <a:rPr lang="en-US" sz="4000" b="0" i="0">
                <a:solidFill>
                  <a:srgbClr val="E6E6E6"/>
                </a:solidFill>
                <a:effectLst/>
                <a:latin typeface="Segoe UI" panose="020B0502040204020203" pitchFamily="34" charset="0"/>
              </a:rPr>
              <a:t>The new </a:t>
            </a:r>
            <a:r>
              <a:rPr lang="en-US" sz="4000" b="0" i="0" u="none" strike="noStrike">
                <a:solidFill>
                  <a:srgbClr val="E6E6E6"/>
                </a:solidFill>
                <a:effectLst/>
                <a:latin typeface="Segoe UI" panose="020B0502040204020203" pitchFamily="34" charset="0"/>
                <a:hlinkClick r:id="rId10"/>
              </a:rPr>
              <a:t>System.Random.GetItems</a:t>
            </a:r>
            <a:r>
              <a:rPr lang="en-US" sz="4000" b="0" i="0">
                <a:solidFill>
                  <a:srgbClr val="E6E6E6"/>
                </a:solidFill>
                <a:effectLst/>
                <a:latin typeface="Segoe UI" panose="020B0502040204020203" pitchFamily="34" charset="0"/>
              </a:rPr>
              <a:t> and </a:t>
            </a:r>
            <a:r>
              <a:rPr lang="en-US" sz="4000" b="0" i="0" u="none" strike="noStrike">
                <a:solidFill>
                  <a:srgbClr val="E6E6E6"/>
                </a:solidFill>
                <a:effectLst/>
                <a:latin typeface="Segoe UI" panose="020B0502040204020203" pitchFamily="34" charset="0"/>
                <a:hlinkClick r:id="rId11"/>
              </a:rPr>
              <a:t>System.Security.Cryptography.RandomNumberGenerator.GetItems</a:t>
            </a:r>
            <a:r>
              <a:rPr lang="en-US" sz="4000" b="0" i="0">
                <a:solidFill>
                  <a:srgbClr val="E6E6E6"/>
                </a:solidFill>
                <a:effectLst/>
                <a:latin typeface="Segoe UI" panose="020B0502040204020203" pitchFamily="34" charset="0"/>
              </a:rPr>
              <a:t> methods let you randomly choose a specified number of items from an input set. The following example shows how to use </a:t>
            </a:r>
            <a:r>
              <a:rPr lang="en-US" sz="4000" b="0" i="0" err="1">
                <a:solidFill>
                  <a:srgbClr val="E6E6E6"/>
                </a:solidFill>
                <a:effectLst/>
                <a:latin typeface="Segoe UI" panose="020B0502040204020203" pitchFamily="34" charset="0"/>
              </a:rPr>
              <a:t>System.Random.GetItems</a:t>
            </a:r>
            <a:r>
              <a:rPr lang="en-US" sz="4000" b="0" i="0">
                <a:solidFill>
                  <a:srgbClr val="E6E6E6"/>
                </a:solidFill>
                <a:effectLst/>
                <a:latin typeface="Segoe UI" panose="020B0502040204020203" pitchFamily="34" charset="0"/>
              </a:rPr>
              <a:t>&lt;T&gt;() (on the instance provided by the </a:t>
            </a:r>
            <a:r>
              <a:rPr lang="en-US" sz="4000" b="0" i="0" u="none" strike="noStrike">
                <a:solidFill>
                  <a:srgbClr val="E6E6E6"/>
                </a:solidFill>
                <a:effectLst/>
                <a:latin typeface="Segoe UI" panose="020B0502040204020203" pitchFamily="34" charset="0"/>
                <a:hlinkClick r:id="rId12"/>
              </a:rPr>
              <a:t>Random.Shared</a:t>
            </a:r>
            <a:r>
              <a:rPr lang="en-US" sz="4000" b="0" i="0">
                <a:solidFill>
                  <a:srgbClr val="E6E6E6"/>
                </a:solidFill>
                <a:effectLst/>
                <a:latin typeface="Segoe UI" panose="020B0502040204020203" pitchFamily="34" charset="0"/>
              </a:rPr>
              <a:t> property) to randomly insert 31 items into an array. This example could be used in a game of "Simon" where players must remember a sequence of colored buttons.</a:t>
            </a:r>
          </a:p>
          <a:p>
            <a:pPr algn="l"/>
            <a:endParaRPr lang="en-US" sz="2800" b="1" i="0">
              <a:solidFill>
                <a:srgbClr val="E6E6E6"/>
              </a:solidFill>
              <a:effectLst/>
              <a:latin typeface="Segoe UI" panose="020B0502040204020203" pitchFamily="34" charset="0"/>
            </a:endParaRPr>
          </a:p>
          <a:p>
            <a:pPr algn="l"/>
            <a:endParaRPr lang="en-US" sz="2800" b="1" i="0">
              <a:solidFill>
                <a:srgbClr val="E6E6E6"/>
              </a:solidFill>
              <a:effectLst/>
              <a:latin typeface="Segoe UI" panose="020B0502040204020203" pitchFamily="34" charset="0"/>
            </a:endParaRPr>
          </a:p>
          <a:p>
            <a:pPr algn="l"/>
            <a:r>
              <a:rPr lang="en-US" sz="2800" b="1" i="0">
                <a:solidFill>
                  <a:srgbClr val="E6E6E6"/>
                </a:solidFill>
                <a:effectLst/>
                <a:latin typeface="Segoe UI" panose="020B0502040204020203" pitchFamily="34" charset="0"/>
              </a:rPr>
              <a:t>Shuffle&lt;T&gt;()</a:t>
            </a:r>
          </a:p>
          <a:p>
            <a:pPr algn="l"/>
            <a:r>
              <a:rPr lang="en-US" sz="2800" b="0" i="0">
                <a:solidFill>
                  <a:srgbClr val="E6E6E6"/>
                </a:solidFill>
                <a:effectLst/>
                <a:latin typeface="Segoe UI" panose="020B0502040204020203" pitchFamily="34" charset="0"/>
              </a:rPr>
              <a:t>The new </a:t>
            </a:r>
            <a:r>
              <a:rPr lang="en-US" sz="2800" b="0" i="0" u="none" strike="noStrike">
                <a:solidFill>
                  <a:srgbClr val="E6E6E6"/>
                </a:solidFill>
                <a:effectLst/>
                <a:latin typeface="Segoe UI" panose="020B0502040204020203" pitchFamily="34" charset="0"/>
                <a:hlinkClick r:id="rId13"/>
              </a:rPr>
              <a:t>Random.Shuffle</a:t>
            </a:r>
            <a:r>
              <a:rPr lang="en-US" sz="2800" b="0" i="0">
                <a:solidFill>
                  <a:srgbClr val="E6E6E6"/>
                </a:solidFill>
                <a:effectLst/>
                <a:latin typeface="Segoe UI" panose="020B0502040204020203" pitchFamily="34" charset="0"/>
              </a:rPr>
              <a:t> and </a:t>
            </a:r>
            <a:r>
              <a:rPr lang="en-US" sz="2800" b="0" i="0" u="none" strike="noStrike">
                <a:solidFill>
                  <a:srgbClr val="E6E6E6"/>
                </a:solidFill>
                <a:effectLst/>
                <a:latin typeface="Segoe UI" panose="020B0502040204020203" pitchFamily="34" charset="0"/>
                <a:hlinkClick r:id="rId14"/>
              </a:rPr>
              <a:t>RandomNumberGenerator.Shuffle&lt;T&gt;(Span&lt;T&gt;)</a:t>
            </a:r>
            <a:r>
              <a:rPr lang="en-US" sz="2800" b="0" i="0">
                <a:solidFill>
                  <a:srgbClr val="E6E6E6"/>
                </a:solidFill>
                <a:effectLst/>
                <a:latin typeface="Segoe UI" panose="020B0502040204020203" pitchFamily="34" charset="0"/>
              </a:rPr>
              <a:t> methods let you randomize the order of a span. These methods are useful for reducing training bias in machine learning (so the first thing isn't always training, and the last thing always test).</a:t>
            </a:r>
          </a:p>
        </p:txBody>
      </p:sp>
      <p:sp>
        <p:nvSpPr>
          <p:cNvPr id="4" name="Slide Number Placeholder 3"/>
          <p:cNvSpPr>
            <a:spLocks noGrp="1"/>
          </p:cNvSpPr>
          <p:nvPr>
            <p:ph type="sldNum" sz="quarter" idx="5"/>
          </p:nvPr>
        </p:nvSpPr>
        <p:spPr/>
        <p:txBody>
          <a:bodyPr/>
          <a:lstStyle/>
          <a:p>
            <a:fld id="{E2215EB6-37F8-214B-AAA9-598228FDC1D7}" type="slidenum">
              <a:rPr lang="en-US" smtClean="0"/>
              <a:t>21</a:t>
            </a:fld>
            <a:endParaRPr lang="en-US"/>
          </a:p>
        </p:txBody>
      </p:sp>
    </p:spTree>
    <p:extLst>
      <p:ext uri="{BB962C8B-B14F-4D97-AF65-F5344CB8AC3E}">
        <p14:creationId xmlns:p14="http://schemas.microsoft.com/office/powerpoint/2010/main" val="2929184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0">
                <a:solidFill>
                  <a:srgbClr val="E6E6E6"/>
                </a:solidFill>
                <a:effectLst/>
                <a:latin typeface="Segoe UI" panose="020B0502040204020203" pitchFamily="34" charset="0"/>
              </a:rPr>
              <a:t>Performance-focused types</a:t>
            </a:r>
          </a:p>
          <a:p>
            <a:pPr algn="l"/>
            <a:r>
              <a:rPr lang="en-US" sz="1600" b="0" i="0">
                <a:solidFill>
                  <a:srgbClr val="E6E6E6"/>
                </a:solidFill>
                <a:effectLst/>
                <a:latin typeface="Segoe UI" panose="020B0502040204020203" pitchFamily="34" charset="0"/>
              </a:rPr>
              <a:t>.NET 8 introduces several new types aimed at improving app performance.</a:t>
            </a:r>
          </a:p>
          <a:p>
            <a:pPr algn="l">
              <a:buFont typeface="Arial" panose="020B0604020202020204" pitchFamily="34" charset="0"/>
              <a:buChar char="•"/>
            </a:pPr>
            <a:r>
              <a:rPr lang="en-US" sz="1600" b="0" i="0">
                <a:solidFill>
                  <a:srgbClr val="E6E6E6"/>
                </a:solidFill>
                <a:effectLst/>
                <a:latin typeface="Segoe UI" panose="020B0502040204020203" pitchFamily="34" charset="0"/>
              </a:rPr>
              <a:t>The new </a:t>
            </a:r>
            <a:r>
              <a:rPr lang="en-US" sz="1600" b="0" i="0" u="none" strike="noStrike">
                <a:solidFill>
                  <a:srgbClr val="E6E6E6"/>
                </a:solidFill>
                <a:effectLst/>
                <a:latin typeface="Segoe UI" panose="020B0502040204020203" pitchFamily="34" charset="0"/>
                <a:hlinkClick r:id="rId3"/>
              </a:rPr>
              <a:t>System.Collections.Frozen</a:t>
            </a:r>
            <a:r>
              <a:rPr lang="en-US" sz="1600" b="0" i="0">
                <a:solidFill>
                  <a:srgbClr val="E6E6E6"/>
                </a:solidFill>
                <a:effectLst/>
                <a:latin typeface="Segoe UI" panose="020B0502040204020203" pitchFamily="34" charset="0"/>
              </a:rPr>
              <a:t> namespace includes the collection types </a:t>
            </a:r>
            <a:r>
              <a:rPr lang="en-US" sz="1600" b="0" i="0" u="none" strike="noStrike">
                <a:solidFill>
                  <a:srgbClr val="E6E6E6"/>
                </a:solidFill>
                <a:effectLst/>
                <a:latin typeface="Segoe UI" panose="020B0502040204020203" pitchFamily="34" charset="0"/>
                <a:hlinkClick r:id="rId4"/>
              </a:rPr>
              <a:t>FrozenDictionary&lt;TKey,TValue&gt;</a:t>
            </a:r>
            <a:r>
              <a:rPr lang="en-US" sz="1600" b="0" i="0">
                <a:solidFill>
                  <a:srgbClr val="E6E6E6"/>
                </a:solidFill>
                <a:effectLst/>
                <a:latin typeface="Segoe UI" panose="020B0502040204020203" pitchFamily="34" charset="0"/>
              </a:rPr>
              <a:t> and </a:t>
            </a:r>
            <a:r>
              <a:rPr lang="en-US" sz="1600" b="0" i="0" u="none" strike="noStrike">
                <a:solidFill>
                  <a:srgbClr val="E6E6E6"/>
                </a:solidFill>
                <a:effectLst/>
                <a:latin typeface="Segoe UI" panose="020B0502040204020203" pitchFamily="34" charset="0"/>
                <a:hlinkClick r:id="rId5"/>
              </a:rPr>
              <a:t>FrozenSet&lt;T&gt;</a:t>
            </a:r>
            <a:r>
              <a:rPr lang="en-US" sz="1600" b="0" i="0">
                <a:solidFill>
                  <a:srgbClr val="E6E6E6"/>
                </a:solidFill>
                <a:effectLst/>
                <a:latin typeface="Segoe UI" panose="020B0502040204020203" pitchFamily="34" charset="0"/>
              </a:rPr>
              <a:t>. These types don't allow any changes to keys and values once a collection created. That requirement allows faster read operations (for example, </a:t>
            </a:r>
            <a:r>
              <a:rPr lang="en-US" sz="1600" b="0" i="0" err="1">
                <a:solidFill>
                  <a:srgbClr val="E6E6E6"/>
                </a:solidFill>
                <a:effectLst/>
                <a:latin typeface="Segoe UI" panose="020B0502040204020203" pitchFamily="34" charset="0"/>
              </a:rPr>
              <a:t>TryGetValue</a:t>
            </a:r>
            <a:r>
              <a:rPr lang="en-US" sz="1600" b="0" i="0">
                <a:solidFill>
                  <a:srgbClr val="E6E6E6"/>
                </a:solidFill>
                <a:effectLst/>
                <a:latin typeface="Segoe UI" panose="020B0502040204020203" pitchFamily="34" charset="0"/>
              </a:rPr>
              <a:t>()). These types are particularly useful for collections that are populated on first use and then persisted for the duration of a long-lived service, for example:</a:t>
            </a:r>
          </a:p>
          <a:p>
            <a:pPr algn="l">
              <a:buFont typeface="Arial" panose="020B0604020202020204" pitchFamily="34" charset="0"/>
              <a:buChar char="•"/>
            </a:pPr>
            <a:r>
              <a:rPr lang="en-US" sz="2400" b="0" i="0">
                <a:solidFill>
                  <a:srgbClr val="E6E6E6"/>
                </a:solidFill>
                <a:effectLst/>
                <a:latin typeface="Segoe UI" panose="020B0502040204020203" pitchFamily="34" charset="0"/>
              </a:rPr>
              <a:t>The new </a:t>
            </a:r>
            <a:r>
              <a:rPr lang="en-US" sz="2400" b="0" i="0" u="none" strike="noStrike">
                <a:solidFill>
                  <a:srgbClr val="E6E6E6"/>
                </a:solidFill>
                <a:effectLst/>
                <a:latin typeface="Segoe UI" panose="020B0502040204020203" pitchFamily="34" charset="0"/>
                <a:hlinkClick r:id="rId6"/>
              </a:rPr>
              <a:t>System.Buffers.SearchValues&lt;T&gt;</a:t>
            </a:r>
            <a:r>
              <a:rPr lang="en-US" sz="2400" b="0" i="0">
                <a:solidFill>
                  <a:srgbClr val="E6E6E6"/>
                </a:solidFill>
                <a:effectLst/>
                <a:latin typeface="Segoe UI" panose="020B0502040204020203" pitchFamily="34" charset="0"/>
              </a:rPr>
              <a:t> type is designed to be passed to methods that look for the first occurrence of any value in the passed collection. For example, </a:t>
            </a:r>
            <a:r>
              <a:rPr lang="en-US" sz="2400" b="0" i="0" u="none" strike="noStrike">
                <a:solidFill>
                  <a:srgbClr val="E6E6E6"/>
                </a:solidFill>
                <a:effectLst/>
                <a:latin typeface="Segoe UI" panose="020B0502040204020203" pitchFamily="34" charset="0"/>
                <a:hlinkClick r:id="rId7"/>
              </a:rPr>
              <a:t>String.IndexOfAny(Char[])</a:t>
            </a:r>
            <a:r>
              <a:rPr lang="en-US" sz="2400" b="0" i="0">
                <a:solidFill>
                  <a:srgbClr val="E6E6E6"/>
                </a:solidFill>
                <a:effectLst/>
                <a:latin typeface="Segoe UI" panose="020B0502040204020203" pitchFamily="34" charset="0"/>
              </a:rPr>
              <a:t> looks for the first occurrence of any character in the specified array in the string it's called on. NET 8 adds new overloads of methods like </a:t>
            </a:r>
            <a:r>
              <a:rPr lang="en-US" sz="2400" b="0" i="0" u="none" strike="noStrike">
                <a:solidFill>
                  <a:srgbClr val="E6E6E6"/>
                </a:solidFill>
                <a:effectLst/>
                <a:latin typeface="Segoe UI" panose="020B0502040204020203" pitchFamily="34" charset="0"/>
                <a:hlinkClick r:id="rId8"/>
              </a:rPr>
              <a:t>String.IndexOfAny</a:t>
            </a:r>
            <a:r>
              <a:rPr lang="en-US" sz="2400" b="0" i="0">
                <a:solidFill>
                  <a:srgbClr val="E6E6E6"/>
                </a:solidFill>
                <a:effectLst/>
                <a:latin typeface="Segoe UI" panose="020B0502040204020203" pitchFamily="34" charset="0"/>
              </a:rPr>
              <a:t> and </a:t>
            </a:r>
            <a:r>
              <a:rPr lang="en-US" sz="2400" b="0" i="0" u="none" strike="noStrike">
                <a:solidFill>
                  <a:srgbClr val="E6E6E6"/>
                </a:solidFill>
                <a:effectLst/>
                <a:latin typeface="Segoe UI" panose="020B0502040204020203" pitchFamily="34" charset="0"/>
                <a:hlinkClick r:id="rId9"/>
              </a:rPr>
              <a:t>MemoryExtensions.IndexOfAny</a:t>
            </a:r>
            <a:r>
              <a:rPr lang="en-US" sz="2400" b="0" i="0">
                <a:solidFill>
                  <a:srgbClr val="E6E6E6"/>
                </a:solidFill>
                <a:effectLst/>
                <a:latin typeface="Segoe UI" panose="020B0502040204020203" pitchFamily="34" charset="0"/>
              </a:rPr>
              <a:t> that accept an instance of the new type. When you create an instance of </a:t>
            </a:r>
            <a:r>
              <a:rPr lang="en-US" sz="2400" b="0" i="0" u="none" strike="noStrike">
                <a:solidFill>
                  <a:srgbClr val="E6E6E6"/>
                </a:solidFill>
                <a:effectLst/>
                <a:latin typeface="Segoe UI" panose="020B0502040204020203" pitchFamily="34" charset="0"/>
                <a:hlinkClick r:id="rId6"/>
              </a:rPr>
              <a:t>System.Buffers.SearchValues&lt;T&gt;</a:t>
            </a:r>
            <a:r>
              <a:rPr lang="en-US" sz="2400" b="0" i="0">
                <a:solidFill>
                  <a:srgbClr val="E6E6E6"/>
                </a:solidFill>
                <a:effectLst/>
                <a:latin typeface="Segoe UI" panose="020B0502040204020203" pitchFamily="34" charset="0"/>
              </a:rPr>
              <a:t>, all the data that's necessary to optimize subsequent searches is derived </a:t>
            </a:r>
            <a:r>
              <a:rPr lang="en-US" sz="2400" b="0" i="1">
                <a:solidFill>
                  <a:srgbClr val="E6E6E6"/>
                </a:solidFill>
                <a:effectLst/>
                <a:latin typeface="Segoe UI" panose="020B0502040204020203" pitchFamily="34" charset="0"/>
              </a:rPr>
              <a:t>at that time</a:t>
            </a:r>
            <a:r>
              <a:rPr lang="en-US" sz="2400" b="0" i="0">
                <a:solidFill>
                  <a:srgbClr val="E6E6E6"/>
                </a:solidFill>
                <a:effectLst/>
                <a:latin typeface="Segoe UI" panose="020B0502040204020203" pitchFamily="34" charset="0"/>
              </a:rPr>
              <a:t>, meaning the work is done up front.</a:t>
            </a:r>
          </a:p>
          <a:p>
            <a:pPr algn="l">
              <a:buFont typeface="Arial" panose="020B0604020202020204" pitchFamily="34" charset="0"/>
              <a:buChar char="•"/>
            </a:pPr>
            <a:r>
              <a:rPr lang="en-US" sz="2400" b="0" i="0">
                <a:solidFill>
                  <a:srgbClr val="E6E6E6"/>
                </a:solidFill>
                <a:effectLst/>
                <a:latin typeface="Segoe UI" panose="020B0502040204020203" pitchFamily="34" charset="0"/>
              </a:rPr>
              <a:t>The new </a:t>
            </a:r>
            <a:r>
              <a:rPr lang="en-US" sz="2400" b="0" i="0" u="none" strike="noStrike">
                <a:solidFill>
                  <a:srgbClr val="E6E6E6"/>
                </a:solidFill>
                <a:effectLst/>
                <a:latin typeface="Segoe UI" panose="020B0502040204020203" pitchFamily="34" charset="0"/>
                <a:hlinkClick r:id="rId10"/>
              </a:rPr>
              <a:t>System.Text.CompositeFormat</a:t>
            </a:r>
            <a:r>
              <a:rPr lang="en-US" sz="2400" b="0" i="0">
                <a:solidFill>
                  <a:srgbClr val="E6E6E6"/>
                </a:solidFill>
                <a:effectLst/>
                <a:latin typeface="Segoe UI" panose="020B0502040204020203" pitchFamily="34" charset="0"/>
              </a:rPr>
              <a:t> type is useful for optimizing format strings that aren't known at compile time (for example, if the format string is loaded from a resource file). A little extra time is spent up front to do work such as parsing the string, but it saves the work from being done on each use.</a:t>
            </a:r>
          </a:p>
          <a:p>
            <a:pPr algn="l">
              <a:buFont typeface="Arial" panose="020B0604020202020204" pitchFamily="34" charset="0"/>
              <a:buChar char="•"/>
            </a:pPr>
            <a:endParaRPr lang="en-US" sz="1600" b="0" i="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a:solidFill>
                  <a:srgbClr val="E6E6E6"/>
                </a:solidFill>
                <a:effectLst/>
                <a:latin typeface="Segoe UI" panose="020B0502040204020203" pitchFamily="34" charset="0"/>
              </a:rPr>
              <a:t>New </a:t>
            </a:r>
            <a:r>
              <a:rPr lang="en-US" sz="2400" b="0" i="0" u="none" strike="noStrike">
                <a:solidFill>
                  <a:srgbClr val="E6E6E6"/>
                </a:solidFill>
                <a:effectLst/>
                <a:latin typeface="Segoe UI" panose="020B0502040204020203" pitchFamily="34" charset="0"/>
                <a:hlinkClick r:id="rId11"/>
              </a:rPr>
              <a:t>System.IO.Hashing.XxHash3</a:t>
            </a:r>
            <a:r>
              <a:rPr lang="en-US" sz="2400" b="0" i="0">
                <a:solidFill>
                  <a:srgbClr val="E6E6E6"/>
                </a:solidFill>
                <a:effectLst/>
                <a:latin typeface="Segoe UI" panose="020B0502040204020203" pitchFamily="34" charset="0"/>
              </a:rPr>
              <a:t> and </a:t>
            </a:r>
            <a:r>
              <a:rPr lang="en-US" sz="2400" b="0" i="0" u="none" strike="noStrike">
                <a:solidFill>
                  <a:srgbClr val="E6E6E6"/>
                </a:solidFill>
                <a:effectLst/>
                <a:latin typeface="Segoe UI" panose="020B0502040204020203" pitchFamily="34" charset="0"/>
                <a:hlinkClick r:id="rId12"/>
              </a:rPr>
              <a:t>System.IO.Hashing.XxHash128</a:t>
            </a:r>
            <a:r>
              <a:rPr lang="en-US" sz="2400" b="0" i="0">
                <a:solidFill>
                  <a:srgbClr val="E6E6E6"/>
                </a:solidFill>
                <a:effectLst/>
                <a:latin typeface="Segoe UI" panose="020B0502040204020203" pitchFamily="34" charset="0"/>
              </a:rPr>
              <a:t> types provide implementations of the fast XXH3 and XXH128 hash algorithms.</a:t>
            </a:r>
          </a:p>
          <a:p>
            <a:pPr algn="l">
              <a:buFont typeface="Arial" panose="020B0604020202020204" pitchFamily="34" charset="0"/>
              <a:buChar char="•"/>
            </a:pPr>
            <a:endParaRPr lang="en-US" sz="1600" b="0" i="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E2215EB6-37F8-214B-AAA9-598228FDC1D7}" type="slidenum">
              <a:rPr lang="en-US" smtClean="0"/>
              <a:t>22</a:t>
            </a:fld>
            <a:endParaRPr lang="en-US"/>
          </a:p>
        </p:txBody>
      </p:sp>
    </p:spTree>
    <p:extLst>
      <p:ext uri="{BB962C8B-B14F-4D97-AF65-F5344CB8AC3E}">
        <p14:creationId xmlns:p14="http://schemas.microsoft.com/office/powerpoint/2010/main" val="2095614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alphaLcPeriod"/>
            </a:pPr>
            <a:r>
              <a:rPr lang="en-US" sz="1100" b="0" i="0">
                <a:effectLst/>
                <a:latin typeface="Calibri" panose="020F0502020204030204" pitchFamily="34" charset="0"/>
              </a:rPr>
              <a:t>Data Validation</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New data validation attributes intended for more cloud-native services and are designed to validate non-user-entry data like configuration options</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hlinkClick r:id="rId3"/>
              </a:rPr>
              <a:t>https://learn.microsoft.com/en-us/dotnet/core/whats-new/dotnet-8#data-validation</a:t>
            </a:r>
            <a:endParaRPr lang="en-US" sz="1100" b="0" i="0">
              <a:effectLst/>
              <a:latin typeface="Calibri" panose="020F0502020204030204" pitchFamily="34" charset="0"/>
            </a:endParaRPr>
          </a:p>
          <a:p>
            <a:pPr rtl="0" fontAlgn="ctr">
              <a:spcBef>
                <a:spcPts val="0"/>
              </a:spcBef>
              <a:spcAft>
                <a:spcPts val="0"/>
              </a:spcAft>
              <a:buFont typeface="+mj-lt"/>
              <a:buAutoNum type="alphaLcPeriod"/>
            </a:pPr>
            <a:r>
              <a:rPr lang="en-US" sz="1100" b="0" i="0">
                <a:effectLst/>
                <a:latin typeface="Calibri" panose="020F0502020204030204" pitchFamily="34" charset="0"/>
              </a:rPr>
              <a:t>Cryptography Enhancements</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SHA-3 support for hashing primitives</a:t>
            </a:r>
          </a:p>
          <a:p>
            <a:pPr marL="2057400" marR="0">
              <a:spcBef>
                <a:spcPts val="0"/>
              </a:spcBef>
              <a:spcAft>
                <a:spcPts val="0"/>
              </a:spcAft>
            </a:pPr>
            <a:r>
              <a:rPr lang="en-US" sz="1100">
                <a:effectLst/>
                <a:latin typeface="Calibri" panose="020F0502020204030204" pitchFamily="34" charset="0"/>
              </a:rPr>
              <a:t>```// Hashing example</a:t>
            </a:r>
          </a:p>
          <a:p>
            <a:pPr marL="2057400" marR="0">
              <a:spcBef>
                <a:spcPts val="0"/>
              </a:spcBef>
              <a:spcAft>
                <a:spcPts val="0"/>
              </a:spcAft>
            </a:pPr>
            <a:r>
              <a:rPr lang="en-US" sz="1100">
                <a:effectLst/>
                <a:latin typeface="Calibri" panose="020F0502020204030204" pitchFamily="34" charset="0"/>
              </a:rPr>
              <a:t>if (SHA3_256.IsSupported)</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byte[] hash = SHA3_256.HashData(</a:t>
            </a:r>
            <a:r>
              <a:rPr lang="en-US" sz="1100" err="1">
                <a:effectLst/>
                <a:latin typeface="Calibri" panose="020F0502020204030204" pitchFamily="34" charset="0"/>
              </a:rPr>
              <a:t>dataToHash</a:t>
            </a: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else</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 ...</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a:t>
            </a:r>
          </a:p>
          <a:p>
            <a:pPr marL="2057400" marR="0">
              <a:spcBef>
                <a:spcPts val="0"/>
              </a:spcBef>
              <a:spcAft>
                <a:spcPts val="0"/>
              </a:spcAft>
            </a:pPr>
            <a:r>
              <a:rPr lang="en-US" sz="1100">
                <a:effectLst/>
                <a:latin typeface="Calibri" panose="020F0502020204030204" pitchFamily="34" charset="0"/>
              </a:rPr>
              <a:t>// Signing example</a:t>
            </a:r>
          </a:p>
          <a:p>
            <a:pPr marL="2057400" marR="0">
              <a:spcBef>
                <a:spcPts val="0"/>
              </a:spcBef>
              <a:spcAft>
                <a:spcPts val="0"/>
              </a:spcAft>
            </a:pPr>
            <a:r>
              <a:rPr lang="en-US" sz="1100">
                <a:effectLst/>
                <a:latin typeface="Calibri" panose="020F0502020204030204" pitchFamily="34" charset="0"/>
              </a:rPr>
              <a:t>if (SHA3_256.IsSupported)</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using </a:t>
            </a:r>
            <a:r>
              <a:rPr lang="en-US" sz="1100" err="1">
                <a:effectLst/>
                <a:latin typeface="Calibri" panose="020F0502020204030204" pitchFamily="34" charset="0"/>
              </a:rPr>
              <a:t>ECDsa</a:t>
            </a:r>
            <a:r>
              <a:rPr lang="en-US" sz="1100">
                <a:effectLst/>
                <a:latin typeface="Calibri" panose="020F0502020204030204" pitchFamily="34" charset="0"/>
              </a:rPr>
              <a:t> </a:t>
            </a:r>
            <a:r>
              <a:rPr lang="en-US" sz="1100" err="1">
                <a:effectLst/>
                <a:latin typeface="Calibri" panose="020F0502020204030204" pitchFamily="34" charset="0"/>
              </a:rPr>
              <a:t>ec</a:t>
            </a:r>
            <a:r>
              <a:rPr lang="en-US" sz="1100">
                <a:effectLst/>
                <a:latin typeface="Calibri" panose="020F0502020204030204" pitchFamily="34" charset="0"/>
              </a:rPr>
              <a:t> = </a:t>
            </a:r>
            <a:r>
              <a:rPr lang="en-US" sz="1100" err="1">
                <a:effectLst/>
                <a:latin typeface="Calibri" panose="020F0502020204030204" pitchFamily="34" charset="0"/>
              </a:rPr>
              <a:t>ECDsa.Create</a:t>
            </a:r>
            <a:r>
              <a:rPr lang="en-US" sz="1100">
                <a:effectLst/>
                <a:latin typeface="Calibri" panose="020F0502020204030204" pitchFamily="34" charset="0"/>
              </a:rPr>
              <a:t>(ECCurve.NamedCurves.nistP256);</a:t>
            </a:r>
          </a:p>
          <a:p>
            <a:pPr marL="2057400" marR="0">
              <a:spcBef>
                <a:spcPts val="0"/>
              </a:spcBef>
              <a:spcAft>
                <a:spcPts val="0"/>
              </a:spcAft>
            </a:pPr>
            <a:r>
              <a:rPr lang="en-US" sz="1100">
                <a:effectLst/>
                <a:latin typeface="Calibri" panose="020F0502020204030204" pitchFamily="34" charset="0"/>
              </a:rPr>
              <a:t>     byte[] signature = </a:t>
            </a:r>
            <a:r>
              <a:rPr lang="en-US" sz="1100" err="1">
                <a:effectLst/>
                <a:latin typeface="Calibri" panose="020F0502020204030204" pitchFamily="34" charset="0"/>
              </a:rPr>
              <a:t>ec.SignData</a:t>
            </a:r>
            <a:r>
              <a:rPr lang="en-US" sz="1100">
                <a:effectLst/>
                <a:latin typeface="Calibri" panose="020F0502020204030204" pitchFamily="34" charset="0"/>
              </a:rPr>
              <a:t>(</a:t>
            </a:r>
            <a:r>
              <a:rPr lang="en-US" sz="1100" err="1">
                <a:effectLst/>
                <a:latin typeface="Calibri" panose="020F0502020204030204" pitchFamily="34" charset="0"/>
              </a:rPr>
              <a:t>dataToBeSigned</a:t>
            </a:r>
            <a:r>
              <a:rPr lang="en-US" sz="1100">
                <a:effectLst/>
                <a:latin typeface="Calibri" panose="020F0502020204030204" pitchFamily="34" charset="0"/>
              </a:rPr>
              <a:t>, HashAlgorithmName.SHA3_256);</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else</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 ...</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a:t>
            </a:r>
          </a:p>
          <a:p>
            <a:pPr rtl="0" fontAlgn="ctr">
              <a:spcBef>
                <a:spcPts val="0"/>
              </a:spcBef>
              <a:spcAft>
                <a:spcPts val="0"/>
              </a:spcAft>
              <a:buFont typeface="+mj-lt"/>
              <a:buAutoNum type="alphaLcPeriod" startAt="2"/>
            </a:pPr>
            <a:r>
              <a:rPr lang="en-US" sz="1100" b="0" i="0">
                <a:effectLst/>
                <a:latin typeface="Calibri" panose="020F0502020204030204" pitchFamily="34" charset="0"/>
                <a:hlinkClick r:id="rId4"/>
              </a:rPr>
              <a:t>https://learn.microsoft.com/en-us/dotnet/core/whats-new/dotnet-8#cryptography</a:t>
            </a:r>
            <a:endParaRPr lang="en-US" sz="1100" b="0" i="0">
              <a:effectLst/>
              <a:latin typeface="Calibri" panose="020F0502020204030204" pitchFamily="34" charset="0"/>
            </a:endParaRPr>
          </a:p>
          <a:p>
            <a:pPr rtl="0" fontAlgn="ctr">
              <a:spcBef>
                <a:spcPts val="0"/>
              </a:spcBef>
              <a:spcAft>
                <a:spcPts val="0"/>
              </a:spcAft>
              <a:buFont typeface="+mj-lt"/>
              <a:buAutoNum type="alphaLcPeriod" startAt="3"/>
            </a:pPr>
            <a:r>
              <a:rPr lang="en-US" sz="1100" b="0" i="0">
                <a:effectLst/>
                <a:latin typeface="Calibri" panose="020F0502020204030204" pitchFamily="34" charset="0"/>
              </a:rPr>
              <a:t>Networking</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Support for HTTPS proxy</a:t>
            </a:r>
          </a:p>
          <a:p>
            <a:pPr marL="1143000" lvl="2" indent="-228600" rtl="0" fontAlgn="ctr">
              <a:spcBef>
                <a:spcPts val="0"/>
              </a:spcBef>
              <a:spcAft>
                <a:spcPts val="0"/>
              </a:spcAft>
              <a:buFont typeface="+mj-lt"/>
              <a:buAutoNum type="romanLcPeriod"/>
            </a:pPr>
            <a:r>
              <a:rPr lang="en-US" sz="1100" b="0" i="0">
                <a:effectLst/>
                <a:latin typeface="Calibri" panose="020F0502020204030204" pitchFamily="34" charset="0"/>
              </a:rPr>
              <a:t>Until now the proxy types that </a:t>
            </a:r>
            <a:r>
              <a:rPr lang="en-US" sz="1100" b="0" i="0" err="1">
                <a:effectLst/>
                <a:latin typeface="Calibri" panose="020F0502020204030204" pitchFamily="34" charset="0"/>
              </a:rPr>
              <a:t>HttpClient</a:t>
            </a:r>
            <a:r>
              <a:rPr lang="en-US" sz="1100" b="0" i="0">
                <a:effectLst/>
                <a:latin typeface="Calibri" panose="020F0502020204030204" pitchFamily="34" charset="0"/>
              </a:rPr>
              <a:t> supported allowed a 'man-in-the-middle' to see the connecting client, now </a:t>
            </a:r>
            <a:r>
              <a:rPr lang="en-US" sz="1100" b="0" i="0" err="1">
                <a:effectLst/>
                <a:latin typeface="Calibri" panose="020F0502020204030204" pitchFamily="34" charset="0"/>
              </a:rPr>
              <a:t>HttpClient</a:t>
            </a:r>
            <a:r>
              <a:rPr lang="en-US" sz="1100" b="0" i="0">
                <a:effectLst/>
                <a:latin typeface="Calibri" panose="020F0502020204030204" pitchFamily="34" charset="0"/>
              </a:rPr>
              <a:t> supports HTTPS proxy to create an encrypted channel</a:t>
            </a:r>
          </a:p>
          <a:p>
            <a:pPr marL="1143000" lvl="2" indent="-228600" rtl="0" fontAlgn="ctr">
              <a:spcBef>
                <a:spcPts val="0"/>
              </a:spcBef>
              <a:spcAft>
                <a:spcPts val="0"/>
              </a:spcAft>
              <a:buFont typeface="+mj-lt"/>
              <a:buAutoNum type="romanLcPeriod"/>
            </a:pPr>
            <a:r>
              <a:rPr lang="en-US" sz="1100" b="0" i="0">
                <a:effectLst/>
                <a:latin typeface="Calibri" panose="020F0502020204030204" pitchFamily="34" charset="0"/>
              </a:rPr>
              <a:t>User the </a:t>
            </a:r>
            <a:r>
              <a:rPr lang="en-US" sz="1100" b="0" i="0" err="1">
                <a:effectLst/>
                <a:latin typeface="Calibri" panose="020F0502020204030204" pitchFamily="34" charset="0"/>
              </a:rPr>
              <a:t>WebProxy</a:t>
            </a:r>
            <a:r>
              <a:rPr lang="en-US" sz="1100" b="0" i="0">
                <a:effectLst/>
                <a:latin typeface="Calibri" panose="020F0502020204030204" pitchFamily="34" charset="0"/>
              </a:rPr>
              <a:t> class to control the proxy </a:t>
            </a:r>
            <a:r>
              <a:rPr lang="en-US" sz="1100" b="0" i="0" err="1">
                <a:effectLst/>
                <a:latin typeface="Calibri" panose="020F0502020204030204" pitchFamily="34" charset="0"/>
              </a:rPr>
              <a:t>programatically</a:t>
            </a:r>
            <a:endParaRPr lang="en-US" sz="1100" b="0" i="0">
              <a:effectLst/>
              <a:latin typeface="Calibri" panose="020F0502020204030204" pitchFamily="34" charset="0"/>
            </a:endParaRPr>
          </a:p>
          <a:p>
            <a:pPr rtl="0" fontAlgn="ctr">
              <a:spcBef>
                <a:spcPts val="0"/>
              </a:spcBef>
              <a:spcAft>
                <a:spcPts val="0"/>
              </a:spcAft>
              <a:buFont typeface="+mj-lt"/>
              <a:buAutoNum type="alphaLcPeriod"/>
            </a:pPr>
            <a:r>
              <a:rPr lang="en-US" sz="1100" b="0" i="0">
                <a:effectLst/>
                <a:latin typeface="Calibri" panose="020F0502020204030204" pitchFamily="34" charset="0"/>
              </a:rPr>
              <a:t>Stream-based </a:t>
            </a:r>
            <a:r>
              <a:rPr lang="en-US" sz="1100" b="0" i="0" err="1">
                <a:effectLst/>
                <a:latin typeface="Calibri" panose="020F0502020204030204" pitchFamily="34" charset="0"/>
              </a:rPr>
              <a:t>ZipFile</a:t>
            </a:r>
            <a:r>
              <a:rPr lang="en-US" sz="1100" b="0" i="0">
                <a:effectLst/>
                <a:latin typeface="Calibri" panose="020F0502020204030204" pitchFamily="34" charset="0"/>
              </a:rPr>
              <a:t> methods</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New overloads to support </a:t>
            </a:r>
            <a:r>
              <a:rPr lang="en-US" sz="1100" b="0" i="0" err="1">
                <a:effectLst/>
                <a:latin typeface="Calibri" panose="020F0502020204030204" pitchFamily="34" charset="0"/>
              </a:rPr>
              <a:t>ziping</a:t>
            </a:r>
            <a:r>
              <a:rPr lang="en-US" sz="1100" b="0" i="0">
                <a:effectLst/>
                <a:latin typeface="Calibri" panose="020F0502020204030204" pitchFamily="34" charset="0"/>
              </a:rPr>
              <a:t> and streaming the zip file</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Useful when disk space is constrained because they avoid having to use the disk as an intermediate step</a:t>
            </a:r>
          </a:p>
        </p:txBody>
      </p:sp>
      <p:sp>
        <p:nvSpPr>
          <p:cNvPr id="4" name="Slide Number Placeholder 3"/>
          <p:cNvSpPr>
            <a:spLocks noGrp="1"/>
          </p:cNvSpPr>
          <p:nvPr>
            <p:ph type="sldNum" sz="quarter" idx="5"/>
          </p:nvPr>
        </p:nvSpPr>
        <p:spPr/>
        <p:txBody>
          <a:bodyPr/>
          <a:lstStyle/>
          <a:p>
            <a:fld id="{E2215EB6-37F8-214B-AAA9-598228FDC1D7}" type="slidenum">
              <a:rPr lang="en-US" smtClean="0"/>
              <a:t>23</a:t>
            </a:fld>
            <a:endParaRPr lang="en-US"/>
          </a:p>
        </p:txBody>
      </p:sp>
    </p:spTree>
    <p:extLst>
      <p:ext uri="{BB962C8B-B14F-4D97-AF65-F5344CB8AC3E}">
        <p14:creationId xmlns:p14="http://schemas.microsoft.com/office/powerpoint/2010/main" val="1137171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arabicPeriod"/>
            </a:pPr>
            <a:r>
              <a:rPr lang="en-US" sz="1100" b="0" i="0">
                <a:effectLst/>
                <a:latin typeface="Calibri" panose="020F0502020204030204" pitchFamily="34" charset="0"/>
              </a:rPr>
              <a:t>Extension libraries</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Keyed Dependency Injection (DI) services</a:t>
            </a:r>
          </a:p>
          <a:p>
            <a:pPr marL="1143000" lvl="2" indent="-228600" rtl="0" fontAlgn="ctr">
              <a:spcBef>
                <a:spcPts val="0"/>
              </a:spcBef>
              <a:spcAft>
                <a:spcPts val="0"/>
              </a:spcAft>
              <a:buFont typeface="+mj-lt"/>
              <a:buAutoNum type="alphaLcPeriod"/>
            </a:pPr>
            <a:r>
              <a:rPr lang="en-US" sz="1100" b="0" i="0">
                <a:effectLst/>
                <a:latin typeface="Calibri" panose="020F0502020204030204" pitchFamily="34" charset="0"/>
              </a:rPr>
              <a:t>Provides a way for registering and retrieving DI services using keys</a:t>
            </a:r>
          </a:p>
          <a:p>
            <a:pPr marL="2057400" marR="0">
              <a:spcBef>
                <a:spcPts val="0"/>
              </a:spcBef>
              <a:spcAft>
                <a:spcPts val="0"/>
              </a:spcAft>
            </a:pPr>
            <a:r>
              <a:rPr lang="en-US" sz="1100">
                <a:effectLst/>
                <a:latin typeface="Calibri" panose="020F0502020204030204" pitchFamily="34" charset="0"/>
              </a:rPr>
              <a:t>```using </a:t>
            </a:r>
            <a:r>
              <a:rPr lang="en-US" sz="1100" err="1">
                <a:effectLst/>
                <a:latin typeface="Calibri" panose="020F0502020204030204" pitchFamily="34" charset="0"/>
              </a:rPr>
              <a:t>Microsoft.Extensions.Caching.Memory</a:t>
            </a: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using </a:t>
            </a:r>
            <a:r>
              <a:rPr lang="en-US" sz="1100" err="1">
                <a:effectLst/>
                <a:latin typeface="Calibri" panose="020F0502020204030204" pitchFamily="34" charset="0"/>
              </a:rPr>
              <a:t>Microsoft.Extensions.Options</a:t>
            </a: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a:t>
            </a:r>
          </a:p>
          <a:p>
            <a:pPr marL="2057400" marR="0">
              <a:spcBef>
                <a:spcPts val="0"/>
              </a:spcBef>
              <a:spcAft>
                <a:spcPts val="0"/>
              </a:spcAft>
            </a:pPr>
            <a:r>
              <a:rPr lang="en-US" sz="1100">
                <a:effectLst/>
                <a:latin typeface="Calibri" panose="020F0502020204030204" pitchFamily="34" charset="0"/>
              </a:rPr>
              <a:t>var builder = </a:t>
            </a:r>
            <a:r>
              <a:rPr lang="en-US" sz="1100" err="1">
                <a:effectLst/>
                <a:latin typeface="Calibri" panose="020F0502020204030204" pitchFamily="34" charset="0"/>
              </a:rPr>
              <a:t>WebApplication.CreateBuilder</a:t>
            </a:r>
            <a:r>
              <a:rPr lang="en-US" sz="1100">
                <a:effectLst/>
                <a:latin typeface="Calibri" panose="020F0502020204030204" pitchFamily="34" charset="0"/>
              </a:rPr>
              <a:t>(</a:t>
            </a:r>
            <a:r>
              <a:rPr lang="en-US" sz="1100" err="1">
                <a:effectLst/>
                <a:latin typeface="Calibri" panose="020F0502020204030204" pitchFamily="34" charset="0"/>
              </a:rPr>
              <a:t>args</a:t>
            </a: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a:t>
            </a:r>
          </a:p>
          <a:p>
            <a:pPr marL="2057400" marR="0">
              <a:spcBef>
                <a:spcPts val="0"/>
              </a:spcBef>
              <a:spcAft>
                <a:spcPts val="0"/>
              </a:spcAft>
            </a:pPr>
            <a:r>
              <a:rPr lang="en-US" sz="1100" err="1">
                <a:effectLst/>
                <a:latin typeface="Calibri" panose="020F0502020204030204" pitchFamily="34" charset="0"/>
              </a:rPr>
              <a:t>builder.Services.AddSingleton</a:t>
            </a:r>
            <a:r>
              <a:rPr lang="en-US" sz="1100">
                <a:effectLst/>
                <a:latin typeface="Calibri" panose="020F0502020204030204" pitchFamily="34" charset="0"/>
              </a:rPr>
              <a:t>&lt;</a:t>
            </a:r>
            <a:r>
              <a:rPr lang="en-US" sz="1100" err="1">
                <a:effectLst/>
                <a:latin typeface="Calibri" panose="020F0502020204030204" pitchFamily="34" charset="0"/>
              </a:rPr>
              <a:t>BigCacheConsumer</a:t>
            </a:r>
            <a:r>
              <a:rPr lang="en-US" sz="1100">
                <a:effectLst/>
                <a:latin typeface="Calibri" panose="020F0502020204030204" pitchFamily="34" charset="0"/>
              </a:rPr>
              <a:t>&gt;();</a:t>
            </a:r>
          </a:p>
          <a:p>
            <a:pPr marL="2057400" marR="0">
              <a:spcBef>
                <a:spcPts val="0"/>
              </a:spcBef>
              <a:spcAft>
                <a:spcPts val="0"/>
              </a:spcAft>
            </a:pPr>
            <a:r>
              <a:rPr lang="en-US" sz="1100" err="1">
                <a:effectLst/>
                <a:latin typeface="Calibri" panose="020F0502020204030204" pitchFamily="34" charset="0"/>
              </a:rPr>
              <a:t>builder.Services.AddSingleton</a:t>
            </a:r>
            <a:r>
              <a:rPr lang="en-US" sz="1100">
                <a:effectLst/>
                <a:latin typeface="Calibri" panose="020F0502020204030204" pitchFamily="34" charset="0"/>
              </a:rPr>
              <a:t>&lt;</a:t>
            </a:r>
            <a:r>
              <a:rPr lang="en-US" sz="1100" err="1">
                <a:effectLst/>
                <a:latin typeface="Calibri" panose="020F0502020204030204" pitchFamily="34" charset="0"/>
              </a:rPr>
              <a:t>SmallCacheConsumer</a:t>
            </a:r>
            <a:r>
              <a:rPr lang="en-US" sz="1100">
                <a:effectLst/>
                <a:latin typeface="Calibri" panose="020F0502020204030204" pitchFamily="34" charset="0"/>
              </a:rPr>
              <a:t>&gt;();</a:t>
            </a:r>
          </a:p>
          <a:p>
            <a:pPr marL="2057400" marR="0">
              <a:spcBef>
                <a:spcPts val="0"/>
              </a:spcBef>
              <a:spcAft>
                <a:spcPts val="0"/>
              </a:spcAft>
            </a:pPr>
            <a:r>
              <a:rPr lang="en-US" sz="1100">
                <a:effectLst/>
                <a:latin typeface="Calibri" panose="020F0502020204030204" pitchFamily="34" charset="0"/>
              </a:rPr>
              <a:t> </a:t>
            </a:r>
          </a:p>
          <a:p>
            <a:pPr marL="2057400" marR="0">
              <a:spcBef>
                <a:spcPts val="0"/>
              </a:spcBef>
              <a:spcAft>
                <a:spcPts val="0"/>
              </a:spcAft>
            </a:pPr>
            <a:r>
              <a:rPr lang="en-US" sz="1100" err="1">
                <a:effectLst/>
                <a:latin typeface="Calibri" panose="020F0502020204030204" pitchFamily="34" charset="0"/>
              </a:rPr>
              <a:t>builder.Services.AddKeyedSingleton</a:t>
            </a:r>
            <a:r>
              <a:rPr lang="en-US" sz="1100">
                <a:effectLst/>
                <a:latin typeface="Calibri" panose="020F0502020204030204" pitchFamily="34" charset="0"/>
              </a:rPr>
              <a:t>&lt;</a:t>
            </a:r>
            <a:r>
              <a:rPr lang="en-US" sz="1100" err="1">
                <a:effectLst/>
                <a:latin typeface="Calibri" panose="020F0502020204030204" pitchFamily="34" charset="0"/>
              </a:rPr>
              <a:t>IMemoryCache</a:t>
            </a:r>
            <a:r>
              <a:rPr lang="en-US" sz="1100">
                <a:effectLst/>
                <a:latin typeface="Calibri" panose="020F0502020204030204" pitchFamily="34" charset="0"/>
              </a:rPr>
              <a:t>, </a:t>
            </a:r>
            <a:r>
              <a:rPr lang="en-US" sz="1100" err="1">
                <a:effectLst/>
                <a:latin typeface="Calibri" panose="020F0502020204030204" pitchFamily="34" charset="0"/>
              </a:rPr>
              <a:t>BigCache</a:t>
            </a:r>
            <a:r>
              <a:rPr lang="en-US" sz="1100">
                <a:effectLst/>
                <a:latin typeface="Calibri" panose="020F0502020204030204" pitchFamily="34" charset="0"/>
              </a:rPr>
              <a:t>&gt;("big");</a:t>
            </a:r>
          </a:p>
          <a:p>
            <a:pPr marL="2057400" marR="0">
              <a:spcBef>
                <a:spcPts val="0"/>
              </a:spcBef>
              <a:spcAft>
                <a:spcPts val="0"/>
              </a:spcAft>
            </a:pPr>
            <a:r>
              <a:rPr lang="en-US" sz="1100" err="1">
                <a:effectLst/>
                <a:latin typeface="Calibri" panose="020F0502020204030204" pitchFamily="34" charset="0"/>
              </a:rPr>
              <a:t>builder.Services.AddKeyedSingleton</a:t>
            </a:r>
            <a:r>
              <a:rPr lang="en-US" sz="1100">
                <a:effectLst/>
                <a:latin typeface="Calibri" panose="020F0502020204030204" pitchFamily="34" charset="0"/>
              </a:rPr>
              <a:t>&lt;</a:t>
            </a:r>
            <a:r>
              <a:rPr lang="en-US" sz="1100" err="1">
                <a:effectLst/>
                <a:latin typeface="Calibri" panose="020F0502020204030204" pitchFamily="34" charset="0"/>
              </a:rPr>
              <a:t>IMemoryCache</a:t>
            </a:r>
            <a:r>
              <a:rPr lang="en-US" sz="1100">
                <a:effectLst/>
                <a:latin typeface="Calibri" panose="020F0502020204030204" pitchFamily="34" charset="0"/>
              </a:rPr>
              <a:t>, </a:t>
            </a:r>
            <a:r>
              <a:rPr lang="en-US" sz="1100" err="1">
                <a:effectLst/>
                <a:latin typeface="Calibri" panose="020F0502020204030204" pitchFamily="34" charset="0"/>
              </a:rPr>
              <a:t>SmallCache</a:t>
            </a:r>
            <a:r>
              <a:rPr lang="en-US" sz="1100">
                <a:effectLst/>
                <a:latin typeface="Calibri" panose="020F0502020204030204" pitchFamily="34" charset="0"/>
              </a:rPr>
              <a:t>&gt;("small");</a:t>
            </a:r>
          </a:p>
          <a:p>
            <a:pPr marL="2057400" marR="0">
              <a:spcBef>
                <a:spcPts val="0"/>
              </a:spcBef>
              <a:spcAft>
                <a:spcPts val="0"/>
              </a:spcAft>
            </a:pPr>
            <a:r>
              <a:rPr lang="en-US" sz="1100">
                <a:effectLst/>
                <a:latin typeface="Calibri" panose="020F0502020204030204" pitchFamily="34" charset="0"/>
              </a:rPr>
              <a:t> </a:t>
            </a:r>
          </a:p>
          <a:p>
            <a:pPr marL="2057400" marR="0">
              <a:spcBef>
                <a:spcPts val="0"/>
              </a:spcBef>
              <a:spcAft>
                <a:spcPts val="0"/>
              </a:spcAft>
            </a:pPr>
            <a:r>
              <a:rPr lang="en-US" sz="1100">
                <a:effectLst/>
                <a:latin typeface="Calibri" panose="020F0502020204030204" pitchFamily="34" charset="0"/>
              </a:rPr>
              <a:t>var app = </a:t>
            </a:r>
            <a:r>
              <a:rPr lang="en-US" sz="1100" err="1">
                <a:effectLst/>
                <a:latin typeface="Calibri" panose="020F0502020204030204" pitchFamily="34" charset="0"/>
              </a:rPr>
              <a:t>builder.Build</a:t>
            </a: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a:t>
            </a:r>
          </a:p>
          <a:p>
            <a:pPr marL="2057400" marR="0">
              <a:spcBef>
                <a:spcPts val="0"/>
              </a:spcBef>
              <a:spcAft>
                <a:spcPts val="0"/>
              </a:spcAft>
            </a:pPr>
            <a:r>
              <a:rPr lang="en-US" sz="1100" err="1">
                <a:effectLst/>
                <a:latin typeface="Calibri" panose="020F0502020204030204" pitchFamily="34" charset="0"/>
              </a:rPr>
              <a:t>app.MapGet</a:t>
            </a:r>
            <a:r>
              <a:rPr lang="en-US" sz="1100">
                <a:effectLst/>
                <a:latin typeface="Calibri" panose="020F0502020204030204" pitchFamily="34" charset="0"/>
              </a:rPr>
              <a:t>("/big", (</a:t>
            </a:r>
            <a:r>
              <a:rPr lang="en-US" sz="1100" err="1">
                <a:effectLst/>
                <a:latin typeface="Calibri" panose="020F0502020204030204" pitchFamily="34" charset="0"/>
              </a:rPr>
              <a:t>BigCacheConsumer</a:t>
            </a:r>
            <a:r>
              <a:rPr lang="en-US" sz="1100">
                <a:effectLst/>
                <a:latin typeface="Calibri" panose="020F0502020204030204" pitchFamily="34" charset="0"/>
              </a:rPr>
              <a:t> data) =&gt; </a:t>
            </a:r>
            <a:r>
              <a:rPr lang="en-US" sz="1100" err="1">
                <a:effectLst/>
                <a:latin typeface="Calibri" panose="020F0502020204030204" pitchFamily="34" charset="0"/>
              </a:rPr>
              <a:t>data.GetData</a:t>
            </a:r>
            <a:r>
              <a:rPr lang="en-US" sz="1100">
                <a:effectLst/>
                <a:latin typeface="Calibri" panose="020F0502020204030204" pitchFamily="34" charset="0"/>
              </a:rPr>
              <a:t>());</a:t>
            </a:r>
          </a:p>
          <a:p>
            <a:pPr marL="2057400" marR="0">
              <a:spcBef>
                <a:spcPts val="0"/>
              </a:spcBef>
              <a:spcAft>
                <a:spcPts val="0"/>
              </a:spcAft>
            </a:pPr>
            <a:r>
              <a:rPr lang="en-US" sz="1100" err="1">
                <a:effectLst/>
                <a:latin typeface="Calibri" panose="020F0502020204030204" pitchFamily="34" charset="0"/>
              </a:rPr>
              <a:t>app.MapGet</a:t>
            </a:r>
            <a:r>
              <a:rPr lang="en-US" sz="1100">
                <a:effectLst/>
                <a:latin typeface="Calibri" panose="020F0502020204030204" pitchFamily="34" charset="0"/>
              </a:rPr>
              <a:t>("/small", (</a:t>
            </a:r>
            <a:r>
              <a:rPr lang="en-US" sz="1100" err="1">
                <a:effectLst/>
                <a:latin typeface="Calibri" panose="020F0502020204030204" pitchFamily="34" charset="0"/>
              </a:rPr>
              <a:t>SmallCacheConsumer</a:t>
            </a:r>
            <a:r>
              <a:rPr lang="en-US" sz="1100">
                <a:effectLst/>
                <a:latin typeface="Calibri" panose="020F0502020204030204" pitchFamily="34" charset="0"/>
              </a:rPr>
              <a:t> data) =&gt; </a:t>
            </a:r>
            <a:r>
              <a:rPr lang="en-US" sz="1100" err="1">
                <a:effectLst/>
                <a:latin typeface="Calibri" panose="020F0502020204030204" pitchFamily="34" charset="0"/>
              </a:rPr>
              <a:t>data.GetData</a:t>
            </a: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a:t>
            </a:r>
          </a:p>
          <a:p>
            <a:pPr marL="2057400" marR="0">
              <a:spcBef>
                <a:spcPts val="0"/>
              </a:spcBef>
              <a:spcAft>
                <a:spcPts val="0"/>
              </a:spcAft>
            </a:pPr>
            <a:r>
              <a:rPr lang="en-US" sz="1100" err="1">
                <a:effectLst/>
                <a:latin typeface="Calibri" panose="020F0502020204030204" pitchFamily="34" charset="0"/>
              </a:rPr>
              <a:t>app.Run</a:t>
            </a: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a:t>
            </a:r>
          </a:p>
          <a:p>
            <a:pPr marL="2057400" marR="0">
              <a:spcBef>
                <a:spcPts val="0"/>
              </a:spcBef>
              <a:spcAft>
                <a:spcPts val="0"/>
              </a:spcAft>
            </a:pPr>
            <a:r>
              <a:rPr lang="en-US" sz="1100">
                <a:effectLst/>
                <a:latin typeface="Calibri" panose="020F0502020204030204" pitchFamily="34" charset="0"/>
              </a:rPr>
              <a:t>class </a:t>
            </a:r>
            <a:r>
              <a:rPr lang="en-US" sz="1100" err="1">
                <a:effectLst/>
                <a:latin typeface="Calibri" panose="020F0502020204030204" pitchFamily="34" charset="0"/>
              </a:rPr>
              <a:t>BigCacheConsumer</a:t>
            </a:r>
            <a:r>
              <a:rPr lang="en-US" sz="1100">
                <a:effectLst/>
                <a:latin typeface="Calibri" panose="020F0502020204030204" pitchFamily="34" charset="0"/>
              </a:rPr>
              <a:t>([</a:t>
            </a:r>
            <a:r>
              <a:rPr lang="en-US" sz="1100" err="1">
                <a:effectLst/>
                <a:latin typeface="Calibri" panose="020F0502020204030204" pitchFamily="34" charset="0"/>
              </a:rPr>
              <a:t>FromKeyedServices</a:t>
            </a:r>
            <a:r>
              <a:rPr lang="en-US" sz="1100">
                <a:effectLst/>
                <a:latin typeface="Calibri" panose="020F0502020204030204" pitchFamily="34" charset="0"/>
              </a:rPr>
              <a:t>("big")] </a:t>
            </a:r>
            <a:r>
              <a:rPr lang="en-US" sz="1100" err="1">
                <a:effectLst/>
                <a:latin typeface="Calibri" panose="020F0502020204030204" pitchFamily="34" charset="0"/>
              </a:rPr>
              <a:t>IMemoryCache</a:t>
            </a:r>
            <a:r>
              <a:rPr lang="en-US" sz="1100">
                <a:effectLst/>
                <a:latin typeface="Calibri" panose="020F0502020204030204" pitchFamily="34" charset="0"/>
              </a:rPr>
              <a:t> cache)</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public object? </a:t>
            </a:r>
            <a:r>
              <a:rPr lang="en-US" sz="1100" err="1">
                <a:effectLst/>
                <a:latin typeface="Calibri" panose="020F0502020204030204" pitchFamily="34" charset="0"/>
              </a:rPr>
              <a:t>GetData</a:t>
            </a:r>
            <a:r>
              <a:rPr lang="en-US" sz="1100">
                <a:effectLst/>
                <a:latin typeface="Calibri" panose="020F0502020204030204" pitchFamily="34" charset="0"/>
              </a:rPr>
              <a:t>() =&gt; </a:t>
            </a:r>
            <a:r>
              <a:rPr lang="en-US" sz="1100" err="1">
                <a:effectLst/>
                <a:latin typeface="Calibri" panose="020F0502020204030204" pitchFamily="34" charset="0"/>
              </a:rPr>
              <a:t>cache.Get</a:t>
            </a:r>
            <a:r>
              <a:rPr lang="en-US" sz="1100">
                <a:effectLst/>
                <a:latin typeface="Calibri" panose="020F0502020204030204" pitchFamily="34" charset="0"/>
              </a:rPr>
              <a:t>("data");</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a:t>
            </a:r>
          </a:p>
          <a:p>
            <a:pPr marL="2057400" marR="0">
              <a:spcBef>
                <a:spcPts val="0"/>
              </a:spcBef>
              <a:spcAft>
                <a:spcPts val="0"/>
              </a:spcAft>
            </a:pPr>
            <a:r>
              <a:rPr lang="en-US" sz="1100">
                <a:effectLst/>
                <a:latin typeface="Calibri" panose="020F0502020204030204" pitchFamily="34" charset="0"/>
              </a:rPr>
              <a:t>class </a:t>
            </a:r>
            <a:r>
              <a:rPr lang="en-US" sz="1100" err="1">
                <a:effectLst/>
                <a:latin typeface="Calibri" panose="020F0502020204030204" pitchFamily="34" charset="0"/>
              </a:rPr>
              <a:t>SmallCacheConsumer</a:t>
            </a:r>
            <a:r>
              <a:rPr lang="en-US" sz="1100">
                <a:effectLst/>
                <a:latin typeface="Calibri" panose="020F0502020204030204" pitchFamily="34" charset="0"/>
              </a:rPr>
              <a:t>(</a:t>
            </a:r>
            <a:r>
              <a:rPr lang="en-US" sz="1100" err="1">
                <a:effectLst/>
                <a:latin typeface="Calibri" panose="020F0502020204030204" pitchFamily="34" charset="0"/>
              </a:rPr>
              <a:t>IKeyedServiceProvider</a:t>
            </a:r>
            <a:r>
              <a:rPr lang="en-US" sz="1100">
                <a:effectLst/>
                <a:latin typeface="Calibri" panose="020F0502020204030204" pitchFamily="34" charset="0"/>
              </a:rPr>
              <a:t> </a:t>
            </a:r>
            <a:r>
              <a:rPr lang="en-US" sz="1100" err="1">
                <a:effectLst/>
                <a:latin typeface="Calibri" panose="020F0502020204030204" pitchFamily="34" charset="0"/>
              </a:rPr>
              <a:t>keyedServiceProvider</a:t>
            </a: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    public object? </a:t>
            </a:r>
            <a:r>
              <a:rPr lang="en-US" sz="1100" err="1">
                <a:effectLst/>
                <a:latin typeface="Calibri" panose="020F0502020204030204" pitchFamily="34" charset="0"/>
              </a:rPr>
              <a:t>GetData</a:t>
            </a:r>
            <a:r>
              <a:rPr lang="en-US" sz="1100">
                <a:effectLst/>
                <a:latin typeface="Calibri" panose="020F0502020204030204" pitchFamily="34" charset="0"/>
              </a:rPr>
              <a:t>() =&gt; </a:t>
            </a:r>
            <a:r>
              <a:rPr lang="en-US" sz="1100" err="1">
                <a:effectLst/>
                <a:latin typeface="Calibri" panose="020F0502020204030204" pitchFamily="34" charset="0"/>
              </a:rPr>
              <a:t>keyedServiceProvider.GetRequiredKeyedService</a:t>
            </a:r>
            <a:r>
              <a:rPr lang="en-US" sz="1100">
                <a:effectLst/>
                <a:latin typeface="Calibri" panose="020F0502020204030204" pitchFamily="34" charset="0"/>
              </a:rPr>
              <a:t>&lt;</a:t>
            </a:r>
            <a:r>
              <a:rPr lang="en-US" sz="1100" err="1">
                <a:effectLst/>
                <a:latin typeface="Calibri" panose="020F0502020204030204" pitchFamily="34" charset="0"/>
              </a:rPr>
              <a:t>IMemoryCache</a:t>
            </a:r>
            <a:r>
              <a:rPr lang="en-US" sz="1100">
                <a:effectLst/>
                <a:latin typeface="Calibri" panose="020F0502020204030204" pitchFamily="34" charset="0"/>
              </a:rPr>
              <a:t>&gt;("small");</a:t>
            </a:r>
          </a:p>
          <a:p>
            <a:pPr marL="2057400" marR="0">
              <a:spcBef>
                <a:spcPts val="0"/>
              </a:spcBef>
              <a:spcAft>
                <a:spcPts val="0"/>
              </a:spcAft>
            </a:pPr>
            <a:r>
              <a:rPr lang="en-US" sz="1100">
                <a:effectLst/>
                <a:latin typeface="Calibri" panose="020F0502020204030204" pitchFamily="34" charset="0"/>
              </a:rPr>
              <a:t>}</a:t>
            </a:r>
          </a:p>
          <a:p>
            <a:pPr marL="2057400" marR="0">
              <a:spcBef>
                <a:spcPts val="0"/>
              </a:spcBef>
              <a:spcAft>
                <a:spcPts val="0"/>
              </a:spcAft>
            </a:pPr>
            <a:r>
              <a:rPr lang="en-US" sz="1100">
                <a:effectLst/>
                <a:latin typeface="Calibri" panose="020F0502020204030204" pitchFamily="34" charset="0"/>
              </a:rPr>
              <a:t>```</a:t>
            </a:r>
          </a:p>
          <a:p>
            <a:pPr rtl="0" fontAlgn="ctr">
              <a:spcBef>
                <a:spcPts val="0"/>
              </a:spcBef>
              <a:spcAft>
                <a:spcPts val="0"/>
              </a:spcAft>
              <a:buFont typeface="+mj-lt"/>
              <a:buAutoNum type="romanLcPeriod"/>
            </a:pPr>
            <a:r>
              <a:rPr lang="en-US" sz="1100" b="0" i="0">
                <a:effectLst/>
                <a:latin typeface="Calibri" panose="020F0502020204030204" pitchFamily="34" charset="0"/>
                <a:hlinkClick r:id="rId3"/>
              </a:rPr>
              <a:t>https://learn.microsoft.com/en-us/dotnet/core/whats-new/dotnet-8#keyed-di-services</a:t>
            </a:r>
            <a:endParaRPr lang="en-US" sz="1100" b="0" i="0">
              <a:effectLst/>
              <a:latin typeface="Calibri" panose="020F0502020204030204" pitchFamily="34" charset="0"/>
            </a:endParaRPr>
          </a:p>
          <a:p>
            <a:pPr rtl="0" fontAlgn="ctr">
              <a:spcBef>
                <a:spcPts val="0"/>
              </a:spcBef>
              <a:spcAft>
                <a:spcPts val="0"/>
              </a:spcAft>
              <a:buFont typeface="+mj-lt"/>
              <a:buAutoNum type="alphaLcPeriod" startAt="2"/>
            </a:pPr>
            <a:r>
              <a:rPr lang="en-US" sz="1100" b="0" i="0">
                <a:effectLst/>
                <a:latin typeface="Calibri" panose="020F0502020204030204" pitchFamily="34" charset="0"/>
              </a:rPr>
              <a:t>Hosted lifecycle services</a:t>
            </a:r>
          </a:p>
          <a:p>
            <a:pPr marL="742950" lvl="1" indent="-285750" rtl="0" fontAlgn="ctr">
              <a:spcBef>
                <a:spcPts val="0"/>
              </a:spcBef>
              <a:spcAft>
                <a:spcPts val="0"/>
              </a:spcAft>
              <a:buFont typeface="+mj-lt"/>
              <a:buAutoNum type="romanLcPeriod"/>
            </a:pPr>
            <a:r>
              <a:rPr lang="en-US" sz="1100" b="0" i="0" err="1">
                <a:effectLst/>
                <a:latin typeface="Calibri" panose="020F0502020204030204" pitchFamily="34" charset="0"/>
              </a:rPr>
              <a:t>StartingAsync</a:t>
            </a:r>
            <a:r>
              <a:rPr lang="en-US" sz="1100" b="0" i="0">
                <a:effectLst/>
                <a:latin typeface="Calibri" panose="020F0502020204030204" pitchFamily="34" charset="0"/>
              </a:rPr>
              <a:t>(</a:t>
            </a:r>
            <a:r>
              <a:rPr lang="en-US" sz="1100" b="0" i="0" err="1">
                <a:effectLst/>
                <a:latin typeface="Calibri" panose="020F0502020204030204" pitchFamily="34" charset="0"/>
              </a:rPr>
              <a:t>CancellationToken</a:t>
            </a:r>
            <a:r>
              <a:rPr lang="en-US" sz="1100" b="0" i="0">
                <a:effectLst/>
                <a:latin typeface="Calibri" panose="020F0502020204030204" pitchFamily="34" charset="0"/>
              </a:rPr>
              <a:t>)</a:t>
            </a:r>
          </a:p>
          <a:p>
            <a:pPr marL="742950" lvl="1" indent="-285750" rtl="0" fontAlgn="ctr">
              <a:spcBef>
                <a:spcPts val="0"/>
              </a:spcBef>
              <a:spcAft>
                <a:spcPts val="0"/>
              </a:spcAft>
              <a:buFont typeface="+mj-lt"/>
              <a:buAutoNum type="romanLcPeriod"/>
            </a:pPr>
            <a:r>
              <a:rPr lang="en-US" sz="1100" b="0" i="0" err="1">
                <a:effectLst/>
                <a:latin typeface="Calibri" panose="020F0502020204030204" pitchFamily="34" charset="0"/>
              </a:rPr>
              <a:t>StartedAsync</a:t>
            </a:r>
            <a:r>
              <a:rPr lang="en-US" sz="1100" b="0" i="0">
                <a:effectLst/>
                <a:latin typeface="Calibri" panose="020F0502020204030204" pitchFamily="34" charset="0"/>
              </a:rPr>
              <a:t>(</a:t>
            </a:r>
            <a:r>
              <a:rPr lang="en-US" sz="1100" b="0" i="0" err="1">
                <a:effectLst/>
                <a:latin typeface="Calibri" panose="020F0502020204030204" pitchFamily="34" charset="0"/>
              </a:rPr>
              <a:t>CancellationToken</a:t>
            </a:r>
            <a:r>
              <a:rPr lang="en-US" sz="1100" b="0" i="0">
                <a:effectLst/>
                <a:latin typeface="Calibri" panose="020F0502020204030204" pitchFamily="34" charset="0"/>
              </a:rPr>
              <a:t>)</a:t>
            </a:r>
          </a:p>
          <a:p>
            <a:pPr marL="742950" lvl="1" indent="-285750" rtl="0" fontAlgn="ctr">
              <a:spcBef>
                <a:spcPts val="0"/>
              </a:spcBef>
              <a:spcAft>
                <a:spcPts val="0"/>
              </a:spcAft>
              <a:buFont typeface="+mj-lt"/>
              <a:buAutoNum type="romanLcPeriod"/>
            </a:pPr>
            <a:r>
              <a:rPr lang="en-US" sz="1100" b="0" i="0" err="1">
                <a:effectLst/>
                <a:latin typeface="Calibri" panose="020F0502020204030204" pitchFamily="34" charset="0"/>
              </a:rPr>
              <a:t>StoppingAsync</a:t>
            </a:r>
            <a:r>
              <a:rPr lang="en-US" sz="1100" b="0" i="0">
                <a:effectLst/>
                <a:latin typeface="Calibri" panose="020F0502020204030204" pitchFamily="34" charset="0"/>
              </a:rPr>
              <a:t>(</a:t>
            </a:r>
            <a:r>
              <a:rPr lang="en-US" sz="1100" b="0" i="0" err="1">
                <a:effectLst/>
                <a:latin typeface="Calibri" panose="020F0502020204030204" pitchFamily="34" charset="0"/>
              </a:rPr>
              <a:t>CancellationToken</a:t>
            </a:r>
            <a:r>
              <a:rPr lang="en-US" sz="1100" b="0" i="0">
                <a:effectLst/>
                <a:latin typeface="Calibri" panose="020F0502020204030204" pitchFamily="34" charset="0"/>
              </a:rPr>
              <a:t>)</a:t>
            </a:r>
          </a:p>
          <a:p>
            <a:pPr marL="742950" lvl="1" indent="-285750" rtl="0" fontAlgn="ctr">
              <a:spcBef>
                <a:spcPts val="0"/>
              </a:spcBef>
              <a:spcAft>
                <a:spcPts val="0"/>
              </a:spcAft>
              <a:buFont typeface="+mj-lt"/>
              <a:buAutoNum type="romanLcPeriod"/>
            </a:pPr>
            <a:r>
              <a:rPr lang="en-US" sz="1100" b="0" i="0" err="1">
                <a:effectLst/>
                <a:latin typeface="Calibri" panose="020F0502020204030204" pitchFamily="34" charset="0"/>
              </a:rPr>
              <a:t>StoppedAsync</a:t>
            </a:r>
            <a:r>
              <a:rPr lang="en-US" sz="1100" b="0" i="0">
                <a:effectLst/>
                <a:latin typeface="Calibri" panose="020F0502020204030204" pitchFamily="34" charset="0"/>
              </a:rPr>
              <a:t>(</a:t>
            </a:r>
            <a:r>
              <a:rPr lang="en-US" sz="1100" b="0" i="0" err="1">
                <a:effectLst/>
                <a:latin typeface="Calibri" panose="020F0502020204030204" pitchFamily="34" charset="0"/>
              </a:rPr>
              <a:t>CancellationToken</a:t>
            </a:r>
            <a:r>
              <a:rPr lang="en-US" sz="1100" b="0" i="0">
                <a:effectLst/>
                <a:latin typeface="Calibri" panose="020F0502020204030204" pitchFamily="34" charset="0"/>
              </a:rPr>
              <a:t>)</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hlinkClick r:id="rId4"/>
              </a:rPr>
              <a:t>https://learn.microsoft.com/en-us/dotnet/core/whats-new/dotnet-8#hosted-lifecycle-services</a:t>
            </a:r>
            <a:endParaRPr lang="en-US" sz="1100" b="0" i="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E2215EB6-37F8-214B-AAA9-598228FDC1D7}" type="slidenum">
              <a:rPr lang="en-US" smtClean="0"/>
              <a:t>24</a:t>
            </a:fld>
            <a:endParaRPr lang="en-US"/>
          </a:p>
        </p:txBody>
      </p:sp>
    </p:spTree>
    <p:extLst>
      <p:ext uri="{BB962C8B-B14F-4D97-AF65-F5344CB8AC3E}">
        <p14:creationId xmlns:p14="http://schemas.microsoft.com/office/powerpoint/2010/main" val="3450348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alphaLcPeriod"/>
            </a:pPr>
            <a:r>
              <a:rPr lang="en-US" sz="1100" b="0" i="0">
                <a:effectLst/>
                <a:latin typeface="Calibri" panose="020F0502020204030204" pitchFamily="34" charset="0"/>
              </a:rPr>
              <a:t>Options Validation</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Source generator</a:t>
            </a:r>
          </a:p>
          <a:p>
            <a:pPr marL="1143000" lvl="2" indent="-228600" rtl="0" fontAlgn="ctr">
              <a:spcBef>
                <a:spcPts val="0"/>
              </a:spcBef>
              <a:spcAft>
                <a:spcPts val="0"/>
              </a:spcAft>
              <a:buFont typeface="+mj-lt"/>
              <a:buAutoNum type="romanLcPeriod"/>
            </a:pPr>
            <a:r>
              <a:rPr lang="en-US" sz="1100" b="0" i="0">
                <a:effectLst/>
                <a:latin typeface="Calibri" panose="020F0502020204030204" pitchFamily="34" charset="0"/>
              </a:rPr>
              <a:t>The source code generator in .NET 8 simplifies options validation. It generates validation logic for your configuration models.</a:t>
            </a:r>
          </a:p>
          <a:p>
            <a:pPr marL="1143000" lvl="2" indent="-228600" rtl="0" fontAlgn="ctr">
              <a:spcBef>
                <a:spcPts val="0"/>
              </a:spcBef>
              <a:spcAft>
                <a:spcPts val="0"/>
              </a:spcAft>
              <a:buFont typeface="+mj-lt"/>
              <a:buAutoNum type="romanLcPeriod"/>
            </a:pPr>
            <a:r>
              <a:rPr lang="en-US" sz="1100" b="0" i="0">
                <a:effectLst/>
                <a:latin typeface="Calibri" panose="020F0502020204030204" pitchFamily="34" charset="0"/>
              </a:rPr>
              <a:t>In C#, you can define models with attributes like [Required] and [</a:t>
            </a:r>
            <a:r>
              <a:rPr lang="en-US" sz="1100" b="0" i="0" err="1">
                <a:effectLst/>
                <a:latin typeface="Calibri" panose="020F0502020204030204" pitchFamily="34" charset="0"/>
              </a:rPr>
              <a:t>MinLength</a:t>
            </a:r>
            <a:r>
              <a:rPr lang="en-US" sz="1100" b="0" i="0">
                <a:effectLst/>
                <a:latin typeface="Calibri" panose="020F0502020204030204" pitchFamily="34" charset="0"/>
              </a:rPr>
              <a:t>(5)] to enforce constraints on configuration properties.</a:t>
            </a:r>
          </a:p>
          <a:p>
            <a:pPr marL="1143000" lvl="2" indent="-228600" rtl="0" fontAlgn="ctr">
              <a:spcBef>
                <a:spcPts val="0"/>
              </a:spcBef>
              <a:spcAft>
                <a:spcPts val="0"/>
              </a:spcAft>
              <a:buFont typeface="+mj-lt"/>
              <a:buAutoNum type="romanLcPeriod"/>
            </a:pPr>
            <a:r>
              <a:rPr lang="en-US" sz="1100" b="0" i="0">
                <a:effectLst/>
                <a:latin typeface="Calibri" panose="020F0502020204030204" pitchFamily="34" charset="0"/>
              </a:rPr>
              <a:t>The generated code includes validator classes implementing </a:t>
            </a:r>
            <a:r>
              <a:rPr lang="en-US" sz="1100" b="0" i="0" err="1">
                <a:effectLst/>
                <a:latin typeface="Calibri" panose="020F0502020204030204" pitchFamily="34" charset="0"/>
              </a:rPr>
              <a:t>IValidateOptions</a:t>
            </a:r>
            <a:r>
              <a:rPr lang="en-US" sz="1100" b="0" i="0">
                <a:effectLst/>
                <a:latin typeface="Calibri" panose="020F0502020204030204" pitchFamily="34" charset="0"/>
              </a:rPr>
              <a:t>&lt;T&gt;, which you can inject into your app for dependency injection.</a:t>
            </a:r>
          </a:p>
          <a:p>
            <a:pPr marL="742950" lvl="1" indent="-285750" rtl="0" fontAlgn="ctr">
              <a:spcBef>
                <a:spcPts val="0"/>
              </a:spcBef>
              <a:spcAft>
                <a:spcPts val="0"/>
              </a:spcAft>
              <a:buFont typeface="+mj-lt"/>
              <a:buAutoNum type="romanLcPeriod"/>
            </a:pPr>
            <a:r>
              <a:rPr lang="en-US" sz="1100" b="0" i="0" err="1">
                <a:effectLst/>
                <a:latin typeface="Calibri" panose="020F0502020204030204" pitchFamily="34" charset="0"/>
              </a:rPr>
              <a:t>LoggerMessageAttribute</a:t>
            </a:r>
            <a:r>
              <a:rPr lang="en-US" sz="1100" b="0" i="0">
                <a:effectLst/>
                <a:latin typeface="Calibri" panose="020F0502020204030204" pitchFamily="34" charset="0"/>
              </a:rPr>
              <a:t> Constructors</a:t>
            </a:r>
          </a:p>
          <a:p>
            <a:pPr marL="1143000" lvl="2" indent="-228600" rtl="0" fontAlgn="ctr">
              <a:spcBef>
                <a:spcPts val="0"/>
              </a:spcBef>
              <a:spcAft>
                <a:spcPts val="0"/>
              </a:spcAft>
              <a:buFont typeface="+mj-lt"/>
              <a:buAutoNum type="arabicPeriod"/>
            </a:pPr>
            <a:r>
              <a:rPr lang="en-US" sz="1100" b="0" i="0" err="1">
                <a:effectLst/>
                <a:latin typeface="Calibri" panose="020F0502020204030204" pitchFamily="34" charset="0"/>
              </a:rPr>
              <a:t>LoggerMessageAttribute</a:t>
            </a:r>
            <a:r>
              <a:rPr lang="en-US" sz="1100" b="0" i="0">
                <a:effectLst/>
                <a:latin typeface="Calibri" panose="020F0502020204030204" pitchFamily="34" charset="0"/>
              </a:rPr>
              <a:t> now offers more constructor overloads, improving how you define log messages.</a:t>
            </a:r>
          </a:p>
          <a:p>
            <a:pPr marL="1143000" lvl="2" indent="-228600" rtl="0" fontAlgn="ctr">
              <a:spcBef>
                <a:spcPts val="0"/>
              </a:spcBef>
              <a:spcAft>
                <a:spcPts val="0"/>
              </a:spcAft>
              <a:buFont typeface="+mj-lt"/>
              <a:buAutoNum type="arabicPeriod"/>
            </a:pPr>
            <a:r>
              <a:rPr lang="en-US" sz="1100" b="0" i="0">
                <a:effectLst/>
                <a:latin typeface="Calibri" panose="020F0502020204030204" pitchFamily="34" charset="0"/>
              </a:rPr>
              <a:t>You can specify the log level and message separately, allowing greater flexibility.</a:t>
            </a:r>
          </a:p>
          <a:p>
            <a:pPr marL="1143000" lvl="2" indent="-228600" rtl="0" fontAlgn="ctr">
              <a:spcBef>
                <a:spcPts val="0"/>
              </a:spcBef>
              <a:spcAft>
                <a:spcPts val="0"/>
              </a:spcAft>
              <a:buFont typeface="+mj-lt"/>
              <a:buAutoNum type="arabicPeriod"/>
            </a:pPr>
            <a:r>
              <a:rPr lang="en-US" sz="1100" b="0" i="0">
                <a:effectLst/>
                <a:latin typeface="Calibri" panose="020F0502020204030204" pitchFamily="34" charset="0"/>
              </a:rPr>
              <a:t>If you don't provide an event ID, the system automatically generates one.</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rPr>
              <a:t>Extensions Metrics</a:t>
            </a:r>
          </a:p>
          <a:p>
            <a:pPr marL="1143000" lvl="2" indent="-228600" rtl="0" fontAlgn="ctr">
              <a:spcBef>
                <a:spcPts val="0"/>
              </a:spcBef>
              <a:spcAft>
                <a:spcPts val="0"/>
              </a:spcAft>
              <a:buFont typeface="+mj-lt"/>
              <a:buAutoNum type="arabicPeriod"/>
            </a:pPr>
            <a:r>
              <a:rPr lang="en-US" sz="1100" b="0" i="0" err="1">
                <a:effectLst/>
                <a:latin typeface="Calibri" panose="020F0502020204030204" pitchFamily="34" charset="0"/>
              </a:rPr>
              <a:t>IMeterFactory</a:t>
            </a:r>
            <a:r>
              <a:rPr lang="en-US" sz="1100" b="0" i="0">
                <a:effectLst/>
                <a:latin typeface="Calibri" panose="020F0502020204030204" pitchFamily="34" charset="0"/>
              </a:rPr>
              <a:t> Interface: This interface allows you to create Meter objects in a more isolated manner. You can use it to register metrics in dependency injection containers.</a:t>
            </a:r>
          </a:p>
          <a:p>
            <a:pPr marL="1143000" lvl="2" indent="-228600" rtl="0" fontAlgn="ctr">
              <a:spcBef>
                <a:spcPts val="0"/>
              </a:spcBef>
              <a:spcAft>
                <a:spcPts val="0"/>
              </a:spcAft>
              <a:buFont typeface="+mj-lt"/>
              <a:buAutoNum type="arabicPeriod"/>
            </a:pPr>
            <a:r>
              <a:rPr lang="en-US" sz="1100" b="0" i="0" err="1">
                <a:effectLst/>
                <a:latin typeface="Calibri" panose="020F0502020204030204" pitchFamily="34" charset="0"/>
              </a:rPr>
              <a:t>MetricCollector</a:t>
            </a:r>
            <a:r>
              <a:rPr lang="en-US" sz="1100" b="0" i="0">
                <a:effectLst/>
                <a:latin typeface="Calibri" panose="020F0502020204030204" pitchFamily="34" charset="0"/>
              </a:rPr>
              <a:t>&lt;T&gt; Class: This class enables you to record metric measurements along with timestamps. You can choose a time provider for precise timestamp generation.</a:t>
            </a:r>
          </a:p>
          <a:p>
            <a:pPr marL="1143000" lvl="2" indent="-228600" rtl="0" fontAlgn="ctr">
              <a:spcBef>
                <a:spcPts val="0"/>
              </a:spcBef>
              <a:spcAft>
                <a:spcPts val="0"/>
              </a:spcAft>
              <a:buFont typeface="+mj-lt"/>
              <a:buAutoNum type="arabicPeriod"/>
            </a:pPr>
            <a:r>
              <a:rPr lang="en-US" sz="1100" b="0" i="0">
                <a:effectLst/>
                <a:latin typeface="Calibri" panose="020F0502020204030204" pitchFamily="34" charset="0"/>
              </a:rPr>
              <a:t>You can create counters and other metric instruments and record their values along with timestamps.</a:t>
            </a:r>
          </a:p>
          <a:p>
            <a:pPr marL="742950" lvl="1" indent="-285750" rtl="0" fontAlgn="ctr">
              <a:spcBef>
                <a:spcPts val="0"/>
              </a:spcBef>
              <a:spcAft>
                <a:spcPts val="0"/>
              </a:spcAft>
              <a:buFont typeface="+mj-lt"/>
              <a:buAutoNum type="romanLcPeriod"/>
            </a:pPr>
            <a:r>
              <a:rPr lang="en-US" sz="1100" b="0" i="0" err="1">
                <a:effectLst/>
                <a:latin typeface="Calibri" panose="020F0502020204030204" pitchFamily="34" charset="0"/>
              </a:rPr>
              <a:t>System.Numerics.Tensors.TensorPrimitives</a:t>
            </a:r>
            <a:endParaRPr lang="en-US" sz="1100" b="0" i="0">
              <a:effectLst/>
              <a:latin typeface="Calibri" panose="020F0502020204030204" pitchFamily="34" charset="0"/>
            </a:endParaRPr>
          </a:p>
          <a:p>
            <a:pPr marL="1143000" lvl="2" indent="-228600" rtl="0" fontAlgn="ctr">
              <a:spcBef>
                <a:spcPts val="0"/>
              </a:spcBef>
              <a:spcAft>
                <a:spcPts val="0"/>
              </a:spcAft>
              <a:buFont typeface="+mj-lt"/>
              <a:buAutoNum type="arabicPeriod"/>
            </a:pPr>
            <a:r>
              <a:rPr lang="en-US" sz="1100" b="0" i="0">
                <a:effectLst/>
                <a:latin typeface="Calibri" panose="020F0502020204030204" pitchFamily="34" charset="0"/>
              </a:rPr>
              <a:t>The </a:t>
            </a:r>
            <a:r>
              <a:rPr lang="en-US" sz="1100" b="0" i="0" err="1">
                <a:effectLst/>
                <a:latin typeface="Calibri" panose="020F0502020204030204" pitchFamily="34" charset="0"/>
              </a:rPr>
              <a:t>System.Numerics.Tensors</a:t>
            </a:r>
            <a:r>
              <a:rPr lang="en-US" sz="1100" b="0" i="0">
                <a:effectLst/>
                <a:latin typeface="Calibri" panose="020F0502020204030204" pitchFamily="34" charset="0"/>
              </a:rPr>
              <a:t> package has been updated to include a new namespace, </a:t>
            </a:r>
            <a:r>
              <a:rPr lang="en-US" sz="1100" b="0" i="0" err="1">
                <a:effectLst/>
                <a:latin typeface="Calibri" panose="020F0502020204030204" pitchFamily="34" charset="0"/>
              </a:rPr>
              <a:t>TensorPrimitives</a:t>
            </a:r>
            <a:r>
              <a:rPr lang="en-US" sz="1100" b="0" i="0">
                <a:effectLst/>
                <a:latin typeface="Calibri" panose="020F0502020204030204" pitchFamily="34" charset="0"/>
              </a:rPr>
              <a:t>.</a:t>
            </a:r>
          </a:p>
          <a:p>
            <a:pPr marL="1143000" lvl="2" indent="-228600" rtl="0" fontAlgn="ctr">
              <a:spcBef>
                <a:spcPts val="0"/>
              </a:spcBef>
              <a:spcAft>
                <a:spcPts val="0"/>
              </a:spcAft>
              <a:buFont typeface="+mj-lt"/>
              <a:buAutoNum type="arabicPeriod"/>
            </a:pPr>
            <a:r>
              <a:rPr lang="en-US" sz="1100" b="0" i="0">
                <a:effectLst/>
                <a:latin typeface="Calibri" panose="020F0502020204030204" pitchFamily="34" charset="0"/>
              </a:rPr>
              <a:t>This update is particularly useful for data-intensive workloads such as AI and machine learning.</a:t>
            </a:r>
          </a:p>
          <a:p>
            <a:pPr marL="1143000" lvl="2" indent="-228600" rtl="0" fontAlgn="ctr">
              <a:spcBef>
                <a:spcPts val="0"/>
              </a:spcBef>
              <a:spcAft>
                <a:spcPts val="0"/>
              </a:spcAft>
              <a:buFont typeface="+mj-lt"/>
              <a:buAutoNum type="arabicPeriod"/>
            </a:pPr>
            <a:r>
              <a:rPr lang="en-US" sz="1100" b="0" i="0">
                <a:effectLst/>
                <a:latin typeface="Calibri" panose="020F0502020204030204" pitchFamily="34" charset="0"/>
              </a:rPr>
              <a:t>It provides support for tensor operations, making it easier to perform operations on vectors, which are essential for AI workloads.</a:t>
            </a:r>
          </a:p>
          <a:p>
            <a:pPr marL="1143000" lvl="2" indent="-228600" rtl="0" fontAlgn="ctr">
              <a:spcBef>
                <a:spcPts val="0"/>
              </a:spcBef>
              <a:spcAft>
                <a:spcPts val="0"/>
              </a:spcAft>
              <a:buFont typeface="+mj-lt"/>
              <a:buAutoNum type="arabicPeriod"/>
            </a:pPr>
            <a:r>
              <a:rPr lang="en-US" sz="1100" b="0" i="0">
                <a:effectLst/>
                <a:latin typeface="Calibri" panose="020F0502020204030204" pitchFamily="34" charset="0"/>
              </a:rPr>
              <a:t>This package optimizes tasks like semantic search and retrieval-augmented generation (RAG) for AI models like </a:t>
            </a:r>
            <a:r>
              <a:rPr lang="en-US" sz="1100" b="0" i="0" err="1">
                <a:effectLst/>
                <a:latin typeface="Calibri" panose="020F0502020204030204" pitchFamily="34" charset="0"/>
              </a:rPr>
              <a:t>ChatGPT</a:t>
            </a:r>
            <a:r>
              <a:rPr lang="en-US" sz="1100" b="0" i="0">
                <a:effectLst/>
                <a:latin typeface="Calibri" panose="020F0502020204030204" pitchFamily="34" charset="0"/>
              </a:rPr>
              <a:t> by streamlining vector operations like cosine similarity.</a:t>
            </a:r>
          </a:p>
          <a:p>
            <a:pPr marL="742950" lvl="1" indent="-285750" rtl="0" fontAlgn="ctr">
              <a:spcBef>
                <a:spcPts val="0"/>
              </a:spcBef>
              <a:spcAft>
                <a:spcPts val="0"/>
              </a:spcAft>
              <a:buFont typeface="+mj-lt"/>
              <a:buAutoNum type="romanLcPeriod"/>
            </a:pPr>
            <a:r>
              <a:rPr lang="en-US" sz="1100" b="0" i="0">
                <a:effectLst/>
                <a:latin typeface="Calibri" panose="020F0502020204030204" pitchFamily="34" charset="0"/>
                <a:hlinkClick r:id="rId3"/>
              </a:rPr>
              <a:t>https://learn.microsoft.com/en-us/dotnet/core/whats-new/dotnet-8#options-validation</a:t>
            </a:r>
            <a:endParaRPr lang="en-US" sz="1100" b="0" i="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E2215EB6-37F8-214B-AAA9-598228FDC1D7}" type="slidenum">
              <a:rPr lang="en-US" smtClean="0"/>
              <a:t>25</a:t>
            </a:fld>
            <a:endParaRPr lang="en-US"/>
          </a:p>
        </p:txBody>
      </p:sp>
    </p:spTree>
    <p:extLst>
      <p:ext uri="{BB962C8B-B14F-4D97-AF65-F5344CB8AC3E}">
        <p14:creationId xmlns:p14="http://schemas.microsoft.com/office/powerpoint/2010/main" val="2390311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In .NET 8, a new feature allows dynamic adjustment of memory limits to better align with fluctuating demand, making it suitable for cloud-service scenarios. This capability enables services to scale their resource consumption up and down, improving cost-effectiveness. When demand decreases, services can reduce memory limits with the </a:t>
            </a:r>
            <a:r>
              <a:rPr lang="en-US" b="0" i="0" err="1">
                <a:solidFill>
                  <a:srgbClr val="D1D5DB"/>
                </a:solidFill>
                <a:effectLst/>
                <a:latin typeface="Söhne"/>
              </a:rPr>
              <a:t>RefreshMemoryLimit</a:t>
            </a:r>
            <a:r>
              <a:rPr lang="en-US" b="0" i="0">
                <a:solidFill>
                  <a:srgbClr val="D1D5DB"/>
                </a:solidFill>
                <a:effectLst/>
                <a:latin typeface="Söhne"/>
              </a:rPr>
              <a:t>() API. However, there are some limitations to consider, particularly on 32-bit platforms and in aggressive scale-down scenarios. It is also essential to ensure that the new memory limit doesn't exceed the GC's perceived process capacity.</a:t>
            </a:r>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26</a:t>
            </a:fld>
            <a:endParaRPr lang="en-US"/>
          </a:p>
        </p:txBody>
      </p:sp>
    </p:spTree>
    <p:extLst>
      <p:ext uri="{BB962C8B-B14F-4D97-AF65-F5344CB8AC3E}">
        <p14:creationId xmlns:p14="http://schemas.microsoft.com/office/powerpoint/2010/main" val="17115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D1D5DB"/>
                </a:solidFill>
                <a:effectLst/>
                <a:latin typeface="Söhne"/>
              </a:rPr>
              <a:t>In this context, "AOT" stands for "Ahead of Time" compilation. It is a method of compiling code in advance, typically at the time of publishing or deployment, rather than compiling it just-in-time (JIT) during runtime. Ahead of Time compilation has several important implications in the context of .NET:</a:t>
            </a:r>
          </a:p>
          <a:p>
            <a:pPr algn="l"/>
            <a:r>
              <a:rPr lang="en-US" b="1" i="0">
                <a:solidFill>
                  <a:srgbClr val="D1D5DB"/>
                </a:solidFill>
                <a:effectLst/>
                <a:latin typeface="Söhne"/>
              </a:rPr>
              <a:t>Why AOT Compilation is Important</a:t>
            </a:r>
            <a:r>
              <a:rPr lang="en-US" b="0" i="0">
                <a:solidFill>
                  <a:srgbClr val="D1D5DB"/>
                </a:solidFill>
                <a:effectLst/>
                <a:latin typeface="Söhne"/>
              </a:rPr>
              <a:t>:</a:t>
            </a:r>
          </a:p>
          <a:p>
            <a:pPr algn="l">
              <a:buFont typeface="+mj-lt"/>
              <a:buAutoNum type="arabicPeriod"/>
            </a:pPr>
            <a:r>
              <a:rPr lang="en-US" b="1" i="0">
                <a:solidFill>
                  <a:srgbClr val="D1D5DB"/>
                </a:solidFill>
                <a:effectLst/>
                <a:latin typeface="Söhne"/>
              </a:rPr>
              <a:t>Improved Performance</a:t>
            </a:r>
            <a:r>
              <a:rPr lang="en-US" b="0" i="0">
                <a:solidFill>
                  <a:srgbClr val="D1D5DB"/>
                </a:solidFill>
                <a:effectLst/>
                <a:latin typeface="Söhne"/>
              </a:rPr>
              <a:t>: One of the primary advantages of AOT compilation is improved runtime performance. Since the code is compiled in advance, there is no need for just-in-time compilation during execution. This can lead to faster startup times and reduced runtime overhead.</a:t>
            </a:r>
          </a:p>
          <a:p>
            <a:pPr algn="l">
              <a:buFont typeface="+mj-lt"/>
              <a:buAutoNum type="arabicPeriod"/>
            </a:pPr>
            <a:r>
              <a:rPr lang="en-US" b="1" i="0">
                <a:solidFill>
                  <a:srgbClr val="D1D5DB"/>
                </a:solidFill>
                <a:effectLst/>
                <a:latin typeface="Söhne"/>
              </a:rPr>
              <a:t>Reduced Memory Usage</a:t>
            </a:r>
            <a:r>
              <a:rPr lang="en-US" b="0" i="0">
                <a:solidFill>
                  <a:srgbClr val="D1D5DB"/>
                </a:solidFill>
                <a:effectLst/>
                <a:latin typeface="Söhne"/>
              </a:rPr>
              <a:t>: AOT-compiled code can be more memory-efficient because it eliminates the need to store intermediate representations used in JIT compilation. This is particularly valuable in resource-constrained environments, like mobile devices or cloud services.</a:t>
            </a:r>
          </a:p>
          <a:p>
            <a:pPr algn="l">
              <a:buFont typeface="+mj-lt"/>
              <a:buAutoNum type="arabicPeriod"/>
            </a:pPr>
            <a:r>
              <a:rPr lang="en-US" b="1" i="0">
                <a:solidFill>
                  <a:srgbClr val="D1D5DB"/>
                </a:solidFill>
                <a:effectLst/>
                <a:latin typeface="Söhne"/>
              </a:rPr>
              <a:t>Security and Predictability</a:t>
            </a:r>
            <a:r>
              <a:rPr lang="en-US" b="0" i="0">
                <a:solidFill>
                  <a:srgbClr val="D1D5DB"/>
                </a:solidFill>
                <a:effectLst/>
                <a:latin typeface="Söhne"/>
              </a:rPr>
              <a:t>: AOT compilation can enhance security by reducing the attack surface associated with dynamic code generation at runtime. It provides predictability in terms of memory usage and performance, which is valuable in real-time or safety-critical applications.</a:t>
            </a:r>
          </a:p>
          <a:p>
            <a:pPr algn="l">
              <a:buFont typeface="+mj-lt"/>
              <a:buAutoNum type="arabicPeriod"/>
            </a:pPr>
            <a:r>
              <a:rPr lang="en-US" b="1" i="0">
                <a:solidFill>
                  <a:srgbClr val="D1D5DB"/>
                </a:solidFill>
                <a:effectLst/>
                <a:latin typeface="Söhne"/>
              </a:rPr>
              <a:t>Single Executable</a:t>
            </a:r>
            <a:r>
              <a:rPr lang="en-US" b="0" i="0">
                <a:solidFill>
                  <a:srgbClr val="D1D5DB"/>
                </a:solidFill>
                <a:effectLst/>
                <a:latin typeface="Söhne"/>
              </a:rPr>
              <a:t>: AOT compilation can create a fully self-contained executable, bundling both the application code and its dependencies into a single file. This simplifies deployment and distribution because there's no need for external runtime components.</a:t>
            </a:r>
          </a:p>
          <a:p>
            <a:pPr algn="l">
              <a:buFont typeface="+mj-lt"/>
              <a:buAutoNum type="arabicPeriod"/>
            </a:pPr>
            <a:r>
              <a:rPr lang="en-US" b="1" i="0">
                <a:solidFill>
                  <a:srgbClr val="D1D5DB"/>
                </a:solidFill>
                <a:effectLst/>
                <a:latin typeface="Söhne"/>
              </a:rPr>
              <a:t>Platform Independence</a:t>
            </a:r>
            <a:r>
              <a:rPr lang="en-US" b="0" i="0">
                <a:solidFill>
                  <a:srgbClr val="D1D5DB"/>
                </a:solidFill>
                <a:effectLst/>
                <a:latin typeface="Söhne"/>
              </a:rPr>
              <a:t>: AOT-compiled code is less dependent on the specific runtime environment, making it possible to run .NET applications on platforms that don't support JIT compilation.</a:t>
            </a:r>
          </a:p>
          <a:p>
            <a:pPr algn="l"/>
            <a:r>
              <a:rPr lang="en-US" b="0" i="0">
                <a:solidFill>
                  <a:srgbClr val="D1D5DB"/>
                </a:solidFill>
                <a:effectLst/>
                <a:latin typeface="Söhne"/>
              </a:rPr>
              <a:t>In the context of .NET, enabling AOT compilation is valuable for scenarios where performance, resource efficiency, and security are critical. It's particularly important for .NET applications targeting various platforms, including mobile, cloud, and IoT devices, as it allows for more control over how the code is executed.</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27</a:t>
            </a:fld>
            <a:endParaRPr lang="en-US"/>
          </a:p>
        </p:txBody>
      </p:sp>
    </p:spTree>
    <p:extLst>
      <p:ext uri="{BB962C8B-B14F-4D97-AF65-F5344CB8AC3E}">
        <p14:creationId xmlns:p14="http://schemas.microsoft.com/office/powerpoint/2010/main" val="3838546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D1D5DB"/>
                </a:solidFill>
                <a:effectLst/>
                <a:latin typeface="Söhne"/>
              </a:rPr>
              <a:t>Native AOT Advancements</a:t>
            </a:r>
            <a:r>
              <a:rPr lang="en-US" b="0" i="0">
                <a:solidFill>
                  <a:srgbClr val="D1D5DB"/>
                </a:solidFill>
                <a:effectLst/>
                <a:latin typeface="Söhne"/>
              </a:rPr>
              <a:t>: Building on .NET 7, .NET 8 improves Native AOT publishing by:</a:t>
            </a:r>
          </a:p>
          <a:p>
            <a:pPr marL="742950" lvl="1" indent="-285750" algn="l">
              <a:buFont typeface="+mj-lt"/>
              <a:buAutoNum type="arabicPeriod"/>
            </a:pPr>
            <a:r>
              <a:rPr lang="en-US" b="0" i="0">
                <a:solidFill>
                  <a:srgbClr val="D1D5DB"/>
                </a:solidFill>
                <a:effectLst/>
                <a:latin typeface="Söhne"/>
              </a:rPr>
              <a:t>Expanding support for x64 and Arm64 architectures on macOS.</a:t>
            </a:r>
          </a:p>
          <a:p>
            <a:pPr marL="742950" lvl="1" indent="-285750" algn="l">
              <a:buFont typeface="+mj-lt"/>
              <a:buAutoNum type="arabicPeriod"/>
            </a:pPr>
            <a:r>
              <a:rPr lang="en-US" b="0" i="0">
                <a:solidFill>
                  <a:srgbClr val="D1D5DB"/>
                </a:solidFill>
                <a:effectLst/>
                <a:latin typeface="Söhne"/>
              </a:rPr>
              <a:t>Reducing the size of Native AOT apps on Linux by up to 50% compared to .NET 7.</a:t>
            </a:r>
          </a:p>
          <a:p>
            <a:pPr marL="742950" lvl="1" indent="-285750" algn="l">
              <a:buFont typeface="+mj-lt"/>
              <a:buAutoNum type="arabicPeriod"/>
            </a:pPr>
            <a:r>
              <a:rPr lang="en-US" b="0" i="0">
                <a:solidFill>
                  <a:srgbClr val="D1D5DB"/>
                </a:solidFill>
                <a:effectLst/>
                <a:latin typeface="Söhne"/>
              </a:rPr>
              <a:t>Allowing you to specify optimization preferences for size or speed when compiling.</a:t>
            </a:r>
          </a:p>
          <a:p>
            <a:pPr algn="l">
              <a:buFont typeface="+mj-lt"/>
              <a:buAutoNum type="arabicPeriod"/>
            </a:pPr>
            <a:r>
              <a:rPr lang="en-US" b="1" i="0">
                <a:solidFill>
                  <a:srgbClr val="D1D5DB"/>
                </a:solidFill>
                <a:effectLst/>
                <a:latin typeface="Söhne"/>
              </a:rPr>
              <a:t>Console App Template</a:t>
            </a:r>
            <a:r>
              <a:rPr lang="en-US" b="0" i="0">
                <a:solidFill>
                  <a:srgbClr val="D1D5DB"/>
                </a:solidFill>
                <a:effectLst/>
                <a:latin typeface="Söhne"/>
              </a:rPr>
              <a:t>: The default console app template now includes AOT support. To create an AOT-configured project, use dotnet new console --</a:t>
            </a:r>
            <a:r>
              <a:rPr lang="en-US" b="0" i="0" err="1">
                <a:solidFill>
                  <a:srgbClr val="D1D5DB"/>
                </a:solidFill>
                <a:effectLst/>
                <a:latin typeface="Söhne"/>
              </a:rPr>
              <a:t>aot</a:t>
            </a:r>
            <a:r>
              <a:rPr lang="en-US" b="0" i="0">
                <a:solidFill>
                  <a:srgbClr val="D1D5DB"/>
                </a:solidFill>
                <a:effectLst/>
                <a:latin typeface="Söhne"/>
              </a:rPr>
              <a:t>. This configuration:</a:t>
            </a:r>
          </a:p>
          <a:p>
            <a:pPr marL="742950" lvl="1" indent="-285750" algn="l">
              <a:buFont typeface="+mj-lt"/>
              <a:buAutoNum type="arabicPeriod"/>
            </a:pPr>
            <a:r>
              <a:rPr lang="en-US" b="0" i="0">
                <a:solidFill>
                  <a:srgbClr val="D1D5DB"/>
                </a:solidFill>
                <a:effectLst/>
                <a:latin typeface="Söhne"/>
              </a:rPr>
              <a:t>Generates a self-contained executable with Native AOT during publishing.</a:t>
            </a:r>
          </a:p>
          <a:p>
            <a:pPr marL="742950" lvl="1" indent="-285750" algn="l">
              <a:buFont typeface="+mj-lt"/>
              <a:buAutoNum type="arabicPeriod"/>
            </a:pPr>
            <a:r>
              <a:rPr lang="en-US" b="0" i="0">
                <a:solidFill>
                  <a:srgbClr val="D1D5DB"/>
                </a:solidFill>
                <a:effectLst/>
                <a:latin typeface="Söhne"/>
              </a:rPr>
              <a:t>Enables compatibility analyzers for trimming, AOT, and single-file deployments.</a:t>
            </a:r>
          </a:p>
          <a:p>
            <a:pPr marL="742950" lvl="1" indent="-285750" algn="l">
              <a:buFont typeface="+mj-lt"/>
              <a:buAutoNum type="arabicPeriod"/>
            </a:pPr>
            <a:r>
              <a:rPr lang="en-US" b="0" i="0">
                <a:solidFill>
                  <a:srgbClr val="D1D5DB"/>
                </a:solidFill>
                <a:effectLst/>
                <a:latin typeface="Söhne"/>
              </a:rPr>
              <a:t>Offers debug-time AOT emulation to prevent surprises during publishing.</a:t>
            </a:r>
          </a:p>
          <a:p>
            <a:pPr algn="l">
              <a:buFont typeface="+mj-lt"/>
              <a:buAutoNum type="arabicPeriod"/>
            </a:pPr>
            <a:r>
              <a:rPr lang="en-US" b="1" i="0">
                <a:solidFill>
                  <a:srgbClr val="D1D5DB"/>
                </a:solidFill>
                <a:effectLst/>
                <a:latin typeface="Söhne"/>
              </a:rPr>
              <a:t>Native AOT for iOS-like Platforms</a:t>
            </a:r>
            <a:r>
              <a:rPr lang="en-US" b="0" i="0">
                <a:solidFill>
                  <a:srgbClr val="D1D5DB"/>
                </a:solidFill>
                <a:effectLst/>
                <a:latin typeface="Söhne"/>
              </a:rPr>
              <a:t>: .NET 8 introduces preliminary support for Native AOT on iOS-like platforms. You can use Native AOT on platforms like iOS, iOS Simulator, Mac Catalyst, </a:t>
            </a:r>
            <a:r>
              <a:rPr lang="en-US" b="0" i="0" err="1">
                <a:solidFill>
                  <a:srgbClr val="D1D5DB"/>
                </a:solidFill>
                <a:effectLst/>
                <a:latin typeface="Söhne"/>
              </a:rPr>
              <a:t>tvOS</a:t>
            </a:r>
            <a:r>
              <a:rPr lang="en-US" b="0" i="0">
                <a:solidFill>
                  <a:srgbClr val="D1D5DB"/>
                </a:solidFill>
                <a:effectLst/>
                <a:latin typeface="Söhne"/>
              </a:rPr>
              <a:t>, and </a:t>
            </a:r>
            <a:r>
              <a:rPr lang="en-US" b="0" i="0" err="1">
                <a:solidFill>
                  <a:srgbClr val="D1D5DB"/>
                </a:solidFill>
                <a:effectLst/>
                <a:latin typeface="Söhne"/>
              </a:rPr>
              <a:t>tvOS</a:t>
            </a:r>
            <a:r>
              <a:rPr lang="en-US" b="0" i="0">
                <a:solidFill>
                  <a:srgbClr val="D1D5DB"/>
                </a:solidFill>
                <a:effectLst/>
                <a:latin typeface="Söhne"/>
              </a:rPr>
              <a:t> Simulator.</a:t>
            </a:r>
          </a:p>
          <a:p>
            <a:pPr marL="742950" lvl="1" indent="-285750" algn="l">
              <a:buFont typeface="+mj-lt"/>
              <a:buAutoNum type="arabicPeriod"/>
            </a:pPr>
            <a:r>
              <a:rPr lang="en-US" b="0" i="0">
                <a:solidFill>
                  <a:srgbClr val="D1D5DB"/>
                </a:solidFill>
                <a:effectLst/>
                <a:latin typeface="Söhne"/>
              </a:rPr>
              <a:t>App size on disk decreases by about 40% for .NET iOS apps compared to Mono.</a:t>
            </a:r>
          </a:p>
          <a:p>
            <a:pPr marL="742950" lvl="1" indent="-285750" algn="l">
              <a:buFont typeface="+mj-lt"/>
              <a:buAutoNum type="arabicPeriod"/>
            </a:pPr>
            <a:r>
              <a:rPr lang="en-US" b="0" i="0">
                <a:solidFill>
                  <a:srgbClr val="D1D5DB"/>
                </a:solidFill>
                <a:effectLst/>
                <a:latin typeface="Söhne"/>
              </a:rPr>
              <a:t>App size for .NET MAUI iOS apps increases by about 25%.</a:t>
            </a:r>
          </a:p>
          <a:p>
            <a:pPr marL="742950" lvl="1" indent="-285750" algn="l">
              <a:buFont typeface="+mj-lt"/>
              <a:buAutoNum type="arabicPeriod"/>
            </a:pPr>
            <a:r>
              <a:rPr lang="en-US" b="0" i="0">
                <a:solidFill>
                  <a:srgbClr val="D1D5DB"/>
                </a:solidFill>
                <a:effectLst/>
                <a:latin typeface="Söhne"/>
              </a:rPr>
              <a:t>Performance evaluations are still ongoing as this is the initial step.</a:t>
            </a:r>
          </a:p>
          <a:p>
            <a:pPr algn="l">
              <a:buFont typeface="+mj-lt"/>
              <a:buAutoNum type="arabicPeriod"/>
            </a:pPr>
            <a:r>
              <a:rPr lang="en-US" b="1" i="0">
                <a:solidFill>
                  <a:srgbClr val="D1D5DB"/>
                </a:solidFill>
                <a:effectLst/>
                <a:latin typeface="Söhne"/>
              </a:rPr>
              <a:t>Opt-In Feature</a:t>
            </a:r>
            <a:r>
              <a:rPr lang="en-US" b="0" i="0">
                <a:solidFill>
                  <a:srgbClr val="D1D5DB"/>
                </a:solidFill>
                <a:effectLst/>
                <a:latin typeface="Söhne"/>
              </a:rPr>
              <a:t>: Native AOT is available as an opt-in feature primarily for app deployment. Mono remains the default runtime for app development and deployment. To use Native AOT for .NET MAUI on iOS, you need to set specific </a:t>
            </a:r>
            <a:r>
              <a:rPr lang="en-US" b="0" i="0" err="1">
                <a:solidFill>
                  <a:srgbClr val="D1D5DB"/>
                </a:solidFill>
                <a:effectLst/>
                <a:latin typeface="Söhne"/>
              </a:rPr>
              <a:t>MSBuild</a:t>
            </a:r>
            <a:r>
              <a:rPr lang="en-US" b="0" i="0">
                <a:solidFill>
                  <a:srgbClr val="D1D5DB"/>
                </a:solidFill>
                <a:effectLst/>
                <a:latin typeface="Söhne"/>
              </a:rPr>
              <a:t> properties in your project file.</a:t>
            </a:r>
          </a:p>
          <a:p>
            <a:pPr algn="l">
              <a:buFont typeface="+mj-lt"/>
              <a:buAutoNum type="arabicPeriod"/>
            </a:pPr>
            <a:r>
              <a:rPr lang="en-US" b="1" i="0">
                <a:solidFill>
                  <a:srgbClr val="D1D5DB"/>
                </a:solidFill>
                <a:effectLst/>
                <a:latin typeface="Söhne"/>
              </a:rPr>
              <a:t>Limitations</a:t>
            </a:r>
            <a:r>
              <a:rPr lang="en-US" b="0" i="0">
                <a:solidFill>
                  <a:srgbClr val="D1D5DB"/>
                </a:solidFill>
                <a:effectLst/>
                <a:latin typeface="Söhne"/>
              </a:rPr>
              <a:t>: Keep in mind that not all iOS features and commonly used iOS libraries are compatible with Native AOT. Some limitations include untested Visual Studio deployment, limited support for the </a:t>
            </a:r>
            <a:r>
              <a:rPr lang="en-US" b="0" i="0" err="1">
                <a:solidFill>
                  <a:srgbClr val="D1D5DB"/>
                </a:solidFill>
                <a:effectLst/>
                <a:latin typeface="Söhne"/>
              </a:rPr>
              <a:t>System.Linq.Expressions</a:t>
            </a:r>
            <a:r>
              <a:rPr lang="en-US" b="0" i="0">
                <a:solidFill>
                  <a:srgbClr val="D1D5DB"/>
                </a:solidFill>
                <a:effectLst/>
                <a:latin typeface="Söhne"/>
              </a:rPr>
              <a:t> library, and managed code debugging supported only with Mono.</a:t>
            </a:r>
          </a:p>
          <a:p>
            <a:pPr algn="l"/>
            <a:r>
              <a:rPr lang="en-US" b="0" i="0">
                <a:solidFill>
                  <a:srgbClr val="D1D5DB"/>
                </a:solidFill>
                <a:effectLst/>
                <a:latin typeface="Söhne"/>
              </a:rPr>
              <a:t>In summary, .NET 8 enhances Native AOT support for more platforms, reduces app sizes, and provides the option for performance or size optimization during compilation. Additionally, Native AOT is now available for iOS-like platforms with ongoing performance evaluations.</a:t>
            </a:r>
          </a:p>
        </p:txBody>
      </p:sp>
      <p:sp>
        <p:nvSpPr>
          <p:cNvPr id="4" name="Slide Number Placeholder 3"/>
          <p:cNvSpPr>
            <a:spLocks noGrp="1"/>
          </p:cNvSpPr>
          <p:nvPr>
            <p:ph type="sldNum" sz="quarter" idx="5"/>
          </p:nvPr>
        </p:nvSpPr>
        <p:spPr/>
        <p:txBody>
          <a:bodyPr/>
          <a:lstStyle/>
          <a:p>
            <a:fld id="{E2215EB6-37F8-214B-AAA9-598228FDC1D7}" type="slidenum">
              <a:rPr lang="en-US" smtClean="0"/>
              <a:t>28</a:t>
            </a:fld>
            <a:endParaRPr lang="en-US"/>
          </a:p>
        </p:txBody>
      </p:sp>
    </p:spTree>
    <p:extLst>
      <p:ext uri="{BB962C8B-B14F-4D97-AF65-F5344CB8AC3E}">
        <p14:creationId xmlns:p14="http://schemas.microsoft.com/office/powerpoint/2010/main" val="1321892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E6E6E6"/>
                </a:solidFill>
                <a:effectLst/>
                <a:latin typeface="Segoe UI" panose="020B0502040204020203" pitchFamily="34" charset="0"/>
              </a:rPr>
              <a:t>https://</a:t>
            </a:r>
            <a:r>
              <a:rPr lang="en-US" b="1" i="0" err="1">
                <a:solidFill>
                  <a:srgbClr val="E6E6E6"/>
                </a:solidFill>
                <a:effectLst/>
                <a:latin typeface="Segoe UI" panose="020B0502040204020203" pitchFamily="34" charset="0"/>
              </a:rPr>
              <a:t>learn.microsoft.com</a:t>
            </a:r>
            <a:r>
              <a:rPr lang="en-US" b="1" i="0">
                <a:solidFill>
                  <a:srgbClr val="E6E6E6"/>
                </a:solidFill>
                <a:effectLst/>
                <a:latin typeface="Segoe UI" panose="020B0502040204020203" pitchFamily="34" charset="0"/>
              </a:rPr>
              <a:t>/</a:t>
            </a:r>
            <a:r>
              <a:rPr lang="en-US" b="1" i="0" err="1">
                <a:solidFill>
                  <a:srgbClr val="E6E6E6"/>
                </a:solidFill>
                <a:effectLst/>
                <a:latin typeface="Segoe UI" panose="020B0502040204020203" pitchFamily="34" charset="0"/>
              </a:rPr>
              <a:t>en</a:t>
            </a:r>
            <a:r>
              <a:rPr lang="en-US" b="1" i="0">
                <a:solidFill>
                  <a:srgbClr val="E6E6E6"/>
                </a:solidFill>
                <a:effectLst/>
                <a:latin typeface="Segoe UI" panose="020B0502040204020203" pitchFamily="34" charset="0"/>
              </a:rPr>
              <a:t>-us/dotnet/core/</a:t>
            </a:r>
            <a:r>
              <a:rPr lang="en-US" b="1" i="0" err="1">
                <a:solidFill>
                  <a:srgbClr val="E6E6E6"/>
                </a:solidFill>
                <a:effectLst/>
                <a:latin typeface="Segoe UI" panose="020B0502040204020203" pitchFamily="34" charset="0"/>
              </a:rPr>
              <a:t>whats</a:t>
            </a:r>
            <a:r>
              <a:rPr lang="en-US" b="1" i="0">
                <a:solidFill>
                  <a:srgbClr val="E6E6E6"/>
                </a:solidFill>
                <a:effectLst/>
                <a:latin typeface="Segoe UI" panose="020B0502040204020203" pitchFamily="34" charset="0"/>
              </a:rPr>
              <a:t>-new/dotnet-8#performance-improvements</a:t>
            </a:r>
          </a:p>
          <a:p>
            <a:pPr algn="l"/>
            <a:endParaRPr lang="en-US" b="1" i="0">
              <a:solidFill>
                <a:srgbClr val="E6E6E6"/>
              </a:solidFill>
              <a:effectLst/>
              <a:latin typeface="Segoe UI" panose="020B0502040204020203" pitchFamily="34" charset="0"/>
            </a:endParaRPr>
          </a:p>
          <a:p>
            <a:pPr algn="l"/>
            <a:r>
              <a:rPr lang="en-US" b="1" i="0">
                <a:solidFill>
                  <a:srgbClr val="E6E6E6"/>
                </a:solidFill>
                <a:effectLst/>
                <a:latin typeface="Segoe UI" panose="020B0502040204020203" pitchFamily="34" charset="0"/>
              </a:rPr>
              <a:t>Performance improvements</a:t>
            </a:r>
          </a:p>
          <a:p>
            <a:pPr algn="l"/>
            <a:r>
              <a:rPr lang="en-US" b="0" i="0">
                <a:solidFill>
                  <a:srgbClr val="E6E6E6"/>
                </a:solidFill>
                <a:effectLst/>
                <a:latin typeface="Segoe UI" panose="020B0502040204020203" pitchFamily="34" charset="0"/>
              </a:rPr>
              <a:t>.NET 8 includes improvements to code generation and just-in time (JIT) compilation:</a:t>
            </a:r>
          </a:p>
          <a:p>
            <a:pPr algn="l">
              <a:buFont typeface="Arial" panose="020B0604020202020204" pitchFamily="34" charset="0"/>
              <a:buChar char="•"/>
            </a:pPr>
            <a:r>
              <a:rPr lang="en-US" b="0" i="0">
                <a:solidFill>
                  <a:srgbClr val="E6E6E6"/>
                </a:solidFill>
                <a:effectLst/>
                <a:latin typeface="Segoe UI" panose="020B0502040204020203" pitchFamily="34" charset="0"/>
              </a:rPr>
              <a:t>Arm64 performance improvements</a:t>
            </a:r>
          </a:p>
          <a:p>
            <a:pPr algn="l">
              <a:buFont typeface="Arial" panose="020B0604020202020204" pitchFamily="34" charset="0"/>
              <a:buChar char="•"/>
            </a:pPr>
            <a:r>
              <a:rPr lang="en-US" b="0" i="0">
                <a:solidFill>
                  <a:srgbClr val="E6E6E6"/>
                </a:solidFill>
                <a:effectLst/>
                <a:latin typeface="Segoe UI" panose="020B0502040204020203" pitchFamily="34" charset="0"/>
              </a:rPr>
              <a:t>SIMD improvements</a:t>
            </a:r>
          </a:p>
          <a:p>
            <a:pPr algn="l">
              <a:buFont typeface="Arial" panose="020B0604020202020204" pitchFamily="34" charset="0"/>
              <a:buChar char="•"/>
            </a:pPr>
            <a:r>
              <a:rPr lang="en-US" b="0" i="0">
                <a:solidFill>
                  <a:srgbClr val="E6E6E6"/>
                </a:solidFill>
                <a:effectLst/>
                <a:latin typeface="Segoe UI" panose="020B0502040204020203" pitchFamily="34" charset="0"/>
              </a:rPr>
              <a:t>Support for AVX-512 ISA extensions (see </a:t>
            </a:r>
            <a:r>
              <a:rPr lang="en-US" b="0" i="0" u="none" strike="noStrike">
                <a:solidFill>
                  <a:srgbClr val="E6E6E6"/>
                </a:solidFill>
                <a:effectLst/>
                <a:latin typeface="Segoe UI" panose="020B0502040204020203" pitchFamily="34" charset="0"/>
                <a:hlinkClick r:id="rId3"/>
              </a:rPr>
              <a:t>Vector512 and AVX-512</a:t>
            </a:r>
            <a:r>
              <a:rPr lang="en-US" b="0" i="0">
                <a:solidFill>
                  <a:srgbClr val="E6E6E6"/>
                </a:solidFill>
                <a:effectLst/>
                <a:latin typeface="Segoe UI" panose="020B0502040204020203" pitchFamily="34" charset="0"/>
              </a:rPr>
              <a:t>)</a:t>
            </a:r>
          </a:p>
          <a:p>
            <a:pPr algn="l">
              <a:buFont typeface="Arial" panose="020B0604020202020204" pitchFamily="34" charset="0"/>
              <a:buChar char="•"/>
            </a:pPr>
            <a:r>
              <a:rPr lang="en-US" b="0" i="0">
                <a:solidFill>
                  <a:srgbClr val="E6E6E6"/>
                </a:solidFill>
                <a:effectLst/>
                <a:latin typeface="Segoe UI" panose="020B0502040204020203" pitchFamily="34" charset="0"/>
              </a:rPr>
              <a:t>Cloud-native improvements</a:t>
            </a:r>
          </a:p>
          <a:p>
            <a:pPr algn="l">
              <a:buFont typeface="Arial" panose="020B0604020202020204" pitchFamily="34" charset="0"/>
              <a:buChar char="•"/>
            </a:pPr>
            <a:r>
              <a:rPr lang="en-US" b="0" i="0">
                <a:solidFill>
                  <a:srgbClr val="E6E6E6"/>
                </a:solidFill>
                <a:effectLst/>
                <a:latin typeface="Segoe UI" panose="020B0502040204020203" pitchFamily="34" charset="0"/>
              </a:rPr>
              <a:t>JIT throughput improvements</a:t>
            </a:r>
          </a:p>
          <a:p>
            <a:pPr algn="l">
              <a:buFont typeface="Arial" panose="020B0604020202020204" pitchFamily="34" charset="0"/>
              <a:buChar char="•"/>
            </a:pPr>
            <a:r>
              <a:rPr lang="en-US" b="0" i="0">
                <a:solidFill>
                  <a:srgbClr val="E6E6E6"/>
                </a:solidFill>
                <a:effectLst/>
                <a:latin typeface="Segoe UI" panose="020B0502040204020203" pitchFamily="34" charset="0"/>
              </a:rPr>
              <a:t>Loop and general optimizations</a:t>
            </a:r>
          </a:p>
          <a:p>
            <a:pPr algn="l">
              <a:buFont typeface="Arial" panose="020B0604020202020204" pitchFamily="34" charset="0"/>
              <a:buChar char="•"/>
            </a:pPr>
            <a:r>
              <a:rPr lang="en-US" b="0" i="0">
                <a:solidFill>
                  <a:srgbClr val="E6E6E6"/>
                </a:solidFill>
                <a:effectLst/>
                <a:latin typeface="Segoe UI" panose="020B0502040204020203" pitchFamily="34" charset="0"/>
              </a:rPr>
              <a:t>Optimized access for fields marked with </a:t>
            </a:r>
            <a:r>
              <a:rPr lang="en-US" b="0" i="0" u="none" strike="noStrike">
                <a:solidFill>
                  <a:srgbClr val="E6E6E6"/>
                </a:solidFill>
                <a:effectLst/>
                <a:latin typeface="Segoe UI" panose="020B0502040204020203" pitchFamily="34" charset="0"/>
                <a:hlinkClick r:id="rId4"/>
              </a:rPr>
              <a:t>ThreadStaticAttribute</a:t>
            </a:r>
            <a:endParaRPr lang="en-US" b="0" i="0">
              <a:solidFill>
                <a:srgbClr val="E6E6E6"/>
              </a:solidFill>
              <a:effectLst/>
              <a:latin typeface="Segoe UI" panose="020B0502040204020203" pitchFamily="34" charset="0"/>
            </a:endParaRPr>
          </a:p>
          <a:p>
            <a:pPr algn="l">
              <a:buFont typeface="Arial" panose="020B0604020202020204" pitchFamily="34" charset="0"/>
              <a:buChar char="•"/>
            </a:pPr>
            <a:r>
              <a:rPr lang="en-US" b="0" i="0">
                <a:solidFill>
                  <a:srgbClr val="E6E6E6"/>
                </a:solidFill>
                <a:effectLst/>
                <a:latin typeface="Segoe UI" panose="020B0502040204020203" pitchFamily="34" charset="0"/>
              </a:rPr>
              <a:t>Consecutive register allocation. Arm64 has two instructions for table vector lookup, which require that all entities in their tuple operands are present in consecutive registers.</a:t>
            </a:r>
          </a:p>
          <a:p>
            <a:pPr algn="l">
              <a:buFont typeface="Arial" panose="020B0604020202020204" pitchFamily="34" charset="0"/>
              <a:buChar char="•"/>
            </a:pPr>
            <a:r>
              <a:rPr lang="en-US" b="0" i="0">
                <a:solidFill>
                  <a:srgbClr val="E6E6E6"/>
                </a:solidFill>
                <a:effectLst/>
                <a:latin typeface="Segoe UI" panose="020B0502040204020203" pitchFamily="34" charset="0"/>
              </a:rPr>
              <a:t>JIT/</a:t>
            </a:r>
            <a:r>
              <a:rPr lang="en-US" b="0" i="0" err="1">
                <a:solidFill>
                  <a:srgbClr val="E6E6E6"/>
                </a:solidFill>
                <a:effectLst/>
                <a:latin typeface="Segoe UI" panose="020B0502040204020203" pitchFamily="34" charset="0"/>
              </a:rPr>
              <a:t>NativeAOT</a:t>
            </a:r>
            <a:r>
              <a:rPr lang="en-US" b="0" i="0">
                <a:solidFill>
                  <a:srgbClr val="E6E6E6"/>
                </a:solidFill>
                <a:effectLst/>
                <a:latin typeface="Segoe UI" panose="020B0502040204020203" pitchFamily="34" charset="0"/>
              </a:rPr>
              <a:t> can now unroll and auto-vectorize some memory operations with SIMD, such as comparison, copying, and zeroing, if it can determine their sizes at compile time.</a:t>
            </a:r>
          </a:p>
          <a:p>
            <a:pPr algn="l"/>
            <a:endParaRPr lang="en-US" b="0" i="0">
              <a:solidFill>
                <a:srgbClr val="E6E6E6"/>
              </a:solidFill>
              <a:effectLst/>
              <a:latin typeface="Segoe UI" panose="020B0502040204020203" pitchFamily="34" charset="0"/>
            </a:endParaRPr>
          </a:p>
          <a:p>
            <a:pPr algn="l"/>
            <a:r>
              <a:rPr lang="en-US" b="0" i="0">
                <a:solidFill>
                  <a:srgbClr val="E6E6E6"/>
                </a:solidFill>
                <a:effectLst/>
                <a:latin typeface="Segoe UI" panose="020B0502040204020203" pitchFamily="34" charset="0"/>
              </a:rPr>
              <a:t>In addition, dynamic profile-guided optimization (PGO) has been improved and is now enabled by default. You no longer need to use a </a:t>
            </a:r>
            <a:r>
              <a:rPr lang="en-US" b="0" i="0" u="none" strike="noStrike">
                <a:solidFill>
                  <a:srgbClr val="E6E6E6"/>
                </a:solidFill>
                <a:effectLst/>
                <a:latin typeface="Segoe UI" panose="020B0502040204020203" pitchFamily="34" charset="0"/>
                <a:hlinkClick r:id="rId5"/>
              </a:rPr>
              <a:t>runtime configuration option</a:t>
            </a:r>
            <a:r>
              <a:rPr lang="en-US" b="0" i="0">
                <a:solidFill>
                  <a:srgbClr val="E6E6E6"/>
                </a:solidFill>
                <a:effectLst/>
                <a:latin typeface="Segoe UI" panose="020B0502040204020203" pitchFamily="34" charset="0"/>
              </a:rPr>
              <a:t> to enable it. Dynamic PGO works hand-in-hand with tiered compilation to further optimize code based on additional instrumentation that's put in place during tier 0.</a:t>
            </a:r>
          </a:p>
          <a:p>
            <a:pPr algn="l"/>
            <a:endParaRPr lang="en-US" b="0" i="0">
              <a:solidFill>
                <a:srgbClr val="E6E6E6"/>
              </a:solidFill>
              <a:effectLst/>
              <a:latin typeface="Segoe UI" panose="020B0502040204020203" pitchFamily="34" charset="0"/>
            </a:endParaRPr>
          </a:p>
          <a:p>
            <a:pPr algn="l"/>
            <a:r>
              <a:rPr lang="en-US" b="0" i="0">
                <a:solidFill>
                  <a:srgbClr val="E6E6E6"/>
                </a:solidFill>
                <a:effectLst/>
                <a:latin typeface="Segoe UI" panose="020B0502040204020203" pitchFamily="34" charset="0"/>
              </a:rPr>
              <a:t>On average, dynamic PGO increases performance by about 15%. In a benchmark suite of ~4600 tests, 23% saw performance improvements of 20% or more.</a:t>
            </a:r>
          </a:p>
          <a:p>
            <a:pPr algn="l"/>
            <a:r>
              <a:rPr lang="en-US" b="1" i="0" err="1">
                <a:solidFill>
                  <a:srgbClr val="E6E6E6"/>
                </a:solidFill>
                <a:effectLst/>
                <a:latin typeface="Segoe UI" panose="020B0502040204020203" pitchFamily="34" charset="0"/>
              </a:rPr>
              <a:t>Codegen</a:t>
            </a:r>
            <a:r>
              <a:rPr lang="en-US" b="1" i="0">
                <a:solidFill>
                  <a:srgbClr val="E6E6E6"/>
                </a:solidFill>
                <a:effectLst/>
                <a:latin typeface="Segoe UI" panose="020B0502040204020203" pitchFamily="34" charset="0"/>
              </a:rPr>
              <a:t> struct promotion</a:t>
            </a:r>
          </a:p>
          <a:p>
            <a:pPr algn="l"/>
            <a:r>
              <a:rPr lang="en-US" b="0" i="0">
                <a:solidFill>
                  <a:srgbClr val="E6E6E6"/>
                </a:solidFill>
                <a:effectLst/>
                <a:latin typeface="Segoe UI" panose="020B0502040204020203" pitchFamily="34" charset="0"/>
              </a:rPr>
              <a:t>.NET 8 includes a new physical promotion optimization pass for </a:t>
            </a:r>
            <a:r>
              <a:rPr lang="en-US" b="0" i="0" err="1">
                <a:solidFill>
                  <a:srgbClr val="E6E6E6"/>
                </a:solidFill>
                <a:effectLst/>
                <a:latin typeface="Segoe UI" panose="020B0502040204020203" pitchFamily="34" charset="0"/>
              </a:rPr>
              <a:t>codegen</a:t>
            </a:r>
            <a:r>
              <a:rPr lang="en-US" b="0" i="0">
                <a:solidFill>
                  <a:srgbClr val="E6E6E6"/>
                </a:solidFill>
                <a:effectLst/>
                <a:latin typeface="Segoe UI" panose="020B0502040204020203" pitchFamily="34" charset="0"/>
              </a:rPr>
              <a:t> that generalizes the JIT's ability to promote struct variables. This optimization (also called </a:t>
            </a:r>
            <a:r>
              <a:rPr lang="en-US" b="0" i="1">
                <a:solidFill>
                  <a:srgbClr val="E6E6E6"/>
                </a:solidFill>
                <a:effectLst/>
                <a:latin typeface="Segoe UI" panose="020B0502040204020203" pitchFamily="34" charset="0"/>
              </a:rPr>
              <a:t>scalar replacement of aggregates</a:t>
            </a:r>
            <a:r>
              <a:rPr lang="en-US" b="0" i="0">
                <a:solidFill>
                  <a:srgbClr val="E6E6E6"/>
                </a:solidFill>
                <a:effectLst/>
                <a:latin typeface="Segoe UI" panose="020B0502040204020203" pitchFamily="34" charset="0"/>
              </a:rPr>
              <a:t>) replaces the fields of struct variables by primitive variables that the JIT is then able to reason about and optimize more precisely.</a:t>
            </a:r>
          </a:p>
          <a:p>
            <a:pPr algn="l"/>
            <a:r>
              <a:rPr lang="en-US" b="0" i="0">
                <a:solidFill>
                  <a:srgbClr val="E6E6E6"/>
                </a:solidFill>
                <a:effectLst/>
                <a:latin typeface="Segoe UI" panose="020B0502040204020203" pitchFamily="34" charset="0"/>
              </a:rPr>
              <a:t>The JIT already supported this optimization but with several large limitations including:</a:t>
            </a:r>
          </a:p>
          <a:p>
            <a:pPr algn="l">
              <a:buFont typeface="Arial" panose="020B0604020202020204" pitchFamily="34" charset="0"/>
              <a:buChar char="•"/>
            </a:pPr>
            <a:r>
              <a:rPr lang="en-US" b="0" i="0">
                <a:solidFill>
                  <a:srgbClr val="E6E6E6"/>
                </a:solidFill>
                <a:effectLst/>
                <a:latin typeface="Segoe UI" panose="020B0502040204020203" pitchFamily="34" charset="0"/>
              </a:rPr>
              <a:t>It was only supported for structs with four or fewer fields.</a:t>
            </a:r>
          </a:p>
          <a:p>
            <a:pPr algn="l">
              <a:buFont typeface="Arial" panose="020B0604020202020204" pitchFamily="34" charset="0"/>
              <a:buChar char="•"/>
            </a:pPr>
            <a:r>
              <a:rPr lang="en-US" b="0" i="0">
                <a:solidFill>
                  <a:srgbClr val="E6E6E6"/>
                </a:solidFill>
                <a:effectLst/>
                <a:latin typeface="Segoe UI" panose="020B0502040204020203" pitchFamily="34" charset="0"/>
              </a:rPr>
              <a:t>It was only supported if each field was a primitive type, or a simple struct wrapping a primitive type.</a:t>
            </a:r>
          </a:p>
          <a:p>
            <a:pPr algn="l"/>
            <a:r>
              <a:rPr lang="en-US" b="0" i="0">
                <a:solidFill>
                  <a:srgbClr val="E6E6E6"/>
                </a:solidFill>
                <a:effectLst/>
                <a:latin typeface="Segoe UI" panose="020B0502040204020203" pitchFamily="34" charset="0"/>
              </a:rPr>
              <a:t>Physical promotion removes these limitations, which fixes a number of long-standing JIT issues.</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29</a:t>
            </a:fld>
            <a:endParaRPr lang="en-US"/>
          </a:p>
        </p:txBody>
      </p:sp>
    </p:spTree>
    <p:extLst>
      <p:ext uri="{BB962C8B-B14F-4D97-AF65-F5344CB8AC3E}">
        <p14:creationId xmlns:p14="http://schemas.microsoft.com/office/powerpoint/2010/main" val="119574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romanLcPeriod"/>
            </a:pPr>
            <a:r>
              <a:rPr lang="en-US" sz="1100" b="0" i="0">
                <a:effectLst/>
                <a:latin typeface="Calibri" panose="020F0502020204030204" pitchFamily="34" charset="0"/>
              </a:rPr>
              <a:t>Before we go forward, sometimes it’s helpful to look back to see where we’ve come from.</a:t>
            </a:r>
          </a:p>
          <a:p>
            <a:pPr rtl="0" fontAlgn="ctr">
              <a:spcBef>
                <a:spcPts val="0"/>
              </a:spcBef>
              <a:spcAft>
                <a:spcPts val="0"/>
              </a:spcAft>
              <a:buFont typeface="+mj-lt"/>
              <a:buAutoNum type="romanLcPeriod"/>
            </a:pPr>
            <a:endParaRPr lang="en-US" sz="1100" b="0" i="0">
              <a:effectLst/>
              <a:latin typeface="Calibri" panose="020F0502020204030204" pitchFamily="34" charset="0"/>
            </a:endParaRPr>
          </a:p>
          <a:p>
            <a:pPr rtl="0" fontAlgn="ctr">
              <a:spcBef>
                <a:spcPts val="0"/>
              </a:spcBef>
              <a:spcAft>
                <a:spcPts val="0"/>
              </a:spcAft>
              <a:buFont typeface="+mj-lt"/>
              <a:buAutoNum type="romanLcPeriod"/>
            </a:pPr>
            <a:r>
              <a:rPr lang="en-US" sz="1100" b="0" i="0">
                <a:effectLst/>
                <a:latin typeface="Calibri" panose="020F0502020204030204" pitchFamily="34" charset="0"/>
              </a:rPr>
              <a:t>Read slide…MFST received feedback there were too many .NETs</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3</a:t>
            </a:fld>
            <a:endParaRPr lang="en-US"/>
          </a:p>
        </p:txBody>
      </p:sp>
    </p:spTree>
    <p:extLst>
      <p:ext uri="{BB962C8B-B14F-4D97-AF65-F5344CB8AC3E}">
        <p14:creationId xmlns:p14="http://schemas.microsoft.com/office/powerpoint/2010/main" val="3870917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latin typeface="Helvetica Neue" panose="02000503000000020004" pitchFamily="2" charset="0"/>
              </a:rPr>
              <a:t>NET SDK Updates</a:t>
            </a:r>
            <a:endParaRPr lang="en-US" b="0" i="0">
              <a:solidFill>
                <a:srgbClr val="333333"/>
              </a:solidFill>
              <a:effectLst/>
              <a:latin typeface="Helvetica Neue" panose="02000503000000020004" pitchFamily="2" charset="0"/>
            </a:endParaRPr>
          </a:p>
          <a:p>
            <a:pPr algn="l">
              <a:buFont typeface="Arial" panose="020B0604020202020204" pitchFamily="34" charset="0"/>
              <a:buChar char="•"/>
            </a:pPr>
            <a:r>
              <a:rPr lang="en-US" b="1" i="0">
                <a:solidFill>
                  <a:srgbClr val="000000"/>
                </a:solidFill>
                <a:effectLst/>
                <a:latin typeface="Helvetica Neue" panose="02000503000000020004" pitchFamily="2" charset="0"/>
              </a:rPr>
              <a:t>CLI-based project evaluation</a:t>
            </a:r>
            <a:endParaRPr lang="en-US" b="0" i="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Incorporate data from </a:t>
            </a:r>
            <a:r>
              <a:rPr lang="en-US" b="0" i="0" err="1">
                <a:solidFill>
                  <a:srgbClr val="333333"/>
                </a:solidFill>
                <a:effectLst/>
                <a:latin typeface="Helvetica Neue" panose="02000503000000020004" pitchFamily="2" charset="0"/>
              </a:rPr>
              <a:t>MSBuild</a:t>
            </a:r>
            <a:r>
              <a:rPr lang="en-US" b="0" i="0">
                <a:solidFill>
                  <a:srgbClr val="333333"/>
                </a:solidFill>
                <a:effectLst/>
                <a:latin typeface="Helvetica Neue" panose="02000503000000020004" pitchFamily="2" charset="0"/>
              </a:rPr>
              <a:t> into CI pipelines or elsewhere</a:t>
            </a:r>
          </a:p>
          <a:p>
            <a:pPr algn="l">
              <a:buFont typeface="Arial" panose="020B0604020202020204" pitchFamily="34" charset="0"/>
              <a:buChar char="•"/>
            </a:pPr>
            <a:r>
              <a:rPr lang="en-US" b="1" i="0">
                <a:solidFill>
                  <a:srgbClr val="000000"/>
                </a:solidFill>
                <a:effectLst/>
                <a:latin typeface="Helvetica Neue" panose="02000503000000020004" pitchFamily="2" charset="0"/>
              </a:rPr>
              <a:t>Terminal build output</a:t>
            </a:r>
            <a:endParaRPr lang="en-US" b="0" i="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Terminal logger --</a:t>
            </a:r>
            <a:r>
              <a:rPr lang="en-US" b="0" i="0" err="1">
                <a:solidFill>
                  <a:srgbClr val="333333"/>
                </a:solidFill>
                <a:effectLst/>
                <a:latin typeface="Helvetica Neue" panose="02000503000000020004" pitchFamily="2" charset="0"/>
              </a:rPr>
              <a:t>tl</a:t>
            </a:r>
            <a:r>
              <a:rPr lang="en-US" b="0" i="0">
                <a:solidFill>
                  <a:srgbClr val="333333"/>
                </a:solidFill>
                <a:effectLst/>
                <a:latin typeface="Helvetica Neue" panose="02000503000000020004" pitchFamily="2" charset="0"/>
              </a:rPr>
              <a:t> option groups errors with the project they cam from</a:t>
            </a:r>
          </a:p>
          <a:p>
            <a:pPr algn="l">
              <a:buFont typeface="Arial" panose="020B0604020202020204" pitchFamily="34" charset="0"/>
              <a:buChar char="•"/>
            </a:pPr>
            <a:r>
              <a:rPr lang="en-US" b="1" i="0">
                <a:solidFill>
                  <a:srgbClr val="000000"/>
                </a:solidFill>
                <a:effectLst/>
                <a:latin typeface="Helvetica Neue" panose="02000503000000020004" pitchFamily="2" charset="0"/>
              </a:rPr>
              <a:t>Simplified output paths</a:t>
            </a:r>
            <a:endParaRPr lang="en-US" b="0" i="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Use </a:t>
            </a:r>
            <a:r>
              <a:rPr lang="en-US" b="0" i="0" err="1">
                <a:solidFill>
                  <a:srgbClr val="333333"/>
                </a:solidFill>
                <a:effectLst/>
                <a:latin typeface="Helvetica Neue" panose="02000503000000020004" pitchFamily="2" charset="0"/>
              </a:rPr>
              <a:t>ArtifactsPath</a:t>
            </a:r>
            <a:r>
              <a:rPr lang="en-US" b="0" i="0">
                <a:solidFill>
                  <a:srgbClr val="333333"/>
                </a:solidFill>
                <a:effectLst/>
                <a:latin typeface="Helvetica Neue" panose="02000503000000020004" pitchFamily="2" charset="0"/>
              </a:rPr>
              <a:t> property or set the </a:t>
            </a:r>
            <a:r>
              <a:rPr lang="en-US" b="0" i="0" err="1">
                <a:solidFill>
                  <a:srgbClr val="333333"/>
                </a:solidFill>
                <a:effectLst/>
                <a:latin typeface="Helvetica Neue" panose="02000503000000020004" pitchFamily="2" charset="0"/>
              </a:rPr>
              <a:t>UseArtifactsOutput</a:t>
            </a:r>
            <a:r>
              <a:rPr lang="en-US" b="0" i="0">
                <a:solidFill>
                  <a:srgbClr val="333333"/>
                </a:solidFill>
                <a:effectLst/>
                <a:latin typeface="Helvetica Neue" panose="02000503000000020004" pitchFamily="2" charset="0"/>
              </a:rPr>
              <a:t> to true to use the default</a:t>
            </a: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 artifacts └──📂 </a:t>
            </a:r>
            <a:r>
              <a:rPr lang="en-US" b="0" i="0">
                <a:solidFill>
                  <a:srgbClr val="A71D5D"/>
                </a:solidFill>
                <a:effectLst/>
                <a:latin typeface="Helvetica Neue" panose="02000503000000020004" pitchFamily="2" charset="0"/>
              </a:rPr>
              <a:t>&lt;</a:t>
            </a:r>
            <a:r>
              <a:rPr lang="en-US" b="0" i="0">
                <a:solidFill>
                  <a:srgbClr val="333333"/>
                </a:solidFill>
                <a:effectLst/>
                <a:latin typeface="Helvetica Neue" panose="02000503000000020004" pitchFamily="2" charset="0"/>
              </a:rPr>
              <a:t>Type of output</a:t>
            </a:r>
            <a:r>
              <a:rPr lang="en-US" b="0" i="0">
                <a:solidFill>
                  <a:srgbClr val="A71D5D"/>
                </a:solidFill>
                <a:effectLst/>
                <a:latin typeface="Helvetica Neue" panose="02000503000000020004" pitchFamily="2" charset="0"/>
              </a:rPr>
              <a:t>&gt;</a:t>
            </a:r>
            <a:r>
              <a:rPr lang="en-US" b="0" i="0">
                <a:solidFill>
                  <a:srgbClr val="333333"/>
                </a:solidFill>
                <a:effectLst/>
                <a:latin typeface="Helvetica Neue" panose="02000503000000020004" pitchFamily="2" charset="0"/>
              </a:rPr>
              <a:t> └──📂 </a:t>
            </a:r>
            <a:r>
              <a:rPr lang="en-US" b="0" i="0">
                <a:solidFill>
                  <a:srgbClr val="A71D5D"/>
                </a:solidFill>
                <a:effectLst/>
                <a:latin typeface="Helvetica Neue" panose="02000503000000020004" pitchFamily="2" charset="0"/>
              </a:rPr>
              <a:t>&lt;</a:t>
            </a:r>
            <a:r>
              <a:rPr lang="en-US" b="0" i="0">
                <a:solidFill>
                  <a:srgbClr val="333333"/>
                </a:solidFill>
                <a:effectLst/>
                <a:latin typeface="Helvetica Neue" panose="02000503000000020004" pitchFamily="2" charset="0"/>
              </a:rPr>
              <a:t>Project name</a:t>
            </a:r>
            <a:r>
              <a:rPr lang="en-US" b="0" i="0">
                <a:solidFill>
                  <a:srgbClr val="A71D5D"/>
                </a:solidFill>
                <a:effectLst/>
                <a:latin typeface="Helvetica Neue" panose="02000503000000020004" pitchFamily="2" charset="0"/>
              </a:rPr>
              <a:t>&gt;</a:t>
            </a:r>
            <a:r>
              <a:rPr lang="en-US" b="0" i="0">
                <a:solidFill>
                  <a:srgbClr val="333333"/>
                </a:solidFill>
                <a:effectLst/>
                <a:latin typeface="Helvetica Neue" panose="02000503000000020004" pitchFamily="2" charset="0"/>
              </a:rPr>
              <a:t> └──📂 </a:t>
            </a:r>
            <a:r>
              <a:rPr lang="en-US" b="0" i="0">
                <a:solidFill>
                  <a:srgbClr val="A71D5D"/>
                </a:solidFill>
                <a:effectLst/>
                <a:latin typeface="Helvetica Neue" panose="02000503000000020004" pitchFamily="2" charset="0"/>
              </a:rPr>
              <a:t>&lt;</a:t>
            </a:r>
            <a:r>
              <a:rPr lang="en-US" b="0" i="0">
                <a:solidFill>
                  <a:srgbClr val="333333"/>
                </a:solidFill>
                <a:effectLst/>
                <a:latin typeface="Helvetica Neue" panose="02000503000000020004" pitchFamily="2" charset="0"/>
              </a:rPr>
              <a:t>Pivot</a:t>
            </a:r>
            <a:r>
              <a:rPr lang="en-US" b="0" i="0">
                <a:solidFill>
                  <a:srgbClr val="A71D5D"/>
                </a:solidFill>
                <a:effectLst/>
                <a:latin typeface="Helvetica Neue" panose="02000503000000020004" pitchFamily="2" charset="0"/>
              </a:rPr>
              <a:t>&gt;</a:t>
            </a:r>
            <a:r>
              <a:rPr lang="en-US" b="0" i="0">
                <a:solidFill>
                  <a:srgbClr val="333333"/>
                </a:solidFill>
                <a:effectLst/>
                <a:latin typeface="Helvetica Neue" panose="02000503000000020004" pitchFamily="2" charset="0"/>
              </a:rPr>
              <a:t> </a:t>
            </a:r>
          </a:p>
          <a:p>
            <a:pPr algn="l">
              <a:buFont typeface="Arial" panose="020B0604020202020204" pitchFamily="34" charset="0"/>
              <a:buChar char="•"/>
            </a:pPr>
            <a:r>
              <a:rPr lang="en-US" b="1" i="0">
                <a:solidFill>
                  <a:srgbClr val="000000"/>
                </a:solidFill>
                <a:effectLst/>
                <a:latin typeface="Helvetica Neue" panose="02000503000000020004" pitchFamily="2" charset="0"/>
              </a:rPr>
              <a:t>dotnet workload clean command</a:t>
            </a:r>
            <a:endParaRPr lang="en-US" b="0" i="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Clean up workload packs that might be left over through several updates</a:t>
            </a:r>
          </a:p>
          <a:p>
            <a:pPr algn="l">
              <a:buFont typeface="Arial" panose="020B0604020202020204" pitchFamily="34" charset="0"/>
              <a:buChar char="•"/>
            </a:pPr>
            <a:r>
              <a:rPr lang="en-US" b="0" i="0" u="none" strike="noStrike">
                <a:solidFill>
                  <a:srgbClr val="0088CC"/>
                </a:solidFill>
                <a:effectLst/>
                <a:latin typeface="Helvetica Neue" panose="02000503000000020004" pitchFamily="2" charset="0"/>
                <a:hlinkClick r:id="rId3"/>
              </a:rPr>
              <a:t>Learn More</a:t>
            </a:r>
            <a:endParaRPr lang="en-US" b="0" i="0">
              <a:solidFill>
                <a:srgbClr val="333333"/>
              </a:solidFill>
              <a:effectLst/>
              <a:latin typeface="Helvetica Neue" panose="02000503000000020004" pitchFamily="2" charset="0"/>
            </a:endParaRP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30</a:t>
            </a:fld>
            <a:endParaRPr lang="en-US"/>
          </a:p>
        </p:txBody>
      </p:sp>
    </p:spTree>
    <p:extLst>
      <p:ext uri="{BB962C8B-B14F-4D97-AF65-F5344CB8AC3E}">
        <p14:creationId xmlns:p14="http://schemas.microsoft.com/office/powerpoint/2010/main" val="149036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latin typeface="Helvetica Neue" panose="02000503000000020004" pitchFamily="2" charset="0"/>
              </a:rPr>
              <a:t>NET SDK Updates</a:t>
            </a:r>
            <a:endParaRPr lang="en-US" b="0" i="0">
              <a:solidFill>
                <a:srgbClr val="333333"/>
              </a:solidFill>
              <a:effectLst/>
              <a:latin typeface="Helvetica Neue" panose="02000503000000020004" pitchFamily="2" charset="0"/>
            </a:endParaRPr>
          </a:p>
          <a:p>
            <a:pPr algn="l">
              <a:buFont typeface="Arial" panose="020B0604020202020204" pitchFamily="34" charset="0"/>
              <a:buChar char="•"/>
            </a:pPr>
            <a:r>
              <a:rPr lang="en-US" b="1" i="0">
                <a:solidFill>
                  <a:srgbClr val="000000"/>
                </a:solidFill>
                <a:effectLst/>
                <a:latin typeface="Helvetica Neue" panose="02000503000000020004" pitchFamily="2" charset="0"/>
              </a:rPr>
              <a:t>Publish pack features are now automatically set to release.</a:t>
            </a:r>
            <a:endParaRPr lang="en-US" b="0" i="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To revert back to previous versions you can use dotnet publish -</a:t>
            </a:r>
            <a:r>
              <a:rPr lang="en-US" b="0" i="0" err="1">
                <a:solidFill>
                  <a:srgbClr val="333333"/>
                </a:solidFill>
                <a:effectLst/>
                <a:latin typeface="Helvetica Neue" panose="02000503000000020004" pitchFamily="2" charset="0"/>
              </a:rPr>
              <a:t>p:PublishRelease</a:t>
            </a:r>
            <a:r>
              <a:rPr lang="en-US" b="0" i="0">
                <a:solidFill>
                  <a:srgbClr val="333333"/>
                </a:solidFill>
                <a:effectLst/>
                <a:latin typeface="Helvetica Neue" panose="02000503000000020004" pitchFamily="2" charset="0"/>
              </a:rPr>
              <a:t>=false command</a:t>
            </a:r>
          </a:p>
          <a:p>
            <a:pPr algn="l">
              <a:buFont typeface="Arial" panose="020B0604020202020204" pitchFamily="34" charset="0"/>
              <a:buChar char="•"/>
            </a:pPr>
            <a:r>
              <a:rPr lang="en-US" b="1" i="0">
                <a:solidFill>
                  <a:srgbClr val="000000"/>
                </a:solidFill>
                <a:effectLst/>
                <a:latin typeface="Helvetica Neue" panose="02000503000000020004" pitchFamily="2" charset="0"/>
              </a:rPr>
              <a:t>dotnet restore security auditing</a:t>
            </a:r>
            <a:endParaRPr lang="en-US" b="0" i="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err="1">
                <a:solidFill>
                  <a:srgbClr val="333333"/>
                </a:solidFill>
                <a:effectLst/>
                <a:latin typeface="Helvetica Neue" panose="02000503000000020004" pitchFamily="2" charset="0"/>
              </a:rPr>
              <a:t>Opt</a:t>
            </a:r>
            <a:r>
              <a:rPr lang="en-US" b="0" i="0">
                <a:solidFill>
                  <a:srgbClr val="333333"/>
                </a:solidFill>
                <a:effectLst/>
                <a:latin typeface="Helvetica Neue" panose="02000503000000020004" pitchFamily="2" charset="0"/>
              </a:rPr>
              <a:t> into security checks for known vulnerabilities when dependency packages are restored</a:t>
            </a:r>
          </a:p>
          <a:p>
            <a:pPr algn="l">
              <a:buFont typeface="Arial" panose="020B0604020202020204" pitchFamily="34" charset="0"/>
              <a:buChar char="•"/>
            </a:pPr>
            <a:r>
              <a:rPr lang="en-US" b="1" i="0">
                <a:solidFill>
                  <a:srgbClr val="000000"/>
                </a:solidFill>
                <a:effectLst/>
                <a:latin typeface="Helvetica Neue" panose="02000503000000020004" pitchFamily="2" charset="0"/>
              </a:rPr>
              <a:t>Template engine</a:t>
            </a:r>
            <a:endParaRPr lang="en-US" b="0" i="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More secure experience by integrating some of NuGet's security-related features</a:t>
            </a: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To proceed when it fails you will need to use the --force flag</a:t>
            </a:r>
          </a:p>
          <a:p>
            <a:pPr algn="l">
              <a:buFont typeface="Arial" panose="020B0604020202020204" pitchFamily="34" charset="0"/>
              <a:buChar char="•"/>
            </a:pPr>
            <a:r>
              <a:rPr lang="en-US" b="1" i="0">
                <a:solidFill>
                  <a:srgbClr val="000000"/>
                </a:solidFill>
                <a:effectLst/>
                <a:latin typeface="Helvetica Neue" panose="02000503000000020004" pitchFamily="2" charset="0"/>
              </a:rPr>
              <a:t>Source Link</a:t>
            </a:r>
            <a:endParaRPr lang="en-US" b="0" i="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Source Link is now included in hopes that more packages will include this information by default.</a:t>
            </a:r>
          </a:p>
          <a:p>
            <a:pPr algn="l">
              <a:buFont typeface="Arial" panose="020B0604020202020204" pitchFamily="34" charset="0"/>
              <a:buChar char="•"/>
            </a:pPr>
            <a:r>
              <a:rPr lang="en-US" b="0" i="0" u="none" strike="noStrike">
                <a:solidFill>
                  <a:srgbClr val="0088CC"/>
                </a:solidFill>
                <a:effectLst/>
                <a:latin typeface="Helvetica Neue" panose="02000503000000020004" pitchFamily="2" charset="0"/>
                <a:hlinkClick r:id="rId3"/>
              </a:rPr>
              <a:t>Learn More</a:t>
            </a:r>
            <a:endParaRPr lang="en-US" b="0" i="0">
              <a:solidFill>
                <a:srgbClr val="333333"/>
              </a:solidFill>
              <a:effectLst/>
              <a:latin typeface="Helvetica Neue" panose="02000503000000020004" pitchFamily="2" charset="0"/>
            </a:endParaRP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31</a:t>
            </a:fld>
            <a:endParaRPr lang="en-US"/>
          </a:p>
        </p:txBody>
      </p:sp>
    </p:spTree>
    <p:extLst>
      <p:ext uri="{BB962C8B-B14F-4D97-AF65-F5344CB8AC3E}">
        <p14:creationId xmlns:p14="http://schemas.microsoft.com/office/powerpoint/2010/main" val="2415930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000000"/>
                </a:solidFill>
                <a:effectLst/>
                <a:latin typeface="Helvetica Neue" panose="02000503000000020004" pitchFamily="2" charset="0"/>
              </a:rPr>
              <a:t>Globalization</a:t>
            </a:r>
            <a:endParaRPr lang="en-US" b="0" i="0">
              <a:solidFill>
                <a:srgbClr val="333333"/>
              </a:solidFill>
              <a:effectLst/>
              <a:latin typeface="Helvetica Neue" panose="02000503000000020004" pitchFamily="2" charset="0"/>
            </a:endParaRPr>
          </a:p>
          <a:p>
            <a:pPr marL="742950" lvl="1" indent="-285750" algn="l">
              <a:buFont typeface="+mj-lt"/>
              <a:buAutoNum type="arabicPeriod"/>
            </a:pPr>
            <a:r>
              <a:rPr lang="en-US" b="0" i="0">
                <a:solidFill>
                  <a:srgbClr val="333333"/>
                </a:solidFill>
                <a:effectLst/>
                <a:latin typeface="Helvetica Neue" panose="02000503000000020004" pitchFamily="2" charset="0"/>
              </a:rPr>
              <a:t>Mobile apps can use a new hybrid globalization mode that uses a lighter ICU bundle.</a:t>
            </a:r>
          </a:p>
          <a:p>
            <a:pPr marL="742950" lvl="1" indent="-285750" algn="l">
              <a:buFont typeface="+mj-lt"/>
              <a:buAutoNum type="arabicPeriod"/>
            </a:pPr>
            <a:r>
              <a:rPr lang="en-US" b="0" i="0">
                <a:solidFill>
                  <a:srgbClr val="333333"/>
                </a:solidFill>
                <a:effectLst/>
                <a:latin typeface="Helvetica Neue" panose="02000503000000020004" pitchFamily="2" charset="0"/>
              </a:rPr>
              <a:t>Most suitable for apps that can't work in </a:t>
            </a:r>
            <a:r>
              <a:rPr lang="en-US" b="0" i="0" err="1">
                <a:solidFill>
                  <a:srgbClr val="333333"/>
                </a:solidFill>
                <a:effectLst/>
                <a:latin typeface="Helvetica Neue" panose="02000503000000020004" pitchFamily="2" charset="0"/>
              </a:rPr>
              <a:t>InvariantGlobalization</a:t>
            </a:r>
            <a:r>
              <a:rPr lang="en-US" b="0" i="0">
                <a:solidFill>
                  <a:srgbClr val="333333"/>
                </a:solidFill>
                <a:effectLst/>
                <a:latin typeface="Helvetica Neue" panose="02000503000000020004" pitchFamily="2" charset="0"/>
              </a:rPr>
              <a:t> mode and that use cultures that were trimmed from ICU data on mobile.</a:t>
            </a:r>
          </a:p>
          <a:p>
            <a:pPr marL="742950" lvl="1" indent="-285750" algn="l">
              <a:buFont typeface="+mj-lt"/>
              <a:buAutoNum type="arabicPeriod"/>
            </a:pPr>
            <a:r>
              <a:rPr lang="en-US" b="0" i="0" u="none" strike="noStrike">
                <a:solidFill>
                  <a:srgbClr val="0088CC"/>
                </a:solidFill>
                <a:effectLst/>
                <a:latin typeface="Helvetica Neue" panose="02000503000000020004" pitchFamily="2" charset="0"/>
                <a:hlinkClick r:id="rId3"/>
              </a:rPr>
              <a:t>Learn More</a:t>
            </a:r>
            <a:endParaRPr lang="en-US" b="0" i="0">
              <a:solidFill>
                <a:srgbClr val="333333"/>
              </a:solidFill>
              <a:effectLst/>
              <a:latin typeface="Helvetica Neue" panose="02000503000000020004" pitchFamily="2" charset="0"/>
            </a:endParaRP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32</a:t>
            </a:fld>
            <a:endParaRPr lang="en-US"/>
          </a:p>
        </p:txBody>
      </p:sp>
    </p:spTree>
    <p:extLst>
      <p:ext uri="{BB962C8B-B14F-4D97-AF65-F5344CB8AC3E}">
        <p14:creationId xmlns:p14="http://schemas.microsoft.com/office/powerpoint/2010/main" val="2538508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000000"/>
                </a:solidFill>
                <a:effectLst/>
                <a:latin typeface="Helvetica Neue" panose="02000503000000020004" pitchFamily="2" charset="0"/>
              </a:rPr>
              <a:t>Containers</a:t>
            </a:r>
            <a:endParaRPr lang="en-US" b="0" i="0">
              <a:solidFill>
                <a:srgbClr val="333333"/>
              </a:solidFill>
              <a:effectLst/>
              <a:latin typeface="Helvetica Neue" panose="02000503000000020004" pitchFamily="2" charset="0"/>
            </a:endParaRPr>
          </a:p>
          <a:p>
            <a:pPr marL="742950" lvl="1" indent="-285750" algn="l">
              <a:buFont typeface="+mj-lt"/>
              <a:buAutoNum type="arabicPeriod"/>
            </a:pPr>
            <a:r>
              <a:rPr lang="en-US" b="0" i="0">
                <a:solidFill>
                  <a:srgbClr val="333333"/>
                </a:solidFill>
                <a:effectLst/>
                <a:latin typeface="Helvetica Neue" panose="02000503000000020004" pitchFamily="2" charset="0"/>
              </a:rPr>
              <a:t>Containers solve the 'Works on my Machine' problem, providing benefits such as agility, portability, and density.</a:t>
            </a:r>
          </a:p>
          <a:p>
            <a:pPr marL="1143000" lvl="2" indent="-228600" algn="l">
              <a:buFont typeface="+mj-lt"/>
              <a:buAutoNum type="arabicPeriod"/>
            </a:pPr>
            <a:r>
              <a:rPr lang="en-US" b="1" i="0">
                <a:solidFill>
                  <a:srgbClr val="000000"/>
                </a:solidFill>
                <a:effectLst/>
                <a:latin typeface="Helvetica Neue" panose="02000503000000020004" pitchFamily="2" charset="0"/>
              </a:rPr>
              <a:t>Container Images</a:t>
            </a:r>
            <a:endParaRPr lang="en-US" b="0" i="0">
              <a:solidFill>
                <a:srgbClr val="333333"/>
              </a:solidFill>
              <a:effectLst/>
              <a:latin typeface="Helvetica Neue" panose="02000503000000020004" pitchFamily="2" charset="0"/>
            </a:endParaRPr>
          </a:p>
          <a:p>
            <a:pPr marL="1600200" lvl="3" indent="-228600" algn="l">
              <a:buFont typeface="+mj-lt"/>
              <a:buAutoNum type="arabicPeriod"/>
            </a:pPr>
            <a:r>
              <a:rPr lang="en-US" b="0" i="0">
                <a:solidFill>
                  <a:srgbClr val="333333"/>
                </a:solidFill>
                <a:effectLst/>
                <a:latin typeface="Helvetica Neue" panose="02000503000000020004" pitchFamily="2" charset="0"/>
              </a:rPr>
              <a:t>Default container tag is now latest</a:t>
            </a:r>
          </a:p>
          <a:p>
            <a:pPr marL="1600200" lvl="3" indent="-228600" algn="l">
              <a:buFont typeface="+mj-lt"/>
              <a:buAutoNum type="arabicPeriod"/>
            </a:pPr>
            <a:r>
              <a:rPr lang="en-US" b="0" i="0">
                <a:solidFill>
                  <a:srgbClr val="333333"/>
                </a:solidFill>
                <a:effectLst/>
                <a:latin typeface="Helvetica Neue" panose="02000503000000020004" pitchFamily="2" charset="0"/>
              </a:rPr>
              <a:t>Use Debian 12 by default</a:t>
            </a:r>
          </a:p>
          <a:p>
            <a:pPr marL="1600200" lvl="3" indent="-228600" algn="l">
              <a:buFont typeface="+mj-lt"/>
              <a:buAutoNum type="arabicPeriod"/>
            </a:pPr>
            <a:r>
              <a:rPr lang="en-US" b="0" i="0">
                <a:solidFill>
                  <a:srgbClr val="333333"/>
                </a:solidFill>
                <a:effectLst/>
                <a:latin typeface="Helvetica Neue" panose="02000503000000020004" pitchFamily="2" charset="0"/>
              </a:rPr>
              <a:t>Non-root user by adding USER app to the end of </a:t>
            </a:r>
            <a:r>
              <a:rPr lang="en-US" b="0" i="0" err="1">
                <a:solidFill>
                  <a:srgbClr val="333333"/>
                </a:solidFill>
                <a:effectLst/>
                <a:latin typeface="Helvetica Neue" panose="02000503000000020004" pitchFamily="2" charset="0"/>
              </a:rPr>
              <a:t>Dockerfile</a:t>
            </a:r>
            <a:endParaRPr lang="en-US" b="0" i="0">
              <a:solidFill>
                <a:srgbClr val="333333"/>
              </a:solidFill>
              <a:effectLst/>
              <a:latin typeface="Helvetica Neue" panose="02000503000000020004" pitchFamily="2" charset="0"/>
            </a:endParaRPr>
          </a:p>
          <a:p>
            <a:pPr marL="1600200" lvl="3" indent="-228600" algn="l">
              <a:buFont typeface="+mj-lt"/>
              <a:buAutoNum type="arabicPeriod"/>
            </a:pPr>
            <a:r>
              <a:rPr lang="en-US" b="0" i="0">
                <a:solidFill>
                  <a:srgbClr val="333333"/>
                </a:solidFill>
                <a:effectLst/>
                <a:latin typeface="Helvetica Neue" panose="02000503000000020004" pitchFamily="2" charset="0"/>
              </a:rPr>
              <a:t>Default port changed to 8080 and is available in the ASPNETCORE_HTTP_PORTS env variable</a:t>
            </a:r>
          </a:p>
          <a:p>
            <a:pPr marL="1600200" lvl="3" indent="-228600" algn="l">
              <a:buFont typeface="+mj-lt"/>
              <a:buAutoNum type="arabicPeriod"/>
            </a:pPr>
            <a:r>
              <a:rPr lang="en-US" b="0" i="0">
                <a:solidFill>
                  <a:srgbClr val="333333"/>
                </a:solidFill>
                <a:effectLst/>
                <a:latin typeface="Helvetica Neue" panose="02000503000000020004" pitchFamily="2" charset="0"/>
              </a:rPr>
              <a:t>Build multi-platform container images</a:t>
            </a:r>
          </a:p>
          <a:p>
            <a:pPr marL="1600200" lvl="3" indent="-228600" algn="l">
              <a:buFont typeface="+mj-lt"/>
              <a:buAutoNum type="arabicPeriod"/>
            </a:pPr>
            <a:r>
              <a:rPr lang="en-US" b="0" i="0">
                <a:solidFill>
                  <a:srgbClr val="333333"/>
                </a:solidFill>
                <a:effectLst/>
                <a:latin typeface="Helvetica Neue" panose="02000503000000020004" pitchFamily="2" charset="0"/>
              </a:rPr>
              <a:t>Performance improvements on pushing containers to remote registries and more are supported</a:t>
            </a:r>
          </a:p>
          <a:p>
            <a:pPr marL="1600200" lvl="3" indent="-228600" algn="l">
              <a:buFont typeface="+mj-lt"/>
              <a:buAutoNum type="arabicPeriod"/>
            </a:pPr>
            <a:r>
              <a:rPr lang="en-US" b="0" i="0">
                <a:solidFill>
                  <a:srgbClr val="333333"/>
                </a:solidFill>
                <a:effectLst/>
                <a:latin typeface="Helvetica Neue" panose="02000503000000020004" pitchFamily="2" charset="0"/>
              </a:rPr>
              <a:t>Authentication support for Azure Managed Identity when pushing containers to registries</a:t>
            </a:r>
          </a:p>
          <a:p>
            <a:pPr marL="1600200" lvl="3" indent="-228600" algn="l">
              <a:buFont typeface="+mj-lt"/>
              <a:buAutoNum type="arabicPeriod"/>
            </a:pPr>
            <a:r>
              <a:rPr lang="en-US" b="0" i="0">
                <a:solidFill>
                  <a:srgbClr val="333333"/>
                </a:solidFill>
                <a:effectLst/>
                <a:latin typeface="Helvetica Neue" panose="02000503000000020004" pitchFamily="2" charset="0"/>
              </a:rPr>
              <a:t>You can containerize a .NET app with dotnet publish. You will need the Docker daemon</a:t>
            </a:r>
          </a:p>
          <a:p>
            <a:pPr marL="2057400" lvl="4" indent="-228600" algn="l">
              <a:buFont typeface="+mj-lt"/>
              <a:buAutoNum type="arabicPeriod"/>
            </a:pPr>
            <a:r>
              <a:rPr lang="en-US" b="0" i="0" u="none" strike="noStrike">
                <a:solidFill>
                  <a:srgbClr val="0088CC"/>
                </a:solidFill>
                <a:effectLst/>
                <a:latin typeface="Helvetica Neue" panose="02000503000000020004" pitchFamily="2" charset="0"/>
                <a:hlinkClick r:id="rId3"/>
              </a:rPr>
              <a:t>Learn More</a:t>
            </a:r>
            <a:endParaRPr lang="en-US" b="0" i="0">
              <a:solidFill>
                <a:srgbClr val="333333"/>
              </a:solidFill>
              <a:effectLst/>
              <a:latin typeface="Helvetica Neue" panose="02000503000000020004" pitchFamily="2" charset="0"/>
            </a:endParaRPr>
          </a:p>
          <a:p>
            <a:pPr marL="1600200" lvl="3" indent="-228600" algn="l">
              <a:buFont typeface="+mj-lt"/>
              <a:buAutoNum type="arabicPeriod"/>
            </a:pPr>
            <a:r>
              <a:rPr lang="en-US" b="0" i="0">
                <a:solidFill>
                  <a:srgbClr val="333333"/>
                </a:solidFill>
                <a:effectLst/>
                <a:latin typeface="Helvetica Neue" panose="02000503000000020004" pitchFamily="2" charset="0"/>
              </a:rPr>
              <a:t>Changes have been made to the Alpine images to upgrade them to newer versions of Linux distributions.</a:t>
            </a:r>
          </a:p>
          <a:p>
            <a:pPr marL="2057400" lvl="4" indent="-228600" algn="l">
              <a:buFont typeface="+mj-lt"/>
              <a:buAutoNum type="arabicPeriod"/>
            </a:pPr>
            <a:r>
              <a:rPr lang="en-US" b="0" i="0" u="none" strike="noStrike">
                <a:solidFill>
                  <a:srgbClr val="0088CC"/>
                </a:solidFill>
                <a:effectLst/>
                <a:latin typeface="Helvetica Neue" panose="02000503000000020004" pitchFamily="2" charset="0"/>
                <a:hlinkClick r:id="rId4"/>
              </a:rPr>
              <a:t>Learn More</a:t>
            </a:r>
            <a:endParaRPr lang="en-US" b="0" i="0">
              <a:solidFill>
                <a:srgbClr val="333333"/>
              </a:solidFill>
              <a:effectLst/>
              <a:latin typeface="Helvetica Neue" panose="02000503000000020004" pitchFamily="2" charset="0"/>
            </a:endParaRPr>
          </a:p>
          <a:p>
            <a:pPr marL="1600200" lvl="3" indent="-228600" algn="l">
              <a:buFont typeface="+mj-lt"/>
              <a:buAutoNum type="arabicPeriod"/>
            </a:pPr>
            <a:r>
              <a:rPr lang="en-US" b="0" i="0">
                <a:solidFill>
                  <a:srgbClr val="333333"/>
                </a:solidFill>
                <a:effectLst/>
                <a:latin typeface="Helvetica Neue" panose="02000503000000020004" pitchFamily="2" charset="0"/>
              </a:rPr>
              <a:t>Create a container directly as a </a:t>
            </a:r>
            <a:r>
              <a:rPr lang="en-US" b="0" i="0" err="1">
                <a:solidFill>
                  <a:srgbClr val="333333"/>
                </a:solidFill>
                <a:effectLst/>
                <a:latin typeface="Helvetica Neue" panose="02000503000000020004" pitchFamily="2" charset="0"/>
              </a:rPr>
              <a:t>tar.gz</a:t>
            </a:r>
            <a:r>
              <a:rPr lang="en-US" b="0" i="0">
                <a:solidFill>
                  <a:srgbClr val="333333"/>
                </a:solidFill>
                <a:effectLst/>
                <a:latin typeface="Helvetica Neue" panose="02000503000000020004" pitchFamily="2" charset="0"/>
              </a:rPr>
              <a:t> archive. Now you can publish the container as an artifact</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33</a:t>
            </a:fld>
            <a:endParaRPr lang="en-US"/>
          </a:p>
        </p:txBody>
      </p:sp>
    </p:spTree>
    <p:extLst>
      <p:ext uri="{BB962C8B-B14F-4D97-AF65-F5344CB8AC3E}">
        <p14:creationId xmlns:p14="http://schemas.microsoft.com/office/powerpoint/2010/main" val="395737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000000"/>
                </a:solidFill>
                <a:effectLst/>
                <a:latin typeface="Helvetica Neue" panose="02000503000000020004" pitchFamily="2" charset="0"/>
              </a:rPr>
              <a:t>Containers</a:t>
            </a:r>
            <a:endParaRPr lang="en-US" b="0" i="0">
              <a:solidFill>
                <a:srgbClr val="333333"/>
              </a:solidFill>
              <a:effectLst/>
              <a:latin typeface="Helvetica Neue" panose="02000503000000020004" pitchFamily="2" charset="0"/>
            </a:endParaRPr>
          </a:p>
          <a:p>
            <a:pPr marL="742950" lvl="1" indent="-285750" algn="l">
              <a:buFont typeface="+mj-lt"/>
              <a:buAutoNum type="arabicPeriod"/>
            </a:pPr>
            <a:r>
              <a:rPr lang="en-US" b="0" i="0">
                <a:solidFill>
                  <a:srgbClr val="333333"/>
                </a:solidFill>
                <a:effectLst/>
                <a:latin typeface="Helvetica Neue" panose="02000503000000020004" pitchFamily="2" charset="0"/>
              </a:rPr>
              <a:t>Containers solve the 'Works on my Machine' problem, providing benefits such as agility, portability, and density.</a:t>
            </a:r>
          </a:p>
          <a:p>
            <a:pPr marL="1600200" lvl="3" indent="-228600" algn="l">
              <a:buFont typeface="+mj-lt"/>
              <a:buAutoNum type="arabicPeriod"/>
            </a:pPr>
            <a:r>
              <a:rPr lang="en-US" b="0" i="0">
                <a:solidFill>
                  <a:srgbClr val="333333"/>
                </a:solidFill>
                <a:effectLst/>
                <a:latin typeface="Helvetica Neue" panose="02000503000000020004" pitchFamily="2" charset="0"/>
              </a:rPr>
              <a:t>Performance improvements on pushing containers to remote registries and more are supported</a:t>
            </a:r>
          </a:p>
          <a:p>
            <a:pPr marL="1600200" lvl="3" indent="-228600" algn="l">
              <a:buFont typeface="+mj-lt"/>
              <a:buAutoNum type="arabicPeriod"/>
            </a:pPr>
            <a:r>
              <a:rPr lang="en-US" b="0" i="0">
                <a:solidFill>
                  <a:srgbClr val="333333"/>
                </a:solidFill>
                <a:effectLst/>
                <a:latin typeface="Helvetica Neue" panose="02000503000000020004" pitchFamily="2" charset="0"/>
              </a:rPr>
              <a:t>Authentication support for Azure Managed Identity when pushing containers to registries</a:t>
            </a:r>
          </a:p>
          <a:p>
            <a:pPr marL="1600200" lvl="3" indent="-228600" algn="l">
              <a:buFont typeface="+mj-lt"/>
              <a:buAutoNum type="arabicPeriod"/>
            </a:pPr>
            <a:r>
              <a:rPr lang="en-US" b="0" i="0">
                <a:solidFill>
                  <a:srgbClr val="333333"/>
                </a:solidFill>
                <a:effectLst/>
                <a:latin typeface="Helvetica Neue" panose="02000503000000020004" pitchFamily="2" charset="0"/>
              </a:rPr>
              <a:t>You can containerize a .NET app with dotnet publish. You will need the Docker daemon</a:t>
            </a:r>
          </a:p>
          <a:p>
            <a:pPr marL="2057400" lvl="4" indent="-228600" algn="l">
              <a:buFont typeface="+mj-lt"/>
              <a:buAutoNum type="arabicPeriod"/>
            </a:pPr>
            <a:r>
              <a:rPr lang="en-US" b="0" i="0" u="none" strike="noStrike">
                <a:solidFill>
                  <a:srgbClr val="0088CC"/>
                </a:solidFill>
                <a:effectLst/>
                <a:latin typeface="Helvetica Neue" panose="02000503000000020004" pitchFamily="2" charset="0"/>
                <a:hlinkClick r:id="rId3"/>
              </a:rPr>
              <a:t>Learn More</a:t>
            </a:r>
            <a:endParaRPr lang="en-US" b="0" i="0">
              <a:solidFill>
                <a:srgbClr val="333333"/>
              </a:solidFill>
              <a:effectLst/>
              <a:latin typeface="Helvetica Neue" panose="02000503000000020004" pitchFamily="2" charset="0"/>
            </a:endParaRPr>
          </a:p>
          <a:p>
            <a:pPr marL="1600200" lvl="3" indent="-228600" algn="l">
              <a:buFont typeface="+mj-lt"/>
              <a:buAutoNum type="arabicPeriod"/>
            </a:pPr>
            <a:r>
              <a:rPr lang="en-US" b="0" i="0">
                <a:solidFill>
                  <a:srgbClr val="333333"/>
                </a:solidFill>
                <a:effectLst/>
                <a:latin typeface="Helvetica Neue" panose="02000503000000020004" pitchFamily="2" charset="0"/>
              </a:rPr>
              <a:t>Changes have been made to the Alpine images to upgrade them to newer versions of Linux distributions.</a:t>
            </a:r>
          </a:p>
          <a:p>
            <a:pPr marL="2057400" lvl="4" indent="-228600" algn="l">
              <a:buFont typeface="+mj-lt"/>
              <a:buAutoNum type="arabicPeriod"/>
            </a:pPr>
            <a:r>
              <a:rPr lang="en-US" b="0" i="0" u="none" strike="noStrike">
                <a:solidFill>
                  <a:srgbClr val="0088CC"/>
                </a:solidFill>
                <a:effectLst/>
                <a:latin typeface="Helvetica Neue" panose="02000503000000020004" pitchFamily="2" charset="0"/>
                <a:hlinkClick r:id="rId4"/>
              </a:rPr>
              <a:t>Learn More</a:t>
            </a:r>
            <a:endParaRPr lang="en-US" b="0" i="0">
              <a:solidFill>
                <a:srgbClr val="333333"/>
              </a:solidFill>
              <a:effectLst/>
              <a:latin typeface="Helvetica Neue" panose="02000503000000020004" pitchFamily="2" charset="0"/>
            </a:endParaRPr>
          </a:p>
          <a:p>
            <a:pPr marL="1600200" lvl="3" indent="-228600" algn="l">
              <a:buFont typeface="+mj-lt"/>
              <a:buAutoNum type="arabicPeriod"/>
            </a:pPr>
            <a:r>
              <a:rPr lang="en-US" b="0" i="0">
                <a:solidFill>
                  <a:srgbClr val="333333"/>
                </a:solidFill>
                <a:effectLst/>
                <a:latin typeface="Helvetica Neue" panose="02000503000000020004" pitchFamily="2" charset="0"/>
              </a:rPr>
              <a:t>Create a container directly as a </a:t>
            </a:r>
            <a:r>
              <a:rPr lang="en-US" b="0" i="0" err="1">
                <a:solidFill>
                  <a:srgbClr val="333333"/>
                </a:solidFill>
                <a:effectLst/>
                <a:latin typeface="Helvetica Neue" panose="02000503000000020004" pitchFamily="2" charset="0"/>
              </a:rPr>
              <a:t>tar.gz</a:t>
            </a:r>
            <a:r>
              <a:rPr lang="en-US" b="0" i="0">
                <a:solidFill>
                  <a:srgbClr val="333333"/>
                </a:solidFill>
                <a:effectLst/>
                <a:latin typeface="Helvetica Neue" panose="02000503000000020004" pitchFamily="2" charset="0"/>
              </a:rPr>
              <a:t> archive. Now you can publish the container as an artifact</a:t>
            </a:r>
          </a:p>
          <a:p>
            <a:endParaRPr lang="en-US"/>
          </a:p>
          <a:p>
            <a:pPr algn="l"/>
            <a:r>
              <a:rPr lang="en-US" b="1" i="0">
                <a:solidFill>
                  <a:srgbClr val="000000"/>
                </a:solidFill>
                <a:effectLst/>
                <a:latin typeface="Poppins" panose="020B0604020202020204" pitchFamily="34" charset="0"/>
              </a:rPr>
              <a:t>.NET container images</a:t>
            </a:r>
          </a:p>
          <a:p>
            <a:pPr algn="l"/>
            <a:r>
              <a:rPr lang="en-US" b="0" i="0">
                <a:effectLst/>
                <a:latin typeface="ui-sans-serif"/>
              </a:rPr>
              <a:t>.NET 8 also makes a few changes to the way .NET container images work. First, Debian 12 (Bookworm) is now the default Linux distribution in the container images.</a:t>
            </a:r>
          </a:p>
          <a:p>
            <a:pPr algn="l"/>
            <a:r>
              <a:rPr lang="en-US" b="0" i="0">
                <a:effectLst/>
                <a:latin typeface="ui-sans-serif"/>
              </a:rPr>
              <a:t>Additionally, the images include a non-root user to make the images non-root capable. To run as non-root, add the line USER app at the end of your </a:t>
            </a:r>
            <a:r>
              <a:rPr lang="en-US" b="0" i="0" err="1">
                <a:effectLst/>
                <a:latin typeface="ui-sans-serif"/>
              </a:rPr>
              <a:t>Dockerfile</a:t>
            </a:r>
            <a:r>
              <a:rPr lang="en-US" b="0" i="0">
                <a:effectLst/>
                <a:latin typeface="ui-sans-serif"/>
              </a:rPr>
              <a:t> or a similar instruction in your Kubernetes manifests.</a:t>
            </a:r>
          </a:p>
          <a:p>
            <a:pPr algn="l"/>
            <a:r>
              <a:rPr lang="en-US" b="0" i="0">
                <a:effectLst/>
                <a:latin typeface="ui-sans-serif"/>
              </a:rPr>
              <a:t>The </a:t>
            </a:r>
            <a:r>
              <a:rPr lang="en-US" b="1" i="0">
                <a:effectLst/>
                <a:latin typeface="ui-sans-serif"/>
              </a:rPr>
              <a:t>default port has also changed</a:t>
            </a:r>
            <a:r>
              <a:rPr lang="en-US" b="0" i="0">
                <a:effectLst/>
                <a:latin typeface="ui-sans-serif"/>
              </a:rPr>
              <a:t> from 80 to 8080 and a </a:t>
            </a:r>
            <a:r>
              <a:rPr lang="en-US" b="1" i="0">
                <a:effectLst/>
                <a:latin typeface="ui-sans-serif"/>
              </a:rPr>
              <a:t>new environment variable </a:t>
            </a:r>
            <a:r>
              <a:rPr lang="en-US" b="0" i="0">
                <a:effectLst/>
                <a:latin typeface="ui-sans-serif"/>
              </a:rPr>
              <a:t>ASPNETCORE_HTTP_PORTS is available to make it </a:t>
            </a:r>
            <a:r>
              <a:rPr lang="en-US" b="1" i="0">
                <a:effectLst/>
                <a:latin typeface="ui-sans-serif"/>
              </a:rPr>
              <a:t>easier to change ports</a:t>
            </a:r>
            <a:r>
              <a:rPr lang="en-US" b="0" i="0">
                <a:effectLst/>
                <a:latin typeface="ui-sans-serif"/>
              </a:rPr>
              <a:t>.</a:t>
            </a:r>
          </a:p>
          <a:p>
            <a:pPr algn="l"/>
            <a:r>
              <a:rPr lang="en-US" b="0" i="0">
                <a:effectLst/>
                <a:latin typeface="ui-sans-serif"/>
              </a:rPr>
              <a:t>The format for the ASPNETCORE_HTTP_PORTS variable is easier compared to the format required by ASPNETCORE_URLS, and it accepts a </a:t>
            </a:r>
            <a:r>
              <a:rPr lang="en-US" b="0" i="0">
                <a:effectLst/>
                <a:latin typeface="ui-sans-serif"/>
                <a:hlinkClick r:id="rId5"/>
              </a:rPr>
              <a:t>list</a:t>
            </a:r>
            <a:r>
              <a:rPr lang="en-US" b="0" i="0">
                <a:effectLst/>
                <a:latin typeface="ui-sans-serif"/>
              </a:rPr>
              <a:t> of ports. If you change the port back to 80 using one of these variables, it won’t be possible to run as non-root.</a:t>
            </a:r>
          </a:p>
          <a:p>
            <a:br>
              <a:rPr lang="en-US"/>
            </a:br>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34</a:t>
            </a:fld>
            <a:endParaRPr lang="en-US"/>
          </a:p>
        </p:txBody>
      </p:sp>
    </p:spTree>
    <p:extLst>
      <p:ext uri="{BB962C8B-B14F-4D97-AF65-F5344CB8AC3E}">
        <p14:creationId xmlns:p14="http://schemas.microsoft.com/office/powerpoint/2010/main" val="1804643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000000"/>
                </a:solidFill>
                <a:effectLst/>
                <a:latin typeface="Helvetica Neue" panose="02000503000000020004" pitchFamily="2" charset="0"/>
              </a:rPr>
              <a:t>.NET on Linux</a:t>
            </a:r>
            <a:endParaRPr lang="en-US" b="0" i="0">
              <a:solidFill>
                <a:srgbClr val="333333"/>
              </a:solidFill>
              <a:effectLst/>
              <a:latin typeface="Helvetica Neue" panose="02000503000000020004" pitchFamily="2" charset="0"/>
            </a:endParaRPr>
          </a:p>
          <a:p>
            <a:pPr marL="742950" lvl="1" indent="-285750" algn="l">
              <a:buFont typeface="+mj-lt"/>
              <a:buAutoNum type="arabicPeriod"/>
            </a:pPr>
            <a:r>
              <a:rPr lang="en-US" b="0" i="0">
                <a:solidFill>
                  <a:srgbClr val="333333"/>
                </a:solidFill>
                <a:effectLst/>
                <a:latin typeface="Helvetica Neue" panose="02000503000000020004" pitchFamily="2" charset="0"/>
              </a:rPr>
              <a:t>Now targeting Ubuntu 16.04 for all architectures</a:t>
            </a:r>
          </a:p>
          <a:p>
            <a:pPr marL="742950" lvl="1" indent="-285750" algn="l">
              <a:buFont typeface="+mj-lt"/>
              <a:buAutoNum type="arabicPeriod"/>
            </a:pPr>
            <a:r>
              <a:rPr lang="en-US" b="0" i="0">
                <a:solidFill>
                  <a:srgbClr val="333333"/>
                </a:solidFill>
                <a:effectLst/>
                <a:latin typeface="Helvetica Neue" panose="02000503000000020004" pitchFamily="2" charset="0"/>
              </a:rPr>
              <a:t>You can now build .NET on Linux directly from the dotnet/dotnet repo</a:t>
            </a:r>
          </a:p>
          <a:p>
            <a:pPr algn="l"/>
            <a:r>
              <a:rPr lang="en-US" b="1" i="0">
                <a:solidFill>
                  <a:srgbClr val="E6E6E6"/>
                </a:solidFill>
                <a:effectLst/>
                <a:latin typeface="Segoe UI" panose="020B0502040204020203" pitchFamily="34" charset="0"/>
              </a:rPr>
              <a:t>Minimum support baselines for Linux</a:t>
            </a:r>
          </a:p>
          <a:p>
            <a:pPr algn="l"/>
            <a:r>
              <a:rPr lang="en-US" b="0" i="0">
                <a:solidFill>
                  <a:srgbClr val="E6E6E6"/>
                </a:solidFill>
                <a:effectLst/>
                <a:latin typeface="Segoe UI" panose="020B0502040204020203" pitchFamily="34" charset="0"/>
              </a:rPr>
              <a:t>The minimum support baselines for Linux have been updated for .NET 8. .NET is built targeting Ubuntu 16.04, for all architectures. That's primarily important for defining the minimum </a:t>
            </a:r>
            <a:r>
              <a:rPr lang="en-US" b="0" i="0" err="1">
                <a:solidFill>
                  <a:srgbClr val="E6E6E6"/>
                </a:solidFill>
                <a:effectLst/>
                <a:latin typeface="Segoe UI" panose="020B0502040204020203" pitchFamily="34" charset="0"/>
              </a:rPr>
              <a:t>glibc</a:t>
            </a:r>
            <a:r>
              <a:rPr lang="en-US" b="0" i="0">
                <a:solidFill>
                  <a:srgbClr val="E6E6E6"/>
                </a:solidFill>
                <a:effectLst/>
                <a:latin typeface="Segoe UI" panose="020B0502040204020203" pitchFamily="34" charset="0"/>
              </a:rPr>
              <a:t> version for .NET 8. .NET 8 will fail to start on distro versions that include an older </a:t>
            </a:r>
            <a:r>
              <a:rPr lang="en-US" b="0" i="0" err="1">
                <a:solidFill>
                  <a:srgbClr val="E6E6E6"/>
                </a:solidFill>
                <a:effectLst/>
                <a:latin typeface="Segoe UI" panose="020B0502040204020203" pitchFamily="34" charset="0"/>
              </a:rPr>
              <a:t>glibc</a:t>
            </a:r>
            <a:r>
              <a:rPr lang="en-US" b="0" i="0">
                <a:solidFill>
                  <a:srgbClr val="E6E6E6"/>
                </a:solidFill>
                <a:effectLst/>
                <a:latin typeface="Segoe UI" panose="020B0502040204020203" pitchFamily="34" charset="0"/>
              </a:rPr>
              <a:t>, such as Ubuntu 14.04 or Red Hat Enterprise Linux 7.</a:t>
            </a:r>
          </a:p>
          <a:p>
            <a:pPr algn="l"/>
            <a:r>
              <a:rPr lang="en-US" b="0" i="0">
                <a:solidFill>
                  <a:srgbClr val="E6E6E6"/>
                </a:solidFill>
                <a:effectLst/>
                <a:latin typeface="Segoe UI" panose="020B0502040204020203" pitchFamily="34" charset="0"/>
              </a:rPr>
              <a:t>For more information, see </a:t>
            </a:r>
            <a:r>
              <a:rPr lang="en-US" b="0" i="0" u="none" strike="noStrike">
                <a:solidFill>
                  <a:srgbClr val="E6E6E6"/>
                </a:solidFill>
                <a:effectLst/>
                <a:latin typeface="Segoe UI" panose="020B0502040204020203" pitchFamily="34" charset="0"/>
                <a:hlinkClick r:id="rId3"/>
              </a:rPr>
              <a:t>Red Hat Enterprise Linux Family support</a:t>
            </a:r>
            <a:r>
              <a:rPr lang="en-US" b="0" i="0">
                <a:solidFill>
                  <a:srgbClr val="E6E6E6"/>
                </a:solidFill>
                <a:effectLst/>
                <a:latin typeface="Segoe UI" panose="020B0502040204020203" pitchFamily="34" charset="0"/>
              </a:rPr>
              <a:t>.</a:t>
            </a:r>
          </a:p>
          <a:p>
            <a:pPr algn="l"/>
            <a:r>
              <a:rPr lang="en-US" b="1" i="0">
                <a:solidFill>
                  <a:srgbClr val="E6E6E6"/>
                </a:solidFill>
                <a:effectLst/>
                <a:latin typeface="Segoe UI" panose="020B0502040204020203" pitchFamily="34" charset="0"/>
              </a:rPr>
              <a:t>Build your own .NET on Linux</a:t>
            </a:r>
          </a:p>
          <a:p>
            <a:pPr algn="l"/>
            <a:r>
              <a:rPr lang="en-US" b="0" i="0">
                <a:solidFill>
                  <a:srgbClr val="E6E6E6"/>
                </a:solidFill>
                <a:effectLst/>
                <a:latin typeface="Segoe UI" panose="020B0502040204020203" pitchFamily="34" charset="0"/>
              </a:rPr>
              <a:t>In previous .NET versions, you could build .NET from source, but it required you to create a "source </a:t>
            </a:r>
            <a:r>
              <a:rPr lang="en-US" b="0" i="0" err="1">
                <a:solidFill>
                  <a:srgbClr val="E6E6E6"/>
                </a:solidFill>
                <a:effectLst/>
                <a:latin typeface="Segoe UI" panose="020B0502040204020203" pitchFamily="34" charset="0"/>
              </a:rPr>
              <a:t>tarball</a:t>
            </a:r>
            <a:r>
              <a:rPr lang="en-US" b="0" i="0">
                <a:solidFill>
                  <a:srgbClr val="E6E6E6"/>
                </a:solidFill>
                <a:effectLst/>
                <a:latin typeface="Segoe UI" panose="020B0502040204020203" pitchFamily="34" charset="0"/>
              </a:rPr>
              <a:t>" from the </a:t>
            </a:r>
            <a:r>
              <a:rPr lang="en-US" b="0" i="0" u="none" strike="noStrike">
                <a:solidFill>
                  <a:srgbClr val="E6E6E6"/>
                </a:solidFill>
                <a:effectLst/>
                <a:latin typeface="Segoe UI" panose="020B0502040204020203" pitchFamily="34" charset="0"/>
                <a:hlinkClick r:id="rId4"/>
              </a:rPr>
              <a:t>dotnet/installer</a:t>
            </a:r>
            <a:r>
              <a:rPr lang="en-US" b="0" i="0">
                <a:solidFill>
                  <a:srgbClr val="E6E6E6"/>
                </a:solidFill>
                <a:effectLst/>
                <a:latin typeface="Segoe UI" panose="020B0502040204020203" pitchFamily="34" charset="0"/>
              </a:rPr>
              <a:t> repo commit that corresponded to a release. In .NET 8, that's no longer necessary and you can build .NET on Linux directly from the </a:t>
            </a:r>
            <a:r>
              <a:rPr lang="en-US" b="0" i="0" u="none" strike="noStrike">
                <a:solidFill>
                  <a:srgbClr val="E6E6E6"/>
                </a:solidFill>
                <a:effectLst/>
                <a:latin typeface="Segoe UI" panose="020B0502040204020203" pitchFamily="34" charset="0"/>
                <a:hlinkClick r:id="rId5"/>
              </a:rPr>
              <a:t>dotnet/dotnet</a:t>
            </a:r>
            <a:r>
              <a:rPr lang="en-US" b="0" i="0">
                <a:solidFill>
                  <a:srgbClr val="E6E6E6"/>
                </a:solidFill>
                <a:effectLst/>
                <a:latin typeface="Segoe UI" panose="020B0502040204020203" pitchFamily="34" charset="0"/>
              </a:rPr>
              <a:t> repository. That repo uses </a:t>
            </a:r>
            <a:r>
              <a:rPr lang="en-US" b="0" i="0" u="none" strike="noStrike">
                <a:solidFill>
                  <a:srgbClr val="E6E6E6"/>
                </a:solidFill>
                <a:effectLst/>
                <a:latin typeface="Segoe UI" panose="020B0502040204020203" pitchFamily="34" charset="0"/>
                <a:hlinkClick r:id="rId6"/>
              </a:rPr>
              <a:t>dotnet/source-build</a:t>
            </a:r>
            <a:r>
              <a:rPr lang="en-US" b="0" i="0">
                <a:solidFill>
                  <a:srgbClr val="E6E6E6"/>
                </a:solidFill>
                <a:effectLst/>
                <a:latin typeface="Segoe UI" panose="020B0502040204020203" pitchFamily="34" charset="0"/>
              </a:rPr>
              <a:t> to build .NET runtimes, tools, and SDKs. This is the same build that Red Hat and Canonical use to build .NET.</a:t>
            </a:r>
          </a:p>
          <a:p>
            <a:pPr algn="l"/>
            <a:r>
              <a:rPr lang="en-US" b="0" i="0">
                <a:solidFill>
                  <a:srgbClr val="E6E6E6"/>
                </a:solidFill>
                <a:effectLst/>
                <a:latin typeface="Segoe UI" panose="020B0502040204020203" pitchFamily="34" charset="0"/>
              </a:rPr>
              <a:t>Building in a container is the easiest approach for most people, since the dotnet-</a:t>
            </a:r>
            <a:r>
              <a:rPr lang="en-US" b="0" i="0" err="1">
                <a:solidFill>
                  <a:srgbClr val="E6E6E6"/>
                </a:solidFill>
                <a:effectLst/>
                <a:latin typeface="Segoe UI" panose="020B0502040204020203" pitchFamily="34" charset="0"/>
              </a:rPr>
              <a:t>buildtools</a:t>
            </a:r>
            <a:r>
              <a:rPr lang="en-US" b="0" i="0">
                <a:solidFill>
                  <a:srgbClr val="E6E6E6"/>
                </a:solidFill>
                <a:effectLst/>
                <a:latin typeface="Segoe UI" panose="020B0502040204020203" pitchFamily="34" charset="0"/>
              </a:rPr>
              <a:t>/</a:t>
            </a:r>
            <a:r>
              <a:rPr lang="en-US" b="0" i="0" err="1">
                <a:solidFill>
                  <a:srgbClr val="E6E6E6"/>
                </a:solidFill>
                <a:effectLst/>
                <a:latin typeface="Segoe UI" panose="020B0502040204020203" pitchFamily="34" charset="0"/>
              </a:rPr>
              <a:t>prereqs</a:t>
            </a:r>
            <a:r>
              <a:rPr lang="en-US" b="0" i="0">
                <a:solidFill>
                  <a:srgbClr val="E6E6E6"/>
                </a:solidFill>
                <a:effectLst/>
                <a:latin typeface="Segoe UI" panose="020B0502040204020203" pitchFamily="34" charset="0"/>
              </a:rPr>
              <a:t> container images contain all the required dependencies. For more information, see the </a:t>
            </a:r>
            <a:r>
              <a:rPr lang="en-US" b="0" i="0" u="none" strike="noStrike">
                <a:solidFill>
                  <a:srgbClr val="E6E6E6"/>
                </a:solidFill>
                <a:effectLst/>
                <a:latin typeface="Segoe UI" panose="020B0502040204020203" pitchFamily="34" charset="0"/>
                <a:hlinkClick r:id="rId7"/>
              </a:rPr>
              <a:t>build instructions</a:t>
            </a:r>
            <a:r>
              <a:rPr lang="en-US" b="0" i="0">
                <a:solidFill>
                  <a:srgbClr val="E6E6E6"/>
                </a:solidFill>
                <a:effectLst/>
                <a:latin typeface="Segoe UI" panose="020B0502040204020203" pitchFamily="34" charset="0"/>
              </a:rPr>
              <a:t>.</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35</a:t>
            </a:fld>
            <a:endParaRPr lang="en-US"/>
          </a:p>
        </p:txBody>
      </p:sp>
    </p:spTree>
    <p:extLst>
      <p:ext uri="{BB962C8B-B14F-4D97-AF65-F5344CB8AC3E}">
        <p14:creationId xmlns:p14="http://schemas.microsoft.com/office/powerpoint/2010/main" val="3323450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E6E6E6"/>
                </a:solidFill>
                <a:effectLst/>
                <a:latin typeface="Segoe UI" panose="020B0502040204020203" pitchFamily="34" charset="0"/>
              </a:rPr>
              <a:t>When you build apps that target Windows on non-Windows platforms, the resulting executable is now updated with any specified Win32 resources—for example, application icon, manifest, version information.</a:t>
            </a:r>
          </a:p>
          <a:p>
            <a:pPr algn="l"/>
            <a:r>
              <a:rPr lang="en-US" b="0" i="0">
                <a:solidFill>
                  <a:srgbClr val="E6E6E6"/>
                </a:solidFill>
                <a:effectLst/>
                <a:latin typeface="Segoe UI" panose="020B0502040204020203" pitchFamily="34" charset="0"/>
              </a:rPr>
              <a:t>Previously, applications had to be built on Windows in order to have such resources. Fixing this gap in cross-building support has been a popular request, as it was a significant pain point affecting both infrastructure complexity and resource usage.</a:t>
            </a:r>
          </a:p>
        </p:txBody>
      </p:sp>
      <p:sp>
        <p:nvSpPr>
          <p:cNvPr id="4" name="Slide Number Placeholder 3"/>
          <p:cNvSpPr>
            <a:spLocks noGrp="1"/>
          </p:cNvSpPr>
          <p:nvPr>
            <p:ph type="sldNum" sz="quarter" idx="5"/>
          </p:nvPr>
        </p:nvSpPr>
        <p:spPr/>
        <p:txBody>
          <a:bodyPr/>
          <a:lstStyle/>
          <a:p>
            <a:fld id="{E2215EB6-37F8-214B-AAA9-598228FDC1D7}" type="slidenum">
              <a:rPr lang="en-US" smtClean="0"/>
              <a:t>36</a:t>
            </a:fld>
            <a:endParaRPr lang="en-US"/>
          </a:p>
        </p:txBody>
      </p:sp>
    </p:spTree>
    <p:extLst>
      <p:ext uri="{BB962C8B-B14F-4D97-AF65-F5344CB8AC3E}">
        <p14:creationId xmlns:p14="http://schemas.microsoft.com/office/powerpoint/2010/main" val="3852538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000000"/>
                </a:solidFill>
                <a:effectLst/>
                <a:latin typeface="Helvetica Neue" panose="02000503000000020004" pitchFamily="2" charset="0"/>
              </a:rPr>
              <a:t>Code Analysis</a:t>
            </a:r>
            <a:endParaRPr lang="en-US" b="0" i="0">
              <a:solidFill>
                <a:srgbClr val="333333"/>
              </a:solidFill>
              <a:effectLst/>
              <a:latin typeface="Helvetica Neue" panose="02000503000000020004" pitchFamily="2" charset="0"/>
            </a:endParaRPr>
          </a:p>
          <a:p>
            <a:pPr marL="742950" lvl="1" indent="-285750" algn="l">
              <a:buFont typeface="+mj-lt"/>
              <a:buAutoNum type="arabicPeriod"/>
            </a:pPr>
            <a:r>
              <a:rPr lang="en-US" b="0" i="0">
                <a:solidFill>
                  <a:srgbClr val="333333"/>
                </a:solidFill>
                <a:effectLst/>
                <a:latin typeface="Helvetica Neue" panose="02000503000000020004" pitchFamily="2" charset="0"/>
              </a:rPr>
              <a:t>New code analyzers and fixers have been added to help verify you are using the .NET library APIs correctly and efficiently</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37</a:t>
            </a:fld>
            <a:endParaRPr lang="en-US"/>
          </a:p>
        </p:txBody>
      </p:sp>
    </p:spTree>
    <p:extLst>
      <p:ext uri="{BB962C8B-B14F-4D97-AF65-F5344CB8AC3E}">
        <p14:creationId xmlns:p14="http://schemas.microsoft.com/office/powerpoint/2010/main" val="4095934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E6E6E6"/>
                </a:solidFill>
                <a:effectLst/>
                <a:latin typeface="Segoe UI" panose="020B0502040204020203" pitchFamily="34" charset="0"/>
              </a:rPr>
              <a:t>NuGet</a:t>
            </a:r>
          </a:p>
          <a:p>
            <a:pPr algn="l"/>
            <a:r>
              <a:rPr lang="en-US" b="0" i="0">
                <a:solidFill>
                  <a:srgbClr val="E6E6E6"/>
                </a:solidFill>
                <a:effectLst/>
                <a:latin typeface="Segoe UI" panose="020B0502040204020203" pitchFamily="34" charset="0"/>
              </a:rPr>
              <a:t>Starting in .NET 8, NuGet verifies signed packages on Linux by default. NuGet continues to verify signed packages on Windows as well.</a:t>
            </a:r>
          </a:p>
          <a:p>
            <a:pPr algn="l"/>
            <a:r>
              <a:rPr lang="en-US" b="0" i="0">
                <a:solidFill>
                  <a:srgbClr val="E6E6E6"/>
                </a:solidFill>
                <a:effectLst/>
                <a:latin typeface="Segoe UI" panose="020B0502040204020203" pitchFamily="34" charset="0"/>
              </a:rPr>
              <a:t>Most users shouldn't notice the verification. However, if you have an existing root certificate bundle located at </a:t>
            </a:r>
            <a:r>
              <a:rPr lang="en-US" b="0" i="1">
                <a:solidFill>
                  <a:srgbClr val="E6E6E6"/>
                </a:solidFill>
                <a:effectLst/>
                <a:latin typeface="Segoe UI" panose="020B0502040204020203" pitchFamily="34" charset="0"/>
              </a:rPr>
              <a:t>/</a:t>
            </a:r>
            <a:r>
              <a:rPr lang="en-US" b="0" i="1" err="1">
                <a:solidFill>
                  <a:srgbClr val="E6E6E6"/>
                </a:solidFill>
                <a:effectLst/>
                <a:latin typeface="Segoe UI" panose="020B0502040204020203" pitchFamily="34" charset="0"/>
              </a:rPr>
              <a:t>etc</a:t>
            </a:r>
            <a:r>
              <a:rPr lang="en-US" b="0" i="1">
                <a:solidFill>
                  <a:srgbClr val="E6E6E6"/>
                </a:solidFill>
                <a:effectLst/>
                <a:latin typeface="Segoe UI" panose="020B0502040204020203" pitchFamily="34" charset="0"/>
              </a:rPr>
              <a:t>/</a:t>
            </a:r>
            <a:r>
              <a:rPr lang="en-US" b="0" i="1" err="1">
                <a:solidFill>
                  <a:srgbClr val="E6E6E6"/>
                </a:solidFill>
                <a:effectLst/>
                <a:latin typeface="Segoe UI" panose="020B0502040204020203" pitchFamily="34" charset="0"/>
              </a:rPr>
              <a:t>pki</a:t>
            </a:r>
            <a:r>
              <a:rPr lang="en-US" b="0" i="1">
                <a:solidFill>
                  <a:srgbClr val="E6E6E6"/>
                </a:solidFill>
                <a:effectLst/>
                <a:latin typeface="Segoe UI" panose="020B0502040204020203" pitchFamily="34" charset="0"/>
              </a:rPr>
              <a:t>/ca-trust/extracted/</a:t>
            </a:r>
            <a:r>
              <a:rPr lang="en-US" b="0" i="1" err="1">
                <a:solidFill>
                  <a:srgbClr val="E6E6E6"/>
                </a:solidFill>
                <a:effectLst/>
                <a:latin typeface="Segoe UI" panose="020B0502040204020203" pitchFamily="34" charset="0"/>
              </a:rPr>
              <a:t>pem</a:t>
            </a:r>
            <a:r>
              <a:rPr lang="en-US" b="0" i="1">
                <a:solidFill>
                  <a:srgbClr val="E6E6E6"/>
                </a:solidFill>
                <a:effectLst/>
                <a:latin typeface="Segoe UI" panose="020B0502040204020203" pitchFamily="34" charset="0"/>
              </a:rPr>
              <a:t>/</a:t>
            </a:r>
            <a:r>
              <a:rPr lang="en-US" b="0" i="1" err="1">
                <a:solidFill>
                  <a:srgbClr val="E6E6E6"/>
                </a:solidFill>
                <a:effectLst/>
                <a:latin typeface="Segoe UI" panose="020B0502040204020203" pitchFamily="34" charset="0"/>
              </a:rPr>
              <a:t>objsign</a:t>
            </a:r>
            <a:r>
              <a:rPr lang="en-US" b="0" i="1">
                <a:solidFill>
                  <a:srgbClr val="E6E6E6"/>
                </a:solidFill>
                <a:effectLst/>
                <a:latin typeface="Segoe UI" panose="020B0502040204020203" pitchFamily="34" charset="0"/>
              </a:rPr>
              <a:t>-ca-</a:t>
            </a:r>
            <a:r>
              <a:rPr lang="en-US" b="0" i="1" err="1">
                <a:solidFill>
                  <a:srgbClr val="E6E6E6"/>
                </a:solidFill>
                <a:effectLst/>
                <a:latin typeface="Segoe UI" panose="020B0502040204020203" pitchFamily="34" charset="0"/>
              </a:rPr>
              <a:t>bundle.pem</a:t>
            </a:r>
            <a:r>
              <a:rPr lang="en-US" b="0" i="0">
                <a:solidFill>
                  <a:srgbClr val="E6E6E6"/>
                </a:solidFill>
                <a:effectLst/>
                <a:latin typeface="Segoe UI" panose="020B0502040204020203" pitchFamily="34" charset="0"/>
              </a:rPr>
              <a:t>, you may see trust failures accompanied by </a:t>
            </a:r>
            <a:r>
              <a:rPr lang="en-US" b="0" i="0" u="none" strike="noStrike">
                <a:solidFill>
                  <a:srgbClr val="E6E6E6"/>
                </a:solidFill>
                <a:effectLst/>
                <a:latin typeface="Segoe UI" panose="020B0502040204020203" pitchFamily="34" charset="0"/>
                <a:hlinkClick r:id="rId3"/>
              </a:rPr>
              <a:t>warning NU3042</a:t>
            </a:r>
            <a:r>
              <a:rPr lang="en-US" b="0" i="0">
                <a:solidFill>
                  <a:srgbClr val="E6E6E6"/>
                </a:solidFill>
                <a:effectLst/>
                <a:latin typeface="Segoe UI" panose="020B0502040204020203" pitchFamily="34" charset="0"/>
              </a:rPr>
              <a:t>.</a:t>
            </a:r>
          </a:p>
          <a:p>
            <a:pPr algn="l"/>
            <a:r>
              <a:rPr lang="en-US" b="0" i="0">
                <a:solidFill>
                  <a:srgbClr val="E6E6E6"/>
                </a:solidFill>
                <a:effectLst/>
                <a:latin typeface="Segoe UI" panose="020B0502040204020203" pitchFamily="34" charset="0"/>
              </a:rPr>
              <a:t>You can opt out of verification by setting the environment variable DOTNET_NUGET_SIGNATURE_VERIFICATION to false.</a:t>
            </a:r>
          </a:p>
        </p:txBody>
      </p:sp>
      <p:sp>
        <p:nvSpPr>
          <p:cNvPr id="4" name="Slide Number Placeholder 3"/>
          <p:cNvSpPr>
            <a:spLocks noGrp="1"/>
          </p:cNvSpPr>
          <p:nvPr>
            <p:ph type="sldNum" sz="quarter" idx="5"/>
          </p:nvPr>
        </p:nvSpPr>
        <p:spPr/>
        <p:txBody>
          <a:bodyPr/>
          <a:lstStyle/>
          <a:p>
            <a:fld id="{E2215EB6-37F8-214B-AAA9-598228FDC1D7}" type="slidenum">
              <a:rPr lang="en-US" smtClean="0"/>
              <a:t>38</a:t>
            </a:fld>
            <a:endParaRPr lang="en-US"/>
          </a:p>
        </p:txBody>
      </p:sp>
    </p:spTree>
    <p:extLst>
      <p:ext uri="{BB962C8B-B14F-4D97-AF65-F5344CB8AC3E}">
        <p14:creationId xmlns:p14="http://schemas.microsoft.com/office/powerpoint/2010/main" val="2015935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6E6E6"/>
                </a:solidFill>
                <a:effectLst/>
                <a:latin typeface="Segoe UI" panose="020B0502040204020203" pitchFamily="34" charset="0"/>
              </a:rPr>
              <a:t>If you're migrating an app to .NET 8, the breaking changes listed here might affect you. Changes are grouped by technology area, such as ASP.NET Core or Windows Forms.</a:t>
            </a:r>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39</a:t>
            </a:fld>
            <a:endParaRPr lang="en-US"/>
          </a:p>
        </p:txBody>
      </p:sp>
    </p:spTree>
    <p:extLst>
      <p:ext uri="{BB962C8B-B14F-4D97-AF65-F5344CB8AC3E}">
        <p14:creationId xmlns:p14="http://schemas.microsoft.com/office/powerpoint/2010/main" val="21545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romanLcPeriod"/>
            </a:pPr>
            <a:r>
              <a:rPr lang="en-US" sz="1100" b="0" i="0">
                <a:effectLst/>
                <a:latin typeface="Calibri" panose="020F0502020204030204" pitchFamily="34" charset="0"/>
              </a:rPr>
              <a:t>How many .Nets are there?</a:t>
            </a:r>
          </a:p>
          <a:p>
            <a:pPr marL="742950" lvl="1" indent="-285750" rtl="0" fontAlgn="ctr">
              <a:spcBef>
                <a:spcPts val="0"/>
              </a:spcBef>
              <a:spcAft>
                <a:spcPts val="0"/>
              </a:spcAft>
              <a:buFont typeface="+mj-lt"/>
              <a:buAutoNum type="arabicPeriod"/>
            </a:pPr>
            <a:r>
              <a:rPr lang="en-US" sz="1100" b="0" i="0">
                <a:effectLst/>
                <a:latin typeface="Calibri" panose="020F0502020204030204" pitchFamily="34" charset="0"/>
              </a:rPr>
              <a:t>Talk a bit about how </a:t>
            </a:r>
            <a:r>
              <a:rPr lang="en-US" sz="1100" b="0" i="0" err="1">
                <a:effectLst/>
                <a:latin typeface="Calibri" panose="020F0502020204030204" pitchFamily="34" charset="0"/>
              </a:rPr>
              <a:t>.net</a:t>
            </a:r>
            <a:r>
              <a:rPr lang="en-US" sz="1100" b="0" i="0">
                <a:effectLst/>
                <a:latin typeface="Calibri" panose="020F0502020204030204" pitchFamily="34" charset="0"/>
              </a:rPr>
              <a:t> framework and </a:t>
            </a:r>
            <a:r>
              <a:rPr lang="en-US" sz="1100" b="0" i="0" err="1">
                <a:effectLst/>
                <a:latin typeface="Calibri" panose="020F0502020204030204" pitchFamily="34" charset="0"/>
              </a:rPr>
              <a:t>.net</a:t>
            </a:r>
            <a:r>
              <a:rPr lang="en-US" sz="1100" b="0" i="0">
                <a:effectLst/>
                <a:latin typeface="Calibri" panose="020F0502020204030204" pitchFamily="34" charset="0"/>
              </a:rPr>
              <a:t> core have combine into just </a:t>
            </a:r>
            <a:r>
              <a:rPr lang="en-US" sz="1100" b="0" i="0" err="1">
                <a:effectLst/>
                <a:latin typeface="Calibri" panose="020F0502020204030204" pitchFamily="34" charset="0"/>
              </a:rPr>
              <a:t>.Net</a:t>
            </a:r>
            <a:endParaRPr lang="en-US" sz="1100" b="0" i="0">
              <a:effectLst/>
              <a:latin typeface="Calibri" panose="020F0502020204030204" pitchFamily="34" charset="0"/>
            </a:endParaRPr>
          </a:p>
          <a:p>
            <a:pPr marL="742950" lvl="1" indent="-285750" rtl="0" fontAlgn="ctr">
              <a:spcBef>
                <a:spcPts val="0"/>
              </a:spcBef>
              <a:spcAft>
                <a:spcPts val="0"/>
              </a:spcAft>
              <a:buFont typeface="+mj-lt"/>
              <a:buAutoNum type="arabicPeriod"/>
            </a:pPr>
            <a:r>
              <a:rPr lang="en-US" sz="1100" b="0" i="0">
                <a:effectLst/>
                <a:latin typeface="Calibri" panose="020F0502020204030204" pitchFamily="34" charset="0"/>
              </a:rPr>
              <a:t>To many .nets, so we removed framework and core and started with </a:t>
            </a:r>
            <a:r>
              <a:rPr lang="en-US" sz="1100" b="0" i="0" err="1">
                <a:effectLst/>
                <a:latin typeface="Calibri" panose="020F0502020204030204" pitchFamily="34" charset="0"/>
              </a:rPr>
              <a:t>.Net</a:t>
            </a:r>
            <a:r>
              <a:rPr lang="en-US" sz="1100" b="0" i="0">
                <a:effectLst/>
                <a:latin typeface="Calibri" panose="020F0502020204030204" pitchFamily="34" charset="0"/>
              </a:rPr>
              <a:t> 5.</a:t>
            </a:r>
          </a:p>
          <a:p>
            <a:pPr marL="1143000" lvl="2" indent="-228600" rtl="0" fontAlgn="ctr">
              <a:spcBef>
                <a:spcPts val="0"/>
              </a:spcBef>
              <a:spcAft>
                <a:spcPts val="0"/>
              </a:spcAft>
              <a:buFont typeface="+mj-lt"/>
              <a:buAutoNum type="alphaLcPeriod"/>
            </a:pPr>
            <a:r>
              <a:rPr lang="en-US" sz="1100" b="0" i="0" err="1">
                <a:effectLst/>
                <a:latin typeface="Calibri" panose="020F0502020204030204" pitchFamily="34" charset="0"/>
              </a:rPr>
              <a:t>.Net</a:t>
            </a:r>
            <a:r>
              <a:rPr lang="en-US" sz="1100" b="0" i="0">
                <a:effectLst/>
                <a:latin typeface="Calibri" panose="020F0502020204030204" pitchFamily="34" charset="0"/>
              </a:rPr>
              <a:t> Standard will be the bridge across framework and core to keep things working from a historical perspective</a:t>
            </a:r>
          </a:p>
          <a:p>
            <a:pPr marL="1143000" lvl="2" indent="-228600" rtl="0" fontAlgn="ctr">
              <a:spcBef>
                <a:spcPts val="0"/>
              </a:spcBef>
              <a:spcAft>
                <a:spcPts val="0"/>
              </a:spcAft>
              <a:buFont typeface="+mj-lt"/>
              <a:buAutoNum type="alphaLcPeriod"/>
            </a:pPr>
            <a:r>
              <a:rPr lang="en-US" sz="1100" b="0" i="0" err="1">
                <a:effectLst/>
                <a:latin typeface="Calibri" panose="020F0502020204030204" pitchFamily="34" charset="0"/>
              </a:rPr>
              <a:t>Asp.net</a:t>
            </a:r>
            <a:r>
              <a:rPr lang="en-US" sz="1100" b="0" i="0">
                <a:effectLst/>
                <a:latin typeface="Calibri" panose="020F0502020204030204" pitchFamily="34" charset="0"/>
              </a:rPr>
              <a:t> core refers to apps running on </a:t>
            </a:r>
            <a:r>
              <a:rPr lang="en-US" sz="1100" b="0" i="0" err="1">
                <a:effectLst/>
                <a:latin typeface="Calibri" panose="020F0502020204030204" pitchFamily="34" charset="0"/>
              </a:rPr>
              <a:t>.net</a:t>
            </a:r>
            <a:r>
              <a:rPr lang="en-US" sz="1100" b="0" i="0">
                <a:effectLst/>
                <a:latin typeface="Calibri" panose="020F0502020204030204" pitchFamily="34" charset="0"/>
              </a:rPr>
              <a:t> 5 and greater </a:t>
            </a:r>
            <a:r>
              <a:rPr lang="en-US" sz="1100" b="0" i="0" err="1">
                <a:effectLst/>
                <a:latin typeface="Calibri" panose="020F0502020204030204" pitchFamily="34" charset="0"/>
              </a:rPr>
              <a:t>asp.net</a:t>
            </a:r>
            <a:r>
              <a:rPr lang="en-US" sz="1100" b="0" i="0">
                <a:effectLst/>
                <a:latin typeface="Calibri" panose="020F0502020204030204" pitchFamily="34" charset="0"/>
              </a:rPr>
              <a:t> refers to apps run on </a:t>
            </a:r>
            <a:r>
              <a:rPr lang="en-US" sz="1100" b="0" i="0" err="1">
                <a:effectLst/>
                <a:latin typeface="Calibri" panose="020F0502020204030204" pitchFamily="34" charset="0"/>
              </a:rPr>
              <a:t>.net</a:t>
            </a:r>
            <a:r>
              <a:rPr lang="en-US" sz="1100" b="0" i="0">
                <a:effectLst/>
                <a:latin typeface="Calibri" panose="020F0502020204030204" pitchFamily="34" charset="0"/>
              </a:rPr>
              <a:t> framework versions</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4</a:t>
            </a:fld>
            <a:endParaRPr lang="en-US"/>
          </a:p>
        </p:txBody>
      </p:sp>
    </p:spTree>
    <p:extLst>
      <p:ext uri="{BB962C8B-B14F-4D97-AF65-F5344CB8AC3E}">
        <p14:creationId xmlns:p14="http://schemas.microsoft.com/office/powerpoint/2010/main" val="1693418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000000"/>
                </a:solidFill>
                <a:effectLst/>
                <a:latin typeface="Helvetica Neue" panose="02000503000000020004" pitchFamily="2" charset="0"/>
              </a:rPr>
              <a:t>Identifying Breaking Changes</a:t>
            </a:r>
            <a:endParaRPr lang="en-US" b="0" i="0">
              <a:solidFill>
                <a:srgbClr val="333333"/>
              </a:solidFill>
              <a:effectLst/>
              <a:latin typeface="Helvetica Neue" panose="02000503000000020004" pitchFamily="2" charset="0"/>
            </a:endParaRPr>
          </a:p>
          <a:p>
            <a:pPr marL="742950" lvl="1" indent="-285750" algn="l">
              <a:buFont typeface="+mj-lt"/>
              <a:buAutoNum type="arabicPeriod"/>
            </a:pPr>
            <a:r>
              <a:rPr lang="en-US" b="0" i="0">
                <a:solidFill>
                  <a:srgbClr val="333333"/>
                </a:solidFill>
                <a:effectLst/>
                <a:latin typeface="Helvetica Neue" panose="02000503000000020004" pitchFamily="2" charset="0"/>
              </a:rPr>
              <a:t>Most changes are from planned deprecations or infra support changes, but MFST provides a document that outlines these changes here:</a:t>
            </a:r>
          </a:p>
          <a:p>
            <a:pPr marL="1143000" lvl="2" indent="-228600" algn="l">
              <a:buFont typeface="+mj-lt"/>
              <a:buAutoNum type="arabicPeriod"/>
            </a:pPr>
            <a:r>
              <a:rPr lang="en-US" b="0" i="0" u="none" strike="noStrike">
                <a:solidFill>
                  <a:srgbClr val="0088CC"/>
                </a:solidFill>
                <a:effectLst/>
                <a:latin typeface="Helvetica Neue" panose="02000503000000020004" pitchFamily="2" charset="0"/>
                <a:hlinkClick r:id="rId3"/>
              </a:rPr>
              <a:t>.Net 8</a:t>
            </a:r>
            <a:endParaRPr lang="en-US" b="0" i="0">
              <a:solidFill>
                <a:srgbClr val="333333"/>
              </a:solidFill>
              <a:effectLst/>
              <a:latin typeface="Helvetica Neue" panose="02000503000000020004" pitchFamily="2" charset="0"/>
            </a:endParaRPr>
          </a:p>
          <a:p>
            <a:pPr marL="1143000" lvl="2" indent="-228600" algn="l">
              <a:buFont typeface="+mj-lt"/>
              <a:buAutoNum type="arabicPeriod"/>
            </a:pPr>
            <a:r>
              <a:rPr lang="en-US" b="0" i="0" u="none" strike="noStrike">
                <a:solidFill>
                  <a:srgbClr val="0088CC"/>
                </a:solidFill>
                <a:effectLst/>
                <a:latin typeface="Helvetica Neue" panose="02000503000000020004" pitchFamily="2" charset="0"/>
                <a:hlinkClick r:id="rId4"/>
              </a:rPr>
              <a:t>.Net 7</a:t>
            </a:r>
            <a:endParaRPr lang="en-US" b="0" i="0">
              <a:solidFill>
                <a:srgbClr val="333333"/>
              </a:solidFill>
              <a:effectLst/>
              <a:latin typeface="Helvetica Neue" panose="02000503000000020004" pitchFamily="2" charset="0"/>
            </a:endParaRPr>
          </a:p>
          <a:p>
            <a:pPr marL="742950" lvl="1" indent="-285750" algn="l">
              <a:buFont typeface="+mj-lt"/>
              <a:buAutoNum type="arabicPeriod"/>
            </a:pPr>
            <a:r>
              <a:rPr lang="en-US" b="0" i="0">
                <a:solidFill>
                  <a:srgbClr val="333333"/>
                </a:solidFill>
                <a:effectLst/>
                <a:latin typeface="Helvetica Neue" panose="02000503000000020004" pitchFamily="2" charset="0"/>
              </a:rPr>
              <a:t>You can also to to the </a:t>
            </a:r>
            <a:r>
              <a:rPr lang="en-US" b="0" i="0" u="none" strike="noStrike">
                <a:solidFill>
                  <a:srgbClr val="0088CC"/>
                </a:solidFill>
                <a:effectLst/>
                <a:latin typeface="Helvetica Neue" panose="02000503000000020004" pitchFamily="2" charset="0"/>
                <a:hlinkClick r:id="rId5"/>
              </a:rPr>
              <a:t>Issues of .NET</a:t>
            </a:r>
            <a:r>
              <a:rPr lang="en-US" b="0" i="0">
                <a:solidFill>
                  <a:srgbClr val="333333"/>
                </a:solidFill>
                <a:effectLst/>
                <a:latin typeface="Helvetica Neue" panose="02000503000000020004" pitchFamily="2" charset="0"/>
              </a:rPr>
              <a:t> to see anything that might not have made it to the documents yet.</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40</a:t>
            </a:fld>
            <a:endParaRPr lang="en-US"/>
          </a:p>
        </p:txBody>
      </p:sp>
    </p:spTree>
    <p:extLst>
      <p:ext uri="{BB962C8B-B14F-4D97-AF65-F5344CB8AC3E}">
        <p14:creationId xmlns:p14="http://schemas.microsoft.com/office/powerpoint/2010/main" val="4255163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33333"/>
                </a:solidFill>
                <a:effectLst/>
                <a:latin typeface="Helvetica Neue" panose="02000503000000020004" pitchFamily="2" charset="0"/>
              </a:rPr>
              <a:t>Each change is categorized as one of the following:</a:t>
            </a:r>
          </a:p>
          <a:p>
            <a:pPr marL="742950" lvl="1" indent="-285750" algn="l">
              <a:buFont typeface="Arial" panose="020B0604020202020204" pitchFamily="34" charset="0"/>
              <a:buChar char="•"/>
            </a:pPr>
            <a:r>
              <a:rPr lang="en-US" b="1" i="0">
                <a:solidFill>
                  <a:srgbClr val="000000"/>
                </a:solidFill>
                <a:effectLst/>
                <a:latin typeface="Helvetica Neue" panose="02000503000000020004" pitchFamily="2" charset="0"/>
              </a:rPr>
              <a:t>Binary incompatible</a:t>
            </a:r>
            <a:r>
              <a:rPr lang="en-US" b="0" i="0">
                <a:solidFill>
                  <a:srgbClr val="333333"/>
                </a:solidFill>
                <a:effectLst/>
                <a:latin typeface="Helvetica Neue" panose="02000503000000020004" pitchFamily="2" charset="0"/>
              </a:rPr>
              <a:t> - Breaking change when running code against the new runtime, recompile with new runtime</a:t>
            </a:r>
          </a:p>
          <a:p>
            <a:pPr marL="742950" lvl="1" indent="-285750" algn="l">
              <a:buFont typeface="Arial" panose="020B0604020202020204" pitchFamily="34" charset="0"/>
              <a:buChar char="•"/>
            </a:pPr>
            <a:r>
              <a:rPr lang="en-US" b="1" i="0">
                <a:solidFill>
                  <a:srgbClr val="000000"/>
                </a:solidFill>
                <a:effectLst/>
                <a:latin typeface="Helvetica Neue" panose="02000503000000020004" pitchFamily="2" charset="0"/>
              </a:rPr>
              <a:t>Source incompatible</a:t>
            </a:r>
            <a:r>
              <a:rPr lang="en-US" b="0" i="0">
                <a:solidFill>
                  <a:srgbClr val="333333"/>
                </a:solidFill>
                <a:effectLst/>
                <a:latin typeface="Helvetica Neue" panose="02000503000000020004" pitchFamily="2" charset="0"/>
              </a:rPr>
              <a:t> - Breaking change at compile time, source change might be required</a:t>
            </a:r>
          </a:p>
          <a:p>
            <a:pPr marL="742950" lvl="1" indent="-285750" algn="l">
              <a:buFont typeface="Arial" panose="020B0604020202020204" pitchFamily="34" charset="0"/>
              <a:buChar char="•"/>
            </a:pPr>
            <a:r>
              <a:rPr lang="en-US" b="1" i="0">
                <a:solidFill>
                  <a:srgbClr val="000000"/>
                </a:solidFill>
                <a:effectLst/>
                <a:latin typeface="Helvetica Neue" panose="02000503000000020004" pitchFamily="2" charset="0"/>
              </a:rPr>
              <a:t>Behavioral change</a:t>
            </a:r>
            <a:r>
              <a:rPr lang="en-US" b="0" i="0">
                <a:solidFill>
                  <a:srgbClr val="333333"/>
                </a:solidFill>
                <a:effectLst/>
                <a:latin typeface="Helvetica Neue" panose="02000503000000020004" pitchFamily="2" charset="0"/>
              </a:rPr>
              <a:t> - Existing code may behave differently at runtime, if not expected, code change would be required</a:t>
            </a:r>
          </a:p>
          <a:p>
            <a:pPr algn="l">
              <a:buFont typeface="Arial" panose="020B0604020202020204" pitchFamily="34" charset="0"/>
              <a:buChar char="•"/>
            </a:pPr>
            <a:r>
              <a:rPr lang="en-US" b="0" i="0">
                <a:solidFill>
                  <a:srgbClr val="333333"/>
                </a:solidFill>
                <a:effectLst/>
                <a:latin typeface="Helvetica Neue" panose="02000503000000020004" pitchFamily="2" charset="0"/>
              </a:rPr>
              <a:t>Given these changes, we will focus more on the </a:t>
            </a:r>
            <a:r>
              <a:rPr lang="en-US" b="1" i="0">
                <a:solidFill>
                  <a:srgbClr val="000000"/>
                </a:solidFill>
                <a:effectLst/>
                <a:latin typeface="Helvetica Neue" panose="02000503000000020004" pitchFamily="2" charset="0"/>
              </a:rPr>
              <a:t>Source incompatible</a:t>
            </a:r>
            <a:r>
              <a:rPr lang="en-US" b="0" i="0">
                <a:solidFill>
                  <a:srgbClr val="333333"/>
                </a:solidFill>
                <a:effectLst/>
                <a:latin typeface="Helvetica Neue" panose="02000503000000020004" pitchFamily="2" charset="0"/>
              </a:rPr>
              <a:t> types as those typically indicate a code change.</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41</a:t>
            </a:fld>
            <a:endParaRPr lang="en-US"/>
          </a:p>
        </p:txBody>
      </p:sp>
    </p:spTree>
    <p:extLst>
      <p:ext uri="{BB962C8B-B14F-4D97-AF65-F5344CB8AC3E}">
        <p14:creationId xmlns:p14="http://schemas.microsoft.com/office/powerpoint/2010/main" val="4584207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33333"/>
                </a:solidFill>
                <a:effectLst/>
                <a:latin typeface="Helvetica Neue" panose="02000503000000020004" pitchFamily="2" charset="0"/>
              </a:rPr>
              <a:t>All these breaking changes can be found by digging into each category and going to the corresponding link on the change. This will list the Version introduced, Previous behavior, New behavior, Type of breaking change, Reason for change, and Recommended action</a:t>
            </a:r>
          </a:p>
          <a:p>
            <a:endParaRPr lang="en-US"/>
          </a:p>
          <a:p>
            <a:r>
              <a:rPr lang="en-US"/>
              <a:t>Walk them through the process of navigating to each topic and reading through the changes</a:t>
            </a:r>
          </a:p>
        </p:txBody>
      </p:sp>
      <p:sp>
        <p:nvSpPr>
          <p:cNvPr id="4" name="Slide Number Placeholder 3"/>
          <p:cNvSpPr>
            <a:spLocks noGrp="1"/>
          </p:cNvSpPr>
          <p:nvPr>
            <p:ph type="sldNum" sz="quarter" idx="5"/>
          </p:nvPr>
        </p:nvSpPr>
        <p:spPr/>
        <p:txBody>
          <a:bodyPr/>
          <a:lstStyle/>
          <a:p>
            <a:fld id="{E2215EB6-37F8-214B-AAA9-598228FDC1D7}" type="slidenum">
              <a:rPr lang="en-US" smtClean="0"/>
              <a:t>42</a:t>
            </a:fld>
            <a:endParaRPr lang="en-US"/>
          </a:p>
        </p:txBody>
      </p:sp>
    </p:spTree>
    <p:extLst>
      <p:ext uri="{BB962C8B-B14F-4D97-AF65-F5344CB8AC3E}">
        <p14:creationId xmlns:p14="http://schemas.microsoft.com/office/powerpoint/2010/main" val="2709160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33333"/>
                </a:solidFill>
                <a:effectLst/>
                <a:latin typeface="Helvetica Neue" panose="02000503000000020004" pitchFamily="2" charset="0"/>
              </a:rPr>
              <a:t>Entity Framework Core if a little bit different so is a chart of the degree of changes</a:t>
            </a: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High</a:t>
            </a:r>
          </a:p>
          <a:p>
            <a:pPr marL="1143000" lvl="2" indent="-228600" algn="l">
              <a:buFont typeface="Arial" panose="020B0604020202020204" pitchFamily="34" charset="0"/>
              <a:buChar char="•"/>
            </a:pPr>
            <a:r>
              <a:rPr lang="en-US" b="0" i="0">
                <a:solidFill>
                  <a:srgbClr val="333333"/>
                </a:solidFill>
                <a:effectLst/>
                <a:latin typeface="Helvetica Neue" panose="02000503000000020004" pitchFamily="2" charset="0"/>
              </a:rPr>
              <a:t>Contains in LINQ queries is moving to a new more efficient query rendering and is unsupported at SQL Server 2014 and below. This may also impact newer SQL Server versions with an older compatibility level</a:t>
            </a:r>
          </a:p>
          <a:p>
            <a:pPr marL="1600200" lvl="3" indent="-228600" algn="l">
              <a:buFont typeface="Arial" panose="020B0604020202020204" pitchFamily="34" charset="0"/>
              <a:buChar char="•"/>
            </a:pPr>
            <a:r>
              <a:rPr lang="en-US" b="0" i="0">
                <a:solidFill>
                  <a:srgbClr val="333333"/>
                </a:solidFill>
                <a:effectLst/>
                <a:latin typeface="Helvetica Neue" panose="02000503000000020004" pitchFamily="2" charset="0"/>
              </a:rPr>
              <a:t>If you can't mitigate this by upgrading to using a compatibility level above 130 you can adjust the compatibility level in EF Core</a:t>
            </a:r>
          </a:p>
          <a:p>
            <a:pPr marL="1600200" lvl="3" indent="-228600" algn="l">
              <a:buFont typeface="Arial" panose="020B0604020202020204" pitchFamily="34" charset="0"/>
              <a:buChar char="•"/>
            </a:pPr>
            <a:r>
              <a:rPr lang="en-US" b="0" i="0">
                <a:solidFill>
                  <a:srgbClr val="A71D5D"/>
                </a:solidFill>
                <a:effectLst/>
                <a:latin typeface="Helvetica Neue" panose="02000503000000020004" pitchFamily="2" charset="0"/>
              </a:rPr>
              <a:t>protected</a:t>
            </a:r>
            <a:r>
              <a:rPr lang="en-US" b="0" i="0">
                <a:solidFill>
                  <a:srgbClr val="333333"/>
                </a:solidFill>
                <a:effectLst/>
                <a:latin typeface="Helvetica Neue" panose="02000503000000020004" pitchFamily="2" charset="0"/>
              </a:rPr>
              <a:t> </a:t>
            </a:r>
            <a:r>
              <a:rPr lang="en-US" b="0" i="0">
                <a:solidFill>
                  <a:srgbClr val="A71D5D"/>
                </a:solidFill>
                <a:effectLst/>
                <a:latin typeface="Helvetica Neue" panose="02000503000000020004" pitchFamily="2" charset="0"/>
              </a:rPr>
              <a:t>override</a:t>
            </a:r>
            <a:r>
              <a:rPr lang="en-US" b="0" i="0">
                <a:solidFill>
                  <a:srgbClr val="333333"/>
                </a:solidFill>
                <a:effectLst/>
                <a:latin typeface="Helvetica Neue" panose="02000503000000020004" pitchFamily="2" charset="0"/>
              </a:rPr>
              <a:t> </a:t>
            </a:r>
            <a:r>
              <a:rPr lang="en-US" b="0" i="0">
                <a:solidFill>
                  <a:srgbClr val="A71D5D"/>
                </a:solidFill>
                <a:effectLst/>
                <a:latin typeface="Helvetica Neue" panose="02000503000000020004" pitchFamily="2" charset="0"/>
              </a:rPr>
              <a:t>void</a:t>
            </a:r>
            <a:r>
              <a:rPr lang="en-US" b="0" i="0">
                <a:solidFill>
                  <a:srgbClr val="333333"/>
                </a:solidFill>
                <a:effectLst/>
                <a:latin typeface="Helvetica Neue" panose="02000503000000020004" pitchFamily="2" charset="0"/>
              </a:rPr>
              <a:t> </a:t>
            </a:r>
            <a:r>
              <a:rPr lang="en-US" b="0" i="0" err="1">
                <a:solidFill>
                  <a:srgbClr val="795DA3"/>
                </a:solidFill>
                <a:effectLst/>
                <a:latin typeface="Helvetica Neue" panose="02000503000000020004" pitchFamily="2" charset="0"/>
              </a:rPr>
              <a:t>OnConfiguring</a:t>
            </a:r>
            <a:r>
              <a:rPr lang="en-US" b="0" i="0">
                <a:solidFill>
                  <a:srgbClr val="333333"/>
                </a:solidFill>
                <a:effectLst/>
                <a:latin typeface="Helvetica Neue" panose="02000503000000020004" pitchFamily="2" charset="0"/>
              </a:rPr>
              <a:t>(</a:t>
            </a:r>
            <a:r>
              <a:rPr lang="en-US" b="0" i="0" err="1">
                <a:solidFill>
                  <a:srgbClr val="795DA3"/>
                </a:solidFill>
                <a:effectLst/>
                <a:latin typeface="Helvetica Neue" panose="02000503000000020004" pitchFamily="2" charset="0"/>
              </a:rPr>
              <a:t>DbContextOptionsBuilder</a:t>
            </a:r>
            <a:r>
              <a:rPr lang="en-US" b="0" i="0">
                <a:solidFill>
                  <a:srgbClr val="333333"/>
                </a:solidFill>
                <a:effectLst/>
                <a:latin typeface="Helvetica Neue" panose="02000503000000020004" pitchFamily="2" charset="0"/>
              </a:rPr>
              <a:t> </a:t>
            </a:r>
            <a:r>
              <a:rPr lang="en-US" b="0" i="0" err="1">
                <a:solidFill>
                  <a:srgbClr val="333333"/>
                </a:solidFill>
                <a:effectLst/>
                <a:latin typeface="Helvetica Neue" panose="02000503000000020004" pitchFamily="2" charset="0"/>
              </a:rPr>
              <a:t>optionsBuilder</a:t>
            </a:r>
            <a:r>
              <a:rPr lang="en-US" b="0" i="0">
                <a:solidFill>
                  <a:srgbClr val="333333"/>
                </a:solidFill>
                <a:effectLst/>
                <a:latin typeface="Helvetica Neue" panose="02000503000000020004" pitchFamily="2" charset="0"/>
              </a:rPr>
              <a:t>) </a:t>
            </a:r>
            <a:r>
              <a:rPr lang="en-US" b="0" i="0">
                <a:solidFill>
                  <a:srgbClr val="A71D5D"/>
                </a:solidFill>
                <a:effectLst/>
                <a:latin typeface="Helvetica Neue" panose="02000503000000020004" pitchFamily="2" charset="0"/>
              </a:rPr>
              <a:t>=&gt;</a:t>
            </a:r>
            <a:r>
              <a:rPr lang="en-US" b="0" i="0">
                <a:solidFill>
                  <a:srgbClr val="333333"/>
                </a:solidFill>
                <a:effectLst/>
                <a:latin typeface="Helvetica Neue" panose="02000503000000020004" pitchFamily="2" charset="0"/>
              </a:rPr>
              <a:t> </a:t>
            </a:r>
            <a:r>
              <a:rPr lang="en-US" b="0" i="0" err="1">
                <a:solidFill>
                  <a:srgbClr val="333333"/>
                </a:solidFill>
                <a:effectLst/>
                <a:latin typeface="Helvetica Neue" panose="02000503000000020004" pitchFamily="2" charset="0"/>
              </a:rPr>
              <a:t>optionsBuilder</a:t>
            </a:r>
            <a:r>
              <a:rPr lang="en-US" b="0" i="0">
                <a:solidFill>
                  <a:srgbClr val="333333"/>
                </a:solidFill>
                <a:effectLst/>
                <a:latin typeface="Helvetica Neue" panose="02000503000000020004" pitchFamily="2" charset="0"/>
              </a:rPr>
              <a:t> .</a:t>
            </a:r>
            <a:r>
              <a:rPr lang="en-US" b="0" i="0" err="1">
                <a:solidFill>
                  <a:srgbClr val="795DA3"/>
                </a:solidFill>
                <a:effectLst/>
                <a:latin typeface="Helvetica Neue" panose="02000503000000020004" pitchFamily="2" charset="0"/>
              </a:rPr>
              <a:t>UseSqlServer</a:t>
            </a:r>
            <a:r>
              <a:rPr lang="en-US" b="0" i="0">
                <a:solidFill>
                  <a:srgbClr val="333333"/>
                </a:solidFill>
                <a:effectLst/>
                <a:latin typeface="Helvetica Neue" panose="02000503000000020004" pitchFamily="2" charset="0"/>
              </a:rPr>
              <a:t>(</a:t>
            </a:r>
            <a:r>
              <a:rPr lang="en-US" b="0" i="0">
                <a:solidFill>
                  <a:srgbClr val="183691"/>
                </a:solidFill>
                <a:effectLst/>
                <a:latin typeface="Helvetica Neue" panose="02000503000000020004" pitchFamily="2" charset="0"/>
              </a:rPr>
              <a:t>@"&lt;CONNECTION STRING&gt;"</a:t>
            </a:r>
            <a:r>
              <a:rPr lang="en-US" b="0" i="0">
                <a:solidFill>
                  <a:srgbClr val="333333"/>
                </a:solidFill>
                <a:effectLst/>
                <a:latin typeface="Helvetica Neue" panose="02000503000000020004" pitchFamily="2" charset="0"/>
              </a:rPr>
              <a:t>, o </a:t>
            </a:r>
            <a:r>
              <a:rPr lang="en-US" b="0" i="0">
                <a:solidFill>
                  <a:srgbClr val="A71D5D"/>
                </a:solidFill>
                <a:effectLst/>
                <a:latin typeface="Helvetica Neue" panose="02000503000000020004" pitchFamily="2" charset="0"/>
              </a:rPr>
              <a:t>=&gt;</a:t>
            </a:r>
            <a:r>
              <a:rPr lang="en-US" b="0" i="0">
                <a:solidFill>
                  <a:srgbClr val="333333"/>
                </a:solidFill>
                <a:effectLst/>
                <a:latin typeface="Helvetica Neue" panose="02000503000000020004" pitchFamily="2" charset="0"/>
              </a:rPr>
              <a:t> </a:t>
            </a:r>
            <a:r>
              <a:rPr lang="en-US" b="0" i="0" err="1">
                <a:solidFill>
                  <a:srgbClr val="333333"/>
                </a:solidFill>
                <a:effectLst/>
                <a:latin typeface="Helvetica Neue" panose="02000503000000020004" pitchFamily="2" charset="0"/>
              </a:rPr>
              <a:t>o.</a:t>
            </a:r>
            <a:r>
              <a:rPr lang="en-US" b="0" i="0" err="1">
                <a:solidFill>
                  <a:srgbClr val="795DA3"/>
                </a:solidFill>
                <a:effectLst/>
                <a:latin typeface="Helvetica Neue" panose="02000503000000020004" pitchFamily="2" charset="0"/>
              </a:rPr>
              <a:t>UseCompatibilityLevel</a:t>
            </a:r>
            <a:r>
              <a:rPr lang="en-US" b="0" i="0">
                <a:solidFill>
                  <a:srgbClr val="333333"/>
                </a:solidFill>
                <a:effectLst/>
                <a:latin typeface="Helvetica Neue" panose="02000503000000020004" pitchFamily="2" charset="0"/>
              </a:rPr>
              <a:t>(</a:t>
            </a:r>
            <a:r>
              <a:rPr lang="en-US" b="0" i="0">
                <a:solidFill>
                  <a:srgbClr val="0086B3"/>
                </a:solidFill>
                <a:effectLst/>
                <a:latin typeface="Helvetica Neue" panose="02000503000000020004" pitchFamily="2" charset="0"/>
              </a:rPr>
              <a:t>120</a:t>
            </a:r>
            <a:r>
              <a:rPr lang="en-US" b="0" i="0">
                <a:solidFill>
                  <a:srgbClr val="333333"/>
                </a:solidFill>
                <a:effectLst/>
                <a:latin typeface="Helvetica Neue" panose="02000503000000020004" pitchFamily="2" charset="0"/>
              </a:rPr>
              <a:t>)); </a:t>
            </a:r>
          </a:p>
          <a:p>
            <a:pPr marL="1143000" lvl="2" indent="-228600" algn="l">
              <a:buFont typeface="Arial" panose="020B0604020202020204" pitchFamily="34" charset="0"/>
              <a:buChar char="•"/>
            </a:pPr>
            <a:r>
              <a:rPr lang="en-US" b="0" i="0">
                <a:solidFill>
                  <a:srgbClr val="333333"/>
                </a:solidFill>
                <a:effectLst/>
                <a:latin typeface="Helvetica Neue" panose="02000503000000020004" pitchFamily="2" charset="0"/>
              </a:rPr>
              <a:t>Enums in JSON are stored as </a:t>
            </a:r>
            <a:r>
              <a:rPr lang="en-US" b="0" i="0" err="1">
                <a:solidFill>
                  <a:srgbClr val="333333"/>
                </a:solidFill>
                <a:effectLst/>
                <a:latin typeface="Helvetica Neue" panose="02000503000000020004" pitchFamily="2" charset="0"/>
              </a:rPr>
              <a:t>ints</a:t>
            </a:r>
            <a:r>
              <a:rPr lang="en-US" b="0" i="0">
                <a:solidFill>
                  <a:srgbClr val="333333"/>
                </a:solidFill>
                <a:effectLst/>
                <a:latin typeface="Helvetica Neue" panose="02000503000000020004" pitchFamily="2" charset="0"/>
              </a:rPr>
              <a:t> instead of strings by default.</a:t>
            </a:r>
          </a:p>
          <a:p>
            <a:pPr marL="1600200" lvl="3" indent="-228600" algn="l">
              <a:buFont typeface="Arial" panose="020B0604020202020204" pitchFamily="34" charset="0"/>
              <a:buChar char="•"/>
            </a:pPr>
            <a:r>
              <a:rPr lang="en-US" b="0" i="0">
                <a:solidFill>
                  <a:srgbClr val="333333"/>
                </a:solidFill>
                <a:effectLst/>
                <a:latin typeface="Helvetica Neue" panose="02000503000000020004" pitchFamily="2" charset="0"/>
              </a:rPr>
              <a:t>If you can't adjust your code, you can mitigate this in one of two ways.</a:t>
            </a:r>
          </a:p>
          <a:p>
            <a:pPr marL="1600200" lvl="3" indent="-228600" algn="l">
              <a:buFont typeface="Arial" panose="020B0604020202020204" pitchFamily="34" charset="0"/>
              <a:buChar char="•"/>
            </a:pPr>
            <a:r>
              <a:rPr lang="en-US" b="0" i="0">
                <a:solidFill>
                  <a:srgbClr val="333333"/>
                </a:solidFill>
                <a:effectLst/>
                <a:latin typeface="Helvetica Neue" panose="02000503000000020004" pitchFamily="2" charset="0"/>
              </a:rPr>
              <a:t>Use a conversion</a:t>
            </a:r>
          </a:p>
          <a:p>
            <a:pPr marL="1600200" lvl="3" indent="-228600" algn="l">
              <a:buFont typeface="Arial" panose="020B0604020202020204" pitchFamily="34" charset="0"/>
              <a:buChar char="•"/>
            </a:pPr>
            <a:r>
              <a:rPr lang="en-US" b="0" i="0">
                <a:solidFill>
                  <a:srgbClr val="A71D5D"/>
                </a:solidFill>
                <a:effectLst/>
                <a:latin typeface="Helvetica Neue" panose="02000503000000020004" pitchFamily="2" charset="0"/>
              </a:rPr>
              <a:t>protected</a:t>
            </a:r>
            <a:r>
              <a:rPr lang="en-US" b="0" i="0">
                <a:solidFill>
                  <a:srgbClr val="333333"/>
                </a:solidFill>
                <a:effectLst/>
                <a:latin typeface="Helvetica Neue" panose="02000503000000020004" pitchFamily="2" charset="0"/>
              </a:rPr>
              <a:t> </a:t>
            </a:r>
            <a:r>
              <a:rPr lang="en-US" b="0" i="0">
                <a:solidFill>
                  <a:srgbClr val="A71D5D"/>
                </a:solidFill>
                <a:effectLst/>
                <a:latin typeface="Helvetica Neue" panose="02000503000000020004" pitchFamily="2" charset="0"/>
              </a:rPr>
              <a:t>override</a:t>
            </a:r>
            <a:r>
              <a:rPr lang="en-US" b="0" i="0">
                <a:solidFill>
                  <a:srgbClr val="333333"/>
                </a:solidFill>
                <a:effectLst/>
                <a:latin typeface="Helvetica Neue" panose="02000503000000020004" pitchFamily="2" charset="0"/>
              </a:rPr>
              <a:t> </a:t>
            </a:r>
            <a:r>
              <a:rPr lang="en-US" b="0" i="0">
                <a:solidFill>
                  <a:srgbClr val="A71D5D"/>
                </a:solidFill>
                <a:effectLst/>
                <a:latin typeface="Helvetica Neue" panose="02000503000000020004" pitchFamily="2" charset="0"/>
              </a:rPr>
              <a:t>void</a:t>
            </a:r>
            <a:r>
              <a:rPr lang="en-US" b="0" i="0">
                <a:solidFill>
                  <a:srgbClr val="333333"/>
                </a:solidFill>
                <a:effectLst/>
                <a:latin typeface="Helvetica Neue" panose="02000503000000020004" pitchFamily="2" charset="0"/>
              </a:rPr>
              <a:t> </a:t>
            </a:r>
            <a:r>
              <a:rPr lang="en-US" b="0" i="0" err="1">
                <a:solidFill>
                  <a:srgbClr val="795DA3"/>
                </a:solidFill>
                <a:effectLst/>
                <a:latin typeface="Helvetica Neue" panose="02000503000000020004" pitchFamily="2" charset="0"/>
              </a:rPr>
              <a:t>OnModelCreating</a:t>
            </a:r>
            <a:r>
              <a:rPr lang="en-US" b="0" i="0">
                <a:solidFill>
                  <a:srgbClr val="333333"/>
                </a:solidFill>
                <a:effectLst/>
                <a:latin typeface="Helvetica Neue" panose="02000503000000020004" pitchFamily="2" charset="0"/>
              </a:rPr>
              <a:t>(</a:t>
            </a:r>
            <a:r>
              <a:rPr lang="en-US" b="0" i="0" err="1">
                <a:solidFill>
                  <a:srgbClr val="795DA3"/>
                </a:solidFill>
                <a:effectLst/>
                <a:latin typeface="Helvetica Neue" panose="02000503000000020004" pitchFamily="2" charset="0"/>
              </a:rPr>
              <a:t>ModelBuilder</a:t>
            </a:r>
            <a:r>
              <a:rPr lang="en-US" b="0" i="0">
                <a:solidFill>
                  <a:srgbClr val="333333"/>
                </a:solidFill>
                <a:effectLst/>
                <a:latin typeface="Helvetica Neue" panose="02000503000000020004" pitchFamily="2" charset="0"/>
              </a:rPr>
              <a:t> </a:t>
            </a:r>
            <a:r>
              <a:rPr lang="en-US" b="0" i="0" err="1">
                <a:solidFill>
                  <a:srgbClr val="333333"/>
                </a:solidFill>
                <a:effectLst/>
                <a:latin typeface="Helvetica Neue" panose="02000503000000020004" pitchFamily="2" charset="0"/>
              </a:rPr>
              <a:t>modelBuilder</a:t>
            </a:r>
            <a:r>
              <a:rPr lang="en-US" b="0" i="0">
                <a:solidFill>
                  <a:srgbClr val="333333"/>
                </a:solidFill>
                <a:effectLst/>
                <a:latin typeface="Helvetica Neue" panose="02000503000000020004" pitchFamily="2" charset="0"/>
              </a:rPr>
              <a:t>) { </a:t>
            </a:r>
            <a:r>
              <a:rPr lang="en-US" b="0" i="0" err="1">
                <a:solidFill>
                  <a:srgbClr val="333333"/>
                </a:solidFill>
                <a:effectLst/>
                <a:latin typeface="Helvetica Neue" panose="02000503000000020004" pitchFamily="2" charset="0"/>
              </a:rPr>
              <a:t>modelBuilder.</a:t>
            </a:r>
            <a:r>
              <a:rPr lang="en-US" b="0" i="0" err="1">
                <a:solidFill>
                  <a:srgbClr val="795DA3"/>
                </a:solidFill>
                <a:effectLst/>
                <a:latin typeface="Helvetica Neue" panose="02000503000000020004" pitchFamily="2" charset="0"/>
              </a:rPr>
              <a:t>Entity</a:t>
            </a:r>
            <a:r>
              <a:rPr lang="en-US" b="0" i="0">
                <a:solidFill>
                  <a:srgbClr val="333333"/>
                </a:solidFill>
                <a:effectLst/>
                <a:latin typeface="Helvetica Neue" panose="02000503000000020004" pitchFamily="2" charset="0"/>
              </a:rPr>
              <a:t>&lt;</a:t>
            </a:r>
            <a:r>
              <a:rPr lang="en-US" b="0" i="0">
                <a:solidFill>
                  <a:srgbClr val="795DA3"/>
                </a:solidFill>
                <a:effectLst/>
                <a:latin typeface="Helvetica Neue" panose="02000503000000020004" pitchFamily="2" charset="0"/>
              </a:rPr>
              <a:t>User</a:t>
            </a:r>
            <a:r>
              <a:rPr lang="en-US" b="0" i="0">
                <a:solidFill>
                  <a:srgbClr val="333333"/>
                </a:solidFill>
                <a:effectLst/>
                <a:latin typeface="Helvetica Neue" panose="02000503000000020004" pitchFamily="2" charset="0"/>
              </a:rPr>
              <a:t>&gt;().</a:t>
            </a:r>
            <a:r>
              <a:rPr lang="en-US" b="0" i="0">
                <a:solidFill>
                  <a:srgbClr val="795DA3"/>
                </a:solidFill>
                <a:effectLst/>
                <a:latin typeface="Helvetica Neue" panose="02000503000000020004" pitchFamily="2" charset="0"/>
              </a:rPr>
              <a:t>Property</a:t>
            </a:r>
            <a:r>
              <a:rPr lang="en-US" b="0" i="0">
                <a:solidFill>
                  <a:srgbClr val="333333"/>
                </a:solidFill>
                <a:effectLst/>
                <a:latin typeface="Helvetica Neue" panose="02000503000000020004" pitchFamily="2" charset="0"/>
              </a:rPr>
              <a:t>(e </a:t>
            </a:r>
            <a:r>
              <a:rPr lang="en-US" b="0" i="0">
                <a:solidFill>
                  <a:srgbClr val="A71D5D"/>
                </a:solidFill>
                <a:effectLst/>
                <a:latin typeface="Helvetica Neue" panose="02000503000000020004" pitchFamily="2" charset="0"/>
              </a:rPr>
              <a:t>=&gt;</a:t>
            </a:r>
            <a:r>
              <a:rPr lang="en-US" b="0" i="0">
                <a:solidFill>
                  <a:srgbClr val="333333"/>
                </a:solidFill>
                <a:effectLst/>
                <a:latin typeface="Helvetica Neue" panose="02000503000000020004" pitchFamily="2" charset="0"/>
              </a:rPr>
              <a:t> </a:t>
            </a:r>
            <a:r>
              <a:rPr lang="en-US" b="0" i="0" err="1">
                <a:solidFill>
                  <a:srgbClr val="333333"/>
                </a:solidFill>
                <a:effectLst/>
                <a:latin typeface="Helvetica Neue" panose="02000503000000020004" pitchFamily="2" charset="0"/>
              </a:rPr>
              <a:t>e.Status</a:t>
            </a:r>
            <a:r>
              <a:rPr lang="en-US" b="0" i="0">
                <a:solidFill>
                  <a:srgbClr val="333333"/>
                </a:solidFill>
                <a:effectLst/>
                <a:latin typeface="Helvetica Neue" panose="02000503000000020004" pitchFamily="2" charset="0"/>
              </a:rPr>
              <a:t>).</a:t>
            </a:r>
            <a:r>
              <a:rPr lang="en-US" b="0" i="0" err="1">
                <a:solidFill>
                  <a:srgbClr val="795DA3"/>
                </a:solidFill>
                <a:effectLst/>
                <a:latin typeface="Helvetica Neue" panose="02000503000000020004" pitchFamily="2" charset="0"/>
              </a:rPr>
              <a:t>HasConversion</a:t>
            </a:r>
            <a:r>
              <a:rPr lang="en-US" b="0" i="0">
                <a:solidFill>
                  <a:srgbClr val="333333"/>
                </a:solidFill>
                <a:effectLst/>
                <a:latin typeface="Helvetica Neue" panose="02000503000000020004" pitchFamily="2" charset="0"/>
              </a:rPr>
              <a:t>&lt;</a:t>
            </a:r>
            <a:r>
              <a:rPr lang="en-US" b="0" i="0">
                <a:solidFill>
                  <a:srgbClr val="A71D5D"/>
                </a:solidFill>
                <a:effectLst/>
                <a:latin typeface="Helvetica Neue" panose="02000503000000020004" pitchFamily="2" charset="0"/>
              </a:rPr>
              <a:t>string</a:t>
            </a:r>
            <a:r>
              <a:rPr lang="en-US" b="0" i="0">
                <a:solidFill>
                  <a:srgbClr val="333333"/>
                </a:solidFill>
                <a:effectLst/>
                <a:latin typeface="Helvetica Neue" panose="02000503000000020004" pitchFamily="2" charset="0"/>
              </a:rPr>
              <a:t>&gt;(); } </a:t>
            </a:r>
          </a:p>
          <a:p>
            <a:pPr marL="1600200" lvl="3" indent="-228600" algn="l">
              <a:buFont typeface="Arial" panose="020B0604020202020204" pitchFamily="34" charset="0"/>
              <a:buChar char="•"/>
            </a:pPr>
            <a:r>
              <a:rPr lang="en-US" b="0" i="0">
                <a:solidFill>
                  <a:srgbClr val="333333"/>
                </a:solidFill>
                <a:effectLst/>
                <a:latin typeface="Helvetica Neue" panose="02000503000000020004" pitchFamily="2" charset="0"/>
              </a:rPr>
              <a:t>Or for all properties of the </a:t>
            </a:r>
            <a:r>
              <a:rPr lang="en-US" b="0" i="0" err="1">
                <a:solidFill>
                  <a:srgbClr val="333333"/>
                </a:solidFill>
                <a:effectLst/>
                <a:latin typeface="Helvetica Neue" panose="02000503000000020004" pitchFamily="2" charset="0"/>
              </a:rPr>
              <a:t>enum</a:t>
            </a:r>
            <a:r>
              <a:rPr lang="en-US" b="0" i="0">
                <a:solidFill>
                  <a:srgbClr val="333333"/>
                </a:solidFill>
                <a:effectLst/>
                <a:latin typeface="Helvetica Neue" panose="02000503000000020004" pitchFamily="2" charset="0"/>
              </a:rPr>
              <a:t> type</a:t>
            </a:r>
          </a:p>
          <a:p>
            <a:pPr marL="1600200" lvl="3" indent="-228600" algn="l">
              <a:buFont typeface="Arial" panose="020B0604020202020204" pitchFamily="34" charset="0"/>
              <a:buChar char="•"/>
            </a:pPr>
            <a:r>
              <a:rPr lang="en-US" b="0" i="0">
                <a:solidFill>
                  <a:srgbClr val="A71D5D"/>
                </a:solidFill>
                <a:effectLst/>
                <a:latin typeface="Helvetica Neue" panose="02000503000000020004" pitchFamily="2" charset="0"/>
              </a:rPr>
              <a:t>protected</a:t>
            </a:r>
            <a:r>
              <a:rPr lang="en-US" b="0" i="0">
                <a:solidFill>
                  <a:srgbClr val="333333"/>
                </a:solidFill>
                <a:effectLst/>
                <a:latin typeface="Helvetica Neue" panose="02000503000000020004" pitchFamily="2" charset="0"/>
              </a:rPr>
              <a:t> </a:t>
            </a:r>
            <a:r>
              <a:rPr lang="en-US" b="0" i="0">
                <a:solidFill>
                  <a:srgbClr val="A71D5D"/>
                </a:solidFill>
                <a:effectLst/>
                <a:latin typeface="Helvetica Neue" panose="02000503000000020004" pitchFamily="2" charset="0"/>
              </a:rPr>
              <a:t>override</a:t>
            </a:r>
            <a:r>
              <a:rPr lang="en-US" b="0" i="0">
                <a:solidFill>
                  <a:srgbClr val="333333"/>
                </a:solidFill>
                <a:effectLst/>
                <a:latin typeface="Helvetica Neue" panose="02000503000000020004" pitchFamily="2" charset="0"/>
              </a:rPr>
              <a:t> </a:t>
            </a:r>
            <a:r>
              <a:rPr lang="en-US" b="0" i="0">
                <a:solidFill>
                  <a:srgbClr val="A71D5D"/>
                </a:solidFill>
                <a:effectLst/>
                <a:latin typeface="Helvetica Neue" panose="02000503000000020004" pitchFamily="2" charset="0"/>
              </a:rPr>
              <a:t>void</a:t>
            </a:r>
            <a:r>
              <a:rPr lang="en-US" b="0" i="0">
                <a:solidFill>
                  <a:srgbClr val="333333"/>
                </a:solidFill>
                <a:effectLst/>
                <a:latin typeface="Helvetica Neue" panose="02000503000000020004" pitchFamily="2" charset="0"/>
              </a:rPr>
              <a:t> </a:t>
            </a:r>
            <a:r>
              <a:rPr lang="en-US" b="0" i="0" err="1">
                <a:solidFill>
                  <a:srgbClr val="795DA3"/>
                </a:solidFill>
                <a:effectLst/>
                <a:latin typeface="Helvetica Neue" panose="02000503000000020004" pitchFamily="2" charset="0"/>
              </a:rPr>
              <a:t>ConfigureConventions</a:t>
            </a:r>
            <a:r>
              <a:rPr lang="en-US" b="0" i="0">
                <a:solidFill>
                  <a:srgbClr val="333333"/>
                </a:solidFill>
                <a:effectLst/>
                <a:latin typeface="Helvetica Neue" panose="02000503000000020004" pitchFamily="2" charset="0"/>
              </a:rPr>
              <a:t>(</a:t>
            </a:r>
            <a:r>
              <a:rPr lang="en-US" b="0" i="0" err="1">
                <a:solidFill>
                  <a:srgbClr val="795DA3"/>
                </a:solidFill>
                <a:effectLst/>
                <a:latin typeface="Helvetica Neue" panose="02000503000000020004" pitchFamily="2" charset="0"/>
              </a:rPr>
              <a:t>ModelConfigurationBuilder</a:t>
            </a:r>
            <a:r>
              <a:rPr lang="en-US" b="0" i="0">
                <a:solidFill>
                  <a:srgbClr val="333333"/>
                </a:solidFill>
                <a:effectLst/>
                <a:latin typeface="Helvetica Neue" panose="02000503000000020004" pitchFamily="2" charset="0"/>
              </a:rPr>
              <a:t> </a:t>
            </a:r>
            <a:r>
              <a:rPr lang="en-US" b="0" i="0" err="1">
                <a:solidFill>
                  <a:srgbClr val="333333"/>
                </a:solidFill>
                <a:effectLst/>
                <a:latin typeface="Helvetica Neue" panose="02000503000000020004" pitchFamily="2" charset="0"/>
              </a:rPr>
              <a:t>configurationBuilder</a:t>
            </a:r>
            <a:r>
              <a:rPr lang="en-US" b="0" i="0">
                <a:solidFill>
                  <a:srgbClr val="333333"/>
                </a:solidFill>
                <a:effectLst/>
                <a:latin typeface="Helvetica Neue" panose="02000503000000020004" pitchFamily="2" charset="0"/>
              </a:rPr>
              <a:t>) { </a:t>
            </a:r>
            <a:r>
              <a:rPr lang="en-US" b="0" i="0" err="1">
                <a:solidFill>
                  <a:srgbClr val="333333"/>
                </a:solidFill>
                <a:effectLst/>
                <a:latin typeface="Helvetica Neue" panose="02000503000000020004" pitchFamily="2" charset="0"/>
              </a:rPr>
              <a:t>configurationBuilder.</a:t>
            </a:r>
            <a:r>
              <a:rPr lang="en-US" b="0" i="0" err="1">
                <a:solidFill>
                  <a:srgbClr val="795DA3"/>
                </a:solidFill>
                <a:effectLst/>
                <a:latin typeface="Helvetica Neue" panose="02000503000000020004" pitchFamily="2" charset="0"/>
              </a:rPr>
              <a:t>Properties</a:t>
            </a:r>
            <a:r>
              <a:rPr lang="en-US" b="0" i="0">
                <a:solidFill>
                  <a:srgbClr val="333333"/>
                </a:solidFill>
                <a:effectLst/>
                <a:latin typeface="Helvetica Neue" panose="02000503000000020004" pitchFamily="2" charset="0"/>
              </a:rPr>
              <a:t>&lt;</a:t>
            </a:r>
            <a:r>
              <a:rPr lang="en-US" b="0" i="0" err="1">
                <a:solidFill>
                  <a:srgbClr val="795DA3"/>
                </a:solidFill>
                <a:effectLst/>
                <a:latin typeface="Helvetica Neue" panose="02000503000000020004" pitchFamily="2" charset="0"/>
              </a:rPr>
              <a:t>StatusEnum</a:t>
            </a:r>
            <a:r>
              <a:rPr lang="en-US" b="0" i="0">
                <a:solidFill>
                  <a:srgbClr val="333333"/>
                </a:solidFill>
                <a:effectLst/>
                <a:latin typeface="Helvetica Neue" panose="02000503000000020004" pitchFamily="2" charset="0"/>
              </a:rPr>
              <a:t>&gt;().</a:t>
            </a:r>
            <a:r>
              <a:rPr lang="en-US" b="0" i="0" err="1">
                <a:solidFill>
                  <a:srgbClr val="795DA3"/>
                </a:solidFill>
                <a:effectLst/>
                <a:latin typeface="Helvetica Neue" panose="02000503000000020004" pitchFamily="2" charset="0"/>
              </a:rPr>
              <a:t>HaveConversion</a:t>
            </a:r>
            <a:r>
              <a:rPr lang="en-US" b="0" i="0">
                <a:solidFill>
                  <a:srgbClr val="333333"/>
                </a:solidFill>
                <a:effectLst/>
                <a:latin typeface="Helvetica Neue" panose="02000503000000020004" pitchFamily="2" charset="0"/>
              </a:rPr>
              <a:t>&lt;</a:t>
            </a:r>
            <a:r>
              <a:rPr lang="en-US" b="0" i="0">
                <a:solidFill>
                  <a:srgbClr val="A71D5D"/>
                </a:solidFill>
                <a:effectLst/>
                <a:latin typeface="Helvetica Neue" panose="02000503000000020004" pitchFamily="2" charset="0"/>
              </a:rPr>
              <a:t>string</a:t>
            </a:r>
            <a:r>
              <a:rPr lang="en-US" b="0" i="0">
                <a:solidFill>
                  <a:srgbClr val="333333"/>
                </a:solidFill>
                <a:effectLst/>
                <a:latin typeface="Helvetica Neue" panose="02000503000000020004" pitchFamily="2" charset="0"/>
              </a:rPr>
              <a:t>&gt;(); } </a:t>
            </a:r>
          </a:p>
          <a:p>
            <a:pPr marL="742950" lvl="1" indent="-285750" algn="l">
              <a:buFont typeface="Arial" panose="020B0604020202020204" pitchFamily="34" charset="0"/>
              <a:buChar char="•"/>
            </a:pPr>
            <a:r>
              <a:rPr lang="en-US" b="0" i="0">
                <a:solidFill>
                  <a:srgbClr val="333333"/>
                </a:solidFill>
                <a:effectLst/>
                <a:latin typeface="Helvetica Neue" panose="02000503000000020004" pitchFamily="2" charset="0"/>
              </a:rPr>
              <a:t>To see the medium and low impact changes, please visit </a:t>
            </a:r>
            <a:r>
              <a:rPr lang="en-US" b="0" i="0" u="none" strike="noStrike">
                <a:solidFill>
                  <a:srgbClr val="0088CC"/>
                </a:solidFill>
                <a:effectLst/>
                <a:latin typeface="Helvetica Neue" panose="02000503000000020004" pitchFamily="2" charset="0"/>
                <a:hlinkClick r:id="rId3"/>
              </a:rPr>
              <a:t>this document</a:t>
            </a:r>
            <a:endParaRPr lang="en-US" b="0" i="0">
              <a:solidFill>
                <a:srgbClr val="333333"/>
              </a:solidFill>
              <a:effectLst/>
              <a:latin typeface="Helvetica Neue" panose="02000503000000020004" pitchFamily="2" charset="0"/>
            </a:endParaRP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43</a:t>
            </a:fld>
            <a:endParaRPr lang="en-US"/>
          </a:p>
        </p:txBody>
      </p:sp>
    </p:spTree>
    <p:extLst>
      <p:ext uri="{BB962C8B-B14F-4D97-AF65-F5344CB8AC3E}">
        <p14:creationId xmlns:p14="http://schemas.microsoft.com/office/powerpoint/2010/main" val="2828850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latin typeface="Helvetica Neue" panose="02000503000000020004" pitchFamily="2" charset="0"/>
              </a:rPr>
              <a:t>Visual Studio</a:t>
            </a:r>
          </a:p>
          <a:p>
            <a:pPr algn="l">
              <a:buFont typeface="Arial" panose="020B0604020202020204" pitchFamily="34" charset="0"/>
              <a:buChar char="•"/>
            </a:pPr>
            <a:r>
              <a:rPr lang="en-US" b="0" i="0">
                <a:solidFill>
                  <a:srgbClr val="333333"/>
                </a:solidFill>
                <a:effectLst/>
                <a:latin typeface="Helvetica Neue" panose="02000503000000020004" pitchFamily="2" charset="0"/>
              </a:rPr>
              <a:t>Download </a:t>
            </a:r>
            <a:r>
              <a:rPr lang="en-US" b="0" i="0" u="none" strike="noStrike">
                <a:solidFill>
                  <a:srgbClr val="0088CC"/>
                </a:solidFill>
                <a:effectLst/>
                <a:latin typeface="Helvetica Neue" panose="02000503000000020004" pitchFamily="2" charset="0"/>
                <a:hlinkClick r:id="rId3"/>
              </a:rPr>
              <a:t>Visual Studio 2022 Preview</a:t>
            </a:r>
            <a:r>
              <a:rPr lang="en-US" b="0" i="0">
                <a:solidFill>
                  <a:srgbClr val="333333"/>
                </a:solidFill>
                <a:effectLst/>
                <a:latin typeface="Helvetica Neue" panose="02000503000000020004" pitchFamily="2" charset="0"/>
              </a:rPr>
              <a:t> with </a:t>
            </a:r>
            <a:r>
              <a:rPr lang="en-US" b="0" i="0" u="none" strike="noStrike">
                <a:solidFill>
                  <a:srgbClr val="0088CC"/>
                </a:solidFill>
                <a:effectLst/>
                <a:latin typeface="Helvetica Neue" panose="02000503000000020004" pitchFamily="2" charset="0"/>
                <a:hlinkClick r:id="rId4"/>
              </a:rPr>
              <a:t>ASP.NET</a:t>
            </a:r>
            <a:r>
              <a:rPr lang="en-US" b="0" i="0">
                <a:solidFill>
                  <a:srgbClr val="333333"/>
                </a:solidFill>
                <a:effectLst/>
                <a:latin typeface="Helvetica Neue" panose="02000503000000020004" pitchFamily="2" charset="0"/>
              </a:rPr>
              <a:t> and web development workload. - https://</a:t>
            </a:r>
            <a:r>
              <a:rPr lang="en-US" b="0" i="0" err="1">
                <a:solidFill>
                  <a:srgbClr val="333333"/>
                </a:solidFill>
                <a:effectLst/>
                <a:latin typeface="Helvetica Neue" panose="02000503000000020004" pitchFamily="2" charset="0"/>
              </a:rPr>
              <a:t>visualstudio.microsoft.com</a:t>
            </a:r>
            <a:r>
              <a:rPr lang="en-US" b="0" i="0">
                <a:solidFill>
                  <a:srgbClr val="333333"/>
                </a:solidFill>
                <a:effectLst/>
                <a:latin typeface="Helvetica Neue" panose="02000503000000020004" pitchFamily="2" charset="0"/>
              </a:rPr>
              <a:t>/vs/preview/#download-preview</a:t>
            </a:r>
          </a:p>
          <a:p>
            <a:pPr algn="l">
              <a:buFont typeface="Arial" panose="020B0604020202020204" pitchFamily="34" charset="0"/>
              <a:buChar char="•"/>
            </a:pPr>
            <a:r>
              <a:rPr lang="en-US" b="0" i="0">
                <a:solidFill>
                  <a:srgbClr val="333333"/>
                </a:solidFill>
                <a:effectLst/>
                <a:latin typeface="Helvetica Neue" panose="02000503000000020004" pitchFamily="2" charset="0"/>
              </a:rPr>
              <a:t>If you already have Visual Studio installed, you can go to the available tab in the installer and you should see it there to update. - </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45</a:t>
            </a:fld>
            <a:endParaRPr lang="en-US"/>
          </a:p>
        </p:txBody>
      </p:sp>
    </p:spTree>
    <p:extLst>
      <p:ext uri="{BB962C8B-B14F-4D97-AF65-F5344CB8AC3E}">
        <p14:creationId xmlns:p14="http://schemas.microsoft.com/office/powerpoint/2010/main" val="7343008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33333"/>
                </a:solidFill>
                <a:effectLst/>
                <a:latin typeface="Helvetica Neue" panose="02000503000000020004" pitchFamily="2" charset="0"/>
              </a:rPr>
              <a:t>Download </a:t>
            </a:r>
            <a:r>
              <a:rPr lang="en-US" b="0" i="0" u="none" strike="noStrike">
                <a:solidFill>
                  <a:srgbClr val="0088CC"/>
                </a:solidFill>
                <a:effectLst/>
                <a:latin typeface="Helvetica Neue" panose="02000503000000020004" pitchFamily="2" charset="0"/>
                <a:hlinkClick r:id="rId3"/>
              </a:rPr>
              <a:t>Visual Studio Code</a:t>
            </a:r>
            <a:r>
              <a:rPr lang="en-US" b="0" i="0" u="none" strike="noStrike">
                <a:solidFill>
                  <a:srgbClr val="0088CC"/>
                </a:solidFill>
                <a:effectLst/>
                <a:latin typeface="Helvetica Neue" panose="02000503000000020004" pitchFamily="2" charset="0"/>
              </a:rPr>
              <a:t> - https://</a:t>
            </a:r>
            <a:r>
              <a:rPr lang="en-US" b="0" i="0" u="none" strike="noStrike" err="1">
                <a:solidFill>
                  <a:srgbClr val="0088CC"/>
                </a:solidFill>
                <a:effectLst/>
                <a:latin typeface="Helvetica Neue" panose="02000503000000020004" pitchFamily="2" charset="0"/>
              </a:rPr>
              <a:t>code.visualstudio.com</a:t>
            </a:r>
            <a:r>
              <a:rPr lang="en-US" b="0" i="0" u="none" strike="noStrike">
                <a:solidFill>
                  <a:srgbClr val="0088CC"/>
                </a:solidFill>
                <a:effectLst/>
                <a:latin typeface="Helvetica Neue" panose="02000503000000020004" pitchFamily="2" charset="0"/>
              </a:rPr>
              <a:t>/download</a:t>
            </a:r>
            <a:endParaRPr lang="en-US" b="0" i="0">
              <a:solidFill>
                <a:srgbClr val="333333"/>
              </a:solidFill>
              <a:effectLst/>
              <a:latin typeface="Helvetica Neue" panose="02000503000000020004" pitchFamily="2" charset="0"/>
            </a:endParaRPr>
          </a:p>
          <a:p>
            <a:pPr algn="l">
              <a:buFont typeface="Arial" panose="020B0604020202020204" pitchFamily="34" charset="0"/>
              <a:buChar char="•"/>
            </a:pPr>
            <a:r>
              <a:rPr lang="en-US" b="0" i="0">
                <a:solidFill>
                  <a:srgbClr val="333333"/>
                </a:solidFill>
                <a:effectLst/>
                <a:latin typeface="Helvetica Neue" panose="02000503000000020004" pitchFamily="2" charset="0"/>
              </a:rPr>
              <a:t>Install the </a:t>
            </a:r>
            <a:r>
              <a:rPr lang="en-US" b="0" i="0" u="none" strike="noStrike">
                <a:solidFill>
                  <a:srgbClr val="0088CC"/>
                </a:solidFill>
                <a:effectLst/>
                <a:latin typeface="Helvetica Neue" panose="02000503000000020004" pitchFamily="2" charset="0"/>
                <a:hlinkClick r:id="rId4"/>
              </a:rPr>
              <a:t>C# for Visual Studio Code</a:t>
            </a:r>
            <a:r>
              <a:rPr lang="en-US" b="0" i="0">
                <a:solidFill>
                  <a:srgbClr val="333333"/>
                </a:solidFill>
                <a:effectLst/>
                <a:latin typeface="Helvetica Neue" panose="02000503000000020004" pitchFamily="2" charset="0"/>
              </a:rPr>
              <a:t> extension - https://</a:t>
            </a:r>
            <a:r>
              <a:rPr lang="en-US" b="0" i="0" err="1">
                <a:solidFill>
                  <a:srgbClr val="333333"/>
                </a:solidFill>
                <a:effectLst/>
                <a:latin typeface="Helvetica Neue" panose="02000503000000020004" pitchFamily="2" charset="0"/>
              </a:rPr>
              <a:t>marketplace.visualstudio.com</a:t>
            </a:r>
            <a:r>
              <a:rPr lang="en-US" b="0" i="0">
                <a:solidFill>
                  <a:srgbClr val="333333"/>
                </a:solidFill>
                <a:effectLst/>
                <a:latin typeface="Helvetica Neue" panose="02000503000000020004" pitchFamily="2" charset="0"/>
              </a:rPr>
              <a:t>/</a:t>
            </a:r>
            <a:r>
              <a:rPr lang="en-US" b="0" i="0" err="1">
                <a:solidFill>
                  <a:srgbClr val="333333"/>
                </a:solidFill>
                <a:effectLst/>
                <a:latin typeface="Helvetica Neue" panose="02000503000000020004" pitchFamily="2" charset="0"/>
              </a:rPr>
              <a:t>items?itemName</a:t>
            </a:r>
            <a:r>
              <a:rPr lang="en-US" b="0" i="0">
                <a:solidFill>
                  <a:srgbClr val="333333"/>
                </a:solidFill>
                <a:effectLst/>
                <a:latin typeface="Helvetica Neue" panose="02000503000000020004" pitchFamily="2" charset="0"/>
              </a:rPr>
              <a:t>=</a:t>
            </a:r>
            <a:r>
              <a:rPr lang="en-US" b="0" i="0" err="1">
                <a:solidFill>
                  <a:srgbClr val="333333"/>
                </a:solidFill>
                <a:effectLst/>
                <a:latin typeface="Helvetica Neue" panose="02000503000000020004" pitchFamily="2" charset="0"/>
              </a:rPr>
              <a:t>ms-dotnettools.csharp</a:t>
            </a:r>
            <a:endParaRPr lang="en-US" b="0" i="0">
              <a:solidFill>
                <a:srgbClr val="333333"/>
              </a:solidFill>
              <a:effectLst/>
              <a:latin typeface="Helvetica Neue" panose="02000503000000020004" pitchFamily="2" charset="0"/>
            </a:endParaRPr>
          </a:p>
          <a:p>
            <a:pPr algn="l">
              <a:buFont typeface="Arial" panose="020B0604020202020204" pitchFamily="34" charset="0"/>
              <a:buChar char="•"/>
            </a:pPr>
            <a:r>
              <a:rPr lang="en-US" b="0" i="0">
                <a:solidFill>
                  <a:srgbClr val="333333"/>
                </a:solidFill>
                <a:effectLst/>
                <a:latin typeface="Helvetica Neue" panose="02000503000000020004" pitchFamily="2" charset="0"/>
              </a:rPr>
              <a:t>Install the </a:t>
            </a:r>
            <a:r>
              <a:rPr lang="en-US" b="0" i="0" u="none" strike="noStrike">
                <a:solidFill>
                  <a:srgbClr val="0088CC"/>
                </a:solidFill>
                <a:effectLst/>
                <a:latin typeface="Helvetica Neue" panose="02000503000000020004" pitchFamily="2" charset="0"/>
                <a:hlinkClick r:id="rId5"/>
              </a:rPr>
              <a:t>.NET 8 SDK</a:t>
            </a:r>
            <a:r>
              <a:rPr lang="en-US" b="0" i="0" u="none" strike="noStrike">
                <a:solidFill>
                  <a:srgbClr val="0088CC"/>
                </a:solidFill>
                <a:effectLst/>
                <a:latin typeface="Helvetica Neue" panose="02000503000000020004" pitchFamily="2" charset="0"/>
              </a:rPr>
              <a:t> - https://</a:t>
            </a:r>
            <a:r>
              <a:rPr lang="en-US" b="0" i="0" u="none" strike="noStrike" err="1">
                <a:solidFill>
                  <a:srgbClr val="0088CC"/>
                </a:solidFill>
                <a:effectLst/>
                <a:latin typeface="Helvetica Neue" panose="02000503000000020004" pitchFamily="2" charset="0"/>
              </a:rPr>
              <a:t>dotnet.microsoft.com</a:t>
            </a:r>
            <a:r>
              <a:rPr lang="en-US" b="0" i="0" u="none" strike="noStrike">
                <a:solidFill>
                  <a:srgbClr val="0088CC"/>
                </a:solidFill>
                <a:effectLst/>
                <a:latin typeface="Helvetica Neue" panose="02000503000000020004" pitchFamily="2" charset="0"/>
              </a:rPr>
              <a:t>/</a:t>
            </a:r>
            <a:r>
              <a:rPr lang="en-US" b="0" i="0" u="none" strike="noStrike" err="1">
                <a:solidFill>
                  <a:srgbClr val="0088CC"/>
                </a:solidFill>
                <a:effectLst/>
                <a:latin typeface="Helvetica Neue" panose="02000503000000020004" pitchFamily="2" charset="0"/>
              </a:rPr>
              <a:t>en</a:t>
            </a:r>
            <a:r>
              <a:rPr lang="en-US" b="0" i="0" u="none" strike="noStrike">
                <a:solidFill>
                  <a:srgbClr val="0088CC"/>
                </a:solidFill>
                <a:effectLst/>
                <a:latin typeface="Helvetica Neue" panose="02000503000000020004" pitchFamily="2" charset="0"/>
              </a:rPr>
              <a:t>-us/download/dotnet/8.0</a:t>
            </a:r>
            <a:endParaRPr lang="en-US" b="0" i="0">
              <a:solidFill>
                <a:srgbClr val="333333"/>
              </a:solidFill>
              <a:effectLst/>
              <a:latin typeface="Helvetica Neue" panose="02000503000000020004" pitchFamily="2" charset="0"/>
            </a:endParaRPr>
          </a:p>
          <a:p>
            <a:pPr algn="l"/>
            <a:r>
              <a:rPr lang="en-US" b="0" i="0">
                <a:solidFill>
                  <a:srgbClr val="333333"/>
                </a:solidFill>
                <a:effectLst/>
                <a:latin typeface="Helvetica Neue" panose="02000503000000020004" pitchFamily="2" charset="0"/>
              </a:rPr>
              <a:t>VS Code uses the .NET CLI for things like project creation. You can use this on macOS, Linux, or Windows with any code editor.</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46</a:t>
            </a:fld>
            <a:endParaRPr lang="en-US"/>
          </a:p>
        </p:txBody>
      </p:sp>
    </p:spTree>
    <p:extLst>
      <p:ext uri="{BB962C8B-B14F-4D97-AF65-F5344CB8AC3E}">
        <p14:creationId xmlns:p14="http://schemas.microsoft.com/office/powerpoint/2010/main" val="1884618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learn.microsoft.com</a:t>
            </a:r>
            <a:r>
              <a:rPr lang="en-US"/>
              <a:t>/</a:t>
            </a:r>
            <a:r>
              <a:rPr lang="en-US" err="1"/>
              <a:t>en</a:t>
            </a:r>
            <a:r>
              <a:rPr lang="en-US"/>
              <a:t>-us/dotnet/standard/frameworks</a:t>
            </a:r>
          </a:p>
        </p:txBody>
      </p:sp>
      <p:sp>
        <p:nvSpPr>
          <p:cNvPr id="4" name="Slide Number Placeholder 3"/>
          <p:cNvSpPr>
            <a:spLocks noGrp="1"/>
          </p:cNvSpPr>
          <p:nvPr>
            <p:ph type="sldNum" sz="quarter" idx="5"/>
          </p:nvPr>
        </p:nvSpPr>
        <p:spPr/>
        <p:txBody>
          <a:bodyPr/>
          <a:lstStyle/>
          <a:p>
            <a:fld id="{E2215EB6-37F8-214B-AAA9-598228FDC1D7}" type="slidenum">
              <a:rPr lang="en-US" smtClean="0"/>
              <a:t>49</a:t>
            </a:fld>
            <a:endParaRPr lang="en-US"/>
          </a:p>
        </p:txBody>
      </p:sp>
    </p:spTree>
    <p:extLst>
      <p:ext uri="{BB962C8B-B14F-4D97-AF65-F5344CB8AC3E}">
        <p14:creationId xmlns:p14="http://schemas.microsoft.com/office/powerpoint/2010/main" val="127036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arabicPeriod"/>
            </a:pPr>
            <a:r>
              <a:rPr lang="en-US" sz="1100" b="0" i="0">
                <a:effectLst/>
                <a:latin typeface="Calibri" panose="020F0502020204030204" pitchFamily="34" charset="0"/>
              </a:rPr>
              <a:t>Benefits of </a:t>
            </a:r>
            <a:r>
              <a:rPr lang="en-US" sz="1100" b="0" i="0" err="1">
                <a:effectLst/>
                <a:latin typeface="Calibri" panose="020F0502020204030204" pitchFamily="34" charset="0"/>
              </a:rPr>
              <a:t>.net</a:t>
            </a:r>
            <a:r>
              <a:rPr lang="en-US" sz="1100" b="0" i="0">
                <a:effectLst/>
                <a:latin typeface="Calibri" panose="020F0502020204030204" pitchFamily="34" charset="0"/>
              </a:rPr>
              <a:t> core: </a:t>
            </a:r>
            <a:r>
              <a:rPr lang="en-US" sz="1100" b="0" i="0">
                <a:effectLst/>
                <a:latin typeface="Calibri" panose="020F0502020204030204" pitchFamily="34" charset="0"/>
                <a:hlinkClick r:id="rId3"/>
              </a:rPr>
              <a:t>https://learn.microsoft.com/en-us/aspnet/core/fundamentals/choose-aspnet-framework?view=aspnetcore-7.0#aspnet-core</a:t>
            </a:r>
            <a:endParaRPr lang="en-US" sz="1100" b="0" i="0">
              <a:effectLst/>
              <a:latin typeface="Calibri" panose="020F0502020204030204" pitchFamily="34" charset="0"/>
            </a:endParaRP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Unified story for building web UI and web APIs</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Architected for testability</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Razor Pages</a:t>
            </a:r>
          </a:p>
          <a:p>
            <a:pPr marL="742950" lvl="1" indent="-285750" rtl="0" fontAlgn="ctr">
              <a:spcBef>
                <a:spcPts val="0"/>
              </a:spcBef>
              <a:spcAft>
                <a:spcPts val="0"/>
              </a:spcAft>
              <a:buFont typeface="+mj-lt"/>
              <a:buAutoNum type="alphaLcPeriod"/>
            </a:pPr>
            <a:r>
              <a:rPr lang="en-US" sz="1100" b="0" i="0" err="1">
                <a:effectLst/>
                <a:latin typeface="Calibri" panose="020F0502020204030204" pitchFamily="34" charset="0"/>
              </a:rPr>
              <a:t>Blazor</a:t>
            </a:r>
            <a:r>
              <a:rPr lang="en-US" sz="1100" b="0" i="0">
                <a:effectLst/>
                <a:latin typeface="Calibri" panose="020F0502020204030204" pitchFamily="34" charset="0"/>
              </a:rPr>
              <a:t> lets you use </a:t>
            </a:r>
            <a:r>
              <a:rPr lang="en-US" sz="1100" b="0" i="0" err="1">
                <a:effectLst/>
                <a:latin typeface="Calibri" panose="020F0502020204030204" pitchFamily="34" charset="0"/>
              </a:rPr>
              <a:t>c#</a:t>
            </a:r>
            <a:r>
              <a:rPr lang="en-US" sz="1100" b="0" i="0">
                <a:effectLst/>
                <a:latin typeface="Calibri" panose="020F0502020204030204" pitchFamily="34" charset="0"/>
              </a:rPr>
              <a:t> in the browser alongside JavaScript</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Develop and run on Windows, macOS, and Linux</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Open-source and community-focused – focus on features most requested as opposed to competing </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Integration of modern, client-side frameworks and development workflows</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Support for </a:t>
            </a:r>
            <a:r>
              <a:rPr lang="en-US" sz="1100" b="0" i="0" err="1">
                <a:effectLst/>
                <a:latin typeface="Calibri" panose="020F0502020204030204" pitchFamily="34" charset="0"/>
              </a:rPr>
              <a:t>gRPC</a:t>
            </a:r>
            <a:endParaRPr lang="en-US" sz="1100" b="0" i="0">
              <a:effectLst/>
              <a:latin typeface="Calibri" panose="020F0502020204030204" pitchFamily="34" charset="0"/>
            </a:endParaRP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Cloud-read, environment-based configuration system</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Built-in dependency injection</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A lightweight, high-performance, and modular HTTP request pipeline</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Variety of hosts (IIS, Kestrel, etc.)</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Side by side versioning</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Tooling that simplifies modern web development</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5</a:t>
            </a:fld>
            <a:endParaRPr lang="en-US"/>
          </a:p>
        </p:txBody>
      </p:sp>
    </p:spTree>
    <p:extLst>
      <p:ext uri="{BB962C8B-B14F-4D97-AF65-F5344CB8AC3E}">
        <p14:creationId xmlns:p14="http://schemas.microsoft.com/office/powerpoint/2010/main" val="1460751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arabicPeriod"/>
            </a:pPr>
            <a:r>
              <a:rPr lang="en-US" sz="1100" b="0" i="0">
                <a:effectLst/>
                <a:latin typeface="Calibri" panose="020F0502020204030204" pitchFamily="34" charset="0"/>
              </a:rPr>
              <a:t>Main benefits:</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Performance (fastest </a:t>
            </a:r>
            <a:r>
              <a:rPr lang="en-US" sz="1100" b="0" i="0" err="1">
                <a:effectLst/>
                <a:latin typeface="Calibri" panose="020F0502020204030204" pitchFamily="34" charset="0"/>
              </a:rPr>
              <a:t>.net</a:t>
            </a:r>
            <a:r>
              <a:rPr lang="en-US" sz="1100" b="0" i="0">
                <a:effectLst/>
                <a:latin typeface="Calibri" panose="020F0502020204030204" pitchFamily="34" charset="0"/>
              </a:rPr>
              <a:t> ever): </a:t>
            </a:r>
            <a:r>
              <a:rPr lang="en-US" sz="1100" b="0" i="0">
                <a:effectLst/>
                <a:latin typeface="Calibri" panose="020F0502020204030204" pitchFamily="34" charset="0"/>
                <a:hlinkClick r:id="rId3"/>
              </a:rPr>
              <a:t>https://devblogs.microsoft.com/dotnet/performance-improvements-in-net-8/</a:t>
            </a:r>
            <a:r>
              <a:rPr lang="en-US" sz="1100" b="0" i="0">
                <a:effectLst/>
                <a:latin typeface="Calibri" panose="020F0502020204030204" pitchFamily="34" charset="0"/>
              </a:rPr>
              <a:t> </a:t>
            </a:r>
          </a:p>
          <a:p>
            <a:pPr marL="1143000" lvl="2" indent="-228600" rtl="0" fontAlgn="ctr">
              <a:spcBef>
                <a:spcPts val="0"/>
              </a:spcBef>
              <a:spcAft>
                <a:spcPts val="0"/>
              </a:spcAft>
              <a:buFont typeface="+mj-lt"/>
              <a:buAutoNum type="romanLcPeriod"/>
            </a:pPr>
            <a:r>
              <a:rPr lang="en-US" sz="1100" b="0" i="0">
                <a:effectLst/>
                <a:latin typeface="Calibri" panose="020F0502020204030204" pitchFamily="34" charset="0"/>
              </a:rPr>
              <a:t>This is a blog post that goes over all the new performance enhancements and then compares them to the previous </a:t>
            </a:r>
            <a:r>
              <a:rPr lang="en-US" sz="1100" b="0" i="0" err="1">
                <a:effectLst/>
                <a:latin typeface="Calibri" panose="020F0502020204030204" pitchFamily="34" charset="0"/>
              </a:rPr>
              <a:t>.Net</a:t>
            </a:r>
            <a:r>
              <a:rPr lang="en-US" sz="1100" b="0" i="0">
                <a:effectLst/>
                <a:latin typeface="Calibri" panose="020F0502020204030204" pitchFamily="34" charset="0"/>
              </a:rPr>
              <a:t> version using bench marks to show if </a:t>
            </a:r>
            <a:r>
              <a:rPr lang="en-US" sz="1100" b="0" i="0" err="1">
                <a:effectLst/>
                <a:latin typeface="Calibri" panose="020F0502020204030204" pitchFamily="34" charset="0"/>
              </a:rPr>
              <a:t>.net</a:t>
            </a:r>
            <a:r>
              <a:rPr lang="en-US" sz="1100" b="0" i="0">
                <a:effectLst/>
                <a:latin typeface="Calibri" panose="020F0502020204030204" pitchFamily="34" charset="0"/>
              </a:rPr>
              <a:t> it really faster than </a:t>
            </a:r>
            <a:r>
              <a:rPr lang="en-US" sz="1100" b="0" i="0" err="1">
                <a:effectLst/>
                <a:latin typeface="Calibri" panose="020F0502020204030204" pitchFamily="34" charset="0"/>
              </a:rPr>
              <a:t>.net</a:t>
            </a:r>
            <a:r>
              <a:rPr lang="en-US" sz="1100" b="0" i="0">
                <a:effectLst/>
                <a:latin typeface="Calibri" panose="020F0502020204030204" pitchFamily="34" charset="0"/>
              </a:rPr>
              <a:t> 7.  The take away here is that you just need to upgrade to get these performance features and probably the main reason to upgrade</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Cross-platform</a:t>
            </a:r>
          </a:p>
          <a:p>
            <a:pPr marL="742950" lvl="1" indent="-285750" rtl="0" fontAlgn="ctr">
              <a:spcBef>
                <a:spcPts val="0"/>
              </a:spcBef>
              <a:spcAft>
                <a:spcPts val="0"/>
              </a:spcAft>
              <a:buFont typeface="+mj-lt"/>
              <a:buAutoNum type="alphaLcPeriod"/>
            </a:pPr>
            <a:r>
              <a:rPr lang="en-US" sz="1100" b="0" i="0">
                <a:effectLst/>
                <a:latin typeface="Calibri" panose="020F0502020204030204" pitchFamily="34" charset="0"/>
              </a:rPr>
              <a:t>Latest C# features and latest NuGet libraries</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6</a:t>
            </a:fld>
            <a:endParaRPr lang="en-US"/>
          </a:p>
        </p:txBody>
      </p:sp>
    </p:spTree>
    <p:extLst>
      <p:ext uri="{BB962C8B-B14F-4D97-AF65-F5344CB8AC3E}">
        <p14:creationId xmlns:p14="http://schemas.microsoft.com/office/powerpoint/2010/main" val="2857978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general it’s best to wait for the LTS version, but if you have a need to get a feature in the STS then do that:</a:t>
            </a:r>
            <a:br>
              <a:rPr lang="en-US"/>
            </a:b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More details</a:t>
            </a:r>
            <a:br>
              <a:rPr lang="en-US"/>
            </a:br>
            <a:r>
              <a:rPr lang="en-US" sz="1800">
                <a:effectLst/>
                <a:latin typeface="Calibri" panose="020F0502020204030204" pitchFamily="34" charset="0"/>
                <a:hlinkClick r:id="rId3"/>
              </a:rPr>
              <a:t>https://dotnet.microsoft.com/en-us/platform/support/policy/dotnet-core#:~:text=Customers%20can%20choose%20Long%20Term,and%20patches%20for%203%20years</a:t>
            </a:r>
            <a:r>
              <a:rPr lang="en-US" sz="1800">
                <a:effectLst/>
                <a:latin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ndParaRPr>
          </a:p>
          <a:p>
            <a:pPr algn="l"/>
            <a:r>
              <a:rPr lang="en-US" sz="2800" b="0" i="0">
                <a:solidFill>
                  <a:srgbClr val="F5F5F5"/>
                </a:solidFill>
                <a:effectLst/>
                <a:latin typeface="Space Grotesk"/>
              </a:rPr>
              <a:t>Release types</a:t>
            </a:r>
          </a:p>
          <a:p>
            <a:pPr algn="l">
              <a:buFont typeface="Arial" panose="020B0604020202020204" pitchFamily="34" charset="0"/>
              <a:buChar char="•"/>
            </a:pPr>
            <a:r>
              <a:rPr lang="en-US" sz="2800" b="0" i="0">
                <a:solidFill>
                  <a:srgbClr val="FFFFFF"/>
                </a:solidFill>
                <a:effectLst/>
                <a:latin typeface="Space Grotesk"/>
              </a:rPr>
              <a:t>Long Term Support (LTS)</a:t>
            </a:r>
          </a:p>
          <a:p>
            <a:pPr algn="l">
              <a:buFont typeface="Arial" panose="020B0604020202020204" pitchFamily="34" charset="0"/>
              <a:buChar char="•"/>
            </a:pPr>
            <a:r>
              <a:rPr lang="en-US" sz="2800" b="0" i="0">
                <a:solidFill>
                  <a:srgbClr val="FFFFFF"/>
                </a:solidFill>
                <a:effectLst/>
                <a:latin typeface="Open Sans" panose="020F0502020204030204" pitchFamily="34" charset="0"/>
              </a:rPr>
              <a:t>LTS releases are supported for three years after the initial release.</a:t>
            </a:r>
          </a:p>
          <a:p>
            <a:pPr algn="l">
              <a:buFont typeface="Arial" panose="020B0604020202020204" pitchFamily="34" charset="0"/>
              <a:buChar char="•"/>
            </a:pPr>
            <a:r>
              <a:rPr lang="en-US" sz="2800" b="0" i="0">
                <a:solidFill>
                  <a:srgbClr val="FFFFFF"/>
                </a:solidFill>
                <a:effectLst/>
                <a:latin typeface="Space Grotesk"/>
              </a:rPr>
              <a:t>Standard Term Support (STS)</a:t>
            </a:r>
          </a:p>
          <a:p>
            <a:pPr algn="l">
              <a:buFont typeface="Arial" panose="020B0604020202020204" pitchFamily="34" charset="0"/>
              <a:buChar char="•"/>
            </a:pPr>
            <a:r>
              <a:rPr lang="en-US" sz="2800" b="0" i="0">
                <a:solidFill>
                  <a:srgbClr val="FFFFFF"/>
                </a:solidFill>
                <a:effectLst/>
                <a:latin typeface="Open Sans" panose="020F0502020204030204" pitchFamily="34" charset="0"/>
              </a:rPr>
              <a:t>STS releases are supported for six months after a subsequent STS or LTS release. Releases happen every 12 months so the support period for STS is 18 months.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7</a:t>
            </a:fld>
            <a:endParaRPr lang="en-US"/>
          </a:p>
        </p:txBody>
      </p:sp>
    </p:spTree>
    <p:extLst>
      <p:ext uri="{BB962C8B-B14F-4D97-AF65-F5344CB8AC3E}">
        <p14:creationId xmlns:p14="http://schemas.microsoft.com/office/powerpoint/2010/main" val="250327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4" rtl="0" fontAlgn="ctr">
              <a:spcBef>
                <a:spcPts val="0"/>
              </a:spcBef>
              <a:spcAft>
                <a:spcPts val="0"/>
              </a:spcAft>
              <a:buFont typeface="+mj-lt"/>
              <a:buAutoNum type="romanLcPeriod"/>
            </a:pPr>
            <a:r>
              <a:rPr lang="en-US" sz="1100" b="0" i="0">
                <a:effectLst/>
                <a:latin typeface="Calibri" panose="020F0502020204030204" pitchFamily="34" charset="0"/>
              </a:rPr>
              <a:t>Additional info can be found in the following documents:</a:t>
            </a:r>
          </a:p>
          <a:p>
            <a:pPr marL="2571750" lvl="5" indent="-285750" rtl="0" fontAlgn="ctr">
              <a:spcBef>
                <a:spcPts val="0"/>
              </a:spcBef>
              <a:spcAft>
                <a:spcPts val="0"/>
              </a:spcAft>
              <a:buFont typeface="+mj-lt"/>
              <a:buAutoNum type="arabicPeriod"/>
            </a:pPr>
            <a:r>
              <a:rPr lang="en-US" sz="1100" b="0" i="0">
                <a:effectLst/>
                <a:latin typeface="Calibri" panose="020F0502020204030204" pitchFamily="34" charset="0"/>
              </a:rPr>
              <a:t>New features</a:t>
            </a:r>
          </a:p>
          <a:p>
            <a:pPr marL="2971800" lvl="6" indent="-228600" rtl="0" fontAlgn="ctr">
              <a:spcBef>
                <a:spcPts val="0"/>
              </a:spcBef>
              <a:spcAft>
                <a:spcPts val="0"/>
              </a:spcAft>
              <a:buFont typeface="+mj-lt"/>
              <a:buAutoNum type="alphaLcPeriod"/>
            </a:pPr>
            <a:r>
              <a:rPr lang="en-US" sz="1100" b="0" i="0" err="1">
                <a:effectLst/>
                <a:latin typeface="Calibri" panose="020F0502020204030204" pitchFamily="34" charset="0"/>
              </a:rPr>
              <a:t>.Net</a:t>
            </a:r>
            <a:r>
              <a:rPr lang="en-US" sz="1100" b="0" i="0">
                <a:effectLst/>
                <a:latin typeface="Calibri" panose="020F0502020204030204" pitchFamily="34" charset="0"/>
              </a:rPr>
              <a:t> 8: </a:t>
            </a:r>
            <a:r>
              <a:rPr lang="en-US" sz="1100" b="0" i="0">
                <a:effectLst/>
                <a:latin typeface="Calibri" panose="020F0502020204030204" pitchFamily="34" charset="0"/>
                <a:hlinkClick r:id="rId3"/>
              </a:rPr>
              <a:t>https://learn.microsoft.com/en-us/dotnet/core/whats-new/dotnet-8</a:t>
            </a:r>
            <a:endParaRPr lang="en-US" sz="1100" b="0" i="0">
              <a:effectLst/>
              <a:latin typeface="Calibri" panose="020F0502020204030204" pitchFamily="34" charset="0"/>
            </a:endParaRPr>
          </a:p>
          <a:p>
            <a:pPr marL="2971800" lvl="6" indent="-228600" rtl="0" fontAlgn="ctr">
              <a:spcBef>
                <a:spcPts val="0"/>
              </a:spcBef>
              <a:spcAft>
                <a:spcPts val="0"/>
              </a:spcAft>
              <a:buFont typeface="+mj-lt"/>
              <a:buAutoNum type="alphaLcPeriod"/>
            </a:pPr>
            <a:r>
              <a:rPr lang="en-US" sz="1100" b="0" i="0" err="1">
                <a:effectLst/>
                <a:latin typeface="Calibri" panose="020F0502020204030204" pitchFamily="34" charset="0"/>
              </a:rPr>
              <a:t>.Net</a:t>
            </a:r>
            <a:r>
              <a:rPr lang="en-US" sz="1100" b="0" i="0">
                <a:effectLst/>
                <a:latin typeface="Calibri" panose="020F0502020204030204" pitchFamily="34" charset="0"/>
              </a:rPr>
              <a:t> 7, most of which are allowing usage of c#11 features: </a:t>
            </a:r>
            <a:r>
              <a:rPr lang="en-US" sz="1100" b="0" i="0">
                <a:effectLst/>
                <a:latin typeface="Calibri" panose="020F0502020204030204" pitchFamily="34" charset="0"/>
                <a:hlinkClick r:id="rId4"/>
              </a:rPr>
              <a:t>https://learn.microsoft.com/en-us/dotnet/core/whats-new/dotnet-7</a:t>
            </a:r>
            <a:endParaRPr lang="en-US" sz="1100" b="0" i="0">
              <a:effectLst/>
              <a:latin typeface="Calibri" panose="020F0502020204030204" pitchFamily="34" charset="0"/>
            </a:endParaRPr>
          </a:p>
          <a:p>
            <a:pPr marL="2571750" lvl="5" indent="-285750" rtl="0" fontAlgn="ctr">
              <a:spcBef>
                <a:spcPts val="0"/>
              </a:spcBef>
              <a:spcAft>
                <a:spcPts val="0"/>
              </a:spcAft>
              <a:buFont typeface="+mj-lt"/>
              <a:buAutoNum type="arabicPeriod"/>
            </a:pPr>
            <a:r>
              <a:rPr lang="en-US" sz="1100" b="0" i="0">
                <a:effectLst/>
                <a:latin typeface="Calibri" panose="020F0502020204030204" pitchFamily="34" charset="0"/>
              </a:rPr>
              <a:t>Breaking Changes</a:t>
            </a:r>
          </a:p>
          <a:p>
            <a:pPr marL="2971800" lvl="6" indent="-228600" rtl="0" fontAlgn="ctr">
              <a:spcBef>
                <a:spcPts val="0"/>
              </a:spcBef>
              <a:spcAft>
                <a:spcPts val="0"/>
              </a:spcAft>
              <a:buFont typeface="+mj-lt"/>
              <a:buAutoNum type="alphaLcPeriod"/>
            </a:pPr>
            <a:r>
              <a:rPr lang="en-US" sz="1100" b="0" i="0" err="1">
                <a:effectLst/>
                <a:latin typeface="Calibri" panose="020F0502020204030204" pitchFamily="34" charset="0"/>
              </a:rPr>
              <a:t>.Net</a:t>
            </a:r>
            <a:r>
              <a:rPr lang="en-US" sz="1100" b="0" i="0">
                <a:effectLst/>
                <a:latin typeface="Calibri" panose="020F0502020204030204" pitchFamily="34" charset="0"/>
              </a:rPr>
              <a:t> 8: </a:t>
            </a:r>
            <a:r>
              <a:rPr lang="en-US" sz="1100" b="0" i="0">
                <a:effectLst/>
                <a:latin typeface="Calibri" panose="020F0502020204030204" pitchFamily="34" charset="0"/>
                <a:hlinkClick r:id="rId5"/>
              </a:rPr>
              <a:t>https://learn.microsoft.com/en-us/dotnet/core/compatibility/8.0?toc=%2Fdotnet%2Ffundamentals%2Ftoc.json&amp;bc=%2Fdotnet%2Fbreadcrumb%2Ftoc.json</a:t>
            </a:r>
            <a:endParaRPr lang="en-US" sz="1100" b="0" i="0">
              <a:effectLst/>
              <a:latin typeface="Calibri" panose="020F0502020204030204" pitchFamily="34" charset="0"/>
            </a:endParaRPr>
          </a:p>
          <a:p>
            <a:pPr marL="2971800" lvl="6" indent="-228600" rtl="0" fontAlgn="ctr">
              <a:spcBef>
                <a:spcPts val="0"/>
              </a:spcBef>
              <a:spcAft>
                <a:spcPts val="0"/>
              </a:spcAft>
              <a:buFont typeface="+mj-lt"/>
              <a:buAutoNum type="alphaLcPeriod"/>
            </a:pPr>
            <a:r>
              <a:rPr lang="en-US" sz="1100" b="0" i="0" err="1">
                <a:effectLst/>
                <a:latin typeface="Calibri" panose="020F0502020204030204" pitchFamily="34" charset="0"/>
              </a:rPr>
              <a:t>.Net</a:t>
            </a:r>
            <a:r>
              <a:rPr lang="en-US" sz="1100" b="0" i="0">
                <a:effectLst/>
                <a:latin typeface="Calibri" panose="020F0502020204030204" pitchFamily="34" charset="0"/>
              </a:rPr>
              <a:t> 7: </a:t>
            </a:r>
            <a:r>
              <a:rPr lang="en-US" sz="1100" b="0" i="0">
                <a:effectLst/>
                <a:latin typeface="Calibri" panose="020F0502020204030204" pitchFamily="34" charset="0"/>
                <a:hlinkClick r:id="rId6"/>
              </a:rPr>
              <a:t>https://learn.microsoft.com/en-us/dotnet/core/compatibility/7.0?toc=%2Fdotnet%2Ffundamentals%2Ftoc.json&amp;bc=%2Fdotnet%2Fbreadcrumb%2Ftoc.json</a:t>
            </a:r>
            <a:endParaRPr lang="en-US" sz="1100" b="0" i="0">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8</a:t>
            </a:fld>
            <a:endParaRPr lang="en-US"/>
          </a:p>
        </p:txBody>
      </p:sp>
    </p:spTree>
    <p:extLst>
      <p:ext uri="{BB962C8B-B14F-4D97-AF65-F5344CB8AC3E}">
        <p14:creationId xmlns:p14="http://schemas.microsoft.com/office/powerpoint/2010/main" val="2236866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effectLst/>
                <a:latin typeface="Calibri" panose="020F0502020204030204" pitchFamily="34" charset="0"/>
              </a:rPr>
              <a:t>Nothing has really changed </a:t>
            </a:r>
            <a:r>
              <a:rPr lang="en-US" sz="1800" b="0" i="0" err="1">
                <a:effectLst/>
                <a:latin typeface="Calibri" panose="020F0502020204030204" pitchFamily="34" charset="0"/>
              </a:rPr>
              <a:t>persay</a:t>
            </a:r>
            <a:r>
              <a:rPr lang="en-US" sz="1800" b="0" i="0">
                <a:effectLst/>
                <a:latin typeface="Calibri" panose="020F0502020204030204" pitchFamily="34" charset="0"/>
              </a:rPr>
              <a:t> here, but these are big changes from </a:t>
            </a:r>
            <a:r>
              <a:rPr lang="en-US" sz="1800" b="0" i="0" err="1">
                <a:effectLst/>
                <a:latin typeface="Calibri" panose="020F0502020204030204" pitchFamily="34" charset="0"/>
              </a:rPr>
              <a:t>.Net</a:t>
            </a:r>
            <a:r>
              <a:rPr lang="en-US" sz="1800" b="0" i="0">
                <a:effectLst/>
                <a:latin typeface="Calibri" panose="020F0502020204030204" pitchFamily="34" charset="0"/>
              </a:rPr>
              <a:t> 6 so just want to review at a high level what they are</a:t>
            </a:r>
          </a:p>
          <a:p>
            <a:endParaRPr lang="en-US"/>
          </a:p>
          <a:p>
            <a:pPr algn="l"/>
            <a:r>
              <a:rPr lang="en-US" b="0" i="0">
                <a:solidFill>
                  <a:srgbClr val="E6E6E6"/>
                </a:solidFill>
                <a:effectLst/>
                <a:latin typeface="Segoe UI" panose="020B0502040204020203" pitchFamily="34" charset="0"/>
              </a:rPr>
              <a:t>In a nullable oblivious context, all reference types were nullable. </a:t>
            </a:r>
            <a:r>
              <a:rPr lang="en-US" b="0" i="1">
                <a:solidFill>
                  <a:srgbClr val="E6E6E6"/>
                </a:solidFill>
                <a:effectLst/>
                <a:latin typeface="Segoe UI" panose="020B0502040204020203" pitchFamily="34" charset="0"/>
              </a:rPr>
              <a:t>Nullable reference types</a:t>
            </a:r>
            <a:r>
              <a:rPr lang="en-US" b="0" i="0">
                <a:solidFill>
                  <a:srgbClr val="E6E6E6"/>
                </a:solidFill>
                <a:effectLst/>
                <a:latin typeface="Segoe UI" panose="020B0502040204020203" pitchFamily="34" charset="0"/>
              </a:rPr>
              <a:t> refers to a group of features enabled in a nullable aware context that minimize the likelihood that your code causes the runtime to throw the dreaded </a:t>
            </a:r>
            <a:r>
              <a:rPr lang="en-US" b="0" i="0" u="none" strike="noStrike">
                <a:solidFill>
                  <a:srgbClr val="E6E6E6"/>
                </a:solidFill>
                <a:effectLst/>
                <a:latin typeface="Segoe UI" panose="020B0502040204020203" pitchFamily="34" charset="0"/>
                <a:hlinkClick r:id="rId3"/>
              </a:rPr>
              <a:t>System.NullReferenceException</a:t>
            </a:r>
            <a:r>
              <a:rPr lang="en-US" b="0" i="0" u="none" strike="noStrike">
                <a:solidFill>
                  <a:srgbClr val="E6E6E6"/>
                </a:solidFill>
                <a:effectLst/>
                <a:latin typeface="Segoe UI" panose="020B0502040204020203" pitchFamily="34" charset="0"/>
              </a:rPr>
              <a:t> - </a:t>
            </a:r>
            <a:r>
              <a:rPr lang="en-US" b="0" i="0">
                <a:solidFill>
                  <a:srgbClr val="E6E6E6"/>
                </a:solidFill>
                <a:effectLst/>
                <a:latin typeface="Segoe UI" panose="020B0502040204020203" pitchFamily="34" charset="0"/>
              </a:rPr>
              <a:t>The exception that is thrown when there is an attempt to dereference a null object reference.</a:t>
            </a:r>
          </a:p>
          <a:p>
            <a:pPr algn="l"/>
            <a:endParaRPr lang="en-US" b="0" i="0">
              <a:solidFill>
                <a:srgbClr val="E6E6E6"/>
              </a:solidFill>
              <a:effectLst/>
              <a:latin typeface="Segoe UI" panose="020B0502040204020203" pitchFamily="34" charset="0"/>
            </a:endParaRPr>
          </a:p>
          <a:p>
            <a:pPr algn="l"/>
            <a:r>
              <a:rPr lang="en-US" b="0" i="1">
                <a:solidFill>
                  <a:srgbClr val="E6E6E6"/>
                </a:solidFill>
                <a:effectLst/>
                <a:latin typeface="Segoe UI" panose="020B0502040204020203" pitchFamily="34" charset="0"/>
              </a:rPr>
              <a:t>Nullable reference types</a:t>
            </a:r>
            <a:r>
              <a:rPr lang="en-US" b="0" i="0">
                <a:solidFill>
                  <a:srgbClr val="E6E6E6"/>
                </a:solidFill>
                <a:effectLst/>
                <a:latin typeface="Segoe UI" panose="020B0502040204020203" pitchFamily="34" charset="0"/>
              </a:rPr>
              <a:t> includes three features that help you avoid these exceptions, including the ability to explicitly mark a reference type as </a:t>
            </a:r>
            <a:r>
              <a:rPr lang="en-US" b="0" i="1">
                <a:solidFill>
                  <a:srgbClr val="E6E6E6"/>
                </a:solidFill>
                <a:effectLst/>
                <a:latin typeface="Segoe UI" panose="020B0502040204020203" pitchFamily="34" charset="0"/>
              </a:rPr>
              <a:t>nullable</a:t>
            </a:r>
            <a:r>
              <a:rPr lang="en-US" b="0" i="0">
                <a:solidFill>
                  <a:srgbClr val="E6E6E6"/>
                </a:solidFill>
                <a:effectLst/>
                <a:latin typeface="Segoe UI" panose="020B0502040204020203" pitchFamily="34" charset="0"/>
              </a:rPr>
              <a:t>:</a:t>
            </a:r>
          </a:p>
          <a:p>
            <a:pPr algn="l">
              <a:buFont typeface="Arial" panose="020B0604020202020204" pitchFamily="34" charset="0"/>
              <a:buChar char="•"/>
            </a:pPr>
            <a:endParaRPr lang="en-US" b="0" i="0">
              <a:solidFill>
                <a:srgbClr val="E6E6E6"/>
              </a:solidFill>
              <a:effectLst/>
              <a:latin typeface="Segoe UI" panose="020B0502040204020203" pitchFamily="34" charset="0"/>
            </a:endParaRPr>
          </a:p>
          <a:p>
            <a:pPr algn="l">
              <a:buFont typeface="Arial" panose="020B0604020202020204" pitchFamily="34" charset="0"/>
              <a:buChar char="•"/>
            </a:pPr>
            <a:r>
              <a:rPr lang="en-US" b="0" i="0">
                <a:solidFill>
                  <a:srgbClr val="E6E6E6"/>
                </a:solidFill>
                <a:effectLst/>
                <a:latin typeface="Segoe UI" panose="020B0502040204020203" pitchFamily="34" charset="0"/>
              </a:rPr>
              <a:t>Improved static flow analysis that determines if a variable may be null before dereferencing it.</a:t>
            </a:r>
          </a:p>
          <a:p>
            <a:pPr algn="l">
              <a:buFont typeface="Arial" panose="020B0604020202020204" pitchFamily="34" charset="0"/>
              <a:buChar char="•"/>
            </a:pPr>
            <a:r>
              <a:rPr lang="en-US" b="0" i="0">
                <a:solidFill>
                  <a:srgbClr val="E6E6E6"/>
                </a:solidFill>
                <a:effectLst/>
                <a:latin typeface="Segoe UI" panose="020B0502040204020203" pitchFamily="34" charset="0"/>
              </a:rPr>
              <a:t>Attributes that annotate APIs so that the flow analysis determines </a:t>
            </a:r>
            <a:r>
              <a:rPr lang="en-US" b="0" i="1">
                <a:solidFill>
                  <a:srgbClr val="E6E6E6"/>
                </a:solidFill>
                <a:effectLst/>
                <a:latin typeface="Segoe UI" panose="020B0502040204020203" pitchFamily="34" charset="0"/>
              </a:rPr>
              <a:t>null-state</a:t>
            </a:r>
            <a:r>
              <a:rPr lang="en-US" b="0" i="0">
                <a:solidFill>
                  <a:srgbClr val="E6E6E6"/>
                </a:solidFill>
                <a:effectLst/>
                <a:latin typeface="Segoe UI" panose="020B0502040204020203" pitchFamily="34" charset="0"/>
              </a:rPr>
              <a:t>.</a:t>
            </a:r>
          </a:p>
          <a:p>
            <a:pPr algn="l">
              <a:buFont typeface="Arial" panose="020B0604020202020204" pitchFamily="34" charset="0"/>
              <a:buChar char="•"/>
            </a:pPr>
            <a:r>
              <a:rPr lang="en-US" b="0" i="0">
                <a:solidFill>
                  <a:srgbClr val="E6E6E6"/>
                </a:solidFill>
                <a:effectLst/>
                <a:latin typeface="Segoe UI" panose="020B0502040204020203" pitchFamily="34" charset="0"/>
              </a:rPr>
              <a:t>Variable annotations that developers use to explicitly declare the intended </a:t>
            </a:r>
            <a:r>
              <a:rPr lang="en-US" b="0" i="1">
                <a:solidFill>
                  <a:srgbClr val="E6E6E6"/>
                </a:solidFill>
                <a:effectLst/>
                <a:latin typeface="Segoe UI" panose="020B0502040204020203" pitchFamily="34" charset="0"/>
              </a:rPr>
              <a:t>null-state</a:t>
            </a:r>
            <a:r>
              <a:rPr lang="en-US" b="0" i="0">
                <a:solidFill>
                  <a:srgbClr val="E6E6E6"/>
                </a:solidFill>
                <a:effectLst/>
                <a:latin typeface="Segoe UI" panose="020B0502040204020203" pitchFamily="34" charset="0"/>
              </a:rPr>
              <a:t> for a variable.</a:t>
            </a:r>
          </a:p>
          <a:p>
            <a:pPr algn="l">
              <a:buFont typeface="Arial" panose="020B0604020202020204" pitchFamily="34" charset="0"/>
              <a:buChar char="•"/>
            </a:pPr>
            <a:endParaRPr lang="en-US" b="0" i="0">
              <a:solidFill>
                <a:srgbClr val="E6E6E6"/>
              </a:solidFill>
              <a:effectLst/>
              <a:latin typeface="Segoe UI" panose="020B0502040204020203" pitchFamily="34" charset="0"/>
            </a:endParaRPr>
          </a:p>
          <a:p>
            <a:pPr algn="l"/>
            <a:r>
              <a:rPr lang="en-US" b="0" i="0">
                <a:solidFill>
                  <a:srgbClr val="E6E6E6"/>
                </a:solidFill>
                <a:effectLst/>
                <a:latin typeface="Segoe UI" panose="020B0502040204020203" pitchFamily="34" charset="0"/>
              </a:rPr>
              <a:t>Null-state analysis and variable annotations are disabled by default for existing projects—meaning that all reference types continue to be nullable. Starting in .NET 6, they're enabled by default for </a:t>
            </a:r>
            <a:r>
              <a:rPr lang="en-US" b="0" i="1">
                <a:solidFill>
                  <a:srgbClr val="E6E6E6"/>
                </a:solidFill>
                <a:effectLst/>
                <a:latin typeface="Segoe UI" panose="020B0502040204020203" pitchFamily="34" charset="0"/>
              </a:rPr>
              <a:t>new</a:t>
            </a:r>
            <a:r>
              <a:rPr lang="en-US" b="0" i="0">
                <a:solidFill>
                  <a:srgbClr val="E6E6E6"/>
                </a:solidFill>
                <a:effectLst/>
                <a:latin typeface="Segoe UI" panose="020B0502040204020203" pitchFamily="34" charset="0"/>
              </a:rPr>
              <a:t> projects. For information about enabling these features by declaring a </a:t>
            </a:r>
            <a:r>
              <a:rPr lang="en-US" b="0" i="1">
                <a:solidFill>
                  <a:srgbClr val="E6E6E6"/>
                </a:solidFill>
                <a:effectLst/>
                <a:latin typeface="Segoe UI" panose="020B0502040204020203" pitchFamily="34" charset="0"/>
              </a:rPr>
              <a:t>nullable annotation context</a:t>
            </a:r>
            <a:r>
              <a:rPr lang="en-US" b="0" i="0">
                <a:solidFill>
                  <a:srgbClr val="E6E6E6"/>
                </a:solidFill>
                <a:effectLst/>
                <a:latin typeface="Segoe UI" panose="020B0502040204020203" pitchFamily="34" charset="0"/>
              </a:rPr>
              <a:t>, see </a:t>
            </a:r>
            <a:r>
              <a:rPr lang="en-US" b="0" i="0" u="none" strike="noStrike">
                <a:solidFill>
                  <a:srgbClr val="E6E6E6"/>
                </a:solidFill>
                <a:effectLst/>
                <a:latin typeface="Segoe UI" panose="020B0502040204020203" pitchFamily="34" charset="0"/>
                <a:hlinkClick r:id="rId4"/>
              </a:rPr>
              <a:t>Nullable contexts</a:t>
            </a:r>
            <a:r>
              <a:rPr lang="en-US" b="0" i="0">
                <a:solidFill>
                  <a:srgbClr val="E6E6E6"/>
                </a:solidFill>
                <a:effectLst/>
                <a:latin typeface="Segoe UI" panose="020B0502040204020203" pitchFamily="34" charset="0"/>
              </a:rPr>
              <a:t>.</a:t>
            </a:r>
          </a:p>
          <a:p>
            <a:endParaRPr lang="en-US"/>
          </a:p>
        </p:txBody>
      </p:sp>
      <p:sp>
        <p:nvSpPr>
          <p:cNvPr id="4" name="Slide Number Placeholder 3"/>
          <p:cNvSpPr>
            <a:spLocks noGrp="1"/>
          </p:cNvSpPr>
          <p:nvPr>
            <p:ph type="sldNum" sz="quarter" idx="5"/>
          </p:nvPr>
        </p:nvSpPr>
        <p:spPr/>
        <p:txBody>
          <a:bodyPr/>
          <a:lstStyle/>
          <a:p>
            <a:fld id="{E2215EB6-37F8-214B-AAA9-598228FDC1D7}" type="slidenum">
              <a:rPr lang="en-US" smtClean="0"/>
              <a:t>9</a:t>
            </a:fld>
            <a:endParaRPr lang="en-US"/>
          </a:p>
        </p:txBody>
      </p:sp>
    </p:spTree>
    <p:extLst>
      <p:ext uri="{BB962C8B-B14F-4D97-AF65-F5344CB8AC3E}">
        <p14:creationId xmlns:p14="http://schemas.microsoft.com/office/powerpoint/2010/main" val="74555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D272-FCB8-A9DD-C344-1B1779232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AD93A-ABF7-167D-2248-52629F5C9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F05303-B4F2-1110-6046-0DC0ED1982EC}"/>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5" name="Footer Placeholder 4">
            <a:extLst>
              <a:ext uri="{FF2B5EF4-FFF2-40B4-BE49-F238E27FC236}">
                <a16:creationId xmlns:a16="http://schemas.microsoft.com/office/drawing/2014/main" id="{5D7AC618-FE0F-D767-164E-71525AB11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16427-D6FD-CAC2-A819-85F914D02D56}"/>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163819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EA16-6B69-480B-347C-6BCCFF6A37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1180C2-DECB-0032-0F5E-FB5E9C288C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28651-C6C4-784C-E80D-11251A72CE56}"/>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5" name="Footer Placeholder 4">
            <a:extLst>
              <a:ext uri="{FF2B5EF4-FFF2-40B4-BE49-F238E27FC236}">
                <a16:creationId xmlns:a16="http://schemas.microsoft.com/office/drawing/2014/main" id="{D2C14CA2-B1B7-611A-EBC3-CAD975253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93B7D-C98C-596E-F472-896C5FFDB8AE}"/>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1183369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FA46A-C2F1-CBAE-3E9D-5D5D90177C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E69122-3778-0A2F-F018-12FEA78B0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4019F-C334-78B3-30D9-9932A8B599E4}"/>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5" name="Footer Placeholder 4">
            <a:extLst>
              <a:ext uri="{FF2B5EF4-FFF2-40B4-BE49-F238E27FC236}">
                <a16:creationId xmlns:a16="http://schemas.microsoft.com/office/drawing/2014/main" id="{0C5144E6-DEF6-95FD-99F7-7D15DB360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058B5-7847-C0B8-B790-7E6279876C9B}"/>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1511582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quare phot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303312"/>
            <a:ext cx="7298437" cy="3046988"/>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Event name </a:t>
            </a:r>
            <a:br>
              <a:rPr lang="en-US"/>
            </a:br>
            <a:r>
              <a:rPr lang="en-US"/>
              <a:t>or presentation title here</a:t>
            </a:r>
          </a:p>
        </p:txBody>
      </p:sp>
      <p:sp>
        <p:nvSpPr>
          <p:cNvPr id="5" name="Text Placeholder 4"/>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cxnSp>
        <p:nvCxnSpPr>
          <p:cNvPr id="4" name="Straight Connector 3">
            <a:extLst>
              <a:ext uri="{FF2B5EF4-FFF2-40B4-BE49-F238E27FC236}">
                <a16:creationId xmlns:a16="http://schemas.microsoft.com/office/drawing/2014/main" id="{CBA263C4-3326-E64B-9789-EDA19734D864}"/>
              </a:ext>
            </a:extLst>
          </p:cNvPr>
          <p:cNvCxnSpPr>
            <a:cxnSpLocks/>
          </p:cNvCxnSpPr>
          <p:nvPr userDrawn="1"/>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118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9148-07DE-C51E-B5FA-0545CA9C5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01B8E-6512-3EA1-A0DA-157C7E011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616D3-43B2-08B8-9B12-D3AF1923B2B3}"/>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5" name="Footer Placeholder 4">
            <a:extLst>
              <a:ext uri="{FF2B5EF4-FFF2-40B4-BE49-F238E27FC236}">
                <a16:creationId xmlns:a16="http://schemas.microsoft.com/office/drawing/2014/main" id="{47B95217-2218-77C3-56B1-808ABC499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D45CE-1103-4473-563C-987333DD285E}"/>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248046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25CD-E6B9-273A-A476-3426ACD6C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3A2C7-7EC1-EB9C-9211-34D1E401A6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D42868-C402-FA9F-55AA-3C495AC6C152}"/>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5" name="Footer Placeholder 4">
            <a:extLst>
              <a:ext uri="{FF2B5EF4-FFF2-40B4-BE49-F238E27FC236}">
                <a16:creationId xmlns:a16="http://schemas.microsoft.com/office/drawing/2014/main" id="{C5C0B775-0BD3-7AFC-948D-01EE96D47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D6D4F-0D69-F2E9-A047-12BC6E493CB3}"/>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237739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6FCD-FA8C-F649-266B-27D09CE2B3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A6CDA-9643-856E-4EA5-C7A5579D4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AA9B5D-7D98-37AF-5241-5567500C3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99F2CA-D89A-AEA8-F5B0-D23B30763921}"/>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6" name="Footer Placeholder 5">
            <a:extLst>
              <a:ext uri="{FF2B5EF4-FFF2-40B4-BE49-F238E27FC236}">
                <a16:creationId xmlns:a16="http://schemas.microsoft.com/office/drawing/2014/main" id="{29E45E3B-9DDF-91DD-1CD4-E49A72FC1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64312-6DA6-2E1D-1494-DDD186F2AF06}"/>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85455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B0B7-BDDA-36B7-85F1-0E38876B8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60D8FF-405C-00A3-DA77-000E03F3A2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13820A-1FC1-E461-B59E-79064DE12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C2FC80-5C58-9B35-30F3-61BC0AD70B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7E142D-98FC-2B8B-40BC-FC413C2D1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1487D0-F5A2-D2AE-4EAB-E17B00D93960}"/>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8" name="Footer Placeholder 7">
            <a:extLst>
              <a:ext uri="{FF2B5EF4-FFF2-40B4-BE49-F238E27FC236}">
                <a16:creationId xmlns:a16="http://schemas.microsoft.com/office/drawing/2014/main" id="{5A0B133D-CE84-1788-8FC3-A6494338C3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8707BF-83C1-D223-A395-5DEAC8D70477}"/>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34537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1F96-19C8-6E32-C280-4AF2441EC6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8B1734-681F-AE4E-2207-F0014B3001D5}"/>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4" name="Footer Placeholder 3">
            <a:extLst>
              <a:ext uri="{FF2B5EF4-FFF2-40B4-BE49-F238E27FC236}">
                <a16:creationId xmlns:a16="http://schemas.microsoft.com/office/drawing/2014/main" id="{2110A93B-3E29-AE02-8CC3-C9D1757DA7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585A28-76B1-AAD2-AF65-C7FF98AA0C9E}"/>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37465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68E54-9E35-FF81-C230-35BB99A41391}"/>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3" name="Footer Placeholder 2">
            <a:extLst>
              <a:ext uri="{FF2B5EF4-FFF2-40B4-BE49-F238E27FC236}">
                <a16:creationId xmlns:a16="http://schemas.microsoft.com/office/drawing/2014/main" id="{C8612105-1B97-7222-FFE8-D46CDC1E24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D0B4F9-8666-4016-C76B-17FF49DCA1C3}"/>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87284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0CDC-3A82-6564-8709-9E98DB93D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12FEFC-DEF0-34E6-9F8D-51E45884C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6B1968-3CDB-EFA5-A856-0B2331738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CCB59-53B5-A06B-8C1D-3DC6EB3CBC73}"/>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6" name="Footer Placeholder 5">
            <a:extLst>
              <a:ext uri="{FF2B5EF4-FFF2-40B4-BE49-F238E27FC236}">
                <a16:creationId xmlns:a16="http://schemas.microsoft.com/office/drawing/2014/main" id="{95C4E9B0-CF61-FB72-082C-D144D1169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C0868A-358F-1169-AD66-1D7833BC9CE7}"/>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31575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1B3D-275E-6F68-39FD-2839E7FE1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AA423-B61F-8E37-19BB-E0E05D103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1E6DE-E996-755D-80D8-8323D4594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CDFDD-7DCC-B480-2806-3053F0B08C6F}"/>
              </a:ext>
            </a:extLst>
          </p:cNvPr>
          <p:cNvSpPr>
            <a:spLocks noGrp="1"/>
          </p:cNvSpPr>
          <p:nvPr>
            <p:ph type="dt" sz="half" idx="10"/>
          </p:nvPr>
        </p:nvSpPr>
        <p:spPr/>
        <p:txBody>
          <a:bodyPr/>
          <a:lstStyle/>
          <a:p>
            <a:fld id="{3BF76B63-2814-AE40-AACE-2086BF5C5298}" type="datetimeFigureOut">
              <a:rPr lang="en-US" smtClean="0"/>
              <a:t>10/25/23</a:t>
            </a:fld>
            <a:endParaRPr lang="en-US"/>
          </a:p>
        </p:txBody>
      </p:sp>
      <p:sp>
        <p:nvSpPr>
          <p:cNvPr id="6" name="Footer Placeholder 5">
            <a:extLst>
              <a:ext uri="{FF2B5EF4-FFF2-40B4-BE49-F238E27FC236}">
                <a16:creationId xmlns:a16="http://schemas.microsoft.com/office/drawing/2014/main" id="{E416B1B6-6CDE-97CD-0A80-12D98A326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9148D-3E00-6E4E-51A9-1E4543A30746}"/>
              </a:ext>
            </a:extLst>
          </p:cNvPr>
          <p:cNvSpPr>
            <a:spLocks noGrp="1"/>
          </p:cNvSpPr>
          <p:nvPr>
            <p:ph type="sldNum" sz="quarter" idx="12"/>
          </p:nvPr>
        </p:nvSpPr>
        <p:spPr/>
        <p:txBody>
          <a:bodyPr/>
          <a:lstStyle/>
          <a:p>
            <a:fld id="{5386CCC5-8CA6-B346-9FBD-51FD1DC6CC36}" type="slidenum">
              <a:rPr lang="en-US" smtClean="0"/>
              <a:t>‹#›</a:t>
            </a:fld>
            <a:endParaRPr lang="en-US"/>
          </a:p>
        </p:txBody>
      </p:sp>
    </p:spTree>
    <p:extLst>
      <p:ext uri="{BB962C8B-B14F-4D97-AF65-F5344CB8AC3E}">
        <p14:creationId xmlns:p14="http://schemas.microsoft.com/office/powerpoint/2010/main" val="51495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71146-CA7A-7EB7-0803-FC78C930F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0014DF-FFFF-5874-D583-2E90758796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79B12-8721-632D-06CC-55742C170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F76B63-2814-AE40-AACE-2086BF5C5298}" type="datetimeFigureOut">
              <a:rPr lang="en-US" smtClean="0"/>
              <a:t>10/25/23</a:t>
            </a:fld>
            <a:endParaRPr lang="en-US"/>
          </a:p>
        </p:txBody>
      </p:sp>
      <p:sp>
        <p:nvSpPr>
          <p:cNvPr id="5" name="Footer Placeholder 4">
            <a:extLst>
              <a:ext uri="{FF2B5EF4-FFF2-40B4-BE49-F238E27FC236}">
                <a16:creationId xmlns:a16="http://schemas.microsoft.com/office/drawing/2014/main" id="{EBCF1DB3-B50F-1D44-9A69-9AA0346ED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53CCB5-659D-8428-56D4-04CD9F2C6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86CCC5-8CA6-B346-9FBD-51FD1DC6CC36}" type="slidenum">
              <a:rPr lang="en-US" smtClean="0"/>
              <a:t>‹#›</a:t>
            </a:fld>
            <a:endParaRPr lang="en-US"/>
          </a:p>
        </p:txBody>
      </p:sp>
    </p:spTree>
    <p:extLst>
      <p:ext uri="{BB962C8B-B14F-4D97-AF65-F5344CB8AC3E}">
        <p14:creationId xmlns:p14="http://schemas.microsoft.com/office/powerpoint/2010/main" val="323019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hyperlink" Target="https://github.com/anotherRedbeard" TargetMode="External"/><Relationship Id="rId2" Type="http://schemas.openxmlformats.org/officeDocument/2006/relationships/customXml" Target="../../customXml/item1.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hyperlink" Target="http://www.linkedin.com/in/another-redman" TargetMode="External"/><Relationship Id="rId10" Type="http://schemas.openxmlformats.org/officeDocument/2006/relationships/image" Target="../media/image4.png"/><Relationship Id="rId4" Type="http://schemas.openxmlformats.org/officeDocument/2006/relationships/notesSlide" Target="../notesSlides/notesSlide1.xml"/><Relationship Id="rId9" Type="http://schemas.openxmlformats.org/officeDocument/2006/relationships/hyperlink" Target="mailto:andrew.redman@microsof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dotnet/csharp/nullable-referenc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dotnet/csharp/nullable-referenc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csharp/nullable-referenc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learn.microsoft.com/en-us/dotnet/csharp/language-reference/compiler-messages/nullable-warning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dotnet/csharp/whats-new/tutorials/top-level-statement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dotnet/csharp/whats-new/tutorials/top-level-statemen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dotnet/core/whats-new/dotnet-8#serializ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dotnet/core/whats-new/dotnet-8#serializa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dotnet/core/whats-new/dotnet-8#serializatio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dotnet/core/whats-new/dotnet-8#serializat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dotnet/standard/serialization/system-text-json/migrate-from-newtonsoft?pivots=dotnet-7-0#table-of-difference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dotnet/runtime/issues/new" TargetMode="Externa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blogs.microsoft.com/dotnet/performance-improvements-in-net-8/"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aka.ms/dotnet-qa"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learn.microsoft.com/en-us/dotnet/core/compatibility/8.0?toc=%2Fdotnet%2Ffundamentals%2Ftoc.json&amp;bc=%2Fdotnet%2Fbreadcrumb%2Ftoc.jso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issuesof.net/?q=%20is:open%20-label:Documented%20is:issue%20(label:%22Breaking%20Change%22%20or%20label:breaking-change)%20(repo:dotnet/docs%20or%20repo:aspnet/Announcements)%20group:repo%20(label:%22:checkered_flag:%20Release:%20.NET%208%22%20or%20label:8.0.0)%20sort:created-desc" TargetMode="External"/><Relationship Id="rId4" Type="http://schemas.openxmlformats.org/officeDocument/2006/relationships/hyperlink" Target="https://learn.microsoft.com/en-us/dotnet/core/compatibility/7.0?toc=%2Fdotnet%2Ffundamentals%2Ftoc.json&amp;bc=%2Fdotnet%2Fbreadcrumb%2Ftoc.json"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learn.microsoft.com/en-us/dotnet/core/compatibility/8.0?toc=%2Fdotnet%2Ffundamentals%2Ftoc.json&amp;bc=%2Fdotnet%2Fbreadcrumb%2Ftoc.json#extensions" TargetMode="External"/><Relationship Id="rId13" Type="http://schemas.openxmlformats.org/officeDocument/2006/relationships/hyperlink" Target="https://learn.microsoft.com/en-us/dotnet/core/compatibility/8.0?toc=%2Fdotnet%2Ffundamentals%2Ftoc.json&amp;bc=%2Fdotnet%2Fbreadcrumb%2Ftoc.json#serialization" TargetMode="External"/><Relationship Id="rId3" Type="http://schemas.openxmlformats.org/officeDocument/2006/relationships/hyperlink" Target="https://learn.microsoft.com/en-us/dotnet/core/compatibility/8.0?toc=%2Fdotnet%2Ffundamentals%2Ftoc.json&amp;bc=%2Fdotnet%2Fbreadcrumb%2Ftoc.json#aspnet-core" TargetMode="External"/><Relationship Id="rId7" Type="http://schemas.openxmlformats.org/officeDocument/2006/relationships/hyperlink" Target="https://learn.microsoft.com/en-us/dotnet/core/compatibility/8.0?toc=%2Fdotnet%2Ffundamentals%2Ftoc.json&amp;bc=%2Fdotnet%2Fbreadcrumb%2Ftoc.json#deployment" TargetMode="External"/><Relationship Id="rId12" Type="http://schemas.openxmlformats.org/officeDocument/2006/relationships/hyperlink" Target="https://learn.microsoft.com/en-us/dotnet/core/compatibility/8.0?toc=%2Fdotnet%2Ffundamentals%2Ftoc.json&amp;bc=%2Fdotnet%2Fbreadcrumb%2Ftoc.json#sdk"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learn.microsoft.com/en-us/dotnet/core/compatibility/8.0?toc=%2Fdotnet%2Ffundamentals%2Ftoc.json&amp;bc=%2Fdotnet%2Fbreadcrumb%2Ftoc.json#cryptography" TargetMode="External"/><Relationship Id="rId11" Type="http://schemas.openxmlformats.org/officeDocument/2006/relationships/hyperlink" Target="https://learn.microsoft.com/en-us/dotnet/core/compatibility/8.0?toc=%2Fdotnet%2Ffundamentals%2Ftoc.json&amp;bc=%2Fdotnet%2Fbreadcrumb%2Ftoc.json#reflection" TargetMode="External"/><Relationship Id="rId5" Type="http://schemas.openxmlformats.org/officeDocument/2006/relationships/hyperlink" Target="https://learn.microsoft.com/en-us/dotnet/core/compatibility/8.0?toc=%2Fdotnet%2Ffundamentals%2Ftoc.json&amp;bc=%2Fdotnet%2Fbreadcrumb%2Ftoc.json#core-net-libraries" TargetMode="External"/><Relationship Id="rId10" Type="http://schemas.openxmlformats.org/officeDocument/2006/relationships/hyperlink" Target="https://learn.microsoft.com/en-us/dotnet/core/compatibility/8.0?toc=%2Fdotnet%2Ffundamentals%2Ftoc.json&amp;bc=%2Fdotnet%2Fbreadcrumb%2Ftoc.json#interop" TargetMode="External"/><Relationship Id="rId4" Type="http://schemas.openxmlformats.org/officeDocument/2006/relationships/hyperlink" Target="https://learn.microsoft.com/en-us/dotnet/core/compatibility/8.0?toc=%2Fdotnet%2Ffundamentals%2Ftoc.json&amp;bc=%2Fdotnet%2Fbreadcrumb%2Ftoc.json#containers" TargetMode="External"/><Relationship Id="rId9" Type="http://schemas.openxmlformats.org/officeDocument/2006/relationships/hyperlink" Target="https://learn.microsoft.com/en-us/dotnet/core/compatibility/8.0?toc=%2Fdotnet%2Ffundamentals%2Ftoc.json&amp;bc=%2Fdotnet%2Fbreadcrumb%2Ftoc.json#globalization" TargetMode="External"/><Relationship Id="rId14" Type="http://schemas.openxmlformats.org/officeDocument/2006/relationships/hyperlink" Target="https://learn.microsoft.com/en-us/dotnet/core/compatibility/8.0?toc=%2Fdotnet%2Ffundamentals%2Ftoc.json&amp;bc=%2Fdotnet%2Fbreadcrumb%2Ftoc.json#windows-forms"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5.xml.rels><?xml version="1.0" encoding="UTF-8" standalone="yes"?>
<Relationships xmlns="http://schemas.openxmlformats.org/package/2006/relationships"><Relationship Id="rId3" Type="http://schemas.openxmlformats.org/officeDocument/2006/relationships/hyperlink" Target="https://visualstudio.microsoft.com/vs/preview/#download-preview"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s://dotnet.microsoft.com/en-us/download/dotnet/8.0" TargetMode="External"/><Relationship Id="rId4" Type="http://schemas.openxmlformats.org/officeDocument/2006/relationships/hyperlink" Target="https://marketplace.visualstudio.com/items?itemName=ms-dotnettools.csharp" TargetMode="Externa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nuget.org/packages?q=Microsoft.EntityFrameworkCore.*" TargetMode="External"/><Relationship Id="rId7" Type="http://schemas.openxmlformats.org/officeDocument/2006/relationships/image" Target="../media/image23.png"/><Relationship Id="rId2" Type="http://schemas.openxmlformats.org/officeDocument/2006/relationships/hyperlink" Target="https://www.nuget.org/packages?q=Microsoft.AspNetCore.*"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s://file+.vscode-resource.vscode-cdn.net/Users/andrewredman/src/dotnet-8-migrate/md" TargetMode="External"/><Relationship Id="rId4" Type="http://schemas.openxmlformats.org/officeDocument/2006/relationships/hyperlink" Target="https://www.nuget.org/packages?q=Microsoft.Extensions.*"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learn.microsoft.com/en-us/dotnet/standard/serialization/system-text-json/source-generation-modes?pivots=dotnet-8-0#overview" TargetMode="External"/><Relationship Id="rId3" Type="http://schemas.openxmlformats.org/officeDocument/2006/relationships/hyperlink" Target="https://learn.microsoft.com/en-us/dotnet/core/compatibility/8.0?toc=%2Fdotnet%2Ffundamentals%2Ftoc.json&amp;bc=%2Fdotnet%2Fbreadcrumb%2Ftoc.json" TargetMode="External"/><Relationship Id="rId7" Type="http://schemas.openxmlformats.org/officeDocument/2006/relationships/hyperlink" Target="https://learn.microsoft.com/en-us/dotnet/csharp/roslyn-sdk/source-generators-overview" TargetMode="External"/><Relationship Id="rId2" Type="http://schemas.openxmlformats.org/officeDocument/2006/relationships/hyperlink" Target="https://learn.microsoft.com/en-us/dotnet/core/whats-new/dotnet-8" TargetMode="External"/><Relationship Id="rId1" Type="http://schemas.openxmlformats.org/officeDocument/2006/relationships/slideLayout" Target="../slideLayouts/slideLayout2.xml"/><Relationship Id="rId6" Type="http://schemas.openxmlformats.org/officeDocument/2006/relationships/hyperlink" Target="https://learn.microsoft.com/en-us/dotnet/standard/serialization/system-text-json/source-generation?pivots=dotnet-8-0" TargetMode="External"/><Relationship Id="rId11" Type="http://schemas.openxmlformats.org/officeDocument/2006/relationships/hyperlink" Target="https://learn.microsoft.com/en-us/aspnet/core/migration/70-80?view=aspnetcore-7.0&amp;tabs=visual-studio" TargetMode="External"/><Relationship Id="rId5" Type="http://schemas.openxmlformats.org/officeDocument/2006/relationships/hyperlink" Target="https://learn.microsoft.com/en-us/dotnet/core/compatibility/7.0?toc=%2Fdotnet%2Ffundamentals%2Ftoc.json&amp;bc=%2Fdotnet%2Fbreadcrumb%2Ftoc.json" TargetMode="External"/><Relationship Id="rId10" Type="http://schemas.openxmlformats.org/officeDocument/2006/relationships/hyperlink" Target="https://learn.microsoft.com/en-us/dotnet/standard/library-guidance/sourcelink" TargetMode="External"/><Relationship Id="rId4" Type="http://schemas.openxmlformats.org/officeDocument/2006/relationships/hyperlink" Target="https://learn.microsoft.com/en-us/dotnet/core/whats-new/dotnet-7" TargetMode="External"/><Relationship Id="rId9" Type="http://schemas.openxmlformats.org/officeDocument/2006/relationships/hyperlink" Target="https://learn.microsoft.com/en-us/dotnet/standard/serialization/system-text-json/migrate-from-newtonsoft?pivots=dotnet-8-0"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hyperlink" Target="https://dotnet.microsoft.com/en-us/platform/support/policy/dotnet-core#:~:text=Customers%20can%20choose%20Long%20Term,and%20patches%20for%203%20years" TargetMode="Externa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dotnet/core/whats-new/dotnet-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learn.microsoft.com/en-us/dotnet/core/compatibility/7.0?toc=%2Fdotnet%2Ffundamentals%2Ftoc.json&amp;bc=%2Fdotnet%2Fbreadcrumb%2Ftoc.json" TargetMode="External"/><Relationship Id="rId5" Type="http://schemas.openxmlformats.org/officeDocument/2006/relationships/hyperlink" Target="https://learn.microsoft.com/en-us/dotnet/core/compatibility/8.0?toc=%2Fdotnet%2Ffundamentals%2Ftoc.json&amp;bc=%2Fdotnet%2Fbreadcrumb%2Ftoc.json" TargetMode="External"/><Relationship Id="rId4" Type="http://schemas.openxmlformats.org/officeDocument/2006/relationships/hyperlink" Target="https://learn.microsoft.com/en-us/dotnet/core/whats-new/dotnet-7"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custData r:id="rId2"/>
            </p:custDataLst>
          </p:nvPr>
        </p:nvSpPr>
        <p:spPr>
          <a:xfrm>
            <a:off x="584200" y="3429774"/>
            <a:ext cx="8300308" cy="1920526"/>
          </a:xfrm>
        </p:spPr>
        <p:txBody>
          <a:bodyPr/>
          <a:lstStyle/>
          <a:p>
            <a:r>
              <a:rPr lang="en-US"/>
              <a:t>Migrating to .Net 8</a:t>
            </a:r>
          </a:p>
        </p:txBody>
      </p:sp>
      <p:sp>
        <p:nvSpPr>
          <p:cNvPr id="6" name="Subtitle 5">
            <a:extLst>
              <a:ext uri="{FF2B5EF4-FFF2-40B4-BE49-F238E27FC236}">
                <a16:creationId xmlns:a16="http://schemas.microsoft.com/office/drawing/2014/main" id="{12808BD5-6BEE-4164-9264-E55A823F2E3D}"/>
              </a:ext>
            </a:extLst>
          </p:cNvPr>
          <p:cNvSpPr>
            <a:spLocks noGrp="1"/>
          </p:cNvSpPr>
          <p:nvPr>
            <p:ph type="body" sz="quarter" idx="12"/>
          </p:nvPr>
        </p:nvSpPr>
        <p:spPr/>
        <p:txBody>
          <a:bodyPr>
            <a:normAutofit/>
          </a:bodyPr>
          <a:lstStyle/>
          <a:p>
            <a:r>
              <a:rPr lang="en-US"/>
              <a:t>Andrew Redman</a:t>
            </a:r>
          </a:p>
          <a:p>
            <a:endParaRPr lang="en-US"/>
          </a:p>
        </p:txBody>
      </p:sp>
      <p:pic>
        <p:nvPicPr>
          <p:cNvPr id="3074" name="Picture 2" descr="Logo&#10;&#10;Description automatically generated">
            <a:hlinkClick r:id="rId5"/>
            <a:extLst>
              <a:ext uri="{FF2B5EF4-FFF2-40B4-BE49-F238E27FC236}">
                <a16:creationId xmlns:a16="http://schemas.microsoft.com/office/drawing/2014/main" id="{FBAEA7F1-73C4-3893-DD6D-7787741E29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042" y="5913562"/>
            <a:ext cx="333424" cy="33855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Icon&#10;&#10;Description automatically generated">
            <a:hlinkClick r:id="rId7"/>
            <a:extLst>
              <a:ext uri="{FF2B5EF4-FFF2-40B4-BE49-F238E27FC236}">
                <a16:creationId xmlns:a16="http://schemas.microsoft.com/office/drawing/2014/main" id="{B5736C3C-5C16-D9EF-3B2C-544F155491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2892" y="5913562"/>
            <a:ext cx="333424" cy="333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con&#10;&#10;Description automatically generated">
            <a:hlinkClick r:id="rId9"/>
            <a:extLst>
              <a:ext uri="{FF2B5EF4-FFF2-40B4-BE49-F238E27FC236}">
                <a16:creationId xmlns:a16="http://schemas.microsoft.com/office/drawing/2014/main" id="{1770C5FE-BDEB-F1C3-C963-81EDD4DBD3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3742" y="5908798"/>
            <a:ext cx="333425" cy="33818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8195648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C0AE0D-B4C2-6BBE-9833-D8CE2E0C4983}"/>
              </a:ext>
            </a:extLst>
          </p:cNvPr>
          <p:cNvSpPr>
            <a:spLocks noGrp="1"/>
          </p:cNvSpPr>
          <p:nvPr>
            <p:ph type="title"/>
          </p:nvPr>
        </p:nvSpPr>
        <p:spPr>
          <a:xfrm>
            <a:off x="1735533" y="331686"/>
            <a:ext cx="8033490" cy="1012676"/>
          </a:xfrm>
        </p:spPr>
        <p:txBody>
          <a:bodyPr/>
          <a:lstStyle/>
          <a:p>
            <a:pPr defTabSz="694944"/>
            <a:r>
              <a:rPr lang="en-US" sz="3344" kern="1200">
                <a:solidFill>
                  <a:schemeClr val="tx1"/>
                </a:solidFill>
                <a:latin typeface="+mj-lt"/>
                <a:ea typeface="+mj-ea"/>
                <a:cs typeface="+mj-cs"/>
              </a:rPr>
              <a:t>Null State Analysis</a:t>
            </a:r>
            <a:endParaRPr lang="en-US"/>
          </a:p>
        </p:txBody>
      </p:sp>
      <p:sp>
        <p:nvSpPr>
          <p:cNvPr id="3" name="Content Placeholder 2">
            <a:extLst>
              <a:ext uri="{FF2B5EF4-FFF2-40B4-BE49-F238E27FC236}">
                <a16:creationId xmlns:a16="http://schemas.microsoft.com/office/drawing/2014/main" id="{3C8BEC00-DAC7-B2AB-6B19-8F69408E635E}"/>
              </a:ext>
            </a:extLst>
          </p:cNvPr>
          <p:cNvSpPr>
            <a:spLocks noGrp="1"/>
          </p:cNvSpPr>
          <p:nvPr>
            <p:ph idx="1"/>
          </p:nvPr>
        </p:nvSpPr>
        <p:spPr>
          <a:xfrm>
            <a:off x="1735533" y="1447449"/>
            <a:ext cx="8033490" cy="700990"/>
          </a:xfrm>
        </p:spPr>
        <p:txBody>
          <a:bodyPr>
            <a:normAutofit/>
          </a:bodyPr>
          <a:lstStyle/>
          <a:p>
            <a:pPr marL="173736" indent="-173736" defTabSz="694944">
              <a:spcBef>
                <a:spcPts val="760"/>
              </a:spcBef>
            </a:pPr>
            <a:r>
              <a:rPr lang="en-US" sz="2128" kern="1200">
                <a:solidFill>
                  <a:schemeClr val="tx1"/>
                </a:solidFill>
                <a:latin typeface="+mn-lt"/>
                <a:ea typeface="+mn-ea"/>
                <a:cs typeface="+mn-cs"/>
              </a:rPr>
              <a:t>Variables are either not-null or maybe-null, determining if they can be dereferenced</a:t>
            </a:r>
            <a:endParaRPr lang="en-US"/>
          </a:p>
        </p:txBody>
      </p:sp>
      <p:sp>
        <p:nvSpPr>
          <p:cNvPr id="4" name="TextBox 3">
            <a:extLst>
              <a:ext uri="{FF2B5EF4-FFF2-40B4-BE49-F238E27FC236}">
                <a16:creationId xmlns:a16="http://schemas.microsoft.com/office/drawing/2014/main" id="{A13EEC8F-38AA-78FC-4948-AF04AE1A334C}"/>
              </a:ext>
            </a:extLst>
          </p:cNvPr>
          <p:cNvSpPr txBox="1"/>
          <p:nvPr/>
        </p:nvSpPr>
        <p:spPr>
          <a:xfrm>
            <a:off x="2754273" y="2148439"/>
            <a:ext cx="5452390" cy="4106189"/>
          </a:xfrm>
          <a:prstGeom prst="rect">
            <a:avLst/>
          </a:prstGeom>
          <a:solidFill>
            <a:schemeClr val="tx1"/>
          </a:solidFill>
        </p:spPr>
        <p:txBody>
          <a:bodyPr wrap="none" rtlCol="0">
            <a:spAutoFit/>
          </a:bodyPr>
          <a:lstStyle/>
          <a:p>
            <a:pPr defTabSz="694944">
              <a:spcAft>
                <a:spcPts val="600"/>
              </a:spcAft>
            </a:pPr>
            <a:r>
              <a:rPr lang="en-US" sz="1368" kern="1200">
                <a:solidFill>
                  <a:schemeClr val="bg1"/>
                </a:solidFill>
                <a:latin typeface="+mn-lt"/>
                <a:ea typeface="+mn-ea"/>
                <a:cs typeface="+mn-cs"/>
              </a:rPr>
              <a:t>string message = null;</a:t>
            </a:r>
          </a:p>
          <a:p>
            <a:pPr defTabSz="694944">
              <a:spcAft>
                <a:spcPts val="600"/>
              </a:spcAft>
            </a:pPr>
            <a:endParaRPr lang="en-US" sz="1368" kern="1200">
              <a:solidFill>
                <a:schemeClr val="bg1"/>
              </a:solidFill>
              <a:latin typeface="+mn-lt"/>
              <a:ea typeface="+mn-ea"/>
              <a:cs typeface="+mn-cs"/>
            </a:endParaRPr>
          </a:p>
          <a:p>
            <a:pPr defTabSz="694944">
              <a:spcAft>
                <a:spcPts val="600"/>
              </a:spcAft>
            </a:pPr>
            <a:r>
              <a:rPr lang="en-US" sz="1368" kern="1200">
                <a:solidFill>
                  <a:schemeClr val="bg1"/>
                </a:solidFill>
                <a:latin typeface="+mn-lt"/>
                <a:ea typeface="+mn-ea"/>
                <a:cs typeface="+mn-cs"/>
              </a:rPr>
              <a:t>// warning: dereference null. (maybe-null)</a:t>
            </a:r>
          </a:p>
          <a:p>
            <a:pPr defTabSz="694944">
              <a:spcAft>
                <a:spcPts val="600"/>
              </a:spcAft>
            </a:pPr>
            <a:r>
              <a:rPr lang="en-US" sz="1368" kern="1200">
                <a:solidFill>
                  <a:schemeClr val="bg1"/>
                </a:solidFill>
                <a:latin typeface="+mn-lt"/>
                <a:ea typeface="+mn-ea"/>
                <a:cs typeface="+mn-cs"/>
              </a:rPr>
              <a:t>Console.WriteLine($"The length of the message is {message.Length}");</a:t>
            </a:r>
          </a:p>
          <a:p>
            <a:pPr defTabSz="694944">
              <a:spcAft>
                <a:spcPts val="600"/>
              </a:spcAft>
            </a:pPr>
            <a:endParaRPr lang="en-US" sz="1368" kern="1200">
              <a:solidFill>
                <a:schemeClr val="bg1"/>
              </a:solidFill>
              <a:latin typeface="+mn-lt"/>
              <a:ea typeface="+mn-ea"/>
              <a:cs typeface="+mn-cs"/>
            </a:endParaRPr>
          </a:p>
          <a:p>
            <a:pPr defTabSz="694944">
              <a:spcAft>
                <a:spcPts val="600"/>
              </a:spcAft>
            </a:pPr>
            <a:r>
              <a:rPr lang="en-US" sz="1368" kern="1200">
                <a:solidFill>
                  <a:schemeClr val="bg1"/>
                </a:solidFill>
                <a:latin typeface="+mn-lt"/>
                <a:ea typeface="+mn-ea"/>
                <a:cs typeface="+mn-cs"/>
              </a:rPr>
              <a:t>var originalMessage = message;</a:t>
            </a:r>
          </a:p>
          <a:p>
            <a:pPr defTabSz="694944">
              <a:spcAft>
                <a:spcPts val="600"/>
              </a:spcAft>
            </a:pPr>
            <a:r>
              <a:rPr lang="en-US" sz="1368" kern="1200">
                <a:solidFill>
                  <a:schemeClr val="bg1"/>
                </a:solidFill>
                <a:latin typeface="+mn-lt"/>
                <a:ea typeface="+mn-ea"/>
                <a:cs typeface="+mn-cs"/>
              </a:rPr>
              <a:t>message = "Hello, World!";</a:t>
            </a:r>
          </a:p>
          <a:p>
            <a:pPr defTabSz="694944">
              <a:spcAft>
                <a:spcPts val="600"/>
              </a:spcAft>
            </a:pPr>
            <a:endParaRPr lang="en-US" sz="1368" kern="1200">
              <a:solidFill>
                <a:schemeClr val="bg1"/>
              </a:solidFill>
              <a:latin typeface="+mn-lt"/>
              <a:ea typeface="+mn-ea"/>
              <a:cs typeface="+mn-cs"/>
            </a:endParaRPr>
          </a:p>
          <a:p>
            <a:pPr defTabSz="694944">
              <a:spcAft>
                <a:spcPts val="600"/>
              </a:spcAft>
            </a:pPr>
            <a:r>
              <a:rPr lang="en-US" sz="1368" kern="1200">
                <a:solidFill>
                  <a:schemeClr val="bg1"/>
                </a:solidFill>
                <a:latin typeface="+mn-lt"/>
                <a:ea typeface="+mn-ea"/>
                <a:cs typeface="+mn-cs"/>
              </a:rPr>
              <a:t>// No warning. Analysis determined "message" is not null. (not-null)</a:t>
            </a:r>
          </a:p>
          <a:p>
            <a:pPr defTabSz="694944">
              <a:spcAft>
                <a:spcPts val="600"/>
              </a:spcAft>
            </a:pPr>
            <a:r>
              <a:rPr lang="en-US" sz="1368" kern="1200">
                <a:solidFill>
                  <a:schemeClr val="bg1"/>
                </a:solidFill>
                <a:latin typeface="+mn-lt"/>
                <a:ea typeface="+mn-ea"/>
                <a:cs typeface="+mn-cs"/>
              </a:rPr>
              <a:t>Console.WriteLine($"The length of the message is {message.Length}");</a:t>
            </a:r>
          </a:p>
          <a:p>
            <a:pPr defTabSz="694944">
              <a:spcAft>
                <a:spcPts val="600"/>
              </a:spcAft>
            </a:pPr>
            <a:endParaRPr lang="en-US" sz="1368" kern="1200">
              <a:solidFill>
                <a:schemeClr val="bg1"/>
              </a:solidFill>
              <a:latin typeface="+mn-lt"/>
              <a:ea typeface="+mn-ea"/>
              <a:cs typeface="+mn-cs"/>
            </a:endParaRPr>
          </a:p>
          <a:p>
            <a:pPr defTabSz="694944">
              <a:spcAft>
                <a:spcPts val="600"/>
              </a:spcAft>
            </a:pPr>
            <a:r>
              <a:rPr lang="en-US" sz="1368" kern="1200">
                <a:solidFill>
                  <a:schemeClr val="bg1"/>
                </a:solidFill>
                <a:latin typeface="+mn-lt"/>
                <a:ea typeface="+mn-ea"/>
                <a:cs typeface="+mn-cs"/>
              </a:rPr>
              <a:t>// warning! (maybe-null)</a:t>
            </a:r>
          </a:p>
          <a:p>
            <a:pPr defTabSz="694944">
              <a:spcAft>
                <a:spcPts val="600"/>
              </a:spcAft>
            </a:pPr>
            <a:r>
              <a:rPr lang="en-US" sz="1368" kern="1200">
                <a:solidFill>
                  <a:schemeClr val="bg1"/>
                </a:solidFill>
                <a:latin typeface="+mn-lt"/>
                <a:ea typeface="+mn-ea"/>
                <a:cs typeface="+mn-cs"/>
              </a:rPr>
              <a:t>Console.WriteLine(originalMessage.Length);</a:t>
            </a:r>
          </a:p>
          <a:p>
            <a:pPr>
              <a:spcAft>
                <a:spcPts val="600"/>
              </a:spcAft>
            </a:pPr>
            <a:endParaRPr lang="en-US"/>
          </a:p>
        </p:txBody>
      </p:sp>
      <p:sp>
        <p:nvSpPr>
          <p:cNvPr id="5" name="TextBox 4">
            <a:extLst>
              <a:ext uri="{FF2B5EF4-FFF2-40B4-BE49-F238E27FC236}">
                <a16:creationId xmlns:a16="http://schemas.microsoft.com/office/drawing/2014/main" id="{53D0650C-66DF-6487-D7F9-35F1D58D2B8F}"/>
              </a:ext>
            </a:extLst>
          </p:cNvPr>
          <p:cNvSpPr txBox="1"/>
          <p:nvPr/>
        </p:nvSpPr>
        <p:spPr>
          <a:xfrm>
            <a:off x="8962209" y="6322912"/>
            <a:ext cx="2613279" cy="302840"/>
          </a:xfrm>
          <a:prstGeom prst="rect">
            <a:avLst/>
          </a:prstGeom>
          <a:noFill/>
        </p:spPr>
        <p:txBody>
          <a:bodyPr wrap="none" rtlCol="0">
            <a:spAutoFit/>
          </a:bodyPr>
          <a:lstStyle/>
          <a:p>
            <a:pPr defTabSz="694944">
              <a:spcAft>
                <a:spcPts val="600"/>
              </a:spcAft>
            </a:pPr>
            <a:r>
              <a:rPr lang="en-US" sz="1368" kern="1200">
                <a:solidFill>
                  <a:schemeClr val="tx1"/>
                </a:solidFill>
                <a:latin typeface="+mn-lt"/>
                <a:ea typeface="+mn-ea"/>
                <a:cs typeface="+mn-cs"/>
              </a:rPr>
              <a:t>Go here to find more info on </a:t>
            </a:r>
            <a:r>
              <a:rPr lang="en-US" sz="1368" kern="1200">
                <a:solidFill>
                  <a:schemeClr val="tx1"/>
                </a:solidFill>
                <a:latin typeface="+mn-lt"/>
                <a:ea typeface="+mn-ea"/>
                <a:cs typeface="+mn-cs"/>
                <a:hlinkClick r:id="rId3"/>
              </a:rPr>
              <a:t>NRT</a:t>
            </a:r>
            <a:endParaRPr lang="en-US"/>
          </a:p>
        </p:txBody>
      </p:sp>
    </p:spTree>
    <p:extLst>
      <p:ext uri="{BB962C8B-B14F-4D97-AF65-F5344CB8AC3E}">
        <p14:creationId xmlns:p14="http://schemas.microsoft.com/office/powerpoint/2010/main" val="354570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E0D-B4C2-6BBE-9833-D8CE2E0C4983}"/>
              </a:ext>
            </a:extLst>
          </p:cNvPr>
          <p:cNvSpPr>
            <a:spLocks noGrp="1"/>
          </p:cNvSpPr>
          <p:nvPr>
            <p:ph type="title"/>
          </p:nvPr>
        </p:nvSpPr>
        <p:spPr>
          <a:xfrm>
            <a:off x="283203" y="296068"/>
            <a:ext cx="5943932" cy="1325563"/>
          </a:xfrm>
        </p:spPr>
        <p:txBody>
          <a:bodyPr/>
          <a:lstStyle/>
          <a:p>
            <a:pPr algn="ctr"/>
            <a:r>
              <a:rPr lang="en-US"/>
              <a:t>Nullable Annotations</a:t>
            </a:r>
          </a:p>
        </p:txBody>
      </p:sp>
      <p:sp>
        <p:nvSpPr>
          <p:cNvPr id="3" name="Content Placeholder 2">
            <a:extLst>
              <a:ext uri="{FF2B5EF4-FFF2-40B4-BE49-F238E27FC236}">
                <a16:creationId xmlns:a16="http://schemas.microsoft.com/office/drawing/2014/main" id="{3C8BEC00-DAC7-B2AB-6B19-8F69408E635E}"/>
              </a:ext>
            </a:extLst>
          </p:cNvPr>
          <p:cNvSpPr>
            <a:spLocks noGrp="1"/>
          </p:cNvSpPr>
          <p:nvPr>
            <p:ph idx="1"/>
          </p:nvPr>
        </p:nvSpPr>
        <p:spPr>
          <a:xfrm>
            <a:off x="838200" y="1825625"/>
            <a:ext cx="4833938" cy="917575"/>
          </a:xfrm>
        </p:spPr>
        <p:txBody>
          <a:bodyPr>
            <a:normAutofit lnSpcReduction="10000"/>
          </a:bodyPr>
          <a:lstStyle/>
          <a:p>
            <a:r>
              <a:rPr lang="en-US"/>
              <a:t>Constructor Chaining</a:t>
            </a:r>
          </a:p>
          <a:p>
            <a:r>
              <a:rPr lang="en-US"/>
              <a:t>Nullable Attributes</a:t>
            </a:r>
          </a:p>
        </p:txBody>
      </p:sp>
      <p:sp>
        <p:nvSpPr>
          <p:cNvPr id="4" name="TextBox 3">
            <a:extLst>
              <a:ext uri="{FF2B5EF4-FFF2-40B4-BE49-F238E27FC236}">
                <a16:creationId xmlns:a16="http://schemas.microsoft.com/office/drawing/2014/main" id="{A13EEC8F-38AA-78FC-4948-AF04AE1A334C}"/>
              </a:ext>
            </a:extLst>
          </p:cNvPr>
          <p:cNvSpPr txBox="1"/>
          <p:nvPr/>
        </p:nvSpPr>
        <p:spPr>
          <a:xfrm>
            <a:off x="838200" y="2743200"/>
            <a:ext cx="4592604" cy="3847207"/>
          </a:xfrm>
          <a:prstGeom prst="rect">
            <a:avLst/>
          </a:prstGeom>
          <a:solidFill>
            <a:schemeClr val="tx1"/>
          </a:solidFill>
        </p:spPr>
        <p:txBody>
          <a:bodyPr wrap="none" rtlCol="0">
            <a:spAutoFit/>
          </a:bodyPr>
          <a:lstStyle/>
          <a:p>
            <a:r>
              <a:rPr lang="en-US" sz="1600">
                <a:solidFill>
                  <a:schemeClr val="bg1"/>
                </a:solidFill>
              </a:rPr>
              <a:t>public class Person</a:t>
            </a:r>
          </a:p>
          <a:p>
            <a:r>
              <a:rPr lang="en-US" sz="1600">
                <a:solidFill>
                  <a:schemeClr val="bg1"/>
                </a:solidFill>
              </a:rPr>
              <a:t>{</a:t>
            </a:r>
          </a:p>
          <a:p>
            <a:r>
              <a:rPr lang="en-US" sz="1600">
                <a:solidFill>
                  <a:schemeClr val="bg1"/>
                </a:solidFill>
              </a:rPr>
              <a:t>    public string FirstName { get; set; }</a:t>
            </a:r>
          </a:p>
          <a:p>
            <a:r>
              <a:rPr lang="en-US" sz="1600">
                <a:solidFill>
                  <a:schemeClr val="bg1"/>
                </a:solidFill>
              </a:rPr>
              <a:t>    public string </a:t>
            </a:r>
            <a:r>
              <a:rPr lang="en-US" sz="1600" err="1">
                <a:solidFill>
                  <a:schemeClr val="bg1"/>
                </a:solidFill>
              </a:rPr>
              <a:t>LastName</a:t>
            </a:r>
            <a:r>
              <a:rPr lang="en-US" sz="1600">
                <a:solidFill>
                  <a:schemeClr val="bg1"/>
                </a:solidFill>
              </a:rPr>
              <a:t> { get; set; }</a:t>
            </a:r>
          </a:p>
          <a:p>
            <a:endParaRPr lang="en-US" sz="1600">
              <a:solidFill>
                <a:schemeClr val="bg1"/>
              </a:solidFill>
            </a:endParaRPr>
          </a:p>
          <a:p>
            <a:r>
              <a:rPr lang="en-US" sz="1600">
                <a:solidFill>
                  <a:schemeClr val="bg1"/>
                </a:solidFill>
              </a:rPr>
              <a:t>    public Person(string </a:t>
            </a:r>
            <a:r>
              <a:rPr lang="en-US" sz="1600" err="1">
                <a:solidFill>
                  <a:schemeClr val="bg1"/>
                </a:solidFill>
              </a:rPr>
              <a:t>firstName</a:t>
            </a:r>
            <a:r>
              <a:rPr lang="en-US" sz="1600">
                <a:solidFill>
                  <a:schemeClr val="bg1"/>
                </a:solidFill>
              </a:rPr>
              <a:t>, string </a:t>
            </a:r>
            <a:r>
              <a:rPr lang="en-US" sz="1600" err="1">
                <a:solidFill>
                  <a:schemeClr val="bg1"/>
                </a:solidFill>
              </a:rPr>
              <a:t>lastName</a:t>
            </a:r>
            <a:r>
              <a:rPr lang="en-US" sz="1600">
                <a:solidFill>
                  <a:schemeClr val="bg1"/>
                </a:solidFill>
              </a:rPr>
              <a:t>)</a:t>
            </a:r>
          </a:p>
          <a:p>
            <a:r>
              <a:rPr lang="en-US" sz="1600">
                <a:solidFill>
                  <a:schemeClr val="bg1"/>
                </a:solidFill>
              </a:rPr>
              <a:t>    {</a:t>
            </a:r>
          </a:p>
          <a:p>
            <a:r>
              <a:rPr lang="en-US" sz="1600">
                <a:solidFill>
                  <a:schemeClr val="bg1"/>
                </a:solidFill>
              </a:rPr>
              <a:t>        FirstName = </a:t>
            </a:r>
            <a:r>
              <a:rPr lang="en-US" sz="1600" err="1">
                <a:solidFill>
                  <a:schemeClr val="bg1"/>
                </a:solidFill>
              </a:rPr>
              <a:t>firstName</a:t>
            </a:r>
            <a:r>
              <a:rPr lang="en-US" sz="1600">
                <a:solidFill>
                  <a:schemeClr val="bg1"/>
                </a:solidFill>
              </a:rPr>
              <a:t>;</a:t>
            </a:r>
          </a:p>
          <a:p>
            <a:r>
              <a:rPr lang="en-US" sz="1600">
                <a:solidFill>
                  <a:schemeClr val="bg1"/>
                </a:solidFill>
              </a:rPr>
              <a:t>        </a:t>
            </a:r>
            <a:r>
              <a:rPr lang="en-US" sz="1600" err="1">
                <a:solidFill>
                  <a:schemeClr val="bg1"/>
                </a:solidFill>
              </a:rPr>
              <a:t>LastName</a:t>
            </a:r>
            <a:r>
              <a:rPr lang="en-US" sz="1600">
                <a:solidFill>
                  <a:schemeClr val="bg1"/>
                </a:solidFill>
              </a:rPr>
              <a:t> = </a:t>
            </a:r>
            <a:r>
              <a:rPr lang="en-US" sz="1600" err="1">
                <a:solidFill>
                  <a:schemeClr val="bg1"/>
                </a:solidFill>
              </a:rPr>
              <a:t>lastName</a:t>
            </a:r>
            <a:r>
              <a:rPr lang="en-US" sz="1600">
                <a:solidFill>
                  <a:schemeClr val="bg1"/>
                </a:solidFill>
              </a:rPr>
              <a:t>;</a:t>
            </a:r>
          </a:p>
          <a:p>
            <a:r>
              <a:rPr lang="en-US" sz="1600">
                <a:solidFill>
                  <a:schemeClr val="bg1"/>
                </a:solidFill>
              </a:rPr>
              <a:t>    }</a:t>
            </a:r>
          </a:p>
          <a:p>
            <a:endParaRPr lang="en-US" sz="1600">
              <a:solidFill>
                <a:schemeClr val="bg1"/>
              </a:solidFill>
            </a:endParaRPr>
          </a:p>
          <a:p>
            <a:r>
              <a:rPr lang="en-US" sz="1600">
                <a:solidFill>
                  <a:schemeClr val="bg1"/>
                </a:solidFill>
              </a:rPr>
              <a:t>    public Person() : this("John", "Doe") { }</a:t>
            </a:r>
          </a:p>
          <a:p>
            <a:r>
              <a:rPr lang="en-US" sz="1600">
                <a:solidFill>
                  <a:schemeClr val="bg1"/>
                </a:solidFill>
              </a:rPr>
              <a:t>}</a:t>
            </a:r>
          </a:p>
          <a:p>
            <a:endParaRPr lang="en-US">
              <a:solidFill>
                <a:schemeClr val="bg1"/>
              </a:solidFill>
            </a:endParaRPr>
          </a:p>
          <a:p>
            <a:endParaRPr lang="en-US">
              <a:solidFill>
                <a:schemeClr val="bg1"/>
              </a:solidFill>
            </a:endParaRPr>
          </a:p>
        </p:txBody>
      </p:sp>
      <p:sp>
        <p:nvSpPr>
          <p:cNvPr id="5" name="TextBox 4">
            <a:extLst>
              <a:ext uri="{FF2B5EF4-FFF2-40B4-BE49-F238E27FC236}">
                <a16:creationId xmlns:a16="http://schemas.microsoft.com/office/drawing/2014/main" id="{6DC9518E-509A-87EA-B3FF-216A72208408}"/>
              </a:ext>
            </a:extLst>
          </p:cNvPr>
          <p:cNvSpPr txBox="1"/>
          <p:nvPr/>
        </p:nvSpPr>
        <p:spPr>
          <a:xfrm>
            <a:off x="6782132" y="151179"/>
            <a:ext cx="5124993" cy="6555641"/>
          </a:xfrm>
          <a:prstGeom prst="rect">
            <a:avLst/>
          </a:prstGeom>
          <a:solidFill>
            <a:schemeClr val="tx1"/>
          </a:solidFill>
        </p:spPr>
        <p:txBody>
          <a:bodyPr wrap="none" rtlCol="0">
            <a:spAutoFit/>
          </a:bodyPr>
          <a:lstStyle/>
          <a:p>
            <a:r>
              <a:rPr lang="en-US" sz="1400">
                <a:solidFill>
                  <a:schemeClr val="bg1"/>
                </a:solidFill>
              </a:rPr>
              <a:t>using </a:t>
            </a:r>
            <a:r>
              <a:rPr lang="en-US" sz="1400" err="1">
                <a:solidFill>
                  <a:schemeClr val="bg1"/>
                </a:solidFill>
              </a:rPr>
              <a:t>System.Diagnostics.CodeAnalysis</a:t>
            </a:r>
            <a:r>
              <a:rPr lang="en-US" sz="1400">
                <a:solidFill>
                  <a:schemeClr val="bg1"/>
                </a:solidFill>
              </a:rPr>
              <a:t>;</a:t>
            </a:r>
          </a:p>
          <a:p>
            <a:endParaRPr lang="en-US" sz="1400">
              <a:solidFill>
                <a:schemeClr val="bg1"/>
              </a:solidFill>
            </a:endParaRPr>
          </a:p>
          <a:p>
            <a:r>
              <a:rPr lang="en-US" sz="1400">
                <a:solidFill>
                  <a:schemeClr val="bg1"/>
                </a:solidFill>
              </a:rPr>
              <a:t>public class Student : Person</a:t>
            </a:r>
          </a:p>
          <a:p>
            <a:r>
              <a:rPr lang="en-US" sz="1400">
                <a:solidFill>
                  <a:schemeClr val="bg1"/>
                </a:solidFill>
              </a:rPr>
              <a:t>{</a:t>
            </a:r>
          </a:p>
          <a:p>
            <a:r>
              <a:rPr lang="en-US" sz="1400">
                <a:solidFill>
                  <a:schemeClr val="bg1"/>
                </a:solidFill>
              </a:rPr>
              <a:t>    public string Major { get; set; }</a:t>
            </a:r>
          </a:p>
          <a:p>
            <a:endParaRPr lang="en-US" sz="1400">
              <a:solidFill>
                <a:schemeClr val="bg1"/>
              </a:solidFill>
            </a:endParaRPr>
          </a:p>
          <a:p>
            <a:r>
              <a:rPr lang="en-US" sz="1400">
                <a:solidFill>
                  <a:schemeClr val="bg1"/>
                </a:solidFill>
              </a:rPr>
              <a:t>    public Student(string </a:t>
            </a:r>
            <a:r>
              <a:rPr lang="en-US" sz="1400" err="1">
                <a:solidFill>
                  <a:schemeClr val="bg1"/>
                </a:solidFill>
              </a:rPr>
              <a:t>firstName</a:t>
            </a:r>
            <a:r>
              <a:rPr lang="en-US" sz="1400">
                <a:solidFill>
                  <a:schemeClr val="bg1"/>
                </a:solidFill>
              </a:rPr>
              <a:t>, string </a:t>
            </a:r>
            <a:r>
              <a:rPr lang="en-US" sz="1400" err="1">
                <a:solidFill>
                  <a:schemeClr val="bg1"/>
                </a:solidFill>
              </a:rPr>
              <a:t>lastName</a:t>
            </a:r>
            <a:r>
              <a:rPr lang="en-US" sz="1400">
                <a:solidFill>
                  <a:schemeClr val="bg1"/>
                </a:solidFill>
              </a:rPr>
              <a:t>, string major)</a:t>
            </a:r>
          </a:p>
          <a:p>
            <a:r>
              <a:rPr lang="en-US" sz="1400">
                <a:solidFill>
                  <a:schemeClr val="bg1"/>
                </a:solidFill>
              </a:rPr>
              <a:t>        : base(</a:t>
            </a:r>
            <a:r>
              <a:rPr lang="en-US" sz="1400" err="1">
                <a:solidFill>
                  <a:schemeClr val="bg1"/>
                </a:solidFill>
              </a:rPr>
              <a:t>firstName</a:t>
            </a:r>
            <a:r>
              <a:rPr lang="en-US" sz="1400">
                <a:solidFill>
                  <a:schemeClr val="bg1"/>
                </a:solidFill>
              </a:rPr>
              <a:t>, </a:t>
            </a:r>
            <a:r>
              <a:rPr lang="en-US" sz="1400" err="1">
                <a:solidFill>
                  <a:schemeClr val="bg1"/>
                </a:solidFill>
              </a:rPr>
              <a:t>lastName</a:t>
            </a:r>
            <a:r>
              <a:rPr lang="en-US" sz="1400">
                <a:solidFill>
                  <a:schemeClr val="bg1"/>
                </a:solidFill>
              </a:rPr>
              <a:t>)</a:t>
            </a:r>
          </a:p>
          <a:p>
            <a:r>
              <a:rPr lang="en-US" sz="1400">
                <a:solidFill>
                  <a:schemeClr val="bg1"/>
                </a:solidFill>
              </a:rPr>
              <a:t>    {</a:t>
            </a:r>
          </a:p>
          <a:p>
            <a:r>
              <a:rPr lang="en-US" sz="1400">
                <a:solidFill>
                  <a:schemeClr val="bg1"/>
                </a:solidFill>
              </a:rPr>
              <a:t>        </a:t>
            </a:r>
            <a:r>
              <a:rPr lang="en-US" sz="1400" err="1">
                <a:solidFill>
                  <a:schemeClr val="bg1"/>
                </a:solidFill>
              </a:rPr>
              <a:t>SetMajor</a:t>
            </a:r>
            <a:r>
              <a:rPr lang="en-US" sz="1400">
                <a:solidFill>
                  <a:schemeClr val="bg1"/>
                </a:solidFill>
              </a:rPr>
              <a:t>(major);</a:t>
            </a:r>
          </a:p>
          <a:p>
            <a:r>
              <a:rPr lang="en-US" sz="1400">
                <a:solidFill>
                  <a:schemeClr val="bg1"/>
                </a:solidFill>
              </a:rPr>
              <a:t>    }</a:t>
            </a:r>
          </a:p>
          <a:p>
            <a:r>
              <a:rPr lang="en-US" sz="1400">
                <a:solidFill>
                  <a:schemeClr val="bg1"/>
                </a:solidFill>
              </a:rPr>
              <a:t>					</a:t>
            </a:r>
          </a:p>
          <a:p>
            <a:r>
              <a:rPr lang="en-US" sz="1400">
                <a:solidFill>
                  <a:schemeClr val="bg1"/>
                </a:solidFill>
              </a:rPr>
              <a:t>    public Student(string </a:t>
            </a:r>
            <a:r>
              <a:rPr lang="en-US" sz="1400" err="1">
                <a:solidFill>
                  <a:schemeClr val="bg1"/>
                </a:solidFill>
              </a:rPr>
              <a:t>firstName</a:t>
            </a:r>
            <a:r>
              <a:rPr lang="en-US" sz="1400">
                <a:solidFill>
                  <a:schemeClr val="bg1"/>
                </a:solidFill>
              </a:rPr>
              <a:t>, string </a:t>
            </a:r>
            <a:r>
              <a:rPr lang="en-US" sz="1400" err="1">
                <a:solidFill>
                  <a:schemeClr val="bg1"/>
                </a:solidFill>
              </a:rPr>
              <a:t>lastName</a:t>
            </a:r>
            <a:r>
              <a:rPr lang="en-US" sz="1400">
                <a:solidFill>
                  <a:schemeClr val="bg1"/>
                </a:solidFill>
              </a:rPr>
              <a:t>) :</a:t>
            </a:r>
          </a:p>
          <a:p>
            <a:r>
              <a:rPr lang="en-US" sz="1400">
                <a:solidFill>
                  <a:schemeClr val="bg1"/>
                </a:solidFill>
              </a:rPr>
              <a:t>        base(</a:t>
            </a:r>
            <a:r>
              <a:rPr lang="en-US" sz="1400" err="1">
                <a:solidFill>
                  <a:schemeClr val="bg1"/>
                </a:solidFill>
              </a:rPr>
              <a:t>firstName</a:t>
            </a:r>
            <a:r>
              <a:rPr lang="en-US" sz="1400">
                <a:solidFill>
                  <a:schemeClr val="bg1"/>
                </a:solidFill>
              </a:rPr>
              <a:t>, </a:t>
            </a:r>
            <a:r>
              <a:rPr lang="en-US" sz="1400" err="1">
                <a:solidFill>
                  <a:schemeClr val="bg1"/>
                </a:solidFill>
              </a:rPr>
              <a:t>lastName</a:t>
            </a:r>
            <a:r>
              <a:rPr lang="en-US" sz="1400">
                <a:solidFill>
                  <a:schemeClr val="bg1"/>
                </a:solidFill>
              </a:rPr>
              <a:t>)</a:t>
            </a:r>
          </a:p>
          <a:p>
            <a:r>
              <a:rPr lang="en-US" sz="1400">
                <a:solidFill>
                  <a:schemeClr val="bg1"/>
                </a:solidFill>
              </a:rPr>
              <a:t>    {</a:t>
            </a:r>
          </a:p>
          <a:p>
            <a:r>
              <a:rPr lang="en-US" sz="1400">
                <a:solidFill>
                  <a:schemeClr val="bg1"/>
                </a:solidFill>
              </a:rPr>
              <a:t>        </a:t>
            </a:r>
            <a:r>
              <a:rPr lang="en-US" sz="1400" err="1">
                <a:solidFill>
                  <a:schemeClr val="bg1"/>
                </a:solidFill>
              </a:rPr>
              <a:t>SetMajor</a:t>
            </a:r>
            <a:r>
              <a:rPr lang="en-US" sz="1400">
                <a:solidFill>
                  <a:schemeClr val="bg1"/>
                </a:solidFill>
              </a:rPr>
              <a:t>();</a:t>
            </a:r>
          </a:p>
          <a:p>
            <a:r>
              <a:rPr lang="en-US" sz="1400">
                <a:solidFill>
                  <a:schemeClr val="bg1"/>
                </a:solidFill>
              </a:rPr>
              <a:t>    }</a:t>
            </a:r>
          </a:p>
          <a:p>
            <a:r>
              <a:rPr lang="en-US" sz="1400">
                <a:solidFill>
                  <a:schemeClr val="bg1"/>
                </a:solidFill>
              </a:rPr>
              <a:t>		</a:t>
            </a:r>
          </a:p>
          <a:p>
            <a:r>
              <a:rPr lang="en-US" sz="1400">
                <a:solidFill>
                  <a:schemeClr val="bg1"/>
                </a:solidFill>
              </a:rPr>
              <a:t>    public Student()</a:t>
            </a:r>
          </a:p>
          <a:p>
            <a:r>
              <a:rPr lang="en-US" sz="1400">
                <a:solidFill>
                  <a:schemeClr val="bg1"/>
                </a:solidFill>
              </a:rPr>
              <a:t>    {</a:t>
            </a:r>
          </a:p>
          <a:p>
            <a:r>
              <a:rPr lang="en-US" sz="1400">
                <a:solidFill>
                  <a:schemeClr val="bg1"/>
                </a:solidFill>
              </a:rPr>
              <a:t>        </a:t>
            </a:r>
            <a:r>
              <a:rPr lang="en-US" sz="1400" err="1">
                <a:solidFill>
                  <a:schemeClr val="bg1"/>
                </a:solidFill>
              </a:rPr>
              <a:t>SetMajor</a:t>
            </a:r>
            <a:r>
              <a:rPr lang="en-US" sz="1400">
                <a:solidFill>
                  <a:schemeClr val="bg1"/>
                </a:solidFill>
              </a:rPr>
              <a:t>();</a:t>
            </a:r>
          </a:p>
          <a:p>
            <a:r>
              <a:rPr lang="en-US" sz="1400">
                <a:solidFill>
                  <a:schemeClr val="bg1"/>
                </a:solidFill>
              </a:rPr>
              <a:t>    }</a:t>
            </a:r>
          </a:p>
          <a:p>
            <a:r>
              <a:rPr lang="en-US" sz="1400">
                <a:solidFill>
                  <a:schemeClr val="bg1"/>
                </a:solidFill>
              </a:rPr>
              <a:t>					</a:t>
            </a:r>
          </a:p>
          <a:p>
            <a:r>
              <a:rPr lang="en-US" sz="1400">
                <a:solidFill>
                  <a:schemeClr val="bg1"/>
                </a:solidFill>
              </a:rPr>
              <a:t>    [</a:t>
            </a:r>
            <a:r>
              <a:rPr lang="en-US" sz="1400" err="1">
                <a:solidFill>
                  <a:schemeClr val="bg1"/>
                </a:solidFill>
              </a:rPr>
              <a:t>MemberNotNull</a:t>
            </a:r>
            <a:r>
              <a:rPr lang="en-US" sz="1400">
                <a:solidFill>
                  <a:schemeClr val="bg1"/>
                </a:solidFill>
              </a:rPr>
              <a:t>(</a:t>
            </a:r>
            <a:r>
              <a:rPr lang="en-US" sz="1400" err="1">
                <a:solidFill>
                  <a:schemeClr val="bg1"/>
                </a:solidFill>
              </a:rPr>
              <a:t>nameof</a:t>
            </a:r>
            <a:r>
              <a:rPr lang="en-US" sz="1400">
                <a:solidFill>
                  <a:schemeClr val="bg1"/>
                </a:solidFill>
              </a:rPr>
              <a:t>(Major))]</a:t>
            </a:r>
          </a:p>
          <a:p>
            <a:r>
              <a:rPr lang="en-US" sz="1400">
                <a:solidFill>
                  <a:schemeClr val="bg1"/>
                </a:solidFill>
              </a:rPr>
              <a:t>    private void </a:t>
            </a:r>
            <a:r>
              <a:rPr lang="en-US" sz="1400" err="1">
                <a:solidFill>
                  <a:schemeClr val="bg1"/>
                </a:solidFill>
              </a:rPr>
              <a:t>SetMajor</a:t>
            </a:r>
            <a:r>
              <a:rPr lang="en-US" sz="1400">
                <a:solidFill>
                  <a:schemeClr val="bg1"/>
                </a:solidFill>
              </a:rPr>
              <a:t>(string? major = default)</a:t>
            </a:r>
          </a:p>
          <a:p>
            <a:r>
              <a:rPr lang="en-US" sz="1400">
                <a:solidFill>
                  <a:schemeClr val="bg1"/>
                </a:solidFill>
              </a:rPr>
              <a:t>    {</a:t>
            </a:r>
          </a:p>
          <a:p>
            <a:r>
              <a:rPr lang="en-US" sz="1400">
                <a:solidFill>
                  <a:schemeClr val="bg1"/>
                </a:solidFill>
              </a:rPr>
              <a:t>        Major = major ?? "Undeclared";</a:t>
            </a:r>
          </a:p>
          <a:p>
            <a:r>
              <a:rPr lang="en-US" sz="1400">
                <a:solidFill>
                  <a:schemeClr val="bg1"/>
                </a:solidFill>
              </a:rPr>
              <a:t>    }</a:t>
            </a:r>
          </a:p>
          <a:p>
            <a:r>
              <a:rPr lang="en-US" sz="1400">
                <a:solidFill>
                  <a:schemeClr val="bg1"/>
                </a:solidFill>
              </a:rPr>
              <a:t>}</a:t>
            </a:r>
          </a:p>
          <a:p>
            <a:endParaRPr lang="en-US" sz="1400">
              <a:solidFill>
                <a:schemeClr val="bg1"/>
              </a:solidFill>
            </a:endParaRPr>
          </a:p>
        </p:txBody>
      </p:sp>
      <p:sp>
        <p:nvSpPr>
          <p:cNvPr id="6" name="TextBox 5">
            <a:extLst>
              <a:ext uri="{FF2B5EF4-FFF2-40B4-BE49-F238E27FC236}">
                <a16:creationId xmlns:a16="http://schemas.microsoft.com/office/drawing/2014/main" id="{22FEF1BC-42BF-0458-E567-CA4BCA490EE5}"/>
              </a:ext>
            </a:extLst>
          </p:cNvPr>
          <p:cNvSpPr txBox="1"/>
          <p:nvPr/>
        </p:nvSpPr>
        <p:spPr>
          <a:xfrm>
            <a:off x="0" y="6522154"/>
            <a:ext cx="3427157" cy="369332"/>
          </a:xfrm>
          <a:prstGeom prst="rect">
            <a:avLst/>
          </a:prstGeom>
          <a:noFill/>
        </p:spPr>
        <p:txBody>
          <a:bodyPr wrap="none" rtlCol="0">
            <a:spAutoFit/>
          </a:bodyPr>
          <a:lstStyle/>
          <a:p>
            <a:r>
              <a:rPr lang="en-US"/>
              <a:t>Go here to find more info on </a:t>
            </a:r>
            <a:r>
              <a:rPr lang="en-US">
                <a:hlinkClick r:id="rId3"/>
              </a:rPr>
              <a:t>NRT</a:t>
            </a:r>
            <a:endParaRPr lang="en-US"/>
          </a:p>
        </p:txBody>
      </p:sp>
    </p:spTree>
    <p:extLst>
      <p:ext uri="{BB962C8B-B14F-4D97-AF65-F5344CB8AC3E}">
        <p14:creationId xmlns:p14="http://schemas.microsoft.com/office/powerpoint/2010/main" val="1626100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0AE0D-B4C2-6BBE-9833-D8CE2E0C4983}"/>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Attributes in API Signatures</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8BEC00-DAC7-B2AB-6B19-8F69408E635E}"/>
              </a:ext>
            </a:extLst>
          </p:cNvPr>
          <p:cNvSpPr>
            <a:spLocks noGrp="1"/>
          </p:cNvSpPr>
          <p:nvPr>
            <p:ph idx="1"/>
          </p:nvPr>
        </p:nvSpPr>
        <p:spPr>
          <a:xfrm>
            <a:off x="1320721" y="1801445"/>
            <a:ext cx="9428378" cy="822706"/>
          </a:xfrm>
        </p:spPr>
        <p:txBody>
          <a:bodyPr>
            <a:normAutofit/>
          </a:bodyPr>
          <a:lstStyle/>
          <a:p>
            <a:pPr marL="203454" indent="-203454" defTabSz="813816">
              <a:spcBef>
                <a:spcPts val="890"/>
              </a:spcBef>
            </a:pPr>
            <a:r>
              <a:rPr lang="en-US" sz="2492" kern="1200">
                <a:solidFill>
                  <a:schemeClr val="tx1"/>
                </a:solidFill>
                <a:latin typeface="+mn-lt"/>
                <a:ea typeface="+mn-ea"/>
                <a:cs typeface="+mn-cs"/>
              </a:rPr>
              <a:t>Null state analysis doesn’t trace into methods</a:t>
            </a:r>
            <a:endParaRPr lang="en-US"/>
          </a:p>
        </p:txBody>
      </p:sp>
      <p:sp>
        <p:nvSpPr>
          <p:cNvPr id="4" name="TextBox 3">
            <a:extLst>
              <a:ext uri="{FF2B5EF4-FFF2-40B4-BE49-F238E27FC236}">
                <a16:creationId xmlns:a16="http://schemas.microsoft.com/office/drawing/2014/main" id="{A13EEC8F-38AA-78FC-4948-AF04AE1A334C}"/>
              </a:ext>
            </a:extLst>
          </p:cNvPr>
          <p:cNvSpPr txBox="1"/>
          <p:nvPr/>
        </p:nvSpPr>
        <p:spPr>
          <a:xfrm>
            <a:off x="838200" y="2393565"/>
            <a:ext cx="5306878" cy="2633734"/>
          </a:xfrm>
          <a:prstGeom prst="rect">
            <a:avLst/>
          </a:prstGeom>
          <a:solidFill>
            <a:schemeClr val="tx1"/>
          </a:solidFill>
        </p:spPr>
        <p:txBody>
          <a:bodyPr wrap="square" rtlCol="0">
            <a:spAutoFit/>
          </a:bodyPr>
          <a:lstStyle/>
          <a:p>
            <a:pPr defTabSz="813816">
              <a:spcAft>
                <a:spcPts val="600"/>
              </a:spcAft>
            </a:pPr>
            <a:r>
              <a:rPr lang="en-US" sz="1602" kern="1200">
                <a:solidFill>
                  <a:schemeClr val="bg1"/>
                </a:solidFill>
                <a:latin typeface="+mn-lt"/>
                <a:ea typeface="+mn-ea"/>
                <a:cs typeface="+mn-cs"/>
              </a:rPr>
              <a:t>public void </a:t>
            </a:r>
            <a:r>
              <a:rPr lang="en-US" sz="1602" kern="1200" err="1">
                <a:solidFill>
                  <a:schemeClr val="bg1"/>
                </a:solidFill>
                <a:latin typeface="+mn-lt"/>
                <a:ea typeface="+mn-ea"/>
                <a:cs typeface="+mn-cs"/>
              </a:rPr>
              <a:t>PrintMessage</a:t>
            </a:r>
            <a:r>
              <a:rPr lang="en-US" sz="1602" kern="1200">
                <a:solidFill>
                  <a:schemeClr val="bg1"/>
                </a:solidFill>
                <a:latin typeface="+mn-lt"/>
                <a:ea typeface="+mn-ea"/>
                <a:cs typeface="+mn-cs"/>
              </a:rPr>
              <a:t>(string message)</a:t>
            </a:r>
          </a:p>
          <a:p>
            <a:pPr defTabSz="813816">
              <a:spcAft>
                <a:spcPts val="600"/>
              </a:spcAft>
            </a:pPr>
            <a:r>
              <a:rPr lang="en-US" sz="1602" kern="1200">
                <a:solidFill>
                  <a:schemeClr val="bg1"/>
                </a:solidFill>
                <a:latin typeface="+mn-lt"/>
                <a:ea typeface="+mn-ea"/>
                <a:cs typeface="+mn-cs"/>
              </a:rPr>
              <a:t>{</a:t>
            </a:r>
          </a:p>
          <a:p>
            <a:pPr defTabSz="813816">
              <a:spcAft>
                <a:spcPts val="600"/>
              </a:spcAft>
            </a:pPr>
            <a:r>
              <a:rPr lang="en-US" sz="1602" kern="1200">
                <a:solidFill>
                  <a:schemeClr val="bg1"/>
                </a:solidFill>
                <a:latin typeface="+mn-lt"/>
                <a:ea typeface="+mn-ea"/>
                <a:cs typeface="+mn-cs"/>
              </a:rPr>
              <a:t>    if (!</a:t>
            </a:r>
            <a:r>
              <a:rPr lang="en-US" sz="1602" kern="1200" err="1">
                <a:solidFill>
                  <a:schemeClr val="bg1"/>
                </a:solidFill>
                <a:latin typeface="+mn-lt"/>
                <a:ea typeface="+mn-ea"/>
                <a:cs typeface="+mn-cs"/>
              </a:rPr>
              <a:t>string.IsNullOrWhiteSpace</a:t>
            </a:r>
            <a:r>
              <a:rPr lang="en-US" sz="1602" kern="1200">
                <a:solidFill>
                  <a:schemeClr val="bg1"/>
                </a:solidFill>
                <a:latin typeface="+mn-lt"/>
                <a:ea typeface="+mn-ea"/>
                <a:cs typeface="+mn-cs"/>
              </a:rPr>
              <a:t>(message))</a:t>
            </a:r>
          </a:p>
          <a:p>
            <a:pPr defTabSz="813816">
              <a:spcAft>
                <a:spcPts val="600"/>
              </a:spcAft>
            </a:pPr>
            <a:r>
              <a:rPr lang="en-US" sz="1602" kern="1200">
                <a:solidFill>
                  <a:schemeClr val="bg1"/>
                </a:solidFill>
                <a:latin typeface="+mn-lt"/>
                <a:ea typeface="+mn-ea"/>
                <a:cs typeface="+mn-cs"/>
              </a:rPr>
              <a:t>    {</a:t>
            </a:r>
          </a:p>
          <a:p>
            <a:pPr defTabSz="813816">
              <a:spcAft>
                <a:spcPts val="600"/>
              </a:spcAft>
            </a:pPr>
            <a:r>
              <a:rPr lang="en-US" sz="1602" kern="1200">
                <a:solidFill>
                  <a:schemeClr val="bg1"/>
                </a:solidFill>
                <a:latin typeface="+mn-lt"/>
                <a:ea typeface="+mn-ea"/>
                <a:cs typeface="+mn-cs"/>
              </a:rPr>
              <a:t>        </a:t>
            </a:r>
            <a:r>
              <a:rPr lang="en-US" sz="1602" kern="1200" err="1">
                <a:solidFill>
                  <a:schemeClr val="bg1"/>
                </a:solidFill>
                <a:latin typeface="+mn-lt"/>
                <a:ea typeface="+mn-ea"/>
                <a:cs typeface="+mn-cs"/>
              </a:rPr>
              <a:t>Console.WriteLine</a:t>
            </a:r>
            <a:r>
              <a:rPr lang="en-US" sz="1602" kern="1200">
                <a:solidFill>
                  <a:schemeClr val="bg1"/>
                </a:solidFill>
                <a:latin typeface="+mn-lt"/>
                <a:ea typeface="+mn-ea"/>
                <a:cs typeface="+mn-cs"/>
              </a:rPr>
              <a:t>($"{</a:t>
            </a:r>
            <a:r>
              <a:rPr lang="en-US" sz="1602" kern="1200" err="1">
                <a:solidFill>
                  <a:schemeClr val="bg1"/>
                </a:solidFill>
                <a:latin typeface="+mn-lt"/>
                <a:ea typeface="+mn-ea"/>
                <a:cs typeface="+mn-cs"/>
              </a:rPr>
              <a:t>DateTime.Now</a:t>
            </a:r>
            <a:r>
              <a:rPr lang="en-US" sz="1602" kern="1200">
                <a:solidFill>
                  <a:schemeClr val="bg1"/>
                </a:solidFill>
                <a:latin typeface="+mn-lt"/>
                <a:ea typeface="+mn-ea"/>
                <a:cs typeface="+mn-cs"/>
              </a:rPr>
              <a:t>}: {message}");</a:t>
            </a:r>
          </a:p>
          <a:p>
            <a:pPr defTabSz="813816">
              <a:spcAft>
                <a:spcPts val="600"/>
              </a:spcAft>
            </a:pPr>
            <a:r>
              <a:rPr lang="en-US" sz="1602" kern="1200">
                <a:solidFill>
                  <a:schemeClr val="bg1"/>
                </a:solidFill>
                <a:latin typeface="+mn-lt"/>
                <a:ea typeface="+mn-ea"/>
                <a:cs typeface="+mn-cs"/>
              </a:rPr>
              <a:t>    }</a:t>
            </a:r>
          </a:p>
          <a:p>
            <a:pPr defTabSz="813816">
              <a:spcAft>
                <a:spcPts val="600"/>
              </a:spcAft>
            </a:pPr>
            <a:r>
              <a:rPr lang="en-US" sz="1602" kern="1200">
                <a:solidFill>
                  <a:schemeClr val="bg1"/>
                </a:solidFill>
                <a:latin typeface="+mn-lt"/>
                <a:ea typeface="+mn-ea"/>
                <a:cs typeface="+mn-cs"/>
              </a:rPr>
              <a:t>}</a:t>
            </a:r>
          </a:p>
          <a:p>
            <a:pPr>
              <a:spcAft>
                <a:spcPts val="600"/>
              </a:spcAft>
            </a:pPr>
            <a:endParaRPr lang="en-US">
              <a:solidFill>
                <a:schemeClr val="bg1"/>
              </a:solidFill>
            </a:endParaRPr>
          </a:p>
        </p:txBody>
      </p:sp>
      <p:sp>
        <p:nvSpPr>
          <p:cNvPr id="5" name="TextBox 4">
            <a:extLst>
              <a:ext uri="{FF2B5EF4-FFF2-40B4-BE49-F238E27FC236}">
                <a16:creationId xmlns:a16="http://schemas.microsoft.com/office/drawing/2014/main" id="{EF617223-295A-310F-8493-31D0AE736250}"/>
              </a:ext>
            </a:extLst>
          </p:cNvPr>
          <p:cNvSpPr txBox="1"/>
          <p:nvPr/>
        </p:nvSpPr>
        <p:spPr>
          <a:xfrm>
            <a:off x="4307655" y="4638222"/>
            <a:ext cx="6791592" cy="939360"/>
          </a:xfrm>
          <a:prstGeom prst="rect">
            <a:avLst/>
          </a:prstGeom>
          <a:solidFill>
            <a:schemeClr val="tx1"/>
          </a:solidFill>
        </p:spPr>
        <p:txBody>
          <a:bodyPr wrap="square" rtlCol="0">
            <a:spAutoFit/>
          </a:bodyPr>
          <a:lstStyle/>
          <a:p>
            <a:pPr defTabSz="813816">
              <a:spcAft>
                <a:spcPts val="600"/>
              </a:spcAft>
            </a:pPr>
            <a:r>
              <a:rPr lang="en-US" sz="1602" kern="1200">
                <a:solidFill>
                  <a:schemeClr val="bg1"/>
                </a:solidFill>
                <a:latin typeface="Calibri" panose="020F0502020204030204" pitchFamily="34" charset="0"/>
                <a:ea typeface="+mn-ea"/>
                <a:cs typeface="+mn-cs"/>
              </a:rPr>
              <a:t>public static bool </a:t>
            </a:r>
            <a:r>
              <a:rPr lang="en-US" sz="1602" kern="1200" err="1">
                <a:solidFill>
                  <a:schemeClr val="bg1"/>
                </a:solidFill>
                <a:latin typeface="Calibri" panose="020F0502020204030204" pitchFamily="34" charset="0"/>
                <a:ea typeface="+mn-ea"/>
                <a:cs typeface="+mn-cs"/>
              </a:rPr>
              <a:t>IsNullOrWhiteSpace</a:t>
            </a:r>
            <a:r>
              <a:rPr lang="en-US" sz="1602" kern="1200">
                <a:solidFill>
                  <a:schemeClr val="bg1"/>
                </a:solidFill>
                <a:latin typeface="Calibri" panose="020F0502020204030204" pitchFamily="34" charset="0"/>
                <a:ea typeface="+mn-ea"/>
                <a:cs typeface="+mn-cs"/>
              </a:rPr>
              <a:t>([</a:t>
            </a:r>
            <a:r>
              <a:rPr lang="en-US" sz="1602" kern="1200" err="1">
                <a:solidFill>
                  <a:schemeClr val="bg1"/>
                </a:solidFill>
                <a:latin typeface="Calibri" panose="020F0502020204030204" pitchFamily="34" charset="0"/>
                <a:ea typeface="+mn-ea"/>
                <a:cs typeface="+mn-cs"/>
              </a:rPr>
              <a:t>NotNullWhen</a:t>
            </a:r>
            <a:r>
              <a:rPr lang="en-US" sz="1602" kern="1200">
                <a:solidFill>
                  <a:schemeClr val="bg1"/>
                </a:solidFill>
                <a:latin typeface="Calibri" panose="020F0502020204030204" pitchFamily="34" charset="0"/>
                <a:ea typeface="+mn-ea"/>
                <a:cs typeface="+mn-cs"/>
              </a:rPr>
              <a:t>(false)] string message);</a:t>
            </a:r>
            <a:br>
              <a:rPr lang="en-US" sz="1602" kern="1200">
                <a:solidFill>
                  <a:schemeClr val="bg1"/>
                </a:solidFill>
                <a:latin typeface="Calibri" panose="020F0502020204030204" pitchFamily="34" charset="0"/>
                <a:ea typeface="+mn-ea"/>
                <a:cs typeface="+mn-cs"/>
              </a:rPr>
            </a:br>
            <a:r>
              <a:rPr lang="en-US" sz="1602" kern="1200">
                <a:solidFill>
                  <a:schemeClr val="bg1"/>
                </a:solidFill>
                <a:latin typeface="Calibri" panose="020F0502020204030204" pitchFamily="34" charset="0"/>
                <a:ea typeface="+mn-ea"/>
                <a:cs typeface="+mn-cs"/>
              </a:rPr>
              <a:t> </a:t>
            </a:r>
          </a:p>
          <a:p>
            <a:pPr>
              <a:spcAft>
                <a:spcPts val="600"/>
              </a:spcAft>
            </a:pPr>
            <a:endParaRPr lang="en-US">
              <a:solidFill>
                <a:schemeClr val="bg1"/>
              </a:solidFill>
            </a:endParaRPr>
          </a:p>
        </p:txBody>
      </p:sp>
      <p:sp>
        <p:nvSpPr>
          <p:cNvPr id="6" name="TextBox 5">
            <a:extLst>
              <a:ext uri="{FF2B5EF4-FFF2-40B4-BE49-F238E27FC236}">
                <a16:creationId xmlns:a16="http://schemas.microsoft.com/office/drawing/2014/main" id="{CB17D9D4-75BD-D2F9-FE82-D1339A42BA4A}"/>
              </a:ext>
            </a:extLst>
          </p:cNvPr>
          <p:cNvSpPr txBox="1"/>
          <p:nvPr/>
        </p:nvSpPr>
        <p:spPr>
          <a:xfrm>
            <a:off x="8280981" y="5820569"/>
            <a:ext cx="3045642" cy="338875"/>
          </a:xfrm>
          <a:prstGeom prst="rect">
            <a:avLst/>
          </a:prstGeom>
          <a:noFill/>
        </p:spPr>
        <p:txBody>
          <a:bodyPr wrap="none" rtlCol="0">
            <a:spAutoFit/>
          </a:bodyPr>
          <a:lstStyle/>
          <a:p>
            <a:pPr defTabSz="813816">
              <a:spcAft>
                <a:spcPts val="600"/>
              </a:spcAft>
            </a:pPr>
            <a:r>
              <a:rPr lang="en-US" sz="1602" kern="1200">
                <a:solidFill>
                  <a:schemeClr val="tx1"/>
                </a:solidFill>
                <a:latin typeface="+mn-lt"/>
                <a:ea typeface="+mn-ea"/>
                <a:cs typeface="+mn-cs"/>
              </a:rPr>
              <a:t>Go here to find more info on </a:t>
            </a:r>
            <a:r>
              <a:rPr lang="en-US" sz="1602" kern="1200">
                <a:solidFill>
                  <a:schemeClr val="tx1"/>
                </a:solidFill>
                <a:latin typeface="+mn-lt"/>
                <a:ea typeface="+mn-ea"/>
                <a:cs typeface="+mn-cs"/>
                <a:hlinkClick r:id="rId3"/>
              </a:rPr>
              <a:t>NRT</a:t>
            </a:r>
            <a:endParaRPr lang="en-US"/>
          </a:p>
        </p:txBody>
      </p:sp>
      <p:sp>
        <p:nvSpPr>
          <p:cNvPr id="7" name="TextBox 6">
            <a:extLst>
              <a:ext uri="{FF2B5EF4-FFF2-40B4-BE49-F238E27FC236}">
                <a16:creationId xmlns:a16="http://schemas.microsoft.com/office/drawing/2014/main" id="{2330D28D-CE59-1D64-9E14-5D99151907B6}"/>
              </a:ext>
            </a:extLst>
          </p:cNvPr>
          <p:cNvSpPr txBox="1"/>
          <p:nvPr/>
        </p:nvSpPr>
        <p:spPr>
          <a:xfrm>
            <a:off x="838200" y="5832894"/>
            <a:ext cx="4379469" cy="338875"/>
          </a:xfrm>
          <a:prstGeom prst="rect">
            <a:avLst/>
          </a:prstGeom>
          <a:noFill/>
        </p:spPr>
        <p:txBody>
          <a:bodyPr wrap="none" rtlCol="0">
            <a:spAutoFit/>
          </a:bodyPr>
          <a:lstStyle/>
          <a:p>
            <a:pPr defTabSz="813816">
              <a:spcAft>
                <a:spcPts val="600"/>
              </a:spcAft>
            </a:pPr>
            <a:r>
              <a:rPr lang="en-US" sz="1602" kern="1200">
                <a:solidFill>
                  <a:schemeClr val="tx1"/>
                </a:solidFill>
                <a:latin typeface="+mn-lt"/>
                <a:ea typeface="+mn-ea"/>
                <a:cs typeface="+mn-cs"/>
              </a:rPr>
              <a:t>Helpful link when trying to resolve </a:t>
            </a:r>
            <a:r>
              <a:rPr lang="en-US" sz="1602" kern="1200">
                <a:solidFill>
                  <a:schemeClr val="tx1"/>
                </a:solidFill>
                <a:latin typeface="+mn-lt"/>
                <a:ea typeface="+mn-ea"/>
                <a:cs typeface="+mn-cs"/>
                <a:hlinkClick r:id="rId4"/>
              </a:rPr>
              <a:t>null warnings</a:t>
            </a:r>
            <a:endParaRPr lang="en-US"/>
          </a:p>
        </p:txBody>
      </p:sp>
    </p:spTree>
    <p:extLst>
      <p:ext uri="{BB962C8B-B14F-4D97-AF65-F5344CB8AC3E}">
        <p14:creationId xmlns:p14="http://schemas.microsoft.com/office/powerpoint/2010/main" val="330938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D22F9-8F1F-65AF-61E0-A9D26C847942}"/>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Top-Level Statements</a:t>
            </a:r>
          </a:p>
        </p:txBody>
      </p:sp>
      <p:sp>
        <p:nvSpPr>
          <p:cNvPr id="19"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5F99D5-A60D-D24F-D4E9-88913408CB93}"/>
              </a:ext>
            </a:extLst>
          </p:cNvPr>
          <p:cNvSpPr>
            <a:spLocks noGrp="1"/>
          </p:cNvSpPr>
          <p:nvPr>
            <p:ph idx="1"/>
          </p:nvPr>
        </p:nvSpPr>
        <p:spPr>
          <a:xfrm>
            <a:off x="1587976" y="1800911"/>
            <a:ext cx="9242077" cy="1165027"/>
          </a:xfrm>
        </p:spPr>
        <p:txBody>
          <a:bodyPr/>
          <a:lstStyle/>
          <a:p>
            <a:pPr marL="198882" indent="-198882" defTabSz="795528">
              <a:spcBef>
                <a:spcPts val="870"/>
              </a:spcBef>
            </a:pPr>
            <a:r>
              <a:rPr lang="en-US" sz="2436" kern="1200">
                <a:solidFill>
                  <a:schemeClr val="tx1"/>
                </a:solidFill>
                <a:latin typeface="+mn-lt"/>
                <a:ea typeface="+mn-ea"/>
                <a:cs typeface="+mn-cs"/>
              </a:rPr>
              <a:t>We can now remove the ceremony around the entry point into an app</a:t>
            </a:r>
            <a:endParaRPr lang="en-US"/>
          </a:p>
        </p:txBody>
      </p:sp>
      <p:sp>
        <p:nvSpPr>
          <p:cNvPr id="4" name="TextBox 3">
            <a:extLst>
              <a:ext uri="{FF2B5EF4-FFF2-40B4-BE49-F238E27FC236}">
                <a16:creationId xmlns:a16="http://schemas.microsoft.com/office/drawing/2014/main" id="{407A1C22-3E94-2B05-88FD-5E5768B3E26D}"/>
              </a:ext>
            </a:extLst>
          </p:cNvPr>
          <p:cNvSpPr txBox="1"/>
          <p:nvPr/>
        </p:nvSpPr>
        <p:spPr>
          <a:xfrm>
            <a:off x="1361947" y="2727013"/>
            <a:ext cx="3796451" cy="3425236"/>
          </a:xfrm>
          <a:prstGeom prst="rect">
            <a:avLst/>
          </a:prstGeom>
          <a:solidFill>
            <a:schemeClr val="tx1"/>
          </a:solidFill>
        </p:spPr>
        <p:txBody>
          <a:bodyPr wrap="square" rtlCol="0">
            <a:spAutoFit/>
          </a:bodyPr>
          <a:lstStyle/>
          <a:p>
            <a:pPr defTabSz="708020">
              <a:spcAft>
                <a:spcPts val="522"/>
              </a:spcAft>
            </a:pPr>
            <a:r>
              <a:rPr lang="en-US" sz="1394" kern="1200">
                <a:solidFill>
                  <a:schemeClr val="bg1"/>
                </a:solidFill>
                <a:latin typeface="+mn-lt"/>
                <a:ea typeface="+mn-ea"/>
                <a:cs typeface="+mn-cs"/>
              </a:rPr>
              <a:t>using System;</a:t>
            </a:r>
          </a:p>
          <a:p>
            <a:pPr defTabSz="708020">
              <a:spcAft>
                <a:spcPts val="522"/>
              </a:spcAft>
            </a:pPr>
            <a:r>
              <a:rPr lang="en-US" sz="1394" kern="1200">
                <a:solidFill>
                  <a:schemeClr val="bg1"/>
                </a:solidFill>
                <a:latin typeface="+mn-lt"/>
                <a:ea typeface="+mn-ea"/>
                <a:cs typeface="+mn-cs"/>
              </a:rPr>
              <a:t>					</a:t>
            </a:r>
          </a:p>
          <a:p>
            <a:pPr defTabSz="708020">
              <a:spcAft>
                <a:spcPts val="522"/>
              </a:spcAft>
            </a:pPr>
            <a:r>
              <a:rPr lang="en-US" sz="1394" kern="1200">
                <a:solidFill>
                  <a:schemeClr val="bg1"/>
                </a:solidFill>
                <a:latin typeface="+mn-lt"/>
                <a:ea typeface="+mn-ea"/>
                <a:cs typeface="+mn-cs"/>
              </a:rPr>
              <a:t>namespace Application</a:t>
            </a:r>
          </a:p>
          <a:p>
            <a:pPr defTabSz="708020">
              <a:spcAft>
                <a:spcPts val="522"/>
              </a:spcAft>
            </a:pPr>
            <a:r>
              <a:rPr lang="en-US" sz="1394" kern="1200">
                <a:solidFill>
                  <a:schemeClr val="bg1"/>
                </a:solidFill>
                <a:latin typeface="+mn-lt"/>
                <a:ea typeface="+mn-ea"/>
                <a:cs typeface="+mn-cs"/>
              </a:rPr>
              <a:t>{</a:t>
            </a:r>
          </a:p>
          <a:p>
            <a:pPr defTabSz="708020">
              <a:spcAft>
                <a:spcPts val="522"/>
              </a:spcAft>
            </a:pPr>
            <a:r>
              <a:rPr lang="en-US" sz="1394" kern="1200">
                <a:solidFill>
                  <a:schemeClr val="bg1"/>
                </a:solidFill>
                <a:latin typeface="+mn-lt"/>
                <a:ea typeface="+mn-ea"/>
                <a:cs typeface="+mn-cs"/>
              </a:rPr>
              <a:t>    class Program</a:t>
            </a:r>
          </a:p>
          <a:p>
            <a:pPr defTabSz="708020">
              <a:spcAft>
                <a:spcPts val="522"/>
              </a:spcAft>
            </a:pPr>
            <a:r>
              <a:rPr lang="en-US" sz="1394" kern="1200">
                <a:solidFill>
                  <a:schemeClr val="bg1"/>
                </a:solidFill>
                <a:latin typeface="+mn-lt"/>
                <a:ea typeface="+mn-ea"/>
                <a:cs typeface="+mn-cs"/>
              </a:rPr>
              <a:t>    {</a:t>
            </a:r>
          </a:p>
          <a:p>
            <a:pPr defTabSz="708020">
              <a:spcAft>
                <a:spcPts val="522"/>
              </a:spcAft>
            </a:pPr>
            <a:r>
              <a:rPr lang="en-US" sz="1394" kern="1200">
                <a:solidFill>
                  <a:schemeClr val="bg1"/>
                </a:solidFill>
                <a:latin typeface="+mn-lt"/>
                <a:ea typeface="+mn-ea"/>
                <a:cs typeface="+mn-cs"/>
              </a:rPr>
              <a:t>        static void Main(string[] </a:t>
            </a:r>
            <a:r>
              <a:rPr lang="en-US" sz="1394" kern="1200" err="1">
                <a:solidFill>
                  <a:schemeClr val="bg1"/>
                </a:solidFill>
                <a:latin typeface="+mn-lt"/>
                <a:ea typeface="+mn-ea"/>
                <a:cs typeface="+mn-cs"/>
              </a:rPr>
              <a:t>args</a:t>
            </a:r>
            <a:r>
              <a:rPr lang="en-US" sz="1394" kern="1200">
                <a:solidFill>
                  <a:schemeClr val="bg1"/>
                </a:solidFill>
                <a:latin typeface="+mn-lt"/>
                <a:ea typeface="+mn-ea"/>
                <a:cs typeface="+mn-cs"/>
              </a:rPr>
              <a:t>)</a:t>
            </a:r>
          </a:p>
          <a:p>
            <a:pPr defTabSz="708020">
              <a:spcAft>
                <a:spcPts val="522"/>
              </a:spcAft>
            </a:pPr>
            <a:r>
              <a:rPr lang="en-US" sz="1394" kern="1200">
                <a:solidFill>
                  <a:schemeClr val="bg1"/>
                </a:solidFill>
                <a:latin typeface="+mn-lt"/>
                <a:ea typeface="+mn-ea"/>
                <a:cs typeface="+mn-cs"/>
              </a:rPr>
              <a:t>        {</a:t>
            </a:r>
          </a:p>
          <a:p>
            <a:pPr defTabSz="708020">
              <a:spcAft>
                <a:spcPts val="522"/>
              </a:spcAft>
            </a:pPr>
            <a:r>
              <a:rPr lang="en-US" sz="1394" kern="1200">
                <a:solidFill>
                  <a:schemeClr val="bg1"/>
                </a:solidFill>
                <a:latin typeface="+mn-lt"/>
                <a:ea typeface="+mn-ea"/>
                <a:cs typeface="+mn-cs"/>
              </a:rPr>
              <a:t>            </a:t>
            </a:r>
            <a:r>
              <a:rPr lang="en-US" sz="1394" kern="1200" err="1">
                <a:solidFill>
                  <a:schemeClr val="bg1"/>
                </a:solidFill>
                <a:latin typeface="+mn-lt"/>
                <a:ea typeface="+mn-ea"/>
                <a:cs typeface="+mn-cs"/>
              </a:rPr>
              <a:t>Console.WriteLine</a:t>
            </a:r>
            <a:r>
              <a:rPr lang="en-US" sz="1394" kern="1200">
                <a:solidFill>
                  <a:schemeClr val="bg1"/>
                </a:solidFill>
                <a:latin typeface="+mn-lt"/>
                <a:ea typeface="+mn-ea"/>
                <a:cs typeface="+mn-cs"/>
              </a:rPr>
              <a:t>("Hello World!");</a:t>
            </a:r>
          </a:p>
          <a:p>
            <a:pPr defTabSz="708020">
              <a:spcAft>
                <a:spcPts val="522"/>
              </a:spcAft>
            </a:pPr>
            <a:r>
              <a:rPr lang="en-US" sz="1394" kern="1200">
                <a:solidFill>
                  <a:schemeClr val="bg1"/>
                </a:solidFill>
                <a:latin typeface="+mn-lt"/>
                <a:ea typeface="+mn-ea"/>
                <a:cs typeface="+mn-cs"/>
              </a:rPr>
              <a:t>        }</a:t>
            </a:r>
          </a:p>
          <a:p>
            <a:pPr defTabSz="708020">
              <a:spcAft>
                <a:spcPts val="522"/>
              </a:spcAft>
            </a:pPr>
            <a:r>
              <a:rPr lang="en-US" sz="1394" kern="1200">
                <a:solidFill>
                  <a:schemeClr val="bg1"/>
                </a:solidFill>
                <a:latin typeface="+mn-lt"/>
                <a:ea typeface="+mn-ea"/>
                <a:cs typeface="+mn-cs"/>
              </a:rPr>
              <a:t>    }</a:t>
            </a:r>
          </a:p>
          <a:p>
            <a:pPr defTabSz="708020">
              <a:spcAft>
                <a:spcPts val="522"/>
              </a:spcAft>
            </a:pPr>
            <a:r>
              <a:rPr lang="en-US" sz="1394" kern="1200">
                <a:solidFill>
                  <a:schemeClr val="bg1"/>
                </a:solidFill>
                <a:latin typeface="+mn-lt"/>
                <a:ea typeface="+mn-ea"/>
                <a:cs typeface="+mn-cs"/>
              </a:rPr>
              <a:t>}</a:t>
            </a:r>
            <a:endParaRPr lang="en-US" sz="1602" kern="1200">
              <a:solidFill>
                <a:schemeClr val="bg1"/>
              </a:solidFill>
              <a:latin typeface="+mn-lt"/>
              <a:ea typeface="+mn-ea"/>
              <a:cs typeface="+mn-cs"/>
            </a:endParaRPr>
          </a:p>
        </p:txBody>
      </p:sp>
      <p:sp>
        <p:nvSpPr>
          <p:cNvPr id="5" name="TextBox 4">
            <a:extLst>
              <a:ext uri="{FF2B5EF4-FFF2-40B4-BE49-F238E27FC236}">
                <a16:creationId xmlns:a16="http://schemas.microsoft.com/office/drawing/2014/main" id="{2DAB3879-4EF3-EBCC-A6BB-8C775F509E31}"/>
              </a:ext>
            </a:extLst>
          </p:cNvPr>
          <p:cNvSpPr txBox="1"/>
          <p:nvPr/>
        </p:nvSpPr>
        <p:spPr>
          <a:xfrm>
            <a:off x="5775155" y="4101502"/>
            <a:ext cx="710451" cy="681405"/>
          </a:xfrm>
          <a:prstGeom prst="rect">
            <a:avLst/>
          </a:prstGeom>
          <a:noFill/>
        </p:spPr>
        <p:txBody>
          <a:bodyPr wrap="none" rtlCol="0">
            <a:spAutoFit/>
          </a:bodyPr>
          <a:lstStyle/>
          <a:p>
            <a:pPr defTabSz="795528">
              <a:spcAft>
                <a:spcPts val="600"/>
              </a:spcAft>
            </a:pPr>
            <a:r>
              <a:rPr lang="en-US" sz="3828" kern="1200">
                <a:solidFill>
                  <a:schemeClr val="tx1"/>
                </a:solidFill>
                <a:latin typeface="+mn-lt"/>
                <a:ea typeface="+mn-ea"/>
                <a:cs typeface="+mn-cs"/>
              </a:rPr>
              <a:t>=&gt;</a:t>
            </a:r>
            <a:endParaRPr lang="en-US" sz="4400"/>
          </a:p>
        </p:txBody>
      </p:sp>
      <p:sp>
        <p:nvSpPr>
          <p:cNvPr id="6" name="TextBox 5">
            <a:extLst>
              <a:ext uri="{FF2B5EF4-FFF2-40B4-BE49-F238E27FC236}">
                <a16:creationId xmlns:a16="http://schemas.microsoft.com/office/drawing/2014/main" id="{507F285F-53DB-2E64-31B9-73306A23090F}"/>
              </a:ext>
            </a:extLst>
          </p:cNvPr>
          <p:cNvSpPr txBox="1"/>
          <p:nvPr/>
        </p:nvSpPr>
        <p:spPr>
          <a:xfrm>
            <a:off x="7083946" y="4261258"/>
            <a:ext cx="3746107" cy="306879"/>
          </a:xfrm>
          <a:prstGeom prst="rect">
            <a:avLst/>
          </a:prstGeom>
          <a:solidFill>
            <a:schemeClr val="tx1"/>
          </a:solidFill>
        </p:spPr>
        <p:txBody>
          <a:bodyPr wrap="square" rtlCol="0">
            <a:spAutoFit/>
          </a:bodyPr>
          <a:lstStyle/>
          <a:p>
            <a:pPr defTabSz="708020">
              <a:spcAft>
                <a:spcPts val="522"/>
              </a:spcAft>
            </a:pPr>
            <a:r>
              <a:rPr lang="en-US" sz="1394" kern="1200" err="1">
                <a:solidFill>
                  <a:schemeClr val="bg1"/>
                </a:solidFill>
                <a:latin typeface="+mn-lt"/>
                <a:ea typeface="+mn-ea"/>
                <a:cs typeface="+mn-cs"/>
              </a:rPr>
              <a:t>Console.WriteLine</a:t>
            </a:r>
            <a:r>
              <a:rPr lang="en-US" sz="1394" kern="1200">
                <a:solidFill>
                  <a:schemeClr val="bg1"/>
                </a:solidFill>
                <a:latin typeface="+mn-lt"/>
                <a:ea typeface="+mn-ea"/>
                <a:cs typeface="+mn-cs"/>
              </a:rPr>
              <a:t>(“Hello, World!”);</a:t>
            </a:r>
            <a:endParaRPr lang="en-US" sz="1602" kern="1200">
              <a:solidFill>
                <a:schemeClr val="bg1"/>
              </a:solidFill>
              <a:latin typeface="+mn-lt"/>
              <a:ea typeface="+mn-ea"/>
              <a:cs typeface="+mn-cs"/>
            </a:endParaRPr>
          </a:p>
        </p:txBody>
      </p:sp>
      <p:sp>
        <p:nvSpPr>
          <p:cNvPr id="8" name="TextBox 7">
            <a:extLst>
              <a:ext uri="{FF2B5EF4-FFF2-40B4-BE49-F238E27FC236}">
                <a16:creationId xmlns:a16="http://schemas.microsoft.com/office/drawing/2014/main" id="{A1CC2C9C-728B-C484-24E9-F7E6624CE972}"/>
              </a:ext>
            </a:extLst>
          </p:cNvPr>
          <p:cNvSpPr txBox="1"/>
          <p:nvPr/>
        </p:nvSpPr>
        <p:spPr>
          <a:xfrm>
            <a:off x="6485606" y="5918471"/>
            <a:ext cx="4594656" cy="338875"/>
          </a:xfrm>
          <a:prstGeom prst="rect">
            <a:avLst/>
          </a:prstGeom>
          <a:noFill/>
        </p:spPr>
        <p:txBody>
          <a:bodyPr wrap="none" rtlCol="0">
            <a:spAutoFit/>
          </a:bodyPr>
          <a:lstStyle/>
          <a:p>
            <a:pPr defTabSz="813816">
              <a:spcAft>
                <a:spcPts val="600"/>
              </a:spcAft>
            </a:pPr>
            <a:r>
              <a:rPr lang="en-US" sz="1602" kern="1200">
                <a:solidFill>
                  <a:schemeClr val="tx1"/>
                </a:solidFill>
                <a:latin typeface="+mn-lt"/>
                <a:ea typeface="+mn-ea"/>
                <a:cs typeface="+mn-cs"/>
              </a:rPr>
              <a:t>Go here to find more info on </a:t>
            </a:r>
            <a:r>
              <a:rPr lang="en-US" sz="1602" kern="1200">
                <a:solidFill>
                  <a:schemeClr val="tx1"/>
                </a:solidFill>
                <a:latin typeface="+mn-lt"/>
                <a:ea typeface="+mn-ea"/>
                <a:cs typeface="+mn-cs"/>
                <a:hlinkClick r:id="rId3"/>
              </a:rPr>
              <a:t>Top-Level Statements</a:t>
            </a:r>
            <a:endParaRPr lang="en-US"/>
          </a:p>
        </p:txBody>
      </p:sp>
    </p:spTree>
    <p:extLst>
      <p:ext uri="{BB962C8B-B14F-4D97-AF65-F5344CB8AC3E}">
        <p14:creationId xmlns:p14="http://schemas.microsoft.com/office/powerpoint/2010/main" val="339653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686834" y="1153572"/>
            <a:ext cx="3200400" cy="4461163"/>
          </a:xfrm>
        </p:spPr>
        <p:txBody>
          <a:bodyPr>
            <a:normAutofit/>
          </a:bodyPr>
          <a:lstStyle/>
          <a:p>
            <a:r>
              <a:rPr lang="en-US">
                <a:solidFill>
                  <a:srgbClr val="FFFFFF"/>
                </a:solidFill>
              </a:rPr>
              <a:t>Top-Level Statements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A23B54-5444-CAEF-1565-392E9AC6FF3E}"/>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US" b="0" i="0">
                <a:effectLst/>
                <a:latin typeface="Söhne"/>
              </a:rPr>
              <a:t>Streamlined entry point to a program</a:t>
            </a:r>
          </a:p>
          <a:p>
            <a:pPr>
              <a:buFont typeface="Arial" panose="020B0604020202020204" pitchFamily="34" charset="0"/>
              <a:buChar char="•"/>
            </a:pPr>
            <a:r>
              <a:rPr lang="en-US" b="0" i="0">
                <a:effectLst/>
                <a:latin typeface="Söhne"/>
              </a:rPr>
              <a:t>Ideal for scripting and small utility programs</a:t>
            </a:r>
          </a:p>
          <a:p>
            <a:pPr>
              <a:buFont typeface="Arial" panose="020B0604020202020204" pitchFamily="34" charset="0"/>
              <a:buChar char="•"/>
            </a:pPr>
            <a:r>
              <a:rPr lang="en-US" b="0" i="0">
                <a:effectLst/>
                <a:latin typeface="Söhne"/>
              </a:rPr>
              <a:t>No need for a containing class</a:t>
            </a:r>
          </a:p>
          <a:p>
            <a:pPr>
              <a:buFont typeface="Arial" panose="020B0604020202020204" pitchFamily="34" charset="0"/>
              <a:buChar char="•"/>
            </a:pPr>
            <a:r>
              <a:rPr lang="en-US" b="0" i="0">
                <a:effectLst/>
                <a:latin typeface="Söhne"/>
              </a:rPr>
              <a:t>Compiler automatically generates the default 'Main' method</a:t>
            </a:r>
          </a:p>
          <a:p>
            <a:pPr marL="0" indent="0">
              <a:buNone/>
            </a:pPr>
            <a:endParaRPr lang="en-US"/>
          </a:p>
        </p:txBody>
      </p:sp>
      <p:sp>
        <p:nvSpPr>
          <p:cNvPr id="4" name="TextBox 3">
            <a:extLst>
              <a:ext uri="{FF2B5EF4-FFF2-40B4-BE49-F238E27FC236}">
                <a16:creationId xmlns:a16="http://schemas.microsoft.com/office/drawing/2014/main" id="{05B1F365-6609-B220-0F67-0E0E2CEBF95E}"/>
              </a:ext>
            </a:extLst>
          </p:cNvPr>
          <p:cNvSpPr txBox="1"/>
          <p:nvPr/>
        </p:nvSpPr>
        <p:spPr>
          <a:xfrm>
            <a:off x="2955746" y="6459720"/>
            <a:ext cx="4594656" cy="338875"/>
          </a:xfrm>
          <a:prstGeom prst="rect">
            <a:avLst/>
          </a:prstGeom>
          <a:noFill/>
        </p:spPr>
        <p:txBody>
          <a:bodyPr wrap="none" rtlCol="0">
            <a:spAutoFit/>
          </a:bodyPr>
          <a:lstStyle/>
          <a:p>
            <a:pPr defTabSz="813816">
              <a:spcAft>
                <a:spcPts val="600"/>
              </a:spcAft>
            </a:pPr>
            <a:r>
              <a:rPr lang="en-US" sz="1602" kern="1200">
                <a:solidFill>
                  <a:schemeClr val="tx1"/>
                </a:solidFill>
                <a:latin typeface="+mn-lt"/>
                <a:ea typeface="+mn-ea"/>
                <a:cs typeface="+mn-cs"/>
              </a:rPr>
              <a:t>Go here to find more info on </a:t>
            </a:r>
            <a:r>
              <a:rPr lang="en-US" sz="1602" kern="1200">
                <a:solidFill>
                  <a:schemeClr val="tx1"/>
                </a:solidFill>
                <a:latin typeface="+mn-lt"/>
                <a:ea typeface="+mn-ea"/>
                <a:cs typeface="+mn-cs"/>
                <a:hlinkClick r:id="rId3"/>
              </a:rPr>
              <a:t>Top-Level Statements</a:t>
            </a:r>
            <a:endParaRPr lang="en-US"/>
          </a:p>
        </p:txBody>
      </p:sp>
    </p:spTree>
    <p:extLst>
      <p:ext uri="{BB962C8B-B14F-4D97-AF65-F5344CB8AC3E}">
        <p14:creationId xmlns:p14="http://schemas.microsoft.com/office/powerpoint/2010/main" val="56311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E9EA5-1016-AC10-7B6E-F293FAFA127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What’s new in .NET 8</a:t>
            </a:r>
          </a:p>
        </p:txBody>
      </p:sp>
      <p:graphicFrame>
        <p:nvGraphicFramePr>
          <p:cNvPr id="5" name="Content Placeholder 2">
            <a:extLst>
              <a:ext uri="{FF2B5EF4-FFF2-40B4-BE49-F238E27FC236}">
                <a16:creationId xmlns:a16="http://schemas.microsoft.com/office/drawing/2014/main" id="{1CD2FEB7-C613-9D7E-601E-DDABF0D4EB5A}"/>
              </a:ext>
            </a:extLst>
          </p:cNvPr>
          <p:cNvGraphicFramePr>
            <a:graphicFrameLocks noGrp="1"/>
          </p:cNvGraphicFramePr>
          <p:nvPr>
            <p:ph idx="1"/>
            <p:extLst>
              <p:ext uri="{D42A27DB-BD31-4B8C-83A1-F6EECF244321}">
                <p14:modId xmlns:p14="http://schemas.microsoft.com/office/powerpoint/2010/main" val="19184247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028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686834" y="1153572"/>
            <a:ext cx="3200400" cy="4547141"/>
          </a:xfrm>
        </p:spPr>
        <p:txBody>
          <a:bodyPr>
            <a:normAutofit/>
          </a:bodyPr>
          <a:lstStyle/>
          <a:p>
            <a:r>
              <a:rPr lang="en-US">
                <a:solidFill>
                  <a:srgbClr val="FFFFFF"/>
                </a:solidFill>
              </a:rPr>
              <a:t>Core .NET Libraries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A23B54-5444-CAEF-1565-392E9AC6FF3E}"/>
              </a:ext>
            </a:extLst>
          </p:cNvPr>
          <p:cNvSpPr>
            <a:spLocks noGrp="1"/>
          </p:cNvSpPr>
          <p:nvPr>
            <p:ph idx="1"/>
          </p:nvPr>
        </p:nvSpPr>
        <p:spPr>
          <a:xfrm>
            <a:off x="4447308" y="1333231"/>
            <a:ext cx="6906491" cy="4843732"/>
          </a:xfrm>
        </p:spPr>
        <p:txBody>
          <a:bodyPr anchor="ctr">
            <a:normAutofit/>
          </a:bodyPr>
          <a:lstStyle/>
          <a:p>
            <a:pPr algn="l">
              <a:buFont typeface="Arial" panose="020B0604020202020204" pitchFamily="34" charset="0"/>
              <a:buChar char="•"/>
            </a:pPr>
            <a:r>
              <a:rPr lang="en-US" b="0" i="0">
                <a:effectLst/>
                <a:latin typeface="Söhne"/>
              </a:rPr>
              <a:t>Custom handling of missing members during deserialization.</a:t>
            </a:r>
          </a:p>
          <a:p>
            <a:pPr algn="l">
              <a:buFont typeface="Arial" panose="020B0604020202020204" pitchFamily="34" charset="0"/>
              <a:buChar char="•"/>
            </a:pPr>
            <a:r>
              <a:rPr lang="en-US" b="0" i="0">
                <a:effectLst/>
                <a:latin typeface="Söhne"/>
              </a:rPr>
              <a:t>Built-in support for additional types:</a:t>
            </a:r>
          </a:p>
          <a:p>
            <a:pPr marL="742950" lvl="1" indent="-285750" algn="l">
              <a:buFont typeface="Arial" panose="020B0604020202020204" pitchFamily="34" charset="0"/>
              <a:buChar char="•"/>
            </a:pPr>
            <a:r>
              <a:rPr lang="en-US" b="0" i="0">
                <a:effectLst/>
                <a:latin typeface="Söhne"/>
              </a:rPr>
              <a:t>More supported types: Half, Int128, </a:t>
            </a:r>
            <a:r>
              <a:rPr lang="en-US" b="0" i="0" err="1">
                <a:effectLst/>
                <a:latin typeface="Söhne"/>
              </a:rPr>
              <a:t>Uint</a:t>
            </a:r>
            <a:r>
              <a:rPr lang="en-US" b="0" i="0">
                <a:effectLst/>
                <a:latin typeface="Söhne"/>
              </a:rPr>
              <a:t> 128, Memory&lt;T&gt;, and </a:t>
            </a:r>
            <a:r>
              <a:rPr lang="en-US" b="0" i="0" err="1">
                <a:effectLst/>
                <a:latin typeface="Söhne"/>
              </a:rPr>
              <a:t>ReadOnly</a:t>
            </a:r>
            <a:r>
              <a:rPr lang="en-US" b="0" i="0">
                <a:effectLst/>
                <a:latin typeface="Söhne"/>
              </a:rPr>
              <a:t> Memory&lt;T&gt;.</a:t>
            </a:r>
          </a:p>
          <a:p>
            <a:pPr marL="285750" indent="-285750"/>
            <a:r>
              <a:rPr lang="en-US">
                <a:latin typeface="Söhne"/>
              </a:rPr>
              <a:t>Source Generator</a:t>
            </a:r>
          </a:p>
          <a:p>
            <a:pPr marL="742950" lvl="1" indent="-285750"/>
            <a:r>
              <a:rPr lang="en-US">
                <a:latin typeface="Söhne"/>
              </a:rPr>
              <a:t>By default, </a:t>
            </a:r>
            <a:r>
              <a:rPr lang="en-US" err="1">
                <a:latin typeface="Söhne"/>
              </a:rPr>
              <a:t>System.Text.Json</a:t>
            </a:r>
            <a:r>
              <a:rPr lang="en-US">
                <a:latin typeface="Söhne"/>
              </a:rPr>
              <a:t> use run-time reflection, but in .NET 6 and greater you can use Source Generator to improve performance</a:t>
            </a:r>
          </a:p>
          <a:p>
            <a:pPr marL="742950" lvl="1" indent="-285750"/>
            <a:r>
              <a:rPr lang="en-US">
                <a:latin typeface="Söhne"/>
              </a:rPr>
              <a:t>Several new updates in this version</a:t>
            </a:r>
            <a:endParaRPr lang="en-US" b="0" i="0">
              <a:effectLst/>
              <a:latin typeface="Söhne"/>
            </a:endParaRPr>
          </a:p>
        </p:txBody>
      </p:sp>
      <p:sp>
        <p:nvSpPr>
          <p:cNvPr id="4" name="TextBox 3">
            <a:extLst>
              <a:ext uri="{FF2B5EF4-FFF2-40B4-BE49-F238E27FC236}">
                <a16:creationId xmlns:a16="http://schemas.microsoft.com/office/drawing/2014/main" id="{05B1F365-6609-B220-0F67-0E0E2CEBF95E}"/>
              </a:ext>
            </a:extLst>
          </p:cNvPr>
          <p:cNvSpPr txBox="1"/>
          <p:nvPr/>
        </p:nvSpPr>
        <p:spPr>
          <a:xfrm>
            <a:off x="2955746" y="6459720"/>
            <a:ext cx="3777701" cy="338875"/>
          </a:xfrm>
          <a:prstGeom prst="rect">
            <a:avLst/>
          </a:prstGeom>
          <a:noFill/>
        </p:spPr>
        <p:txBody>
          <a:bodyPr wrap="none" rtlCol="0">
            <a:spAutoFit/>
          </a:bodyPr>
          <a:lstStyle/>
          <a:p>
            <a:pPr defTabSz="813816">
              <a:spcAft>
                <a:spcPts val="600"/>
              </a:spcAft>
            </a:pPr>
            <a:r>
              <a:rPr lang="en-US" sz="1602" kern="1200">
                <a:solidFill>
                  <a:schemeClr val="tx1"/>
                </a:solidFill>
                <a:latin typeface="+mn-lt"/>
                <a:ea typeface="+mn-ea"/>
                <a:cs typeface="+mn-cs"/>
              </a:rPr>
              <a:t>Go here to find more info on </a:t>
            </a:r>
            <a:r>
              <a:rPr lang="en-US" sz="1602" kern="1200">
                <a:solidFill>
                  <a:schemeClr val="tx1"/>
                </a:solidFill>
                <a:latin typeface="+mn-lt"/>
                <a:ea typeface="+mn-ea"/>
                <a:cs typeface="+mn-cs"/>
                <a:hlinkClick r:id="rId3"/>
              </a:rPr>
              <a:t>Serialization</a:t>
            </a:r>
            <a:endParaRPr lang="en-US"/>
          </a:p>
        </p:txBody>
      </p:sp>
      <p:sp>
        <p:nvSpPr>
          <p:cNvPr id="5" name="Title 1">
            <a:extLst>
              <a:ext uri="{FF2B5EF4-FFF2-40B4-BE49-F238E27FC236}">
                <a16:creationId xmlns:a16="http://schemas.microsoft.com/office/drawing/2014/main" id="{545D207C-998F-5FEF-D7B4-D73704C72819}"/>
              </a:ext>
            </a:extLst>
          </p:cNvPr>
          <p:cNvSpPr txBox="1">
            <a:spLocks/>
          </p:cNvSpPr>
          <p:nvPr/>
        </p:nvSpPr>
        <p:spPr>
          <a:xfrm>
            <a:off x="4167270" y="319088"/>
            <a:ext cx="6519780" cy="101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Serialization – JSON Enhancements</a:t>
            </a:r>
          </a:p>
        </p:txBody>
      </p:sp>
    </p:spTree>
    <p:extLst>
      <p:ext uri="{BB962C8B-B14F-4D97-AF65-F5344CB8AC3E}">
        <p14:creationId xmlns:p14="http://schemas.microsoft.com/office/powerpoint/2010/main" val="1261435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686834" y="1153572"/>
            <a:ext cx="3200400" cy="4547141"/>
          </a:xfrm>
        </p:spPr>
        <p:txBody>
          <a:bodyPr>
            <a:normAutofit/>
          </a:bodyPr>
          <a:lstStyle/>
          <a:p>
            <a:r>
              <a:rPr lang="en-US">
                <a:solidFill>
                  <a:srgbClr val="FFFFFF"/>
                </a:solidFill>
              </a:rPr>
              <a:t>Core .NET Libraries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A23B54-5444-CAEF-1565-392E9AC6FF3E}"/>
              </a:ext>
            </a:extLst>
          </p:cNvPr>
          <p:cNvSpPr>
            <a:spLocks noGrp="1"/>
          </p:cNvSpPr>
          <p:nvPr>
            <p:ph idx="1"/>
          </p:nvPr>
        </p:nvSpPr>
        <p:spPr>
          <a:xfrm>
            <a:off x="4447308" y="1333231"/>
            <a:ext cx="6906491" cy="4843732"/>
          </a:xfrm>
        </p:spPr>
        <p:txBody>
          <a:bodyPr anchor="ctr">
            <a:normAutofit lnSpcReduction="10000"/>
          </a:bodyPr>
          <a:lstStyle/>
          <a:p>
            <a:pPr algn="l">
              <a:buFont typeface="Arial" panose="020B0604020202020204" pitchFamily="34" charset="0"/>
              <a:buChar char="•"/>
            </a:pPr>
            <a:r>
              <a:rPr lang="en-US" b="0" i="0">
                <a:effectLst/>
                <a:latin typeface="Söhne"/>
              </a:rPr>
              <a:t>Interface Hierarchies:</a:t>
            </a:r>
          </a:p>
          <a:p>
            <a:pPr marL="742950" lvl="1" indent="-285750" algn="l">
              <a:buFont typeface="Arial" panose="020B0604020202020204" pitchFamily="34" charset="0"/>
              <a:buChar char="•"/>
            </a:pPr>
            <a:r>
              <a:rPr lang="en-US" b="0" i="0">
                <a:effectLst/>
                <a:latin typeface="Söhne"/>
              </a:rPr>
              <a:t>Support for serializing properties from interface hierarchies.</a:t>
            </a:r>
          </a:p>
          <a:p>
            <a:pPr algn="l">
              <a:buFont typeface="Arial" panose="020B0604020202020204" pitchFamily="34" charset="0"/>
              <a:buChar char="•"/>
            </a:pPr>
            <a:r>
              <a:rPr lang="en-US" b="0" i="0">
                <a:effectLst/>
                <a:latin typeface="Söhne"/>
              </a:rPr>
              <a:t>Naming Policies:</a:t>
            </a:r>
          </a:p>
          <a:p>
            <a:pPr marL="742950" lvl="1" indent="-285750" algn="l">
              <a:buFont typeface="Arial" panose="020B0604020202020204" pitchFamily="34" charset="0"/>
              <a:buChar char="•"/>
            </a:pPr>
            <a:r>
              <a:rPr lang="en-US" b="0" i="0">
                <a:effectLst/>
                <a:latin typeface="Söhne"/>
              </a:rPr>
              <a:t>Introduction of naming policies like </a:t>
            </a:r>
            <a:r>
              <a:rPr lang="en-US" b="0" i="0" err="1">
                <a:effectLst/>
                <a:latin typeface="Söhne"/>
              </a:rPr>
              <a:t>snake_case</a:t>
            </a:r>
            <a:r>
              <a:rPr lang="en-US" b="0" i="0">
                <a:effectLst/>
                <a:latin typeface="Söhne"/>
              </a:rPr>
              <a:t> and kebab-case for property name conversions.</a:t>
            </a:r>
          </a:p>
          <a:p>
            <a:pPr algn="l">
              <a:buFont typeface="Arial" panose="020B0604020202020204" pitchFamily="34" charset="0"/>
              <a:buChar char="•"/>
            </a:pPr>
            <a:r>
              <a:rPr lang="en-US" b="0" i="0">
                <a:effectLst/>
                <a:latin typeface="Söhne"/>
              </a:rPr>
              <a:t>Read-only Properties:</a:t>
            </a:r>
          </a:p>
          <a:p>
            <a:pPr marL="742950" lvl="1" indent="-285750" algn="l">
              <a:buFont typeface="Arial" panose="020B0604020202020204" pitchFamily="34" charset="0"/>
              <a:buChar char="•"/>
            </a:pPr>
            <a:r>
              <a:rPr lang="en-US" b="0" i="0">
                <a:effectLst/>
                <a:latin typeface="Söhne"/>
              </a:rPr>
              <a:t>Deserialization support for read-only fields or properties.</a:t>
            </a:r>
          </a:p>
          <a:p>
            <a:pPr algn="l">
              <a:buFont typeface="Arial" panose="020B0604020202020204" pitchFamily="34" charset="0"/>
              <a:buChar char="•"/>
            </a:pPr>
            <a:r>
              <a:rPr lang="en-US" b="0" i="0">
                <a:effectLst/>
                <a:latin typeface="Söhne"/>
              </a:rPr>
              <a:t>Disable Reflection-based Default:</a:t>
            </a:r>
          </a:p>
          <a:p>
            <a:pPr marL="742950" lvl="1" indent="-285750" algn="l">
              <a:buFont typeface="Arial" panose="020B0604020202020204" pitchFamily="34" charset="0"/>
              <a:buChar char="•"/>
            </a:pPr>
            <a:r>
              <a:rPr lang="en-US" b="0" i="0">
                <a:effectLst/>
                <a:latin typeface="Söhne"/>
              </a:rPr>
              <a:t>Option to disable reflection-based serialization by default.</a:t>
            </a:r>
          </a:p>
        </p:txBody>
      </p:sp>
      <p:sp>
        <p:nvSpPr>
          <p:cNvPr id="5" name="Title 1">
            <a:extLst>
              <a:ext uri="{FF2B5EF4-FFF2-40B4-BE49-F238E27FC236}">
                <a16:creationId xmlns:a16="http://schemas.microsoft.com/office/drawing/2014/main" id="{545D207C-998F-5FEF-D7B4-D73704C72819}"/>
              </a:ext>
            </a:extLst>
          </p:cNvPr>
          <p:cNvSpPr txBox="1">
            <a:spLocks/>
          </p:cNvSpPr>
          <p:nvPr/>
        </p:nvSpPr>
        <p:spPr>
          <a:xfrm>
            <a:off x="4167270" y="319088"/>
            <a:ext cx="6519780" cy="101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Serialization – JSON Enhancements</a:t>
            </a:r>
          </a:p>
        </p:txBody>
      </p:sp>
      <p:sp>
        <p:nvSpPr>
          <p:cNvPr id="7" name="TextBox 6">
            <a:extLst>
              <a:ext uri="{FF2B5EF4-FFF2-40B4-BE49-F238E27FC236}">
                <a16:creationId xmlns:a16="http://schemas.microsoft.com/office/drawing/2014/main" id="{495711D2-971A-A9B0-D4F1-A755EACD8D08}"/>
              </a:ext>
            </a:extLst>
          </p:cNvPr>
          <p:cNvSpPr txBox="1"/>
          <p:nvPr/>
        </p:nvSpPr>
        <p:spPr>
          <a:xfrm>
            <a:off x="2955746" y="6459720"/>
            <a:ext cx="3777701" cy="338875"/>
          </a:xfrm>
          <a:prstGeom prst="rect">
            <a:avLst/>
          </a:prstGeom>
          <a:noFill/>
        </p:spPr>
        <p:txBody>
          <a:bodyPr wrap="none" rtlCol="0">
            <a:spAutoFit/>
          </a:bodyPr>
          <a:lstStyle/>
          <a:p>
            <a:pPr defTabSz="813816">
              <a:spcAft>
                <a:spcPts val="600"/>
              </a:spcAft>
            </a:pPr>
            <a:r>
              <a:rPr lang="en-US" sz="1602" kern="1200">
                <a:solidFill>
                  <a:schemeClr val="tx1"/>
                </a:solidFill>
                <a:latin typeface="+mn-lt"/>
                <a:ea typeface="+mn-ea"/>
                <a:cs typeface="+mn-cs"/>
              </a:rPr>
              <a:t>Go here to find more info on </a:t>
            </a:r>
            <a:r>
              <a:rPr lang="en-US" sz="1602" kern="1200">
                <a:solidFill>
                  <a:schemeClr val="tx1"/>
                </a:solidFill>
                <a:latin typeface="+mn-lt"/>
                <a:ea typeface="+mn-ea"/>
                <a:cs typeface="+mn-cs"/>
                <a:hlinkClick r:id="rId3"/>
              </a:rPr>
              <a:t>Serialization</a:t>
            </a:r>
            <a:endParaRPr lang="en-US"/>
          </a:p>
        </p:txBody>
      </p:sp>
    </p:spTree>
    <p:extLst>
      <p:ext uri="{BB962C8B-B14F-4D97-AF65-F5344CB8AC3E}">
        <p14:creationId xmlns:p14="http://schemas.microsoft.com/office/powerpoint/2010/main" val="253965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686834" y="1153572"/>
            <a:ext cx="3200400" cy="4547141"/>
          </a:xfrm>
        </p:spPr>
        <p:txBody>
          <a:bodyPr>
            <a:normAutofit/>
          </a:bodyPr>
          <a:lstStyle/>
          <a:p>
            <a:r>
              <a:rPr lang="en-US">
                <a:solidFill>
                  <a:srgbClr val="FFFFFF"/>
                </a:solidFill>
              </a:rPr>
              <a:t>Core .NET Libraries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A23B54-5444-CAEF-1565-392E9AC6FF3E}"/>
              </a:ext>
            </a:extLst>
          </p:cNvPr>
          <p:cNvSpPr>
            <a:spLocks noGrp="1"/>
          </p:cNvSpPr>
          <p:nvPr>
            <p:ph idx="1"/>
          </p:nvPr>
        </p:nvSpPr>
        <p:spPr>
          <a:xfrm>
            <a:off x="4447308" y="1333231"/>
            <a:ext cx="6906491" cy="4843732"/>
          </a:xfrm>
        </p:spPr>
        <p:txBody>
          <a:bodyPr anchor="ctr">
            <a:normAutofit/>
          </a:bodyPr>
          <a:lstStyle/>
          <a:p>
            <a:pPr algn="l">
              <a:buFont typeface="Arial" panose="020B0604020202020204" pitchFamily="34" charset="0"/>
              <a:buChar char="•"/>
            </a:pPr>
            <a:r>
              <a:rPr lang="en-US" b="0" i="0">
                <a:effectLst/>
                <a:latin typeface="Söhne"/>
              </a:rPr>
              <a:t>New </a:t>
            </a:r>
            <a:r>
              <a:rPr lang="en-US" b="0" i="0" err="1">
                <a:effectLst/>
                <a:latin typeface="Söhne"/>
              </a:rPr>
              <a:t>JsonNode</a:t>
            </a:r>
            <a:r>
              <a:rPr lang="en-US" b="0" i="0">
                <a:effectLst/>
                <a:latin typeface="Söhne"/>
              </a:rPr>
              <a:t> API Methods:</a:t>
            </a:r>
          </a:p>
          <a:p>
            <a:pPr marL="742950" lvl="1" indent="-285750" algn="l">
              <a:buFont typeface="Arial" panose="020B0604020202020204" pitchFamily="34" charset="0"/>
              <a:buChar char="•"/>
            </a:pPr>
            <a:r>
              <a:rPr lang="en-US" b="0" i="0">
                <a:effectLst/>
                <a:latin typeface="Söhne"/>
              </a:rPr>
              <a:t>Additional methods for working with JSON nodes and arrays.</a:t>
            </a:r>
          </a:p>
          <a:p>
            <a:pPr algn="l">
              <a:buFont typeface="Arial" panose="020B0604020202020204" pitchFamily="34" charset="0"/>
              <a:buChar char="•"/>
            </a:pPr>
            <a:r>
              <a:rPr lang="en-US" b="0" i="0">
                <a:effectLst/>
                <a:latin typeface="Söhne"/>
              </a:rPr>
              <a:t>Non-Public Members:</a:t>
            </a:r>
          </a:p>
          <a:p>
            <a:pPr marL="742950" lvl="1" indent="-285750" algn="l">
              <a:buFont typeface="Arial" panose="020B0604020202020204" pitchFamily="34" charset="0"/>
              <a:buChar char="•"/>
            </a:pPr>
            <a:r>
              <a:rPr lang="en-US" b="0" i="0">
                <a:effectLst/>
                <a:latin typeface="Söhne"/>
              </a:rPr>
              <a:t>Option to include non-public members in the serialization contract.</a:t>
            </a:r>
          </a:p>
          <a:p>
            <a:pPr algn="l">
              <a:buFont typeface="Arial" panose="020B0604020202020204" pitchFamily="34" charset="0"/>
              <a:buChar char="•"/>
            </a:pPr>
            <a:r>
              <a:rPr lang="en-US" b="0" i="0">
                <a:effectLst/>
                <a:latin typeface="Söhne"/>
              </a:rPr>
              <a:t>Streaming Deserialization APIs:</a:t>
            </a:r>
          </a:p>
          <a:p>
            <a:pPr marL="742950" lvl="1" indent="-285750" algn="l">
              <a:buFont typeface="Arial" panose="020B0604020202020204" pitchFamily="34" charset="0"/>
              <a:buChar char="•"/>
            </a:pPr>
            <a:r>
              <a:rPr lang="en-US" b="0" i="0">
                <a:effectLst/>
                <a:latin typeface="Söhne"/>
              </a:rPr>
              <a:t>Introduction of </a:t>
            </a:r>
            <a:r>
              <a:rPr lang="en-US" b="0" i="0" err="1">
                <a:effectLst/>
                <a:latin typeface="Söhne"/>
              </a:rPr>
              <a:t>IAsyncEnumerable</a:t>
            </a:r>
            <a:r>
              <a:rPr lang="en-US" b="0" i="0">
                <a:effectLst/>
                <a:latin typeface="Söhne"/>
              </a:rPr>
              <a:t>&lt;T&gt; streaming deserialization extension methods.</a:t>
            </a:r>
          </a:p>
          <a:p>
            <a:pPr algn="l">
              <a:buFont typeface="Arial" panose="020B0604020202020204" pitchFamily="34" charset="0"/>
              <a:buChar char="•"/>
            </a:pPr>
            <a:r>
              <a:rPr lang="en-US" b="0" i="0" err="1">
                <a:effectLst/>
                <a:latin typeface="Söhne"/>
              </a:rPr>
              <a:t>WithAddedModifier</a:t>
            </a:r>
            <a:r>
              <a:rPr lang="en-US" b="0" i="0">
                <a:effectLst/>
                <a:latin typeface="Söhne"/>
              </a:rPr>
              <a:t> Extension Method:</a:t>
            </a:r>
          </a:p>
          <a:p>
            <a:pPr marL="742950" lvl="1" indent="-285750" algn="l">
              <a:buFont typeface="Arial" panose="020B0604020202020204" pitchFamily="34" charset="0"/>
              <a:buChar char="•"/>
            </a:pPr>
            <a:r>
              <a:rPr lang="en-US" b="0" i="0">
                <a:effectLst/>
                <a:latin typeface="Söhne"/>
              </a:rPr>
              <a:t>Extending serialization contracts with modifiers</a:t>
            </a:r>
            <a:r>
              <a:rPr lang="en-US" b="0" i="0">
                <a:solidFill>
                  <a:srgbClr val="D1D5DB"/>
                </a:solidFill>
                <a:effectLst/>
                <a:latin typeface="Söhne"/>
              </a:rPr>
              <a:t>.</a:t>
            </a:r>
          </a:p>
        </p:txBody>
      </p:sp>
      <p:sp>
        <p:nvSpPr>
          <p:cNvPr id="5" name="Title 1">
            <a:extLst>
              <a:ext uri="{FF2B5EF4-FFF2-40B4-BE49-F238E27FC236}">
                <a16:creationId xmlns:a16="http://schemas.microsoft.com/office/drawing/2014/main" id="{545D207C-998F-5FEF-D7B4-D73704C72819}"/>
              </a:ext>
            </a:extLst>
          </p:cNvPr>
          <p:cNvSpPr txBox="1">
            <a:spLocks/>
          </p:cNvSpPr>
          <p:nvPr/>
        </p:nvSpPr>
        <p:spPr>
          <a:xfrm>
            <a:off x="4167270" y="319088"/>
            <a:ext cx="6519780" cy="101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Serialization – JSON Enhancements</a:t>
            </a:r>
          </a:p>
        </p:txBody>
      </p:sp>
      <p:sp>
        <p:nvSpPr>
          <p:cNvPr id="7" name="TextBox 6">
            <a:extLst>
              <a:ext uri="{FF2B5EF4-FFF2-40B4-BE49-F238E27FC236}">
                <a16:creationId xmlns:a16="http://schemas.microsoft.com/office/drawing/2014/main" id="{495711D2-971A-A9B0-D4F1-A755EACD8D08}"/>
              </a:ext>
            </a:extLst>
          </p:cNvPr>
          <p:cNvSpPr txBox="1"/>
          <p:nvPr/>
        </p:nvSpPr>
        <p:spPr>
          <a:xfrm>
            <a:off x="2955746" y="6459720"/>
            <a:ext cx="3777701" cy="338875"/>
          </a:xfrm>
          <a:prstGeom prst="rect">
            <a:avLst/>
          </a:prstGeom>
          <a:noFill/>
        </p:spPr>
        <p:txBody>
          <a:bodyPr wrap="none" rtlCol="0">
            <a:spAutoFit/>
          </a:bodyPr>
          <a:lstStyle/>
          <a:p>
            <a:pPr defTabSz="813816">
              <a:spcAft>
                <a:spcPts val="600"/>
              </a:spcAft>
            </a:pPr>
            <a:r>
              <a:rPr lang="en-US" sz="1602" kern="1200">
                <a:solidFill>
                  <a:schemeClr val="tx1"/>
                </a:solidFill>
                <a:latin typeface="+mn-lt"/>
                <a:ea typeface="+mn-ea"/>
                <a:cs typeface="+mn-cs"/>
              </a:rPr>
              <a:t>Go here to find more info on </a:t>
            </a:r>
            <a:r>
              <a:rPr lang="en-US" sz="1602" kern="1200">
                <a:solidFill>
                  <a:schemeClr val="tx1"/>
                </a:solidFill>
                <a:latin typeface="+mn-lt"/>
                <a:ea typeface="+mn-ea"/>
                <a:cs typeface="+mn-cs"/>
                <a:hlinkClick r:id="rId3"/>
              </a:rPr>
              <a:t>Serialization</a:t>
            </a:r>
            <a:endParaRPr lang="en-US"/>
          </a:p>
        </p:txBody>
      </p:sp>
    </p:spTree>
    <p:extLst>
      <p:ext uri="{BB962C8B-B14F-4D97-AF65-F5344CB8AC3E}">
        <p14:creationId xmlns:p14="http://schemas.microsoft.com/office/powerpoint/2010/main" val="226771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686834" y="1153572"/>
            <a:ext cx="3200400" cy="4547141"/>
          </a:xfrm>
        </p:spPr>
        <p:txBody>
          <a:bodyPr>
            <a:normAutofit/>
          </a:bodyPr>
          <a:lstStyle/>
          <a:p>
            <a:r>
              <a:rPr lang="en-US">
                <a:solidFill>
                  <a:srgbClr val="FFFFFF"/>
                </a:solidFill>
              </a:rPr>
              <a:t>Core .NET Libraries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A23B54-5444-CAEF-1565-392E9AC6FF3E}"/>
              </a:ext>
            </a:extLst>
          </p:cNvPr>
          <p:cNvSpPr>
            <a:spLocks noGrp="1"/>
          </p:cNvSpPr>
          <p:nvPr>
            <p:ph idx="1"/>
          </p:nvPr>
        </p:nvSpPr>
        <p:spPr>
          <a:xfrm>
            <a:off x="4447308" y="1333231"/>
            <a:ext cx="6906491" cy="4843732"/>
          </a:xfrm>
        </p:spPr>
        <p:txBody>
          <a:bodyPr anchor="ctr">
            <a:normAutofit/>
          </a:bodyPr>
          <a:lstStyle/>
          <a:p>
            <a:pPr algn="l">
              <a:buFont typeface="Arial" panose="020B0604020202020204" pitchFamily="34" charset="0"/>
              <a:buChar char="•"/>
            </a:pPr>
            <a:r>
              <a:rPr lang="en-US" b="0" i="0">
                <a:effectLst/>
                <a:latin typeface="Söhne"/>
              </a:rPr>
              <a:t>New </a:t>
            </a:r>
            <a:r>
              <a:rPr lang="en-US" b="0" i="0" err="1">
                <a:effectLst/>
                <a:latin typeface="Söhne"/>
              </a:rPr>
              <a:t>JsonContent.Create</a:t>
            </a:r>
            <a:r>
              <a:rPr lang="en-US" b="0" i="0">
                <a:effectLst/>
                <a:latin typeface="Söhne"/>
              </a:rPr>
              <a:t> Overloads:</a:t>
            </a:r>
          </a:p>
          <a:p>
            <a:pPr marL="742950" lvl="1" indent="-285750" algn="l">
              <a:buFont typeface="Arial" panose="020B0604020202020204" pitchFamily="34" charset="0"/>
              <a:buChar char="•"/>
            </a:pPr>
            <a:r>
              <a:rPr lang="en-US" b="0" i="0">
                <a:effectLst/>
                <a:latin typeface="Söhne"/>
              </a:rPr>
              <a:t>Methods to create </a:t>
            </a:r>
            <a:r>
              <a:rPr lang="en-US" b="0" i="0" err="1">
                <a:effectLst/>
                <a:latin typeface="Söhne"/>
              </a:rPr>
              <a:t>JsonContent</a:t>
            </a:r>
            <a:r>
              <a:rPr lang="en-US" b="0" i="0">
                <a:effectLst/>
                <a:latin typeface="Söhne"/>
              </a:rPr>
              <a:t> instances with trim-safe or source-generated contracts.</a:t>
            </a:r>
          </a:p>
          <a:p>
            <a:pPr algn="l">
              <a:buFont typeface="Arial" panose="020B0604020202020204" pitchFamily="34" charset="0"/>
              <a:buChar char="•"/>
            </a:pPr>
            <a:r>
              <a:rPr lang="en-US" b="0" i="0">
                <a:effectLst/>
                <a:latin typeface="Söhne"/>
              </a:rPr>
              <a:t>Freeze a </a:t>
            </a:r>
            <a:r>
              <a:rPr lang="en-US" b="0" i="0" err="1">
                <a:effectLst/>
                <a:latin typeface="Söhne"/>
              </a:rPr>
              <a:t>JsonSerializerOptions</a:t>
            </a:r>
            <a:r>
              <a:rPr lang="en-US" b="0" i="0">
                <a:effectLst/>
                <a:latin typeface="Söhne"/>
              </a:rPr>
              <a:t> Instance:</a:t>
            </a:r>
          </a:p>
          <a:p>
            <a:pPr marL="742950" lvl="1" indent="-285750" algn="l">
              <a:buFont typeface="Arial" panose="020B0604020202020204" pitchFamily="34" charset="0"/>
              <a:buChar char="•"/>
            </a:pPr>
            <a:r>
              <a:rPr lang="en-US" b="0" i="0">
                <a:effectLst/>
                <a:latin typeface="Söhne"/>
              </a:rPr>
              <a:t>Methods for controlling the freezing of a </a:t>
            </a:r>
            <a:r>
              <a:rPr lang="en-US" b="0" i="0" err="1">
                <a:effectLst/>
                <a:latin typeface="Söhne"/>
              </a:rPr>
              <a:t>JsonSerializerOptions</a:t>
            </a:r>
            <a:r>
              <a:rPr lang="en-US" b="0" i="0">
                <a:effectLst/>
                <a:latin typeface="Söhne"/>
              </a:rPr>
              <a:t> instance after setup.</a:t>
            </a:r>
          </a:p>
        </p:txBody>
      </p:sp>
      <p:sp>
        <p:nvSpPr>
          <p:cNvPr id="5" name="Title 1">
            <a:extLst>
              <a:ext uri="{FF2B5EF4-FFF2-40B4-BE49-F238E27FC236}">
                <a16:creationId xmlns:a16="http://schemas.microsoft.com/office/drawing/2014/main" id="{545D207C-998F-5FEF-D7B4-D73704C72819}"/>
              </a:ext>
            </a:extLst>
          </p:cNvPr>
          <p:cNvSpPr txBox="1">
            <a:spLocks/>
          </p:cNvSpPr>
          <p:nvPr/>
        </p:nvSpPr>
        <p:spPr>
          <a:xfrm>
            <a:off x="4167270" y="319088"/>
            <a:ext cx="6519780" cy="101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Serialization – JSON Enhancements</a:t>
            </a:r>
          </a:p>
        </p:txBody>
      </p:sp>
      <p:sp>
        <p:nvSpPr>
          <p:cNvPr id="7" name="TextBox 6">
            <a:extLst>
              <a:ext uri="{FF2B5EF4-FFF2-40B4-BE49-F238E27FC236}">
                <a16:creationId xmlns:a16="http://schemas.microsoft.com/office/drawing/2014/main" id="{495711D2-971A-A9B0-D4F1-A755EACD8D08}"/>
              </a:ext>
            </a:extLst>
          </p:cNvPr>
          <p:cNvSpPr txBox="1"/>
          <p:nvPr/>
        </p:nvSpPr>
        <p:spPr>
          <a:xfrm>
            <a:off x="2955746" y="6459720"/>
            <a:ext cx="3777701" cy="338875"/>
          </a:xfrm>
          <a:prstGeom prst="rect">
            <a:avLst/>
          </a:prstGeom>
          <a:noFill/>
        </p:spPr>
        <p:txBody>
          <a:bodyPr wrap="none" rtlCol="0">
            <a:spAutoFit/>
          </a:bodyPr>
          <a:lstStyle/>
          <a:p>
            <a:pPr defTabSz="813816">
              <a:spcAft>
                <a:spcPts val="600"/>
              </a:spcAft>
            </a:pPr>
            <a:r>
              <a:rPr lang="en-US" sz="1602" kern="1200">
                <a:solidFill>
                  <a:schemeClr val="tx1"/>
                </a:solidFill>
                <a:latin typeface="+mn-lt"/>
                <a:ea typeface="+mn-ea"/>
                <a:cs typeface="+mn-cs"/>
              </a:rPr>
              <a:t>Go here to find more info on </a:t>
            </a:r>
            <a:r>
              <a:rPr lang="en-US" sz="1602" kern="1200">
                <a:solidFill>
                  <a:schemeClr val="tx1"/>
                </a:solidFill>
                <a:latin typeface="+mn-lt"/>
                <a:ea typeface="+mn-ea"/>
                <a:cs typeface="+mn-cs"/>
                <a:hlinkClick r:id="rId3"/>
              </a:rPr>
              <a:t>Serialization</a:t>
            </a:r>
            <a:endParaRPr lang="en-US"/>
          </a:p>
        </p:txBody>
      </p:sp>
    </p:spTree>
    <p:extLst>
      <p:ext uri="{BB962C8B-B14F-4D97-AF65-F5344CB8AC3E}">
        <p14:creationId xmlns:p14="http://schemas.microsoft.com/office/powerpoint/2010/main" val="304874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276DE-69BC-2982-7B5D-AF675FDC5A1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Welcome</a:t>
            </a:r>
          </a:p>
        </p:txBody>
      </p:sp>
      <p:graphicFrame>
        <p:nvGraphicFramePr>
          <p:cNvPr id="6" name="Content Placeholder 3">
            <a:extLst>
              <a:ext uri="{FF2B5EF4-FFF2-40B4-BE49-F238E27FC236}">
                <a16:creationId xmlns:a16="http://schemas.microsoft.com/office/drawing/2014/main" id="{F9054716-8EB3-5566-E255-1B66ADA862AD}"/>
              </a:ext>
            </a:extLst>
          </p:cNvPr>
          <p:cNvGraphicFramePr>
            <a:graphicFrameLocks noGrp="1"/>
          </p:cNvGraphicFramePr>
          <p:nvPr>
            <p:ph idx="1"/>
            <p:extLst>
              <p:ext uri="{D42A27DB-BD31-4B8C-83A1-F6EECF244321}">
                <p14:modId xmlns:p14="http://schemas.microsoft.com/office/powerpoint/2010/main" val="8676394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100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793F7EF-C06E-1DEA-95D2-20E252D98517}"/>
              </a:ext>
            </a:extLst>
          </p:cNvPr>
          <p:cNvSpPr>
            <a:spLocks noGrp="1"/>
          </p:cNvSpPr>
          <p:nvPr>
            <p:ph type="title"/>
          </p:nvPr>
        </p:nvSpPr>
        <p:spPr>
          <a:xfrm>
            <a:off x="841246" y="673770"/>
            <a:ext cx="3644489" cy="2414488"/>
          </a:xfrm>
        </p:spPr>
        <p:txBody>
          <a:bodyPr anchor="t">
            <a:normAutofit/>
          </a:bodyPr>
          <a:lstStyle/>
          <a:p>
            <a:r>
              <a:rPr lang="en-US" sz="3800" dirty="0">
                <a:solidFill>
                  <a:srgbClr val="FFFFFF"/>
                </a:solidFill>
              </a:rPr>
              <a:t>Migrating to </a:t>
            </a:r>
            <a:r>
              <a:rPr lang="en-US" sz="3800" dirty="0" err="1">
                <a:solidFill>
                  <a:srgbClr val="FFFFFF"/>
                </a:solidFill>
              </a:rPr>
              <a:t>System.Text.Json</a:t>
            </a:r>
            <a:r>
              <a:rPr lang="en-US" sz="3800" dirty="0">
                <a:solidFill>
                  <a:srgbClr val="FFFFFF"/>
                </a:solidFill>
              </a:rPr>
              <a:t> from </a:t>
            </a:r>
            <a:r>
              <a:rPr lang="en-US" sz="3800" err="1">
                <a:solidFill>
                  <a:srgbClr val="FFFFFF"/>
                </a:solidFill>
              </a:rPr>
              <a:t>Newtonsoft</a:t>
            </a:r>
            <a:r>
              <a:rPr lang="en-US" sz="3800">
                <a:solidFill>
                  <a:srgbClr val="FFFFFF"/>
                </a:solidFill>
              </a:rPr>
              <a:t>.Json</a:t>
            </a:r>
            <a:endParaRPr lang="en-US" sz="3800" dirty="0">
              <a:solidFill>
                <a:srgbClr val="FFFFFF"/>
              </a:solidFill>
            </a:endParaRPr>
          </a:p>
        </p:txBody>
      </p:sp>
      <p:sp>
        <p:nvSpPr>
          <p:cNvPr id="3" name="Content Placeholder 2">
            <a:extLst>
              <a:ext uri="{FF2B5EF4-FFF2-40B4-BE49-F238E27FC236}">
                <a16:creationId xmlns:a16="http://schemas.microsoft.com/office/drawing/2014/main" id="{3140F89C-D9E8-2509-1DBA-0B527B4D21CC}"/>
              </a:ext>
            </a:extLst>
          </p:cNvPr>
          <p:cNvSpPr>
            <a:spLocks noGrp="1"/>
          </p:cNvSpPr>
          <p:nvPr>
            <p:ph idx="1"/>
          </p:nvPr>
        </p:nvSpPr>
        <p:spPr>
          <a:xfrm>
            <a:off x="6095999" y="882315"/>
            <a:ext cx="5254754" cy="5294647"/>
          </a:xfrm>
        </p:spPr>
        <p:txBody>
          <a:bodyPr>
            <a:normAutofit/>
          </a:bodyPr>
          <a:lstStyle/>
          <a:p>
            <a:pPr>
              <a:buFont typeface="+mj-lt"/>
              <a:buAutoNum type="arabicPeriod"/>
            </a:pPr>
            <a:r>
              <a:rPr lang="en-US" sz="1700" b="0" i="0">
                <a:effectLst/>
                <a:latin typeface="Söhne"/>
              </a:rPr>
              <a:t>A high-performance JSON library in .NET 6+ for serialization and deserialization.</a:t>
            </a:r>
          </a:p>
          <a:p>
            <a:pPr>
              <a:buFont typeface="+mj-lt"/>
              <a:buAutoNum type="arabicPeriod"/>
            </a:pPr>
            <a:r>
              <a:rPr lang="en-US" sz="1700" b="0" i="0">
                <a:effectLst/>
                <a:latin typeface="Söhne"/>
              </a:rPr>
              <a:t>Prioritizes performance, security, and standards compliance over feature parity with </a:t>
            </a:r>
            <a:r>
              <a:rPr lang="en-US" sz="1700" b="0" i="0" err="1">
                <a:effectLst/>
                <a:latin typeface="Söhne"/>
              </a:rPr>
              <a:t>Newtonsoft.Json</a:t>
            </a:r>
            <a:r>
              <a:rPr lang="en-US" sz="1700" b="0" i="0">
                <a:effectLst/>
                <a:latin typeface="Söhne"/>
              </a:rPr>
              <a:t>.</a:t>
            </a:r>
          </a:p>
          <a:p>
            <a:pPr>
              <a:buFont typeface="+mj-lt"/>
              <a:buAutoNum type="arabicPeriod"/>
            </a:pPr>
            <a:r>
              <a:rPr lang="en-US" sz="1700" b="0" i="0">
                <a:effectLst/>
                <a:latin typeface="Söhne"/>
              </a:rPr>
              <a:t>There are some key differences, and the aim isn’t to have feature parity with </a:t>
            </a:r>
            <a:r>
              <a:rPr lang="en-US" sz="1700" b="0" i="0" err="1">
                <a:effectLst/>
                <a:latin typeface="Söhne"/>
              </a:rPr>
              <a:t>Newtonsoft.Json</a:t>
            </a:r>
            <a:r>
              <a:rPr lang="en-US" sz="1700" b="0" i="0">
                <a:effectLst/>
                <a:latin typeface="Söhne"/>
              </a:rPr>
              <a:t>.</a:t>
            </a:r>
          </a:p>
          <a:p>
            <a:pPr>
              <a:buFont typeface="+mj-lt"/>
              <a:buAutoNum type="arabicPeriod"/>
            </a:pPr>
            <a:r>
              <a:rPr lang="en-US" sz="1700" b="0" i="0">
                <a:effectLst/>
                <a:latin typeface="Söhne"/>
              </a:rPr>
              <a:t>For some scenarios there are no built-in functionality, but there are recommended workarounds.</a:t>
            </a:r>
          </a:p>
          <a:p>
            <a:pPr>
              <a:buFont typeface="+mj-lt"/>
              <a:buAutoNum type="arabicPeriod"/>
            </a:pPr>
            <a:r>
              <a:rPr lang="en-US" sz="1700">
                <a:latin typeface="Söhne"/>
              </a:rPr>
              <a:t>The intent is to focus on the features that are requested the most often.</a:t>
            </a:r>
          </a:p>
          <a:p>
            <a:pPr>
              <a:buFont typeface="+mj-lt"/>
              <a:buAutoNum type="arabicPeriod"/>
            </a:pPr>
            <a:r>
              <a:rPr lang="en-US" sz="1700" b="0" i="0">
                <a:effectLst/>
                <a:latin typeface="Söhne"/>
              </a:rPr>
              <a:t>Table of differences and and equivalents can be found </a:t>
            </a:r>
            <a:r>
              <a:rPr lang="en-US" sz="1700" b="0" i="0">
                <a:effectLst/>
                <a:latin typeface="Söhne"/>
                <a:hlinkClick r:id="rId3"/>
              </a:rPr>
              <a:t>here</a:t>
            </a:r>
            <a:r>
              <a:rPr lang="en-US" sz="1700" b="0" i="0">
                <a:effectLst/>
                <a:latin typeface="Söhne"/>
              </a:rPr>
              <a:t>.</a:t>
            </a:r>
          </a:p>
          <a:p>
            <a:pPr>
              <a:buFont typeface="+mj-lt"/>
              <a:buAutoNum type="arabicPeriod"/>
            </a:pPr>
            <a:r>
              <a:rPr lang="en-US" sz="1700">
                <a:latin typeface="Söhne"/>
              </a:rPr>
              <a:t>You can </a:t>
            </a:r>
            <a:r>
              <a:rPr lang="en-US" sz="1700">
                <a:latin typeface="Söhne"/>
                <a:hlinkClick r:id="rId4"/>
              </a:rPr>
              <a:t>file an issue </a:t>
            </a:r>
            <a:r>
              <a:rPr lang="en-US" sz="1700">
                <a:latin typeface="Söhne"/>
              </a:rPr>
              <a:t>in the dotnet/runtime GitHub repository if you find a missing feature that your application depends on.</a:t>
            </a:r>
            <a:endParaRPr lang="en-US" sz="1700" b="0" i="0">
              <a:effectLst/>
              <a:latin typeface="Söhne"/>
            </a:endParaRPr>
          </a:p>
        </p:txBody>
      </p:sp>
    </p:spTree>
    <p:extLst>
      <p:ext uri="{BB962C8B-B14F-4D97-AF65-F5344CB8AC3E}">
        <p14:creationId xmlns:p14="http://schemas.microsoft.com/office/powerpoint/2010/main" val="3916670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Core .NET Libraries</a:t>
            </a:r>
          </a:p>
        </p:txBody>
      </p:sp>
      <p:sp>
        <p:nvSpPr>
          <p:cNvPr id="5" name="Title 1">
            <a:extLst>
              <a:ext uri="{FF2B5EF4-FFF2-40B4-BE49-F238E27FC236}">
                <a16:creationId xmlns:a16="http://schemas.microsoft.com/office/drawing/2014/main" id="{545D207C-998F-5FEF-D7B4-D73704C72819}"/>
              </a:ext>
            </a:extLst>
          </p:cNvPr>
          <p:cNvSpPr txBox="1">
            <a:spLocks/>
          </p:cNvSpPr>
          <p:nvPr/>
        </p:nvSpPr>
        <p:spPr>
          <a:xfrm>
            <a:off x="4167270" y="319088"/>
            <a:ext cx="6519780" cy="101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a:p>
        </p:txBody>
      </p:sp>
      <p:graphicFrame>
        <p:nvGraphicFramePr>
          <p:cNvPr id="24" name="Content Placeholder 2">
            <a:extLst>
              <a:ext uri="{FF2B5EF4-FFF2-40B4-BE49-F238E27FC236}">
                <a16:creationId xmlns:a16="http://schemas.microsoft.com/office/drawing/2014/main" id="{1DAF12BD-D724-624B-970A-DE965F70C016}"/>
              </a:ext>
            </a:extLst>
          </p:cNvPr>
          <p:cNvGraphicFramePr>
            <a:graphicFrameLocks noGrp="1"/>
          </p:cNvGraphicFramePr>
          <p:nvPr>
            <p:ph idx="1"/>
            <p:extLst>
              <p:ext uri="{D42A27DB-BD31-4B8C-83A1-F6EECF244321}">
                <p14:modId xmlns:p14="http://schemas.microsoft.com/office/powerpoint/2010/main" val="19154311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7605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686834" y="1153572"/>
            <a:ext cx="3200400" cy="4547141"/>
          </a:xfrm>
        </p:spPr>
        <p:txBody>
          <a:bodyPr>
            <a:normAutofit/>
          </a:bodyPr>
          <a:lstStyle/>
          <a:p>
            <a:r>
              <a:rPr lang="en-US">
                <a:solidFill>
                  <a:srgbClr val="FFFFFF"/>
                </a:solidFill>
              </a:rPr>
              <a:t>Core .NET Libraries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A23B54-5444-CAEF-1565-392E9AC6FF3E}"/>
              </a:ext>
            </a:extLst>
          </p:cNvPr>
          <p:cNvSpPr>
            <a:spLocks noGrp="1"/>
          </p:cNvSpPr>
          <p:nvPr>
            <p:ph idx="1"/>
          </p:nvPr>
        </p:nvSpPr>
        <p:spPr>
          <a:xfrm>
            <a:off x="4447308" y="1333231"/>
            <a:ext cx="6906491" cy="4843732"/>
          </a:xfrm>
        </p:spPr>
        <p:txBody>
          <a:bodyPr anchor="ctr">
            <a:normAutofit lnSpcReduction="10000"/>
          </a:bodyPr>
          <a:lstStyle/>
          <a:p>
            <a:pPr algn="l">
              <a:buFont typeface="Arial" panose="020B0604020202020204" pitchFamily="34" charset="0"/>
              <a:buChar char="•"/>
            </a:pPr>
            <a:r>
              <a:rPr lang="en-US" b="0" i="0">
                <a:effectLst/>
                <a:latin typeface="Söhne"/>
              </a:rPr>
              <a:t>Performance-focused types</a:t>
            </a:r>
          </a:p>
          <a:p>
            <a:pPr lvl="1"/>
            <a:r>
              <a:rPr lang="en-US" err="1">
                <a:latin typeface="Söhne"/>
              </a:rPr>
              <a:t>System.Collections.Frozen</a:t>
            </a:r>
            <a:endParaRPr lang="en-US">
              <a:latin typeface="Söhne"/>
            </a:endParaRPr>
          </a:p>
          <a:p>
            <a:pPr lvl="2"/>
            <a:r>
              <a:rPr lang="en-US">
                <a:latin typeface="Söhne"/>
              </a:rPr>
              <a:t>Doesn’t allow changes once the collection is created</a:t>
            </a:r>
          </a:p>
          <a:p>
            <a:pPr lvl="1"/>
            <a:r>
              <a:rPr lang="en-US" b="0" i="0" err="1">
                <a:effectLst/>
                <a:latin typeface="Söhne"/>
              </a:rPr>
              <a:t>System.Buffers.SearchValues</a:t>
            </a:r>
            <a:r>
              <a:rPr lang="en-US" b="0" i="0">
                <a:effectLst/>
                <a:latin typeface="Söhne"/>
              </a:rPr>
              <a:t>&lt;T&gt;</a:t>
            </a:r>
          </a:p>
          <a:p>
            <a:pPr lvl="2"/>
            <a:r>
              <a:rPr lang="en-US">
                <a:latin typeface="Söhne"/>
              </a:rPr>
              <a:t>A read-only set of values optimized for efficient searching.</a:t>
            </a:r>
          </a:p>
          <a:p>
            <a:pPr lvl="2"/>
            <a:r>
              <a:rPr lang="en-US" b="0" i="0">
                <a:effectLst/>
                <a:latin typeface="Söhne"/>
              </a:rPr>
              <a:t>Used for methods that look for the first occurrence of any value in the passed collection.</a:t>
            </a:r>
          </a:p>
          <a:p>
            <a:pPr lvl="1"/>
            <a:r>
              <a:rPr lang="en-US" err="1">
                <a:latin typeface="Söhne"/>
              </a:rPr>
              <a:t>System.TextCompositeFormat</a:t>
            </a:r>
            <a:endParaRPr lang="en-US">
              <a:latin typeface="Söhne"/>
            </a:endParaRPr>
          </a:p>
          <a:p>
            <a:pPr lvl="2"/>
            <a:r>
              <a:rPr lang="en-US">
                <a:latin typeface="Söhne"/>
              </a:rPr>
              <a:t>Optimizes format strings that aren’t known at compile time</a:t>
            </a:r>
          </a:p>
          <a:p>
            <a:pPr lvl="1"/>
            <a:r>
              <a:rPr lang="en-US" b="0" i="0">
                <a:effectLst/>
                <a:latin typeface="Söhne"/>
              </a:rPr>
              <a:t>System.IO.Hashing.XxHash3, S</a:t>
            </a:r>
            <a:r>
              <a:rPr lang="en-US">
                <a:latin typeface="Söhne"/>
              </a:rPr>
              <a:t>ystem.IO.Hashing.XxHash128</a:t>
            </a:r>
          </a:p>
          <a:p>
            <a:pPr lvl="2"/>
            <a:r>
              <a:rPr lang="en-US" b="0" i="0">
                <a:effectLst/>
                <a:latin typeface="Söhne"/>
              </a:rPr>
              <a:t>Implementations of the fast XXH3 and XXH128 hash algorithms</a:t>
            </a:r>
          </a:p>
          <a:p>
            <a:pPr lvl="1"/>
            <a:endParaRPr lang="en-US" b="0" i="0">
              <a:effectLst/>
              <a:latin typeface="Söhne"/>
            </a:endParaRPr>
          </a:p>
        </p:txBody>
      </p:sp>
      <p:sp>
        <p:nvSpPr>
          <p:cNvPr id="5" name="Title 1">
            <a:extLst>
              <a:ext uri="{FF2B5EF4-FFF2-40B4-BE49-F238E27FC236}">
                <a16:creationId xmlns:a16="http://schemas.microsoft.com/office/drawing/2014/main" id="{545D207C-998F-5FEF-D7B4-D73704C72819}"/>
              </a:ext>
            </a:extLst>
          </p:cNvPr>
          <p:cNvSpPr txBox="1">
            <a:spLocks/>
          </p:cNvSpPr>
          <p:nvPr/>
        </p:nvSpPr>
        <p:spPr>
          <a:xfrm>
            <a:off x="4167270" y="319088"/>
            <a:ext cx="6519780" cy="101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a:p>
        </p:txBody>
      </p:sp>
    </p:spTree>
    <p:extLst>
      <p:ext uri="{BB962C8B-B14F-4D97-AF65-F5344CB8AC3E}">
        <p14:creationId xmlns:p14="http://schemas.microsoft.com/office/powerpoint/2010/main" val="7006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686834" y="1153572"/>
            <a:ext cx="3200400" cy="4547141"/>
          </a:xfrm>
        </p:spPr>
        <p:txBody>
          <a:bodyPr>
            <a:normAutofit/>
          </a:bodyPr>
          <a:lstStyle/>
          <a:p>
            <a:r>
              <a:rPr lang="en-US">
                <a:solidFill>
                  <a:srgbClr val="FFFFFF"/>
                </a:solidFill>
              </a:rPr>
              <a:t>Core .NET Libraries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A23B54-5444-CAEF-1565-392E9AC6FF3E}"/>
              </a:ext>
            </a:extLst>
          </p:cNvPr>
          <p:cNvSpPr>
            <a:spLocks noGrp="1"/>
          </p:cNvSpPr>
          <p:nvPr>
            <p:ph idx="1"/>
          </p:nvPr>
        </p:nvSpPr>
        <p:spPr>
          <a:xfrm>
            <a:off x="4447308" y="1333231"/>
            <a:ext cx="6906491" cy="4843732"/>
          </a:xfrm>
        </p:spPr>
        <p:txBody>
          <a:bodyPr anchor="ctr">
            <a:normAutofit lnSpcReduction="10000"/>
          </a:bodyPr>
          <a:lstStyle/>
          <a:p>
            <a:pPr algn="l">
              <a:buFont typeface="Arial" panose="020B0604020202020204" pitchFamily="34" charset="0"/>
              <a:buChar char="•"/>
            </a:pPr>
            <a:r>
              <a:rPr lang="en-US" b="0" i="0">
                <a:effectLst/>
                <a:latin typeface="Söhne"/>
              </a:rPr>
              <a:t>Data Validation</a:t>
            </a:r>
          </a:p>
          <a:p>
            <a:pPr lvl="1"/>
            <a:r>
              <a:rPr lang="en-US" b="0" i="0">
                <a:effectLst/>
                <a:latin typeface="Söhne"/>
              </a:rPr>
              <a:t>New data validation attributes intended for more cloud-native services and are designed to validate non-user-entry data link configuration options</a:t>
            </a:r>
          </a:p>
          <a:p>
            <a:r>
              <a:rPr lang="en-US">
                <a:latin typeface="Söhne"/>
              </a:rPr>
              <a:t>Cryptography Enhancements</a:t>
            </a:r>
          </a:p>
          <a:p>
            <a:pPr lvl="1"/>
            <a:r>
              <a:rPr lang="en-US">
                <a:latin typeface="Söhne"/>
              </a:rPr>
              <a:t>SHA-3 support for hashing primitives</a:t>
            </a:r>
          </a:p>
          <a:p>
            <a:r>
              <a:rPr lang="en-US" b="0" i="0">
                <a:effectLst/>
                <a:latin typeface="Söhne"/>
              </a:rPr>
              <a:t>Networking</a:t>
            </a:r>
          </a:p>
          <a:p>
            <a:pPr lvl="1"/>
            <a:r>
              <a:rPr lang="en-US">
                <a:latin typeface="Söhne"/>
              </a:rPr>
              <a:t>Support for HTTPS proxy</a:t>
            </a:r>
          </a:p>
          <a:p>
            <a:r>
              <a:rPr lang="en-US" b="0" i="0">
                <a:effectLst/>
                <a:latin typeface="Söhne"/>
              </a:rPr>
              <a:t>Stream-based </a:t>
            </a:r>
            <a:r>
              <a:rPr lang="en-US" b="0" i="0" err="1">
                <a:effectLst/>
                <a:latin typeface="Söhne"/>
              </a:rPr>
              <a:t>ZipFile</a:t>
            </a:r>
            <a:r>
              <a:rPr lang="en-US" b="0" i="0">
                <a:effectLst/>
                <a:latin typeface="Söhne"/>
              </a:rPr>
              <a:t> methods</a:t>
            </a:r>
          </a:p>
          <a:p>
            <a:pPr lvl="1"/>
            <a:r>
              <a:rPr lang="en-US">
                <a:latin typeface="Söhne"/>
              </a:rPr>
              <a:t>New overloads to support zipping and streaming the zip file</a:t>
            </a:r>
            <a:endParaRPr lang="en-US" b="0" i="0">
              <a:effectLst/>
              <a:latin typeface="Söhne"/>
            </a:endParaRPr>
          </a:p>
        </p:txBody>
      </p:sp>
      <p:sp>
        <p:nvSpPr>
          <p:cNvPr id="5" name="Title 1">
            <a:extLst>
              <a:ext uri="{FF2B5EF4-FFF2-40B4-BE49-F238E27FC236}">
                <a16:creationId xmlns:a16="http://schemas.microsoft.com/office/drawing/2014/main" id="{545D207C-998F-5FEF-D7B4-D73704C72819}"/>
              </a:ext>
            </a:extLst>
          </p:cNvPr>
          <p:cNvSpPr txBox="1">
            <a:spLocks/>
          </p:cNvSpPr>
          <p:nvPr/>
        </p:nvSpPr>
        <p:spPr>
          <a:xfrm>
            <a:off x="4167270" y="319088"/>
            <a:ext cx="6519780" cy="101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a:p>
        </p:txBody>
      </p:sp>
    </p:spTree>
    <p:extLst>
      <p:ext uri="{BB962C8B-B14F-4D97-AF65-F5344CB8AC3E}">
        <p14:creationId xmlns:p14="http://schemas.microsoft.com/office/powerpoint/2010/main" val="3712383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838200" y="365125"/>
            <a:ext cx="5558489" cy="1325563"/>
          </a:xfrm>
        </p:spPr>
        <p:txBody>
          <a:bodyPr>
            <a:normAutofit/>
          </a:bodyPr>
          <a:lstStyle/>
          <a:p>
            <a:r>
              <a:rPr lang="en-US"/>
              <a:t>Extension Libraries</a:t>
            </a:r>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BA23B54-5444-CAEF-1565-392E9AC6FF3E}"/>
              </a:ext>
            </a:extLst>
          </p:cNvPr>
          <p:cNvSpPr>
            <a:spLocks noGrp="1"/>
          </p:cNvSpPr>
          <p:nvPr>
            <p:ph idx="1"/>
          </p:nvPr>
        </p:nvSpPr>
        <p:spPr>
          <a:xfrm>
            <a:off x="838200" y="1825625"/>
            <a:ext cx="5558489" cy="4351338"/>
          </a:xfrm>
        </p:spPr>
        <p:txBody>
          <a:bodyPr>
            <a:normAutofit/>
          </a:bodyPr>
          <a:lstStyle/>
          <a:p>
            <a:pPr algn="l"/>
            <a:r>
              <a:rPr lang="en-US" b="0" i="1">
                <a:effectLst/>
                <a:latin typeface="Söhne"/>
              </a:rPr>
              <a:t>Keyed Dependency Injection (DI) Services</a:t>
            </a:r>
            <a:endParaRPr lang="en-US" b="0" i="0">
              <a:effectLst/>
              <a:latin typeface="Söhne"/>
            </a:endParaRPr>
          </a:p>
          <a:p>
            <a:pPr lvl="1"/>
            <a:r>
              <a:rPr lang="en-US" b="0" i="0">
                <a:effectLst/>
                <a:latin typeface="Söhne"/>
              </a:rPr>
              <a:t>Register and retrieve DI services using keys.</a:t>
            </a:r>
          </a:p>
          <a:p>
            <a:pPr algn="l"/>
            <a:r>
              <a:rPr lang="en-US" b="0" i="1">
                <a:effectLst/>
                <a:latin typeface="Söhne"/>
              </a:rPr>
              <a:t>Hosted Lifecycle Services</a:t>
            </a:r>
            <a:endParaRPr lang="en-US" b="0" i="0">
              <a:effectLst/>
              <a:latin typeface="Söhne"/>
            </a:endParaRPr>
          </a:p>
          <a:p>
            <a:pPr lvl="1"/>
            <a:r>
              <a:rPr lang="en-US" b="0" i="0">
                <a:effectLst/>
                <a:latin typeface="Söhne"/>
              </a:rPr>
              <a:t>New lifecycle methods include </a:t>
            </a:r>
            <a:r>
              <a:rPr lang="en-US" b="0" i="0" err="1">
                <a:effectLst/>
                <a:latin typeface="Söhne"/>
              </a:rPr>
              <a:t>StartingAsync</a:t>
            </a:r>
            <a:r>
              <a:rPr lang="en-US" b="0" i="0">
                <a:effectLst/>
                <a:latin typeface="Söhne"/>
              </a:rPr>
              <a:t>, </a:t>
            </a:r>
            <a:r>
              <a:rPr lang="en-US" b="0" i="0" err="1">
                <a:effectLst/>
                <a:latin typeface="Söhne"/>
              </a:rPr>
              <a:t>StartedAsync</a:t>
            </a:r>
            <a:r>
              <a:rPr lang="en-US" b="0" i="0">
                <a:effectLst/>
                <a:latin typeface="Söhne"/>
              </a:rPr>
              <a:t>, </a:t>
            </a:r>
            <a:r>
              <a:rPr lang="en-US" b="0" i="0" err="1">
                <a:effectLst/>
                <a:latin typeface="Söhne"/>
              </a:rPr>
              <a:t>StoppingAsync</a:t>
            </a:r>
            <a:r>
              <a:rPr lang="en-US" b="0" i="0">
                <a:effectLst/>
                <a:latin typeface="Söhne"/>
              </a:rPr>
              <a:t>, and </a:t>
            </a:r>
            <a:r>
              <a:rPr lang="en-US" b="0" i="0" err="1">
                <a:effectLst/>
                <a:latin typeface="Söhne"/>
              </a:rPr>
              <a:t>StoppedAsync</a:t>
            </a:r>
            <a:r>
              <a:rPr lang="en-US" b="0" i="0">
                <a:effectLst/>
                <a:latin typeface="Söhne"/>
              </a:rPr>
              <a:t>.</a:t>
            </a:r>
          </a:p>
          <a:p>
            <a:pPr lvl="1"/>
            <a:r>
              <a:rPr lang="en-US" b="0" i="0">
                <a:effectLst/>
                <a:latin typeface="Söhne"/>
              </a:rPr>
              <a:t>Ensure smoother control of application startup and shutdown.</a:t>
            </a:r>
          </a:p>
          <a:p>
            <a:endParaRPr lang="en-US" b="0" i="0">
              <a:effectLst/>
              <a:latin typeface="Söhne"/>
            </a:endParaRPr>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27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F2095-ED66-0E1D-50EF-40E22094EF08}"/>
              </a:ext>
            </a:extLst>
          </p:cNvPr>
          <p:cNvSpPr>
            <a:spLocks noGrp="1"/>
          </p:cNvSpPr>
          <p:nvPr>
            <p:ph type="title"/>
          </p:nvPr>
        </p:nvSpPr>
        <p:spPr>
          <a:xfrm>
            <a:off x="838200" y="365125"/>
            <a:ext cx="5558489" cy="1325563"/>
          </a:xfrm>
        </p:spPr>
        <p:txBody>
          <a:bodyPr>
            <a:normAutofit/>
          </a:bodyPr>
          <a:lstStyle/>
          <a:p>
            <a:r>
              <a:rPr lang="en-US"/>
              <a:t>Extension Libraries</a:t>
            </a:r>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BA23B54-5444-CAEF-1565-392E9AC6FF3E}"/>
              </a:ext>
            </a:extLst>
          </p:cNvPr>
          <p:cNvSpPr>
            <a:spLocks noGrp="1"/>
          </p:cNvSpPr>
          <p:nvPr>
            <p:ph idx="1"/>
          </p:nvPr>
        </p:nvSpPr>
        <p:spPr>
          <a:xfrm>
            <a:off x="838200" y="1825625"/>
            <a:ext cx="5558489" cy="4351338"/>
          </a:xfrm>
        </p:spPr>
        <p:txBody>
          <a:bodyPr>
            <a:normAutofit fontScale="62500" lnSpcReduction="20000"/>
          </a:bodyPr>
          <a:lstStyle/>
          <a:p>
            <a:pPr algn="l"/>
            <a:r>
              <a:rPr lang="en-US" b="0" i="1">
                <a:effectLst/>
                <a:latin typeface="Söhne"/>
              </a:rPr>
              <a:t>Options Validation</a:t>
            </a:r>
            <a:endParaRPr lang="en-US" b="0" i="0">
              <a:effectLst/>
              <a:latin typeface="Söhne"/>
            </a:endParaRPr>
          </a:p>
          <a:p>
            <a:pPr lvl="1"/>
            <a:r>
              <a:rPr lang="en-US" b="0" i="1">
                <a:effectLst/>
                <a:latin typeface="Söhne"/>
              </a:rPr>
              <a:t>Source Generator</a:t>
            </a:r>
            <a:endParaRPr lang="en-US" b="0" i="0">
              <a:effectLst/>
              <a:latin typeface="Söhne"/>
            </a:endParaRPr>
          </a:p>
          <a:p>
            <a:pPr marL="1200150" lvl="2" indent="-285750"/>
            <a:r>
              <a:rPr lang="en-US" b="0" i="0">
                <a:effectLst/>
                <a:latin typeface="Söhne"/>
              </a:rPr>
              <a:t>Simplifies options validation with generated code.</a:t>
            </a:r>
          </a:p>
          <a:p>
            <a:pPr marL="1200150" lvl="2" indent="-285750"/>
            <a:r>
              <a:rPr lang="en-US" b="0" i="0">
                <a:effectLst/>
                <a:latin typeface="Söhne"/>
              </a:rPr>
              <a:t>Enforce constraints using attributes like [Required] and [</a:t>
            </a:r>
            <a:r>
              <a:rPr lang="en-US" b="0" i="0" err="1">
                <a:effectLst/>
                <a:latin typeface="Söhne"/>
              </a:rPr>
              <a:t>MinLength</a:t>
            </a:r>
            <a:r>
              <a:rPr lang="en-US" b="0" i="0">
                <a:effectLst/>
                <a:latin typeface="Söhne"/>
              </a:rPr>
              <a:t>(5)].</a:t>
            </a:r>
          </a:p>
          <a:p>
            <a:pPr marL="1200150" lvl="2" indent="-285750"/>
            <a:r>
              <a:rPr lang="en-US" b="0" i="0">
                <a:effectLst/>
                <a:latin typeface="Söhne"/>
              </a:rPr>
              <a:t>Inject validator classes into your app.</a:t>
            </a:r>
          </a:p>
          <a:p>
            <a:pPr lvl="1"/>
            <a:r>
              <a:rPr lang="en-US" b="0" i="1" err="1">
                <a:effectLst/>
                <a:latin typeface="Söhne"/>
              </a:rPr>
              <a:t>LoggerMessageAttribute</a:t>
            </a:r>
            <a:r>
              <a:rPr lang="en-US" b="0" i="1">
                <a:effectLst/>
                <a:latin typeface="Söhne"/>
              </a:rPr>
              <a:t> Constructors</a:t>
            </a:r>
            <a:endParaRPr lang="en-US" b="0" i="0">
              <a:effectLst/>
              <a:latin typeface="Söhne"/>
            </a:endParaRPr>
          </a:p>
          <a:p>
            <a:pPr marL="1200150" lvl="2" indent="-285750"/>
            <a:r>
              <a:rPr lang="en-US" b="0" i="0">
                <a:effectLst/>
                <a:latin typeface="Söhne"/>
              </a:rPr>
              <a:t>New constructor overloads for flexible log message definition.</a:t>
            </a:r>
          </a:p>
          <a:p>
            <a:pPr marL="1200150" lvl="2" indent="-285750"/>
            <a:r>
              <a:rPr lang="en-US" b="0" i="0">
                <a:effectLst/>
                <a:latin typeface="Söhne"/>
              </a:rPr>
              <a:t>Automatically generates an event ID when not provided.</a:t>
            </a:r>
          </a:p>
          <a:p>
            <a:pPr lvl="1"/>
            <a:r>
              <a:rPr lang="en-US" b="0" i="1">
                <a:effectLst/>
                <a:latin typeface="Söhne"/>
              </a:rPr>
              <a:t>Extensions Metrics</a:t>
            </a:r>
            <a:endParaRPr lang="en-US" b="0" i="0">
              <a:effectLst/>
              <a:latin typeface="Söhne"/>
            </a:endParaRPr>
          </a:p>
          <a:p>
            <a:pPr marL="1200150" lvl="2" indent="-285750"/>
            <a:r>
              <a:rPr lang="en-US" b="0" i="1" err="1">
                <a:effectLst/>
                <a:latin typeface="Söhne"/>
              </a:rPr>
              <a:t>IMeterFactory</a:t>
            </a:r>
            <a:r>
              <a:rPr lang="en-US" b="0" i="1">
                <a:effectLst/>
                <a:latin typeface="Söhne"/>
              </a:rPr>
              <a:t> Interface</a:t>
            </a:r>
            <a:r>
              <a:rPr lang="en-US" b="0" i="0">
                <a:effectLst/>
                <a:latin typeface="Söhne"/>
              </a:rPr>
              <a:t>: Isolate creation of Meter objects.</a:t>
            </a:r>
          </a:p>
          <a:p>
            <a:pPr marL="1200150" lvl="2" indent="-285750"/>
            <a:r>
              <a:rPr lang="en-US" b="0" i="1" err="1">
                <a:effectLst/>
                <a:latin typeface="Söhne"/>
              </a:rPr>
              <a:t>MetricCollector</a:t>
            </a:r>
            <a:r>
              <a:rPr lang="en-US" b="0" i="1">
                <a:effectLst/>
                <a:latin typeface="Söhne"/>
              </a:rPr>
              <a:t>&lt;T&gt; Class</a:t>
            </a:r>
            <a:r>
              <a:rPr lang="en-US" b="0" i="0">
                <a:effectLst/>
                <a:latin typeface="Söhne"/>
              </a:rPr>
              <a:t>: Record metric measurements with timestamps.</a:t>
            </a:r>
          </a:p>
          <a:p>
            <a:pPr marL="1200150" lvl="2" indent="-285750"/>
            <a:r>
              <a:rPr lang="en-US" b="0" i="0">
                <a:effectLst/>
                <a:latin typeface="Söhne"/>
              </a:rPr>
              <a:t>Create and record metric values efficiently.</a:t>
            </a:r>
          </a:p>
          <a:p>
            <a:pPr lvl="1"/>
            <a:r>
              <a:rPr lang="en-US" b="0" i="1" err="1">
                <a:effectLst/>
                <a:latin typeface="Söhne"/>
              </a:rPr>
              <a:t>System.Numerics.Tensors.TensorPrimitives</a:t>
            </a:r>
            <a:endParaRPr lang="en-US" b="0" i="0">
              <a:effectLst/>
              <a:latin typeface="Söhne"/>
            </a:endParaRPr>
          </a:p>
          <a:p>
            <a:pPr marL="1200150" lvl="2" indent="-285750"/>
            <a:r>
              <a:rPr lang="en-US" b="0" i="0">
                <a:effectLst/>
                <a:latin typeface="Söhne"/>
              </a:rPr>
              <a:t>New namespace for AI and machine learning workloads.</a:t>
            </a:r>
          </a:p>
          <a:p>
            <a:pPr marL="1200150" lvl="2" indent="-285750"/>
            <a:r>
              <a:rPr lang="en-US" b="0" i="0">
                <a:effectLst/>
                <a:latin typeface="Söhne"/>
              </a:rPr>
              <a:t>Support for tensor operations and vector optimizations.</a:t>
            </a:r>
          </a:p>
          <a:p>
            <a:pPr marL="1200150" lvl="2" indent="-285750"/>
            <a:r>
              <a:rPr lang="en-US" b="0" i="0">
                <a:effectLst/>
                <a:latin typeface="Söhne"/>
              </a:rPr>
              <a:t>Ideal for tasks like semantic search and AI model augmentation.</a:t>
            </a:r>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63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4E0946-C675-0451-AFC6-280F57B123C5}"/>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Garbage Collection</a:t>
            </a:r>
          </a:p>
        </p:txBody>
      </p:sp>
      <p:graphicFrame>
        <p:nvGraphicFramePr>
          <p:cNvPr id="5" name="Content Placeholder 2">
            <a:extLst>
              <a:ext uri="{FF2B5EF4-FFF2-40B4-BE49-F238E27FC236}">
                <a16:creationId xmlns:a16="http://schemas.microsoft.com/office/drawing/2014/main" id="{41E2C1BB-1137-6363-EAAB-52BD4437E132}"/>
              </a:ext>
            </a:extLst>
          </p:cNvPr>
          <p:cNvGraphicFramePr>
            <a:graphicFrameLocks noGrp="1"/>
          </p:cNvGraphicFramePr>
          <p:nvPr>
            <p:ph idx="1"/>
            <p:extLst>
              <p:ext uri="{D42A27DB-BD31-4B8C-83A1-F6EECF244321}">
                <p14:modId xmlns:p14="http://schemas.microsoft.com/office/powerpoint/2010/main" val="3692710041"/>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9017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49FA2-54B2-F741-460C-5AAF4D034E5B}"/>
              </a:ext>
            </a:extLst>
          </p:cNvPr>
          <p:cNvSpPr>
            <a:spLocks noGrp="1"/>
          </p:cNvSpPr>
          <p:nvPr>
            <p:ph type="title"/>
          </p:nvPr>
        </p:nvSpPr>
        <p:spPr>
          <a:xfrm>
            <a:off x="1171074" y="1396686"/>
            <a:ext cx="3240506" cy="4064628"/>
          </a:xfrm>
        </p:spPr>
        <p:txBody>
          <a:bodyPr>
            <a:normAutofit/>
          </a:bodyPr>
          <a:lstStyle/>
          <a:p>
            <a:r>
              <a:rPr lang="en-US">
                <a:solidFill>
                  <a:srgbClr val="FFFFFF"/>
                </a:solidFill>
              </a:rPr>
              <a:t>Native Ahead Of Time (AOT) support</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8344B7-3989-464F-70FB-2A004BEA6E27}"/>
              </a:ext>
            </a:extLst>
          </p:cNvPr>
          <p:cNvSpPr>
            <a:spLocks noGrp="1"/>
          </p:cNvSpPr>
          <p:nvPr>
            <p:ph idx="1"/>
          </p:nvPr>
        </p:nvSpPr>
        <p:spPr>
          <a:xfrm>
            <a:off x="5370153" y="1526033"/>
            <a:ext cx="5536397" cy="3935281"/>
          </a:xfrm>
        </p:spPr>
        <p:txBody>
          <a:bodyPr>
            <a:normAutofit fontScale="92500" lnSpcReduction="10000"/>
          </a:bodyPr>
          <a:lstStyle/>
          <a:p>
            <a:r>
              <a:rPr lang="en-US"/>
              <a:t>First added in .NET 7</a:t>
            </a:r>
          </a:p>
          <a:p>
            <a:r>
              <a:rPr lang="en-US"/>
              <a:t>Creates a fully self-contained version of your app that doesn't need a runtime</a:t>
            </a:r>
          </a:p>
          <a:p>
            <a:r>
              <a:rPr lang="en-US"/>
              <a:t>What are the benefits</a:t>
            </a:r>
          </a:p>
          <a:p>
            <a:pPr lvl="1"/>
            <a:r>
              <a:rPr lang="en-US"/>
              <a:t>Improved Performance</a:t>
            </a:r>
          </a:p>
          <a:p>
            <a:pPr lvl="1"/>
            <a:r>
              <a:rPr lang="en-US"/>
              <a:t>Reduced Memory Usage</a:t>
            </a:r>
          </a:p>
          <a:p>
            <a:pPr lvl="1"/>
            <a:r>
              <a:rPr lang="en-US"/>
              <a:t>Security and Predictability</a:t>
            </a:r>
          </a:p>
          <a:p>
            <a:pPr lvl="1"/>
            <a:r>
              <a:rPr lang="en-US"/>
              <a:t>Single Executable</a:t>
            </a:r>
          </a:p>
          <a:p>
            <a:pPr lvl="1"/>
            <a:r>
              <a:rPr lang="en-US"/>
              <a:t>Platform Independence</a:t>
            </a:r>
          </a:p>
        </p:txBody>
      </p:sp>
    </p:spTree>
    <p:extLst>
      <p:ext uri="{BB962C8B-B14F-4D97-AF65-F5344CB8AC3E}">
        <p14:creationId xmlns:p14="http://schemas.microsoft.com/office/powerpoint/2010/main" val="762544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49FA2-54B2-F741-460C-5AAF4D034E5B}"/>
              </a:ext>
            </a:extLst>
          </p:cNvPr>
          <p:cNvSpPr>
            <a:spLocks noGrp="1"/>
          </p:cNvSpPr>
          <p:nvPr>
            <p:ph type="title"/>
          </p:nvPr>
        </p:nvSpPr>
        <p:spPr>
          <a:xfrm>
            <a:off x="1171074" y="1396686"/>
            <a:ext cx="3240506" cy="4064628"/>
          </a:xfrm>
        </p:spPr>
        <p:txBody>
          <a:bodyPr>
            <a:normAutofit/>
          </a:bodyPr>
          <a:lstStyle/>
          <a:p>
            <a:r>
              <a:rPr lang="en-US">
                <a:solidFill>
                  <a:srgbClr val="FFFFFF"/>
                </a:solidFill>
              </a:rPr>
              <a:t>Native Ahead Of Time (AOT) support</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8344B7-3989-464F-70FB-2A004BEA6E27}"/>
              </a:ext>
            </a:extLst>
          </p:cNvPr>
          <p:cNvSpPr>
            <a:spLocks noGrp="1"/>
          </p:cNvSpPr>
          <p:nvPr>
            <p:ph idx="1"/>
          </p:nvPr>
        </p:nvSpPr>
        <p:spPr>
          <a:xfrm>
            <a:off x="5370153" y="1526033"/>
            <a:ext cx="5536397" cy="3935281"/>
          </a:xfrm>
        </p:spPr>
        <p:txBody>
          <a:bodyPr>
            <a:normAutofit/>
          </a:bodyPr>
          <a:lstStyle/>
          <a:p>
            <a:pPr marL="285750" indent="-285750"/>
            <a:r>
              <a:rPr lang="en-US" b="0" i="0">
                <a:effectLst/>
              </a:rPr>
              <a:t>Native AOT Advancements</a:t>
            </a:r>
          </a:p>
          <a:p>
            <a:pPr marL="742950" lvl="1" indent="-285750" algn="l">
              <a:buFont typeface="Arial" panose="020B0604020202020204" pitchFamily="34" charset="0"/>
              <a:buChar char="•"/>
            </a:pPr>
            <a:r>
              <a:rPr lang="en-US" b="0" i="0">
                <a:effectLst/>
                <a:latin typeface="Söhne"/>
              </a:rPr>
              <a:t>Supports x64 and Arm64 on macOS</a:t>
            </a:r>
          </a:p>
          <a:p>
            <a:pPr marL="742950" lvl="1" indent="-285750" algn="l">
              <a:buFont typeface="Arial" panose="020B0604020202020204" pitchFamily="34" charset="0"/>
              <a:buChar char="•"/>
            </a:pPr>
            <a:r>
              <a:rPr lang="en-US" b="0" i="0">
                <a:effectLst/>
                <a:latin typeface="Söhne"/>
              </a:rPr>
              <a:t>Reduces Linux app size by 50%</a:t>
            </a:r>
          </a:p>
          <a:p>
            <a:pPr marL="742950" lvl="1" indent="-285750" algn="l">
              <a:buFont typeface="Arial" panose="020B0604020202020204" pitchFamily="34" charset="0"/>
              <a:buChar char="•"/>
            </a:pPr>
            <a:r>
              <a:rPr lang="en-US" b="0" i="0">
                <a:effectLst/>
                <a:latin typeface="Söhne"/>
              </a:rPr>
              <a:t>Choose size or speed optimizations</a:t>
            </a:r>
          </a:p>
          <a:p>
            <a:pPr algn="l">
              <a:buFont typeface="Arial" panose="020B0604020202020204" pitchFamily="34" charset="0"/>
              <a:buChar char="•"/>
            </a:pPr>
            <a:r>
              <a:rPr lang="en-US" b="0" i="0">
                <a:effectLst/>
                <a:latin typeface="Söhne"/>
              </a:rPr>
              <a:t>Console App Template</a:t>
            </a:r>
          </a:p>
          <a:p>
            <a:pPr lvl="1"/>
            <a:r>
              <a:rPr lang="en-US">
                <a:latin typeface="Söhne"/>
              </a:rPr>
              <a:t>Default AOT support</a:t>
            </a:r>
          </a:p>
          <a:p>
            <a:pPr lvl="1"/>
            <a:r>
              <a:rPr lang="en-US" b="0" i="0">
                <a:effectLst/>
                <a:latin typeface="Söhne"/>
              </a:rPr>
              <a:t>`dotnet new console –</a:t>
            </a:r>
            <a:r>
              <a:rPr lang="en-US" b="0" i="0" err="1">
                <a:effectLst/>
                <a:latin typeface="Söhne"/>
              </a:rPr>
              <a:t>aot</a:t>
            </a:r>
            <a:r>
              <a:rPr lang="en-US" b="0" i="0">
                <a:effectLst/>
                <a:latin typeface="Söhne"/>
              </a:rPr>
              <a:t>`</a:t>
            </a:r>
          </a:p>
          <a:p>
            <a:pPr algn="l">
              <a:buFont typeface="Arial" panose="020B0604020202020204" pitchFamily="34" charset="0"/>
              <a:buChar char="•"/>
            </a:pPr>
            <a:r>
              <a:rPr lang="en-US" b="0" i="0">
                <a:effectLst/>
                <a:latin typeface="Söhne"/>
              </a:rPr>
              <a:t>Target iOS-like platforms</a:t>
            </a:r>
          </a:p>
          <a:p>
            <a:pPr marL="742950" lvl="1" indent="-285750" algn="l">
              <a:buFont typeface="Arial" panose="020B0604020202020204" pitchFamily="34" charset="0"/>
              <a:buChar char="•"/>
            </a:pPr>
            <a:r>
              <a:rPr lang="en-US" b="0" i="0">
                <a:effectLst/>
                <a:latin typeface="Söhne"/>
              </a:rPr>
              <a:t>App size reduced by 40% over Mono</a:t>
            </a:r>
          </a:p>
          <a:p>
            <a:pPr marL="742950" lvl="1" indent="-285750"/>
            <a:endParaRPr lang="en-US" b="0" i="0">
              <a:effectLst/>
            </a:endParaRPr>
          </a:p>
        </p:txBody>
      </p:sp>
    </p:spTree>
    <p:extLst>
      <p:ext uri="{BB962C8B-B14F-4D97-AF65-F5344CB8AC3E}">
        <p14:creationId xmlns:p14="http://schemas.microsoft.com/office/powerpoint/2010/main" val="481889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6AF82-6BF0-9B28-19BA-E71D92512A26}"/>
              </a:ext>
            </a:extLst>
          </p:cNvPr>
          <p:cNvSpPr>
            <a:spLocks noGrp="1"/>
          </p:cNvSpPr>
          <p:nvPr>
            <p:ph type="title"/>
          </p:nvPr>
        </p:nvSpPr>
        <p:spPr>
          <a:xfrm>
            <a:off x="956826" y="1112969"/>
            <a:ext cx="3937298" cy="4166010"/>
          </a:xfrm>
        </p:spPr>
        <p:txBody>
          <a:bodyPr>
            <a:normAutofit/>
          </a:bodyPr>
          <a:lstStyle/>
          <a:p>
            <a:r>
              <a:rPr lang="en-US">
                <a:solidFill>
                  <a:srgbClr val="FFFFFF"/>
                </a:solidFill>
              </a:rPr>
              <a:t>Performance Improvements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428DA5-C4CE-18DD-FE71-6D2213353959}"/>
              </a:ext>
            </a:extLst>
          </p:cNvPr>
          <p:cNvSpPr>
            <a:spLocks noGrp="1"/>
          </p:cNvSpPr>
          <p:nvPr>
            <p:ph idx="1"/>
          </p:nvPr>
        </p:nvSpPr>
        <p:spPr>
          <a:xfrm>
            <a:off x="6096000" y="820880"/>
            <a:ext cx="5257799" cy="4889350"/>
          </a:xfrm>
        </p:spPr>
        <p:txBody>
          <a:bodyPr anchor="t">
            <a:normAutofit/>
          </a:bodyPr>
          <a:lstStyle/>
          <a:p>
            <a:r>
              <a:rPr lang="en-US" sz="2000"/>
              <a:t>.NET 8 introduces significant enhancements for improved execution speed and code </a:t>
            </a:r>
            <a:r>
              <a:rPr lang="en-US" sz="2000" err="1"/>
              <a:t>effiency</a:t>
            </a:r>
            <a:r>
              <a:rPr lang="en-US" sz="2000"/>
              <a:t>, focusing on:</a:t>
            </a:r>
          </a:p>
          <a:p>
            <a:pPr lvl="1"/>
            <a:r>
              <a:rPr lang="en-US" sz="2000" b="1" i="0">
                <a:effectLst/>
              </a:rPr>
              <a:t>Arm64 Support</a:t>
            </a:r>
            <a:r>
              <a:rPr lang="en-US" sz="2000" b="0" i="0">
                <a:effectLst/>
              </a:rPr>
              <a:t>: Enhanced performance for Arm64 architecture.</a:t>
            </a:r>
          </a:p>
          <a:p>
            <a:pPr lvl="1"/>
            <a:r>
              <a:rPr lang="en-US" sz="2000" b="1" i="0">
                <a:effectLst/>
              </a:rPr>
              <a:t>SIMD Processing</a:t>
            </a:r>
            <a:r>
              <a:rPr lang="en-US" sz="2000" b="0" i="0">
                <a:effectLst/>
              </a:rPr>
              <a:t>: Improved Single Instruction, Multiple Data (SIMD) capabilities.</a:t>
            </a:r>
          </a:p>
          <a:p>
            <a:pPr lvl="1"/>
            <a:r>
              <a:rPr lang="en-US" sz="2000" b="1" i="0">
                <a:effectLst/>
              </a:rPr>
              <a:t>Cloud-Native Development</a:t>
            </a:r>
            <a:r>
              <a:rPr lang="en-US" sz="2000" b="0" i="0">
                <a:effectLst/>
              </a:rPr>
              <a:t>: Enhancements tailored for cloud-native scenarios.</a:t>
            </a:r>
          </a:p>
          <a:p>
            <a:pPr lvl="1"/>
            <a:r>
              <a:rPr lang="en-US" sz="2000" b="1" i="0">
                <a:effectLst/>
              </a:rPr>
              <a:t>Optimization Techniques</a:t>
            </a:r>
            <a:r>
              <a:rPr lang="en-US" sz="2000" b="0" i="0">
                <a:effectLst/>
              </a:rPr>
              <a:t>: Streamlined optimization strategies.</a:t>
            </a:r>
          </a:p>
          <a:p>
            <a:r>
              <a:rPr lang="en-US" sz="2000" b="0" i="0">
                <a:effectLst/>
              </a:rPr>
              <a:t>For more in-depth insights and detailed results, please check out Steven </a:t>
            </a:r>
            <a:r>
              <a:rPr lang="en-US" sz="2000" err="1"/>
              <a:t>Toub’s</a:t>
            </a:r>
            <a:r>
              <a:rPr lang="en-US" sz="2000"/>
              <a:t> yearly </a:t>
            </a:r>
            <a:r>
              <a:rPr lang="en-US" sz="2000">
                <a:hlinkClick r:id="rId3"/>
              </a:rPr>
              <a:t>blog</a:t>
            </a:r>
            <a:r>
              <a:rPr lang="en-US" sz="2000" i="0">
                <a:effectLst/>
              </a:rPr>
              <a:t>.</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829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B7EDE5C4-D16A-9887-C585-BA0242EB52DD}"/>
              </a:ext>
            </a:extLst>
          </p:cNvPr>
          <p:cNvSpPr>
            <a:spLocks noGrp="1"/>
          </p:cNvSpPr>
          <p:nvPr>
            <p:ph type="title"/>
          </p:nvPr>
        </p:nvSpPr>
        <p:spPr>
          <a:xfrm>
            <a:off x="838200" y="643467"/>
            <a:ext cx="2951205" cy="5571066"/>
          </a:xfrm>
        </p:spPr>
        <p:txBody>
          <a:bodyPr>
            <a:normAutofit/>
          </a:bodyPr>
          <a:lstStyle/>
          <a:p>
            <a:r>
              <a:rPr lang="en-US" b="0" i="0">
                <a:solidFill>
                  <a:srgbClr val="FFFFFF"/>
                </a:solidFill>
                <a:effectLst/>
                <a:latin typeface="Söhne"/>
              </a:rPr>
              <a:t>So Many .Nets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A2792265-5F93-B138-10EC-33B452CA8633}"/>
              </a:ext>
            </a:extLst>
          </p:cNvPr>
          <p:cNvGraphicFramePr>
            <a:graphicFrameLocks noGrp="1"/>
          </p:cNvGraphicFramePr>
          <p:nvPr>
            <p:ph idx="1"/>
            <p:extLst>
              <p:ext uri="{D42A27DB-BD31-4B8C-83A1-F6EECF244321}">
                <p14:modId xmlns:p14="http://schemas.microsoft.com/office/powerpoint/2010/main" val="289212036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8635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8DC37-5D9D-D6E0-A449-DF67E23FFD76}"/>
              </a:ext>
            </a:extLst>
          </p:cNvPr>
          <p:cNvSpPr>
            <a:spLocks noGrp="1"/>
          </p:cNvSpPr>
          <p:nvPr>
            <p:ph type="title"/>
          </p:nvPr>
        </p:nvSpPr>
        <p:spPr>
          <a:xfrm>
            <a:off x="838200" y="365125"/>
            <a:ext cx="10515600" cy="1325563"/>
          </a:xfrm>
        </p:spPr>
        <p:txBody>
          <a:bodyPr>
            <a:normAutofit/>
          </a:bodyPr>
          <a:lstStyle/>
          <a:p>
            <a:r>
              <a:rPr lang="en-US" sz="5400"/>
              <a:t>.NET SDK Updates</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C3A79A-BE7F-F210-2CC9-AC27E4C818CC}"/>
              </a:ext>
            </a:extLst>
          </p:cNvPr>
          <p:cNvSpPr>
            <a:spLocks noGrp="1"/>
          </p:cNvSpPr>
          <p:nvPr>
            <p:ph idx="1"/>
          </p:nvPr>
        </p:nvSpPr>
        <p:spPr>
          <a:xfrm>
            <a:off x="838200" y="1929384"/>
            <a:ext cx="10515600" cy="4251960"/>
          </a:xfrm>
        </p:spPr>
        <p:txBody>
          <a:bodyPr>
            <a:normAutofit fontScale="92500" lnSpcReduction="10000"/>
          </a:bodyPr>
          <a:lstStyle/>
          <a:p>
            <a:pPr>
              <a:buFont typeface="Arial" panose="020B0604020202020204" pitchFamily="34" charset="0"/>
              <a:buChar char="•"/>
            </a:pPr>
            <a:r>
              <a:rPr lang="en-US" b="0" i="0">
                <a:effectLst/>
              </a:rPr>
              <a:t>CLI-based project evaluation</a:t>
            </a:r>
          </a:p>
          <a:p>
            <a:pPr marL="742950" lvl="1" indent="-285750">
              <a:buFont typeface="Arial" panose="020B0604020202020204" pitchFamily="34" charset="0"/>
              <a:buChar char="•"/>
            </a:pPr>
            <a:r>
              <a:rPr lang="en-US" sz="2800" b="0" i="0">
                <a:effectLst/>
              </a:rPr>
              <a:t>Incorporate data from </a:t>
            </a:r>
            <a:r>
              <a:rPr lang="en-US" sz="2800" b="0" i="0" err="1">
                <a:effectLst/>
              </a:rPr>
              <a:t>MSBuild</a:t>
            </a:r>
            <a:r>
              <a:rPr lang="en-US" sz="2800" b="0" i="0">
                <a:effectLst/>
              </a:rPr>
              <a:t> into CI pipelines or elsewhere</a:t>
            </a:r>
          </a:p>
          <a:p>
            <a:pPr>
              <a:buFont typeface="Arial" panose="020B0604020202020204" pitchFamily="34" charset="0"/>
              <a:buChar char="•"/>
            </a:pPr>
            <a:r>
              <a:rPr lang="en-US" b="0" i="0">
                <a:effectLst/>
              </a:rPr>
              <a:t>Terminal build output</a:t>
            </a:r>
          </a:p>
          <a:p>
            <a:pPr marL="742950" lvl="1" indent="-285750">
              <a:buFont typeface="Arial" panose="020B0604020202020204" pitchFamily="34" charset="0"/>
              <a:buChar char="•"/>
            </a:pPr>
            <a:r>
              <a:rPr lang="en-US" sz="2800" b="0" i="0">
                <a:effectLst/>
              </a:rPr>
              <a:t>Terminal logger --</a:t>
            </a:r>
            <a:r>
              <a:rPr lang="en-US" sz="2800" b="0" i="0" err="1">
                <a:effectLst/>
              </a:rPr>
              <a:t>tl</a:t>
            </a:r>
            <a:r>
              <a:rPr lang="en-US" sz="2800" b="0" i="0">
                <a:effectLst/>
              </a:rPr>
              <a:t> option groups errors with the project they came from</a:t>
            </a:r>
          </a:p>
          <a:p>
            <a:pPr>
              <a:buFont typeface="Arial" panose="020B0604020202020204" pitchFamily="34" charset="0"/>
              <a:buChar char="•"/>
            </a:pPr>
            <a:r>
              <a:rPr lang="en-US" b="0" i="0">
                <a:effectLst/>
              </a:rPr>
              <a:t>Simplified output paths</a:t>
            </a:r>
          </a:p>
          <a:p>
            <a:pPr marL="742950" lvl="1" indent="-285750">
              <a:buFont typeface="Arial" panose="020B0604020202020204" pitchFamily="34" charset="0"/>
              <a:buChar char="•"/>
            </a:pPr>
            <a:r>
              <a:rPr lang="en-US" sz="2800" b="0" i="0">
                <a:effectLst/>
              </a:rPr>
              <a:t>Use </a:t>
            </a:r>
            <a:r>
              <a:rPr lang="en-US" sz="2800" b="0" i="0" err="1">
                <a:effectLst/>
              </a:rPr>
              <a:t>ArtifactsPath</a:t>
            </a:r>
            <a:r>
              <a:rPr lang="en-US" sz="2800" b="0" i="0">
                <a:effectLst/>
              </a:rPr>
              <a:t> property or set the </a:t>
            </a:r>
            <a:r>
              <a:rPr lang="en-US" sz="2800" b="0" i="0" err="1">
                <a:effectLst/>
              </a:rPr>
              <a:t>UseArtifactsOutput</a:t>
            </a:r>
            <a:r>
              <a:rPr lang="en-US" sz="2800" b="0" i="0">
                <a:effectLst/>
              </a:rPr>
              <a:t> to true to use the default</a:t>
            </a:r>
          </a:p>
          <a:p>
            <a:pPr>
              <a:buFont typeface="Arial" panose="020B0604020202020204" pitchFamily="34" charset="0"/>
              <a:buChar char="•"/>
            </a:pPr>
            <a:r>
              <a:rPr lang="en-US" b="0" i="0">
                <a:effectLst/>
              </a:rPr>
              <a:t>dotnet workload clean command</a:t>
            </a:r>
          </a:p>
          <a:p>
            <a:pPr marL="742950" lvl="1" indent="-285750">
              <a:buFont typeface="Arial" panose="020B0604020202020204" pitchFamily="34" charset="0"/>
              <a:buChar char="•"/>
            </a:pPr>
            <a:r>
              <a:rPr lang="en-US" sz="2800" b="0" i="0">
                <a:effectLst/>
              </a:rPr>
              <a:t>Clean up workload packs that might be left over through several updates</a:t>
            </a:r>
          </a:p>
          <a:p>
            <a:endParaRPr lang="en-US" sz="1000"/>
          </a:p>
        </p:txBody>
      </p:sp>
    </p:spTree>
    <p:extLst>
      <p:ext uri="{BB962C8B-B14F-4D97-AF65-F5344CB8AC3E}">
        <p14:creationId xmlns:p14="http://schemas.microsoft.com/office/powerpoint/2010/main" val="3779775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8DC37-5D9D-D6E0-A449-DF67E23FFD76}"/>
              </a:ext>
            </a:extLst>
          </p:cNvPr>
          <p:cNvSpPr>
            <a:spLocks noGrp="1"/>
          </p:cNvSpPr>
          <p:nvPr>
            <p:ph type="title"/>
          </p:nvPr>
        </p:nvSpPr>
        <p:spPr>
          <a:xfrm>
            <a:off x="838200" y="365125"/>
            <a:ext cx="10515600" cy="1325563"/>
          </a:xfrm>
        </p:spPr>
        <p:txBody>
          <a:bodyPr>
            <a:normAutofit/>
          </a:bodyPr>
          <a:lstStyle/>
          <a:p>
            <a:r>
              <a:rPr lang="en-US" sz="5400"/>
              <a:t>.NET SDK Updates</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C3A79A-BE7F-F210-2CC9-AC27E4C818CC}"/>
              </a:ext>
            </a:extLst>
          </p:cNvPr>
          <p:cNvSpPr>
            <a:spLocks noGrp="1"/>
          </p:cNvSpPr>
          <p:nvPr>
            <p:ph idx="1"/>
          </p:nvPr>
        </p:nvSpPr>
        <p:spPr>
          <a:xfrm>
            <a:off x="838200" y="1929384"/>
            <a:ext cx="10515600" cy="4251960"/>
          </a:xfrm>
        </p:spPr>
        <p:txBody>
          <a:bodyPr>
            <a:normAutofit fontScale="92500" lnSpcReduction="20000"/>
          </a:bodyPr>
          <a:lstStyle/>
          <a:p>
            <a:pPr>
              <a:buFont typeface="Arial" panose="020B0604020202020204" pitchFamily="34" charset="0"/>
              <a:buChar char="•"/>
            </a:pPr>
            <a:r>
              <a:rPr lang="en-US" sz="2600" b="0" i="0">
                <a:effectLst/>
              </a:rPr>
              <a:t>Publish pack features are now automatically set to release</a:t>
            </a:r>
          </a:p>
          <a:p>
            <a:pPr marL="742950" lvl="1" indent="-285750">
              <a:buFont typeface="Arial" panose="020B0604020202020204" pitchFamily="34" charset="0"/>
              <a:buChar char="•"/>
            </a:pPr>
            <a:r>
              <a:rPr lang="en-US" sz="2600" b="0" i="0">
                <a:effectLst/>
              </a:rPr>
              <a:t>To revert back to previous versions, you can use dotnet publish -</a:t>
            </a:r>
            <a:r>
              <a:rPr lang="en-US" sz="2600" b="0" i="0" err="1">
                <a:effectLst/>
              </a:rPr>
              <a:t>p:PublishRelease</a:t>
            </a:r>
            <a:r>
              <a:rPr lang="en-US" sz="2600" b="0" i="0">
                <a:effectLst/>
              </a:rPr>
              <a:t>=false command</a:t>
            </a:r>
          </a:p>
          <a:p>
            <a:pPr>
              <a:buFont typeface="Arial" panose="020B0604020202020204" pitchFamily="34" charset="0"/>
              <a:buChar char="•"/>
            </a:pPr>
            <a:r>
              <a:rPr lang="en-US" sz="2600" b="0" i="0">
                <a:effectLst/>
              </a:rPr>
              <a:t>dotnet restore security auditing</a:t>
            </a:r>
          </a:p>
          <a:p>
            <a:pPr marL="742950" lvl="1" indent="-285750">
              <a:buFont typeface="Arial" panose="020B0604020202020204" pitchFamily="34" charset="0"/>
              <a:buChar char="•"/>
            </a:pPr>
            <a:r>
              <a:rPr lang="en-US" sz="2600" b="0" i="0" err="1">
                <a:effectLst/>
              </a:rPr>
              <a:t>Opt</a:t>
            </a:r>
            <a:r>
              <a:rPr lang="en-US" sz="2600" b="0" i="0">
                <a:effectLst/>
              </a:rPr>
              <a:t> into security checks for known vulnerabilities when dependency packages are restored</a:t>
            </a:r>
          </a:p>
          <a:p>
            <a:pPr>
              <a:buFont typeface="Arial" panose="020B0604020202020204" pitchFamily="34" charset="0"/>
              <a:buChar char="•"/>
            </a:pPr>
            <a:r>
              <a:rPr lang="en-US" sz="2600" b="0" i="0">
                <a:effectLst/>
              </a:rPr>
              <a:t>Template engine</a:t>
            </a:r>
          </a:p>
          <a:p>
            <a:pPr marL="742950" lvl="1" indent="-285750">
              <a:buFont typeface="Arial" panose="020B0604020202020204" pitchFamily="34" charset="0"/>
              <a:buChar char="•"/>
            </a:pPr>
            <a:r>
              <a:rPr lang="en-US" sz="2600" b="0" i="0">
                <a:effectLst/>
              </a:rPr>
              <a:t>More secure experience by integrating some of NuGet's security-related features</a:t>
            </a:r>
          </a:p>
          <a:p>
            <a:pPr marL="742950" lvl="1" indent="-285750">
              <a:buFont typeface="Arial" panose="020B0604020202020204" pitchFamily="34" charset="0"/>
              <a:buChar char="•"/>
            </a:pPr>
            <a:r>
              <a:rPr lang="en-US" sz="2600" b="0" i="0">
                <a:effectLst/>
              </a:rPr>
              <a:t>Use the --force flag to proceed when it fails</a:t>
            </a:r>
          </a:p>
          <a:p>
            <a:pPr>
              <a:buFont typeface="Arial" panose="020B0604020202020204" pitchFamily="34" charset="0"/>
              <a:buChar char="•"/>
            </a:pPr>
            <a:r>
              <a:rPr lang="en-US" sz="2600" b="0" i="0">
                <a:effectLst/>
              </a:rPr>
              <a:t>Source Link</a:t>
            </a:r>
          </a:p>
          <a:p>
            <a:pPr marL="742950" lvl="1" indent="-285750">
              <a:buFont typeface="Arial" panose="020B0604020202020204" pitchFamily="34" charset="0"/>
              <a:buChar char="•"/>
            </a:pPr>
            <a:r>
              <a:rPr lang="en-US" sz="2600" b="0" i="0">
                <a:effectLst/>
              </a:rPr>
              <a:t>Source Link is now included in hopes that more packages will include this information by default</a:t>
            </a:r>
            <a:endParaRPr lang="en-US" sz="1000"/>
          </a:p>
        </p:txBody>
      </p:sp>
    </p:spTree>
    <p:extLst>
      <p:ext uri="{BB962C8B-B14F-4D97-AF65-F5344CB8AC3E}">
        <p14:creationId xmlns:p14="http://schemas.microsoft.com/office/powerpoint/2010/main" val="3518612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E4067-2ACA-A448-E653-D849FE968238}"/>
              </a:ext>
            </a:extLst>
          </p:cNvPr>
          <p:cNvSpPr>
            <a:spLocks noGrp="1"/>
          </p:cNvSpPr>
          <p:nvPr>
            <p:ph type="title"/>
          </p:nvPr>
        </p:nvSpPr>
        <p:spPr>
          <a:xfrm>
            <a:off x="640080" y="325369"/>
            <a:ext cx="4368602" cy="1956841"/>
          </a:xfrm>
        </p:spPr>
        <p:txBody>
          <a:bodyPr anchor="b">
            <a:normAutofit/>
          </a:bodyPr>
          <a:lstStyle/>
          <a:p>
            <a:r>
              <a:rPr lang="en-US" sz="5400"/>
              <a:t>Globalization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830A0E-F807-07CB-3ED2-79C9E4D09B9F}"/>
              </a:ext>
            </a:extLst>
          </p:cNvPr>
          <p:cNvSpPr>
            <a:spLocks noGrp="1"/>
          </p:cNvSpPr>
          <p:nvPr>
            <p:ph idx="1"/>
          </p:nvPr>
        </p:nvSpPr>
        <p:spPr>
          <a:xfrm>
            <a:off x="640080" y="2872899"/>
            <a:ext cx="4243589" cy="3320668"/>
          </a:xfrm>
        </p:spPr>
        <p:txBody>
          <a:bodyPr>
            <a:normAutofit/>
          </a:bodyPr>
          <a:lstStyle/>
          <a:p>
            <a:pPr>
              <a:buFont typeface="Arial" panose="020B0604020202020204" pitchFamily="34" charset="0"/>
              <a:buChar char="•"/>
            </a:pPr>
            <a:r>
              <a:rPr lang="en-US" sz="2200" b="0" i="0">
                <a:effectLst/>
                <a:latin typeface="Söhne"/>
              </a:rPr>
              <a:t>Mobile apps can use a new hybrid globalization mode that uses a lighter ICU bundle.</a:t>
            </a:r>
          </a:p>
          <a:p>
            <a:pPr>
              <a:buFont typeface="Arial" panose="020B0604020202020204" pitchFamily="34" charset="0"/>
              <a:buChar char="•"/>
            </a:pPr>
            <a:r>
              <a:rPr lang="en-US" sz="2200" b="0" i="0">
                <a:effectLst/>
                <a:latin typeface="Söhne"/>
              </a:rPr>
              <a:t>Most suitable for apps that can't work in InvariantGlobalization mode and that use cultures that were trimmed from ICU data on mobile.</a:t>
            </a:r>
          </a:p>
          <a:p>
            <a:endParaRPr lang="en-US" sz="2200"/>
          </a:p>
        </p:txBody>
      </p:sp>
      <p:pic>
        <p:nvPicPr>
          <p:cNvPr id="5" name="Picture 4" descr="A digital map">
            <a:extLst>
              <a:ext uri="{FF2B5EF4-FFF2-40B4-BE49-F238E27FC236}">
                <a16:creationId xmlns:a16="http://schemas.microsoft.com/office/drawing/2014/main" id="{4014578C-1498-5513-AE5F-4B5A6E0118F2}"/>
              </a:ext>
            </a:extLst>
          </p:cNvPr>
          <p:cNvPicPr>
            <a:picLocks noChangeAspect="1"/>
          </p:cNvPicPr>
          <p:nvPr/>
        </p:nvPicPr>
        <p:blipFill rotWithShape="1">
          <a:blip r:embed="rId3"/>
          <a:srcRect l="27620" r="5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23777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FF0BD-7895-F750-7E2D-342F7CCEF101}"/>
              </a:ext>
            </a:extLst>
          </p:cNvPr>
          <p:cNvSpPr>
            <a:spLocks noGrp="1"/>
          </p:cNvSpPr>
          <p:nvPr>
            <p:ph type="title"/>
          </p:nvPr>
        </p:nvSpPr>
        <p:spPr>
          <a:xfrm>
            <a:off x="4654296" y="329184"/>
            <a:ext cx="6894576" cy="1783080"/>
          </a:xfrm>
        </p:spPr>
        <p:txBody>
          <a:bodyPr anchor="b">
            <a:normAutofit/>
          </a:bodyPr>
          <a:lstStyle/>
          <a:p>
            <a:r>
              <a:rPr lang="en-US" sz="5400"/>
              <a:t>Containers</a:t>
            </a:r>
          </a:p>
        </p:txBody>
      </p:sp>
      <p:pic>
        <p:nvPicPr>
          <p:cNvPr id="5" name="Picture 4" descr="Cargo shipping containers in a pile and on a semi-truck at a harbour">
            <a:extLst>
              <a:ext uri="{FF2B5EF4-FFF2-40B4-BE49-F238E27FC236}">
                <a16:creationId xmlns:a16="http://schemas.microsoft.com/office/drawing/2014/main" id="{59A7DD4B-4148-D3D5-23C8-705B1CEB6B8A}"/>
              </a:ext>
            </a:extLst>
          </p:cNvPr>
          <p:cNvPicPr>
            <a:picLocks noChangeAspect="1"/>
          </p:cNvPicPr>
          <p:nvPr/>
        </p:nvPicPr>
        <p:blipFill rotWithShape="1">
          <a:blip r:embed="rId3"/>
          <a:srcRect l="37390" r="1829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2040CD-EAE7-651F-4580-AD5D003B4B0B}"/>
              </a:ext>
            </a:extLst>
          </p:cNvPr>
          <p:cNvSpPr>
            <a:spLocks noGrp="1"/>
          </p:cNvSpPr>
          <p:nvPr>
            <p:ph idx="1"/>
          </p:nvPr>
        </p:nvSpPr>
        <p:spPr>
          <a:xfrm>
            <a:off x="4654296" y="2538464"/>
            <a:ext cx="6894576" cy="3483864"/>
          </a:xfrm>
        </p:spPr>
        <p:txBody>
          <a:bodyPr>
            <a:normAutofit/>
          </a:bodyPr>
          <a:lstStyle/>
          <a:p>
            <a:pPr marL="285750" indent="-285750"/>
            <a:r>
              <a:rPr lang="en-US" sz="2400" b="0" i="0">
                <a:effectLst/>
                <a:latin typeface="Söhne"/>
              </a:rPr>
              <a:t>Default container tag is now latest</a:t>
            </a:r>
          </a:p>
          <a:p>
            <a:pPr marL="285750" indent="-285750"/>
            <a:r>
              <a:rPr lang="en-US" sz="2400" b="0" i="0">
                <a:effectLst/>
                <a:latin typeface="Söhne"/>
              </a:rPr>
              <a:t>Use Debian 12 by default</a:t>
            </a:r>
          </a:p>
          <a:p>
            <a:pPr marL="285750" indent="-285750"/>
            <a:r>
              <a:rPr lang="en-US" sz="2400" b="0" i="0">
                <a:effectLst/>
                <a:latin typeface="Söhne"/>
              </a:rPr>
              <a:t>Non-root user by adding USER app to the end of </a:t>
            </a:r>
            <a:r>
              <a:rPr lang="en-US" sz="2400" b="0" i="0" err="1">
                <a:effectLst/>
                <a:latin typeface="Söhne"/>
              </a:rPr>
              <a:t>Dockerfile</a:t>
            </a:r>
            <a:endParaRPr lang="en-US" sz="2400" b="0" i="0">
              <a:effectLst/>
              <a:latin typeface="Söhne"/>
            </a:endParaRPr>
          </a:p>
          <a:p>
            <a:pPr marL="285750" indent="-285750"/>
            <a:r>
              <a:rPr lang="en-US" sz="2400" b="0" i="0">
                <a:effectLst/>
                <a:latin typeface="Söhne"/>
              </a:rPr>
              <a:t>Default port changed to 8080 and is available in the ASPNETCORE_HTTP_PORTS env variable</a:t>
            </a:r>
          </a:p>
          <a:p>
            <a:pPr marL="285750" indent="-285750"/>
            <a:r>
              <a:rPr lang="en-US" sz="2400" b="0" i="0">
                <a:effectLst/>
                <a:latin typeface="Söhne"/>
              </a:rPr>
              <a:t>Build multi-platform container images</a:t>
            </a:r>
          </a:p>
          <a:p>
            <a:endParaRPr lang="en-US" sz="1200"/>
          </a:p>
        </p:txBody>
      </p:sp>
      <p:sp>
        <p:nvSpPr>
          <p:cNvPr id="4" name="TextBox 3">
            <a:extLst>
              <a:ext uri="{FF2B5EF4-FFF2-40B4-BE49-F238E27FC236}">
                <a16:creationId xmlns:a16="http://schemas.microsoft.com/office/drawing/2014/main" id="{68A97524-F42C-59B4-9418-9CE7D4421533}"/>
              </a:ext>
            </a:extLst>
          </p:cNvPr>
          <p:cNvSpPr txBox="1"/>
          <p:nvPr/>
        </p:nvSpPr>
        <p:spPr>
          <a:xfrm>
            <a:off x="7953284" y="1380065"/>
            <a:ext cx="4235668" cy="1015663"/>
          </a:xfrm>
          <a:prstGeom prst="rect">
            <a:avLst/>
          </a:prstGeom>
          <a:noFill/>
        </p:spPr>
        <p:txBody>
          <a:bodyPr wrap="square" rtlCol="0">
            <a:spAutoFit/>
          </a:bodyPr>
          <a:lstStyle/>
          <a:p>
            <a:pPr algn="ctr"/>
            <a:r>
              <a:rPr lang="en-US" sz="1400" b="0" i="0">
                <a:effectLst/>
                <a:latin typeface="Söhne"/>
              </a:rPr>
              <a:t>Containers solve the 'Works on my Machine' problem, providing benefits such as agility, portability, and density.</a:t>
            </a:r>
          </a:p>
          <a:p>
            <a:pPr algn="ctr"/>
            <a:endParaRPr lang="en-US"/>
          </a:p>
        </p:txBody>
      </p:sp>
    </p:spTree>
    <p:extLst>
      <p:ext uri="{BB962C8B-B14F-4D97-AF65-F5344CB8AC3E}">
        <p14:creationId xmlns:p14="http://schemas.microsoft.com/office/powerpoint/2010/main" val="1689141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FF0BD-7895-F750-7E2D-342F7CCEF101}"/>
              </a:ext>
            </a:extLst>
          </p:cNvPr>
          <p:cNvSpPr>
            <a:spLocks noGrp="1"/>
          </p:cNvSpPr>
          <p:nvPr>
            <p:ph type="title"/>
          </p:nvPr>
        </p:nvSpPr>
        <p:spPr>
          <a:xfrm>
            <a:off x="4654296" y="329184"/>
            <a:ext cx="6894576" cy="1783080"/>
          </a:xfrm>
        </p:spPr>
        <p:txBody>
          <a:bodyPr anchor="b">
            <a:normAutofit/>
          </a:bodyPr>
          <a:lstStyle/>
          <a:p>
            <a:r>
              <a:rPr lang="en-US" sz="5400"/>
              <a:t>Containers</a:t>
            </a:r>
          </a:p>
        </p:txBody>
      </p:sp>
      <p:pic>
        <p:nvPicPr>
          <p:cNvPr id="5" name="Picture 4" descr="Cargo shipping containers in a pile and on a semi-truck at a harbour">
            <a:extLst>
              <a:ext uri="{FF2B5EF4-FFF2-40B4-BE49-F238E27FC236}">
                <a16:creationId xmlns:a16="http://schemas.microsoft.com/office/drawing/2014/main" id="{59A7DD4B-4148-D3D5-23C8-705B1CEB6B8A}"/>
              </a:ext>
            </a:extLst>
          </p:cNvPr>
          <p:cNvPicPr>
            <a:picLocks noChangeAspect="1"/>
          </p:cNvPicPr>
          <p:nvPr/>
        </p:nvPicPr>
        <p:blipFill rotWithShape="1">
          <a:blip r:embed="rId3"/>
          <a:srcRect l="37390" r="1829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2040CD-EAE7-651F-4580-AD5D003B4B0B}"/>
              </a:ext>
            </a:extLst>
          </p:cNvPr>
          <p:cNvSpPr>
            <a:spLocks noGrp="1"/>
          </p:cNvSpPr>
          <p:nvPr>
            <p:ph idx="1"/>
          </p:nvPr>
        </p:nvSpPr>
        <p:spPr>
          <a:xfrm>
            <a:off x="4654296" y="2538464"/>
            <a:ext cx="6894576" cy="3483864"/>
          </a:xfrm>
        </p:spPr>
        <p:txBody>
          <a:bodyPr>
            <a:normAutofit/>
          </a:bodyPr>
          <a:lstStyle/>
          <a:p>
            <a:pPr marL="285750" indent="-285750"/>
            <a:r>
              <a:rPr lang="en-US" sz="2000" b="0" i="0">
                <a:effectLst/>
              </a:rPr>
              <a:t>Performance improvements on pushing containers to remote registries and more are supported</a:t>
            </a:r>
          </a:p>
          <a:p>
            <a:pPr marL="285750" indent="-285750"/>
            <a:r>
              <a:rPr lang="en-US" sz="2000" b="0" i="0">
                <a:effectLst/>
              </a:rPr>
              <a:t>Authentication support for Azure Managed Identity when pushing containers to registries</a:t>
            </a:r>
          </a:p>
          <a:p>
            <a:pPr marL="285750" indent="-285750"/>
            <a:r>
              <a:rPr lang="en-US" sz="2000" b="0" i="0">
                <a:effectLst/>
              </a:rPr>
              <a:t>You can containerize a .NET app with dotnet publish. You will need the Docker daemon</a:t>
            </a:r>
          </a:p>
          <a:p>
            <a:pPr marL="285750" indent="-285750"/>
            <a:r>
              <a:rPr lang="en-US" sz="2000" b="0" i="0">
                <a:effectLst/>
              </a:rPr>
              <a:t>Changes have been made to the Alpine images to upgrade them to newer versions of Linux distributions.</a:t>
            </a:r>
          </a:p>
          <a:p>
            <a:pPr marL="285750" indent="-285750"/>
            <a:r>
              <a:rPr lang="en-US" sz="2000" b="0" i="0">
                <a:effectLst/>
              </a:rPr>
              <a:t>Create a container directly as a </a:t>
            </a:r>
            <a:r>
              <a:rPr lang="en-US" sz="2000" b="0" i="0" err="1">
                <a:effectLst/>
              </a:rPr>
              <a:t>tar.gz</a:t>
            </a:r>
            <a:r>
              <a:rPr lang="en-US" sz="2000" b="0" i="0">
                <a:effectLst/>
              </a:rPr>
              <a:t> archive. Now you can publish the container as an artifact</a:t>
            </a:r>
          </a:p>
          <a:p>
            <a:endParaRPr lang="en-US" sz="1200"/>
          </a:p>
        </p:txBody>
      </p:sp>
      <p:sp>
        <p:nvSpPr>
          <p:cNvPr id="4" name="TextBox 3">
            <a:extLst>
              <a:ext uri="{FF2B5EF4-FFF2-40B4-BE49-F238E27FC236}">
                <a16:creationId xmlns:a16="http://schemas.microsoft.com/office/drawing/2014/main" id="{68A97524-F42C-59B4-9418-9CE7D4421533}"/>
              </a:ext>
            </a:extLst>
          </p:cNvPr>
          <p:cNvSpPr txBox="1"/>
          <p:nvPr/>
        </p:nvSpPr>
        <p:spPr>
          <a:xfrm>
            <a:off x="7953284" y="1380065"/>
            <a:ext cx="4235668" cy="1015663"/>
          </a:xfrm>
          <a:prstGeom prst="rect">
            <a:avLst/>
          </a:prstGeom>
          <a:noFill/>
        </p:spPr>
        <p:txBody>
          <a:bodyPr wrap="square" rtlCol="0">
            <a:spAutoFit/>
          </a:bodyPr>
          <a:lstStyle/>
          <a:p>
            <a:pPr algn="ctr"/>
            <a:r>
              <a:rPr lang="en-US" sz="1400" b="0" i="0">
                <a:effectLst/>
                <a:latin typeface="Söhne"/>
              </a:rPr>
              <a:t>Containers solve the 'Works on my Machine' problem, providing benefits such as agility, portability, and density.</a:t>
            </a:r>
          </a:p>
          <a:p>
            <a:pPr algn="ctr"/>
            <a:endParaRPr lang="en-US"/>
          </a:p>
        </p:txBody>
      </p:sp>
    </p:spTree>
    <p:extLst>
      <p:ext uri="{BB962C8B-B14F-4D97-AF65-F5344CB8AC3E}">
        <p14:creationId xmlns:p14="http://schemas.microsoft.com/office/powerpoint/2010/main" val="1916161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llseye">
            <a:extLst>
              <a:ext uri="{FF2B5EF4-FFF2-40B4-BE49-F238E27FC236}">
                <a16:creationId xmlns:a16="http://schemas.microsoft.com/office/drawing/2014/main" id="{FD51CC40-7A54-9ED7-AE04-EDFAB9226B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AD91079-23C4-ADCD-FCD7-943A40399995}"/>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.NET on Linux</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0876FD-A1DD-9641-EB1B-59A15C9D8221}"/>
              </a:ext>
            </a:extLst>
          </p:cNvPr>
          <p:cNvSpPr>
            <a:spLocks noGrp="1"/>
          </p:cNvSpPr>
          <p:nvPr>
            <p:ph idx="1"/>
          </p:nvPr>
        </p:nvSpPr>
        <p:spPr>
          <a:xfrm>
            <a:off x="5759354" y="2798064"/>
            <a:ext cx="5461095" cy="3417611"/>
          </a:xfrm>
        </p:spPr>
        <p:txBody>
          <a:bodyPr anchor="t">
            <a:normAutofit/>
          </a:bodyPr>
          <a:lstStyle/>
          <a:p>
            <a:pPr>
              <a:buFont typeface="Arial" panose="020B0604020202020204" pitchFamily="34" charset="0"/>
              <a:buChar char="•"/>
            </a:pPr>
            <a:r>
              <a:rPr lang="en-US" sz="2200" b="0" i="0">
                <a:solidFill>
                  <a:srgbClr val="FFFFFF"/>
                </a:solidFill>
                <a:effectLst/>
                <a:latin typeface="Söhne"/>
              </a:rPr>
              <a:t>Now targeting Ubuntu 16.04 for all architectures</a:t>
            </a:r>
          </a:p>
          <a:p>
            <a:pPr>
              <a:buFont typeface="Arial" panose="020B0604020202020204" pitchFamily="34" charset="0"/>
              <a:buChar char="•"/>
            </a:pPr>
            <a:r>
              <a:rPr lang="en-US" sz="2200" b="0" i="0">
                <a:solidFill>
                  <a:srgbClr val="FFFFFF"/>
                </a:solidFill>
                <a:effectLst/>
                <a:latin typeface="Söhne"/>
              </a:rPr>
              <a:t>You can now build .NET on Linux directly from the dotnet/dotnet repo</a:t>
            </a:r>
          </a:p>
        </p:txBody>
      </p:sp>
    </p:spTree>
    <p:extLst>
      <p:ext uri="{BB962C8B-B14F-4D97-AF65-F5344CB8AC3E}">
        <p14:creationId xmlns:p14="http://schemas.microsoft.com/office/powerpoint/2010/main" val="3173841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75360-7EF1-A8AA-BB8A-691439893AA3}"/>
              </a:ext>
            </a:extLst>
          </p:cNvPr>
          <p:cNvSpPr>
            <a:spLocks noGrp="1"/>
          </p:cNvSpPr>
          <p:nvPr>
            <p:ph type="title"/>
          </p:nvPr>
        </p:nvSpPr>
        <p:spPr>
          <a:xfrm>
            <a:off x="686834" y="591344"/>
            <a:ext cx="3200400" cy="5585619"/>
          </a:xfrm>
        </p:spPr>
        <p:txBody>
          <a:bodyPr>
            <a:normAutofit/>
          </a:bodyPr>
          <a:lstStyle/>
          <a:p>
            <a:r>
              <a:rPr lang="en-US">
                <a:solidFill>
                  <a:srgbClr val="FFFFFF"/>
                </a:solidFill>
              </a:rPr>
              <a:t>Cross-built Windows apps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4B5786-B3E9-A96A-6F1F-EA720E040FD3}"/>
              </a:ext>
            </a:extLst>
          </p:cNvPr>
          <p:cNvSpPr>
            <a:spLocks noGrp="1"/>
          </p:cNvSpPr>
          <p:nvPr>
            <p:ph idx="1"/>
          </p:nvPr>
        </p:nvSpPr>
        <p:spPr>
          <a:xfrm>
            <a:off x="4447308" y="591344"/>
            <a:ext cx="6906491" cy="5585619"/>
          </a:xfrm>
        </p:spPr>
        <p:txBody>
          <a:bodyPr anchor="ctr">
            <a:normAutofit/>
          </a:bodyPr>
          <a:lstStyle/>
          <a:p>
            <a:r>
              <a:rPr lang="en-US" b="0" i="0">
                <a:effectLst/>
                <a:latin typeface="Söhne"/>
              </a:rPr>
              <a:t>Building apps that target Windows on a non-Windows platform will result in an executable with any specified Win32 resources—for example, application icon, manifest, version information</a:t>
            </a:r>
            <a:endParaRPr lang="en-US"/>
          </a:p>
        </p:txBody>
      </p:sp>
    </p:spTree>
    <p:extLst>
      <p:ext uri="{BB962C8B-B14F-4D97-AF65-F5344CB8AC3E}">
        <p14:creationId xmlns:p14="http://schemas.microsoft.com/office/powerpoint/2010/main" val="1276846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922BE-CB99-5738-59E9-CBF637F37042}"/>
              </a:ext>
            </a:extLst>
          </p:cNvPr>
          <p:cNvSpPr>
            <a:spLocks noGrp="1"/>
          </p:cNvSpPr>
          <p:nvPr>
            <p:ph type="title"/>
          </p:nvPr>
        </p:nvSpPr>
        <p:spPr>
          <a:xfrm>
            <a:off x="686834" y="1153572"/>
            <a:ext cx="3200400" cy="4461163"/>
          </a:xfrm>
        </p:spPr>
        <p:txBody>
          <a:bodyPr>
            <a:normAutofit/>
          </a:bodyPr>
          <a:lstStyle/>
          <a:p>
            <a:r>
              <a:rPr lang="en-US">
                <a:solidFill>
                  <a:srgbClr val="FFFFFF"/>
                </a:solidFill>
              </a:rPr>
              <a:t>Code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07BE01-8416-1811-23C0-DB324D9DB952}"/>
              </a:ext>
            </a:extLst>
          </p:cNvPr>
          <p:cNvSpPr>
            <a:spLocks noGrp="1"/>
          </p:cNvSpPr>
          <p:nvPr>
            <p:ph idx="1"/>
          </p:nvPr>
        </p:nvSpPr>
        <p:spPr>
          <a:xfrm>
            <a:off x="4447308" y="591344"/>
            <a:ext cx="6906491" cy="5585619"/>
          </a:xfrm>
        </p:spPr>
        <p:txBody>
          <a:bodyPr anchor="ctr">
            <a:normAutofit/>
          </a:bodyPr>
          <a:lstStyle/>
          <a:p>
            <a:r>
              <a:rPr lang="en-US" b="0" i="0">
                <a:effectLst/>
                <a:latin typeface="Helvetica Neue" panose="02000503000000020004" pitchFamily="2" charset="0"/>
              </a:rPr>
              <a:t>New code analyzers and fixers have been added to help verify you are using the .NET library APIs correctly and efficiently</a:t>
            </a:r>
          </a:p>
          <a:p>
            <a:endParaRPr lang="en-US"/>
          </a:p>
        </p:txBody>
      </p:sp>
    </p:spTree>
    <p:extLst>
      <p:ext uri="{BB962C8B-B14F-4D97-AF65-F5344CB8AC3E}">
        <p14:creationId xmlns:p14="http://schemas.microsoft.com/office/powerpoint/2010/main" val="2680421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7C210-EE26-5F88-692A-7D7A8B223892}"/>
              </a:ext>
            </a:extLst>
          </p:cNvPr>
          <p:cNvSpPr>
            <a:spLocks noGrp="1"/>
          </p:cNvSpPr>
          <p:nvPr>
            <p:ph type="title"/>
          </p:nvPr>
        </p:nvSpPr>
        <p:spPr>
          <a:xfrm>
            <a:off x="686834" y="1153572"/>
            <a:ext cx="3200400" cy="4461163"/>
          </a:xfrm>
        </p:spPr>
        <p:txBody>
          <a:bodyPr>
            <a:normAutofit/>
          </a:bodyPr>
          <a:lstStyle/>
          <a:p>
            <a:r>
              <a:rPr lang="en-US">
                <a:solidFill>
                  <a:srgbClr val="FFFFFF"/>
                </a:solidFill>
              </a:rPr>
              <a:t>NuGet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9BFABE-058E-2993-1D5F-DE2D24FEAA6F}"/>
              </a:ext>
            </a:extLst>
          </p:cNvPr>
          <p:cNvSpPr>
            <a:spLocks noGrp="1"/>
          </p:cNvSpPr>
          <p:nvPr>
            <p:ph idx="1"/>
          </p:nvPr>
        </p:nvSpPr>
        <p:spPr>
          <a:xfrm>
            <a:off x="4447308" y="591344"/>
            <a:ext cx="6906491" cy="5585619"/>
          </a:xfrm>
        </p:spPr>
        <p:txBody>
          <a:bodyPr anchor="ctr">
            <a:normAutofit/>
          </a:bodyPr>
          <a:lstStyle/>
          <a:p>
            <a:r>
              <a:rPr lang="en-US"/>
              <a:t>NuGet now verifies signed packages on Linux by default</a:t>
            </a:r>
          </a:p>
        </p:txBody>
      </p:sp>
    </p:spTree>
    <p:extLst>
      <p:ext uri="{BB962C8B-B14F-4D97-AF65-F5344CB8AC3E}">
        <p14:creationId xmlns:p14="http://schemas.microsoft.com/office/powerpoint/2010/main" val="369504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C1A12-5AF5-7C21-559E-D31DD7F54334}"/>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5100" kern="1200">
                <a:solidFill>
                  <a:schemeClr val="tx1"/>
                </a:solidFill>
                <a:latin typeface="+mj-lt"/>
                <a:ea typeface="+mj-ea"/>
                <a:cs typeface="+mj-cs"/>
              </a:rPr>
              <a:t>Understanding Breaking Changes in .NET 8</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90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B7EDE5C4-D16A-9887-C585-BA0242EB52DD}"/>
              </a:ext>
            </a:extLst>
          </p:cNvPr>
          <p:cNvSpPr>
            <a:spLocks noGrp="1"/>
          </p:cNvSpPr>
          <p:nvPr>
            <p:ph type="title"/>
          </p:nvPr>
        </p:nvSpPr>
        <p:spPr>
          <a:xfrm>
            <a:off x="838200" y="643467"/>
            <a:ext cx="2951205" cy="5571066"/>
          </a:xfrm>
        </p:spPr>
        <p:txBody>
          <a:bodyPr>
            <a:normAutofit/>
          </a:bodyPr>
          <a:lstStyle/>
          <a:p>
            <a:r>
              <a:rPr lang="en-US" b="0" i="0">
                <a:solidFill>
                  <a:srgbClr val="FFFFFF"/>
                </a:solidFill>
                <a:effectLst/>
                <a:latin typeface="Söhne"/>
              </a:rPr>
              <a:t>One .NET</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7E723581-2E9F-EF9D-606B-5F8A36B6D93A}"/>
              </a:ext>
            </a:extLst>
          </p:cNvPr>
          <p:cNvGraphicFramePr>
            <a:graphicFrameLocks noGrp="1"/>
          </p:cNvGraphicFramePr>
          <p:nvPr>
            <p:ph idx="1"/>
            <p:extLst>
              <p:ext uri="{D42A27DB-BD31-4B8C-83A1-F6EECF244321}">
                <p14:modId xmlns:p14="http://schemas.microsoft.com/office/powerpoint/2010/main" val="66508790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D6D69AE-5A0E-F785-FDEC-5C27E1BC9E53}"/>
              </a:ext>
            </a:extLst>
          </p:cNvPr>
          <p:cNvSpPr txBox="1"/>
          <p:nvPr/>
        </p:nvSpPr>
        <p:spPr>
          <a:xfrm>
            <a:off x="3564613" y="6230403"/>
            <a:ext cx="8809719" cy="646331"/>
          </a:xfrm>
          <a:prstGeom prst="rect">
            <a:avLst/>
          </a:prstGeom>
          <a:noFill/>
        </p:spPr>
        <p:txBody>
          <a:bodyPr wrap="none" rtlCol="0">
            <a:spAutoFit/>
          </a:bodyPr>
          <a:lstStyle/>
          <a:p>
            <a:r>
              <a:rPr lang="en-US"/>
              <a:t>Get your questions answered on the Microsoft Q&amp;A for .NET:  </a:t>
            </a:r>
            <a:r>
              <a:rPr lang="en-US" sz="1800">
                <a:effectLst/>
                <a:latin typeface="Calibri" panose="020F0502020204030204" pitchFamily="34" charset="0"/>
                <a:hlinkClick r:id="rId8"/>
              </a:rPr>
              <a:t>https://aka.ms/dotnet-qa</a:t>
            </a:r>
            <a:endParaRPr lang="en-US" sz="1800">
              <a:effectLst/>
              <a:latin typeface="Calibri" panose="020F0502020204030204" pitchFamily="34" charset="0"/>
            </a:endParaRPr>
          </a:p>
          <a:p>
            <a:endParaRPr lang="en-US"/>
          </a:p>
        </p:txBody>
      </p:sp>
    </p:spTree>
    <p:extLst>
      <p:ext uri="{BB962C8B-B14F-4D97-AF65-F5344CB8AC3E}">
        <p14:creationId xmlns:p14="http://schemas.microsoft.com/office/powerpoint/2010/main" val="2743108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D92C3-4C32-4AE4-EAA0-CBD421A4BC2F}"/>
              </a:ext>
            </a:extLst>
          </p:cNvPr>
          <p:cNvSpPr>
            <a:spLocks noGrp="1"/>
          </p:cNvSpPr>
          <p:nvPr>
            <p:ph type="title"/>
          </p:nvPr>
        </p:nvSpPr>
        <p:spPr>
          <a:xfrm>
            <a:off x="1171074" y="1396686"/>
            <a:ext cx="3240506" cy="4064628"/>
          </a:xfrm>
        </p:spPr>
        <p:txBody>
          <a:bodyPr>
            <a:normAutofit/>
          </a:bodyPr>
          <a:lstStyle/>
          <a:p>
            <a:r>
              <a:rPr lang="en-US">
                <a:solidFill>
                  <a:srgbClr val="FFFFFF"/>
                </a:solidFill>
              </a:rPr>
              <a:t>Identifying Breaking Changes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E47647-578F-4D1D-08A0-8E86CD1E7826}"/>
              </a:ext>
            </a:extLst>
          </p:cNvPr>
          <p:cNvSpPr>
            <a:spLocks noGrp="1"/>
          </p:cNvSpPr>
          <p:nvPr>
            <p:ph idx="1"/>
          </p:nvPr>
        </p:nvSpPr>
        <p:spPr>
          <a:xfrm>
            <a:off x="5370153" y="1526033"/>
            <a:ext cx="5536397" cy="3935281"/>
          </a:xfrm>
        </p:spPr>
        <p:txBody>
          <a:bodyPr>
            <a:normAutofit fontScale="92500" lnSpcReduction="10000"/>
          </a:bodyPr>
          <a:lstStyle/>
          <a:p>
            <a:pPr>
              <a:buFont typeface="Arial" panose="020B0604020202020204" pitchFamily="34" charset="0"/>
              <a:buChar char="•"/>
            </a:pPr>
            <a:r>
              <a:rPr lang="en-US" b="0" i="0">
                <a:effectLst/>
                <a:latin typeface="Helvetica Neue" panose="02000503000000020004" pitchFamily="2" charset="0"/>
              </a:rPr>
              <a:t>Most changes are from planned deprecations or infra support changes, but MFST provides a document that outlines these changes here:</a:t>
            </a:r>
          </a:p>
          <a:p>
            <a:pPr marL="742950" lvl="1" indent="-285750">
              <a:buFont typeface="Arial" panose="020B0604020202020204" pitchFamily="34" charset="0"/>
              <a:buChar char="•"/>
            </a:pPr>
            <a:r>
              <a:rPr lang="en-US" sz="2800" b="0" i="0" u="none" strike="noStrike">
                <a:effectLst/>
                <a:latin typeface="Helvetica Neue" panose="02000503000000020004" pitchFamily="2" charset="0"/>
                <a:hlinkClick r:id="rId3"/>
              </a:rPr>
              <a:t>.NET 8</a:t>
            </a:r>
            <a:endParaRPr lang="en-US" sz="2800" b="0" i="0">
              <a:effectLst/>
              <a:latin typeface="Helvetica Neue" panose="02000503000000020004" pitchFamily="2" charset="0"/>
            </a:endParaRPr>
          </a:p>
          <a:p>
            <a:pPr marL="742950" lvl="1" indent="-285750">
              <a:buFont typeface="Arial" panose="020B0604020202020204" pitchFamily="34" charset="0"/>
              <a:buChar char="•"/>
            </a:pPr>
            <a:r>
              <a:rPr lang="en-US" sz="2800" b="0" i="0" u="none" strike="noStrike">
                <a:effectLst/>
                <a:latin typeface="Helvetica Neue" panose="02000503000000020004" pitchFamily="2" charset="0"/>
                <a:hlinkClick r:id="rId4"/>
              </a:rPr>
              <a:t>.NET 7</a:t>
            </a:r>
            <a:endParaRPr lang="en-US" sz="2800" b="0" i="0">
              <a:effectLst/>
              <a:latin typeface="Helvetica Neue" panose="02000503000000020004" pitchFamily="2" charset="0"/>
            </a:endParaRPr>
          </a:p>
          <a:p>
            <a:pPr>
              <a:buFont typeface="Arial" panose="020B0604020202020204" pitchFamily="34" charset="0"/>
              <a:buChar char="•"/>
            </a:pPr>
            <a:r>
              <a:rPr lang="en-US" b="0" i="0">
                <a:effectLst/>
                <a:latin typeface="Helvetica Neue" panose="02000503000000020004" pitchFamily="2" charset="0"/>
              </a:rPr>
              <a:t>You can also go to the </a:t>
            </a:r>
            <a:r>
              <a:rPr lang="en-US" b="0" i="0" u="none" strike="noStrike">
                <a:effectLst/>
                <a:latin typeface="Helvetica Neue" panose="02000503000000020004" pitchFamily="2" charset="0"/>
                <a:hlinkClick r:id="rId5"/>
              </a:rPr>
              <a:t>Issues of .NET</a:t>
            </a:r>
            <a:r>
              <a:rPr lang="en-US" b="0" i="0">
                <a:effectLst/>
                <a:latin typeface="Helvetica Neue" panose="02000503000000020004" pitchFamily="2" charset="0"/>
              </a:rPr>
              <a:t> to see anything that might not have made it to the documents yet.</a:t>
            </a:r>
          </a:p>
          <a:p>
            <a:endParaRPr lang="en-US" sz="1500"/>
          </a:p>
        </p:txBody>
      </p:sp>
    </p:spTree>
    <p:extLst>
      <p:ext uri="{BB962C8B-B14F-4D97-AF65-F5344CB8AC3E}">
        <p14:creationId xmlns:p14="http://schemas.microsoft.com/office/powerpoint/2010/main" val="2955499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3F8F9-1DC7-9B29-8C65-AF5D32C13617}"/>
              </a:ext>
            </a:extLst>
          </p:cNvPr>
          <p:cNvSpPr>
            <a:spLocks noGrp="1"/>
          </p:cNvSpPr>
          <p:nvPr>
            <p:ph type="title"/>
          </p:nvPr>
        </p:nvSpPr>
        <p:spPr>
          <a:xfrm>
            <a:off x="1389278" y="1233241"/>
            <a:ext cx="3240506" cy="4064628"/>
          </a:xfrm>
        </p:spPr>
        <p:txBody>
          <a:bodyPr>
            <a:normAutofit/>
          </a:bodyPr>
          <a:lstStyle/>
          <a:p>
            <a:r>
              <a:rPr lang="en-US">
                <a:solidFill>
                  <a:srgbClr val="FFFFFF"/>
                </a:solidFill>
              </a:rPr>
              <a:t>Categorizing Changes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85454CA-B50C-9A7A-99ED-E7DADE80E9F2}"/>
              </a:ext>
            </a:extLst>
          </p:cNvPr>
          <p:cNvSpPr>
            <a:spLocks noGrp="1"/>
          </p:cNvSpPr>
          <p:nvPr>
            <p:ph idx="1"/>
          </p:nvPr>
        </p:nvSpPr>
        <p:spPr>
          <a:xfrm>
            <a:off x="6096000" y="820880"/>
            <a:ext cx="5257799" cy="4889350"/>
          </a:xfrm>
        </p:spPr>
        <p:txBody>
          <a:bodyPr anchor="t">
            <a:normAutofit/>
          </a:bodyPr>
          <a:lstStyle/>
          <a:p>
            <a:pPr>
              <a:buFont typeface="Arial" panose="020B0604020202020204" pitchFamily="34" charset="0"/>
              <a:buChar char="•"/>
            </a:pPr>
            <a:r>
              <a:rPr lang="en-US" sz="2000" b="0" i="0">
                <a:effectLst/>
                <a:latin typeface="Helvetica Neue" panose="02000503000000020004" pitchFamily="2" charset="0"/>
              </a:rPr>
              <a:t>Each change is categorized as one of the following:</a:t>
            </a:r>
          </a:p>
          <a:p>
            <a:pPr marL="742950" lvl="1" indent="-285750">
              <a:buFont typeface="Arial" panose="020B0604020202020204" pitchFamily="34" charset="0"/>
              <a:buChar char="•"/>
            </a:pPr>
            <a:r>
              <a:rPr lang="en-US" sz="2000" b="1" i="0">
                <a:effectLst/>
                <a:latin typeface="Helvetica Neue" panose="02000503000000020004" pitchFamily="2" charset="0"/>
              </a:rPr>
              <a:t>Binary incompatible</a:t>
            </a:r>
            <a:r>
              <a:rPr lang="en-US" sz="2000" b="0" i="0">
                <a:effectLst/>
                <a:latin typeface="Helvetica Neue" panose="02000503000000020004" pitchFamily="2" charset="0"/>
              </a:rPr>
              <a:t> - Breaking change when running code against the new runtime, recompile with new runtime</a:t>
            </a:r>
          </a:p>
          <a:p>
            <a:pPr marL="742950" lvl="1" indent="-285750">
              <a:buFont typeface="Arial" panose="020B0604020202020204" pitchFamily="34" charset="0"/>
              <a:buChar char="•"/>
            </a:pPr>
            <a:r>
              <a:rPr lang="en-US" sz="2000" b="1" i="0">
                <a:effectLst/>
                <a:latin typeface="Helvetica Neue" panose="02000503000000020004" pitchFamily="2" charset="0"/>
              </a:rPr>
              <a:t>Source incompatible</a:t>
            </a:r>
            <a:r>
              <a:rPr lang="en-US" sz="2000" b="0" i="0">
                <a:effectLst/>
                <a:latin typeface="Helvetica Neue" panose="02000503000000020004" pitchFamily="2" charset="0"/>
              </a:rPr>
              <a:t> - Breaking change at compile time, source change might be required</a:t>
            </a:r>
          </a:p>
          <a:p>
            <a:pPr marL="742950" lvl="1" indent="-285750">
              <a:buFont typeface="Arial" panose="020B0604020202020204" pitchFamily="34" charset="0"/>
              <a:buChar char="•"/>
            </a:pPr>
            <a:r>
              <a:rPr lang="en-US" sz="2000" b="1" i="0">
                <a:effectLst/>
                <a:latin typeface="Helvetica Neue" panose="02000503000000020004" pitchFamily="2" charset="0"/>
              </a:rPr>
              <a:t>Behavioral change</a:t>
            </a:r>
            <a:r>
              <a:rPr lang="en-US" sz="2000" b="0" i="0">
                <a:effectLst/>
                <a:latin typeface="Helvetica Neue" panose="02000503000000020004" pitchFamily="2" charset="0"/>
              </a:rPr>
              <a:t> - Existing code may behave differently at runtime, if not expected, code change would be required</a:t>
            </a:r>
          </a:p>
          <a:p>
            <a:pPr>
              <a:buFont typeface="Arial" panose="020B0604020202020204" pitchFamily="34" charset="0"/>
              <a:buChar char="•"/>
            </a:pPr>
            <a:r>
              <a:rPr lang="en-US" sz="2000" b="0" i="0">
                <a:effectLst/>
                <a:latin typeface="Helvetica Neue" panose="02000503000000020004" pitchFamily="2" charset="0"/>
              </a:rPr>
              <a:t>Given these changes, we will focus more on the </a:t>
            </a:r>
            <a:r>
              <a:rPr lang="en-US" sz="2000" b="1" i="0">
                <a:effectLst/>
                <a:latin typeface="Helvetica Neue" panose="02000503000000020004" pitchFamily="2" charset="0"/>
              </a:rPr>
              <a:t>Source incompatible</a:t>
            </a:r>
            <a:r>
              <a:rPr lang="en-US" sz="2000" b="0" i="0">
                <a:effectLst/>
                <a:latin typeface="Helvetica Neue" panose="02000503000000020004" pitchFamily="2" charset="0"/>
              </a:rPr>
              <a:t> types as those typically indicate a code change.</a:t>
            </a:r>
          </a:p>
          <a:p>
            <a:pPr marL="0" indent="0">
              <a:buNone/>
            </a:pPr>
            <a:endParaRPr lang="en-US" sz="13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34557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030EF-A615-13D3-D4D6-FA14AF3595FE}"/>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.NET Categories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2A5F1D3F-5A90-EACC-D4CD-48084FD8DC0B}"/>
              </a:ext>
            </a:extLst>
          </p:cNvPr>
          <p:cNvGraphicFramePr>
            <a:graphicFrameLocks noGrp="1"/>
          </p:cNvGraphicFramePr>
          <p:nvPr>
            <p:ph idx="1"/>
            <p:extLst>
              <p:ext uri="{D42A27DB-BD31-4B8C-83A1-F6EECF244321}">
                <p14:modId xmlns:p14="http://schemas.microsoft.com/office/powerpoint/2010/main" val="1959576775"/>
              </p:ext>
            </p:extLst>
          </p:nvPr>
        </p:nvGraphicFramePr>
        <p:xfrm>
          <a:off x="1215074" y="1800911"/>
          <a:ext cx="9761856" cy="4351347"/>
        </p:xfrm>
        <a:graphic>
          <a:graphicData uri="http://schemas.openxmlformats.org/drawingml/2006/table">
            <a:tbl>
              <a:tblPr firstRow="1" bandRow="1"/>
              <a:tblGrid>
                <a:gridCol w="2440464">
                  <a:extLst>
                    <a:ext uri="{9D8B030D-6E8A-4147-A177-3AD203B41FA5}">
                      <a16:colId xmlns:a16="http://schemas.microsoft.com/office/drawing/2014/main" val="2625061991"/>
                    </a:ext>
                  </a:extLst>
                </a:gridCol>
                <a:gridCol w="2440464">
                  <a:extLst>
                    <a:ext uri="{9D8B030D-6E8A-4147-A177-3AD203B41FA5}">
                      <a16:colId xmlns:a16="http://schemas.microsoft.com/office/drawing/2014/main" val="2068331174"/>
                    </a:ext>
                  </a:extLst>
                </a:gridCol>
                <a:gridCol w="2440464">
                  <a:extLst>
                    <a:ext uri="{9D8B030D-6E8A-4147-A177-3AD203B41FA5}">
                      <a16:colId xmlns:a16="http://schemas.microsoft.com/office/drawing/2014/main" val="4269356072"/>
                    </a:ext>
                  </a:extLst>
                </a:gridCol>
                <a:gridCol w="2440464">
                  <a:extLst>
                    <a:ext uri="{9D8B030D-6E8A-4147-A177-3AD203B41FA5}">
                      <a16:colId xmlns:a16="http://schemas.microsoft.com/office/drawing/2014/main" val="3402293215"/>
                    </a:ext>
                  </a:extLst>
                </a:gridCol>
              </a:tblGrid>
              <a:tr h="334719">
                <a:tc>
                  <a:txBody>
                    <a:bodyPr/>
                    <a:lstStyle/>
                    <a:p>
                      <a:r>
                        <a:rPr lang="en-US" sz="1400" b="1">
                          <a:solidFill>
                            <a:srgbClr val="000000"/>
                          </a:solidFill>
                          <a:effectLst/>
                        </a:rPr>
                        <a:t>Topic</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b="1">
                          <a:solidFill>
                            <a:srgbClr val="000000"/>
                          </a:solidFill>
                          <a:effectLst/>
                        </a:rPr>
                        <a:t>Source incompatible</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b="1">
                          <a:solidFill>
                            <a:srgbClr val="000000"/>
                          </a:solidFill>
                          <a:effectLst/>
                        </a:rPr>
                        <a:t>Binary incompatible</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b="1">
                          <a:solidFill>
                            <a:srgbClr val="000000"/>
                          </a:solidFill>
                          <a:effectLst/>
                        </a:rPr>
                        <a:t>Behavioral change</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440698980"/>
                  </a:ext>
                </a:extLst>
              </a:tr>
              <a:tr h="334719">
                <a:tc>
                  <a:txBody>
                    <a:bodyPr/>
                    <a:lstStyle/>
                    <a:p>
                      <a:r>
                        <a:rPr lang="en-US" sz="1400" u="none" strike="noStrike">
                          <a:solidFill>
                            <a:srgbClr val="0088CC"/>
                          </a:solidFill>
                          <a:effectLst/>
                          <a:hlinkClick r:id="rId3"/>
                        </a:rPr>
                        <a:t>ASP.NET Core</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3</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3</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132438132"/>
                  </a:ext>
                </a:extLst>
              </a:tr>
              <a:tr h="334719">
                <a:tc>
                  <a:txBody>
                    <a:bodyPr/>
                    <a:lstStyle/>
                    <a:p>
                      <a:r>
                        <a:rPr lang="en-US" sz="1400" u="none" strike="noStrike">
                          <a:solidFill>
                            <a:srgbClr val="0088CC"/>
                          </a:solidFill>
                          <a:effectLst/>
                          <a:hlinkClick r:id="rId4"/>
                        </a:rPr>
                        <a:t>Containers</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2</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5</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343969711"/>
                  </a:ext>
                </a:extLst>
              </a:tr>
              <a:tr h="334719">
                <a:tc>
                  <a:txBody>
                    <a:bodyPr/>
                    <a:lstStyle/>
                    <a:p>
                      <a:r>
                        <a:rPr lang="en-US" sz="1400" u="none" strike="noStrike">
                          <a:solidFill>
                            <a:srgbClr val="0088CC"/>
                          </a:solidFill>
                          <a:effectLst/>
                          <a:hlinkClick r:id="rId5"/>
                        </a:rPr>
                        <a:t>Core .NET Libraries</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4</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2</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12</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990413805"/>
                  </a:ext>
                </a:extLst>
              </a:tr>
              <a:tr h="334719">
                <a:tc>
                  <a:txBody>
                    <a:bodyPr/>
                    <a:lstStyle/>
                    <a:p>
                      <a:r>
                        <a:rPr lang="en-US" sz="1400" u="none" strike="noStrike">
                          <a:solidFill>
                            <a:srgbClr val="0088CC"/>
                          </a:solidFill>
                          <a:effectLst/>
                          <a:hlinkClick r:id="rId6"/>
                        </a:rPr>
                        <a:t>Cryptography</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1</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1</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465603188"/>
                  </a:ext>
                </a:extLst>
              </a:tr>
              <a:tr h="334719">
                <a:tc>
                  <a:txBody>
                    <a:bodyPr/>
                    <a:lstStyle/>
                    <a:p>
                      <a:r>
                        <a:rPr lang="en-US" sz="1400" u="none" strike="noStrike">
                          <a:solidFill>
                            <a:srgbClr val="0088CC"/>
                          </a:solidFill>
                          <a:effectLst/>
                          <a:hlinkClick r:id="rId7"/>
                        </a:rPr>
                        <a:t>Deployment</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1</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2</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698039697"/>
                  </a:ext>
                </a:extLst>
              </a:tr>
              <a:tr h="334719">
                <a:tc>
                  <a:txBody>
                    <a:bodyPr/>
                    <a:lstStyle/>
                    <a:p>
                      <a:r>
                        <a:rPr lang="en-US" sz="1400" u="none" strike="noStrike">
                          <a:solidFill>
                            <a:srgbClr val="0088CC"/>
                          </a:solidFill>
                          <a:effectLst/>
                          <a:hlinkClick r:id="rId8"/>
                        </a:rPr>
                        <a:t>Extensions</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2</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6</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239330236"/>
                  </a:ext>
                </a:extLst>
              </a:tr>
              <a:tr h="334719">
                <a:tc>
                  <a:txBody>
                    <a:bodyPr/>
                    <a:lstStyle/>
                    <a:p>
                      <a:r>
                        <a:rPr lang="en-US" sz="1400" u="none" strike="noStrike">
                          <a:solidFill>
                            <a:srgbClr val="0088CC"/>
                          </a:solidFill>
                          <a:effectLst/>
                          <a:hlinkClick r:id="rId9"/>
                        </a:rPr>
                        <a:t>Globalization</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2</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468062920"/>
                  </a:ext>
                </a:extLst>
              </a:tr>
              <a:tr h="334719">
                <a:tc>
                  <a:txBody>
                    <a:bodyPr/>
                    <a:lstStyle/>
                    <a:p>
                      <a:r>
                        <a:rPr lang="en-US" sz="1400" u="none" strike="noStrike">
                          <a:solidFill>
                            <a:srgbClr val="0088CC"/>
                          </a:solidFill>
                          <a:effectLst/>
                          <a:hlinkClick r:id="rId10"/>
                        </a:rPr>
                        <a:t>Interop</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2</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1</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1</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4016451156"/>
                  </a:ext>
                </a:extLst>
              </a:tr>
              <a:tr h="334719">
                <a:tc>
                  <a:txBody>
                    <a:bodyPr/>
                    <a:lstStyle/>
                    <a:p>
                      <a:r>
                        <a:rPr lang="en-US" sz="1400" u="none" strike="noStrike">
                          <a:solidFill>
                            <a:srgbClr val="0088CC"/>
                          </a:solidFill>
                          <a:effectLst/>
                          <a:hlinkClick r:id="rId11"/>
                        </a:rPr>
                        <a:t>Reflection</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1</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996363887"/>
                  </a:ext>
                </a:extLst>
              </a:tr>
              <a:tr h="334719">
                <a:tc>
                  <a:txBody>
                    <a:bodyPr/>
                    <a:lstStyle/>
                    <a:p>
                      <a:r>
                        <a:rPr lang="en-US" sz="1400" u="none" strike="noStrike">
                          <a:solidFill>
                            <a:srgbClr val="0088CC"/>
                          </a:solidFill>
                          <a:effectLst/>
                          <a:hlinkClick r:id="rId12"/>
                        </a:rPr>
                        <a:t>SDK</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5</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3</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11</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697474118"/>
                  </a:ext>
                </a:extLst>
              </a:tr>
              <a:tr h="334719">
                <a:tc>
                  <a:txBody>
                    <a:bodyPr/>
                    <a:lstStyle/>
                    <a:p>
                      <a:r>
                        <a:rPr lang="en-US" sz="1400" u="none" strike="noStrike">
                          <a:solidFill>
                            <a:srgbClr val="0088CC"/>
                          </a:solidFill>
                          <a:effectLst/>
                          <a:hlinkClick r:id="rId13"/>
                        </a:rPr>
                        <a:t>Serialization</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2</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416279165"/>
                  </a:ext>
                </a:extLst>
              </a:tr>
              <a:tr h="334719">
                <a:tc>
                  <a:txBody>
                    <a:bodyPr/>
                    <a:lstStyle/>
                    <a:p>
                      <a:r>
                        <a:rPr lang="en-US" sz="1400" u="none" strike="noStrike">
                          <a:solidFill>
                            <a:srgbClr val="0088CC"/>
                          </a:solidFill>
                          <a:effectLst/>
                          <a:hlinkClick r:id="rId14"/>
                        </a:rPr>
                        <a:t>Windows Forms</a:t>
                      </a:r>
                      <a:endParaRPr lang="en-US" sz="1400">
                        <a:effectLst/>
                      </a:endParaRP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1</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0</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400">
                          <a:effectLst/>
                        </a:rPr>
                        <a:t>7</a:t>
                      </a:r>
                    </a:p>
                  </a:txBody>
                  <a:tcPr marL="95061" marR="95061" marT="43874" marB="43874"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994850142"/>
                  </a:ext>
                </a:extLst>
              </a:tr>
            </a:tbl>
          </a:graphicData>
        </a:graphic>
      </p:graphicFrame>
    </p:spTree>
    <p:extLst>
      <p:ext uri="{BB962C8B-B14F-4D97-AF65-F5344CB8AC3E}">
        <p14:creationId xmlns:p14="http://schemas.microsoft.com/office/powerpoint/2010/main" val="423584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96ABF-8421-4E09-964F-9BC40165AFED}"/>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Entity Framework Core Changes</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82F4DFC-E6C0-F1E6-BF76-E710B174FC01}"/>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Changes labeled High</a:t>
            </a:r>
          </a:p>
          <a:p>
            <a:pPr marL="742950" lvl="1" indent="-228600">
              <a:lnSpc>
                <a:spcPct val="90000"/>
              </a:lnSpc>
              <a:spcAft>
                <a:spcPts val="600"/>
              </a:spcAft>
              <a:buFont typeface="Arial" panose="020B0604020202020204" pitchFamily="34" charset="0"/>
              <a:buChar char="•"/>
            </a:pPr>
            <a:r>
              <a:rPr lang="en-US" sz="2000"/>
              <a:t>Contains in LINQ queries is moving to a new more efficient query rendering</a:t>
            </a:r>
          </a:p>
          <a:p>
            <a:pPr marL="742950" lvl="1" indent="-228600">
              <a:lnSpc>
                <a:spcPct val="90000"/>
              </a:lnSpc>
              <a:spcAft>
                <a:spcPts val="600"/>
              </a:spcAft>
              <a:buFont typeface="Arial" panose="020B0604020202020204" pitchFamily="34" charset="0"/>
              <a:buChar char="•"/>
            </a:pPr>
            <a:r>
              <a:rPr lang="en-US" sz="2000"/>
              <a:t>Enums in JSON document are stored as ints instead of strings by default</a:t>
            </a:r>
          </a:p>
        </p:txBody>
      </p:sp>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7A17C5A5-D445-8B6A-EE1D-6F2D0ADA3D5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FF3A8095-A706-9CCC-AD75-29932FAEEFF2}"/>
              </a:ext>
            </a:extLst>
          </p:cNvPr>
          <p:cNvGraphicFramePr>
            <a:graphicFrameLocks noGrp="1"/>
          </p:cNvGraphicFramePr>
          <p:nvPr>
            <p:ph idx="1"/>
            <p:extLst>
              <p:ext uri="{D42A27DB-BD31-4B8C-83A1-F6EECF244321}">
                <p14:modId xmlns:p14="http://schemas.microsoft.com/office/powerpoint/2010/main" val="2974163078"/>
              </p:ext>
            </p:extLst>
          </p:nvPr>
        </p:nvGraphicFramePr>
        <p:xfrm>
          <a:off x="5911532" y="3603545"/>
          <a:ext cx="5150279" cy="1475664"/>
        </p:xfrm>
        <a:graphic>
          <a:graphicData uri="http://schemas.openxmlformats.org/drawingml/2006/table">
            <a:tbl>
              <a:tblPr firstRow="1" bandRow="1"/>
              <a:tblGrid>
                <a:gridCol w="1540456">
                  <a:extLst>
                    <a:ext uri="{9D8B030D-6E8A-4147-A177-3AD203B41FA5}">
                      <a16:colId xmlns:a16="http://schemas.microsoft.com/office/drawing/2014/main" val="2939539021"/>
                    </a:ext>
                  </a:extLst>
                </a:gridCol>
                <a:gridCol w="2157519">
                  <a:extLst>
                    <a:ext uri="{9D8B030D-6E8A-4147-A177-3AD203B41FA5}">
                      <a16:colId xmlns:a16="http://schemas.microsoft.com/office/drawing/2014/main" val="2152132864"/>
                    </a:ext>
                  </a:extLst>
                </a:gridCol>
                <a:gridCol w="1452304">
                  <a:extLst>
                    <a:ext uri="{9D8B030D-6E8A-4147-A177-3AD203B41FA5}">
                      <a16:colId xmlns:a16="http://schemas.microsoft.com/office/drawing/2014/main" val="2804062997"/>
                    </a:ext>
                  </a:extLst>
                </a:gridCol>
              </a:tblGrid>
              <a:tr h="737832">
                <a:tc>
                  <a:txBody>
                    <a:bodyPr/>
                    <a:lstStyle/>
                    <a:p>
                      <a:r>
                        <a:rPr lang="en-US" sz="3100" b="1">
                          <a:solidFill>
                            <a:srgbClr val="000000"/>
                          </a:solidFill>
                          <a:effectLst/>
                        </a:rPr>
                        <a:t>High</a:t>
                      </a:r>
                    </a:p>
                  </a:txBody>
                  <a:tcPr marL="214870" marR="214870" marT="99171" marB="9917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3100" b="1">
                          <a:solidFill>
                            <a:srgbClr val="000000"/>
                          </a:solidFill>
                          <a:effectLst/>
                        </a:rPr>
                        <a:t>Medium</a:t>
                      </a:r>
                    </a:p>
                  </a:txBody>
                  <a:tcPr marL="214870" marR="214870" marT="99171" marB="9917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3100" b="1">
                          <a:solidFill>
                            <a:srgbClr val="000000"/>
                          </a:solidFill>
                          <a:effectLst/>
                        </a:rPr>
                        <a:t>Low</a:t>
                      </a:r>
                    </a:p>
                  </a:txBody>
                  <a:tcPr marL="214870" marR="214870" marT="99171" marB="9917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380388686"/>
                  </a:ext>
                </a:extLst>
              </a:tr>
              <a:tr h="737832">
                <a:tc>
                  <a:txBody>
                    <a:bodyPr/>
                    <a:lstStyle/>
                    <a:p>
                      <a:r>
                        <a:rPr lang="en-US" sz="3100">
                          <a:effectLst/>
                        </a:rPr>
                        <a:t>2</a:t>
                      </a:r>
                    </a:p>
                  </a:txBody>
                  <a:tcPr marL="214870" marR="214870" marT="99171" marB="9917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3100">
                          <a:effectLst/>
                        </a:rPr>
                        <a:t>2</a:t>
                      </a:r>
                    </a:p>
                  </a:txBody>
                  <a:tcPr marL="214870" marR="214870" marT="99171" marB="9917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3100">
                          <a:effectLst/>
                        </a:rPr>
                        <a:t>5</a:t>
                      </a:r>
                    </a:p>
                  </a:txBody>
                  <a:tcPr marL="214870" marR="214870" marT="99171" marB="9917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4112560901"/>
                  </a:ext>
                </a:extLst>
              </a:tr>
            </a:tbl>
          </a:graphicData>
        </a:graphic>
      </p:graphicFrame>
    </p:spTree>
    <p:extLst>
      <p:ext uri="{BB962C8B-B14F-4D97-AF65-F5344CB8AC3E}">
        <p14:creationId xmlns:p14="http://schemas.microsoft.com/office/powerpoint/2010/main" val="3215488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7A007-513C-97FA-D83F-277A0AEEABD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Prepare for Migration</a:t>
            </a:r>
          </a:p>
        </p:txBody>
      </p:sp>
      <p:graphicFrame>
        <p:nvGraphicFramePr>
          <p:cNvPr id="5" name="Content Placeholder 2">
            <a:extLst>
              <a:ext uri="{FF2B5EF4-FFF2-40B4-BE49-F238E27FC236}">
                <a16:creationId xmlns:a16="http://schemas.microsoft.com/office/drawing/2014/main" id="{F4666506-CC3C-DBA0-1E3D-1DF798C6B3B9}"/>
              </a:ext>
            </a:extLst>
          </p:cNvPr>
          <p:cNvGraphicFramePr>
            <a:graphicFrameLocks noGrp="1"/>
          </p:cNvGraphicFramePr>
          <p:nvPr>
            <p:ph idx="1"/>
            <p:extLst>
              <p:ext uri="{D42A27DB-BD31-4B8C-83A1-F6EECF244321}">
                <p14:modId xmlns:p14="http://schemas.microsoft.com/office/powerpoint/2010/main" val="406266355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325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7B719BD0-B3D2-8F04-4BED-9F6504BA40AA}"/>
              </a:ext>
            </a:extLst>
          </p:cNvPr>
          <p:cNvSpPr>
            <a:spLocks noGrp="1"/>
          </p:cNvSpPr>
          <p:nvPr>
            <p:ph type="title"/>
          </p:nvPr>
        </p:nvSpPr>
        <p:spPr>
          <a:xfrm>
            <a:off x="838200" y="365125"/>
            <a:ext cx="10515599" cy="1325563"/>
          </a:xfrm>
        </p:spPr>
        <p:txBody>
          <a:bodyPr>
            <a:normAutofit/>
          </a:bodyPr>
          <a:lstStyle/>
          <a:p>
            <a:r>
              <a:rPr lang="en-US"/>
              <a:t>Visual Studio</a:t>
            </a:r>
          </a:p>
        </p:txBody>
      </p:sp>
      <p:sp>
        <p:nvSpPr>
          <p:cNvPr id="3" name="Content Placeholder 2">
            <a:extLst>
              <a:ext uri="{FF2B5EF4-FFF2-40B4-BE49-F238E27FC236}">
                <a16:creationId xmlns:a16="http://schemas.microsoft.com/office/drawing/2014/main" id="{BCD8AB7F-301B-D020-8840-235EC3981135}"/>
              </a:ext>
            </a:extLst>
          </p:cNvPr>
          <p:cNvSpPr>
            <a:spLocks noGrp="1"/>
          </p:cNvSpPr>
          <p:nvPr>
            <p:ph idx="1"/>
          </p:nvPr>
        </p:nvSpPr>
        <p:spPr>
          <a:xfrm>
            <a:off x="838200" y="1825625"/>
            <a:ext cx="5393361" cy="4351338"/>
          </a:xfrm>
        </p:spPr>
        <p:txBody>
          <a:bodyPr>
            <a:normAutofit/>
          </a:bodyPr>
          <a:lstStyle/>
          <a:p>
            <a:pPr>
              <a:buFont typeface="Arial" panose="020B0604020202020204" pitchFamily="34" charset="0"/>
              <a:buChar char="•"/>
            </a:pPr>
            <a:r>
              <a:rPr lang="en-US" b="0" i="0">
                <a:effectLst/>
                <a:latin typeface="Söhne"/>
              </a:rPr>
              <a:t>Download </a:t>
            </a:r>
            <a:r>
              <a:rPr lang="en-US" b="0" i="0" u="none" strike="noStrike">
                <a:effectLst/>
                <a:latin typeface="Söhne"/>
                <a:hlinkClick r:id="rId3">
                  <a:extLst>
                    <a:ext uri="{A12FA001-AC4F-418D-AE19-62706E023703}">
                      <ahyp:hlinkClr xmlns:ahyp="http://schemas.microsoft.com/office/drawing/2018/hyperlinkcolor" val="tx"/>
                    </a:ext>
                  </a:extLst>
                </a:hlinkClick>
              </a:rPr>
              <a:t>Visual Studio 2022 Preview</a:t>
            </a:r>
            <a:r>
              <a:rPr lang="en-US" b="0" i="0">
                <a:effectLst/>
                <a:latin typeface="Söhne"/>
              </a:rPr>
              <a:t> with ASP.NET and web development workload.</a:t>
            </a:r>
          </a:p>
          <a:p>
            <a:pPr>
              <a:buFont typeface="Arial" panose="020B0604020202020204" pitchFamily="34" charset="0"/>
              <a:buChar char="•"/>
            </a:pPr>
            <a:r>
              <a:rPr lang="en-US" b="0" i="0">
                <a:effectLst/>
                <a:latin typeface="Söhne"/>
              </a:rPr>
              <a:t>If you already have Visual Studio installed, you can go to the available tab in the installer and you should see it there to update.</a:t>
            </a:r>
          </a:p>
          <a:p>
            <a:pPr>
              <a:buFont typeface="Arial" panose="020B0604020202020204" pitchFamily="34" charset="0"/>
              <a:buChar char="•"/>
            </a:pPr>
            <a:endParaRPr lang="en-US" b="0" i="0">
              <a:effectLst/>
              <a:latin typeface="Söhne"/>
            </a:endParaRPr>
          </a:p>
          <a:p>
            <a:endParaRPr lang="en-US"/>
          </a:p>
        </p:txBody>
      </p:sp>
      <p:sp>
        <p:nvSpPr>
          <p:cNvPr id="13" name="Oval 1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B3CD0FB-AB29-DE8C-FEDD-329786D952E6}"/>
              </a:ext>
            </a:extLst>
          </p:cNvPr>
          <p:cNvPicPr>
            <a:picLocks noChangeAspect="1"/>
          </p:cNvPicPr>
          <p:nvPr/>
        </p:nvPicPr>
        <p:blipFill>
          <a:blip r:embed="rId4"/>
          <a:stretch>
            <a:fillRect/>
          </a:stretch>
        </p:blipFill>
        <p:spPr>
          <a:xfrm>
            <a:off x="7234828" y="2510803"/>
            <a:ext cx="4221597" cy="1836394"/>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672626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EF822-FA63-535F-C359-E4F4033E81D4}"/>
              </a:ext>
            </a:extLst>
          </p:cNvPr>
          <p:cNvSpPr>
            <a:spLocks noGrp="1"/>
          </p:cNvSpPr>
          <p:nvPr>
            <p:ph type="title"/>
          </p:nvPr>
        </p:nvSpPr>
        <p:spPr>
          <a:xfrm>
            <a:off x="686834" y="1153572"/>
            <a:ext cx="3200400" cy="4461163"/>
          </a:xfrm>
        </p:spPr>
        <p:txBody>
          <a:bodyPr>
            <a:normAutofit/>
          </a:bodyPr>
          <a:lstStyle/>
          <a:p>
            <a:r>
              <a:rPr lang="en-US">
                <a:solidFill>
                  <a:srgbClr val="FFFFFF"/>
                </a:solidFill>
              </a:rPr>
              <a:t>Visual Studio Code (VS Code)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3CC862-0CCD-597C-C57C-156D885C9EDD}"/>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US" b="0" i="0">
                <a:effectLst/>
                <a:latin typeface="Söhne"/>
              </a:rPr>
              <a:t>Download </a:t>
            </a:r>
            <a:r>
              <a:rPr lang="en-US" b="0" i="0" u="none" strike="noStrike">
                <a:effectLst/>
                <a:latin typeface="Söhne"/>
                <a:hlinkClick r:id="rId3">
                  <a:extLst>
                    <a:ext uri="{A12FA001-AC4F-418D-AE19-62706E023703}">
                      <ahyp:hlinkClr xmlns:ahyp="http://schemas.microsoft.com/office/drawing/2018/hyperlinkcolor" val="tx"/>
                    </a:ext>
                  </a:extLst>
                </a:hlinkClick>
              </a:rPr>
              <a:t>Visual Studio Code</a:t>
            </a:r>
            <a:endParaRPr lang="en-US" b="0" i="0">
              <a:effectLst/>
              <a:latin typeface="Söhne"/>
            </a:endParaRPr>
          </a:p>
          <a:p>
            <a:pPr>
              <a:buFont typeface="Arial" panose="020B0604020202020204" pitchFamily="34" charset="0"/>
              <a:buChar char="•"/>
            </a:pPr>
            <a:r>
              <a:rPr lang="en-US" b="0" i="0">
                <a:effectLst/>
                <a:latin typeface="Söhne"/>
              </a:rPr>
              <a:t>Install the </a:t>
            </a:r>
            <a:r>
              <a:rPr lang="en-US" b="0" i="0" u="none" strike="noStrike">
                <a:effectLst/>
                <a:latin typeface="Söhne"/>
                <a:hlinkClick r:id="rId4">
                  <a:extLst>
                    <a:ext uri="{A12FA001-AC4F-418D-AE19-62706E023703}">
                      <ahyp:hlinkClr xmlns:ahyp="http://schemas.microsoft.com/office/drawing/2018/hyperlinkcolor" val="tx"/>
                    </a:ext>
                  </a:extLst>
                </a:hlinkClick>
              </a:rPr>
              <a:t>C# for Visual Studio Code</a:t>
            </a:r>
            <a:r>
              <a:rPr lang="en-US" b="0" i="0">
                <a:effectLst/>
                <a:latin typeface="Söhne"/>
              </a:rPr>
              <a:t> extension</a:t>
            </a:r>
          </a:p>
          <a:p>
            <a:pPr>
              <a:buFont typeface="Arial" panose="020B0604020202020204" pitchFamily="34" charset="0"/>
              <a:buChar char="•"/>
            </a:pPr>
            <a:r>
              <a:rPr lang="en-US" b="0" i="0">
                <a:effectLst/>
                <a:latin typeface="Söhne"/>
              </a:rPr>
              <a:t>Install the </a:t>
            </a:r>
            <a:r>
              <a:rPr lang="en-US" b="0" i="0" u="none" strike="noStrike">
                <a:effectLst/>
                <a:latin typeface="Söhne"/>
                <a:hlinkClick r:id="rId5">
                  <a:extLst>
                    <a:ext uri="{A12FA001-AC4F-418D-AE19-62706E023703}">
                      <ahyp:hlinkClr xmlns:ahyp="http://schemas.microsoft.com/office/drawing/2018/hyperlinkcolor" val="tx"/>
                    </a:ext>
                  </a:extLst>
                </a:hlinkClick>
              </a:rPr>
              <a:t>.NET 8 SDK</a:t>
            </a:r>
            <a:endParaRPr lang="en-US" b="0" i="0">
              <a:effectLst/>
              <a:latin typeface="Söhne"/>
            </a:endParaRPr>
          </a:p>
          <a:p>
            <a:r>
              <a:rPr lang="en-US"/>
              <a:t>Uses .NET CLI for tasks like project creation so you can use macOS, Linux, or Windows</a:t>
            </a:r>
          </a:p>
        </p:txBody>
      </p:sp>
    </p:spTree>
    <p:extLst>
      <p:ext uri="{BB962C8B-B14F-4D97-AF65-F5344CB8AC3E}">
        <p14:creationId xmlns:p14="http://schemas.microsoft.com/office/powerpoint/2010/main" val="2695463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0E80B-966A-4F40-E2BF-3A8E75C159C4}"/>
              </a:ext>
            </a:extLst>
          </p:cNvPr>
          <p:cNvSpPr>
            <a:spLocks noGrp="1"/>
          </p:cNvSpPr>
          <p:nvPr>
            <p:ph type="title"/>
          </p:nvPr>
        </p:nvSpPr>
        <p:spPr>
          <a:xfrm>
            <a:off x="838200" y="365125"/>
            <a:ext cx="10515600" cy="1325563"/>
          </a:xfrm>
        </p:spPr>
        <p:txBody>
          <a:bodyPr>
            <a:normAutofit/>
          </a:bodyPr>
          <a:lstStyle/>
          <a:p>
            <a:r>
              <a:rPr lang="en-US" sz="5400"/>
              <a:t>General Steps for Migration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D6FA533C-80DB-0CDB-22F8-487933B813F1}"/>
              </a:ext>
            </a:extLst>
          </p:cNvPr>
          <p:cNvGraphicFramePr>
            <a:graphicFrameLocks noGrp="1"/>
          </p:cNvGraphicFramePr>
          <p:nvPr>
            <p:ph idx="1"/>
            <p:extLst>
              <p:ext uri="{D42A27DB-BD31-4B8C-83A1-F6EECF244321}">
                <p14:modId xmlns:p14="http://schemas.microsoft.com/office/powerpoint/2010/main" val="180754018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880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5EABF-CF82-8449-DD6C-5A8AA2AFAFE1}"/>
              </a:ext>
            </a:extLst>
          </p:cNvPr>
          <p:cNvSpPr>
            <a:spLocks noGrp="1"/>
          </p:cNvSpPr>
          <p:nvPr>
            <p:ph type="title"/>
          </p:nvPr>
        </p:nvSpPr>
        <p:spPr>
          <a:xfrm>
            <a:off x="630936" y="639520"/>
            <a:ext cx="3429000" cy="1719072"/>
          </a:xfrm>
        </p:spPr>
        <p:txBody>
          <a:bodyPr anchor="b">
            <a:normAutofit/>
          </a:bodyPr>
          <a:lstStyle/>
          <a:p>
            <a:r>
              <a:rPr lang="en-US" sz="3800"/>
              <a:t>Update .NET SDK version in global.json</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02E2C-E5F2-0355-8B99-22B81E1B2295}"/>
              </a:ext>
            </a:extLst>
          </p:cNvPr>
          <p:cNvSpPr>
            <a:spLocks noGrp="1"/>
          </p:cNvSpPr>
          <p:nvPr>
            <p:ph idx="1"/>
          </p:nvPr>
        </p:nvSpPr>
        <p:spPr>
          <a:xfrm>
            <a:off x="630936" y="2807208"/>
            <a:ext cx="3429000" cy="3410712"/>
          </a:xfrm>
        </p:spPr>
        <p:txBody>
          <a:bodyPr anchor="t">
            <a:normAutofit/>
          </a:bodyPr>
          <a:lstStyle/>
          <a:p>
            <a:r>
              <a:rPr lang="en-US" sz="2200" b="0" i="0">
                <a:effectLst/>
                <a:latin typeface="Helvetica Neue" panose="02000503000000020004" pitchFamily="2" charset="0"/>
              </a:rPr>
              <a:t>If you rely on a global.json file to target a specific .NET Core SDK version, update the version property to the .NET 8.0 SDK version that's installed.</a:t>
            </a:r>
            <a:br>
              <a:rPr lang="en-US" sz="2200"/>
            </a:br>
            <a:endParaRPr lang="en-US" sz="2200"/>
          </a:p>
        </p:txBody>
      </p:sp>
      <p:pic>
        <p:nvPicPr>
          <p:cNvPr id="4" name="Picture 3">
            <a:extLst>
              <a:ext uri="{FF2B5EF4-FFF2-40B4-BE49-F238E27FC236}">
                <a16:creationId xmlns:a16="http://schemas.microsoft.com/office/drawing/2014/main" id="{19E4F90F-92AF-880F-22C1-A100E23B9758}"/>
              </a:ext>
            </a:extLst>
          </p:cNvPr>
          <p:cNvPicPr>
            <a:picLocks noChangeAspect="1"/>
          </p:cNvPicPr>
          <p:nvPr/>
        </p:nvPicPr>
        <p:blipFill>
          <a:blip r:embed="rId2"/>
          <a:stretch>
            <a:fillRect/>
          </a:stretch>
        </p:blipFill>
        <p:spPr>
          <a:xfrm>
            <a:off x="4654296" y="1156733"/>
            <a:ext cx="6903720" cy="4544534"/>
          </a:xfrm>
          <a:prstGeom prst="rect">
            <a:avLst/>
          </a:prstGeom>
        </p:spPr>
      </p:pic>
    </p:spTree>
    <p:extLst>
      <p:ext uri="{BB962C8B-B14F-4D97-AF65-F5344CB8AC3E}">
        <p14:creationId xmlns:p14="http://schemas.microsoft.com/office/powerpoint/2010/main" val="3880993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D872C-B47A-80D5-22CC-34B7CBFC1D82}"/>
              </a:ext>
            </a:extLst>
          </p:cNvPr>
          <p:cNvSpPr>
            <a:spLocks noGrp="1"/>
          </p:cNvSpPr>
          <p:nvPr>
            <p:ph type="title"/>
          </p:nvPr>
        </p:nvSpPr>
        <p:spPr>
          <a:xfrm>
            <a:off x="630936" y="639520"/>
            <a:ext cx="3429000" cy="1719072"/>
          </a:xfrm>
        </p:spPr>
        <p:txBody>
          <a:bodyPr anchor="b">
            <a:normAutofit/>
          </a:bodyPr>
          <a:lstStyle/>
          <a:p>
            <a:r>
              <a:rPr lang="en-US" sz="4200"/>
              <a:t>Update Target Framework</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54FF3D-D7E4-B048-174A-296FB3534BE3}"/>
              </a:ext>
            </a:extLst>
          </p:cNvPr>
          <p:cNvSpPr>
            <a:spLocks noGrp="1"/>
          </p:cNvSpPr>
          <p:nvPr>
            <p:ph idx="1"/>
          </p:nvPr>
        </p:nvSpPr>
        <p:spPr>
          <a:xfrm>
            <a:off x="630936" y="2807208"/>
            <a:ext cx="3429000" cy="3410712"/>
          </a:xfrm>
        </p:spPr>
        <p:txBody>
          <a:bodyPr anchor="t">
            <a:normAutofit/>
          </a:bodyPr>
          <a:lstStyle/>
          <a:p>
            <a:r>
              <a:rPr lang="en-US" sz="2200"/>
              <a:t>Update the .csproj file’s Target Framework Moniker to `net8.0`</a:t>
            </a:r>
          </a:p>
        </p:txBody>
      </p:sp>
      <p:pic>
        <p:nvPicPr>
          <p:cNvPr id="4" name="Picture 3">
            <a:extLst>
              <a:ext uri="{FF2B5EF4-FFF2-40B4-BE49-F238E27FC236}">
                <a16:creationId xmlns:a16="http://schemas.microsoft.com/office/drawing/2014/main" id="{7D5BBEA6-4CDD-4A9A-1FA3-B1F5AB98388F}"/>
              </a:ext>
            </a:extLst>
          </p:cNvPr>
          <p:cNvPicPr>
            <a:picLocks noChangeAspect="1"/>
          </p:cNvPicPr>
          <p:nvPr/>
        </p:nvPicPr>
        <p:blipFill>
          <a:blip r:embed="rId3"/>
          <a:stretch>
            <a:fillRect/>
          </a:stretch>
        </p:blipFill>
        <p:spPr>
          <a:xfrm>
            <a:off x="4654296" y="1763478"/>
            <a:ext cx="6903720" cy="3331044"/>
          </a:xfrm>
          <a:prstGeom prst="rect">
            <a:avLst/>
          </a:prstGeom>
        </p:spPr>
      </p:pic>
    </p:spTree>
    <p:extLst>
      <p:ext uri="{BB962C8B-B14F-4D97-AF65-F5344CB8AC3E}">
        <p14:creationId xmlns:p14="http://schemas.microsoft.com/office/powerpoint/2010/main" val="5383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2F8F-47B0-F8F7-972C-088BE63E067E}"/>
              </a:ext>
            </a:extLst>
          </p:cNvPr>
          <p:cNvSpPr>
            <a:spLocks noGrp="1"/>
          </p:cNvSpPr>
          <p:nvPr>
            <p:ph type="title"/>
          </p:nvPr>
        </p:nvSpPr>
        <p:spPr/>
        <p:txBody>
          <a:bodyPr/>
          <a:lstStyle/>
          <a:p>
            <a:r>
              <a:rPr lang="en-US"/>
              <a:t>Benefits of .NET</a:t>
            </a:r>
          </a:p>
        </p:txBody>
      </p:sp>
      <p:graphicFrame>
        <p:nvGraphicFramePr>
          <p:cNvPr id="11" name="Content Placeholder 2">
            <a:extLst>
              <a:ext uri="{FF2B5EF4-FFF2-40B4-BE49-F238E27FC236}">
                <a16:creationId xmlns:a16="http://schemas.microsoft.com/office/drawing/2014/main" id="{BD59FC25-1299-0AB6-2068-A70D6C8E087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2624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4C6A0-DA72-12ED-9D99-A51A9D12026C}"/>
              </a:ext>
            </a:extLst>
          </p:cNvPr>
          <p:cNvSpPr>
            <a:spLocks noGrp="1"/>
          </p:cNvSpPr>
          <p:nvPr>
            <p:ph type="title"/>
          </p:nvPr>
        </p:nvSpPr>
        <p:spPr>
          <a:xfrm>
            <a:off x="630936" y="639520"/>
            <a:ext cx="3429000" cy="1719072"/>
          </a:xfrm>
        </p:spPr>
        <p:txBody>
          <a:bodyPr anchor="b">
            <a:normAutofit/>
          </a:bodyPr>
          <a:lstStyle/>
          <a:p>
            <a:r>
              <a:rPr lang="en-US" sz="3800"/>
              <a:t>Update Package References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E03755-DB72-039F-9931-ECF37BD0895F}"/>
              </a:ext>
            </a:extLst>
          </p:cNvPr>
          <p:cNvSpPr>
            <a:spLocks noGrp="1"/>
          </p:cNvSpPr>
          <p:nvPr>
            <p:ph idx="1"/>
          </p:nvPr>
        </p:nvSpPr>
        <p:spPr>
          <a:xfrm>
            <a:off x="630936" y="2807208"/>
            <a:ext cx="3429000" cy="3410712"/>
          </a:xfrm>
        </p:spPr>
        <p:txBody>
          <a:bodyPr anchor="t">
            <a:normAutofit/>
          </a:bodyPr>
          <a:lstStyle/>
          <a:p>
            <a:r>
              <a:rPr lang="en-US" sz="1700" b="0" i="0">
                <a:effectLst/>
                <a:latin typeface="Helvetica Neue" panose="02000503000000020004" pitchFamily="2" charset="0"/>
              </a:rPr>
              <a:t>In the .csproj </a:t>
            </a:r>
            <a:r>
              <a:rPr lang="en-US" sz="1700">
                <a:latin typeface="Helvetica Neue" panose="02000503000000020004" pitchFamily="2" charset="0"/>
              </a:rPr>
              <a:t>update the following package reference `Version` attribute to 8.0.0 or later</a:t>
            </a:r>
          </a:p>
          <a:p>
            <a:pPr lvl="1"/>
            <a:r>
              <a:rPr lang="en-US" sz="1700" b="0" i="0" u="none" strike="noStrike">
                <a:effectLst/>
                <a:latin typeface="Helvetica Neue" panose="02000503000000020004" pitchFamily="2" charset="0"/>
                <a:hlinkClick r:id="rId2"/>
              </a:rPr>
              <a:t>Microsoft.AspNetCore.*</a:t>
            </a:r>
            <a:endParaRPr lang="en-US" sz="1700" b="0" i="0" u="none" strike="noStrike">
              <a:effectLst/>
              <a:latin typeface="Helvetica Neue" panose="02000503000000020004" pitchFamily="2" charset="0"/>
            </a:endParaRPr>
          </a:p>
          <a:p>
            <a:pPr lvl="1"/>
            <a:r>
              <a:rPr lang="en-US" sz="1700" b="0" i="0" u="none" strike="noStrike">
                <a:effectLst/>
                <a:latin typeface="Helvetica Neue" panose="02000503000000020004" pitchFamily="2" charset="0"/>
                <a:hlinkClick r:id="rId3"/>
              </a:rPr>
              <a:t>Microsoft.EntityFrameworkCore.*</a:t>
            </a:r>
            <a:endParaRPr lang="en-US" sz="1700" b="0" i="0" u="none" strike="noStrike">
              <a:effectLst/>
              <a:latin typeface="Helvetica Neue" panose="02000503000000020004" pitchFamily="2" charset="0"/>
            </a:endParaRPr>
          </a:p>
          <a:p>
            <a:pPr lvl="1"/>
            <a:r>
              <a:rPr lang="en-US" sz="1700" b="0" i="0" u="none" strike="noStrike">
                <a:effectLst/>
                <a:latin typeface="Helvetica Neue" panose="02000503000000020004" pitchFamily="2" charset="0"/>
                <a:hlinkClick r:id="rId4"/>
              </a:rPr>
              <a:t>Microsoft.Extensions.*</a:t>
            </a:r>
            <a:endParaRPr lang="en-US" sz="1700" b="0" i="0" u="none" strike="noStrike">
              <a:effectLst/>
              <a:latin typeface="Helvetica Neue" panose="02000503000000020004" pitchFamily="2" charset="0"/>
            </a:endParaRPr>
          </a:p>
          <a:p>
            <a:pPr lvl="1"/>
            <a:r>
              <a:rPr lang="en-US" sz="1700" b="0" i="0" u="none" strike="noStrike">
                <a:effectLst/>
                <a:latin typeface="Helvetica Neue" panose="02000503000000020004" pitchFamily="2" charset="0"/>
                <a:hlinkClick r:id="rId5"/>
              </a:rPr>
              <a:t>System.Net.Http.Json</a:t>
            </a:r>
            <a:endParaRPr lang="en-US" sz="1700" b="0" i="0" u="none" strike="noStrike">
              <a:effectLst/>
              <a:latin typeface="Helvetica Neue" panose="02000503000000020004" pitchFamily="2" charset="0"/>
            </a:endParaRPr>
          </a:p>
          <a:p>
            <a:r>
              <a:rPr lang="en-US" sz="1700">
                <a:latin typeface="Helvetica Neue" panose="02000503000000020004" pitchFamily="2" charset="0"/>
              </a:rPr>
              <a:t>You can also update these by running the package restore command</a:t>
            </a:r>
            <a:endParaRPr lang="en-US" sz="1700"/>
          </a:p>
        </p:txBody>
      </p:sp>
      <p:pic>
        <p:nvPicPr>
          <p:cNvPr id="4" name="Picture 3">
            <a:extLst>
              <a:ext uri="{FF2B5EF4-FFF2-40B4-BE49-F238E27FC236}">
                <a16:creationId xmlns:a16="http://schemas.microsoft.com/office/drawing/2014/main" id="{1D2A4845-78E8-89A8-29B8-41ECFDA7F3E5}"/>
              </a:ext>
            </a:extLst>
          </p:cNvPr>
          <p:cNvPicPr>
            <a:picLocks noChangeAspect="1"/>
          </p:cNvPicPr>
          <p:nvPr/>
        </p:nvPicPr>
        <p:blipFill>
          <a:blip r:embed="rId6"/>
          <a:stretch>
            <a:fillRect/>
          </a:stretch>
        </p:blipFill>
        <p:spPr>
          <a:xfrm>
            <a:off x="4654296" y="2220849"/>
            <a:ext cx="6903720" cy="2416302"/>
          </a:xfrm>
          <a:prstGeom prst="rect">
            <a:avLst/>
          </a:prstGeom>
        </p:spPr>
      </p:pic>
      <p:pic>
        <p:nvPicPr>
          <p:cNvPr id="5" name="Picture 4">
            <a:extLst>
              <a:ext uri="{FF2B5EF4-FFF2-40B4-BE49-F238E27FC236}">
                <a16:creationId xmlns:a16="http://schemas.microsoft.com/office/drawing/2014/main" id="{9B4FC84C-7A6F-B6DE-4031-9947CED0460E}"/>
              </a:ext>
            </a:extLst>
          </p:cNvPr>
          <p:cNvPicPr>
            <a:picLocks noChangeAspect="1"/>
          </p:cNvPicPr>
          <p:nvPr/>
        </p:nvPicPr>
        <p:blipFill>
          <a:blip r:embed="rId7"/>
          <a:stretch>
            <a:fillRect/>
          </a:stretch>
        </p:blipFill>
        <p:spPr>
          <a:xfrm>
            <a:off x="4059936" y="5439856"/>
            <a:ext cx="7772400" cy="307719"/>
          </a:xfrm>
          <a:prstGeom prst="rect">
            <a:avLst/>
          </a:prstGeom>
        </p:spPr>
      </p:pic>
    </p:spTree>
    <p:extLst>
      <p:ext uri="{BB962C8B-B14F-4D97-AF65-F5344CB8AC3E}">
        <p14:creationId xmlns:p14="http://schemas.microsoft.com/office/powerpoint/2010/main" val="13725285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D0DAA-E7CC-B235-C0D3-749513F16D14}"/>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Questions</a:t>
            </a:r>
          </a:p>
        </p:txBody>
      </p:sp>
      <p:pic>
        <p:nvPicPr>
          <p:cNvPr id="7" name="Graphic 6" descr="Help">
            <a:extLst>
              <a:ext uri="{FF2B5EF4-FFF2-40B4-BE49-F238E27FC236}">
                <a16:creationId xmlns:a16="http://schemas.microsoft.com/office/drawing/2014/main" id="{32AACAF6-3FB6-D898-E717-94436E152E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068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B4CD-E369-A8A9-8828-F8615428030E}"/>
              </a:ext>
            </a:extLst>
          </p:cNvPr>
          <p:cNvSpPr>
            <a:spLocks noGrp="1"/>
          </p:cNvSpPr>
          <p:nvPr>
            <p:ph type="title"/>
          </p:nvPr>
        </p:nvSpPr>
        <p:spPr/>
        <p:txBody>
          <a:bodyPr/>
          <a:lstStyle/>
          <a:p>
            <a:r>
              <a:rPr lang="en-US"/>
              <a:t>Resources</a:t>
            </a:r>
          </a:p>
        </p:txBody>
      </p:sp>
      <p:sp>
        <p:nvSpPr>
          <p:cNvPr id="3" name="Content Placeholder 2">
            <a:extLst>
              <a:ext uri="{FF2B5EF4-FFF2-40B4-BE49-F238E27FC236}">
                <a16:creationId xmlns:a16="http://schemas.microsoft.com/office/drawing/2014/main" id="{B7D2975F-88F8-D59B-777E-2B264A69B22D}"/>
              </a:ext>
            </a:extLst>
          </p:cNvPr>
          <p:cNvSpPr>
            <a:spLocks noGrp="1"/>
          </p:cNvSpPr>
          <p:nvPr>
            <p:ph idx="1"/>
          </p:nvPr>
        </p:nvSpPr>
        <p:spPr/>
        <p:txBody>
          <a:bodyPr>
            <a:normAutofit fontScale="47500" lnSpcReduction="20000"/>
          </a:bodyPr>
          <a:lstStyle/>
          <a:p>
            <a:r>
              <a:rPr lang="en-US" err="1"/>
              <a:t>.Net</a:t>
            </a:r>
            <a:r>
              <a:rPr lang="en-US"/>
              <a:t> 8 </a:t>
            </a:r>
          </a:p>
          <a:p>
            <a:pPr lvl="1"/>
            <a:r>
              <a:rPr lang="en-US"/>
              <a:t>What’s new</a:t>
            </a:r>
          </a:p>
          <a:p>
            <a:pPr lvl="2"/>
            <a:r>
              <a:rPr lang="en-US">
                <a:hlinkClick r:id="rId2"/>
              </a:rPr>
              <a:t>https://learn.microsoft.com/en-us/dotnet/core/whats-new/dotnet-8</a:t>
            </a:r>
            <a:endParaRPr lang="en-US"/>
          </a:p>
          <a:p>
            <a:pPr lvl="1"/>
            <a:r>
              <a:rPr lang="en-US"/>
              <a:t>Breaking Changes</a:t>
            </a:r>
          </a:p>
          <a:p>
            <a:pPr lvl="2"/>
            <a:r>
              <a:rPr lang="en-US">
                <a:hlinkClick r:id="rId3"/>
              </a:rPr>
              <a:t>https://learn.microsoft.com/en-us/dotnet/core/compatibility/8.0?toc=%2Fdotnet%2Ffundamentals%2Ftoc.json&amp;bc=%2Fdotnet%2Fbreadcrumb%2Ftoc.json</a:t>
            </a:r>
            <a:endParaRPr lang="en-US"/>
          </a:p>
          <a:p>
            <a:r>
              <a:rPr lang="en-US"/>
              <a:t>.NET 7</a:t>
            </a:r>
          </a:p>
          <a:p>
            <a:pPr lvl="1"/>
            <a:r>
              <a:rPr lang="en-US"/>
              <a:t>What’s new</a:t>
            </a:r>
          </a:p>
          <a:p>
            <a:pPr lvl="2"/>
            <a:r>
              <a:rPr lang="en-US">
                <a:hlinkClick r:id="rId4"/>
              </a:rPr>
              <a:t>https://learn.microsoft.com/en-us/dotnet/core/whats-new/dotnet-7</a:t>
            </a:r>
            <a:endParaRPr lang="en-US"/>
          </a:p>
          <a:p>
            <a:pPr lvl="1"/>
            <a:r>
              <a:rPr lang="en-US"/>
              <a:t>Breaking Changes</a:t>
            </a:r>
          </a:p>
          <a:p>
            <a:pPr lvl="2"/>
            <a:r>
              <a:rPr lang="en-US">
                <a:hlinkClick r:id="rId5"/>
              </a:rPr>
              <a:t>https://learn.microsoft.com/en-us/dotnet/core/compatibility/7.0?toc=%2Fdotnet%2Ffundamentals%2Ftoc.json&amp;bc=%2Fdotnet%2Fbreadcrumb%2Ftoc.json</a:t>
            </a:r>
            <a:endParaRPr lang="en-US"/>
          </a:p>
          <a:p>
            <a:r>
              <a:rPr lang="en-US"/>
              <a:t>Source Generation</a:t>
            </a:r>
          </a:p>
          <a:p>
            <a:pPr lvl="1"/>
            <a:r>
              <a:rPr lang="en-US">
                <a:hlinkClick r:id="rId6"/>
              </a:rPr>
              <a:t>https://learn.microsoft.com/en-us/dotnet/standard/serialization/system-text-json/source-generation?pivots=dotnet-8-0</a:t>
            </a:r>
            <a:endParaRPr lang="en-US"/>
          </a:p>
          <a:p>
            <a:pPr lvl="1"/>
            <a:r>
              <a:rPr lang="en-US">
                <a:hlinkClick r:id="rId7"/>
              </a:rPr>
              <a:t>https://learn.microsoft.com/en-us/dotnet/csharp/roslyn-sdk/source-generators-overview</a:t>
            </a:r>
            <a:endParaRPr lang="en-US"/>
          </a:p>
          <a:p>
            <a:pPr lvl="1"/>
            <a:r>
              <a:rPr lang="en-US"/>
              <a:t>Reflection vs Source Generation</a:t>
            </a:r>
          </a:p>
          <a:p>
            <a:pPr lvl="2"/>
            <a:r>
              <a:rPr lang="en-US">
                <a:hlinkClick r:id="rId8"/>
              </a:rPr>
              <a:t>https://learn.microsoft.com/en-us/dotnet/standard/serialization/system-text-json/source-generation-modes?pivots=dotnet-8-0#overview</a:t>
            </a:r>
            <a:endParaRPr lang="en-US"/>
          </a:p>
          <a:p>
            <a:r>
              <a:rPr lang="en-US"/>
              <a:t>Migrate from </a:t>
            </a:r>
            <a:r>
              <a:rPr lang="en-US" err="1"/>
              <a:t>Newtonsoft</a:t>
            </a:r>
            <a:r>
              <a:rPr lang="en-US"/>
              <a:t> to </a:t>
            </a:r>
            <a:r>
              <a:rPr lang="en-US" err="1"/>
              <a:t>System.Text.Json</a:t>
            </a:r>
            <a:endParaRPr lang="en-US"/>
          </a:p>
          <a:p>
            <a:pPr lvl="1"/>
            <a:r>
              <a:rPr lang="en-US">
                <a:hlinkClick r:id="rId9"/>
              </a:rPr>
              <a:t>https://learn.microsoft.com/en-us/dotnet/standard/serialization/system-text-json/migrate-from-newtonsoft?pivots=dotnet-8-0</a:t>
            </a:r>
            <a:endParaRPr lang="en-US"/>
          </a:p>
          <a:p>
            <a:r>
              <a:rPr lang="en-US"/>
              <a:t>Source Link</a:t>
            </a:r>
          </a:p>
          <a:p>
            <a:pPr lvl="1"/>
            <a:r>
              <a:rPr lang="en-US">
                <a:hlinkClick r:id="rId10"/>
              </a:rPr>
              <a:t>https://learn.microsoft.com/en-us/dotnet/standard/library-guidance/sourcelink</a:t>
            </a:r>
            <a:endParaRPr lang="en-US"/>
          </a:p>
          <a:p>
            <a:r>
              <a:rPr lang="en-US"/>
              <a:t>Migrate from ASP.NET to 8</a:t>
            </a:r>
          </a:p>
          <a:p>
            <a:pPr lvl="1"/>
            <a:r>
              <a:rPr lang="en-US">
                <a:hlinkClick r:id="rId11"/>
              </a:rPr>
              <a:t>https://learn.microsoft.com/en-us/aspnet/core/migration/70-80?view=aspnetcore-7.0&amp;tabs=visual-studio</a:t>
            </a:r>
            <a:endParaRPr lang="en-US"/>
          </a:p>
          <a:p>
            <a:pPr lvl="1"/>
            <a:endParaRPr lang="en-US"/>
          </a:p>
          <a:p>
            <a:pPr lvl="1"/>
            <a:endParaRPr lang="en-US"/>
          </a:p>
          <a:p>
            <a:pPr lvl="1"/>
            <a:endParaRPr lang="en-US"/>
          </a:p>
          <a:p>
            <a:endParaRPr lang="en-US"/>
          </a:p>
        </p:txBody>
      </p:sp>
    </p:spTree>
    <p:extLst>
      <p:ext uri="{BB962C8B-B14F-4D97-AF65-F5344CB8AC3E}">
        <p14:creationId xmlns:p14="http://schemas.microsoft.com/office/powerpoint/2010/main" val="348513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89893-C770-D669-0DD5-3D15023EC087}"/>
              </a:ext>
            </a:extLst>
          </p:cNvPr>
          <p:cNvSpPr>
            <a:spLocks noGrp="1"/>
          </p:cNvSpPr>
          <p:nvPr>
            <p:ph type="title"/>
          </p:nvPr>
        </p:nvSpPr>
        <p:spPr>
          <a:xfrm>
            <a:off x="504967" y="675564"/>
            <a:ext cx="3609833" cy="5204085"/>
          </a:xfrm>
        </p:spPr>
        <p:txBody>
          <a:bodyPr>
            <a:normAutofit/>
          </a:bodyPr>
          <a:lstStyle/>
          <a:p>
            <a:r>
              <a:rPr lang="en-US"/>
              <a:t>My Personal Favorites</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8BAE38D-977D-7B35-EF4F-6D9A684633CE}"/>
              </a:ext>
            </a:extLst>
          </p:cNvPr>
          <p:cNvGraphicFramePr>
            <a:graphicFrameLocks noGrp="1"/>
          </p:cNvGraphicFramePr>
          <p:nvPr>
            <p:ph idx="1"/>
            <p:extLst>
              <p:ext uri="{D42A27DB-BD31-4B8C-83A1-F6EECF244321}">
                <p14:modId xmlns:p14="http://schemas.microsoft.com/office/powerpoint/2010/main" val="1076581348"/>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17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1FD7-14B7-2FF0-A1C8-3C12A07ADFE0}"/>
              </a:ext>
            </a:extLst>
          </p:cNvPr>
          <p:cNvSpPr>
            <a:spLocks noGrp="1"/>
          </p:cNvSpPr>
          <p:nvPr>
            <p:ph type="title"/>
          </p:nvPr>
        </p:nvSpPr>
        <p:spPr/>
        <p:txBody>
          <a:bodyPr/>
          <a:lstStyle/>
          <a:p>
            <a:r>
              <a:rPr lang="en-US"/>
              <a:t>LTS vs STS</a:t>
            </a:r>
          </a:p>
        </p:txBody>
      </p:sp>
      <p:graphicFrame>
        <p:nvGraphicFramePr>
          <p:cNvPr id="5" name="Content Placeholder 2">
            <a:extLst>
              <a:ext uri="{FF2B5EF4-FFF2-40B4-BE49-F238E27FC236}">
                <a16:creationId xmlns:a16="http://schemas.microsoft.com/office/drawing/2014/main" id="{C5AD4EF4-6043-9055-995D-CB4E3538C6B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952E12E-BF83-23B9-2355-00EDC7A3389B}"/>
              </a:ext>
            </a:extLst>
          </p:cNvPr>
          <p:cNvSpPr txBox="1"/>
          <p:nvPr/>
        </p:nvSpPr>
        <p:spPr>
          <a:xfrm>
            <a:off x="506627" y="6301946"/>
            <a:ext cx="5134739" cy="369332"/>
          </a:xfrm>
          <a:prstGeom prst="rect">
            <a:avLst/>
          </a:prstGeom>
          <a:noFill/>
        </p:spPr>
        <p:txBody>
          <a:bodyPr wrap="none" rtlCol="0">
            <a:spAutoFit/>
          </a:bodyPr>
          <a:lstStyle/>
          <a:p>
            <a:r>
              <a:rPr lang="en-US"/>
              <a:t>For more details visit the </a:t>
            </a:r>
            <a:r>
              <a:rPr lang="en-US">
                <a:hlinkClick r:id="rId8"/>
              </a:rPr>
              <a:t>.NET Support Policy Page</a:t>
            </a:r>
            <a:endParaRPr lang="en-US"/>
          </a:p>
        </p:txBody>
      </p:sp>
    </p:spTree>
    <p:extLst>
      <p:ext uri="{BB962C8B-B14F-4D97-AF65-F5344CB8AC3E}">
        <p14:creationId xmlns:p14="http://schemas.microsoft.com/office/powerpoint/2010/main" val="361925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D778C-4288-FB73-94BD-1006405E3140}"/>
              </a:ext>
            </a:extLst>
          </p:cNvPr>
          <p:cNvSpPr>
            <a:spLocks noGrp="1"/>
          </p:cNvSpPr>
          <p:nvPr>
            <p:ph type="title"/>
          </p:nvPr>
        </p:nvSpPr>
        <p:spPr>
          <a:xfrm>
            <a:off x="686834" y="1153572"/>
            <a:ext cx="3200400" cy="4461163"/>
          </a:xfrm>
        </p:spPr>
        <p:txBody>
          <a:bodyPr>
            <a:normAutofit/>
          </a:bodyPr>
          <a:lstStyle/>
          <a:p>
            <a:r>
              <a:rPr lang="en-US">
                <a:solidFill>
                  <a:srgbClr val="FFFFFF"/>
                </a:solidFill>
              </a:rPr>
              <a:t>Resources</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9D9B54-C67C-6F02-0887-BD01CA4D1339}"/>
              </a:ext>
            </a:extLst>
          </p:cNvPr>
          <p:cNvSpPr>
            <a:spLocks noGrp="1"/>
          </p:cNvSpPr>
          <p:nvPr>
            <p:ph idx="1"/>
          </p:nvPr>
        </p:nvSpPr>
        <p:spPr>
          <a:xfrm>
            <a:off x="4447308" y="591344"/>
            <a:ext cx="6906491" cy="5585619"/>
          </a:xfrm>
        </p:spPr>
        <p:txBody>
          <a:bodyPr anchor="ctr">
            <a:normAutofit/>
          </a:bodyPr>
          <a:lstStyle/>
          <a:p>
            <a:pPr>
              <a:buFont typeface="+mj-lt"/>
              <a:buAutoNum type="arabicPeriod"/>
            </a:pPr>
            <a:r>
              <a:rPr lang="en-US" b="0" i="0">
                <a:effectLst/>
                <a:latin typeface="Söhne"/>
              </a:rPr>
              <a:t>Additional information as well as more detailed info of what we are covering today can be found here:</a:t>
            </a:r>
          </a:p>
          <a:p>
            <a:pPr lvl="1">
              <a:buFont typeface="+mj-lt"/>
              <a:buAutoNum type="arabicPeriod"/>
            </a:pPr>
            <a:r>
              <a:rPr lang="en-US">
                <a:latin typeface="Söhne"/>
              </a:rPr>
              <a:t>New Features</a:t>
            </a:r>
          </a:p>
          <a:p>
            <a:pPr lvl="2">
              <a:buFont typeface="+mj-lt"/>
              <a:buAutoNum type="arabicPeriod"/>
            </a:pPr>
            <a:r>
              <a:rPr lang="en-US" b="0" i="0">
                <a:effectLst/>
                <a:latin typeface="Söhne"/>
              </a:rPr>
              <a:t> </a:t>
            </a:r>
            <a:r>
              <a:rPr lang="en-US" b="0" i="0">
                <a:effectLst/>
                <a:latin typeface="Söhne"/>
                <a:hlinkClick r:id="rId3"/>
              </a:rPr>
              <a:t>.NET 8</a:t>
            </a:r>
            <a:endParaRPr lang="en-US" b="0" i="0">
              <a:effectLst/>
              <a:latin typeface="Söhne"/>
            </a:endParaRPr>
          </a:p>
          <a:p>
            <a:pPr lvl="2">
              <a:buFont typeface="+mj-lt"/>
              <a:buAutoNum type="arabicPeriod"/>
            </a:pPr>
            <a:r>
              <a:rPr lang="en-US" b="0" i="0">
                <a:effectLst/>
                <a:latin typeface="Söhne"/>
              </a:rPr>
              <a:t> </a:t>
            </a:r>
            <a:r>
              <a:rPr lang="en-US" b="0" i="0">
                <a:effectLst/>
                <a:latin typeface="Söhne"/>
                <a:hlinkClick r:id="rId4"/>
              </a:rPr>
              <a:t>.NET 7</a:t>
            </a:r>
            <a:r>
              <a:rPr lang="en-US" b="0" i="0">
                <a:effectLst/>
                <a:latin typeface="Söhne"/>
              </a:rPr>
              <a:t>, most of which are allowing usage of C#11 features</a:t>
            </a:r>
          </a:p>
          <a:p>
            <a:pPr lvl="1">
              <a:buFont typeface="+mj-lt"/>
              <a:buAutoNum type="arabicPeriod"/>
            </a:pPr>
            <a:r>
              <a:rPr lang="en-US" b="0" i="0">
                <a:effectLst/>
                <a:latin typeface="Söhne"/>
              </a:rPr>
              <a:t>Breaking Changes</a:t>
            </a:r>
          </a:p>
          <a:p>
            <a:pPr marL="1200150" lvl="2" indent="-285750">
              <a:buFont typeface="+mj-lt"/>
              <a:buAutoNum type="arabicPeriod"/>
            </a:pPr>
            <a:r>
              <a:rPr lang="en-US" b="0" i="0" u="none" strike="noStrike">
                <a:effectLst/>
                <a:latin typeface="Söhne"/>
                <a:hlinkClick r:id="rId5"/>
              </a:rPr>
              <a:t>.NET 8 Compatibility</a:t>
            </a:r>
            <a:endParaRPr lang="en-US" b="0" i="0">
              <a:effectLst/>
              <a:latin typeface="Söhne"/>
            </a:endParaRPr>
          </a:p>
          <a:p>
            <a:pPr marL="1200150" lvl="2" indent="-285750">
              <a:buFont typeface="+mj-lt"/>
              <a:buAutoNum type="arabicPeriod"/>
            </a:pPr>
            <a:r>
              <a:rPr lang="en-US" b="0" i="0" u="none" strike="noStrike">
                <a:effectLst/>
                <a:latin typeface="Söhne"/>
                <a:hlinkClick r:id="rId6"/>
              </a:rPr>
              <a:t>.NET 7 Compatibility</a:t>
            </a:r>
            <a:endParaRPr lang="en-US" b="0" i="0">
              <a:effectLst/>
              <a:latin typeface="Söhne"/>
            </a:endParaRPr>
          </a:p>
          <a:p>
            <a:endParaRPr lang="en-US"/>
          </a:p>
        </p:txBody>
      </p:sp>
    </p:spTree>
    <p:extLst>
      <p:ext uri="{BB962C8B-B14F-4D97-AF65-F5344CB8AC3E}">
        <p14:creationId xmlns:p14="http://schemas.microsoft.com/office/powerpoint/2010/main" val="354375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471F2-BFEC-BED6-20B6-EE7139FB9EB2}"/>
              </a:ext>
            </a:extLst>
          </p:cNvPr>
          <p:cNvSpPr>
            <a:spLocks noGrp="1"/>
          </p:cNvSpPr>
          <p:nvPr>
            <p:ph type="title"/>
          </p:nvPr>
        </p:nvSpPr>
        <p:spPr>
          <a:xfrm>
            <a:off x="686834" y="1153572"/>
            <a:ext cx="3200400" cy="4461163"/>
          </a:xfrm>
        </p:spPr>
        <p:txBody>
          <a:bodyPr>
            <a:normAutofit/>
          </a:bodyPr>
          <a:lstStyle/>
          <a:p>
            <a:r>
              <a:rPr lang="en-US">
                <a:solidFill>
                  <a:srgbClr val="FFFFFF"/>
                </a:solidFill>
              </a:rPr>
              <a:t>Nullable Reference Types (NRT)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D4FB9E-E296-A703-A148-7FAD70CAD934}"/>
              </a:ext>
            </a:extLst>
          </p:cNvPr>
          <p:cNvSpPr>
            <a:spLocks noGrp="1"/>
          </p:cNvSpPr>
          <p:nvPr>
            <p:ph idx="1"/>
          </p:nvPr>
        </p:nvSpPr>
        <p:spPr>
          <a:xfrm>
            <a:off x="4447308" y="591344"/>
            <a:ext cx="6906491" cy="5585619"/>
          </a:xfrm>
        </p:spPr>
        <p:txBody>
          <a:bodyPr anchor="ctr">
            <a:normAutofit/>
          </a:bodyPr>
          <a:lstStyle/>
          <a:p>
            <a:r>
              <a:rPr lang="en-US"/>
              <a:t>Null State Analysis</a:t>
            </a:r>
          </a:p>
          <a:p>
            <a:r>
              <a:rPr lang="en-US"/>
              <a:t>Attributes on API Signatures</a:t>
            </a:r>
          </a:p>
          <a:p>
            <a:r>
              <a:rPr lang="en-US"/>
              <a:t>Nullable Annotations</a:t>
            </a:r>
          </a:p>
        </p:txBody>
      </p:sp>
      <p:sp>
        <p:nvSpPr>
          <p:cNvPr id="4" name="TextBox 3">
            <a:extLst>
              <a:ext uri="{FF2B5EF4-FFF2-40B4-BE49-F238E27FC236}">
                <a16:creationId xmlns:a16="http://schemas.microsoft.com/office/drawing/2014/main" id="{5DFCA422-2EDC-077A-DFE8-6F60919E1465}"/>
              </a:ext>
            </a:extLst>
          </p:cNvPr>
          <p:cNvSpPr txBox="1"/>
          <p:nvPr/>
        </p:nvSpPr>
        <p:spPr>
          <a:xfrm>
            <a:off x="2820895" y="6478628"/>
            <a:ext cx="4884222" cy="369332"/>
          </a:xfrm>
          <a:prstGeom prst="rect">
            <a:avLst/>
          </a:prstGeom>
          <a:noFill/>
        </p:spPr>
        <p:txBody>
          <a:bodyPr wrap="none" rtlCol="0">
            <a:spAutoFit/>
          </a:bodyPr>
          <a:lstStyle/>
          <a:p>
            <a:r>
              <a:rPr lang="en-US"/>
              <a:t>The dreaded….</a:t>
            </a:r>
            <a:r>
              <a:rPr lang="en-US" err="1"/>
              <a:t>System.NullReferenceException</a:t>
            </a:r>
            <a:endParaRPr lang="en-US"/>
          </a:p>
        </p:txBody>
      </p:sp>
    </p:spTree>
    <p:extLst>
      <p:ext uri="{BB962C8B-B14F-4D97-AF65-F5344CB8AC3E}">
        <p14:creationId xmlns:p14="http://schemas.microsoft.com/office/powerpoint/2010/main" val="39398356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GUID" val="77499e9a-31aa-40e0-aa71-ba32caef6098"/>
  <p:tag name="MIO_EKGUID" val="dadf7f33-1b3b-444f-82e3-91528bb138ab"/>
  <p:tag name="MIO_UPDATE" val="True"/>
  <p:tag name="MIO_VERSION" val="30.03.2020 15:44:05"/>
  <p:tag name="MIO_DBID" val="12b0c59e-2253-4124-a5e9-470adf4cb168"/>
  <p:tag name="MIO_LASTDOWNLOADED" val="30.03.2020 15:44:51"/>
  <p:tag name="MIO_OBJECTNAME" val="Title"/>
  <p:tag name="MIO_LASTEDITORNAME" val="Devid Treuli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11767EAE-0FC6-472D-9D35-EB3533243F22}">
  <ds:schemaRefs>
    <ds:schemaRef ds:uri="Strauss.PersonalizationDefinition"/>
  </ds:schemaRefs>
</ds:datastoreItem>
</file>

<file path=customXml/itemProps2.xml><?xml version="1.0" encoding="utf-8"?>
<ds:datastoreItem xmlns:ds="http://schemas.openxmlformats.org/officeDocument/2006/customXml" ds:itemID="{77492F23-7517-6248-8907-307EA61B2658}">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9955</Words>
  <Application>Microsoft Macintosh PowerPoint</Application>
  <PresentationFormat>Widescreen</PresentationFormat>
  <Paragraphs>1071</Paragraphs>
  <Slides>52</Slides>
  <Notes>46</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Aptos</vt:lpstr>
      <vt:lpstr>Aptos Display</vt:lpstr>
      <vt:lpstr>Arial</vt:lpstr>
      <vt:lpstr>Calibri</vt:lpstr>
      <vt:lpstr>Helvetica Neue</vt:lpstr>
      <vt:lpstr>Open Sans</vt:lpstr>
      <vt:lpstr>Poppins</vt:lpstr>
      <vt:lpstr>Segoe UI</vt:lpstr>
      <vt:lpstr>Segoe UI Semibold</vt:lpstr>
      <vt:lpstr>Söhne</vt:lpstr>
      <vt:lpstr>Space Grotesk</vt:lpstr>
      <vt:lpstr>ui-sans-serif</vt:lpstr>
      <vt:lpstr>Office Theme</vt:lpstr>
      <vt:lpstr>Migrating to .Net 8</vt:lpstr>
      <vt:lpstr>Welcome</vt:lpstr>
      <vt:lpstr>So Many .Nets</vt:lpstr>
      <vt:lpstr>One .NET</vt:lpstr>
      <vt:lpstr>Benefits of .NET</vt:lpstr>
      <vt:lpstr>My Personal Favorites</vt:lpstr>
      <vt:lpstr>LTS vs STS</vt:lpstr>
      <vt:lpstr>Resources</vt:lpstr>
      <vt:lpstr>Nullable Reference Types (NRT)</vt:lpstr>
      <vt:lpstr>Null State Analysis</vt:lpstr>
      <vt:lpstr>Nullable Annotations</vt:lpstr>
      <vt:lpstr>Attributes in API Signatures</vt:lpstr>
      <vt:lpstr>Top-Level Statements</vt:lpstr>
      <vt:lpstr>Top-Level Statements</vt:lpstr>
      <vt:lpstr>What’s new in .NET 8</vt:lpstr>
      <vt:lpstr>Core .NET Libraries</vt:lpstr>
      <vt:lpstr>Core .NET Libraries</vt:lpstr>
      <vt:lpstr>Core .NET Libraries</vt:lpstr>
      <vt:lpstr>Core .NET Libraries</vt:lpstr>
      <vt:lpstr>Migrating to System.Text.Json from Newtonsoft.Json</vt:lpstr>
      <vt:lpstr>Core .NET Libraries</vt:lpstr>
      <vt:lpstr>Core .NET Libraries</vt:lpstr>
      <vt:lpstr>Core .NET Libraries</vt:lpstr>
      <vt:lpstr>Extension Libraries</vt:lpstr>
      <vt:lpstr>Extension Libraries</vt:lpstr>
      <vt:lpstr>Garbage Collection</vt:lpstr>
      <vt:lpstr>Native Ahead Of Time (AOT) support</vt:lpstr>
      <vt:lpstr>Native Ahead Of Time (AOT) support</vt:lpstr>
      <vt:lpstr>Performance Improvements</vt:lpstr>
      <vt:lpstr>.NET SDK Updates</vt:lpstr>
      <vt:lpstr>.NET SDK Updates</vt:lpstr>
      <vt:lpstr>Globalization</vt:lpstr>
      <vt:lpstr>Containers</vt:lpstr>
      <vt:lpstr>Containers</vt:lpstr>
      <vt:lpstr>.NET on Linux</vt:lpstr>
      <vt:lpstr>Cross-built Windows apps</vt:lpstr>
      <vt:lpstr>Code Analysis</vt:lpstr>
      <vt:lpstr>NuGet</vt:lpstr>
      <vt:lpstr>Understanding Breaking Changes in .NET 8</vt:lpstr>
      <vt:lpstr>Identifying Breaking Changes</vt:lpstr>
      <vt:lpstr>Categorizing Changes</vt:lpstr>
      <vt:lpstr>.NET Categories</vt:lpstr>
      <vt:lpstr>Entity Framework Core Changes</vt:lpstr>
      <vt:lpstr>Prepare for Migration</vt:lpstr>
      <vt:lpstr>Visual Studio</vt:lpstr>
      <vt:lpstr>Visual Studio Code (VS Code)</vt:lpstr>
      <vt:lpstr>General Steps for Migration</vt:lpstr>
      <vt:lpstr>Update .NET SDK version in global.json</vt:lpstr>
      <vt:lpstr>Update Target Framework</vt:lpstr>
      <vt:lpstr>Update Package References</vt:lpstr>
      <vt:lpstr>Questions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Migrating to .Net 8</dc:title>
  <dc:creator>Andrew Redman</dc:creator>
  <cp:lastModifiedBy>Andrew Redman</cp:lastModifiedBy>
  <cp:revision>2</cp:revision>
  <dcterms:created xsi:type="dcterms:W3CDTF">2023-10-16T21:17:03Z</dcterms:created>
  <dcterms:modified xsi:type="dcterms:W3CDTF">2023-10-25T14:30:10Z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2023-10-17T16:49:00Z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cd057ec1-e957-4995-a987-b17ca7daab9e</vt:lpwstr>
  </property>
  <property fmtid="{D5CDD505-2E9C-101B-9397-08002B2CF9AE}" pid="8" name="MSIP_Label_f42aa342-8706-4288-bd11-ebb85995028c_ContentBits">
    <vt:lpwstr>0</vt:lpwstr>
  </property>
</Properties>
</file>