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26215-C319-4BED-90A8-D00A4912A8E7}" type="datetimeFigureOut">
              <a:rPr lang="en-US" smtClean="0"/>
              <a:t>8/4/2024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FCB3F-970E-443F-9A62-AA2ED590D0A7}" type="slidenum">
              <a:rPr lang="en-US" smtClean="0"/>
              <a:t>‹#›</a:t>
            </a:fld>
            <a:endParaRPr lang="en-US"/>
          </a:p>
        </p:txBody>
      </p:sp>
    </p:spTree>
    <p:extLst>
      <p:ext uri="{BB962C8B-B14F-4D97-AF65-F5344CB8AC3E}">
        <p14:creationId xmlns:p14="http://schemas.microsoft.com/office/powerpoint/2010/main" val="97384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9E1B475-0DE3-4687-9BBE-2F4ECEA71F37}" type="slidenum">
              <a:rPr lang="en-US" altLang="en-US">
                <a:latin typeface="Times New Roman" panose="02020603050405020304" pitchFamily="18" charset="0"/>
              </a:rPr>
              <a:pPr eaLnBrk="1" hangingPunct="1">
                <a:spcBef>
                  <a:spcPct val="0"/>
                </a:spcBef>
              </a:pPr>
              <a:t>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4015301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32B32-C833-A393-65B9-299DD75ADE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1669D8-A2B0-0ABE-6F7C-B2116DD8A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01229F-4AD8-B75F-FA31-2F2943D52137}"/>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5" name="Footer Placeholder 4">
            <a:extLst>
              <a:ext uri="{FF2B5EF4-FFF2-40B4-BE49-F238E27FC236}">
                <a16:creationId xmlns:a16="http://schemas.microsoft.com/office/drawing/2014/main" id="{3326F60C-9852-0E64-FD07-A2B3ED73A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F6E11-CDBB-B9C4-2525-B1942CC467C2}"/>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348717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EB42-DC2F-9D4D-8C5B-F7DCE7AE6A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CE1026-DA70-477D-0EB5-AFD7B2CCC9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316E4-EED7-E4B6-E310-54C8E3552247}"/>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5" name="Footer Placeholder 4">
            <a:extLst>
              <a:ext uri="{FF2B5EF4-FFF2-40B4-BE49-F238E27FC236}">
                <a16:creationId xmlns:a16="http://schemas.microsoft.com/office/drawing/2014/main" id="{6603CFF4-2539-FEE2-662E-1355EB958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25E5E-844D-3FD6-5DFF-3F04A0FD2ABB}"/>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115796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C7008-F0F7-6C8F-ED9D-85A551520E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C57D91-28FD-32AC-B43B-0E94CC6B93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3E7FF-CDA9-9B66-6DBB-229481BA546A}"/>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5" name="Footer Placeholder 4">
            <a:extLst>
              <a:ext uri="{FF2B5EF4-FFF2-40B4-BE49-F238E27FC236}">
                <a16:creationId xmlns:a16="http://schemas.microsoft.com/office/drawing/2014/main" id="{16645BA5-AD96-ED6C-A298-86F3377A7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0C237-2C67-C852-BC0B-755F0318A8A6}"/>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296316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14FE-14E5-C368-D6D4-E2B3686FE5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2B7814-2B27-0888-5402-B6F911492F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122D4-8C34-BBAA-AD37-F0E46A898770}"/>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5" name="Footer Placeholder 4">
            <a:extLst>
              <a:ext uri="{FF2B5EF4-FFF2-40B4-BE49-F238E27FC236}">
                <a16:creationId xmlns:a16="http://schemas.microsoft.com/office/drawing/2014/main" id="{3948E8F4-9B82-17D6-020D-353713B3F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AE4A0-3B60-DA6E-8E38-CAA3FD8D010D}"/>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210344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D247-6C33-D9AA-8F4C-4C50C2304C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EAA242-E65A-6A1D-F55C-ABA9AAEB56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CDE80-CB25-08A2-E707-F59249300D69}"/>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5" name="Footer Placeholder 4">
            <a:extLst>
              <a:ext uri="{FF2B5EF4-FFF2-40B4-BE49-F238E27FC236}">
                <a16:creationId xmlns:a16="http://schemas.microsoft.com/office/drawing/2014/main" id="{6A2BBD99-1655-A1F2-6D16-09A0ADB1C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D817C-A795-3E4D-5F57-0EA9FDF4C28B}"/>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334685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0E3A9-E756-EF25-4409-87406628A5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F8C437-7A7E-4B5F-18CE-6ECFA33F4A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711169-D817-74FE-4504-46E64C0644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C74944-66AC-6F90-EDC7-42AE0C5D81B4}"/>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6" name="Footer Placeholder 5">
            <a:extLst>
              <a:ext uri="{FF2B5EF4-FFF2-40B4-BE49-F238E27FC236}">
                <a16:creationId xmlns:a16="http://schemas.microsoft.com/office/drawing/2014/main" id="{7AC8AB48-843B-73DC-AFEF-91F376EBF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AB0E2-2410-4F50-96BA-72BD28072491}"/>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278489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F1BA-B576-1A28-3568-82E9AD82E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BB68CE-3E0A-A8ED-C3BE-4228627FCE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FCBFC9-9E58-DAFC-0E01-B6C03AD7D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23F72B-08ED-C291-ABCE-5CA43A7B0E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FF43E-33BC-3735-85C0-2E11173EA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F67BD7-1963-CD23-4AF6-D00009B9D779}"/>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8" name="Footer Placeholder 7">
            <a:extLst>
              <a:ext uri="{FF2B5EF4-FFF2-40B4-BE49-F238E27FC236}">
                <a16:creationId xmlns:a16="http://schemas.microsoft.com/office/drawing/2014/main" id="{F5242662-2F58-AD4F-1ADF-A2D019A8FF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20556D-4812-2DF0-BE0F-319C2BFA4524}"/>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209202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DDB2-F4D7-8575-EA56-BDAFFC041F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FBEEB0-5A74-412E-F1DD-3F0D571AA6EF}"/>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4" name="Footer Placeholder 3">
            <a:extLst>
              <a:ext uri="{FF2B5EF4-FFF2-40B4-BE49-F238E27FC236}">
                <a16:creationId xmlns:a16="http://schemas.microsoft.com/office/drawing/2014/main" id="{6A569056-2271-70E0-CC3F-F28C33AC39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B8A5B9-11BF-C607-3561-FF349B19C855}"/>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143891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6F6A4-C637-6C43-523C-A742FCA6202A}"/>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3" name="Footer Placeholder 2">
            <a:extLst>
              <a:ext uri="{FF2B5EF4-FFF2-40B4-BE49-F238E27FC236}">
                <a16:creationId xmlns:a16="http://schemas.microsoft.com/office/drawing/2014/main" id="{53A62A48-8C1B-6E5F-3854-72500C68A6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FC1347-FD15-27F3-B110-2504A417E1F0}"/>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354687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860F-AF65-EF48-C7AA-525774B44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1BC566-FBD6-1745-6C4E-00D547FF96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3326E7-65EA-C83D-BDF1-C5B73FA05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5DD9F-9F0F-860A-439D-509E6718F2A5}"/>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6" name="Footer Placeholder 5">
            <a:extLst>
              <a:ext uri="{FF2B5EF4-FFF2-40B4-BE49-F238E27FC236}">
                <a16:creationId xmlns:a16="http://schemas.microsoft.com/office/drawing/2014/main" id="{A0B36E29-4E3E-8E0C-D1E6-5019C64DF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17E98F-6A5B-9C60-7415-A0EE60797DAB}"/>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3343494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F080-A5AF-83BA-3A30-C6C0B0003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D8508E-7568-3F54-B180-DEE064D689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87A850-064D-4B97-3502-47BA27E1D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FAB2F-356A-4ED1-8067-E35D214DBB12}"/>
              </a:ext>
            </a:extLst>
          </p:cNvPr>
          <p:cNvSpPr>
            <a:spLocks noGrp="1"/>
          </p:cNvSpPr>
          <p:nvPr>
            <p:ph type="dt" sz="half" idx="10"/>
          </p:nvPr>
        </p:nvSpPr>
        <p:spPr/>
        <p:txBody>
          <a:bodyPr/>
          <a:lstStyle/>
          <a:p>
            <a:fld id="{32FCB831-0C09-403C-8408-A5F6CE2F389E}" type="datetimeFigureOut">
              <a:rPr lang="en-US" smtClean="0"/>
              <a:t>8/4/2024</a:t>
            </a:fld>
            <a:endParaRPr lang="en-US"/>
          </a:p>
        </p:txBody>
      </p:sp>
      <p:sp>
        <p:nvSpPr>
          <p:cNvPr id="6" name="Footer Placeholder 5">
            <a:extLst>
              <a:ext uri="{FF2B5EF4-FFF2-40B4-BE49-F238E27FC236}">
                <a16:creationId xmlns:a16="http://schemas.microsoft.com/office/drawing/2014/main" id="{B6615F92-26E9-D696-3730-3B5FCE408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EAC4F-98F8-F5E1-C43A-1CFDCC3DD9C4}"/>
              </a:ext>
            </a:extLst>
          </p:cNvPr>
          <p:cNvSpPr>
            <a:spLocks noGrp="1"/>
          </p:cNvSpPr>
          <p:nvPr>
            <p:ph type="sldNum" sz="quarter" idx="12"/>
          </p:nvPr>
        </p:nvSpPr>
        <p:spPr/>
        <p:txBody>
          <a:bodyPr/>
          <a:lstStyle/>
          <a:p>
            <a:fld id="{F0D2E702-979B-4927-B669-903DDA9C1002}" type="slidenum">
              <a:rPr lang="en-US" smtClean="0"/>
              <a:t>‹#›</a:t>
            </a:fld>
            <a:endParaRPr lang="en-US"/>
          </a:p>
        </p:txBody>
      </p:sp>
    </p:spTree>
    <p:extLst>
      <p:ext uri="{BB962C8B-B14F-4D97-AF65-F5344CB8AC3E}">
        <p14:creationId xmlns:p14="http://schemas.microsoft.com/office/powerpoint/2010/main" val="415798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55680-5288-F376-1893-9E947EEF1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8193F7-BB00-43B6-CE35-EA7FAEC45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DC440-7960-BAC1-B4BC-0564D55043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FCB831-0C09-403C-8408-A5F6CE2F389E}" type="datetimeFigureOut">
              <a:rPr lang="en-US" smtClean="0"/>
              <a:t>8/4/2024</a:t>
            </a:fld>
            <a:endParaRPr lang="en-US"/>
          </a:p>
        </p:txBody>
      </p:sp>
      <p:sp>
        <p:nvSpPr>
          <p:cNvPr id="5" name="Footer Placeholder 4">
            <a:extLst>
              <a:ext uri="{FF2B5EF4-FFF2-40B4-BE49-F238E27FC236}">
                <a16:creationId xmlns:a16="http://schemas.microsoft.com/office/drawing/2014/main" id="{89F5DE1D-0B98-8AE8-834D-A71FFBA58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32487A-DB4A-D7A3-A731-C5C374D174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D2E702-979B-4927-B669-903DDA9C1002}" type="slidenum">
              <a:rPr lang="en-US" smtClean="0"/>
              <a:t>‹#›</a:t>
            </a:fld>
            <a:endParaRPr lang="en-US"/>
          </a:p>
        </p:txBody>
      </p:sp>
    </p:spTree>
    <p:extLst>
      <p:ext uri="{BB962C8B-B14F-4D97-AF65-F5344CB8AC3E}">
        <p14:creationId xmlns:p14="http://schemas.microsoft.com/office/powerpoint/2010/main" val="3500909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08"/>
          <p:cNvSpPr>
            <a:spLocks noChangeArrowheads="1"/>
          </p:cNvSpPr>
          <p:nvPr/>
        </p:nvSpPr>
        <p:spPr bwMode="auto">
          <a:xfrm>
            <a:off x="1047750" y="1539875"/>
            <a:ext cx="10093193" cy="51911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0"/>
              </a:spcBef>
              <a:buFontTx/>
              <a:buNone/>
            </a:pPr>
            <a:endParaRPr lang="en-US" altLang="en-US" sz="500"/>
          </a:p>
        </p:txBody>
      </p:sp>
      <p:sp>
        <p:nvSpPr>
          <p:cNvPr id="2051" name="AutoShape 3"/>
          <p:cNvSpPr>
            <a:spLocks noChangeArrowheads="1"/>
          </p:cNvSpPr>
          <p:nvPr/>
        </p:nvSpPr>
        <p:spPr bwMode="auto">
          <a:xfrm>
            <a:off x="2444750" y="158750"/>
            <a:ext cx="7604456" cy="730250"/>
          </a:xfrm>
          <a:prstGeom prst="roundRect">
            <a:avLst>
              <a:gd name="adj" fmla="val 50000"/>
            </a:avLst>
          </a:prstGeom>
          <a:solidFill>
            <a:srgbClr val="000062"/>
          </a:solidFill>
          <a:ln w="12700">
            <a:noFill/>
            <a:round/>
            <a:headEnd/>
            <a:tailEnd/>
          </a:ln>
          <a:effectLst>
            <a:outerShdw dist="278822" dir="1804115" algn="ctr" rotWithShape="0">
              <a:schemeClr val="tx1">
                <a:alpha val="50000"/>
              </a:schemeClr>
            </a:outerShdw>
          </a:effectLst>
        </p:spPr>
        <p:txBody>
          <a:bodyPr lIns="40869" tIns="38100" rIns="40869" bIns="21061" anchor="ctr" anchorCtr="1"/>
          <a:lstStyle/>
          <a:p>
            <a:pPr algn="ctr" defTabSz="1001288">
              <a:defRPr/>
            </a:pPr>
            <a:r>
              <a:rPr lang="en-US" sz="1875" b="1" dirty="0">
                <a:solidFill>
                  <a:schemeClr val="bg1"/>
                </a:solidFill>
                <a:effectLst>
                  <a:outerShdw blurRad="38100" dist="50800" dir="2700000" algn="tl">
                    <a:schemeClr val="bg1">
                      <a:lumMod val="75000"/>
                      <a:alpha val="61000"/>
                    </a:schemeClr>
                  </a:outerShdw>
                </a:effectLst>
                <a:latin typeface="Verdana" pitchFamily="34" charset="0"/>
              </a:rPr>
              <a:t>Predicting Housing Prices with Different Machine Learning Models</a:t>
            </a:r>
            <a:endParaRPr lang="en-US" sz="1875" b="1" i="1" baseline="30000" dirty="0">
              <a:solidFill>
                <a:schemeClr val="bg1"/>
              </a:solidFill>
              <a:effectLst>
                <a:outerShdw blurRad="38100" dist="50800" dir="2700000" algn="tl">
                  <a:schemeClr val="bg1">
                    <a:lumMod val="75000"/>
                    <a:alpha val="61000"/>
                  </a:schemeClr>
                </a:outerShdw>
              </a:effectLst>
              <a:latin typeface="Verdana" pitchFamily="34" charset="0"/>
            </a:endParaRPr>
          </a:p>
        </p:txBody>
      </p:sp>
      <p:sp>
        <p:nvSpPr>
          <p:cNvPr id="2065" name="AutoShape 17"/>
          <p:cNvSpPr>
            <a:spLocks noChangeArrowheads="1"/>
          </p:cNvSpPr>
          <p:nvPr/>
        </p:nvSpPr>
        <p:spPr bwMode="auto">
          <a:xfrm>
            <a:off x="6189596" y="1570964"/>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lIns="9114" tIns="4400" rIns="9114" bIns="4400" anchor="ctr"/>
          <a:lstStyle/>
          <a:p>
            <a:pPr algn="just" defTabSz="85976" eaLnBrk="0" hangingPunct="0">
              <a:defRPr/>
            </a:pPr>
            <a:r>
              <a:rPr lang="en-US" sz="917" b="1">
                <a:solidFill>
                  <a:srgbClr val="FAFD00"/>
                </a:solidFill>
                <a:effectLst>
                  <a:outerShdw blurRad="38100" dist="38100" dir="2700000" algn="tl">
                    <a:srgbClr val="000000"/>
                  </a:outerShdw>
                </a:effectLst>
                <a:latin typeface="Helvetica" pitchFamily="34" charset="0"/>
              </a:rPr>
              <a:t>	</a:t>
            </a:r>
            <a:r>
              <a:rPr lang="en-US" sz="917" b="1">
                <a:solidFill>
                  <a:schemeClr val="bg1"/>
                </a:solidFill>
                <a:effectLst>
                  <a:outerShdw blurRad="38100" dist="38100" dir="2700000" algn="tl">
                    <a:srgbClr val="000000"/>
                  </a:outerShdw>
                </a:effectLst>
                <a:latin typeface="Verdana" pitchFamily="34" charset="0"/>
              </a:rPr>
              <a:t>Results - con’t</a:t>
            </a:r>
          </a:p>
        </p:txBody>
      </p:sp>
      <p:sp>
        <p:nvSpPr>
          <p:cNvPr id="2066" name="AutoShape 18"/>
          <p:cNvSpPr>
            <a:spLocks noChangeArrowheads="1"/>
          </p:cNvSpPr>
          <p:nvPr/>
        </p:nvSpPr>
        <p:spPr bwMode="auto">
          <a:xfrm>
            <a:off x="8710083" y="3703843"/>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dirty="0">
                <a:solidFill>
                  <a:srgbClr val="FAFD00"/>
                </a:solidFill>
                <a:latin typeface="Helvetica" pitchFamily="34" charset="0"/>
              </a:rPr>
              <a:t>	</a:t>
            </a:r>
            <a:r>
              <a:rPr lang="en-US" sz="917" b="1" dirty="0">
                <a:solidFill>
                  <a:schemeClr val="bg1"/>
                </a:solidFill>
                <a:effectLst>
                  <a:outerShdw blurRad="38100" dist="38100" dir="2700000" algn="tl">
                    <a:srgbClr val="000000"/>
                  </a:outerShdw>
                </a:effectLst>
                <a:latin typeface="Verdana" pitchFamily="34" charset="0"/>
              </a:rPr>
              <a:t>References</a:t>
            </a:r>
          </a:p>
        </p:txBody>
      </p:sp>
      <p:sp>
        <p:nvSpPr>
          <p:cNvPr id="2067" name="AutoShape 19"/>
          <p:cNvSpPr>
            <a:spLocks noChangeArrowheads="1"/>
          </p:cNvSpPr>
          <p:nvPr/>
        </p:nvSpPr>
        <p:spPr bwMode="auto">
          <a:xfrm>
            <a:off x="8715375" y="1571625"/>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a:solidFill>
                  <a:srgbClr val="FAFD00"/>
                </a:solidFill>
                <a:effectLst>
                  <a:outerShdw blurRad="38100" dist="38100" dir="2700000" algn="tl">
                    <a:srgbClr val="000000"/>
                  </a:outerShdw>
                </a:effectLst>
                <a:latin typeface="Verdana" pitchFamily="34" charset="0"/>
              </a:rPr>
              <a:t>	 </a:t>
            </a:r>
            <a:r>
              <a:rPr lang="en-US" sz="917" b="1">
                <a:solidFill>
                  <a:schemeClr val="bg1"/>
                </a:solidFill>
                <a:effectLst>
                  <a:outerShdw blurRad="38100" dist="38100" dir="2700000" algn="tl">
                    <a:srgbClr val="000000"/>
                  </a:outerShdw>
                </a:effectLst>
                <a:latin typeface="Verdana" pitchFamily="34" charset="0"/>
              </a:rPr>
              <a:t>Conclusions (Disc. or Summary)</a:t>
            </a:r>
          </a:p>
        </p:txBody>
      </p:sp>
      <p:sp>
        <p:nvSpPr>
          <p:cNvPr id="2071" name="AutoShape 23"/>
          <p:cNvSpPr>
            <a:spLocks noChangeArrowheads="1"/>
          </p:cNvSpPr>
          <p:nvPr/>
        </p:nvSpPr>
        <p:spPr bwMode="auto">
          <a:xfrm>
            <a:off x="3666133" y="1570964"/>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a:solidFill>
                  <a:schemeClr val="bg1"/>
                </a:solidFill>
                <a:latin typeface="Helvetica" pitchFamily="34" charset="0"/>
              </a:rPr>
              <a:t>	</a:t>
            </a:r>
            <a:r>
              <a:rPr lang="en-US" sz="917" b="1">
                <a:solidFill>
                  <a:schemeClr val="bg1"/>
                </a:solidFill>
                <a:effectLst>
                  <a:outerShdw blurRad="38100" dist="38100" dir="2700000" algn="tl">
                    <a:srgbClr val="000000"/>
                  </a:outerShdw>
                </a:effectLst>
                <a:latin typeface="Verdana" pitchFamily="34" charset="0"/>
              </a:rPr>
              <a:t>Methods</a:t>
            </a:r>
          </a:p>
        </p:txBody>
      </p:sp>
      <p:sp>
        <p:nvSpPr>
          <p:cNvPr id="2072" name="AutoShape 24"/>
          <p:cNvSpPr>
            <a:spLocks noChangeArrowheads="1"/>
          </p:cNvSpPr>
          <p:nvPr/>
        </p:nvSpPr>
        <p:spPr bwMode="auto">
          <a:xfrm>
            <a:off x="3660483" y="5048250"/>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a:solidFill>
                  <a:srgbClr val="FAFD00"/>
                </a:solidFill>
                <a:effectLst>
                  <a:outerShdw blurRad="38100" dist="38100" dir="2700000" algn="tl">
                    <a:srgbClr val="000000"/>
                  </a:outerShdw>
                </a:effectLst>
                <a:latin typeface="Verdana" pitchFamily="34" charset="0"/>
              </a:rPr>
              <a:t>	</a:t>
            </a:r>
            <a:r>
              <a:rPr lang="en-US" sz="917" b="1">
                <a:solidFill>
                  <a:schemeClr val="bg1"/>
                </a:solidFill>
                <a:effectLst>
                  <a:outerShdw blurRad="38100" dist="38100" dir="2700000" algn="tl">
                    <a:srgbClr val="000000"/>
                  </a:outerShdw>
                </a:effectLst>
                <a:latin typeface="Verdana" pitchFamily="34" charset="0"/>
              </a:rPr>
              <a:t>Results</a:t>
            </a:r>
          </a:p>
        </p:txBody>
      </p:sp>
      <p:sp>
        <p:nvSpPr>
          <p:cNvPr id="2073" name="AutoShape 25"/>
          <p:cNvSpPr>
            <a:spLocks noChangeArrowheads="1"/>
          </p:cNvSpPr>
          <p:nvPr/>
        </p:nvSpPr>
        <p:spPr bwMode="auto">
          <a:xfrm>
            <a:off x="1150607" y="2714625"/>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dirty="0">
                <a:solidFill>
                  <a:schemeClr val="bg1"/>
                </a:solidFill>
                <a:effectLst>
                  <a:outerShdw blurRad="38100" dist="38100" dir="2700000" algn="tl">
                    <a:srgbClr val="000000"/>
                  </a:outerShdw>
                </a:effectLst>
                <a:latin typeface="Verdana" pitchFamily="34" charset="0"/>
              </a:rPr>
              <a:t>	Introduction (Background)</a:t>
            </a:r>
          </a:p>
        </p:txBody>
      </p:sp>
      <p:sp>
        <p:nvSpPr>
          <p:cNvPr id="2058" name="Rectangle 29"/>
          <p:cNvSpPr>
            <a:spLocks noChangeArrowheads="1"/>
          </p:cNvSpPr>
          <p:nvPr/>
        </p:nvSpPr>
        <p:spPr bwMode="auto">
          <a:xfrm>
            <a:off x="1142669" y="4413250"/>
            <a:ext cx="228533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50000"/>
              </a:spcBef>
              <a:buFontTx/>
              <a:buNone/>
            </a:pPr>
            <a:br>
              <a:rPr lang="en-US" altLang="en-US" sz="583">
                <a:solidFill>
                  <a:srgbClr val="000066"/>
                </a:solidFill>
                <a:latin typeface="Arial" panose="020B0604020202020204" pitchFamily="34" charset="0"/>
              </a:rPr>
            </a:br>
            <a:endParaRPr lang="en-US" altLang="en-US" sz="583">
              <a:solidFill>
                <a:srgbClr val="000066"/>
              </a:solidFill>
              <a:latin typeface="Arial" panose="020B0604020202020204" pitchFamily="34" charset="0"/>
            </a:endParaRPr>
          </a:p>
        </p:txBody>
      </p:sp>
      <p:sp>
        <p:nvSpPr>
          <p:cNvPr id="2059" name="Text Box 82"/>
          <p:cNvSpPr txBox="1">
            <a:spLocks noChangeArrowheads="1"/>
          </p:cNvSpPr>
          <p:nvPr/>
        </p:nvSpPr>
        <p:spPr bwMode="auto">
          <a:xfrm>
            <a:off x="8710083" y="4066807"/>
            <a:ext cx="2285339"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7625"/>
          <a:lstStyle>
            <a:lvl1pPr marL="285750" indent="-285750"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lnSpc>
                <a:spcPct val="90000"/>
              </a:lnSpc>
              <a:spcBef>
                <a:spcPct val="0"/>
              </a:spcBef>
              <a:buFontTx/>
              <a:buChar char="1"/>
            </a:pPr>
            <a:r>
              <a:rPr lang="en-US" altLang="en-US" sz="580" dirty="0">
                <a:solidFill>
                  <a:srgbClr val="000062"/>
                </a:solidFill>
                <a:latin typeface="Arial" panose="020B0604020202020204" pitchFamily="34" charset="0"/>
              </a:rPr>
              <a:t>IBM. (n.d.). What is random forest?</a:t>
            </a:r>
          </a:p>
          <a:p>
            <a:pPr marL="0" indent="0" algn="just">
              <a:lnSpc>
                <a:spcPct val="90000"/>
              </a:lnSpc>
              <a:spcBef>
                <a:spcPct val="0"/>
              </a:spcBef>
              <a:buNone/>
            </a:pPr>
            <a:r>
              <a:rPr lang="en-US" altLang="en-US" sz="580" dirty="0">
                <a:solidFill>
                  <a:srgbClr val="000062"/>
                </a:solidFill>
                <a:latin typeface="Arial" panose="020B0604020202020204" pitchFamily="34" charset="0"/>
              </a:rPr>
              <a:t>2             Kuhn, &amp;. J., M. (2018). Applied predictive modeling.</a:t>
            </a:r>
          </a:p>
          <a:p>
            <a:pPr algn="just">
              <a:lnSpc>
                <a:spcPct val="90000"/>
              </a:lnSpc>
              <a:spcBef>
                <a:spcPct val="0"/>
              </a:spcBef>
              <a:buFontTx/>
              <a:buNone/>
            </a:pPr>
            <a:r>
              <a:rPr lang="en-US" altLang="en-US" sz="580" dirty="0">
                <a:solidFill>
                  <a:srgbClr val="000062"/>
                </a:solidFill>
                <a:latin typeface="Arial" panose="020B0604020202020204" pitchFamily="34" charset="0"/>
              </a:rPr>
              <a:t>, </a:t>
            </a:r>
          </a:p>
        </p:txBody>
      </p:sp>
      <p:sp>
        <p:nvSpPr>
          <p:cNvPr id="2167" name="AutoShape 119"/>
          <p:cNvSpPr>
            <a:spLocks noChangeArrowheads="1"/>
          </p:cNvSpPr>
          <p:nvPr/>
        </p:nvSpPr>
        <p:spPr bwMode="auto">
          <a:xfrm>
            <a:off x="1142669" y="1571625"/>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dirty="0">
                <a:solidFill>
                  <a:schemeClr val="bg1"/>
                </a:solidFill>
                <a:latin typeface="Helvetica" pitchFamily="34" charset="0"/>
              </a:rPr>
              <a:t>	</a:t>
            </a:r>
            <a:r>
              <a:rPr lang="en-US" sz="917" b="1" dirty="0">
                <a:solidFill>
                  <a:schemeClr val="bg1"/>
                </a:solidFill>
                <a:effectLst>
                  <a:outerShdw blurRad="38100" dist="38100" dir="2700000" algn="tl">
                    <a:srgbClr val="000000"/>
                  </a:outerShdw>
                </a:effectLst>
                <a:latin typeface="Verdana" pitchFamily="34" charset="0"/>
              </a:rPr>
              <a:t>Abstract</a:t>
            </a:r>
          </a:p>
        </p:txBody>
      </p:sp>
      <p:sp>
        <p:nvSpPr>
          <p:cNvPr id="2061" name="Text Box 127"/>
          <p:cNvSpPr txBox="1">
            <a:spLocks noChangeArrowheads="1"/>
          </p:cNvSpPr>
          <p:nvPr/>
        </p:nvSpPr>
        <p:spPr bwMode="auto">
          <a:xfrm>
            <a:off x="1143000" y="1873250"/>
            <a:ext cx="2285339"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500">
              <a:solidFill>
                <a:srgbClr val="000062"/>
              </a:solidFill>
              <a:latin typeface="Arial" panose="020B0604020202020204" pitchFamily="34" charset="0"/>
            </a:endParaRPr>
          </a:p>
          <a:p>
            <a:pPr algn="just" eaLnBrk="1" hangingPunct="1">
              <a:spcBef>
                <a:spcPct val="50000"/>
              </a:spcBef>
              <a:buFontTx/>
              <a:buNone/>
            </a:pPr>
            <a:endParaRPr lang="en-US" altLang="en-US" sz="500">
              <a:solidFill>
                <a:srgbClr val="000062"/>
              </a:solidFill>
              <a:latin typeface="Arial" panose="020B0604020202020204" pitchFamily="34" charset="0"/>
            </a:endParaRPr>
          </a:p>
        </p:txBody>
      </p:sp>
      <p:sp>
        <p:nvSpPr>
          <p:cNvPr id="2062" name="Rectangle 129"/>
          <p:cNvSpPr>
            <a:spLocks noChangeArrowheads="1"/>
          </p:cNvSpPr>
          <p:nvPr/>
        </p:nvSpPr>
        <p:spPr bwMode="auto">
          <a:xfrm>
            <a:off x="8712729" y="2415646"/>
            <a:ext cx="2285339" cy="126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 rIns="3810" anchor="ctr"/>
          <a:lstStyle>
            <a:lvl1pPr marL="461963" indent="-461963" defTabSz="412750" eaLnBrk="0" hangingPunct="0">
              <a:spcBef>
                <a:spcPct val="20000"/>
              </a:spcBef>
              <a:buChar char="•"/>
              <a:defRPr sz="16800">
                <a:solidFill>
                  <a:schemeClr val="tx1"/>
                </a:solidFill>
                <a:latin typeface="Times New Roman" panose="02020603050405020304" pitchFamily="18" charset="0"/>
              </a:defRPr>
            </a:lvl1pPr>
            <a:lvl2pPr marL="742950" indent="-285750" defTabSz="412750" eaLnBrk="0" hangingPunct="0">
              <a:spcBef>
                <a:spcPct val="20000"/>
              </a:spcBef>
              <a:buChar char="–"/>
              <a:defRPr sz="14700">
                <a:solidFill>
                  <a:schemeClr val="tx1"/>
                </a:solidFill>
                <a:latin typeface="Times New Roman" panose="02020603050405020304" pitchFamily="18" charset="0"/>
              </a:defRPr>
            </a:lvl2pPr>
            <a:lvl3pPr marL="1143000" indent="-228600" defTabSz="412750" eaLnBrk="0" hangingPunct="0">
              <a:spcBef>
                <a:spcPct val="20000"/>
              </a:spcBef>
              <a:buChar char="•"/>
              <a:defRPr sz="12600">
                <a:solidFill>
                  <a:schemeClr val="tx1"/>
                </a:solidFill>
                <a:latin typeface="Times New Roman" panose="02020603050405020304" pitchFamily="18" charset="0"/>
              </a:defRPr>
            </a:lvl3pPr>
            <a:lvl4pPr marL="1600200" indent="-228600" defTabSz="412750" eaLnBrk="0" hangingPunct="0">
              <a:spcBef>
                <a:spcPct val="20000"/>
              </a:spcBef>
              <a:buChar char="–"/>
              <a:defRPr sz="10500">
                <a:solidFill>
                  <a:schemeClr val="tx1"/>
                </a:solidFill>
                <a:latin typeface="Times New Roman" panose="02020603050405020304" pitchFamily="18" charset="0"/>
              </a:defRPr>
            </a:lvl4pPr>
            <a:lvl5pPr marL="2057400" indent="-228600" defTabSz="412750" eaLnBrk="0" hangingPunct="0">
              <a:spcBef>
                <a:spcPct val="20000"/>
              </a:spcBef>
              <a:buChar char="»"/>
              <a:defRPr sz="10500">
                <a:solidFill>
                  <a:schemeClr val="tx1"/>
                </a:solidFill>
                <a:latin typeface="Times New Roman" panose="02020603050405020304" pitchFamily="18" charset="0"/>
              </a:defRPr>
            </a:lvl5pPr>
            <a:lvl6pPr marL="25146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0"/>
              </a:spcBef>
            </a:pPr>
            <a:endParaRPr lang="en-US" altLang="en-US" sz="583">
              <a:solidFill>
                <a:srgbClr val="000066"/>
              </a:solidFill>
              <a:latin typeface="Arial" panose="020B0604020202020204" pitchFamily="34" charset="0"/>
            </a:endParaRPr>
          </a:p>
        </p:txBody>
      </p:sp>
      <p:sp>
        <p:nvSpPr>
          <p:cNvPr id="2064" name="Text Box 146"/>
          <p:cNvSpPr txBox="1">
            <a:spLocks noChangeArrowheads="1"/>
          </p:cNvSpPr>
          <p:nvPr/>
        </p:nvSpPr>
        <p:spPr bwMode="auto">
          <a:xfrm>
            <a:off x="1111250" y="5857875"/>
            <a:ext cx="2317750" cy="476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1000" b="1" dirty="0">
              <a:latin typeface="Arial" panose="020B0604020202020204" pitchFamily="34" charset="0"/>
            </a:endParaRPr>
          </a:p>
        </p:txBody>
      </p:sp>
      <p:sp>
        <p:nvSpPr>
          <p:cNvPr id="2" name="Text Box 147"/>
          <p:cNvSpPr txBox="1">
            <a:spLocks noChangeArrowheads="1"/>
          </p:cNvSpPr>
          <p:nvPr/>
        </p:nvSpPr>
        <p:spPr bwMode="auto">
          <a:xfrm>
            <a:off x="1127125" y="6376127"/>
            <a:ext cx="2317750" cy="476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1000" b="1" dirty="0">
              <a:latin typeface="Arial" panose="020B0604020202020204" pitchFamily="34" charset="0"/>
            </a:endParaRPr>
          </a:p>
        </p:txBody>
      </p:sp>
      <p:sp>
        <p:nvSpPr>
          <p:cNvPr id="4" name="Text Box 152"/>
          <p:cNvSpPr txBox="1">
            <a:spLocks noChangeArrowheads="1"/>
          </p:cNvSpPr>
          <p:nvPr/>
        </p:nvSpPr>
        <p:spPr bwMode="auto">
          <a:xfrm>
            <a:off x="1142669" y="1882510"/>
            <a:ext cx="2317750" cy="28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None/>
            </a:pPr>
            <a:r>
              <a:rPr lang="en-US" altLang="en-US" sz="583" dirty="0">
                <a:latin typeface="Arial" panose="020B0604020202020204" pitchFamily="34" charset="0"/>
              </a:rPr>
              <a:t>There are many different variables that can affect housing prices which can vary drastically. In order to  make best decisions about housing prices, it is useful to be able to predict the sales price of a house given a set of descriptors. This project will seek to identify a model for predicting housing prices using a dataset provided by Kaggle, by comparing the accuracy and predictive power of different machine learning.</a:t>
            </a:r>
          </a:p>
        </p:txBody>
      </p:sp>
      <p:sp>
        <p:nvSpPr>
          <p:cNvPr id="2068" name="Text Box 155"/>
          <p:cNvSpPr txBox="1">
            <a:spLocks noChangeArrowheads="1"/>
          </p:cNvSpPr>
          <p:nvPr/>
        </p:nvSpPr>
        <p:spPr bwMode="auto">
          <a:xfrm>
            <a:off x="1143000" y="2966971"/>
            <a:ext cx="2317750" cy="216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None/>
            </a:pPr>
            <a:endParaRPr lang="en-US" altLang="en-US" sz="583" dirty="0">
              <a:latin typeface="Arial" panose="020B0604020202020204" pitchFamily="34" charset="0"/>
            </a:endParaRPr>
          </a:p>
          <a:p>
            <a:pPr algn="just" eaLnBrk="1" hangingPunct="1">
              <a:buNone/>
            </a:pPr>
            <a:r>
              <a:rPr lang="en-US" altLang="en-US" sz="583" dirty="0">
                <a:latin typeface="Arial" panose="020B0604020202020204" pitchFamily="34" charset="0"/>
              </a:rPr>
              <a:t>Machine learning models provide a massive opportunity for real estate investors to identify housing prices by using a set of predictors. This project will utilize Regression Prediction. Unlike Classification Prediction which will attempt to predict a classifier based on given predictors, Regression Prediction seeks to identify a continuous value (e.g., x amount of dollars, x number of cells). In our case, our response variable is a continuous variable, the sales price of a house.</a:t>
            </a:r>
          </a:p>
          <a:p>
            <a:pPr algn="just" eaLnBrk="1" hangingPunct="1">
              <a:buNone/>
            </a:pPr>
            <a:endParaRPr lang="en-US" altLang="en-US" sz="583" dirty="0">
              <a:latin typeface="Arial" panose="020B0604020202020204" pitchFamily="34" charset="0"/>
            </a:endParaRPr>
          </a:p>
          <a:p>
            <a:pPr algn="just" eaLnBrk="1" hangingPunct="1">
              <a:buNone/>
            </a:pPr>
            <a:r>
              <a:rPr lang="en-US" altLang="en-US" sz="583" dirty="0">
                <a:latin typeface="Arial" panose="020B0604020202020204" pitchFamily="34" charset="0"/>
              </a:rPr>
              <a:t>There are 1,460 records, 81 columns/variables. There is an ID column, as well as a response value, meaning there are 79 predictors, which include descriptors of the house in question. These include both categorical predictors as well as numerical predictors. Areas described by the predictors include, Basements, Garages, Bathrooms, Location, Age, and many, many others. Additionally, as mentioned, the response variable is the sales price of the house.</a:t>
            </a:r>
          </a:p>
        </p:txBody>
      </p:sp>
      <p:sp>
        <p:nvSpPr>
          <p:cNvPr id="2070" name="Text Box 157"/>
          <p:cNvSpPr txBox="1">
            <a:spLocks noChangeArrowheads="1"/>
          </p:cNvSpPr>
          <p:nvPr/>
        </p:nvSpPr>
        <p:spPr bwMode="auto">
          <a:xfrm>
            <a:off x="3676648" y="1915627"/>
            <a:ext cx="2317750" cy="296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583" dirty="0">
                <a:latin typeface="Arial" panose="020B0604020202020204" pitchFamily="34" charset="0"/>
              </a:rPr>
              <a:t>There were several different data cleaning methods that were experimented with. First, I removed all variables that had more than 80% NA values. Then for categorical predictors with some missing values, I replaced those with a "None" value. Next, I converted all the categorical variables to factors (they were initially read in as character values). Once The variables were recognized as factors, I could evaluate which predictors were victim of class imbalance. I removed the predictors with around 80% of observations in one class of a variable. Finally, I replaced the NA values in the numeric predictors with the median value of that variable. When I was finished with the data cleaning portion of this project, I had reduced the data set down from 79 to 63, 26 categorical and 37 numeric variables.</a:t>
            </a:r>
          </a:p>
          <a:p>
            <a:pPr algn="just" eaLnBrk="1" hangingPunct="1">
              <a:spcBef>
                <a:spcPct val="50000"/>
              </a:spcBef>
              <a:buFontTx/>
              <a:buNone/>
            </a:pPr>
            <a:r>
              <a:rPr lang="en-US" altLang="en-US" sz="583" dirty="0">
                <a:latin typeface="Arial" panose="020B0604020202020204" pitchFamily="34" charset="0"/>
              </a:rPr>
              <a:t>I chose to utilize the following models: the K-Nearest Neighbors model (KNN), Linear Regression model, and RandomForest models to determine the best prediction model for this project.</a:t>
            </a:r>
          </a:p>
          <a:p>
            <a:pPr algn="just" eaLnBrk="1" hangingPunct="1">
              <a:spcBef>
                <a:spcPct val="50000"/>
              </a:spcBef>
              <a:buFontTx/>
              <a:buNone/>
            </a:pPr>
            <a:r>
              <a:rPr lang="en-US" altLang="en-US" sz="583" dirty="0">
                <a:latin typeface="Arial" panose="020B0604020202020204" pitchFamily="34" charset="0"/>
              </a:rPr>
              <a:t>The KNN model predicts based on the closest samples or neighbors. K represents the number of neighbors to utilize to come to the conclusion (@kuhn2018).</a:t>
            </a:r>
          </a:p>
          <a:p>
            <a:pPr algn="just" eaLnBrk="1" hangingPunct="1">
              <a:spcBef>
                <a:spcPct val="50000"/>
              </a:spcBef>
              <a:buFontTx/>
              <a:buNone/>
            </a:pPr>
            <a:r>
              <a:rPr lang="en-US" altLang="en-US" sz="583" dirty="0">
                <a:latin typeface="Arial" panose="020B0604020202020204" pitchFamily="34" charset="0"/>
              </a:rPr>
              <a:t>Linear Regression focuses on minimizing the SSE (Sum of squared errors) between the predicted and original response value.</a:t>
            </a:r>
          </a:p>
          <a:p>
            <a:pPr algn="just" eaLnBrk="1" hangingPunct="1">
              <a:spcBef>
                <a:spcPct val="50000"/>
              </a:spcBef>
              <a:buNone/>
            </a:pPr>
            <a:r>
              <a:rPr lang="en-US" altLang="en-US" sz="583" dirty="0">
                <a:latin typeface="Arial" panose="020B0604020202020204" pitchFamily="34" charset="0"/>
              </a:rPr>
              <a:t>RandomForest models take advantage of decision trees (@IBM). </a:t>
            </a:r>
          </a:p>
          <a:p>
            <a:pPr algn="just" eaLnBrk="1" hangingPunct="1">
              <a:spcBef>
                <a:spcPct val="50000"/>
              </a:spcBef>
              <a:buFontTx/>
              <a:buNone/>
            </a:pPr>
            <a:r>
              <a:rPr lang="en-US" altLang="en-US" sz="583" dirty="0">
                <a:latin typeface="Arial" panose="020B0604020202020204" pitchFamily="34" charset="0"/>
              </a:rPr>
              <a:t>The performance metrics I will be assessing are R^2, RMSE, and MAE.</a:t>
            </a:r>
          </a:p>
          <a:p>
            <a:pPr algn="just" eaLnBrk="1" hangingPunct="1">
              <a:spcBef>
                <a:spcPct val="50000"/>
              </a:spcBef>
              <a:buFontTx/>
              <a:buNone/>
            </a:pPr>
            <a:r>
              <a:rPr lang="en-US" altLang="en-US" sz="583" dirty="0">
                <a:latin typeface="Arial" panose="020B0604020202020204" pitchFamily="34" charset="0"/>
              </a:rPr>
              <a:t>R-Squared (R^2) - This value explains what percent (proportion) of the total variance in the data is explained by the model.</a:t>
            </a:r>
          </a:p>
          <a:p>
            <a:pPr algn="just" eaLnBrk="1" hangingPunct="1">
              <a:spcBef>
                <a:spcPct val="50000"/>
              </a:spcBef>
              <a:buFontTx/>
              <a:buNone/>
            </a:pPr>
            <a:r>
              <a:rPr lang="en-US" altLang="en-US" sz="583" dirty="0">
                <a:latin typeface="Arial" panose="020B0604020202020204" pitchFamily="34" charset="0"/>
              </a:rPr>
              <a:t>RMSE (Root Mean Squared Error): Represents the average size of the difference between real values and the predicted values</a:t>
            </a:r>
          </a:p>
          <a:p>
            <a:pPr algn="just" eaLnBrk="1" hangingPunct="1">
              <a:spcBef>
                <a:spcPct val="50000"/>
              </a:spcBef>
              <a:buFontTx/>
              <a:buNone/>
            </a:pPr>
            <a:r>
              <a:rPr lang="en-US" altLang="en-US" sz="583" dirty="0">
                <a:latin typeface="Arial" panose="020B0604020202020204" pitchFamily="34" charset="0"/>
              </a:rPr>
              <a:t>MAE (Mean Absolute Error): Similar to RMSE, but the absolute value of the difference between real and predicted is used.</a:t>
            </a:r>
          </a:p>
        </p:txBody>
      </p:sp>
      <p:sp>
        <p:nvSpPr>
          <p:cNvPr id="5" name="Text Box 158"/>
          <p:cNvSpPr txBox="1">
            <a:spLocks noChangeArrowheads="1"/>
          </p:cNvSpPr>
          <p:nvPr/>
        </p:nvSpPr>
        <p:spPr bwMode="auto">
          <a:xfrm>
            <a:off x="8715375" y="5570174"/>
            <a:ext cx="2317750" cy="55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fontAlgn="b" hangingPunct="1">
              <a:spcBef>
                <a:spcPct val="50000"/>
              </a:spcBef>
            </a:pPr>
            <a:r>
              <a:rPr lang="en-US" altLang="en-US" sz="583" dirty="0">
                <a:latin typeface="Arial" panose="020B0604020202020204" pitchFamily="34" charset="0"/>
                <a:cs typeface="Arial" panose="020B0604020202020204" pitchFamily="34" charset="0"/>
              </a:rPr>
              <a:t>This project was carried out as part of the general requirements for the course: STA-6543-01T-202430 Predictive Modeling taught by Dr. Min Wang</a:t>
            </a:r>
          </a:p>
        </p:txBody>
      </p:sp>
      <p:sp>
        <p:nvSpPr>
          <p:cNvPr id="6" name="Text Box 160"/>
          <p:cNvSpPr txBox="1">
            <a:spLocks noChangeArrowheads="1"/>
          </p:cNvSpPr>
          <p:nvPr/>
        </p:nvSpPr>
        <p:spPr bwMode="auto">
          <a:xfrm>
            <a:off x="3695238" y="6097163"/>
            <a:ext cx="2333625" cy="555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583" dirty="0">
                <a:latin typeface="Arial" panose="020B0604020202020204" pitchFamily="34" charset="0"/>
              </a:rPr>
              <a:t>The RandomForest model performed the best of the three models, outputting the best results by a fairly considerable margin, in all three categories. The KNN model performed the second best of the three, but was closer to the Linear Model's results than to the RandomForest model</a:t>
            </a:r>
          </a:p>
        </p:txBody>
      </p:sp>
      <p:sp>
        <p:nvSpPr>
          <p:cNvPr id="7" name="Text Box 171"/>
          <p:cNvSpPr txBox="1">
            <a:spLocks noChangeArrowheads="1"/>
          </p:cNvSpPr>
          <p:nvPr/>
        </p:nvSpPr>
        <p:spPr bwMode="auto">
          <a:xfrm>
            <a:off x="6191250" y="6222999"/>
            <a:ext cx="2333625" cy="376367"/>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500" dirty="0">
                <a:latin typeface="Arial" panose="020B0604020202020204" pitchFamily="34" charset="0"/>
              </a:rPr>
              <a:t>Figure 2 shows the variables that are listed as most important (that is, having the greatest weight) in terms of increasing prediction power. These are the results for the RandomForest model which were very similar t o those observed by the KNN model.</a:t>
            </a:r>
          </a:p>
        </p:txBody>
      </p:sp>
      <p:sp>
        <p:nvSpPr>
          <p:cNvPr id="2074" name="Text Box 183"/>
          <p:cNvSpPr txBox="1">
            <a:spLocks noChangeArrowheads="1"/>
          </p:cNvSpPr>
          <p:nvPr/>
        </p:nvSpPr>
        <p:spPr bwMode="auto">
          <a:xfrm>
            <a:off x="6536201" y="4255690"/>
            <a:ext cx="1555750" cy="297646"/>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spcBef>
                <a:spcPct val="50000"/>
              </a:spcBef>
              <a:buFontTx/>
              <a:buNone/>
            </a:pPr>
            <a:r>
              <a:rPr lang="en-US" altLang="en-US" sz="667" b="1" dirty="0">
                <a:solidFill>
                  <a:srgbClr val="990099"/>
                </a:solidFill>
                <a:latin typeface="Arial" panose="020B0604020202020204" pitchFamily="34" charset="0"/>
              </a:rPr>
              <a:t>Variable Importance for RandomForest Model</a:t>
            </a:r>
          </a:p>
        </p:txBody>
      </p:sp>
      <p:sp>
        <p:nvSpPr>
          <p:cNvPr id="2076" name="Text Box 190"/>
          <p:cNvSpPr txBox="1">
            <a:spLocks noChangeArrowheads="1"/>
          </p:cNvSpPr>
          <p:nvPr/>
        </p:nvSpPr>
        <p:spPr bwMode="auto">
          <a:xfrm>
            <a:off x="6191249" y="3689651"/>
            <a:ext cx="2333625" cy="262632"/>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500" dirty="0">
                <a:latin typeface="Arial" panose="020B0604020202020204" pitchFamily="34" charset="0"/>
              </a:rPr>
              <a:t>Figure 1 shows the distribution of predicted values for each model, overlayed with the real observed values (OBS).</a:t>
            </a:r>
          </a:p>
        </p:txBody>
      </p:sp>
      <p:sp>
        <p:nvSpPr>
          <p:cNvPr id="2077" name="Text Box 192"/>
          <p:cNvSpPr txBox="1">
            <a:spLocks noChangeArrowheads="1"/>
          </p:cNvSpPr>
          <p:nvPr/>
        </p:nvSpPr>
        <p:spPr bwMode="auto">
          <a:xfrm>
            <a:off x="6524625" y="1857375"/>
            <a:ext cx="1651000" cy="297646"/>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spcBef>
                <a:spcPct val="50000"/>
              </a:spcBef>
              <a:buFontTx/>
              <a:buNone/>
            </a:pPr>
            <a:r>
              <a:rPr lang="en-US" altLang="en-US" sz="667" b="1" dirty="0">
                <a:solidFill>
                  <a:srgbClr val="990099"/>
                </a:solidFill>
                <a:latin typeface="Arial" panose="020B0604020202020204" pitchFamily="34" charset="0"/>
              </a:rPr>
              <a:t>Predicted Values Compared to Observed Values</a:t>
            </a:r>
          </a:p>
        </p:txBody>
      </p:sp>
      <p:sp>
        <p:nvSpPr>
          <p:cNvPr id="2080" name="Text Box 212"/>
          <p:cNvSpPr txBox="1">
            <a:spLocks noChangeArrowheads="1"/>
          </p:cNvSpPr>
          <p:nvPr/>
        </p:nvSpPr>
        <p:spPr bwMode="auto">
          <a:xfrm>
            <a:off x="8715375" y="1841500"/>
            <a:ext cx="2317750" cy="1003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The chosen models displayed quality predictive power.</a:t>
            </a:r>
          </a:p>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The RandomForest model yielded the best metrics.</a:t>
            </a:r>
          </a:p>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Due to the smaller size of the data set, the results were not as conclusive as would be desired</a:t>
            </a:r>
          </a:p>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The Overall Quality and General Living Area Square Footage were the two predictors that were listed in all three models as important contributors to prediction power.</a:t>
            </a:r>
          </a:p>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Both the models and their variables of importance could be beneficial for interested parties looking to accurately identify the sales prices of houses</a:t>
            </a:r>
          </a:p>
          <a:p>
            <a:pPr algn="just" eaLnBrk="1" hangingPunct="1">
              <a:buFont typeface="Wingdings" panose="05000000000000000000" pitchFamily="2" charset="2"/>
              <a:buChar char="Ø"/>
            </a:pPr>
            <a:r>
              <a:rPr lang="en-US" altLang="en-US" sz="667" dirty="0">
                <a:solidFill>
                  <a:srgbClr val="000099"/>
                </a:solidFill>
                <a:latin typeface="Arial" panose="020B0604020202020204" pitchFamily="34" charset="0"/>
              </a:rPr>
              <a:t> Further research: Verifying reproducibility of results with a larger data set containing more unique observations. Using housing data for a different general location could also be useful in determining whether the results presented here are indicative of most areas or if they are subject to localized bias.</a:t>
            </a:r>
          </a:p>
        </p:txBody>
      </p:sp>
      <p:sp>
        <p:nvSpPr>
          <p:cNvPr id="2084" name="Text Box 220"/>
          <p:cNvSpPr txBox="1">
            <a:spLocks noChangeArrowheads="1"/>
          </p:cNvSpPr>
          <p:nvPr/>
        </p:nvSpPr>
        <p:spPr bwMode="auto">
          <a:xfrm>
            <a:off x="4841875" y="2492375"/>
            <a:ext cx="1095375" cy="18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38100" rIns="3810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583">
              <a:latin typeface="Arial" panose="020B0604020202020204" pitchFamily="34" charset="0"/>
            </a:endParaRPr>
          </a:p>
        </p:txBody>
      </p:sp>
      <p:sp>
        <p:nvSpPr>
          <p:cNvPr id="2271" name="AutoShape 223"/>
          <p:cNvSpPr>
            <a:spLocks noChangeArrowheads="1"/>
          </p:cNvSpPr>
          <p:nvPr/>
        </p:nvSpPr>
        <p:spPr bwMode="auto">
          <a:xfrm>
            <a:off x="8744479" y="5238750"/>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dirty="0">
                <a:solidFill>
                  <a:srgbClr val="FAFD00"/>
                </a:solidFill>
                <a:latin typeface="Helvetica" pitchFamily="34" charset="0"/>
              </a:rPr>
              <a:t>	</a:t>
            </a:r>
            <a:r>
              <a:rPr lang="en-US" sz="917" b="1" dirty="0">
                <a:solidFill>
                  <a:schemeClr val="bg1"/>
                </a:solidFill>
                <a:effectLst>
                  <a:outerShdw blurRad="38100" dist="38100" dir="2700000" algn="tl">
                    <a:srgbClr val="000000"/>
                  </a:outerShdw>
                </a:effectLst>
                <a:latin typeface="Verdana" pitchFamily="34" charset="0"/>
              </a:rPr>
              <a:t>Acknowledgements</a:t>
            </a:r>
          </a:p>
        </p:txBody>
      </p:sp>
      <p:pic>
        <p:nvPicPr>
          <p:cNvPr id="2088" name="Picture 61" descr="UTSA Logo new.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25" y="301625"/>
            <a:ext cx="1333500" cy="463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67"/>
          <p:cNvSpPr txBox="1"/>
          <p:nvPr/>
        </p:nvSpPr>
        <p:spPr>
          <a:xfrm>
            <a:off x="3726432" y="995495"/>
            <a:ext cx="5282856" cy="515526"/>
          </a:xfrm>
          <a:prstGeom prst="rect">
            <a:avLst/>
          </a:prstGeom>
          <a:noFill/>
        </p:spPr>
        <p:txBody>
          <a:bodyPr wrap="none">
            <a:spAutoFit/>
          </a:bodyPr>
          <a:lstStyle/>
          <a:p>
            <a:pPr algn="ctr">
              <a:defRPr/>
            </a:pPr>
            <a:r>
              <a:rPr lang="en-US" sz="1500" dirty="0">
                <a:effectLst>
                  <a:outerShdw blurRad="50800" dist="25400" dir="5400000" algn="t" rotWithShape="0">
                    <a:schemeClr val="accent6">
                      <a:alpha val="40000"/>
                    </a:schemeClr>
                  </a:outerShdw>
                </a:effectLst>
                <a:latin typeface="Verdana" pitchFamily="34" charset="0"/>
                <a:cs typeface="Arial" pitchFamily="34" charset="0"/>
              </a:rPr>
              <a:t>Antonio Flores</a:t>
            </a:r>
          </a:p>
          <a:p>
            <a:pPr algn="ctr">
              <a:defRPr/>
            </a:pPr>
            <a:r>
              <a:rPr lang="en-US" sz="1250" dirty="0">
                <a:effectLst>
                  <a:outerShdw blurRad="50800" dist="38100" dir="5400000" algn="t" rotWithShape="0">
                    <a:schemeClr val="accent6">
                      <a:alpha val="40000"/>
                    </a:schemeClr>
                  </a:outerShdw>
                </a:effectLst>
                <a:latin typeface="Verdana" pitchFamily="34" charset="0"/>
                <a:cs typeface="Arial" pitchFamily="34" charset="0"/>
              </a:rPr>
              <a:t>The University of Texas at San Antonio, San Antonio TX, 78249</a:t>
            </a:r>
          </a:p>
        </p:txBody>
      </p:sp>
      <p:sp>
        <p:nvSpPr>
          <p:cNvPr id="70" name="AutoShape 22"/>
          <p:cNvSpPr>
            <a:spLocks noChangeArrowheads="1"/>
          </p:cNvSpPr>
          <p:nvPr/>
        </p:nvSpPr>
        <p:spPr bwMode="auto">
          <a:xfrm>
            <a:off x="1142669" y="5248010"/>
            <a:ext cx="2285339" cy="1905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9114" tIns="4400" rIns="9114" bIns="4400" anchor="ctr"/>
          <a:lstStyle/>
          <a:p>
            <a:pPr algn="just" defTabSz="85976" eaLnBrk="0" hangingPunct="0">
              <a:defRPr/>
            </a:pPr>
            <a:r>
              <a:rPr lang="en-US" sz="917" b="1" dirty="0">
                <a:solidFill>
                  <a:schemeClr val="bg1"/>
                </a:solidFill>
                <a:effectLst>
                  <a:outerShdw blurRad="38100" dist="38100" dir="2700000" algn="tl">
                    <a:srgbClr val="000000"/>
                  </a:outerShdw>
                </a:effectLst>
                <a:latin typeface="Verdana" pitchFamily="34" charset="0"/>
              </a:rPr>
              <a:t>	Purpose (Objective, Aim, Goal)</a:t>
            </a:r>
          </a:p>
        </p:txBody>
      </p:sp>
      <p:sp>
        <p:nvSpPr>
          <p:cNvPr id="2096" name="Text Box 153"/>
          <p:cNvSpPr txBox="1">
            <a:spLocks noChangeArrowheads="1"/>
          </p:cNvSpPr>
          <p:nvPr/>
        </p:nvSpPr>
        <p:spPr bwMode="auto">
          <a:xfrm>
            <a:off x="1142669" y="5568029"/>
            <a:ext cx="2317750" cy="986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rIns="3810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583" dirty="0">
                <a:latin typeface="Arial" panose="020B0604020202020204" pitchFamily="34" charset="0"/>
              </a:rPr>
              <a:t>The research question I plan to address with my analysis is: which features are the best predictors of housing prices? Additionally, the desired output of this analysis is a machine learning model which allows real estate investors or other interested stakeholders to better prioritize/make decisions regarding future real estate purchases. </a:t>
            </a:r>
          </a:p>
        </p:txBody>
      </p:sp>
      <p:pic>
        <p:nvPicPr>
          <p:cNvPr id="9" name="Picture 8" descr="A graph with many colored dots&#10;&#10;Description automatically generated">
            <a:extLst>
              <a:ext uri="{FF2B5EF4-FFF2-40B4-BE49-F238E27FC236}">
                <a16:creationId xmlns:a16="http://schemas.microsoft.com/office/drawing/2014/main" id="{00547229-B374-C968-7DFF-603882104A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0959" y="2237621"/>
            <a:ext cx="2242611" cy="1383935"/>
          </a:xfrm>
          <a:prstGeom prst="rect">
            <a:avLst/>
          </a:prstGeom>
        </p:spPr>
      </p:pic>
      <p:pic>
        <p:nvPicPr>
          <p:cNvPr id="11" name="Picture 10" descr="A close-up of numbers&#10;&#10;Description automatically generated">
            <a:extLst>
              <a:ext uri="{FF2B5EF4-FFF2-40B4-BE49-F238E27FC236}">
                <a16:creationId xmlns:a16="http://schemas.microsoft.com/office/drawing/2014/main" id="{4193EED0-3CEF-3DB7-9CB6-C30416BF08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8016" y="5420676"/>
            <a:ext cx="2242173" cy="688936"/>
          </a:xfrm>
          <a:prstGeom prst="rect">
            <a:avLst/>
          </a:prstGeom>
        </p:spPr>
      </p:pic>
      <p:pic>
        <p:nvPicPr>
          <p:cNvPr id="13" name="Picture 12" descr="A graph showing a number of different levels&#10;&#10;Description automatically generated with medium confidence">
            <a:extLst>
              <a:ext uri="{FF2B5EF4-FFF2-40B4-BE49-F238E27FC236}">
                <a16:creationId xmlns:a16="http://schemas.microsoft.com/office/drawing/2014/main" id="{914C49FC-EC70-0FDC-69FC-669B05CCED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8504" y="4666125"/>
            <a:ext cx="2261976" cy="1395844"/>
          </a:xfrm>
          <a:prstGeom prst="rect">
            <a:avLst/>
          </a:prstGeom>
        </p:spPr>
      </p:pic>
    </p:spTree>
    <p:extLst>
      <p:ext uri="{BB962C8B-B14F-4D97-AF65-F5344CB8AC3E}">
        <p14:creationId xmlns:p14="http://schemas.microsoft.com/office/powerpoint/2010/main" val="212359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298</TotalTime>
  <Words>1021</Words>
  <Application>Microsoft Office PowerPoint</Application>
  <PresentationFormat>Widescreen</PresentationFormat>
  <Paragraphs>44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Helvetica</vt:lpstr>
      <vt:lpstr>Times New Roman</vt:lpstr>
      <vt:lpstr>Verdana</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Antonio Flores</dc:creator>
  <cp:lastModifiedBy>Antonio Flores</cp:lastModifiedBy>
  <cp:revision>6</cp:revision>
  <dcterms:created xsi:type="dcterms:W3CDTF">2024-08-03T21:10:59Z</dcterms:created>
  <dcterms:modified xsi:type="dcterms:W3CDTF">2024-08-04T21:13:07Z</dcterms:modified>
</cp:coreProperties>
</file>