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8"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2D81B9-D0E1-B74E-8461-5B762CBD8BD4}" v="49" dt="2024-10-25T08:31:04.6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9"/>
  </p:normalViewPr>
  <p:slideViewPr>
    <p:cSldViewPr snapToGrid="0">
      <p:cViewPr varScale="1">
        <p:scale>
          <a:sx n="103" d="100"/>
          <a:sy n="103"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75485C-FBC0-0847-A2B5-C39CE7DCC636}" type="datetimeFigureOut">
              <a:rPr lang="en-US" smtClean="0"/>
              <a:t>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16337-1300-F347-BA51-F30FB1844794}" type="slidenum">
              <a:rPr lang="en-US" smtClean="0"/>
              <a:t>‹#›</a:t>
            </a:fld>
            <a:endParaRPr lang="en-US"/>
          </a:p>
        </p:txBody>
      </p:sp>
    </p:spTree>
    <p:extLst>
      <p:ext uri="{BB962C8B-B14F-4D97-AF65-F5344CB8AC3E}">
        <p14:creationId xmlns:p14="http://schemas.microsoft.com/office/powerpoint/2010/main" val="3203317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5485C-FBC0-0847-A2B5-C39CE7DCC636}" type="datetimeFigureOut">
              <a:rPr lang="en-US" smtClean="0"/>
              <a:t>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16337-1300-F347-BA51-F30FB1844794}" type="slidenum">
              <a:rPr lang="en-US" smtClean="0"/>
              <a:t>‹#›</a:t>
            </a:fld>
            <a:endParaRPr lang="en-US"/>
          </a:p>
        </p:txBody>
      </p:sp>
    </p:spTree>
    <p:extLst>
      <p:ext uri="{BB962C8B-B14F-4D97-AF65-F5344CB8AC3E}">
        <p14:creationId xmlns:p14="http://schemas.microsoft.com/office/powerpoint/2010/main" val="3199778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5485C-FBC0-0847-A2B5-C39CE7DCC636}" type="datetimeFigureOut">
              <a:rPr lang="en-US" smtClean="0"/>
              <a:t>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16337-1300-F347-BA51-F30FB184479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51519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5485C-FBC0-0847-A2B5-C39CE7DCC636}" type="datetimeFigureOut">
              <a:rPr lang="en-US" smtClean="0"/>
              <a:t>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16337-1300-F347-BA51-F30FB1844794}" type="slidenum">
              <a:rPr lang="en-US" smtClean="0"/>
              <a:t>‹#›</a:t>
            </a:fld>
            <a:endParaRPr lang="en-US"/>
          </a:p>
        </p:txBody>
      </p:sp>
    </p:spTree>
    <p:extLst>
      <p:ext uri="{BB962C8B-B14F-4D97-AF65-F5344CB8AC3E}">
        <p14:creationId xmlns:p14="http://schemas.microsoft.com/office/powerpoint/2010/main" val="2690230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5485C-FBC0-0847-A2B5-C39CE7DCC636}" type="datetimeFigureOut">
              <a:rPr lang="en-US" smtClean="0"/>
              <a:t>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16337-1300-F347-BA51-F30FB184479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8361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5485C-FBC0-0847-A2B5-C39CE7DCC636}" type="datetimeFigureOut">
              <a:rPr lang="en-US" smtClean="0"/>
              <a:t>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16337-1300-F347-BA51-F30FB1844794}" type="slidenum">
              <a:rPr lang="en-US" smtClean="0"/>
              <a:t>‹#›</a:t>
            </a:fld>
            <a:endParaRPr lang="en-US"/>
          </a:p>
        </p:txBody>
      </p:sp>
    </p:spTree>
    <p:extLst>
      <p:ext uri="{BB962C8B-B14F-4D97-AF65-F5344CB8AC3E}">
        <p14:creationId xmlns:p14="http://schemas.microsoft.com/office/powerpoint/2010/main" val="3351019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5485C-FBC0-0847-A2B5-C39CE7DCC636}" type="datetimeFigureOut">
              <a:rPr lang="en-US" smtClean="0"/>
              <a:t>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16337-1300-F347-BA51-F30FB1844794}" type="slidenum">
              <a:rPr lang="en-US" smtClean="0"/>
              <a:t>‹#›</a:t>
            </a:fld>
            <a:endParaRPr lang="en-US"/>
          </a:p>
        </p:txBody>
      </p:sp>
    </p:spTree>
    <p:extLst>
      <p:ext uri="{BB962C8B-B14F-4D97-AF65-F5344CB8AC3E}">
        <p14:creationId xmlns:p14="http://schemas.microsoft.com/office/powerpoint/2010/main" val="3069940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5485C-FBC0-0847-A2B5-C39CE7DCC636}" type="datetimeFigureOut">
              <a:rPr lang="en-US" smtClean="0"/>
              <a:t>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16337-1300-F347-BA51-F30FB1844794}" type="slidenum">
              <a:rPr lang="en-US" smtClean="0"/>
              <a:t>‹#›</a:t>
            </a:fld>
            <a:endParaRPr lang="en-US"/>
          </a:p>
        </p:txBody>
      </p:sp>
    </p:spTree>
    <p:extLst>
      <p:ext uri="{BB962C8B-B14F-4D97-AF65-F5344CB8AC3E}">
        <p14:creationId xmlns:p14="http://schemas.microsoft.com/office/powerpoint/2010/main" val="2970320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5485C-FBC0-0847-A2B5-C39CE7DCC636}" type="datetimeFigureOut">
              <a:rPr lang="en-US" smtClean="0"/>
              <a:t>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16337-1300-F347-BA51-F30FB1844794}" type="slidenum">
              <a:rPr lang="en-US" smtClean="0"/>
              <a:t>‹#›</a:t>
            </a:fld>
            <a:endParaRPr lang="en-US"/>
          </a:p>
        </p:txBody>
      </p:sp>
    </p:spTree>
    <p:extLst>
      <p:ext uri="{BB962C8B-B14F-4D97-AF65-F5344CB8AC3E}">
        <p14:creationId xmlns:p14="http://schemas.microsoft.com/office/powerpoint/2010/main" val="354614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5485C-FBC0-0847-A2B5-C39CE7DCC636}" type="datetimeFigureOut">
              <a:rPr lang="en-US" smtClean="0"/>
              <a:t>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16337-1300-F347-BA51-F30FB1844794}" type="slidenum">
              <a:rPr lang="en-US" smtClean="0"/>
              <a:t>‹#›</a:t>
            </a:fld>
            <a:endParaRPr lang="en-US"/>
          </a:p>
        </p:txBody>
      </p:sp>
    </p:spTree>
    <p:extLst>
      <p:ext uri="{BB962C8B-B14F-4D97-AF65-F5344CB8AC3E}">
        <p14:creationId xmlns:p14="http://schemas.microsoft.com/office/powerpoint/2010/main" val="3781433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75485C-FBC0-0847-A2B5-C39CE7DCC636}" type="datetimeFigureOut">
              <a:rPr lang="en-US" smtClean="0"/>
              <a:t>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B16337-1300-F347-BA51-F30FB1844794}" type="slidenum">
              <a:rPr lang="en-US" smtClean="0"/>
              <a:t>‹#›</a:t>
            </a:fld>
            <a:endParaRPr lang="en-US"/>
          </a:p>
        </p:txBody>
      </p:sp>
    </p:spTree>
    <p:extLst>
      <p:ext uri="{BB962C8B-B14F-4D97-AF65-F5344CB8AC3E}">
        <p14:creationId xmlns:p14="http://schemas.microsoft.com/office/powerpoint/2010/main" val="226326347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75485C-FBC0-0847-A2B5-C39CE7DCC636}" type="datetimeFigureOut">
              <a:rPr lang="en-US" smtClean="0"/>
              <a:t>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B16337-1300-F347-BA51-F30FB1844794}" type="slidenum">
              <a:rPr lang="en-US" smtClean="0"/>
              <a:t>‹#›</a:t>
            </a:fld>
            <a:endParaRPr lang="en-US"/>
          </a:p>
        </p:txBody>
      </p:sp>
    </p:spTree>
    <p:extLst>
      <p:ext uri="{BB962C8B-B14F-4D97-AF65-F5344CB8AC3E}">
        <p14:creationId xmlns:p14="http://schemas.microsoft.com/office/powerpoint/2010/main" val="17207435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75485C-FBC0-0847-A2B5-C39CE7DCC636}" type="datetimeFigureOut">
              <a:rPr lang="en-US" smtClean="0"/>
              <a:t>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B16337-1300-F347-BA51-F30FB1844794}" type="slidenum">
              <a:rPr lang="en-US" smtClean="0"/>
              <a:t>‹#›</a:t>
            </a:fld>
            <a:endParaRPr lang="en-US"/>
          </a:p>
        </p:txBody>
      </p:sp>
    </p:spTree>
    <p:extLst>
      <p:ext uri="{BB962C8B-B14F-4D97-AF65-F5344CB8AC3E}">
        <p14:creationId xmlns:p14="http://schemas.microsoft.com/office/powerpoint/2010/main" val="393493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75485C-FBC0-0847-A2B5-C39CE7DCC636}" type="datetimeFigureOut">
              <a:rPr lang="en-US" smtClean="0"/>
              <a:t>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B16337-1300-F347-BA51-F30FB1844794}" type="slidenum">
              <a:rPr lang="en-US" smtClean="0"/>
              <a:t>‹#›</a:t>
            </a:fld>
            <a:endParaRPr lang="en-US"/>
          </a:p>
        </p:txBody>
      </p:sp>
    </p:spTree>
    <p:extLst>
      <p:ext uri="{BB962C8B-B14F-4D97-AF65-F5344CB8AC3E}">
        <p14:creationId xmlns:p14="http://schemas.microsoft.com/office/powerpoint/2010/main" val="243655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75485C-FBC0-0847-A2B5-C39CE7DCC636}" type="datetimeFigureOut">
              <a:rPr lang="en-US" smtClean="0"/>
              <a:t>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B16337-1300-F347-BA51-F30FB1844794}" type="slidenum">
              <a:rPr lang="en-US" smtClean="0"/>
              <a:t>‹#›</a:t>
            </a:fld>
            <a:endParaRPr lang="en-US"/>
          </a:p>
        </p:txBody>
      </p:sp>
    </p:spTree>
    <p:extLst>
      <p:ext uri="{BB962C8B-B14F-4D97-AF65-F5344CB8AC3E}">
        <p14:creationId xmlns:p14="http://schemas.microsoft.com/office/powerpoint/2010/main" val="292846274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75485C-FBC0-0847-A2B5-C39CE7DCC636}" type="datetimeFigureOut">
              <a:rPr lang="en-US" smtClean="0"/>
              <a:t>11/4/24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B16337-1300-F347-BA51-F30FB1844794}" type="slidenum">
              <a:rPr lang="en-US" smtClean="0"/>
              <a:t>‹#›</a:t>
            </a:fld>
            <a:endParaRPr lang="en-US"/>
          </a:p>
        </p:txBody>
      </p:sp>
    </p:spTree>
    <p:extLst>
      <p:ext uri="{BB962C8B-B14F-4D97-AF65-F5344CB8AC3E}">
        <p14:creationId xmlns:p14="http://schemas.microsoft.com/office/powerpoint/2010/main" val="1876170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75485C-FBC0-0847-A2B5-C39CE7DCC636}" type="datetimeFigureOut">
              <a:rPr lang="en-US" smtClean="0"/>
              <a:t>11/4/24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4B16337-1300-F347-BA51-F30FB1844794}" type="slidenum">
              <a:rPr lang="en-US" smtClean="0"/>
              <a:t>‹#›</a:t>
            </a:fld>
            <a:endParaRPr lang="en-US"/>
          </a:p>
        </p:txBody>
      </p:sp>
    </p:spTree>
    <p:extLst>
      <p:ext uri="{BB962C8B-B14F-4D97-AF65-F5344CB8AC3E}">
        <p14:creationId xmlns:p14="http://schemas.microsoft.com/office/powerpoint/2010/main" val="64413761"/>
      </p:ext>
    </p:extLst>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 id="2147484031" r:id="rId13"/>
    <p:sldLayoutId id="2147484032" r:id="rId14"/>
    <p:sldLayoutId id="2147484033" r:id="rId15"/>
    <p:sldLayoutId id="214748403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97150-5356-548C-F164-53CD038CE444}"/>
              </a:ext>
            </a:extLst>
          </p:cNvPr>
          <p:cNvSpPr>
            <a:spLocks noGrp="1"/>
          </p:cNvSpPr>
          <p:nvPr>
            <p:ph type="ctrTitle"/>
          </p:nvPr>
        </p:nvSpPr>
        <p:spPr>
          <a:xfrm>
            <a:off x="1363362" y="2230395"/>
            <a:ext cx="9144000" cy="1921475"/>
          </a:xfrm>
        </p:spPr>
        <p:txBody>
          <a:bodyPr/>
          <a:lstStyle/>
          <a:p>
            <a:r>
              <a:rPr lang="en-US" b="1" i="0" u="none" strike="noStrike" dirty="0">
                <a:solidFill>
                  <a:srgbClr val="000000"/>
                </a:solidFill>
                <a:effectLst/>
                <a:latin typeface="Calibri" panose="020F0502020204030204" pitchFamily="34" charset="0"/>
                <a:cs typeface="Calibri" panose="020F0502020204030204" pitchFamily="34" charset="0"/>
              </a:rPr>
              <a:t>Network Design and Architecture</a:t>
            </a:r>
            <a:br>
              <a:rPr lang="en-US" b="1" i="0" u="none" strike="noStrike" dirty="0">
                <a:solidFill>
                  <a:srgbClr val="000000"/>
                </a:solidFill>
                <a:effectLst/>
                <a:latin typeface="Calibri" panose="020F0502020204030204" pitchFamily="34" charset="0"/>
                <a:cs typeface="Calibri" panose="020F0502020204030204" pitchFamily="34" charset="0"/>
              </a:rPr>
            </a:br>
            <a:r>
              <a:rPr lang="en-US" sz="2000" b="1" i="0" u="none" strike="noStrike" dirty="0">
                <a:solidFill>
                  <a:srgbClr val="000000"/>
                </a:solidFill>
                <a:effectLst/>
                <a:latin typeface="Calibri" panose="020F0502020204030204" pitchFamily="34" charset="0"/>
                <a:cs typeface="Calibri" panose="020F0502020204030204" pitchFamily="34" charset="0"/>
              </a:rPr>
              <a:t>Group 9 (Aziz, Kim, Samvav)</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6270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D1B43E-1C3E-D385-B86D-1047ECFA9D25}"/>
              </a:ext>
            </a:extLst>
          </p:cNvPr>
          <p:cNvSpPr>
            <a:spLocks noGrp="1"/>
          </p:cNvSpPr>
          <p:nvPr>
            <p:ph idx="1"/>
          </p:nvPr>
        </p:nvSpPr>
        <p:spPr>
          <a:xfrm>
            <a:off x="661836" y="557939"/>
            <a:ext cx="8596668" cy="5374935"/>
          </a:xfrm>
        </p:spPr>
        <p:txBody>
          <a:bodyPr>
            <a:noAutofit/>
          </a:bodyPr>
          <a:lstStyle/>
          <a:p>
            <a:r>
              <a:rPr lang="en-US" sz="1500" b="0" i="0" u="none" strike="noStrike" dirty="0">
                <a:solidFill>
                  <a:schemeClr val="tx1"/>
                </a:solidFill>
                <a:effectLst/>
                <a:latin typeface="Calibri" panose="020F0502020204030204" pitchFamily="34" charset="0"/>
                <a:cs typeface="Calibri" panose="020F0502020204030204" pitchFamily="34" charset="0"/>
              </a:rPr>
              <a:t>Storm Control:</a:t>
            </a:r>
            <a:br>
              <a:rPr lang="en-US" sz="1500" dirty="0">
                <a:solidFill>
                  <a:schemeClr val="tx1"/>
                </a:solidFill>
                <a:latin typeface="Calibri" panose="020F0502020204030204" pitchFamily="34" charset="0"/>
                <a:cs typeface="Calibri" panose="020F0502020204030204" pitchFamily="34" charset="0"/>
              </a:rPr>
            </a:br>
            <a:r>
              <a:rPr lang="en-US" sz="1500" b="0" i="0" u="none" strike="noStrike" dirty="0">
                <a:solidFill>
                  <a:schemeClr val="tx1"/>
                </a:solidFill>
                <a:effectLst/>
                <a:latin typeface="Calibri" panose="020F0502020204030204" pitchFamily="34" charset="0"/>
                <a:cs typeface="Calibri" panose="020F0502020204030204" pitchFamily="34" charset="0"/>
              </a:rPr>
              <a:t>Broadcast storm control set to 5% on all access ports to limit broadcast traffic.</a:t>
            </a:r>
            <a:br>
              <a:rPr lang="en-US" sz="1500" dirty="0">
                <a:solidFill>
                  <a:schemeClr val="tx1"/>
                </a:solidFill>
                <a:latin typeface="Calibri" panose="020F0502020204030204" pitchFamily="34" charset="0"/>
                <a:cs typeface="Calibri" panose="020F0502020204030204" pitchFamily="34" charset="0"/>
              </a:rPr>
            </a:br>
            <a:r>
              <a:rPr lang="en-US" sz="1500" b="0" i="0" u="none" strike="noStrike" dirty="0">
                <a:solidFill>
                  <a:schemeClr val="tx1"/>
                </a:solidFill>
                <a:effectLst/>
                <a:latin typeface="Calibri" panose="020F0502020204030204" pitchFamily="34" charset="0"/>
                <a:cs typeface="Calibri" panose="020F0502020204030204" pitchFamily="34" charset="0"/>
              </a:rPr>
              <a:t>VLAN Configuration:</a:t>
            </a:r>
            <a:br>
              <a:rPr lang="en-US" sz="1500" dirty="0">
                <a:solidFill>
                  <a:schemeClr val="tx1"/>
                </a:solidFill>
                <a:latin typeface="Calibri" panose="020F0502020204030204" pitchFamily="34" charset="0"/>
                <a:cs typeface="Calibri" panose="020F0502020204030204" pitchFamily="34" charset="0"/>
              </a:rPr>
            </a:br>
            <a:r>
              <a:rPr lang="en-US" sz="1500" b="0" i="0" u="none" strike="noStrike" dirty="0">
                <a:solidFill>
                  <a:schemeClr val="tx1"/>
                </a:solidFill>
                <a:effectLst/>
                <a:latin typeface="Calibri" panose="020F0502020204030204" pitchFamily="34" charset="0"/>
                <a:cs typeface="Calibri" panose="020F0502020204030204" pitchFamily="34" charset="0"/>
              </a:rPr>
              <a:t>VLANs Enabled:</a:t>
            </a:r>
            <a:br>
              <a:rPr lang="en-US" sz="1500" dirty="0">
                <a:solidFill>
                  <a:schemeClr val="tx1"/>
                </a:solidFill>
                <a:latin typeface="Calibri" panose="020F0502020204030204" pitchFamily="34" charset="0"/>
                <a:cs typeface="Calibri" panose="020F0502020204030204" pitchFamily="34" charset="0"/>
              </a:rPr>
            </a:br>
            <a:r>
              <a:rPr lang="en-US" sz="1500" b="0" i="0" u="none" strike="noStrike" dirty="0">
                <a:solidFill>
                  <a:schemeClr val="tx1"/>
                </a:solidFill>
                <a:effectLst/>
                <a:latin typeface="Calibri" panose="020F0502020204030204" pitchFamily="34" charset="0"/>
                <a:cs typeface="Calibri" panose="020F0502020204030204" pitchFamily="34" charset="0"/>
              </a:rPr>
              <a:t>VLANs: 10 (Management), 20 (Production), 30 (Study), 40 (Support), 50 (Voice), 99 (Management/Trunk).</a:t>
            </a:r>
            <a:br>
              <a:rPr lang="en-US" sz="1500" dirty="0">
                <a:solidFill>
                  <a:schemeClr val="tx1"/>
                </a:solidFill>
                <a:latin typeface="Calibri" panose="020F0502020204030204" pitchFamily="34" charset="0"/>
                <a:cs typeface="Calibri" panose="020F0502020204030204" pitchFamily="34" charset="0"/>
              </a:rPr>
            </a:br>
            <a:r>
              <a:rPr lang="en-US" sz="1500" b="0" i="0" u="none" strike="noStrike" dirty="0">
                <a:solidFill>
                  <a:schemeClr val="tx1"/>
                </a:solidFill>
                <a:effectLst/>
                <a:latin typeface="Calibri" panose="020F0502020204030204" pitchFamily="34" charset="0"/>
                <a:cs typeface="Calibri" panose="020F0502020204030204" pitchFamily="34" charset="0"/>
              </a:rPr>
              <a:t>Interface Configuration:</a:t>
            </a:r>
            <a:br>
              <a:rPr lang="en-US" sz="1500" dirty="0">
                <a:solidFill>
                  <a:schemeClr val="tx1"/>
                </a:solidFill>
                <a:latin typeface="Calibri" panose="020F0502020204030204" pitchFamily="34" charset="0"/>
                <a:cs typeface="Calibri" panose="020F0502020204030204" pitchFamily="34" charset="0"/>
              </a:rPr>
            </a:br>
            <a:r>
              <a:rPr lang="en-US" sz="1500" b="0" i="0" u="none" strike="noStrike" dirty="0">
                <a:solidFill>
                  <a:schemeClr val="tx1"/>
                </a:solidFill>
                <a:effectLst/>
                <a:latin typeface="Calibri" panose="020F0502020204030204" pitchFamily="34" charset="0"/>
                <a:cs typeface="Calibri" panose="020F0502020204030204" pitchFamily="34" charset="0"/>
              </a:rPr>
              <a:t>Access Ports:</a:t>
            </a:r>
            <a:br>
              <a:rPr lang="en-US" sz="1500" dirty="0">
                <a:solidFill>
                  <a:schemeClr val="tx1"/>
                </a:solidFill>
                <a:latin typeface="Calibri" panose="020F0502020204030204" pitchFamily="34" charset="0"/>
                <a:cs typeface="Calibri" panose="020F0502020204030204" pitchFamily="34" charset="0"/>
              </a:rPr>
            </a:br>
            <a:r>
              <a:rPr lang="en-US" sz="1500" b="0" i="0" u="none" strike="noStrike" dirty="0">
                <a:solidFill>
                  <a:schemeClr val="tx1"/>
                </a:solidFill>
                <a:effectLst/>
                <a:latin typeface="Calibri" panose="020F0502020204030204" pitchFamily="34" charset="0"/>
                <a:cs typeface="Calibri" panose="020F0502020204030204" pitchFamily="34" charset="0"/>
              </a:rPr>
              <a:t>FastEthernet0/1 to FastEthernet0/6:</a:t>
            </a:r>
            <a:br>
              <a:rPr lang="en-US" sz="1500" dirty="0">
                <a:solidFill>
                  <a:schemeClr val="tx1"/>
                </a:solidFill>
                <a:latin typeface="Calibri" panose="020F0502020204030204" pitchFamily="34" charset="0"/>
                <a:cs typeface="Calibri" panose="020F0502020204030204" pitchFamily="34" charset="0"/>
              </a:rPr>
            </a:br>
            <a:r>
              <a:rPr lang="en-US" sz="1500" b="0" i="0" u="none" strike="noStrike" dirty="0">
                <a:solidFill>
                  <a:schemeClr val="tx1"/>
                </a:solidFill>
                <a:effectLst/>
                <a:latin typeface="Calibri" panose="020F0502020204030204" pitchFamily="34" charset="0"/>
                <a:cs typeface="Calibri" panose="020F0502020204030204" pitchFamily="34" charset="0"/>
              </a:rPr>
              <a:t>All configured to access VLAN 10 with port security.</a:t>
            </a:r>
            <a:br>
              <a:rPr lang="en-US" sz="1500" dirty="0">
                <a:solidFill>
                  <a:schemeClr val="tx1"/>
                </a:solidFill>
                <a:latin typeface="Calibri" panose="020F0502020204030204" pitchFamily="34" charset="0"/>
                <a:cs typeface="Calibri" panose="020F0502020204030204" pitchFamily="34" charset="0"/>
              </a:rPr>
            </a:br>
            <a:r>
              <a:rPr lang="en-US" sz="1500" b="0" i="0" u="none" strike="noStrike" dirty="0">
                <a:solidFill>
                  <a:schemeClr val="tx1"/>
                </a:solidFill>
                <a:effectLst/>
                <a:latin typeface="Calibri" panose="020F0502020204030204" pitchFamily="34" charset="0"/>
                <a:cs typeface="Calibri" panose="020F0502020204030204" pitchFamily="34" charset="0"/>
              </a:rPr>
              <a:t>FastEthernet0/24:</a:t>
            </a:r>
            <a:br>
              <a:rPr lang="en-US" sz="1500" dirty="0">
                <a:solidFill>
                  <a:schemeClr val="tx1"/>
                </a:solidFill>
                <a:latin typeface="Calibri" panose="020F0502020204030204" pitchFamily="34" charset="0"/>
                <a:cs typeface="Calibri" panose="020F0502020204030204" pitchFamily="34" charset="0"/>
              </a:rPr>
            </a:br>
            <a:r>
              <a:rPr lang="en-US" sz="1500" b="0" i="0" u="none" strike="noStrike" dirty="0">
                <a:solidFill>
                  <a:schemeClr val="tx1"/>
                </a:solidFill>
                <a:effectLst/>
                <a:latin typeface="Calibri" panose="020F0502020204030204" pitchFamily="34" charset="0"/>
                <a:cs typeface="Calibri" panose="020F0502020204030204" pitchFamily="34" charset="0"/>
              </a:rPr>
              <a:t>Configured for Voice VLAN 50.</a:t>
            </a:r>
            <a:br>
              <a:rPr lang="en-US" sz="1500" dirty="0">
                <a:solidFill>
                  <a:schemeClr val="tx1"/>
                </a:solidFill>
                <a:latin typeface="Calibri" panose="020F0502020204030204" pitchFamily="34" charset="0"/>
                <a:cs typeface="Calibri" panose="020F0502020204030204" pitchFamily="34" charset="0"/>
              </a:rPr>
            </a:br>
            <a:r>
              <a:rPr lang="en-US" sz="1500" b="0" i="0" u="none" strike="noStrike" dirty="0">
                <a:solidFill>
                  <a:schemeClr val="tx1"/>
                </a:solidFill>
                <a:effectLst/>
                <a:latin typeface="Calibri" panose="020F0502020204030204" pitchFamily="34" charset="0"/>
                <a:cs typeface="Calibri" panose="020F0502020204030204" pitchFamily="34" charset="0"/>
              </a:rPr>
              <a:t>Trunk Ports:</a:t>
            </a:r>
            <a:br>
              <a:rPr lang="en-US" sz="1500" dirty="0">
                <a:solidFill>
                  <a:schemeClr val="tx1"/>
                </a:solidFill>
                <a:latin typeface="Calibri" panose="020F0502020204030204" pitchFamily="34" charset="0"/>
                <a:cs typeface="Calibri" panose="020F0502020204030204" pitchFamily="34" charset="0"/>
              </a:rPr>
            </a:br>
            <a:r>
              <a:rPr lang="en-US" sz="1500" b="0" i="0" u="none" strike="noStrike" dirty="0">
                <a:solidFill>
                  <a:schemeClr val="tx1"/>
                </a:solidFill>
                <a:effectLst/>
                <a:latin typeface="Calibri" panose="020F0502020204030204" pitchFamily="34" charset="0"/>
                <a:cs typeface="Calibri" panose="020F0502020204030204" pitchFamily="34" charset="0"/>
              </a:rPr>
              <a:t>GigabitEthernet0/1:</a:t>
            </a:r>
            <a:br>
              <a:rPr lang="en-US" sz="1500" dirty="0">
                <a:solidFill>
                  <a:schemeClr val="tx1"/>
                </a:solidFill>
                <a:latin typeface="Calibri" panose="020F0502020204030204" pitchFamily="34" charset="0"/>
                <a:cs typeface="Calibri" panose="020F0502020204030204" pitchFamily="34" charset="0"/>
              </a:rPr>
            </a:br>
            <a:r>
              <a:rPr lang="en-US" sz="1500" b="0" i="0" u="none" strike="noStrike" dirty="0">
                <a:solidFill>
                  <a:schemeClr val="tx1"/>
                </a:solidFill>
                <a:effectLst/>
                <a:latin typeface="Calibri" panose="020F0502020204030204" pitchFamily="34" charset="0"/>
                <a:cs typeface="Calibri" panose="020F0502020204030204" pitchFamily="34" charset="0"/>
              </a:rPr>
              <a:t>Configured as a trunk port for VLANs 10, 20, 30, 40, 50, and 99.</a:t>
            </a:r>
            <a:br>
              <a:rPr lang="en-US" sz="1500" dirty="0">
                <a:solidFill>
                  <a:schemeClr val="tx1"/>
                </a:solidFill>
                <a:latin typeface="Calibri" panose="020F0502020204030204" pitchFamily="34" charset="0"/>
                <a:cs typeface="Calibri" panose="020F0502020204030204" pitchFamily="34" charset="0"/>
              </a:rPr>
            </a:br>
            <a:r>
              <a:rPr lang="en-US" sz="1500" b="0" i="0" u="none" strike="noStrike" dirty="0">
                <a:solidFill>
                  <a:schemeClr val="tx1"/>
                </a:solidFill>
                <a:effectLst/>
                <a:latin typeface="Calibri" panose="020F0502020204030204" pitchFamily="34" charset="0"/>
                <a:cs typeface="Calibri" panose="020F0502020204030204" pitchFamily="34" charset="0"/>
              </a:rPr>
              <a:t>Native VLAN is set to 99.</a:t>
            </a:r>
            <a:br>
              <a:rPr lang="en-US" sz="1500" dirty="0">
                <a:solidFill>
                  <a:schemeClr val="tx1"/>
                </a:solidFill>
                <a:latin typeface="Calibri" panose="020F0502020204030204" pitchFamily="34" charset="0"/>
                <a:cs typeface="Calibri" panose="020F0502020204030204" pitchFamily="34" charset="0"/>
              </a:rPr>
            </a:br>
            <a:r>
              <a:rPr lang="en-US" sz="1500" b="0" i="0" u="none" strike="noStrike" dirty="0">
                <a:solidFill>
                  <a:schemeClr val="tx1"/>
                </a:solidFill>
                <a:effectLst/>
                <a:latin typeface="Calibri" panose="020F0502020204030204" pitchFamily="34" charset="0"/>
                <a:cs typeface="Calibri" panose="020F0502020204030204" pitchFamily="34" charset="0"/>
              </a:rPr>
              <a:t>GigabitEthernet0/2:</a:t>
            </a:r>
            <a:br>
              <a:rPr lang="en-US" sz="1500" dirty="0">
                <a:solidFill>
                  <a:schemeClr val="tx1"/>
                </a:solidFill>
                <a:latin typeface="Calibri" panose="020F0502020204030204" pitchFamily="34" charset="0"/>
                <a:cs typeface="Calibri" panose="020F0502020204030204" pitchFamily="34" charset="0"/>
              </a:rPr>
            </a:br>
            <a:r>
              <a:rPr lang="en-US" sz="1500" b="0" i="0" u="none" strike="noStrike" dirty="0">
                <a:solidFill>
                  <a:schemeClr val="tx1"/>
                </a:solidFill>
                <a:effectLst/>
                <a:latin typeface="Calibri" panose="020F0502020204030204" pitchFamily="34" charset="0"/>
                <a:cs typeface="Calibri" panose="020F0502020204030204" pitchFamily="34" charset="0"/>
              </a:rPr>
              <a:t>Allowed VLANs: 10, 20, 30, 40, 50, 99, but currently shut down.</a:t>
            </a:r>
            <a:br>
              <a:rPr lang="en-US" sz="1500" dirty="0">
                <a:solidFill>
                  <a:schemeClr val="tx1"/>
                </a:solidFill>
                <a:latin typeface="Calibri" panose="020F0502020204030204" pitchFamily="34" charset="0"/>
                <a:cs typeface="Calibri" panose="020F0502020204030204" pitchFamily="34" charset="0"/>
              </a:rPr>
            </a:br>
            <a:r>
              <a:rPr lang="en-US" sz="1500" b="0" i="0" u="none" strike="noStrike" dirty="0">
                <a:solidFill>
                  <a:schemeClr val="tx1"/>
                </a:solidFill>
                <a:effectLst/>
                <a:latin typeface="Calibri" panose="020F0502020204030204" pitchFamily="34" charset="0"/>
                <a:cs typeface="Calibri" panose="020F0502020204030204" pitchFamily="34" charset="0"/>
              </a:rPr>
              <a:t>Interface States:</a:t>
            </a:r>
            <a:br>
              <a:rPr lang="en-US" sz="1500" dirty="0">
                <a:solidFill>
                  <a:schemeClr val="tx1"/>
                </a:solidFill>
                <a:latin typeface="Calibri" panose="020F0502020204030204" pitchFamily="34" charset="0"/>
                <a:cs typeface="Calibri" panose="020F0502020204030204" pitchFamily="34" charset="0"/>
              </a:rPr>
            </a:br>
            <a:r>
              <a:rPr lang="en-US" sz="1500" b="0" i="0" u="none" strike="noStrike" dirty="0">
                <a:solidFill>
                  <a:schemeClr val="tx1"/>
                </a:solidFill>
                <a:effectLst/>
                <a:latin typeface="Calibri" panose="020F0502020204030204" pitchFamily="34" charset="0"/>
                <a:cs typeface="Calibri" panose="020F0502020204030204" pitchFamily="34" charset="0"/>
              </a:rPr>
              <a:t>All unused interfaces (FastEthernet0/7 to FastEthernet0/23) are administratively shut down.</a:t>
            </a:r>
            <a:br>
              <a:rPr lang="en-US" sz="1500" dirty="0">
                <a:solidFill>
                  <a:schemeClr val="tx1"/>
                </a:solidFill>
                <a:latin typeface="Calibri" panose="020F0502020204030204" pitchFamily="34" charset="0"/>
                <a:cs typeface="Calibri" panose="020F0502020204030204" pitchFamily="34" charset="0"/>
              </a:rPr>
            </a:br>
            <a:r>
              <a:rPr lang="en-US" sz="1500" b="0" i="0" u="none" strike="noStrike" dirty="0">
                <a:solidFill>
                  <a:schemeClr val="tx1"/>
                </a:solidFill>
                <a:effectLst/>
                <a:latin typeface="Calibri" panose="020F0502020204030204" pitchFamily="34" charset="0"/>
                <a:cs typeface="Calibri" panose="020F0502020204030204" pitchFamily="34" charset="0"/>
              </a:rPr>
              <a:t>Line Configuration:</a:t>
            </a:r>
            <a:br>
              <a:rPr lang="en-US" sz="1500" dirty="0">
                <a:solidFill>
                  <a:schemeClr val="tx1"/>
                </a:solidFill>
                <a:latin typeface="Calibri" panose="020F0502020204030204" pitchFamily="34" charset="0"/>
                <a:cs typeface="Calibri" panose="020F0502020204030204" pitchFamily="34" charset="0"/>
              </a:rPr>
            </a:br>
            <a:r>
              <a:rPr lang="en-US" sz="1500" b="0" i="0" u="none" strike="noStrike" dirty="0">
                <a:solidFill>
                  <a:schemeClr val="tx1"/>
                </a:solidFill>
                <a:effectLst/>
                <a:latin typeface="Calibri" panose="020F0502020204030204" pitchFamily="34" charset="0"/>
                <a:cs typeface="Calibri" panose="020F0502020204030204" pitchFamily="34" charset="0"/>
              </a:rPr>
              <a:t>Console Access:</a:t>
            </a:r>
            <a:br>
              <a:rPr lang="en-US" sz="1500" dirty="0">
                <a:solidFill>
                  <a:schemeClr val="tx1"/>
                </a:solidFill>
                <a:latin typeface="Calibri" panose="020F0502020204030204" pitchFamily="34" charset="0"/>
                <a:cs typeface="Calibri" panose="020F0502020204030204" pitchFamily="34" charset="0"/>
              </a:rPr>
            </a:br>
            <a:r>
              <a:rPr lang="en-US" sz="1500" b="0" i="0" u="none" strike="noStrike" dirty="0">
                <a:solidFill>
                  <a:schemeClr val="tx1"/>
                </a:solidFill>
                <a:effectLst/>
                <a:latin typeface="Calibri" panose="020F0502020204030204" pitchFamily="34" charset="0"/>
                <a:cs typeface="Calibri" panose="020F0502020204030204" pitchFamily="34" charset="0"/>
              </a:rPr>
              <a:t>Password secured.</a:t>
            </a:r>
            <a:br>
              <a:rPr lang="en-US" sz="1500" dirty="0">
                <a:solidFill>
                  <a:schemeClr val="tx1"/>
                </a:solidFill>
                <a:latin typeface="Calibri" panose="020F0502020204030204" pitchFamily="34" charset="0"/>
                <a:cs typeface="Calibri" panose="020F0502020204030204" pitchFamily="34" charset="0"/>
              </a:rPr>
            </a:br>
            <a:r>
              <a:rPr lang="en-US" sz="1500" b="0" i="0" u="none" strike="noStrike" dirty="0">
                <a:solidFill>
                  <a:schemeClr val="tx1"/>
                </a:solidFill>
                <a:effectLst/>
                <a:latin typeface="Calibri" panose="020F0502020204030204" pitchFamily="34" charset="0"/>
                <a:cs typeface="Calibri" panose="020F0502020204030204" pitchFamily="34" charset="0"/>
              </a:rPr>
              <a:t>VTY Lines:</a:t>
            </a:r>
            <a:br>
              <a:rPr lang="en-US" sz="1500" dirty="0">
                <a:solidFill>
                  <a:schemeClr val="tx1"/>
                </a:solidFill>
                <a:latin typeface="Calibri" panose="020F0502020204030204" pitchFamily="34" charset="0"/>
                <a:cs typeface="Calibri" panose="020F0502020204030204" pitchFamily="34" charset="0"/>
              </a:rPr>
            </a:br>
            <a:r>
              <a:rPr lang="en-US" sz="1500" b="0" i="0" u="none" strike="noStrike" dirty="0">
                <a:solidFill>
                  <a:schemeClr val="tx1"/>
                </a:solidFill>
                <a:effectLst/>
                <a:latin typeface="Calibri" panose="020F0502020204030204" pitchFamily="34" charset="0"/>
                <a:cs typeface="Calibri" panose="020F0502020204030204" pitchFamily="34" charset="0"/>
              </a:rPr>
              <a:t>Password secured with SSH transport enabled for secure remote access.</a:t>
            </a:r>
            <a:endParaRPr lang="en-US" sz="15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0588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5A66-180F-DBBA-FFA9-B7731120821C}"/>
              </a:ext>
            </a:extLst>
          </p:cNvPr>
          <p:cNvSpPr>
            <a:spLocks noGrp="1"/>
          </p:cNvSpPr>
          <p:nvPr>
            <p:ph type="title"/>
          </p:nvPr>
        </p:nvSpPr>
        <p:spPr>
          <a:xfrm>
            <a:off x="677334" y="609600"/>
            <a:ext cx="8596668" cy="366793"/>
          </a:xfrm>
        </p:spPr>
        <p:txBody>
          <a:bodyPr>
            <a:noAutofit/>
          </a:bodyPr>
          <a:lstStyle/>
          <a:p>
            <a:r>
              <a:rPr lang="en-US" sz="2400" b="1" i="0" u="none" strike="noStrike" dirty="0">
                <a:solidFill>
                  <a:schemeClr val="tx1"/>
                </a:solidFill>
                <a:effectLst/>
                <a:latin typeface="Calibri" panose="020F0502020204030204" pitchFamily="34" charset="0"/>
                <a:cs typeface="Calibri" panose="020F0502020204030204" pitchFamily="34" charset="0"/>
              </a:rPr>
              <a:t>Part 4 - Security Measures</a:t>
            </a:r>
            <a:br>
              <a:rPr lang="en-US" sz="2400" b="1" i="0" u="none" strike="noStrike" dirty="0">
                <a:solidFill>
                  <a:srgbClr val="F0F6FC"/>
                </a:solidFill>
                <a:effectLst/>
                <a:latin typeface="Calibri" panose="020F0502020204030204" pitchFamily="34" charset="0"/>
                <a:cs typeface="Calibri" panose="020F0502020204030204" pitchFamily="34" charset="0"/>
              </a:rPr>
            </a:br>
            <a:endParaRPr lang="en-US" sz="24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8D2A19B-4347-364A-8B23-42813377FAD6}"/>
              </a:ext>
            </a:extLst>
          </p:cNvPr>
          <p:cNvSpPr>
            <a:spLocks noGrp="1"/>
          </p:cNvSpPr>
          <p:nvPr>
            <p:ph idx="1"/>
          </p:nvPr>
        </p:nvSpPr>
        <p:spPr>
          <a:xfrm>
            <a:off x="677334" y="1193369"/>
            <a:ext cx="8596668" cy="4847993"/>
          </a:xfrm>
        </p:spPr>
        <p:txBody>
          <a:bodyPr>
            <a:normAutofit fontScale="85000" lnSpcReduction="20000"/>
          </a:bodyPr>
          <a:lstStyle/>
          <a:p>
            <a:pPr algn="l"/>
            <a:r>
              <a:rPr lang="en-US" sz="1900" b="0" i="0" u="none" strike="noStrike" dirty="0">
                <a:solidFill>
                  <a:schemeClr val="tx1"/>
                </a:solidFill>
                <a:effectLst/>
                <a:latin typeface="Calibri" panose="020F0502020204030204" pitchFamily="34" charset="0"/>
                <a:cs typeface="Calibri" panose="020F0502020204030204" pitchFamily="34" charset="0"/>
              </a:rPr>
              <a:t>Security was a primary focus throughout the network design process, with several measures implemented to protect the network from both internal and external threats:</a:t>
            </a:r>
          </a:p>
          <a:p>
            <a:pPr algn="l">
              <a:buFont typeface="Arial" panose="020B0604020202020204" pitchFamily="34" charset="0"/>
              <a:buChar char="•"/>
            </a:pPr>
            <a:r>
              <a:rPr lang="en-US" sz="1900" b="1" i="0" u="none" strike="noStrike" dirty="0">
                <a:solidFill>
                  <a:schemeClr val="tx1"/>
                </a:solidFill>
                <a:effectLst/>
                <a:latin typeface="Calibri" panose="020F0502020204030204" pitchFamily="34" charset="0"/>
                <a:cs typeface="Calibri" panose="020F0502020204030204" pitchFamily="34" charset="0"/>
              </a:rPr>
              <a:t>VLAN Segmentation</a:t>
            </a:r>
            <a:r>
              <a:rPr lang="en-US" sz="1900" b="0" i="0" u="none" strike="noStrike" dirty="0">
                <a:solidFill>
                  <a:schemeClr val="tx1"/>
                </a:solidFill>
                <a:effectLst/>
                <a:latin typeface="Calibri" panose="020F0502020204030204" pitchFamily="34" charset="0"/>
                <a:cs typeface="Calibri" panose="020F0502020204030204" pitchFamily="34" charset="0"/>
              </a:rPr>
              <a:t>: Each department is separated by VLAN, ensuring that sensitive information from departments like Management cannot be accessed by other departments like Production or Support. This segmentation reduces the attack surface and enhances overall network security. VLAN segmentation not only improves performance by reducing broadcast traffic but also provides security benefits. By isolating departments in different VLANs, we reduce the risk of lateral movement in case of a breach. For example, if malware infects a device in the Study VLAN, it cannot spread to other departments such as Management or Production. This is crucial for preventing the spread of internal phishing attacks or unauthorized data access.</a:t>
            </a:r>
          </a:p>
          <a:p>
            <a:pPr algn="l">
              <a:buFont typeface="Arial" panose="020B0604020202020204" pitchFamily="34" charset="0"/>
              <a:buChar char="•"/>
            </a:pPr>
            <a:r>
              <a:rPr lang="en-US" sz="1900" b="1" i="0" u="none" strike="noStrike" dirty="0">
                <a:solidFill>
                  <a:schemeClr val="tx1"/>
                </a:solidFill>
                <a:effectLst/>
                <a:latin typeface="Calibri" panose="020F0502020204030204" pitchFamily="34" charset="0"/>
                <a:cs typeface="Calibri" panose="020F0502020204030204" pitchFamily="34" charset="0"/>
              </a:rPr>
              <a:t>Access Control Lists (ACLs)</a:t>
            </a:r>
            <a:r>
              <a:rPr lang="en-US" sz="1900" b="0" i="0" u="none" strike="noStrike" dirty="0">
                <a:solidFill>
                  <a:schemeClr val="tx1"/>
                </a:solidFill>
                <a:effectLst/>
                <a:latin typeface="Calibri" panose="020F0502020204030204" pitchFamily="34" charset="0"/>
                <a:cs typeface="Calibri" panose="020F0502020204030204" pitchFamily="34" charset="0"/>
              </a:rPr>
              <a:t>: We have implemented strict ACLs on inter-VLAN traffic to control which devices can communicate across VLANs. For instance, Production VLAN traffic is blocked from accessing resources on the Management VLAN except for specific exceptions, such as print services. Access Control Lists (ACLs) are a critical security measure to prevent unauthorized traffic between VLANs. They help block IP spoofing by ensuring that only trusted devices can communicate between sectors. For example, we’ve implemented ACLs to block all SSH traffic to Management VLAN devices from untrusted IP ranges, thereby reducing the attack surface and preventing potential exploitation of management resources.</a:t>
            </a:r>
          </a:p>
          <a:p>
            <a:pPr algn="l">
              <a:buFont typeface="Arial" panose="020B0604020202020204" pitchFamily="34" charset="0"/>
              <a:buChar char="•"/>
            </a:pPr>
            <a:r>
              <a:rPr lang="en-US" sz="1900" b="1" i="0" u="none" strike="noStrike" dirty="0">
                <a:solidFill>
                  <a:schemeClr val="tx1"/>
                </a:solidFill>
                <a:effectLst/>
                <a:latin typeface="Calibri" panose="020F0502020204030204" pitchFamily="34" charset="0"/>
                <a:cs typeface="Calibri" panose="020F0502020204030204" pitchFamily="34" charset="0"/>
              </a:rPr>
              <a:t>RADIUS Authentication</a:t>
            </a:r>
            <a:r>
              <a:rPr lang="en-US" sz="1900" b="0" i="0" u="none" strike="noStrike" dirty="0">
                <a:solidFill>
                  <a:schemeClr val="tx1"/>
                </a:solidFill>
                <a:effectLst/>
                <a:latin typeface="Calibri" panose="020F0502020204030204" pitchFamily="34" charset="0"/>
                <a:cs typeface="Calibri" panose="020F0502020204030204" pitchFamily="34" charset="0"/>
              </a:rPr>
              <a:t>: The RADIUS server centralizes authentication, requiring users to authenticate before accessing any critical network device. This minimizes the risk of compromised devices, enforces strong password policies, and provides centralized management of user credentials.</a:t>
            </a:r>
          </a:p>
          <a:p>
            <a:endParaRPr lang="en-US" dirty="0"/>
          </a:p>
        </p:txBody>
      </p:sp>
    </p:spTree>
    <p:extLst>
      <p:ext uri="{BB962C8B-B14F-4D97-AF65-F5344CB8AC3E}">
        <p14:creationId xmlns:p14="http://schemas.microsoft.com/office/powerpoint/2010/main" val="75113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650524-64A1-C635-7CB5-E25F59A1CD17}"/>
              </a:ext>
            </a:extLst>
          </p:cNvPr>
          <p:cNvSpPr>
            <a:spLocks noGrp="1"/>
          </p:cNvSpPr>
          <p:nvPr>
            <p:ph idx="1"/>
          </p:nvPr>
        </p:nvSpPr>
        <p:spPr>
          <a:xfrm>
            <a:off x="677334" y="573437"/>
            <a:ext cx="8596668" cy="2975675"/>
          </a:xfrm>
        </p:spPr>
        <p:txBody>
          <a:bodyPr>
            <a:normAutofit fontScale="85000" lnSpcReduction="20000"/>
          </a:bodyPr>
          <a:lstStyle/>
          <a:p>
            <a:pPr algn="l">
              <a:buFont typeface="Arial" panose="020B0604020202020204" pitchFamily="34" charset="0"/>
              <a:buChar char="•"/>
            </a:pPr>
            <a:r>
              <a:rPr lang="en-US" b="1" i="0" u="none" strike="noStrike" dirty="0">
                <a:solidFill>
                  <a:schemeClr val="tx1"/>
                </a:solidFill>
                <a:effectLst/>
                <a:latin typeface="Calibri" panose="020F0502020204030204" pitchFamily="34" charset="0"/>
                <a:ea typeface="Verdana" panose="020B0604030504040204" pitchFamily="34" charset="0"/>
                <a:cs typeface="Calibri" panose="020F0502020204030204" pitchFamily="34" charset="0"/>
              </a:rPr>
              <a:t>Strong Password Policies and Encryption</a:t>
            </a:r>
            <a:r>
              <a:rPr lang="en-US" b="0" i="0" u="none" strike="noStrike" dirty="0">
                <a:solidFill>
                  <a:schemeClr val="tx1"/>
                </a:solidFill>
                <a:effectLst/>
                <a:latin typeface="Calibri" panose="020F0502020204030204" pitchFamily="34" charset="0"/>
                <a:ea typeface="Verdana" panose="020B0604030504040204" pitchFamily="34" charset="0"/>
                <a:cs typeface="Calibri" panose="020F0502020204030204" pitchFamily="34" charset="0"/>
              </a:rPr>
              <a:t>: We enforce strong password policies across all network devices and enable encryption protocols to secure traffic where possible, especially on the servers handling DNS, DHCP, and user authentication. This ensures that even if credentials are compromised, brute force attacks are less likely to succeed. All sensitive data traffic between servers, such as DNS and DHCP requests, is secured using AES-256 encryption. Additionally, communication between devices and the RADIUS authentication server is secured with TLS/SSL protocols to ensure data privacy and integrity during transmission. This reduces the risk of man-in-the-middle attacks and ensures compliance with best practices for securing sensitive information in transit.</a:t>
            </a:r>
          </a:p>
          <a:p>
            <a:pPr algn="l">
              <a:buFont typeface="Arial" panose="020B0604020202020204" pitchFamily="34" charset="0"/>
              <a:buChar char="•"/>
            </a:pPr>
            <a:r>
              <a:rPr lang="en-US" b="1" i="0" u="none" strike="noStrike" dirty="0">
                <a:solidFill>
                  <a:schemeClr val="tx1"/>
                </a:solidFill>
                <a:effectLst/>
                <a:latin typeface="Calibri" panose="020F0502020204030204" pitchFamily="34" charset="0"/>
                <a:ea typeface="Verdana" panose="020B0604030504040204" pitchFamily="34" charset="0"/>
                <a:cs typeface="Calibri" panose="020F0502020204030204" pitchFamily="34" charset="0"/>
              </a:rPr>
              <a:t>Monitoring and Logging</a:t>
            </a:r>
            <a:r>
              <a:rPr lang="en-US" b="0" i="0" u="none" strike="noStrike" dirty="0">
                <a:solidFill>
                  <a:schemeClr val="tx1"/>
                </a:solidFill>
                <a:effectLst/>
                <a:latin typeface="Calibri" panose="020F0502020204030204" pitchFamily="34" charset="0"/>
                <a:ea typeface="Verdana" panose="020B0604030504040204" pitchFamily="34" charset="0"/>
                <a:cs typeface="Calibri" panose="020F0502020204030204" pitchFamily="34" charset="0"/>
              </a:rPr>
              <a:t>: In addition to preventive security measures, real-time monitoring and logging are essential for detecting and responding to potential threats. A centralized Syslog server has been implemented to collect logs from critical network devices, allowing for real-time monitoring of network traffic and suspicious activity. Additionally, SNMP (Simple Network Management Protocol) is used to monitor network health and performance. Alerts are configured to notify administrators in case of unauthorized access attempts or abnormal traffic, providing an extra layer of defense against security breaches.</a:t>
            </a:r>
          </a:p>
          <a:p>
            <a:endParaRPr lang="en-US" dirty="0"/>
          </a:p>
        </p:txBody>
      </p:sp>
      <p:pic>
        <p:nvPicPr>
          <p:cNvPr id="5" name="Picture 4">
            <a:extLst>
              <a:ext uri="{FF2B5EF4-FFF2-40B4-BE49-F238E27FC236}">
                <a16:creationId xmlns:a16="http://schemas.microsoft.com/office/drawing/2014/main" id="{A45CA85E-ADE4-ADE2-E5D2-E12072F72C2B}"/>
              </a:ext>
            </a:extLst>
          </p:cNvPr>
          <p:cNvPicPr>
            <a:picLocks noChangeAspect="1"/>
          </p:cNvPicPr>
          <p:nvPr/>
        </p:nvPicPr>
        <p:blipFill>
          <a:blip r:embed="rId2"/>
          <a:stretch>
            <a:fillRect/>
          </a:stretch>
        </p:blipFill>
        <p:spPr>
          <a:xfrm>
            <a:off x="1141597" y="3549112"/>
            <a:ext cx="7831922" cy="294056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0216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49B2E-C51F-2B52-674B-26522A2491E4}"/>
              </a:ext>
            </a:extLst>
          </p:cNvPr>
          <p:cNvSpPr>
            <a:spLocks noGrp="1"/>
          </p:cNvSpPr>
          <p:nvPr>
            <p:ph type="title"/>
          </p:nvPr>
        </p:nvSpPr>
        <p:spPr>
          <a:xfrm>
            <a:off x="677334" y="609600"/>
            <a:ext cx="8596668" cy="444285"/>
          </a:xfrm>
        </p:spPr>
        <p:txBody>
          <a:bodyPr>
            <a:noAutofit/>
          </a:bodyPr>
          <a:lstStyle/>
          <a:p>
            <a:r>
              <a:rPr lang="en-US" sz="2400" b="1" i="0" u="none" strike="noStrike" dirty="0">
                <a:solidFill>
                  <a:schemeClr val="tx1"/>
                </a:solidFill>
                <a:effectLst/>
                <a:latin typeface="Calibri" panose="020F0502020204030204" pitchFamily="34" charset="0"/>
                <a:cs typeface="Calibri" panose="020F0502020204030204" pitchFamily="34" charset="0"/>
              </a:rPr>
              <a:t>Part 5 - Cost Breakdown and Resource Allocation</a:t>
            </a:r>
            <a:br>
              <a:rPr lang="en-US" sz="2400" b="1" i="0" u="none" strike="noStrike" dirty="0">
                <a:solidFill>
                  <a:schemeClr val="tx1"/>
                </a:solidFill>
                <a:effectLst/>
                <a:latin typeface="Calibri" panose="020F0502020204030204" pitchFamily="34" charset="0"/>
                <a:cs typeface="Calibri" panose="020F0502020204030204" pitchFamily="34" charset="0"/>
              </a:rPr>
            </a:br>
            <a:endParaRPr lang="en-US" sz="2400" dirty="0">
              <a:solidFill>
                <a:schemeClr val="tx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060866E-1003-755D-D4CE-EC6285793067}"/>
              </a:ext>
            </a:extLst>
          </p:cNvPr>
          <p:cNvSpPr>
            <a:spLocks noGrp="1"/>
          </p:cNvSpPr>
          <p:nvPr>
            <p:ph idx="1"/>
          </p:nvPr>
        </p:nvSpPr>
        <p:spPr>
          <a:xfrm>
            <a:off x="677334" y="1255363"/>
            <a:ext cx="8596668" cy="4993037"/>
          </a:xfrm>
        </p:spPr>
        <p:txBody>
          <a:bodyPr>
            <a:normAutofit fontScale="62500" lnSpcReduction="20000"/>
          </a:bodyPr>
          <a:lstStyle/>
          <a:p>
            <a:pPr algn="l"/>
            <a:r>
              <a:rPr lang="en-US" sz="2400" b="1" i="0" u="none" strike="noStrike" dirty="0">
                <a:solidFill>
                  <a:schemeClr val="tx1"/>
                </a:solidFill>
                <a:effectLst/>
                <a:latin typeface="Calibri" panose="020F0502020204030204" pitchFamily="34" charset="0"/>
                <a:cs typeface="Calibri" panose="020F0502020204030204" pitchFamily="34" charset="0"/>
              </a:rPr>
              <a:t>1. Introduction</a:t>
            </a:r>
          </a:p>
          <a:p>
            <a:pPr algn="l"/>
            <a:r>
              <a:rPr lang="en-US" sz="2400" b="0" i="0" u="none" strike="noStrike" dirty="0">
                <a:solidFill>
                  <a:schemeClr val="tx1"/>
                </a:solidFill>
                <a:effectLst/>
                <a:latin typeface="Calibri" panose="020F0502020204030204" pitchFamily="34" charset="0"/>
                <a:cs typeface="Calibri" panose="020F0502020204030204" pitchFamily="34" charset="0"/>
              </a:rPr>
              <a:t>We selected hardware components that strike a balance between performance, scalability, and cost-efficiency. The goal was to ensure the network infrastructure is robust enough to meet the client’s needs without over-investing in unnecessarily high-end equipment. For example, we chose mid-range €600 PCs that are capable of handling day-to-day business tasks without being overly specialized. Similarly, the selection of network switches, routers, and servers reflects a thoughtful approach to balancing functionality and budget.</a:t>
            </a:r>
          </a:p>
          <a:p>
            <a:pPr algn="l"/>
            <a:r>
              <a:rPr lang="en-US" sz="2400" b="0" i="0" u="none" strike="noStrike" dirty="0">
                <a:solidFill>
                  <a:schemeClr val="tx1"/>
                </a:solidFill>
                <a:effectLst/>
                <a:latin typeface="Calibri" panose="020F0502020204030204" pitchFamily="34" charset="0"/>
                <a:cs typeface="Calibri" panose="020F0502020204030204" pitchFamily="34" charset="0"/>
              </a:rPr>
              <a:t>The following is a detailed breakdown of the costs per sector.</a:t>
            </a:r>
          </a:p>
          <a:p>
            <a:pPr algn="l"/>
            <a:r>
              <a:rPr lang="en-US" sz="2400" b="1" i="0" u="none" strike="noStrike" dirty="0">
                <a:solidFill>
                  <a:schemeClr val="tx1"/>
                </a:solidFill>
                <a:effectLst/>
                <a:latin typeface="Calibri" panose="020F0502020204030204" pitchFamily="34" charset="0"/>
                <a:cs typeface="Calibri" panose="020F0502020204030204" pitchFamily="34" charset="0"/>
              </a:rPr>
              <a:t>2. Assumptions for Unit Costs:</a:t>
            </a:r>
          </a:p>
          <a:p>
            <a:pPr algn="l">
              <a:buFont typeface="Arial" panose="020B0604020202020204" pitchFamily="34" charset="0"/>
              <a:buChar char="•"/>
            </a:pPr>
            <a:r>
              <a:rPr lang="en-US" sz="2400" b="0" i="0" u="none" strike="noStrike" dirty="0">
                <a:solidFill>
                  <a:schemeClr val="tx1"/>
                </a:solidFill>
                <a:effectLst/>
                <a:latin typeface="Calibri" panose="020F0502020204030204" pitchFamily="34" charset="0"/>
                <a:cs typeface="Calibri" panose="020F0502020204030204" pitchFamily="34" charset="0"/>
              </a:rPr>
              <a:t>PC: €600 each</a:t>
            </a:r>
          </a:p>
          <a:p>
            <a:pPr algn="l">
              <a:buFont typeface="Arial" panose="020B0604020202020204" pitchFamily="34" charset="0"/>
              <a:buChar char="•"/>
            </a:pPr>
            <a:r>
              <a:rPr lang="en-US" sz="2400" b="0" i="0" u="none" strike="noStrike" dirty="0">
                <a:solidFill>
                  <a:schemeClr val="tx1"/>
                </a:solidFill>
                <a:effectLst/>
                <a:latin typeface="Calibri" panose="020F0502020204030204" pitchFamily="34" charset="0"/>
                <a:cs typeface="Calibri" panose="020F0502020204030204" pitchFamily="34" charset="0"/>
              </a:rPr>
              <a:t>Printer: €300 each</a:t>
            </a:r>
          </a:p>
          <a:p>
            <a:pPr algn="l">
              <a:buFont typeface="Arial" panose="020B0604020202020204" pitchFamily="34" charset="0"/>
              <a:buChar char="•"/>
            </a:pPr>
            <a:r>
              <a:rPr lang="en-US" sz="2400" b="0" i="0" u="none" strike="noStrike" dirty="0">
                <a:solidFill>
                  <a:schemeClr val="tx1"/>
                </a:solidFill>
                <a:effectLst/>
                <a:latin typeface="Calibri" panose="020F0502020204030204" pitchFamily="34" charset="0"/>
                <a:cs typeface="Calibri" panose="020F0502020204030204" pitchFamily="34" charset="0"/>
              </a:rPr>
              <a:t>IP Phone: €100 each</a:t>
            </a:r>
          </a:p>
          <a:p>
            <a:pPr algn="l">
              <a:buFont typeface="Arial" panose="020B0604020202020204" pitchFamily="34" charset="0"/>
              <a:buChar char="•"/>
            </a:pPr>
            <a:r>
              <a:rPr lang="en-US" sz="2400" b="0" i="0" u="none" strike="noStrike" dirty="0">
                <a:solidFill>
                  <a:schemeClr val="tx1"/>
                </a:solidFill>
                <a:effectLst/>
                <a:latin typeface="Calibri" panose="020F0502020204030204" pitchFamily="34" charset="0"/>
                <a:cs typeface="Calibri" panose="020F0502020204030204" pitchFamily="34" charset="0"/>
              </a:rPr>
              <a:t>Switch: €400 each</a:t>
            </a:r>
          </a:p>
          <a:p>
            <a:pPr algn="l">
              <a:buFont typeface="Arial" panose="020B0604020202020204" pitchFamily="34" charset="0"/>
              <a:buChar char="•"/>
            </a:pPr>
            <a:r>
              <a:rPr lang="en-US" sz="2400" b="0" i="0" u="none" strike="noStrike" dirty="0">
                <a:solidFill>
                  <a:schemeClr val="tx1"/>
                </a:solidFill>
                <a:effectLst/>
                <a:latin typeface="Calibri" panose="020F0502020204030204" pitchFamily="34" charset="0"/>
                <a:cs typeface="Calibri" panose="020F0502020204030204" pitchFamily="34" charset="0"/>
              </a:rPr>
              <a:t>Server: €2000</a:t>
            </a:r>
          </a:p>
          <a:p>
            <a:pPr algn="l">
              <a:buFont typeface="Arial" panose="020B0604020202020204" pitchFamily="34" charset="0"/>
              <a:buChar char="•"/>
            </a:pPr>
            <a:r>
              <a:rPr lang="en-US" sz="2400" b="0" i="0" u="none" strike="noStrike" dirty="0">
                <a:solidFill>
                  <a:schemeClr val="tx1"/>
                </a:solidFill>
                <a:effectLst/>
                <a:latin typeface="Calibri" panose="020F0502020204030204" pitchFamily="34" charset="0"/>
                <a:cs typeface="Calibri" panose="020F0502020204030204" pitchFamily="34" charset="0"/>
              </a:rPr>
              <a:t>Router: €800</a:t>
            </a:r>
          </a:p>
          <a:p>
            <a:pPr algn="l">
              <a:buFont typeface="Arial" panose="020B0604020202020204" pitchFamily="34" charset="0"/>
              <a:buChar char="•"/>
            </a:pPr>
            <a:r>
              <a:rPr lang="en-US" sz="2400" b="0" i="0" u="none" strike="noStrike" dirty="0">
                <a:solidFill>
                  <a:schemeClr val="tx1"/>
                </a:solidFill>
                <a:effectLst/>
                <a:latin typeface="Calibri" panose="020F0502020204030204" pitchFamily="34" charset="0"/>
                <a:cs typeface="Calibri" panose="020F0502020204030204" pitchFamily="34" charset="0"/>
              </a:rPr>
              <a:t>Multilayer Switch: €1500</a:t>
            </a:r>
          </a:p>
          <a:p>
            <a:pPr algn="l">
              <a:buFont typeface="Arial" panose="020B0604020202020204" pitchFamily="34" charset="0"/>
              <a:buChar char="•"/>
            </a:pPr>
            <a:r>
              <a:rPr lang="en-US" sz="2400" b="0" i="0" u="none" strike="noStrike" dirty="0">
                <a:solidFill>
                  <a:schemeClr val="tx1"/>
                </a:solidFill>
                <a:effectLst/>
                <a:latin typeface="Calibri" panose="020F0502020204030204" pitchFamily="34" charset="0"/>
                <a:cs typeface="Calibri" panose="020F0502020204030204" pitchFamily="34" charset="0"/>
              </a:rPr>
              <a:t>Firewall/ACLs (optional): €1200 per unit or configuration</a:t>
            </a:r>
          </a:p>
          <a:p>
            <a:endParaRPr lang="en-US" dirty="0"/>
          </a:p>
        </p:txBody>
      </p:sp>
    </p:spTree>
    <p:extLst>
      <p:ext uri="{BB962C8B-B14F-4D97-AF65-F5344CB8AC3E}">
        <p14:creationId xmlns:p14="http://schemas.microsoft.com/office/powerpoint/2010/main" val="4067299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1073E3-8551-1EA9-1972-C5F742AC0A85}"/>
              </a:ext>
            </a:extLst>
          </p:cNvPr>
          <p:cNvSpPr>
            <a:spLocks noGrp="1"/>
          </p:cNvSpPr>
          <p:nvPr>
            <p:ph idx="1"/>
          </p:nvPr>
        </p:nvSpPr>
        <p:spPr>
          <a:xfrm>
            <a:off x="677334" y="712923"/>
            <a:ext cx="8596668" cy="5656880"/>
          </a:xfrm>
        </p:spPr>
        <p:txBody>
          <a:bodyPr>
            <a:normAutofit lnSpcReduction="10000"/>
          </a:bodyPr>
          <a:lstStyle/>
          <a:p>
            <a:pPr algn="l"/>
            <a:r>
              <a:rPr lang="en-US" sz="1600" b="1" i="0" u="none" strike="noStrike" dirty="0">
                <a:solidFill>
                  <a:schemeClr val="tx1"/>
                </a:solidFill>
                <a:effectLst/>
                <a:latin typeface="Calibri" panose="020F0502020204030204" pitchFamily="34" charset="0"/>
                <a:cs typeface="Calibri" panose="020F0502020204030204" pitchFamily="34" charset="0"/>
              </a:rPr>
              <a:t>Management</a:t>
            </a:r>
          </a:p>
          <a:p>
            <a:pPr algn="l">
              <a:buFont typeface="Arial" panose="020B0604020202020204" pitchFamily="34" charset="0"/>
              <a:buChar char="•"/>
            </a:pPr>
            <a:r>
              <a:rPr lang="en-US" sz="1600" b="0" i="0" u="none" strike="noStrike" dirty="0">
                <a:solidFill>
                  <a:schemeClr val="tx1"/>
                </a:solidFill>
                <a:effectLst/>
                <a:latin typeface="Calibri" panose="020F0502020204030204" pitchFamily="34" charset="0"/>
                <a:cs typeface="Calibri" panose="020F0502020204030204" pitchFamily="34" charset="0"/>
              </a:rPr>
              <a:t>5 PCs (instead of 5): 5 × €600 = €3000</a:t>
            </a:r>
          </a:p>
          <a:p>
            <a:pPr algn="l">
              <a:buFont typeface="Arial" panose="020B0604020202020204" pitchFamily="34" charset="0"/>
              <a:buChar char="•"/>
            </a:pPr>
            <a:r>
              <a:rPr lang="en-US" sz="1600" b="0" i="0" u="none" strike="noStrike" dirty="0">
                <a:solidFill>
                  <a:schemeClr val="tx1"/>
                </a:solidFill>
                <a:effectLst/>
                <a:latin typeface="Calibri" panose="020F0502020204030204" pitchFamily="34" charset="0"/>
                <a:cs typeface="Calibri" panose="020F0502020204030204" pitchFamily="34" charset="0"/>
              </a:rPr>
              <a:t>1 Printer: €300</a:t>
            </a:r>
          </a:p>
          <a:p>
            <a:pPr algn="l">
              <a:buFont typeface="Arial" panose="020B0604020202020204" pitchFamily="34" charset="0"/>
              <a:buChar char="•"/>
            </a:pPr>
            <a:r>
              <a:rPr lang="en-US" sz="1600" b="0" i="0" u="none" strike="noStrike" dirty="0">
                <a:solidFill>
                  <a:schemeClr val="tx1"/>
                </a:solidFill>
                <a:effectLst/>
                <a:latin typeface="Calibri" panose="020F0502020204030204" pitchFamily="34" charset="0"/>
                <a:cs typeface="Calibri" panose="020F0502020204030204" pitchFamily="34" charset="0"/>
              </a:rPr>
              <a:t>1 IP Phone: €100</a:t>
            </a:r>
          </a:p>
          <a:p>
            <a:pPr algn="l">
              <a:buFont typeface="Arial" panose="020B0604020202020204" pitchFamily="34" charset="0"/>
              <a:buChar char="•"/>
            </a:pPr>
            <a:r>
              <a:rPr lang="en-US" sz="1600" b="0" i="0" u="none" strike="noStrike" dirty="0">
                <a:solidFill>
                  <a:schemeClr val="tx1"/>
                </a:solidFill>
                <a:effectLst/>
                <a:latin typeface="Calibri" panose="020F0502020204030204" pitchFamily="34" charset="0"/>
                <a:cs typeface="Calibri" panose="020F0502020204030204" pitchFamily="34" charset="0"/>
              </a:rPr>
              <a:t>1 Switch: €400</a:t>
            </a:r>
            <a:br>
              <a:rPr lang="en-US" sz="1600" b="0" i="0" u="none" strike="noStrike" dirty="0">
                <a:solidFill>
                  <a:schemeClr val="tx1"/>
                </a:solidFill>
                <a:effectLst/>
                <a:latin typeface="Calibri" panose="020F0502020204030204" pitchFamily="34" charset="0"/>
                <a:cs typeface="Calibri" panose="020F0502020204030204" pitchFamily="34" charset="0"/>
              </a:rPr>
            </a:br>
            <a:r>
              <a:rPr lang="en-US" sz="1600" b="1" i="0" u="none" strike="noStrike" dirty="0">
                <a:solidFill>
                  <a:schemeClr val="tx1"/>
                </a:solidFill>
                <a:effectLst/>
                <a:latin typeface="Calibri" panose="020F0502020204030204" pitchFamily="34" charset="0"/>
                <a:cs typeface="Calibri" panose="020F0502020204030204" pitchFamily="34" charset="0"/>
              </a:rPr>
              <a:t>Total for Management</a:t>
            </a:r>
            <a:r>
              <a:rPr lang="en-US" sz="1600" b="0" i="0" u="none" strike="noStrike" dirty="0">
                <a:solidFill>
                  <a:schemeClr val="tx1"/>
                </a:solidFill>
                <a:effectLst/>
                <a:latin typeface="Calibri" panose="020F0502020204030204" pitchFamily="34" charset="0"/>
                <a:cs typeface="Calibri" panose="020F0502020204030204" pitchFamily="34" charset="0"/>
              </a:rPr>
              <a:t>: €3800</a:t>
            </a:r>
          </a:p>
          <a:p>
            <a:pPr algn="l"/>
            <a:r>
              <a:rPr lang="en-US" sz="1600" b="1" i="0" u="none" strike="noStrike" dirty="0">
                <a:solidFill>
                  <a:schemeClr val="tx1"/>
                </a:solidFill>
                <a:effectLst/>
                <a:latin typeface="Calibri" panose="020F0502020204030204" pitchFamily="34" charset="0"/>
                <a:cs typeface="Calibri" panose="020F0502020204030204" pitchFamily="34" charset="0"/>
              </a:rPr>
              <a:t>Study</a:t>
            </a:r>
          </a:p>
          <a:p>
            <a:pPr algn="l">
              <a:buFont typeface="Arial" panose="020B0604020202020204" pitchFamily="34" charset="0"/>
              <a:buChar char="•"/>
            </a:pPr>
            <a:r>
              <a:rPr lang="en-US" sz="1600" b="0" i="0" u="none" strike="noStrike" dirty="0">
                <a:solidFill>
                  <a:schemeClr val="tx1"/>
                </a:solidFill>
                <a:effectLst/>
                <a:latin typeface="Calibri" panose="020F0502020204030204" pitchFamily="34" charset="0"/>
                <a:cs typeface="Calibri" panose="020F0502020204030204" pitchFamily="34" charset="0"/>
              </a:rPr>
              <a:t>8 PCs: 8 × €600 = €4800</a:t>
            </a:r>
          </a:p>
          <a:p>
            <a:pPr algn="l">
              <a:buFont typeface="Arial" panose="020B0604020202020204" pitchFamily="34" charset="0"/>
              <a:buChar char="•"/>
            </a:pPr>
            <a:r>
              <a:rPr lang="en-US" sz="1600" b="0" i="0" u="none" strike="noStrike" dirty="0">
                <a:solidFill>
                  <a:schemeClr val="tx1"/>
                </a:solidFill>
                <a:effectLst/>
                <a:latin typeface="Calibri" panose="020F0502020204030204" pitchFamily="34" charset="0"/>
                <a:cs typeface="Calibri" panose="020F0502020204030204" pitchFamily="34" charset="0"/>
              </a:rPr>
              <a:t>1 Printer: €300</a:t>
            </a:r>
          </a:p>
          <a:p>
            <a:pPr algn="l">
              <a:buFont typeface="Arial" panose="020B0604020202020204" pitchFamily="34" charset="0"/>
              <a:buChar char="•"/>
            </a:pPr>
            <a:r>
              <a:rPr lang="en-US" sz="1600" b="0" i="0" u="none" strike="noStrike" dirty="0">
                <a:solidFill>
                  <a:schemeClr val="tx1"/>
                </a:solidFill>
                <a:effectLst/>
                <a:latin typeface="Calibri" panose="020F0502020204030204" pitchFamily="34" charset="0"/>
                <a:cs typeface="Calibri" panose="020F0502020204030204" pitchFamily="34" charset="0"/>
              </a:rPr>
              <a:t>1 IP Phone: €100</a:t>
            </a:r>
          </a:p>
          <a:p>
            <a:pPr algn="l">
              <a:buFont typeface="Arial" panose="020B0604020202020204" pitchFamily="34" charset="0"/>
              <a:buChar char="•"/>
            </a:pPr>
            <a:r>
              <a:rPr lang="en-US" sz="1600" b="0" i="0" u="none" strike="noStrike" dirty="0">
                <a:solidFill>
                  <a:schemeClr val="tx1"/>
                </a:solidFill>
                <a:effectLst/>
                <a:latin typeface="Calibri" panose="020F0502020204030204" pitchFamily="34" charset="0"/>
                <a:cs typeface="Calibri" panose="020F0502020204030204" pitchFamily="34" charset="0"/>
              </a:rPr>
              <a:t>1 Switch: €400</a:t>
            </a:r>
            <a:br>
              <a:rPr lang="en-US" sz="1600" b="0" i="0" u="none" strike="noStrike" dirty="0">
                <a:solidFill>
                  <a:schemeClr val="tx1"/>
                </a:solidFill>
                <a:effectLst/>
                <a:latin typeface="Calibri" panose="020F0502020204030204" pitchFamily="34" charset="0"/>
                <a:cs typeface="Calibri" panose="020F0502020204030204" pitchFamily="34" charset="0"/>
              </a:rPr>
            </a:br>
            <a:r>
              <a:rPr lang="en-US" sz="1600" b="1" i="0" u="none" strike="noStrike" dirty="0">
                <a:solidFill>
                  <a:schemeClr val="tx1"/>
                </a:solidFill>
                <a:effectLst/>
                <a:latin typeface="Calibri" panose="020F0502020204030204" pitchFamily="34" charset="0"/>
                <a:cs typeface="Calibri" panose="020F0502020204030204" pitchFamily="34" charset="0"/>
              </a:rPr>
              <a:t>Total for Study</a:t>
            </a:r>
            <a:r>
              <a:rPr lang="en-US" sz="1600" b="0" i="0" u="none" strike="noStrike" dirty="0">
                <a:solidFill>
                  <a:schemeClr val="tx1"/>
                </a:solidFill>
                <a:effectLst/>
                <a:latin typeface="Calibri" panose="020F0502020204030204" pitchFamily="34" charset="0"/>
                <a:cs typeface="Calibri" panose="020F0502020204030204" pitchFamily="34" charset="0"/>
              </a:rPr>
              <a:t>: €5600</a:t>
            </a:r>
          </a:p>
          <a:p>
            <a:pPr algn="l"/>
            <a:r>
              <a:rPr lang="en-US" sz="1600" b="1" i="0" u="none" strike="noStrike" dirty="0">
                <a:solidFill>
                  <a:schemeClr val="tx1"/>
                </a:solidFill>
                <a:effectLst/>
                <a:latin typeface="Calibri" panose="020F0502020204030204" pitchFamily="34" charset="0"/>
                <a:cs typeface="Calibri" panose="020F0502020204030204" pitchFamily="34" charset="0"/>
              </a:rPr>
              <a:t>Server Room</a:t>
            </a:r>
          </a:p>
          <a:p>
            <a:pPr algn="l">
              <a:buFont typeface="Arial" panose="020B0604020202020204" pitchFamily="34" charset="0"/>
              <a:buChar char="•"/>
            </a:pPr>
            <a:r>
              <a:rPr lang="en-US" sz="1600" b="0" i="0" u="none" strike="noStrike" dirty="0">
                <a:solidFill>
                  <a:schemeClr val="tx1"/>
                </a:solidFill>
                <a:effectLst/>
                <a:latin typeface="Calibri" panose="020F0502020204030204" pitchFamily="34" charset="0"/>
                <a:cs typeface="Calibri" panose="020F0502020204030204" pitchFamily="34" charset="0"/>
              </a:rPr>
              <a:t>3 Servers: 3 x €2000 = €6000</a:t>
            </a:r>
          </a:p>
          <a:p>
            <a:pPr algn="l">
              <a:buFont typeface="Arial" panose="020B0604020202020204" pitchFamily="34" charset="0"/>
              <a:buChar char="•"/>
            </a:pPr>
            <a:r>
              <a:rPr lang="en-US" sz="1600" b="0" i="0" u="none" strike="noStrike" dirty="0">
                <a:solidFill>
                  <a:schemeClr val="tx1"/>
                </a:solidFill>
                <a:effectLst/>
                <a:latin typeface="Calibri" panose="020F0502020204030204" pitchFamily="34" charset="0"/>
                <a:cs typeface="Calibri" panose="020F0502020204030204" pitchFamily="34" charset="0"/>
              </a:rPr>
              <a:t>1 Router: €800</a:t>
            </a:r>
          </a:p>
          <a:p>
            <a:pPr algn="l">
              <a:buFont typeface="Arial" panose="020B0604020202020204" pitchFamily="34" charset="0"/>
              <a:buChar char="•"/>
            </a:pPr>
            <a:r>
              <a:rPr lang="en-US" sz="1600" b="0" i="0" u="none" strike="noStrike" dirty="0">
                <a:solidFill>
                  <a:schemeClr val="tx1"/>
                </a:solidFill>
                <a:effectLst/>
                <a:latin typeface="Calibri" panose="020F0502020204030204" pitchFamily="34" charset="0"/>
                <a:cs typeface="Calibri" panose="020F0502020204030204" pitchFamily="34" charset="0"/>
              </a:rPr>
              <a:t>1 Multilayer Switch: €1500</a:t>
            </a:r>
            <a:br>
              <a:rPr lang="en-US" sz="1600" b="0" i="0" u="none" strike="noStrike" dirty="0">
                <a:solidFill>
                  <a:schemeClr val="tx1"/>
                </a:solidFill>
                <a:effectLst/>
                <a:latin typeface="Calibri" panose="020F0502020204030204" pitchFamily="34" charset="0"/>
                <a:cs typeface="Calibri" panose="020F0502020204030204" pitchFamily="34" charset="0"/>
              </a:rPr>
            </a:br>
            <a:r>
              <a:rPr lang="en-US" sz="1600" b="1" i="0" u="none" strike="noStrike" dirty="0">
                <a:solidFill>
                  <a:schemeClr val="tx1"/>
                </a:solidFill>
                <a:effectLst/>
                <a:latin typeface="Calibri" panose="020F0502020204030204" pitchFamily="34" charset="0"/>
                <a:cs typeface="Calibri" panose="020F0502020204030204" pitchFamily="34" charset="0"/>
              </a:rPr>
              <a:t>Total for Server Room</a:t>
            </a:r>
            <a:r>
              <a:rPr lang="en-US" sz="1600" b="0" i="0" u="none" strike="noStrike" dirty="0">
                <a:solidFill>
                  <a:schemeClr val="tx1"/>
                </a:solidFill>
                <a:effectLst/>
                <a:latin typeface="Calibri" panose="020F0502020204030204" pitchFamily="34" charset="0"/>
                <a:cs typeface="Calibri" panose="020F0502020204030204" pitchFamily="34" charset="0"/>
              </a:rPr>
              <a:t>: €8300</a:t>
            </a:r>
          </a:p>
          <a:p>
            <a:endParaRPr lang="en-US" dirty="0"/>
          </a:p>
        </p:txBody>
      </p:sp>
    </p:spTree>
    <p:extLst>
      <p:ext uri="{BB962C8B-B14F-4D97-AF65-F5344CB8AC3E}">
        <p14:creationId xmlns:p14="http://schemas.microsoft.com/office/powerpoint/2010/main" val="2962367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417045-8704-E85D-B754-02C0B8D7BD85}"/>
              </a:ext>
            </a:extLst>
          </p:cNvPr>
          <p:cNvSpPr>
            <a:spLocks noGrp="1"/>
          </p:cNvSpPr>
          <p:nvPr>
            <p:ph idx="1"/>
          </p:nvPr>
        </p:nvSpPr>
        <p:spPr>
          <a:xfrm>
            <a:off x="677334" y="604435"/>
            <a:ext cx="8596668" cy="5656880"/>
          </a:xfrm>
        </p:spPr>
        <p:txBody>
          <a:bodyPr>
            <a:normAutofit fontScale="92500" lnSpcReduction="20000"/>
          </a:bodyPr>
          <a:lstStyle/>
          <a:p>
            <a:pPr algn="l"/>
            <a:r>
              <a:rPr lang="en-US" b="1" i="0" u="none" strike="noStrike" dirty="0">
                <a:solidFill>
                  <a:schemeClr val="tx1"/>
                </a:solidFill>
                <a:effectLst/>
                <a:latin typeface="Calibri" panose="020F0502020204030204" pitchFamily="34" charset="0"/>
                <a:cs typeface="Calibri" panose="020F0502020204030204" pitchFamily="34" charset="0"/>
              </a:rPr>
              <a:t>Production</a:t>
            </a:r>
          </a:p>
          <a:p>
            <a:pPr algn="l">
              <a:buFont typeface="Arial" panose="020B0604020202020204" pitchFamily="34" charset="0"/>
              <a:buChar char="•"/>
            </a:pPr>
            <a:r>
              <a:rPr lang="en-US" b="0" i="0" u="none" strike="noStrike" dirty="0">
                <a:solidFill>
                  <a:schemeClr val="tx1"/>
                </a:solidFill>
                <a:effectLst/>
                <a:latin typeface="Calibri" panose="020F0502020204030204" pitchFamily="34" charset="0"/>
                <a:cs typeface="Calibri" panose="020F0502020204030204" pitchFamily="34" charset="0"/>
              </a:rPr>
              <a:t>10 PCs: 10 × €600 = €6000</a:t>
            </a:r>
          </a:p>
          <a:p>
            <a:pPr algn="l">
              <a:buFont typeface="Arial" panose="020B0604020202020204" pitchFamily="34" charset="0"/>
              <a:buChar char="•"/>
            </a:pPr>
            <a:r>
              <a:rPr lang="en-US" b="0" i="0" u="none" strike="noStrike" dirty="0">
                <a:solidFill>
                  <a:schemeClr val="tx1"/>
                </a:solidFill>
                <a:effectLst/>
                <a:latin typeface="Calibri" panose="020F0502020204030204" pitchFamily="34" charset="0"/>
                <a:cs typeface="Calibri" panose="020F0502020204030204" pitchFamily="34" charset="0"/>
              </a:rPr>
              <a:t>1 Printer: €300</a:t>
            </a:r>
          </a:p>
          <a:p>
            <a:pPr algn="l">
              <a:buFont typeface="Arial" panose="020B0604020202020204" pitchFamily="34" charset="0"/>
              <a:buChar char="•"/>
            </a:pPr>
            <a:r>
              <a:rPr lang="en-US" b="0" i="0" u="none" strike="noStrike" dirty="0">
                <a:solidFill>
                  <a:schemeClr val="tx1"/>
                </a:solidFill>
                <a:effectLst/>
                <a:latin typeface="Calibri" panose="020F0502020204030204" pitchFamily="34" charset="0"/>
                <a:cs typeface="Calibri" panose="020F0502020204030204" pitchFamily="34" charset="0"/>
              </a:rPr>
              <a:t>1 IP Phone: €100</a:t>
            </a:r>
          </a:p>
          <a:p>
            <a:pPr algn="l">
              <a:buFont typeface="Arial" panose="020B0604020202020204" pitchFamily="34" charset="0"/>
              <a:buChar char="•"/>
            </a:pPr>
            <a:r>
              <a:rPr lang="en-US" b="0" i="0" u="none" strike="noStrike" dirty="0">
                <a:solidFill>
                  <a:schemeClr val="tx1"/>
                </a:solidFill>
                <a:effectLst/>
                <a:latin typeface="Calibri" panose="020F0502020204030204" pitchFamily="34" charset="0"/>
                <a:cs typeface="Calibri" panose="020F0502020204030204" pitchFamily="34" charset="0"/>
              </a:rPr>
              <a:t>1 Switch: €400</a:t>
            </a:r>
            <a:br>
              <a:rPr lang="en-US" b="0" i="0" u="none" strike="noStrike" dirty="0">
                <a:solidFill>
                  <a:schemeClr val="tx1"/>
                </a:solidFill>
                <a:effectLst/>
                <a:latin typeface="Calibri" panose="020F0502020204030204" pitchFamily="34" charset="0"/>
                <a:cs typeface="Calibri" panose="020F0502020204030204" pitchFamily="34" charset="0"/>
              </a:rPr>
            </a:br>
            <a:r>
              <a:rPr lang="en-US" b="1" i="0" u="none" strike="noStrike" dirty="0">
                <a:solidFill>
                  <a:schemeClr val="tx1"/>
                </a:solidFill>
                <a:effectLst/>
                <a:latin typeface="Calibri" panose="020F0502020204030204" pitchFamily="34" charset="0"/>
                <a:cs typeface="Calibri" panose="020F0502020204030204" pitchFamily="34" charset="0"/>
              </a:rPr>
              <a:t>Total for Production</a:t>
            </a:r>
            <a:r>
              <a:rPr lang="en-US" b="0" i="0" u="none" strike="noStrike" dirty="0">
                <a:solidFill>
                  <a:schemeClr val="tx1"/>
                </a:solidFill>
                <a:effectLst/>
                <a:latin typeface="Calibri" panose="020F0502020204030204" pitchFamily="34" charset="0"/>
                <a:cs typeface="Calibri" panose="020F0502020204030204" pitchFamily="34" charset="0"/>
              </a:rPr>
              <a:t>: €6800</a:t>
            </a:r>
          </a:p>
          <a:p>
            <a:pPr algn="l"/>
            <a:r>
              <a:rPr lang="en-US" b="1" i="0" u="none" strike="noStrike" dirty="0">
                <a:solidFill>
                  <a:schemeClr val="tx1"/>
                </a:solidFill>
                <a:effectLst/>
                <a:latin typeface="Calibri" panose="020F0502020204030204" pitchFamily="34" charset="0"/>
                <a:cs typeface="Calibri" panose="020F0502020204030204" pitchFamily="34" charset="0"/>
              </a:rPr>
              <a:t>Support 1</a:t>
            </a:r>
          </a:p>
          <a:p>
            <a:pPr algn="l">
              <a:buFont typeface="Arial" panose="020B0604020202020204" pitchFamily="34" charset="0"/>
              <a:buChar char="•"/>
            </a:pPr>
            <a:r>
              <a:rPr lang="en-US" b="0" i="0" u="none" strike="noStrike" dirty="0">
                <a:solidFill>
                  <a:schemeClr val="tx1"/>
                </a:solidFill>
                <a:effectLst/>
                <a:latin typeface="Calibri" panose="020F0502020204030204" pitchFamily="34" charset="0"/>
                <a:cs typeface="Calibri" panose="020F0502020204030204" pitchFamily="34" charset="0"/>
              </a:rPr>
              <a:t>10 PCs: 10 × €600 = €6000</a:t>
            </a:r>
          </a:p>
          <a:p>
            <a:pPr algn="l">
              <a:buFont typeface="Arial" panose="020B0604020202020204" pitchFamily="34" charset="0"/>
              <a:buChar char="•"/>
            </a:pPr>
            <a:r>
              <a:rPr lang="en-US" b="0" i="0" u="none" strike="noStrike" dirty="0">
                <a:solidFill>
                  <a:schemeClr val="tx1"/>
                </a:solidFill>
                <a:effectLst/>
                <a:latin typeface="Calibri" panose="020F0502020204030204" pitchFamily="34" charset="0"/>
                <a:cs typeface="Calibri" panose="020F0502020204030204" pitchFamily="34" charset="0"/>
              </a:rPr>
              <a:t>5 IP Phones: 5 × €100 = €500</a:t>
            </a:r>
          </a:p>
          <a:p>
            <a:pPr algn="l">
              <a:buFont typeface="Arial" panose="020B0604020202020204" pitchFamily="34" charset="0"/>
              <a:buChar char="•"/>
            </a:pPr>
            <a:r>
              <a:rPr lang="en-US" b="0" i="0" u="none" strike="noStrike" dirty="0">
                <a:solidFill>
                  <a:schemeClr val="tx1"/>
                </a:solidFill>
                <a:effectLst/>
                <a:latin typeface="Calibri" panose="020F0502020204030204" pitchFamily="34" charset="0"/>
                <a:cs typeface="Calibri" panose="020F0502020204030204" pitchFamily="34" charset="0"/>
              </a:rPr>
              <a:t>1 Printer: €300</a:t>
            </a:r>
          </a:p>
          <a:p>
            <a:pPr algn="l">
              <a:buFont typeface="Arial" panose="020B0604020202020204" pitchFamily="34" charset="0"/>
              <a:buChar char="•"/>
            </a:pPr>
            <a:r>
              <a:rPr lang="en-US" b="0" i="0" u="none" strike="noStrike" dirty="0">
                <a:solidFill>
                  <a:schemeClr val="tx1"/>
                </a:solidFill>
                <a:effectLst/>
                <a:latin typeface="Calibri" panose="020F0502020204030204" pitchFamily="34" charset="0"/>
                <a:cs typeface="Calibri" panose="020F0502020204030204" pitchFamily="34" charset="0"/>
              </a:rPr>
              <a:t>1 Switch: €400</a:t>
            </a:r>
            <a:br>
              <a:rPr lang="en-US" b="0" i="0" u="none" strike="noStrike" dirty="0">
                <a:solidFill>
                  <a:schemeClr val="tx1"/>
                </a:solidFill>
                <a:effectLst/>
                <a:latin typeface="Calibri" panose="020F0502020204030204" pitchFamily="34" charset="0"/>
                <a:cs typeface="Calibri" panose="020F0502020204030204" pitchFamily="34" charset="0"/>
              </a:rPr>
            </a:br>
            <a:r>
              <a:rPr lang="en-US" b="1" i="0" u="none" strike="noStrike" dirty="0">
                <a:solidFill>
                  <a:schemeClr val="tx1"/>
                </a:solidFill>
                <a:effectLst/>
                <a:latin typeface="Calibri" panose="020F0502020204030204" pitchFamily="34" charset="0"/>
                <a:cs typeface="Calibri" panose="020F0502020204030204" pitchFamily="34" charset="0"/>
              </a:rPr>
              <a:t>Total for Support 1</a:t>
            </a:r>
            <a:r>
              <a:rPr lang="en-US" b="0" i="0" u="none" strike="noStrike" dirty="0">
                <a:solidFill>
                  <a:schemeClr val="tx1"/>
                </a:solidFill>
                <a:effectLst/>
                <a:latin typeface="Calibri" panose="020F0502020204030204" pitchFamily="34" charset="0"/>
                <a:cs typeface="Calibri" panose="020F0502020204030204" pitchFamily="34" charset="0"/>
              </a:rPr>
              <a:t>: €7200</a:t>
            </a:r>
          </a:p>
          <a:p>
            <a:pPr algn="l"/>
            <a:r>
              <a:rPr lang="en-US" b="1" i="0" u="none" strike="noStrike" dirty="0">
                <a:solidFill>
                  <a:schemeClr val="tx1"/>
                </a:solidFill>
                <a:effectLst/>
                <a:latin typeface="Calibri" panose="020F0502020204030204" pitchFamily="34" charset="0"/>
                <a:cs typeface="Calibri" panose="020F0502020204030204" pitchFamily="34" charset="0"/>
              </a:rPr>
              <a:t>Support 2</a:t>
            </a:r>
          </a:p>
          <a:p>
            <a:pPr algn="l">
              <a:buFont typeface="Arial" panose="020B0604020202020204" pitchFamily="34" charset="0"/>
              <a:buChar char="•"/>
            </a:pPr>
            <a:r>
              <a:rPr lang="en-US" b="0" i="0" u="none" strike="noStrike" dirty="0">
                <a:solidFill>
                  <a:schemeClr val="tx1"/>
                </a:solidFill>
                <a:effectLst/>
                <a:latin typeface="Calibri" panose="020F0502020204030204" pitchFamily="34" charset="0"/>
                <a:cs typeface="Calibri" panose="020F0502020204030204" pitchFamily="34" charset="0"/>
              </a:rPr>
              <a:t>10 PCs: 10 × €600 = €6000</a:t>
            </a:r>
          </a:p>
          <a:p>
            <a:pPr algn="l">
              <a:buFont typeface="Arial" panose="020B0604020202020204" pitchFamily="34" charset="0"/>
              <a:buChar char="•"/>
            </a:pPr>
            <a:r>
              <a:rPr lang="en-US" b="0" i="0" u="none" strike="noStrike" dirty="0">
                <a:solidFill>
                  <a:schemeClr val="tx1"/>
                </a:solidFill>
                <a:effectLst/>
                <a:latin typeface="Calibri" panose="020F0502020204030204" pitchFamily="34" charset="0"/>
                <a:cs typeface="Calibri" panose="020F0502020204030204" pitchFamily="34" charset="0"/>
              </a:rPr>
              <a:t>5 IP Phones: 5 × €100 = €500</a:t>
            </a:r>
          </a:p>
          <a:p>
            <a:pPr algn="l">
              <a:buFont typeface="Arial" panose="020B0604020202020204" pitchFamily="34" charset="0"/>
              <a:buChar char="•"/>
            </a:pPr>
            <a:r>
              <a:rPr lang="en-US" b="0" i="0" u="none" strike="noStrike" dirty="0">
                <a:solidFill>
                  <a:schemeClr val="tx1"/>
                </a:solidFill>
                <a:effectLst/>
                <a:latin typeface="Calibri" panose="020F0502020204030204" pitchFamily="34" charset="0"/>
                <a:cs typeface="Calibri" panose="020F0502020204030204" pitchFamily="34" charset="0"/>
              </a:rPr>
              <a:t>1 Printer: €300</a:t>
            </a:r>
          </a:p>
          <a:p>
            <a:pPr algn="l">
              <a:buFont typeface="Arial" panose="020B0604020202020204" pitchFamily="34" charset="0"/>
              <a:buChar char="•"/>
            </a:pPr>
            <a:r>
              <a:rPr lang="en-US" b="0" i="0" u="none" strike="noStrike" dirty="0">
                <a:solidFill>
                  <a:schemeClr val="tx1"/>
                </a:solidFill>
                <a:effectLst/>
                <a:latin typeface="Calibri" panose="020F0502020204030204" pitchFamily="34" charset="0"/>
                <a:cs typeface="Calibri" panose="020F0502020204030204" pitchFamily="34" charset="0"/>
              </a:rPr>
              <a:t>1 Switch: €400</a:t>
            </a:r>
            <a:br>
              <a:rPr lang="en-US" b="0" i="0" u="none" strike="noStrike" dirty="0">
                <a:solidFill>
                  <a:schemeClr val="tx1"/>
                </a:solidFill>
                <a:effectLst/>
                <a:latin typeface="Calibri" panose="020F0502020204030204" pitchFamily="34" charset="0"/>
                <a:cs typeface="Calibri" panose="020F0502020204030204" pitchFamily="34" charset="0"/>
              </a:rPr>
            </a:br>
            <a:r>
              <a:rPr lang="en-US" b="1" i="0" u="none" strike="noStrike" dirty="0">
                <a:solidFill>
                  <a:schemeClr val="tx1"/>
                </a:solidFill>
                <a:effectLst/>
                <a:latin typeface="Calibri" panose="020F0502020204030204" pitchFamily="34" charset="0"/>
                <a:cs typeface="Calibri" panose="020F0502020204030204" pitchFamily="34" charset="0"/>
              </a:rPr>
              <a:t>Total for Support 2</a:t>
            </a:r>
            <a:r>
              <a:rPr lang="en-US" b="0" i="0" u="none" strike="noStrike" dirty="0">
                <a:solidFill>
                  <a:schemeClr val="tx1"/>
                </a:solidFill>
                <a:effectLst/>
                <a:latin typeface="Calibri" panose="020F0502020204030204" pitchFamily="34" charset="0"/>
                <a:cs typeface="Calibri" panose="020F0502020204030204" pitchFamily="34" charset="0"/>
              </a:rPr>
              <a:t>: €7200</a:t>
            </a:r>
          </a:p>
          <a:p>
            <a:endParaRPr lang="en-US" dirty="0"/>
          </a:p>
        </p:txBody>
      </p:sp>
    </p:spTree>
    <p:extLst>
      <p:ext uri="{BB962C8B-B14F-4D97-AF65-F5344CB8AC3E}">
        <p14:creationId xmlns:p14="http://schemas.microsoft.com/office/powerpoint/2010/main" val="2809723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5F3E5B-1BBD-FA76-7087-E569B7CBB19E}"/>
              </a:ext>
            </a:extLst>
          </p:cNvPr>
          <p:cNvSpPr>
            <a:spLocks noGrp="1"/>
          </p:cNvSpPr>
          <p:nvPr>
            <p:ph idx="1"/>
          </p:nvPr>
        </p:nvSpPr>
        <p:spPr>
          <a:xfrm>
            <a:off x="677334" y="945396"/>
            <a:ext cx="8596668" cy="3967567"/>
          </a:xfrm>
        </p:spPr>
        <p:txBody>
          <a:bodyPr/>
          <a:lstStyle/>
          <a:p>
            <a:pPr algn="l"/>
            <a:r>
              <a:rPr lang="en-US" sz="1600" b="1" i="0" u="none" strike="noStrike" dirty="0">
                <a:solidFill>
                  <a:schemeClr val="tx1"/>
                </a:solidFill>
                <a:effectLst/>
                <a:latin typeface="Calibri" panose="020F0502020204030204" pitchFamily="34" charset="0"/>
                <a:cs typeface="Calibri" panose="020F0502020204030204" pitchFamily="34" charset="0"/>
              </a:rPr>
              <a:t>Overall Cost Breakdown</a:t>
            </a:r>
          </a:p>
          <a:p>
            <a:pPr algn="l"/>
            <a:r>
              <a:rPr lang="en-US" sz="1600" b="1" i="0" u="none" strike="noStrike" dirty="0">
                <a:solidFill>
                  <a:schemeClr val="tx1"/>
                </a:solidFill>
                <a:effectLst/>
                <a:latin typeface="Calibri" panose="020F0502020204030204" pitchFamily="34" charset="0"/>
                <a:cs typeface="Calibri" panose="020F0502020204030204" pitchFamily="34" charset="0"/>
              </a:rPr>
              <a:t>Grand Total (without firewall/ACLs)</a:t>
            </a:r>
            <a:r>
              <a:rPr lang="en-US" sz="1600" b="0" i="0" u="none" strike="noStrike" dirty="0">
                <a:solidFill>
                  <a:schemeClr val="tx1"/>
                </a:solidFill>
                <a:effectLst/>
                <a:latin typeface="Calibri" panose="020F0502020204030204" pitchFamily="34" charset="0"/>
                <a:cs typeface="Calibri" panose="020F0502020204030204" pitchFamily="34" charset="0"/>
              </a:rPr>
              <a:t>: €38,900</a:t>
            </a:r>
          </a:p>
          <a:p>
            <a:pPr algn="l"/>
            <a:r>
              <a:rPr lang="en-US" sz="1600" b="1" i="0" u="none" strike="noStrike" dirty="0">
                <a:solidFill>
                  <a:schemeClr val="tx1"/>
                </a:solidFill>
                <a:effectLst/>
                <a:latin typeface="Calibri" panose="020F0502020204030204" pitchFamily="34" charset="0"/>
                <a:cs typeface="Calibri" panose="020F0502020204030204" pitchFamily="34" charset="0"/>
              </a:rPr>
              <a:t>Adding firewall/ACL costs:</a:t>
            </a:r>
          </a:p>
          <a:p>
            <a:pPr algn="l">
              <a:buFont typeface="Arial" panose="020B0604020202020204" pitchFamily="34" charset="0"/>
              <a:buChar char="•"/>
            </a:pPr>
            <a:r>
              <a:rPr lang="en-US" sz="1600" b="1" i="0" u="none" strike="noStrike" dirty="0">
                <a:solidFill>
                  <a:schemeClr val="tx1"/>
                </a:solidFill>
                <a:effectLst/>
                <a:latin typeface="Calibri" panose="020F0502020204030204" pitchFamily="34" charset="0"/>
                <a:cs typeface="Calibri" panose="020F0502020204030204" pitchFamily="34" charset="0"/>
              </a:rPr>
              <a:t>Physical Firewalls</a:t>
            </a:r>
            <a:r>
              <a:rPr lang="en-US" sz="1600" b="0" i="0" u="none" strike="noStrike" dirty="0">
                <a:solidFill>
                  <a:schemeClr val="tx1"/>
                </a:solidFill>
                <a:effectLst/>
                <a:latin typeface="Calibri" panose="020F0502020204030204" pitchFamily="34" charset="0"/>
                <a:cs typeface="Calibri" panose="020F0502020204030204" pitchFamily="34" charset="0"/>
              </a:rPr>
              <a:t>: €44,900</a:t>
            </a:r>
          </a:p>
          <a:p>
            <a:pPr algn="l">
              <a:buFont typeface="Arial" panose="020B0604020202020204" pitchFamily="34" charset="0"/>
              <a:buChar char="•"/>
            </a:pPr>
            <a:r>
              <a:rPr lang="en-US" sz="1600" b="1" i="0" u="none" strike="noStrike" dirty="0">
                <a:solidFill>
                  <a:schemeClr val="tx1"/>
                </a:solidFill>
                <a:effectLst/>
                <a:latin typeface="Calibri" panose="020F0502020204030204" pitchFamily="34" charset="0"/>
                <a:cs typeface="Calibri" panose="020F0502020204030204" pitchFamily="34" charset="0"/>
              </a:rPr>
              <a:t>Virtual ACL configuration</a:t>
            </a:r>
            <a:r>
              <a:rPr lang="en-US" sz="1600" b="0" i="0" u="none" strike="noStrike" dirty="0">
                <a:solidFill>
                  <a:schemeClr val="tx1"/>
                </a:solidFill>
                <a:effectLst/>
                <a:latin typeface="Calibri" panose="020F0502020204030204" pitchFamily="34" charset="0"/>
                <a:cs typeface="Calibri" panose="020F0502020204030204" pitchFamily="34" charset="0"/>
              </a:rPr>
              <a:t>: €38,900 + €1200 = €40,100</a:t>
            </a:r>
          </a:p>
          <a:p>
            <a:pPr algn="l"/>
            <a:r>
              <a:rPr lang="en-US" sz="1600" b="0" i="0" u="none" strike="noStrike" dirty="0">
                <a:solidFill>
                  <a:schemeClr val="tx1"/>
                </a:solidFill>
                <a:effectLst/>
                <a:latin typeface="Calibri" panose="020F0502020204030204" pitchFamily="34" charset="0"/>
                <a:cs typeface="Calibri" panose="020F0502020204030204" pitchFamily="34" charset="0"/>
              </a:rPr>
              <a:t>Deploying physical firewalls at the perimeter of the network provides crucial protection against external threats such as denial-of-service (DoS) attacks. By inspecting and filtering incoming and outgoing traffic, these firewalls prevent malicious traffic from reaching the internal network, safeguarding critical infrastructure from external attacks. The cost of €1,200 per unit is justified by the enhanced security and peace of mind they offer, especially for sensitive operations conducted within the Management and Server Room VLANs.</a:t>
            </a:r>
          </a:p>
          <a:p>
            <a:endParaRPr lang="en-US" dirty="0"/>
          </a:p>
        </p:txBody>
      </p:sp>
    </p:spTree>
    <p:extLst>
      <p:ext uri="{BB962C8B-B14F-4D97-AF65-F5344CB8AC3E}">
        <p14:creationId xmlns:p14="http://schemas.microsoft.com/office/powerpoint/2010/main" val="3093362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EEFB427-E64D-9FDC-A249-D1FA32497E86}"/>
              </a:ext>
            </a:extLst>
          </p:cNvPr>
          <p:cNvSpPr txBox="1"/>
          <p:nvPr/>
        </p:nvSpPr>
        <p:spPr>
          <a:xfrm>
            <a:off x="3617526" y="387811"/>
            <a:ext cx="3005696" cy="338554"/>
          </a:xfrm>
          <a:prstGeom prst="rect">
            <a:avLst/>
          </a:prstGeom>
          <a:noFill/>
        </p:spPr>
        <p:txBody>
          <a:bodyPr wrap="square" rtlCol="0">
            <a:spAutoFit/>
          </a:bodyPr>
          <a:lstStyle/>
          <a:p>
            <a:pPr algn="l"/>
            <a:r>
              <a:rPr lang="en-US" sz="1600" b="1" i="0" u="none" strike="noStrike" dirty="0">
                <a:effectLst/>
                <a:latin typeface="-apple-system"/>
              </a:rPr>
              <a:t>IP Addressing Table and VLANs</a:t>
            </a:r>
          </a:p>
        </p:txBody>
      </p:sp>
      <p:graphicFrame>
        <p:nvGraphicFramePr>
          <p:cNvPr id="3" name="Table 2">
            <a:extLst>
              <a:ext uri="{FF2B5EF4-FFF2-40B4-BE49-F238E27FC236}">
                <a16:creationId xmlns:a16="http://schemas.microsoft.com/office/drawing/2014/main" id="{6E368626-84A2-626C-7514-B4D05FD0E120}"/>
              </a:ext>
            </a:extLst>
          </p:cNvPr>
          <p:cNvGraphicFramePr>
            <a:graphicFrameLocks noGrp="1"/>
          </p:cNvGraphicFramePr>
          <p:nvPr>
            <p:extLst>
              <p:ext uri="{D42A27DB-BD31-4B8C-83A1-F6EECF244321}">
                <p14:modId xmlns:p14="http://schemas.microsoft.com/office/powerpoint/2010/main" val="903368274"/>
              </p:ext>
            </p:extLst>
          </p:nvPr>
        </p:nvGraphicFramePr>
        <p:xfrm>
          <a:off x="1000897" y="853102"/>
          <a:ext cx="7735330" cy="4389120"/>
        </p:xfrm>
        <a:graphic>
          <a:graphicData uri="http://schemas.openxmlformats.org/drawingml/2006/table">
            <a:tbl>
              <a:tblPr firstRow="1" bandRow="1">
                <a:tableStyleId>{8A107856-5554-42FB-B03E-39F5DBC370BA}</a:tableStyleId>
              </a:tblPr>
              <a:tblGrid>
                <a:gridCol w="3867665">
                  <a:extLst>
                    <a:ext uri="{9D8B030D-6E8A-4147-A177-3AD203B41FA5}">
                      <a16:colId xmlns:a16="http://schemas.microsoft.com/office/drawing/2014/main" val="3568997556"/>
                    </a:ext>
                  </a:extLst>
                </a:gridCol>
                <a:gridCol w="3867665">
                  <a:extLst>
                    <a:ext uri="{9D8B030D-6E8A-4147-A177-3AD203B41FA5}">
                      <a16:colId xmlns:a16="http://schemas.microsoft.com/office/drawing/2014/main" val="1828197601"/>
                    </a:ext>
                  </a:extLst>
                </a:gridCol>
              </a:tblGrid>
              <a:tr h="251360">
                <a:tc>
                  <a:txBody>
                    <a:bodyPr/>
                    <a:lstStyle/>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Management VLAN</a:t>
                      </a:r>
                      <a:endParaRPr lang="en-US" sz="1200" b="0" dirty="0">
                        <a:latin typeface="Calibri" panose="020F0502020204030204" pitchFamily="34" charset="0"/>
                        <a:cs typeface="Calibri" panose="020F0502020204030204" pitchFamily="34" charset="0"/>
                      </a:endParaRPr>
                    </a:p>
                  </a:txBody>
                  <a:tcPr/>
                </a:tc>
                <a:tc>
                  <a:txBody>
                    <a:bodyPr/>
                    <a:lstStyle/>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10 192.168.10.0/26</a:t>
                      </a:r>
                      <a:endParaRPr lang="en-US"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69240578"/>
                  </a:ext>
                </a:extLst>
              </a:tr>
              <a:tr h="251360">
                <a:tc>
                  <a:txBody>
                    <a:bodyPr/>
                    <a:lstStyle/>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Study VLAN</a:t>
                      </a:r>
                      <a:endParaRPr lang="en-US" sz="1200" b="0" dirty="0">
                        <a:latin typeface="Calibri" panose="020F0502020204030204" pitchFamily="34" charset="0"/>
                        <a:cs typeface="Calibri" panose="020F0502020204030204" pitchFamily="34" charset="0"/>
                      </a:endParaRPr>
                    </a:p>
                  </a:txBody>
                  <a:tcPr/>
                </a:tc>
                <a:tc>
                  <a:txBody>
                    <a:bodyPr/>
                    <a:lstStyle/>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20 192.168.10.64/26</a:t>
                      </a:r>
                      <a:endParaRPr lang="en-US"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51919398"/>
                  </a:ext>
                </a:extLst>
              </a:tr>
              <a:tr h="251360">
                <a:tc>
                  <a:txBody>
                    <a:bodyPr/>
                    <a:lstStyle/>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Production VLAN</a:t>
                      </a:r>
                      <a:endParaRPr lang="en-US" sz="1200" b="0" dirty="0">
                        <a:latin typeface="Calibri" panose="020F0502020204030204" pitchFamily="34" charset="0"/>
                        <a:cs typeface="Calibri" panose="020F0502020204030204" pitchFamily="34" charset="0"/>
                      </a:endParaRPr>
                    </a:p>
                  </a:txBody>
                  <a:tcPr/>
                </a:tc>
                <a:tc>
                  <a:txBody>
                    <a:bodyPr/>
                    <a:lstStyle/>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30 192.168.10.128/26</a:t>
                      </a:r>
                      <a:endParaRPr lang="en-US"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19703611"/>
                  </a:ext>
                </a:extLst>
              </a:tr>
              <a:tr h="251360">
                <a:tc>
                  <a:txBody>
                    <a:bodyPr/>
                    <a:lstStyle/>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Support VLAN</a:t>
                      </a:r>
                      <a:endParaRPr lang="en-US" sz="1200" b="0" dirty="0">
                        <a:latin typeface="Calibri" panose="020F0502020204030204" pitchFamily="34" charset="0"/>
                        <a:cs typeface="Calibri" panose="020F0502020204030204" pitchFamily="34" charset="0"/>
                      </a:endParaRPr>
                    </a:p>
                  </a:txBody>
                  <a:tcPr/>
                </a:tc>
                <a:tc>
                  <a:txBody>
                    <a:bodyPr/>
                    <a:lstStyle/>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40 192.168.10.192/26</a:t>
                      </a:r>
                      <a:endParaRPr lang="en-US"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964300148"/>
                  </a:ext>
                </a:extLst>
              </a:tr>
              <a:tr h="251360">
                <a:tc>
                  <a:txBody>
                    <a:bodyPr/>
                    <a:lstStyle/>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Voice VLAN</a:t>
                      </a:r>
                      <a:endParaRPr lang="en-US" sz="1200" b="0" dirty="0">
                        <a:latin typeface="Calibri" panose="020F0502020204030204" pitchFamily="34" charset="0"/>
                        <a:cs typeface="Calibri" panose="020F0502020204030204" pitchFamily="34" charset="0"/>
                      </a:endParaRPr>
                    </a:p>
                  </a:txBody>
                  <a:tcPr/>
                </a:tc>
                <a:tc>
                  <a:txBody>
                    <a:bodyPr/>
                    <a:lstStyle/>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50 192.168.11.0/26</a:t>
                      </a:r>
                      <a:endParaRPr lang="en-US"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18618151"/>
                  </a:ext>
                </a:extLst>
              </a:tr>
              <a:tr h="251360">
                <a:tc>
                  <a:txBody>
                    <a:bodyPr/>
                    <a:lstStyle/>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Native VLAN</a:t>
                      </a:r>
                      <a:endParaRPr lang="en-US" sz="1200" b="0" dirty="0">
                        <a:latin typeface="Calibri" panose="020F0502020204030204" pitchFamily="34" charset="0"/>
                        <a:cs typeface="Calibri" panose="020F0502020204030204" pitchFamily="34" charset="0"/>
                      </a:endParaRPr>
                    </a:p>
                  </a:txBody>
                  <a:tcPr/>
                </a:tc>
                <a:tc>
                  <a:txBody>
                    <a:bodyPr/>
                    <a:lstStyle/>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99</a:t>
                      </a:r>
                      <a:endParaRPr lang="en-US"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83054118"/>
                  </a:ext>
                </a:extLst>
              </a:tr>
              <a:tr h="251360">
                <a:tc>
                  <a:txBody>
                    <a:bodyPr/>
                    <a:lstStyle/>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DHCP/DNS</a:t>
                      </a:r>
                      <a:endParaRPr lang="en-US" sz="1200" b="0" dirty="0">
                        <a:latin typeface="Calibri" panose="020F0502020204030204" pitchFamily="34" charset="0"/>
                        <a:cs typeface="Calibri" panose="020F0502020204030204" pitchFamily="34" charset="0"/>
                      </a:endParaRPr>
                    </a:p>
                  </a:txBody>
                  <a:tcPr/>
                </a:tc>
                <a:tc>
                  <a:txBody>
                    <a:bodyPr/>
                    <a:lstStyle/>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8.8.8.8/8</a:t>
                      </a:r>
                      <a:endParaRPr lang="en-US"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5514889"/>
                  </a:ext>
                </a:extLst>
              </a:tr>
              <a:tr h="251360">
                <a:tc>
                  <a:txBody>
                    <a:bodyPr/>
                    <a:lstStyle/>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iSCSI storage server</a:t>
                      </a:r>
                      <a:endParaRPr lang="en-US" sz="1200" b="0" dirty="0">
                        <a:latin typeface="Calibri" panose="020F0502020204030204" pitchFamily="34" charset="0"/>
                        <a:cs typeface="Calibri" panose="020F0502020204030204" pitchFamily="34" charset="0"/>
                      </a:endParaRPr>
                    </a:p>
                  </a:txBody>
                  <a:tcPr/>
                </a:tc>
                <a:tc>
                  <a:txBody>
                    <a:bodyPr/>
                    <a:lstStyle/>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192.168.100.2/30</a:t>
                      </a:r>
                      <a:endParaRPr lang="en-US"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46619161"/>
                  </a:ext>
                </a:extLst>
              </a:tr>
              <a:tr h="251360">
                <a:tc>
                  <a:txBody>
                    <a:bodyPr/>
                    <a:lstStyle/>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RADIUS Server</a:t>
                      </a:r>
                      <a:endParaRPr lang="en-US" sz="1200" b="0" dirty="0">
                        <a:latin typeface="Calibri" panose="020F0502020204030204" pitchFamily="34" charset="0"/>
                        <a:cs typeface="Calibri" panose="020F0502020204030204" pitchFamily="34" charset="0"/>
                      </a:endParaRPr>
                    </a:p>
                  </a:txBody>
                  <a:tcPr/>
                </a:tc>
                <a:tc>
                  <a:txBody>
                    <a:bodyPr/>
                    <a:lstStyle/>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10.0.0.3/29</a:t>
                      </a:r>
                      <a:endParaRPr lang="en-US"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13630747"/>
                  </a:ext>
                </a:extLst>
              </a:tr>
              <a:tr h="251360">
                <a:tc>
                  <a:txBody>
                    <a:bodyPr/>
                    <a:lstStyle/>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MULTI Layer Switch</a:t>
                      </a:r>
                      <a:endParaRPr lang="en-US" sz="1200" b="0" dirty="0">
                        <a:latin typeface="Calibri" panose="020F0502020204030204" pitchFamily="34" charset="0"/>
                        <a:cs typeface="Calibri" panose="020F0502020204030204" pitchFamily="34" charset="0"/>
                      </a:endParaRPr>
                    </a:p>
                  </a:txBody>
                  <a:tcPr/>
                </a:tc>
                <a:tc>
                  <a:txBody>
                    <a:bodyPr/>
                    <a:lstStyle/>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10 192.168.10.2</a:t>
                      </a:r>
                      <a:endParaRPr lang="en-US"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3245517"/>
                  </a:ext>
                </a:extLst>
              </a:tr>
              <a:tr h="251360">
                <a:tc>
                  <a:txBody>
                    <a:bodyPr/>
                    <a:lstStyle/>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Vlan20</a:t>
                      </a:r>
                      <a:endParaRPr lang="en-US" sz="1200" dirty="0">
                        <a:latin typeface="Calibri" panose="020F0502020204030204" pitchFamily="34" charset="0"/>
                        <a:cs typeface="Calibri" panose="020F0502020204030204" pitchFamily="34" charset="0"/>
                      </a:endParaRPr>
                    </a:p>
                  </a:txBody>
                  <a:tcPr/>
                </a:tc>
                <a:tc>
                  <a:txBody>
                    <a:bodyPr/>
                    <a:lstStyle/>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192.168.10.66</a:t>
                      </a:r>
                      <a:endParaRPr lang="en-US"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3403976"/>
                  </a:ext>
                </a:extLst>
              </a:tr>
              <a:tr h="251360">
                <a:tc>
                  <a:txBody>
                    <a:bodyPr/>
                    <a:lstStyle/>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Vlan30</a:t>
                      </a:r>
                      <a:endParaRPr lang="en-US" sz="1200" dirty="0">
                        <a:latin typeface="Calibri" panose="020F0502020204030204" pitchFamily="34" charset="0"/>
                        <a:cs typeface="Calibri" panose="020F0502020204030204" pitchFamily="34" charset="0"/>
                      </a:endParaRPr>
                    </a:p>
                  </a:txBody>
                  <a:tcPr/>
                </a:tc>
                <a:tc>
                  <a:txBody>
                    <a:bodyPr/>
                    <a:lstStyle/>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192.168.10.130</a:t>
                      </a:r>
                      <a:endParaRPr lang="en-US"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30097827"/>
                  </a:ext>
                </a:extLst>
              </a:tr>
              <a:tr h="251360">
                <a:tc>
                  <a:txBody>
                    <a:bodyPr/>
                    <a:lstStyle/>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Vlan40</a:t>
                      </a:r>
                      <a:endParaRPr lang="en-US" sz="1200" dirty="0">
                        <a:latin typeface="Calibri" panose="020F0502020204030204" pitchFamily="34" charset="0"/>
                        <a:cs typeface="Calibri" panose="020F0502020204030204" pitchFamily="34" charset="0"/>
                      </a:endParaRPr>
                    </a:p>
                  </a:txBody>
                  <a:tcPr/>
                </a:tc>
                <a:tc>
                  <a:txBody>
                    <a:bodyPr/>
                    <a:lstStyle/>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192.168.10.194</a:t>
                      </a:r>
                      <a:endParaRPr lang="en-US"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27147621"/>
                  </a:ext>
                </a:extLst>
              </a:tr>
              <a:tr h="251360">
                <a:tc>
                  <a:txBody>
                    <a:bodyPr/>
                    <a:lstStyle/>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Vlan50</a:t>
                      </a:r>
                      <a:endParaRPr lang="en-US" sz="1200" dirty="0">
                        <a:latin typeface="Calibri" panose="020F0502020204030204" pitchFamily="34" charset="0"/>
                        <a:cs typeface="Calibri" panose="020F0502020204030204" pitchFamily="34" charset="0"/>
                      </a:endParaRPr>
                    </a:p>
                  </a:txBody>
                  <a:tcPr/>
                </a:tc>
                <a:tc>
                  <a:txBody>
                    <a:bodyPr/>
                    <a:lstStyle/>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192.168.11.2</a:t>
                      </a:r>
                    </a:p>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G1/0/1: 10.0.0.2/30</a:t>
                      </a:r>
                    </a:p>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G1/0/2: 8.8.8.1/8</a:t>
                      </a:r>
                    </a:p>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G1/0/8: 192.100.1.1/30</a:t>
                      </a:r>
                    </a:p>
                  </a:txBody>
                  <a:tcPr/>
                </a:tc>
                <a:extLst>
                  <a:ext uri="{0D108BD9-81ED-4DB2-BD59-A6C34878D82A}">
                    <a16:rowId xmlns:a16="http://schemas.microsoft.com/office/drawing/2014/main" val="3776552124"/>
                  </a:ext>
                </a:extLst>
              </a:tr>
            </a:tbl>
          </a:graphicData>
        </a:graphic>
      </p:graphicFrame>
      <p:graphicFrame>
        <p:nvGraphicFramePr>
          <p:cNvPr id="4" name="Table 3">
            <a:extLst>
              <a:ext uri="{FF2B5EF4-FFF2-40B4-BE49-F238E27FC236}">
                <a16:creationId xmlns:a16="http://schemas.microsoft.com/office/drawing/2014/main" id="{F8E72CDD-0376-66AD-E330-1EE4C06D5796}"/>
              </a:ext>
            </a:extLst>
          </p:cNvPr>
          <p:cNvGraphicFramePr>
            <a:graphicFrameLocks noGrp="1"/>
          </p:cNvGraphicFramePr>
          <p:nvPr>
            <p:extLst>
              <p:ext uri="{D42A27DB-BD31-4B8C-83A1-F6EECF244321}">
                <p14:modId xmlns:p14="http://schemas.microsoft.com/office/powerpoint/2010/main" val="4244960089"/>
              </p:ext>
            </p:extLst>
          </p:nvPr>
        </p:nvGraphicFramePr>
        <p:xfrm>
          <a:off x="1000897" y="5249474"/>
          <a:ext cx="7735332" cy="274320"/>
        </p:xfrm>
        <a:graphic>
          <a:graphicData uri="http://schemas.openxmlformats.org/drawingml/2006/table">
            <a:tbl>
              <a:tblPr firstRow="1" bandRow="1">
                <a:tableStyleId>{69CF1AB2-1976-4502-BF36-3FF5EA218861}</a:tableStyleId>
              </a:tblPr>
              <a:tblGrid>
                <a:gridCol w="3867666">
                  <a:extLst>
                    <a:ext uri="{9D8B030D-6E8A-4147-A177-3AD203B41FA5}">
                      <a16:colId xmlns:a16="http://schemas.microsoft.com/office/drawing/2014/main" val="3513637816"/>
                    </a:ext>
                  </a:extLst>
                </a:gridCol>
                <a:gridCol w="3867666">
                  <a:extLst>
                    <a:ext uri="{9D8B030D-6E8A-4147-A177-3AD203B41FA5}">
                      <a16:colId xmlns:a16="http://schemas.microsoft.com/office/drawing/2014/main" val="991032005"/>
                    </a:ext>
                  </a:extLst>
                </a:gridCol>
              </a:tblGrid>
              <a:tr h="0">
                <a:tc>
                  <a:txBody>
                    <a:bodyPr/>
                    <a:lstStyle/>
                    <a:p>
                      <a:r>
                        <a:rPr lang="en-US" sz="1200" b="0" dirty="0" err="1">
                          <a:latin typeface="Calibri" panose="020F0502020204030204" pitchFamily="34" charset="0"/>
                          <a:cs typeface="Calibri" panose="020F0502020204030204" pitchFamily="34" charset="0"/>
                        </a:rPr>
                        <a:t>Vlan</a:t>
                      </a:r>
                      <a:r>
                        <a:rPr lang="en-US" sz="1200" b="0" dirty="0">
                          <a:latin typeface="Calibri" panose="020F0502020204030204" pitchFamily="34" charset="0"/>
                          <a:cs typeface="Calibri" panose="020F0502020204030204" pitchFamily="34" charset="0"/>
                        </a:rPr>
                        <a:t> 100</a:t>
                      </a:r>
                    </a:p>
                  </a:txBody>
                  <a:tcPr/>
                </a:tc>
                <a:tc>
                  <a:txBody>
                    <a:bodyPr/>
                    <a:lstStyle/>
                    <a:p>
                      <a:r>
                        <a:rPr lang="en-US" sz="1200" b="0" dirty="0">
                          <a:latin typeface="Calibri" panose="020F0502020204030204" pitchFamily="34" charset="0"/>
                          <a:cs typeface="Calibri" panose="020F0502020204030204" pitchFamily="34" charset="0"/>
                        </a:rPr>
                        <a:t>192.168.100.0/30</a:t>
                      </a:r>
                    </a:p>
                  </a:txBody>
                  <a:tcPr/>
                </a:tc>
                <a:extLst>
                  <a:ext uri="{0D108BD9-81ED-4DB2-BD59-A6C34878D82A}">
                    <a16:rowId xmlns:a16="http://schemas.microsoft.com/office/drawing/2014/main" val="184397138"/>
                  </a:ext>
                </a:extLst>
              </a:tr>
            </a:tbl>
          </a:graphicData>
        </a:graphic>
      </p:graphicFrame>
      <p:graphicFrame>
        <p:nvGraphicFramePr>
          <p:cNvPr id="7" name="Table 6">
            <a:extLst>
              <a:ext uri="{FF2B5EF4-FFF2-40B4-BE49-F238E27FC236}">
                <a16:creationId xmlns:a16="http://schemas.microsoft.com/office/drawing/2014/main" id="{CE9BDB79-9634-7C67-87AF-D294C7B00DE5}"/>
              </a:ext>
            </a:extLst>
          </p:cNvPr>
          <p:cNvGraphicFramePr>
            <a:graphicFrameLocks noGrp="1"/>
          </p:cNvGraphicFramePr>
          <p:nvPr>
            <p:extLst>
              <p:ext uri="{D42A27DB-BD31-4B8C-83A1-F6EECF244321}">
                <p14:modId xmlns:p14="http://schemas.microsoft.com/office/powerpoint/2010/main" val="857735141"/>
              </p:ext>
            </p:extLst>
          </p:nvPr>
        </p:nvGraphicFramePr>
        <p:xfrm>
          <a:off x="1000897" y="5531046"/>
          <a:ext cx="7735330" cy="457200"/>
        </p:xfrm>
        <a:graphic>
          <a:graphicData uri="http://schemas.openxmlformats.org/drawingml/2006/table">
            <a:tbl>
              <a:tblPr firstRow="1" bandRow="1">
                <a:tableStyleId>{69CF1AB2-1976-4502-BF36-3FF5EA218861}</a:tableStyleId>
              </a:tblPr>
              <a:tblGrid>
                <a:gridCol w="3867665">
                  <a:extLst>
                    <a:ext uri="{9D8B030D-6E8A-4147-A177-3AD203B41FA5}">
                      <a16:colId xmlns:a16="http://schemas.microsoft.com/office/drawing/2014/main" val="1572054721"/>
                    </a:ext>
                  </a:extLst>
                </a:gridCol>
                <a:gridCol w="3867665">
                  <a:extLst>
                    <a:ext uri="{9D8B030D-6E8A-4147-A177-3AD203B41FA5}">
                      <a16:colId xmlns:a16="http://schemas.microsoft.com/office/drawing/2014/main" val="2713103949"/>
                    </a:ext>
                  </a:extLst>
                </a:gridCol>
              </a:tblGrid>
              <a:tr h="264273">
                <a:tc>
                  <a:txBody>
                    <a:bodyPr/>
                    <a:lstStyle/>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Router</a:t>
                      </a:r>
                      <a:endParaRPr lang="en-US" sz="1200" b="0" dirty="0">
                        <a:latin typeface="Calibri" panose="020F0502020204030204" pitchFamily="34" charset="0"/>
                        <a:cs typeface="Calibri" panose="020F0502020204030204" pitchFamily="34" charset="0"/>
                      </a:endParaRPr>
                    </a:p>
                  </a:txBody>
                  <a:tcPr/>
                </a:tc>
                <a:tc>
                  <a:txBody>
                    <a:bodyPr/>
                    <a:lstStyle/>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G0/0/0: 10.0.0.1/30</a:t>
                      </a:r>
                    </a:p>
                    <a:p>
                      <a:r>
                        <a:rPr lang="en-US" sz="1200" b="0" i="0" u="none" strike="noStrike" kern="1200" dirty="0">
                          <a:solidFill>
                            <a:schemeClr val="dk1"/>
                          </a:solidFill>
                          <a:effectLst/>
                          <a:latin typeface="Calibri" panose="020F0502020204030204" pitchFamily="34" charset="0"/>
                          <a:ea typeface="+mn-ea"/>
                          <a:cs typeface="Calibri" panose="020F0502020204030204" pitchFamily="34" charset="0"/>
                        </a:rPr>
                        <a:t>G0/0/1: 200.100.0.1/24</a:t>
                      </a:r>
                      <a:endParaRPr lang="en-US"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8926876"/>
                  </a:ext>
                </a:extLst>
              </a:tr>
            </a:tbl>
          </a:graphicData>
        </a:graphic>
      </p:graphicFrame>
    </p:spTree>
    <p:extLst>
      <p:ext uri="{BB962C8B-B14F-4D97-AF65-F5344CB8AC3E}">
        <p14:creationId xmlns:p14="http://schemas.microsoft.com/office/powerpoint/2010/main" val="2707488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5FC701-5BDD-9C18-C61A-DCDA2F7CB17B}"/>
              </a:ext>
            </a:extLst>
          </p:cNvPr>
          <p:cNvSpPr>
            <a:spLocks noGrp="1"/>
          </p:cNvSpPr>
          <p:nvPr>
            <p:ph idx="1"/>
          </p:nvPr>
        </p:nvSpPr>
        <p:spPr>
          <a:xfrm>
            <a:off x="714404" y="1692876"/>
            <a:ext cx="8596668" cy="3472248"/>
          </a:xfrm>
        </p:spPr>
        <p:txBody>
          <a:bodyPr/>
          <a:lstStyle/>
          <a:p>
            <a:pPr algn="l"/>
            <a:r>
              <a:rPr lang="en-US" b="1" i="0" u="none" strike="noStrike" dirty="0">
                <a:solidFill>
                  <a:srgbClr val="000000"/>
                </a:solidFill>
                <a:effectLst/>
                <a:latin typeface="Calibri" panose="020F0502020204030204" pitchFamily="34" charset="0"/>
                <a:cs typeface="Calibri" panose="020F0502020204030204" pitchFamily="34" charset="0"/>
              </a:rPr>
              <a:t>Conclusion</a:t>
            </a:r>
            <a:endParaRPr lang="en-US" b="0" i="0" u="none" strike="noStrike" dirty="0">
              <a:solidFill>
                <a:srgbClr val="000000"/>
              </a:solidFill>
              <a:effectLst/>
              <a:latin typeface="Calibri" panose="020F0502020204030204" pitchFamily="34" charset="0"/>
              <a:cs typeface="Calibri" panose="020F0502020204030204" pitchFamily="34" charset="0"/>
            </a:endParaRPr>
          </a:p>
          <a:p>
            <a:pPr algn="l"/>
            <a:r>
              <a:rPr lang="en-US" b="0" i="0" u="none" strike="noStrike" dirty="0">
                <a:solidFill>
                  <a:srgbClr val="000000"/>
                </a:solidFill>
                <a:effectLst/>
                <a:latin typeface="Calibri" panose="020F0502020204030204" pitchFamily="34" charset="0"/>
                <a:cs typeface="Calibri" panose="020F0502020204030204" pitchFamily="34" charset="0"/>
              </a:rPr>
              <a:t>The network design and implementation successfully address the client's requirements for a secure, efficient, and scalable infrastructure. By employing VLAN segmentation, inter-VLAN routing, structured IP addressing, and robust security measures, the design optimizes both performance and protection across key departments. The use of Layer 3 switches and virtualized servers achieves cost efficiency while maintaining flexibility for future expansion. At a total cost of €38,900, the solution balances budgetary constraints with advanced capabilities. The design was validated through simulation, ensuring readiness for deployment and scalability to meet future needs.</a:t>
            </a:r>
          </a:p>
          <a:p>
            <a:endParaRPr lang="en-US" dirty="0"/>
          </a:p>
        </p:txBody>
      </p:sp>
    </p:spTree>
    <p:extLst>
      <p:ext uri="{BB962C8B-B14F-4D97-AF65-F5344CB8AC3E}">
        <p14:creationId xmlns:p14="http://schemas.microsoft.com/office/powerpoint/2010/main" val="1212846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8E22F-D5B9-FF80-12FC-02A3426E08BF}"/>
              </a:ext>
            </a:extLst>
          </p:cNvPr>
          <p:cNvSpPr>
            <a:spLocks noGrp="1"/>
          </p:cNvSpPr>
          <p:nvPr>
            <p:ph type="title"/>
          </p:nvPr>
        </p:nvSpPr>
        <p:spPr>
          <a:xfrm>
            <a:off x="677334" y="470115"/>
            <a:ext cx="8596668" cy="366584"/>
          </a:xfrm>
        </p:spPr>
        <p:txBody>
          <a:bodyPr>
            <a:normAutofit fontScale="90000"/>
          </a:bodyPr>
          <a:lstStyle/>
          <a:p>
            <a:r>
              <a:rPr lang="en-US" sz="2700" b="1" i="0" u="none" strike="noStrike" dirty="0">
                <a:solidFill>
                  <a:srgbClr val="000000"/>
                </a:solidFill>
                <a:effectLst/>
                <a:latin typeface="Calibri" panose="020F0502020204030204" pitchFamily="34" charset="0"/>
                <a:cs typeface="Calibri" panose="020F0502020204030204" pitchFamily="34" charset="0"/>
              </a:rPr>
              <a:t>Introduction: Network Design and Architecture</a:t>
            </a:r>
            <a:br>
              <a:rPr lang="en-US" b="1" i="0" u="none" strike="noStrike" dirty="0">
                <a:solidFill>
                  <a:srgbClr val="000000"/>
                </a:solidFill>
                <a:effectLst/>
              </a:rPr>
            </a:br>
            <a:endParaRPr lang="en-US" b="1" dirty="0"/>
          </a:p>
        </p:txBody>
      </p:sp>
      <p:sp>
        <p:nvSpPr>
          <p:cNvPr id="3" name="Content Placeholder 2">
            <a:extLst>
              <a:ext uri="{FF2B5EF4-FFF2-40B4-BE49-F238E27FC236}">
                <a16:creationId xmlns:a16="http://schemas.microsoft.com/office/drawing/2014/main" id="{473DDB68-D278-386D-559B-5BF3C7237FB9}"/>
              </a:ext>
            </a:extLst>
          </p:cNvPr>
          <p:cNvSpPr>
            <a:spLocks noGrp="1"/>
          </p:cNvSpPr>
          <p:nvPr>
            <p:ph idx="1"/>
          </p:nvPr>
        </p:nvSpPr>
        <p:spPr>
          <a:xfrm>
            <a:off x="677334" y="1092630"/>
            <a:ext cx="8596668" cy="5765370"/>
          </a:xfrm>
        </p:spPr>
        <p:txBody>
          <a:bodyPr>
            <a:noAutofit/>
          </a:bodyPr>
          <a:lstStyle/>
          <a:p>
            <a:pPr algn="l"/>
            <a:r>
              <a:rPr lang="en-US" sz="1200" b="0" i="0" u="none" strike="noStrike" dirty="0">
                <a:solidFill>
                  <a:srgbClr val="000000"/>
                </a:solidFill>
                <a:effectLst/>
                <a:latin typeface="Calibri" panose="020F0502020204030204" pitchFamily="34" charset="0"/>
                <a:ea typeface="Verdana" panose="020B0604030504040204" pitchFamily="34" charset="0"/>
                <a:cs typeface="Calibri" panose="020F0502020204030204" pitchFamily="34" charset="0"/>
              </a:rPr>
              <a:t>This report outlines the design and implementation of a secure, efficient, and scalable network for a client relocating to a new office. The network is tailored to meet the needs of key departments, including Management, Study, Production, and Support, while focusing on performance, security, and future scalability.</a:t>
            </a:r>
          </a:p>
          <a:p>
            <a:pPr algn="l"/>
            <a:r>
              <a:rPr lang="en-US" sz="1200" b="0" i="0" u="none" strike="noStrike" dirty="0">
                <a:solidFill>
                  <a:srgbClr val="000000"/>
                </a:solidFill>
                <a:effectLst/>
                <a:latin typeface="Calibri" panose="020F0502020204030204" pitchFamily="34" charset="0"/>
                <a:ea typeface="Verdana" panose="020B0604030504040204" pitchFamily="34" charset="0"/>
                <a:cs typeface="Calibri" panose="020F0502020204030204" pitchFamily="34" charset="0"/>
              </a:rPr>
              <a:t>Key features include:</a:t>
            </a:r>
          </a:p>
          <a:p>
            <a:pPr algn="l">
              <a:buFont typeface="+mj-lt"/>
              <a:buAutoNum type="arabicPeriod"/>
            </a:pPr>
            <a:r>
              <a:rPr lang="en-US" sz="1200" b="1" i="0" u="none" strike="noStrike" dirty="0">
                <a:solidFill>
                  <a:srgbClr val="000000"/>
                </a:solidFill>
                <a:effectLst/>
                <a:latin typeface="Calibri" panose="020F0502020204030204" pitchFamily="34" charset="0"/>
                <a:ea typeface="Verdana" panose="020B0604030504040204" pitchFamily="34" charset="0"/>
                <a:cs typeface="Calibri" panose="020F0502020204030204" pitchFamily="34" charset="0"/>
              </a:rPr>
              <a:t>VLAN Segmentation</a:t>
            </a:r>
            <a:r>
              <a:rPr lang="en-US" sz="1200" b="0" i="0" u="none" strike="noStrike" dirty="0">
                <a:solidFill>
                  <a:srgbClr val="000000"/>
                </a:solidFill>
                <a:effectLst/>
                <a:latin typeface="Calibri" panose="020F0502020204030204" pitchFamily="34" charset="0"/>
                <a:ea typeface="Verdana" panose="020B0604030504040204" pitchFamily="34" charset="0"/>
                <a:cs typeface="Calibri" panose="020F0502020204030204" pitchFamily="34" charset="0"/>
              </a:rPr>
              <a:t>:</a:t>
            </a:r>
          </a:p>
          <a:p>
            <a:pPr marL="742950" lvl="1" indent="-285750" algn="l">
              <a:buFont typeface="+mj-lt"/>
              <a:buAutoNum type="arabicPeriod"/>
            </a:pPr>
            <a:r>
              <a:rPr lang="en-US" sz="1200" b="0" i="0" u="none" strike="noStrike" dirty="0">
                <a:solidFill>
                  <a:srgbClr val="000000"/>
                </a:solidFill>
                <a:effectLst/>
                <a:latin typeface="Calibri" panose="020F0502020204030204" pitchFamily="34" charset="0"/>
                <a:ea typeface="Verdana" panose="020B0604030504040204" pitchFamily="34" charset="0"/>
                <a:cs typeface="Calibri" panose="020F0502020204030204" pitchFamily="34" charset="0"/>
              </a:rPr>
              <a:t>Departments are isolated for improved security and reduced broadcast traffic.</a:t>
            </a:r>
          </a:p>
          <a:p>
            <a:pPr algn="l">
              <a:buFont typeface="+mj-lt"/>
              <a:buAutoNum type="arabicPeriod"/>
            </a:pPr>
            <a:r>
              <a:rPr lang="en-US" sz="1200" b="1" i="0" u="none" strike="noStrike" dirty="0">
                <a:solidFill>
                  <a:srgbClr val="000000"/>
                </a:solidFill>
                <a:effectLst/>
                <a:latin typeface="Calibri" panose="020F0502020204030204" pitchFamily="34" charset="0"/>
                <a:ea typeface="Verdana" panose="020B0604030504040204" pitchFamily="34" charset="0"/>
                <a:cs typeface="Calibri" panose="020F0502020204030204" pitchFamily="34" charset="0"/>
              </a:rPr>
              <a:t>Inter-VLAN Routing</a:t>
            </a:r>
            <a:r>
              <a:rPr lang="en-US" sz="1200" b="0" i="0" u="none" strike="noStrike" dirty="0">
                <a:solidFill>
                  <a:srgbClr val="000000"/>
                </a:solidFill>
                <a:effectLst/>
                <a:latin typeface="Calibri" panose="020F0502020204030204" pitchFamily="34" charset="0"/>
                <a:ea typeface="Verdana" panose="020B0604030504040204" pitchFamily="34" charset="0"/>
                <a:cs typeface="Calibri" panose="020F0502020204030204" pitchFamily="34" charset="0"/>
              </a:rPr>
              <a:t>:</a:t>
            </a:r>
          </a:p>
          <a:p>
            <a:pPr marL="742950" lvl="1" indent="-285750" algn="l">
              <a:buFont typeface="+mj-lt"/>
              <a:buAutoNum type="arabicPeriod"/>
            </a:pPr>
            <a:r>
              <a:rPr lang="en-US" sz="1200" b="0" i="0" u="none" strike="noStrike" dirty="0">
                <a:solidFill>
                  <a:srgbClr val="000000"/>
                </a:solidFill>
                <a:effectLst/>
                <a:latin typeface="Calibri" panose="020F0502020204030204" pitchFamily="34" charset="0"/>
                <a:ea typeface="Verdana" panose="020B0604030504040204" pitchFamily="34" charset="0"/>
                <a:cs typeface="Calibri" panose="020F0502020204030204" pitchFamily="34" charset="0"/>
              </a:rPr>
              <a:t>Layer 3 switches enable controlled communication between VLANs, optimizing traffic and reducing hardware costs.</a:t>
            </a:r>
          </a:p>
          <a:p>
            <a:pPr algn="l">
              <a:buFont typeface="+mj-lt"/>
              <a:buAutoNum type="arabicPeriod"/>
            </a:pPr>
            <a:r>
              <a:rPr lang="en-US" sz="1200" b="1" i="0" u="none" strike="noStrike" dirty="0">
                <a:solidFill>
                  <a:srgbClr val="000000"/>
                </a:solidFill>
                <a:effectLst/>
                <a:latin typeface="Calibri" panose="020F0502020204030204" pitchFamily="34" charset="0"/>
                <a:ea typeface="Verdana" panose="020B0604030504040204" pitchFamily="34" charset="0"/>
                <a:cs typeface="Calibri" panose="020F0502020204030204" pitchFamily="34" charset="0"/>
              </a:rPr>
              <a:t>IP Addressing &amp; Subnetting</a:t>
            </a:r>
            <a:r>
              <a:rPr lang="en-US" sz="1200" b="0" i="0" u="none" strike="noStrike" dirty="0">
                <a:solidFill>
                  <a:srgbClr val="000000"/>
                </a:solidFill>
                <a:effectLst/>
                <a:latin typeface="Calibri" panose="020F0502020204030204" pitchFamily="34" charset="0"/>
                <a:ea typeface="Verdana" panose="020B0604030504040204" pitchFamily="34" charset="0"/>
                <a:cs typeface="Calibri" panose="020F0502020204030204" pitchFamily="34" charset="0"/>
              </a:rPr>
              <a:t>:</a:t>
            </a:r>
          </a:p>
          <a:p>
            <a:pPr marL="742950" lvl="1" indent="-285750" algn="l">
              <a:buFont typeface="+mj-lt"/>
              <a:buAutoNum type="arabicPeriod"/>
            </a:pPr>
            <a:r>
              <a:rPr lang="en-US" sz="1200" b="0" i="0" u="none" strike="noStrike" dirty="0">
                <a:solidFill>
                  <a:srgbClr val="000000"/>
                </a:solidFill>
                <a:effectLst/>
                <a:latin typeface="Calibri" panose="020F0502020204030204" pitchFamily="34" charset="0"/>
                <a:ea typeface="Verdana" panose="020B0604030504040204" pitchFamily="34" charset="0"/>
                <a:cs typeface="Calibri" panose="020F0502020204030204" pitchFamily="34" charset="0"/>
              </a:rPr>
              <a:t>A structured IP scheme with centralized DHCP ensures easy management and organization.</a:t>
            </a:r>
          </a:p>
          <a:p>
            <a:pPr algn="l">
              <a:buFont typeface="+mj-lt"/>
              <a:buAutoNum type="arabicPeriod"/>
            </a:pPr>
            <a:r>
              <a:rPr lang="en-US" sz="1200" b="1" i="0" u="none" strike="noStrike" dirty="0">
                <a:solidFill>
                  <a:srgbClr val="000000"/>
                </a:solidFill>
                <a:effectLst/>
                <a:latin typeface="Calibri" panose="020F0502020204030204" pitchFamily="34" charset="0"/>
                <a:ea typeface="Verdana" panose="020B0604030504040204" pitchFamily="34" charset="0"/>
                <a:cs typeface="Calibri" panose="020F0502020204030204" pitchFamily="34" charset="0"/>
              </a:rPr>
              <a:t>Security Measures</a:t>
            </a:r>
            <a:r>
              <a:rPr lang="en-US" sz="1200" b="0" i="0" u="none" strike="noStrike" dirty="0">
                <a:solidFill>
                  <a:srgbClr val="000000"/>
                </a:solidFill>
                <a:effectLst/>
                <a:latin typeface="Calibri" panose="020F0502020204030204" pitchFamily="34" charset="0"/>
                <a:ea typeface="Verdana" panose="020B0604030504040204" pitchFamily="34" charset="0"/>
                <a:cs typeface="Calibri" panose="020F0502020204030204" pitchFamily="34" charset="0"/>
              </a:rPr>
              <a:t>:</a:t>
            </a:r>
          </a:p>
          <a:p>
            <a:pPr marL="742950" lvl="1" indent="-285750" algn="l">
              <a:buFont typeface="+mj-lt"/>
              <a:buAutoNum type="arabicPeriod"/>
            </a:pPr>
            <a:r>
              <a:rPr lang="en-US" sz="1200" b="0" i="0" u="none" strike="noStrike" dirty="0">
                <a:solidFill>
                  <a:srgbClr val="000000"/>
                </a:solidFill>
                <a:effectLst/>
                <a:latin typeface="Calibri" panose="020F0502020204030204" pitchFamily="34" charset="0"/>
                <a:ea typeface="Verdana" panose="020B0604030504040204" pitchFamily="34" charset="0"/>
                <a:cs typeface="Calibri" panose="020F0502020204030204" pitchFamily="34" charset="0"/>
              </a:rPr>
              <a:t>The network is protected using ACLs, RADIUS-based authentication, and encryption, addressing internal and external threats.</a:t>
            </a:r>
          </a:p>
          <a:p>
            <a:pPr algn="l">
              <a:buFont typeface="+mj-lt"/>
              <a:buAutoNum type="arabicPeriod"/>
            </a:pPr>
            <a:r>
              <a:rPr lang="en-US" sz="1200" b="1" i="0" u="none" strike="noStrike" dirty="0">
                <a:solidFill>
                  <a:srgbClr val="000000"/>
                </a:solidFill>
                <a:effectLst/>
                <a:latin typeface="Calibri" panose="020F0502020204030204" pitchFamily="34" charset="0"/>
                <a:ea typeface="Verdana" panose="020B0604030504040204" pitchFamily="34" charset="0"/>
                <a:cs typeface="Calibri" panose="020F0502020204030204" pitchFamily="34" charset="0"/>
              </a:rPr>
              <a:t>Cost Efficiency</a:t>
            </a:r>
            <a:r>
              <a:rPr lang="en-US" sz="1200" b="0" i="0" u="none" strike="noStrike" dirty="0">
                <a:solidFill>
                  <a:srgbClr val="000000"/>
                </a:solidFill>
                <a:effectLst/>
                <a:latin typeface="Calibri" panose="020F0502020204030204" pitchFamily="34" charset="0"/>
                <a:ea typeface="Verdana" panose="020B0604030504040204" pitchFamily="34" charset="0"/>
                <a:cs typeface="Calibri" panose="020F0502020204030204" pitchFamily="34" charset="0"/>
              </a:rPr>
              <a:t>:</a:t>
            </a:r>
          </a:p>
          <a:p>
            <a:pPr marL="742950" lvl="1" indent="-285750" algn="l">
              <a:buFont typeface="+mj-lt"/>
              <a:buAutoNum type="arabicPeriod"/>
            </a:pPr>
            <a:r>
              <a:rPr lang="en-US" sz="1200" b="0" i="0" u="none" strike="noStrike" dirty="0">
                <a:solidFill>
                  <a:srgbClr val="000000"/>
                </a:solidFill>
                <a:effectLst/>
                <a:latin typeface="Calibri" panose="020F0502020204030204" pitchFamily="34" charset="0"/>
                <a:ea typeface="Verdana" panose="020B0604030504040204" pitchFamily="34" charset="0"/>
                <a:cs typeface="Calibri" panose="020F0502020204030204" pitchFamily="34" charset="0"/>
              </a:rPr>
              <a:t>The network's total cost of €38,900 balances performance and security within budget, using Layer 3 switches and virtualized servers.</a:t>
            </a:r>
          </a:p>
          <a:p>
            <a:pPr algn="l">
              <a:buFont typeface="+mj-lt"/>
              <a:buAutoNum type="arabicPeriod"/>
            </a:pPr>
            <a:r>
              <a:rPr lang="en-US" sz="1200" b="1" i="0" u="none" strike="noStrike" dirty="0">
                <a:solidFill>
                  <a:srgbClr val="000000"/>
                </a:solidFill>
                <a:effectLst/>
                <a:latin typeface="Calibri" panose="020F0502020204030204" pitchFamily="34" charset="0"/>
                <a:ea typeface="Verdana" panose="020B0604030504040204" pitchFamily="34" charset="0"/>
                <a:cs typeface="Calibri" panose="020F0502020204030204" pitchFamily="34" charset="0"/>
              </a:rPr>
              <a:t>Scalability</a:t>
            </a:r>
            <a:r>
              <a:rPr lang="en-US" sz="1200" b="0" i="0" u="none" strike="noStrike" dirty="0">
                <a:solidFill>
                  <a:srgbClr val="000000"/>
                </a:solidFill>
                <a:effectLst/>
                <a:latin typeface="Calibri" panose="020F0502020204030204" pitchFamily="34" charset="0"/>
                <a:ea typeface="Verdana" panose="020B0604030504040204" pitchFamily="34" charset="0"/>
                <a:cs typeface="Calibri" panose="020F0502020204030204" pitchFamily="34" charset="0"/>
              </a:rPr>
              <a:t>:</a:t>
            </a:r>
          </a:p>
          <a:p>
            <a:pPr marL="742950" lvl="1" indent="-285750" algn="l">
              <a:buFont typeface="+mj-lt"/>
              <a:buAutoNum type="arabicPeriod"/>
            </a:pPr>
            <a:r>
              <a:rPr lang="en-US" sz="1200" b="0" i="0" u="none" strike="noStrike" dirty="0">
                <a:solidFill>
                  <a:srgbClr val="000000"/>
                </a:solidFill>
                <a:effectLst/>
                <a:latin typeface="Calibri" panose="020F0502020204030204" pitchFamily="34" charset="0"/>
                <a:ea typeface="Verdana" panose="020B0604030504040204" pitchFamily="34" charset="0"/>
                <a:cs typeface="Calibri" panose="020F0502020204030204" pitchFamily="34" charset="0"/>
              </a:rPr>
              <a:t>The design allows for seamless expansion, accommodating future growth without major reconfiguration.</a:t>
            </a:r>
          </a:p>
          <a:p>
            <a:pPr algn="l"/>
            <a:r>
              <a:rPr lang="en-US" sz="1200" b="0" i="0" u="none" strike="noStrike" dirty="0">
                <a:solidFill>
                  <a:srgbClr val="000000"/>
                </a:solidFill>
                <a:effectLst/>
                <a:latin typeface="Calibri" panose="020F0502020204030204" pitchFamily="34" charset="0"/>
                <a:ea typeface="Verdana" panose="020B0604030504040204" pitchFamily="34" charset="0"/>
                <a:cs typeface="Calibri" panose="020F0502020204030204" pitchFamily="34" charset="0"/>
              </a:rPr>
              <a:t>The network design was simulated using Cisco Packet Tracer, and all documentation is available for replication or future modification.</a:t>
            </a:r>
          </a:p>
        </p:txBody>
      </p:sp>
    </p:spTree>
    <p:extLst>
      <p:ext uri="{BB962C8B-B14F-4D97-AF65-F5344CB8AC3E}">
        <p14:creationId xmlns:p14="http://schemas.microsoft.com/office/powerpoint/2010/main" val="248276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ED39F-67D5-1211-FFB8-B5B7E883BD11}"/>
              </a:ext>
            </a:extLst>
          </p:cNvPr>
          <p:cNvSpPr>
            <a:spLocks noGrp="1"/>
          </p:cNvSpPr>
          <p:nvPr>
            <p:ph type="title"/>
          </p:nvPr>
        </p:nvSpPr>
        <p:spPr>
          <a:xfrm>
            <a:off x="677334" y="346129"/>
            <a:ext cx="8596668" cy="661261"/>
          </a:xfrm>
        </p:spPr>
        <p:txBody>
          <a:bodyPr>
            <a:normAutofit fontScale="90000"/>
          </a:bodyPr>
          <a:lstStyle/>
          <a:p>
            <a:r>
              <a:rPr lang="en-US" sz="2700" b="1" i="0" u="none" strike="noStrike" dirty="0">
                <a:solidFill>
                  <a:schemeClr val="tx1"/>
                </a:solidFill>
                <a:effectLst/>
                <a:latin typeface="Calibri" panose="020F0502020204030204" pitchFamily="34" charset="0"/>
                <a:cs typeface="Calibri" panose="020F0502020204030204" pitchFamily="34" charset="0"/>
              </a:rPr>
              <a:t>Part 1 - Network Diagram and Architecture</a:t>
            </a:r>
            <a:br>
              <a:rPr lang="en-US" b="1" i="0" u="none" strike="noStrike" dirty="0">
                <a:solidFill>
                  <a:schemeClr val="tx1"/>
                </a:solidFill>
                <a:effectLst/>
                <a:latin typeface="Calibri" panose="020F0502020204030204" pitchFamily="34" charset="0"/>
                <a:cs typeface="Calibri" panose="020F0502020204030204" pitchFamily="34" charset="0"/>
              </a:rPr>
            </a:br>
            <a:endParaRPr lang="en-US" b="1" dirty="0">
              <a:solidFill>
                <a:schemeClr val="tx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6255F6D-9B39-DB59-3101-4CE1C2DF51AD}"/>
              </a:ext>
            </a:extLst>
          </p:cNvPr>
          <p:cNvSpPr>
            <a:spLocks noGrp="1"/>
          </p:cNvSpPr>
          <p:nvPr>
            <p:ph idx="1"/>
          </p:nvPr>
        </p:nvSpPr>
        <p:spPr>
          <a:xfrm>
            <a:off x="677334" y="867905"/>
            <a:ext cx="8596668" cy="2014780"/>
          </a:xfrm>
        </p:spPr>
        <p:txBody>
          <a:bodyPr>
            <a:normAutofit fontScale="92500" lnSpcReduction="20000"/>
          </a:bodyPr>
          <a:lstStyle/>
          <a:p>
            <a:pPr algn="l"/>
            <a:r>
              <a:rPr lang="en-US" sz="1600" b="1" i="0" u="none" strike="noStrike" dirty="0">
                <a:solidFill>
                  <a:schemeClr val="tx1"/>
                </a:solidFill>
                <a:effectLst/>
                <a:latin typeface="Calibri" panose="020F0502020204030204" pitchFamily="34" charset="0"/>
                <a:cs typeface="Calibri" panose="020F0502020204030204" pitchFamily="34" charset="0"/>
              </a:rPr>
              <a:t>1. Introduction</a:t>
            </a:r>
          </a:p>
          <a:p>
            <a:pPr algn="l"/>
            <a:r>
              <a:rPr lang="en-US" sz="1600" b="0" i="0" u="none" strike="noStrike" dirty="0">
                <a:solidFill>
                  <a:schemeClr val="tx1"/>
                </a:solidFill>
                <a:effectLst/>
                <a:latin typeface="Calibri" panose="020F0502020204030204" pitchFamily="34" charset="0"/>
                <a:cs typeface="Calibri" panose="020F0502020204030204" pitchFamily="34" charset="0"/>
              </a:rPr>
              <a:t>The network architecture is structured into five distinct sectors: Management, Study, Production, Support 1, and Support 2. Each department is allocated its own VLAN to ensure traffic segmentation, preventing unauthorized lateral movement between departments and reducing the attack surface in case of a breach.</a:t>
            </a:r>
          </a:p>
          <a:p>
            <a:pPr algn="l"/>
            <a:r>
              <a:rPr lang="en-US" sz="1600" b="1" i="0" u="none" strike="noStrike" dirty="0">
                <a:solidFill>
                  <a:schemeClr val="tx1"/>
                </a:solidFill>
                <a:effectLst/>
                <a:latin typeface="Calibri" panose="020F0502020204030204" pitchFamily="34" charset="0"/>
                <a:cs typeface="Calibri" panose="020F0502020204030204" pitchFamily="34" charset="0"/>
              </a:rPr>
              <a:t>2. Key architectural components</a:t>
            </a:r>
          </a:p>
          <a:p>
            <a:pPr algn="l">
              <a:buFont typeface="Arial" panose="020B0604020202020204" pitchFamily="34" charset="0"/>
              <a:buChar char="•"/>
            </a:pPr>
            <a:r>
              <a:rPr lang="en-US" sz="1600" b="1" i="0" u="none" strike="noStrike" dirty="0">
                <a:solidFill>
                  <a:schemeClr val="tx1"/>
                </a:solidFill>
                <a:effectLst/>
                <a:latin typeface="Calibri" panose="020F0502020204030204" pitchFamily="34" charset="0"/>
                <a:cs typeface="Calibri" panose="020F0502020204030204" pitchFamily="34" charset="0"/>
              </a:rPr>
              <a:t>Management VLAN</a:t>
            </a:r>
            <a:r>
              <a:rPr lang="en-US" sz="1600" b="0" i="0" u="none" strike="noStrike" dirty="0">
                <a:solidFill>
                  <a:schemeClr val="tx1"/>
                </a:solidFill>
                <a:effectLst/>
                <a:latin typeface="Calibri" panose="020F0502020204030204" pitchFamily="34" charset="0"/>
                <a:cs typeface="Calibri" panose="020F0502020204030204" pitchFamily="34" charset="0"/>
              </a:rPr>
              <a:t>: Responsible for administrative operations, housing 5 computers, a printer, and IP phone. Segmentation via VLAN isolates these from production sectors, minimizing risk</a:t>
            </a:r>
          </a:p>
          <a:p>
            <a:endParaRPr lang="en-US" dirty="0"/>
          </a:p>
        </p:txBody>
      </p:sp>
      <p:pic>
        <p:nvPicPr>
          <p:cNvPr id="5" name="Picture 4">
            <a:extLst>
              <a:ext uri="{FF2B5EF4-FFF2-40B4-BE49-F238E27FC236}">
                <a16:creationId xmlns:a16="http://schemas.microsoft.com/office/drawing/2014/main" id="{4C1ED33A-7621-6AA9-E9E0-2DBC1A04ED55}"/>
              </a:ext>
            </a:extLst>
          </p:cNvPr>
          <p:cNvPicPr>
            <a:picLocks noChangeAspect="1"/>
          </p:cNvPicPr>
          <p:nvPr/>
        </p:nvPicPr>
        <p:blipFill>
          <a:blip r:embed="rId2"/>
          <a:stretch>
            <a:fillRect/>
          </a:stretch>
        </p:blipFill>
        <p:spPr>
          <a:xfrm>
            <a:off x="821410" y="2882685"/>
            <a:ext cx="8452592" cy="347162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12237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321A4C-F78F-53E8-3CD2-BC3F48674EE0}"/>
              </a:ext>
            </a:extLst>
          </p:cNvPr>
          <p:cNvSpPr>
            <a:spLocks noGrp="1"/>
          </p:cNvSpPr>
          <p:nvPr>
            <p:ph idx="1"/>
          </p:nvPr>
        </p:nvSpPr>
        <p:spPr>
          <a:xfrm>
            <a:off x="677863" y="340963"/>
            <a:ext cx="8596312" cy="557939"/>
          </a:xfrm>
        </p:spPr>
        <p:txBody>
          <a:bodyPr>
            <a:noAutofit/>
          </a:bodyPr>
          <a:lstStyle/>
          <a:p>
            <a:r>
              <a:rPr lang="en-US" sz="1500" b="1" i="0" u="none" strike="noStrike" dirty="0">
                <a:solidFill>
                  <a:schemeClr val="tx1"/>
                </a:solidFill>
                <a:effectLst/>
                <a:latin typeface="Calibri" panose="020F0502020204030204" pitchFamily="34" charset="0"/>
                <a:cs typeface="Calibri" panose="020F0502020204030204" pitchFamily="34" charset="0"/>
              </a:rPr>
              <a:t>Study VLAN</a:t>
            </a:r>
            <a:r>
              <a:rPr lang="en-US" sz="1500" b="0" i="0" u="none" strike="noStrike" dirty="0">
                <a:solidFill>
                  <a:schemeClr val="tx1"/>
                </a:solidFill>
                <a:effectLst/>
                <a:latin typeface="Calibri" panose="020F0502020204030204" pitchFamily="34" charset="0"/>
                <a:cs typeface="Calibri" panose="020F0502020204030204" pitchFamily="34" charset="0"/>
              </a:rPr>
              <a:t>: Contains 8 computers and a printer, supporting research and study operations.</a:t>
            </a:r>
            <a:endParaRPr lang="en-US" sz="1500" dirty="0">
              <a:solidFill>
                <a:schemeClr val="tx1"/>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0DB8881E-5D57-AD4D-AF88-66B2D2A1602E}"/>
              </a:ext>
            </a:extLst>
          </p:cNvPr>
          <p:cNvPicPr>
            <a:picLocks noChangeAspect="1"/>
          </p:cNvPicPr>
          <p:nvPr/>
        </p:nvPicPr>
        <p:blipFill>
          <a:blip r:embed="rId2"/>
          <a:stretch>
            <a:fillRect/>
          </a:stretch>
        </p:blipFill>
        <p:spPr>
          <a:xfrm>
            <a:off x="1580827" y="728420"/>
            <a:ext cx="6571281" cy="2592093"/>
          </a:xfrm>
          <a:prstGeom prst="rect">
            <a:avLst/>
          </a:prstGeom>
          <a:ln>
            <a:noFill/>
          </a:ln>
          <a:effectLst>
            <a:outerShdw blurRad="190500" algn="tl" rotWithShape="0">
              <a:srgbClr val="000000">
                <a:alpha val="70000"/>
              </a:srgbClr>
            </a:outerShdw>
          </a:effectLst>
        </p:spPr>
      </p:pic>
      <p:sp>
        <p:nvSpPr>
          <p:cNvPr id="7" name="Title 1">
            <a:extLst>
              <a:ext uri="{FF2B5EF4-FFF2-40B4-BE49-F238E27FC236}">
                <a16:creationId xmlns:a16="http://schemas.microsoft.com/office/drawing/2014/main" id="{E17A8418-DD55-D87F-1814-3DE80281D448}"/>
              </a:ext>
            </a:extLst>
          </p:cNvPr>
          <p:cNvSpPr txBox="1">
            <a:spLocks/>
          </p:cNvSpPr>
          <p:nvPr/>
        </p:nvSpPr>
        <p:spPr>
          <a:xfrm>
            <a:off x="677863" y="3401877"/>
            <a:ext cx="8596312" cy="55793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500" b="1" i="0" u="none" strike="noStrike" dirty="0">
                <a:solidFill>
                  <a:schemeClr val="tx1"/>
                </a:solidFill>
                <a:effectLst/>
                <a:latin typeface="Calibri" panose="020F0502020204030204" pitchFamily="34" charset="0"/>
                <a:cs typeface="Calibri" panose="020F0502020204030204" pitchFamily="34" charset="0"/>
              </a:rPr>
              <a:t>Production VLAN</a:t>
            </a:r>
            <a:r>
              <a:rPr lang="en-US" sz="1500" b="0" i="0" u="none" strike="noStrike" dirty="0">
                <a:solidFill>
                  <a:schemeClr val="tx1"/>
                </a:solidFill>
                <a:effectLst/>
                <a:latin typeface="Calibri" panose="020F0502020204030204" pitchFamily="34" charset="0"/>
                <a:cs typeface="Calibri" panose="020F0502020204030204" pitchFamily="34" charset="0"/>
              </a:rPr>
              <a:t>: Consists of 10 workstations and handles the core production tasks. Production areas have the highest number of computers, which is appropriate given their workload</a:t>
            </a:r>
            <a:br>
              <a:rPr lang="en-US" sz="1500" dirty="0">
                <a:solidFill>
                  <a:schemeClr val="tx1"/>
                </a:solidFill>
              </a:rPr>
            </a:br>
            <a:endParaRPr lang="en-US" sz="1500" dirty="0">
              <a:solidFill>
                <a:schemeClr val="tx1"/>
              </a:solidFill>
            </a:endParaRPr>
          </a:p>
        </p:txBody>
      </p:sp>
      <p:pic>
        <p:nvPicPr>
          <p:cNvPr id="9" name="Picture 8">
            <a:extLst>
              <a:ext uri="{FF2B5EF4-FFF2-40B4-BE49-F238E27FC236}">
                <a16:creationId xmlns:a16="http://schemas.microsoft.com/office/drawing/2014/main" id="{5C83E5FD-B36F-DC9A-DA9C-A1D5585D4454}"/>
              </a:ext>
            </a:extLst>
          </p:cNvPr>
          <p:cNvPicPr>
            <a:picLocks noChangeAspect="1"/>
          </p:cNvPicPr>
          <p:nvPr/>
        </p:nvPicPr>
        <p:blipFill>
          <a:blip r:embed="rId3"/>
          <a:stretch>
            <a:fillRect/>
          </a:stretch>
        </p:blipFill>
        <p:spPr>
          <a:xfrm>
            <a:off x="1580827" y="4041180"/>
            <a:ext cx="6571282" cy="247585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9590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566524-262E-D10A-AE35-5D4DA6E3D517}"/>
              </a:ext>
            </a:extLst>
          </p:cNvPr>
          <p:cNvSpPr>
            <a:spLocks noGrp="1"/>
          </p:cNvSpPr>
          <p:nvPr>
            <p:ph idx="1"/>
          </p:nvPr>
        </p:nvSpPr>
        <p:spPr>
          <a:xfrm>
            <a:off x="599843" y="331789"/>
            <a:ext cx="8596668" cy="520617"/>
          </a:xfrm>
        </p:spPr>
        <p:txBody>
          <a:bodyPr>
            <a:noAutofit/>
          </a:bodyPr>
          <a:lstStyle/>
          <a:p>
            <a:r>
              <a:rPr lang="en-US" sz="1500" b="1" i="0" u="none" strike="noStrike" dirty="0">
                <a:solidFill>
                  <a:schemeClr val="tx1"/>
                </a:solidFill>
                <a:effectLst/>
                <a:latin typeface="Calibri" panose="020F0502020204030204" pitchFamily="34" charset="0"/>
                <a:cs typeface="Calibri" panose="020F0502020204030204" pitchFamily="34" charset="0"/>
              </a:rPr>
              <a:t>Support 1 and Support 2 VLANs</a:t>
            </a:r>
            <a:r>
              <a:rPr lang="en-US" sz="1500" b="0" i="0" u="none" strike="noStrike" dirty="0">
                <a:solidFill>
                  <a:schemeClr val="tx1"/>
                </a:solidFill>
                <a:effectLst/>
                <a:latin typeface="Calibri" panose="020F0502020204030204" pitchFamily="34" charset="0"/>
                <a:cs typeface="Calibri" panose="020F0502020204030204" pitchFamily="34" charset="0"/>
              </a:rPr>
              <a:t>: Each support sector contains 10 computers, supporting technical and customer service operations.</a:t>
            </a:r>
            <a:br>
              <a:rPr lang="en-US" sz="1500" dirty="0">
                <a:solidFill>
                  <a:schemeClr val="tx1"/>
                </a:solidFill>
                <a:latin typeface="Calibri" panose="020F0502020204030204" pitchFamily="34" charset="0"/>
                <a:cs typeface="Calibri" panose="020F0502020204030204" pitchFamily="34" charset="0"/>
              </a:rPr>
            </a:br>
            <a:endParaRPr lang="en-US" sz="1500" dirty="0">
              <a:solidFill>
                <a:schemeClr val="tx1"/>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B30E3385-8495-BDC7-503E-18AC7637F4DE}"/>
              </a:ext>
            </a:extLst>
          </p:cNvPr>
          <p:cNvPicPr>
            <a:picLocks noChangeAspect="1"/>
          </p:cNvPicPr>
          <p:nvPr/>
        </p:nvPicPr>
        <p:blipFill>
          <a:blip r:embed="rId2"/>
          <a:stretch>
            <a:fillRect/>
          </a:stretch>
        </p:blipFill>
        <p:spPr>
          <a:xfrm>
            <a:off x="1563780" y="852406"/>
            <a:ext cx="6572830" cy="2654410"/>
          </a:xfrm>
          <a:prstGeom prst="rect">
            <a:avLst/>
          </a:prstGeom>
        </p:spPr>
      </p:pic>
      <p:pic>
        <p:nvPicPr>
          <p:cNvPr id="8" name="Picture 7">
            <a:extLst>
              <a:ext uri="{FF2B5EF4-FFF2-40B4-BE49-F238E27FC236}">
                <a16:creationId xmlns:a16="http://schemas.microsoft.com/office/drawing/2014/main" id="{3FC7ED9B-A6C1-0823-77BC-D264E63590F0}"/>
              </a:ext>
            </a:extLst>
          </p:cNvPr>
          <p:cNvPicPr>
            <a:picLocks noChangeAspect="1"/>
          </p:cNvPicPr>
          <p:nvPr/>
        </p:nvPicPr>
        <p:blipFill>
          <a:blip r:embed="rId3"/>
          <a:stretch>
            <a:fillRect/>
          </a:stretch>
        </p:blipFill>
        <p:spPr>
          <a:xfrm>
            <a:off x="1563780" y="3506816"/>
            <a:ext cx="6572830" cy="2893984"/>
          </a:xfrm>
          <a:prstGeom prst="rect">
            <a:avLst/>
          </a:prstGeom>
        </p:spPr>
      </p:pic>
    </p:spTree>
    <p:extLst>
      <p:ext uri="{BB962C8B-B14F-4D97-AF65-F5344CB8AC3E}">
        <p14:creationId xmlns:p14="http://schemas.microsoft.com/office/powerpoint/2010/main" val="1703648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31001D-D774-9EFC-A6DE-78EAD7B57ECE}"/>
              </a:ext>
            </a:extLst>
          </p:cNvPr>
          <p:cNvSpPr>
            <a:spLocks noGrp="1"/>
          </p:cNvSpPr>
          <p:nvPr>
            <p:ph idx="1"/>
          </p:nvPr>
        </p:nvSpPr>
        <p:spPr>
          <a:xfrm>
            <a:off x="677334" y="433954"/>
            <a:ext cx="8596668" cy="526941"/>
          </a:xfrm>
        </p:spPr>
        <p:txBody>
          <a:bodyPr>
            <a:normAutofit lnSpcReduction="10000"/>
          </a:bodyPr>
          <a:lstStyle/>
          <a:p>
            <a:r>
              <a:rPr lang="en-US" sz="1500" b="1" i="0" u="none" strike="noStrike" dirty="0">
                <a:solidFill>
                  <a:schemeClr val="tx1"/>
                </a:solidFill>
                <a:effectLst/>
                <a:latin typeface="Calibri" panose="020F0502020204030204" pitchFamily="34" charset="0"/>
                <a:cs typeface="Calibri" panose="020F0502020204030204" pitchFamily="34" charset="0"/>
              </a:rPr>
              <a:t>Server Room</a:t>
            </a:r>
            <a:r>
              <a:rPr lang="en-US" sz="1500" b="0" i="0" u="none" strike="noStrike" dirty="0">
                <a:solidFill>
                  <a:schemeClr val="tx1"/>
                </a:solidFill>
                <a:effectLst/>
                <a:latin typeface="Calibri" panose="020F0502020204030204" pitchFamily="34" charset="0"/>
                <a:cs typeface="Calibri" panose="020F0502020204030204" pitchFamily="34" charset="0"/>
              </a:rPr>
              <a:t>: 4 servers (DNS, DHCP, FTP, RADIUS), 2 routers, 1 multilayer switch, 1 switch. Centralizing servers and key devices is essential for security, organization, and access control.</a:t>
            </a:r>
            <a:endParaRPr lang="en-US" sz="1500" dirty="0">
              <a:solidFill>
                <a:schemeClr val="tx1"/>
              </a:solidFill>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95A09F28-CE84-0F8B-1F9B-B25C37C87FCD}"/>
              </a:ext>
            </a:extLst>
          </p:cNvPr>
          <p:cNvPicPr>
            <a:picLocks noChangeAspect="1"/>
          </p:cNvPicPr>
          <p:nvPr/>
        </p:nvPicPr>
        <p:blipFill>
          <a:blip r:embed="rId2"/>
          <a:stretch>
            <a:fillRect/>
          </a:stretch>
        </p:blipFill>
        <p:spPr>
          <a:xfrm>
            <a:off x="1259949" y="1142353"/>
            <a:ext cx="7772400" cy="2468105"/>
          </a:xfrm>
          <a:prstGeom prst="rect">
            <a:avLst/>
          </a:prstGeom>
          <a:ln>
            <a:noFill/>
          </a:ln>
          <a:effectLst>
            <a:outerShdw blurRad="190500" algn="tl" rotWithShape="0">
              <a:srgbClr val="000000">
                <a:alpha val="70000"/>
              </a:srgbClr>
            </a:outerShdw>
          </a:effectLst>
        </p:spPr>
      </p:pic>
      <p:sp>
        <p:nvSpPr>
          <p:cNvPr id="11" name="Title 1">
            <a:extLst>
              <a:ext uri="{FF2B5EF4-FFF2-40B4-BE49-F238E27FC236}">
                <a16:creationId xmlns:a16="http://schemas.microsoft.com/office/drawing/2014/main" id="{59720FE5-0822-ECF3-7E2A-D8506C14FFE6}"/>
              </a:ext>
            </a:extLst>
          </p:cNvPr>
          <p:cNvSpPr txBox="1">
            <a:spLocks/>
          </p:cNvSpPr>
          <p:nvPr/>
        </p:nvSpPr>
        <p:spPr>
          <a:xfrm>
            <a:off x="677335" y="3834539"/>
            <a:ext cx="8596667" cy="258950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l"/>
            <a:r>
              <a:rPr lang="en-US" sz="1600" b="0" i="0" u="none" strike="noStrike" dirty="0">
                <a:solidFill>
                  <a:schemeClr val="tx1"/>
                </a:solidFill>
                <a:effectLst/>
                <a:latin typeface="Calibri" panose="020F0502020204030204" pitchFamily="34" charset="0"/>
                <a:cs typeface="Calibri" panose="020F0502020204030204" pitchFamily="34" charset="0"/>
              </a:rPr>
              <a:t>By strategically placing switches and routing traffic via Layer 3 switches, we’ve ensured that the network is both scalable and efficient without requiring additional routing hardware.</a:t>
            </a:r>
          </a:p>
          <a:p>
            <a:pPr algn="l"/>
            <a:r>
              <a:rPr lang="en-US" sz="1600" b="1" i="0" u="none" strike="noStrike" dirty="0">
                <a:solidFill>
                  <a:schemeClr val="tx1"/>
                </a:solidFill>
                <a:effectLst/>
                <a:latin typeface="Calibri" panose="020F0502020204030204" pitchFamily="34" charset="0"/>
                <a:cs typeface="Calibri" panose="020F0502020204030204" pitchFamily="34" charset="0"/>
              </a:rPr>
              <a:t>3. Justification for Architecture:</a:t>
            </a:r>
          </a:p>
          <a:p>
            <a:pPr algn="l">
              <a:buFont typeface="Arial" panose="020B0604020202020204" pitchFamily="34" charset="0"/>
              <a:buChar char="•"/>
            </a:pPr>
            <a:r>
              <a:rPr lang="en-US" sz="1600" b="1" i="0" u="none" strike="noStrike" dirty="0">
                <a:solidFill>
                  <a:schemeClr val="tx1"/>
                </a:solidFill>
                <a:effectLst/>
                <a:latin typeface="Calibri" panose="020F0502020204030204" pitchFamily="34" charset="0"/>
                <a:cs typeface="Calibri" panose="020F0502020204030204" pitchFamily="34" charset="0"/>
              </a:rPr>
              <a:t>VLAN Segmentation</a:t>
            </a:r>
            <a:r>
              <a:rPr lang="en-US" sz="1600" b="0" i="0" u="none" strike="noStrike" dirty="0">
                <a:solidFill>
                  <a:schemeClr val="tx1"/>
                </a:solidFill>
                <a:effectLst/>
                <a:latin typeface="Calibri" panose="020F0502020204030204" pitchFamily="34" charset="0"/>
                <a:cs typeface="Calibri" panose="020F0502020204030204" pitchFamily="34" charset="0"/>
              </a:rPr>
              <a:t>: Each department (Management, Study, Production, Support) is on a different VLAN, which ensures that sensitive data is isolated.</a:t>
            </a:r>
          </a:p>
          <a:p>
            <a:pPr algn="l">
              <a:buFont typeface="Arial" panose="020B0604020202020204" pitchFamily="34" charset="0"/>
              <a:buChar char="•"/>
            </a:pPr>
            <a:r>
              <a:rPr lang="en-US" sz="1600" b="1" i="0" u="none" strike="noStrike" dirty="0">
                <a:solidFill>
                  <a:schemeClr val="tx1"/>
                </a:solidFill>
                <a:effectLst/>
                <a:latin typeface="Calibri" panose="020F0502020204030204" pitchFamily="34" charset="0"/>
                <a:cs typeface="Calibri" panose="020F0502020204030204" pitchFamily="34" charset="0"/>
              </a:rPr>
              <a:t>Layer 3 Switches</a:t>
            </a:r>
            <a:r>
              <a:rPr lang="en-US" sz="1600" b="0" i="0" u="none" strike="noStrike" dirty="0">
                <a:solidFill>
                  <a:schemeClr val="tx1"/>
                </a:solidFill>
                <a:effectLst/>
                <a:latin typeface="Calibri" panose="020F0502020204030204" pitchFamily="34" charset="0"/>
                <a:cs typeface="Calibri" panose="020F0502020204030204" pitchFamily="34" charset="0"/>
              </a:rPr>
              <a:t>: These handle inter-VLAN routing, which is more cost-effective than adding extra routers.</a:t>
            </a:r>
          </a:p>
          <a:p>
            <a:pPr algn="l">
              <a:buFont typeface="Arial" panose="020B0604020202020204" pitchFamily="34" charset="0"/>
              <a:buChar char="•"/>
            </a:pPr>
            <a:r>
              <a:rPr lang="en-US" sz="1600" b="1" i="0" u="none" strike="noStrike" dirty="0">
                <a:solidFill>
                  <a:schemeClr val="tx1"/>
                </a:solidFill>
                <a:effectLst/>
                <a:latin typeface="Calibri" panose="020F0502020204030204" pitchFamily="34" charset="0"/>
                <a:cs typeface="Calibri" panose="020F0502020204030204" pitchFamily="34" charset="0"/>
              </a:rPr>
              <a:t>Centralized Servers</a:t>
            </a:r>
            <a:r>
              <a:rPr lang="en-US" sz="1600" b="0" i="0" u="none" strike="noStrike" dirty="0">
                <a:solidFill>
                  <a:schemeClr val="tx1"/>
                </a:solidFill>
                <a:effectLst/>
                <a:latin typeface="Calibri" panose="020F0502020204030204" pitchFamily="34" charset="0"/>
                <a:cs typeface="Calibri" panose="020F0502020204030204" pitchFamily="34" charset="0"/>
              </a:rPr>
              <a:t>: All of the processing is controlled in a central location</a:t>
            </a:r>
          </a:p>
          <a:p>
            <a:pPr algn="l">
              <a:buFont typeface="Arial" panose="020B0604020202020204" pitchFamily="34" charset="0"/>
              <a:buChar char="•"/>
            </a:pPr>
            <a:r>
              <a:rPr lang="en-US" sz="1600" b="1" i="0" u="none" strike="noStrike" dirty="0">
                <a:solidFill>
                  <a:schemeClr val="tx1"/>
                </a:solidFill>
                <a:effectLst/>
                <a:latin typeface="Calibri" panose="020F0502020204030204" pitchFamily="34" charset="0"/>
                <a:cs typeface="Calibri" panose="020F0502020204030204" pitchFamily="34" charset="0"/>
              </a:rPr>
              <a:t>Scalability</a:t>
            </a:r>
            <a:r>
              <a:rPr lang="en-US" sz="1600" b="0" i="0" u="none" strike="noStrike" dirty="0">
                <a:solidFill>
                  <a:schemeClr val="tx1"/>
                </a:solidFill>
                <a:effectLst/>
                <a:latin typeface="Calibri" panose="020F0502020204030204" pitchFamily="34" charset="0"/>
                <a:cs typeface="Calibri" panose="020F0502020204030204" pitchFamily="34" charset="0"/>
              </a:rPr>
              <a:t>: The architecture is scalable, allowing new devices or sectors to be added with minimal reconfiguration.</a:t>
            </a:r>
          </a:p>
        </p:txBody>
      </p:sp>
    </p:spTree>
    <p:extLst>
      <p:ext uri="{BB962C8B-B14F-4D97-AF65-F5344CB8AC3E}">
        <p14:creationId xmlns:p14="http://schemas.microsoft.com/office/powerpoint/2010/main" val="2142734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4ADFE-F8D6-B12A-1175-30C505681EC2}"/>
              </a:ext>
            </a:extLst>
          </p:cNvPr>
          <p:cNvSpPr>
            <a:spLocks noGrp="1"/>
          </p:cNvSpPr>
          <p:nvPr>
            <p:ph type="title"/>
          </p:nvPr>
        </p:nvSpPr>
        <p:spPr>
          <a:xfrm>
            <a:off x="677334" y="609600"/>
            <a:ext cx="8596668" cy="382292"/>
          </a:xfrm>
        </p:spPr>
        <p:txBody>
          <a:bodyPr>
            <a:normAutofit fontScale="90000"/>
          </a:bodyPr>
          <a:lstStyle/>
          <a:p>
            <a:r>
              <a:rPr lang="en-US" sz="2700" b="1" i="0" u="none" strike="noStrike" dirty="0">
                <a:solidFill>
                  <a:schemeClr val="tx1"/>
                </a:solidFill>
                <a:effectLst/>
                <a:latin typeface="Calibri" panose="020F0502020204030204" pitchFamily="34" charset="0"/>
                <a:cs typeface="Calibri" panose="020F0502020204030204" pitchFamily="34" charset="0"/>
              </a:rPr>
              <a:t>Part 2 - IP Addressing Table and VLANs</a:t>
            </a:r>
            <a:br>
              <a:rPr lang="en-US" sz="2000" b="1" i="0" u="none" strike="noStrike" dirty="0">
                <a:solidFill>
                  <a:schemeClr val="tx1"/>
                </a:solidFill>
                <a:effectLst/>
                <a:latin typeface="Calibri" panose="020F0502020204030204" pitchFamily="34" charset="0"/>
                <a:cs typeface="Calibri" panose="020F0502020204030204" pitchFamily="34" charset="0"/>
              </a:rPr>
            </a:br>
            <a:endParaRPr lang="en-US" sz="2000" dirty="0">
              <a:solidFill>
                <a:schemeClr val="tx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8279EBA-E638-3B37-EEA8-98ECA059FB1F}"/>
              </a:ext>
            </a:extLst>
          </p:cNvPr>
          <p:cNvSpPr>
            <a:spLocks noGrp="1"/>
          </p:cNvSpPr>
          <p:nvPr>
            <p:ph idx="1"/>
          </p:nvPr>
        </p:nvSpPr>
        <p:spPr>
          <a:xfrm>
            <a:off x="677334" y="1456841"/>
            <a:ext cx="8596668" cy="4184541"/>
          </a:xfrm>
        </p:spPr>
        <p:txBody>
          <a:bodyPr>
            <a:normAutofit/>
          </a:bodyPr>
          <a:lstStyle/>
          <a:p>
            <a:pPr algn="l"/>
            <a:r>
              <a:rPr lang="en-US" sz="1500" b="0" i="0" u="none" strike="noStrike" dirty="0">
                <a:solidFill>
                  <a:schemeClr val="tx1"/>
                </a:solidFill>
                <a:effectLst/>
                <a:latin typeface="Calibri" panose="020F0502020204030204" pitchFamily="34" charset="0"/>
                <a:cs typeface="Calibri" panose="020F0502020204030204" pitchFamily="34" charset="0"/>
              </a:rPr>
              <a:t>The network uses a structured IP addressing schema to assign specific subnets to each department, ensuring efficient traffic management and reducing the risk of IP conflicts. Dynamic IP assignment is managed by a centralized DHCP server, which is configured with different scopes for each VLAN. This dynamic assignment simplifies network expansion and reduces manual configuration errors.</a:t>
            </a:r>
          </a:p>
          <a:p>
            <a:pPr algn="l">
              <a:buFont typeface="Arial" panose="020B0604020202020204" pitchFamily="34" charset="0"/>
              <a:buChar char="•"/>
            </a:pPr>
            <a:r>
              <a:rPr lang="en-US" sz="1500" b="1" i="0" u="none" strike="noStrike" dirty="0">
                <a:solidFill>
                  <a:schemeClr val="tx1"/>
                </a:solidFill>
                <a:effectLst/>
                <a:latin typeface="Calibri" panose="020F0502020204030204" pitchFamily="34" charset="0"/>
                <a:cs typeface="Calibri" panose="020F0502020204030204" pitchFamily="34" charset="0"/>
              </a:rPr>
              <a:t>Management VLAN</a:t>
            </a:r>
            <a:r>
              <a:rPr lang="en-US" sz="1500" b="0" i="0" u="none" strike="noStrike" dirty="0">
                <a:solidFill>
                  <a:schemeClr val="tx1"/>
                </a:solidFill>
                <a:effectLst/>
                <a:latin typeface="Calibri" panose="020F0502020204030204" pitchFamily="34" charset="0"/>
                <a:cs typeface="Calibri" panose="020F0502020204030204" pitchFamily="34" charset="0"/>
              </a:rPr>
              <a:t>: Assigned to subnet ...</a:t>
            </a:r>
          </a:p>
          <a:p>
            <a:pPr algn="l">
              <a:buFont typeface="Arial" panose="020B0604020202020204" pitchFamily="34" charset="0"/>
              <a:buChar char="•"/>
            </a:pPr>
            <a:r>
              <a:rPr lang="en-US" sz="1500" b="1" i="0" u="none" strike="noStrike" dirty="0">
                <a:solidFill>
                  <a:schemeClr val="tx1"/>
                </a:solidFill>
                <a:effectLst/>
                <a:latin typeface="Calibri" panose="020F0502020204030204" pitchFamily="34" charset="0"/>
                <a:cs typeface="Calibri" panose="020F0502020204030204" pitchFamily="34" charset="0"/>
              </a:rPr>
              <a:t>Study VLAN</a:t>
            </a:r>
            <a:r>
              <a:rPr lang="en-US" sz="1500" b="0" i="0" u="none" strike="noStrike" dirty="0">
                <a:solidFill>
                  <a:schemeClr val="tx1"/>
                </a:solidFill>
                <a:effectLst/>
                <a:latin typeface="Calibri" panose="020F0502020204030204" pitchFamily="34" charset="0"/>
                <a:cs typeface="Calibri" panose="020F0502020204030204" pitchFamily="34" charset="0"/>
              </a:rPr>
              <a:t>:</a:t>
            </a:r>
          </a:p>
          <a:p>
            <a:pPr algn="l">
              <a:buFont typeface="Arial" panose="020B0604020202020204" pitchFamily="34" charset="0"/>
              <a:buChar char="•"/>
            </a:pPr>
            <a:r>
              <a:rPr lang="en-US" sz="1500" b="1" i="0" u="none" strike="noStrike" dirty="0">
                <a:solidFill>
                  <a:schemeClr val="tx1"/>
                </a:solidFill>
                <a:effectLst/>
                <a:latin typeface="Calibri" panose="020F0502020204030204" pitchFamily="34" charset="0"/>
                <a:cs typeface="Calibri" panose="020F0502020204030204" pitchFamily="34" charset="0"/>
              </a:rPr>
              <a:t>Production VLAN</a:t>
            </a:r>
            <a:r>
              <a:rPr lang="en-US" sz="1500" b="0" i="0" u="none" strike="noStrike" dirty="0">
                <a:solidFill>
                  <a:schemeClr val="tx1"/>
                </a:solidFill>
                <a:effectLst/>
                <a:latin typeface="Calibri" panose="020F0502020204030204" pitchFamily="34" charset="0"/>
                <a:cs typeface="Calibri" panose="020F0502020204030204" pitchFamily="34" charset="0"/>
              </a:rPr>
              <a:t>:</a:t>
            </a:r>
          </a:p>
          <a:p>
            <a:pPr algn="l">
              <a:buFont typeface="Arial" panose="020B0604020202020204" pitchFamily="34" charset="0"/>
              <a:buChar char="•"/>
            </a:pPr>
            <a:r>
              <a:rPr lang="en-US" sz="1500" b="1" i="0" u="none" strike="noStrike" dirty="0">
                <a:solidFill>
                  <a:schemeClr val="tx1"/>
                </a:solidFill>
                <a:effectLst/>
                <a:latin typeface="Calibri" panose="020F0502020204030204" pitchFamily="34" charset="0"/>
                <a:cs typeface="Calibri" panose="020F0502020204030204" pitchFamily="34" charset="0"/>
              </a:rPr>
              <a:t>Support 1 VLAN</a:t>
            </a:r>
            <a:r>
              <a:rPr lang="en-US" sz="1500" b="0" i="0" u="none" strike="noStrike" dirty="0">
                <a:solidFill>
                  <a:schemeClr val="tx1"/>
                </a:solidFill>
                <a:effectLst/>
                <a:latin typeface="Calibri" panose="020F0502020204030204" pitchFamily="34" charset="0"/>
                <a:cs typeface="Calibri" panose="020F0502020204030204" pitchFamily="34" charset="0"/>
              </a:rPr>
              <a:t>:</a:t>
            </a:r>
          </a:p>
          <a:p>
            <a:pPr algn="l">
              <a:buFont typeface="Arial" panose="020B0604020202020204" pitchFamily="34" charset="0"/>
              <a:buChar char="•"/>
            </a:pPr>
            <a:r>
              <a:rPr lang="en-US" sz="1500" b="1" i="0" u="none" strike="noStrike" dirty="0">
                <a:solidFill>
                  <a:schemeClr val="tx1"/>
                </a:solidFill>
                <a:effectLst/>
                <a:latin typeface="Calibri" panose="020F0502020204030204" pitchFamily="34" charset="0"/>
                <a:cs typeface="Calibri" panose="020F0502020204030204" pitchFamily="34" charset="0"/>
              </a:rPr>
              <a:t>Support 2 VLAN</a:t>
            </a:r>
            <a:r>
              <a:rPr lang="en-US" sz="1500" b="0" i="0" u="none" strike="noStrike" dirty="0">
                <a:solidFill>
                  <a:schemeClr val="tx1"/>
                </a:solidFill>
                <a:effectLst/>
                <a:latin typeface="Calibri" panose="020F0502020204030204" pitchFamily="34" charset="0"/>
                <a:cs typeface="Calibri" panose="020F0502020204030204" pitchFamily="34" charset="0"/>
              </a:rPr>
              <a:t>:</a:t>
            </a:r>
          </a:p>
          <a:p>
            <a:pPr algn="l"/>
            <a:r>
              <a:rPr lang="en-US" sz="1500" b="0" i="0" u="none" strike="noStrike" dirty="0">
                <a:solidFill>
                  <a:schemeClr val="tx1"/>
                </a:solidFill>
                <a:effectLst/>
                <a:latin typeface="Calibri" panose="020F0502020204030204" pitchFamily="34" charset="0"/>
                <a:cs typeface="Calibri" panose="020F0502020204030204" pitchFamily="34" charset="0"/>
              </a:rPr>
              <a:t>Inter-VLAN routing is handled by Layer 3 switches, ensuring seamless communication between departments while still maintaining traffic segmentation. Specific Access Control Lists (ACLs) further restrict unnecessary communication between certain VLANs, protecting sensitive resources like Management’s assets from being accessed by Production or Support sectors.</a:t>
            </a:r>
          </a:p>
          <a:p>
            <a:endParaRPr lang="en-US" dirty="0"/>
          </a:p>
        </p:txBody>
      </p:sp>
    </p:spTree>
    <p:extLst>
      <p:ext uri="{BB962C8B-B14F-4D97-AF65-F5344CB8AC3E}">
        <p14:creationId xmlns:p14="http://schemas.microsoft.com/office/powerpoint/2010/main" val="2210258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207C-0003-8CA8-3427-4DC94A4CBA0B}"/>
              </a:ext>
            </a:extLst>
          </p:cNvPr>
          <p:cNvSpPr>
            <a:spLocks noGrp="1"/>
          </p:cNvSpPr>
          <p:nvPr>
            <p:ph type="title"/>
          </p:nvPr>
        </p:nvSpPr>
        <p:spPr>
          <a:xfrm>
            <a:off x="677334" y="609600"/>
            <a:ext cx="8596668" cy="413288"/>
          </a:xfrm>
        </p:spPr>
        <p:txBody>
          <a:bodyPr>
            <a:noAutofit/>
          </a:bodyPr>
          <a:lstStyle/>
          <a:p>
            <a:r>
              <a:rPr lang="en-US" sz="2400" b="1" i="0" u="none" strike="noStrike" dirty="0">
                <a:solidFill>
                  <a:schemeClr val="tx1"/>
                </a:solidFill>
                <a:effectLst/>
                <a:latin typeface="Calibri" panose="020F0502020204030204" pitchFamily="34" charset="0"/>
                <a:ea typeface="Verdana" panose="020B0604030504040204" pitchFamily="34" charset="0"/>
                <a:cs typeface="Calibri" panose="020F0502020204030204" pitchFamily="34" charset="0"/>
              </a:rPr>
              <a:t>Part 3 - Device Configuration</a:t>
            </a:r>
            <a:br>
              <a:rPr lang="en-US" sz="2400" b="1" i="0" u="none" strike="noStrike" dirty="0">
                <a:solidFill>
                  <a:schemeClr val="tx1"/>
                </a:solidFill>
                <a:effectLst/>
                <a:latin typeface="Calibri" panose="020F0502020204030204" pitchFamily="34" charset="0"/>
                <a:ea typeface="Verdana" panose="020B0604030504040204" pitchFamily="34" charset="0"/>
                <a:cs typeface="Calibri" panose="020F0502020204030204" pitchFamily="34" charset="0"/>
              </a:rPr>
            </a:br>
            <a:endParaRPr lang="en-US" sz="2400" dirty="0">
              <a:solidFill>
                <a:schemeClr val="tx1"/>
              </a:solidFill>
              <a:latin typeface="Calibri" panose="020F0502020204030204" pitchFamily="34" charset="0"/>
              <a:ea typeface="Verdana" panose="020B060403050404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EB30A5A-22B4-65EB-3FFA-2F5DFD47351D}"/>
              </a:ext>
            </a:extLst>
          </p:cNvPr>
          <p:cNvSpPr>
            <a:spLocks noGrp="1"/>
          </p:cNvSpPr>
          <p:nvPr>
            <p:ph idx="1"/>
          </p:nvPr>
        </p:nvSpPr>
        <p:spPr>
          <a:xfrm>
            <a:off x="677334" y="1177871"/>
            <a:ext cx="8596668" cy="4863491"/>
          </a:xfrm>
        </p:spPr>
        <p:txBody>
          <a:bodyPr>
            <a:normAutofit/>
          </a:bodyPr>
          <a:lstStyle/>
          <a:p>
            <a:pPr algn="l"/>
            <a:r>
              <a:rPr lang="en-US" b="0" i="0" u="none" strike="noStrike" dirty="0">
                <a:solidFill>
                  <a:schemeClr val="tx1"/>
                </a:solidFill>
                <a:effectLst/>
                <a:latin typeface="Calibri" panose="020F0502020204030204" pitchFamily="34" charset="0"/>
                <a:cs typeface="Calibri" panose="020F0502020204030204" pitchFamily="34" charset="0"/>
              </a:rPr>
              <a:t>Key network devices were configured with security and performance in mind, following best practices for a secure and maintainable network infrastructure:</a:t>
            </a:r>
          </a:p>
          <a:p>
            <a:pPr algn="l">
              <a:buFont typeface="Arial" panose="020B0604020202020204" pitchFamily="34" charset="0"/>
              <a:buChar char="•"/>
            </a:pPr>
            <a:r>
              <a:rPr lang="en-US" b="1" i="0" u="none" strike="noStrike" dirty="0">
                <a:solidFill>
                  <a:schemeClr val="tx1"/>
                </a:solidFill>
                <a:effectLst/>
                <a:latin typeface="Calibri" panose="020F0502020204030204" pitchFamily="34" charset="0"/>
                <a:cs typeface="Calibri" panose="020F0502020204030204" pitchFamily="34" charset="0"/>
              </a:rPr>
              <a:t>Layer 3 Switches</a:t>
            </a:r>
            <a:r>
              <a:rPr lang="en-US" b="0" i="0" u="none" strike="noStrike" dirty="0">
                <a:solidFill>
                  <a:schemeClr val="tx1"/>
                </a:solidFill>
                <a:effectLst/>
                <a:latin typeface="Calibri" panose="020F0502020204030204" pitchFamily="34" charset="0"/>
                <a:cs typeface="Calibri" panose="020F0502020204030204" pitchFamily="34" charset="0"/>
              </a:rPr>
              <a:t>: These were configured to handle inter-VLAN routing. By routing traffic locally within the switches, we reduced the need for additional routers and improved traffic flow efficiency.</a:t>
            </a:r>
          </a:p>
          <a:p>
            <a:pPr algn="l">
              <a:buFont typeface="Arial" panose="020B0604020202020204" pitchFamily="34" charset="0"/>
              <a:buChar char="•"/>
            </a:pPr>
            <a:r>
              <a:rPr lang="en-US" b="1" i="0" u="none" strike="noStrike" dirty="0">
                <a:solidFill>
                  <a:schemeClr val="tx1"/>
                </a:solidFill>
                <a:effectLst/>
                <a:latin typeface="Calibri" panose="020F0502020204030204" pitchFamily="34" charset="0"/>
                <a:cs typeface="Calibri" panose="020F0502020204030204" pitchFamily="34" charset="0"/>
              </a:rPr>
              <a:t>DHCP Server</a:t>
            </a:r>
            <a:r>
              <a:rPr lang="en-US" b="0" i="0" u="none" strike="noStrike" dirty="0">
                <a:solidFill>
                  <a:schemeClr val="tx1"/>
                </a:solidFill>
                <a:effectLst/>
                <a:latin typeface="Calibri" panose="020F0502020204030204" pitchFamily="34" charset="0"/>
                <a:cs typeface="Calibri" panose="020F0502020204030204" pitchFamily="34" charset="0"/>
              </a:rPr>
              <a:t>: Configured with multiple scopes, one per VLAN, the DHCP server dynamically assigns IP addresses to client machines, streamlining device configuration across the network.</a:t>
            </a:r>
          </a:p>
          <a:p>
            <a:pPr algn="l">
              <a:buFont typeface="Arial" panose="020B0604020202020204" pitchFamily="34" charset="0"/>
              <a:buChar char="•"/>
            </a:pPr>
            <a:r>
              <a:rPr lang="en-US" b="1" i="0" u="none" strike="noStrike" dirty="0">
                <a:solidFill>
                  <a:schemeClr val="tx1"/>
                </a:solidFill>
                <a:effectLst/>
                <a:latin typeface="Calibri" panose="020F0502020204030204" pitchFamily="34" charset="0"/>
                <a:cs typeface="Calibri" panose="020F0502020204030204" pitchFamily="34" charset="0"/>
              </a:rPr>
              <a:t>DNS Server</a:t>
            </a:r>
            <a:r>
              <a:rPr lang="en-US" b="0" i="0" u="none" strike="noStrike" dirty="0">
                <a:solidFill>
                  <a:schemeClr val="tx1"/>
                </a:solidFill>
                <a:effectLst/>
                <a:latin typeface="Calibri" panose="020F0502020204030204" pitchFamily="34" charset="0"/>
                <a:cs typeface="Calibri" panose="020F0502020204030204" pitchFamily="34" charset="0"/>
              </a:rPr>
              <a:t>: Provides internal name resolution for resources, simplifying navigation for users by translating domain names to IP addresses within the private network.</a:t>
            </a:r>
          </a:p>
          <a:p>
            <a:pPr algn="l">
              <a:buFont typeface="Arial" panose="020B0604020202020204" pitchFamily="34" charset="0"/>
              <a:buChar char="•"/>
            </a:pPr>
            <a:r>
              <a:rPr lang="en-US" b="1" i="0" u="none" strike="noStrike" dirty="0">
                <a:solidFill>
                  <a:schemeClr val="tx1"/>
                </a:solidFill>
                <a:effectLst/>
                <a:latin typeface="Calibri" panose="020F0502020204030204" pitchFamily="34" charset="0"/>
                <a:cs typeface="Calibri" panose="020F0502020204030204" pitchFamily="34" charset="0"/>
              </a:rPr>
              <a:t>RADIUS Authentication</a:t>
            </a:r>
            <a:r>
              <a:rPr lang="en-US" b="0" i="0" u="none" strike="noStrike" dirty="0">
                <a:solidFill>
                  <a:schemeClr val="tx1"/>
                </a:solidFill>
                <a:effectLst/>
                <a:latin typeface="Calibri" panose="020F0502020204030204" pitchFamily="34" charset="0"/>
                <a:cs typeface="Calibri" panose="020F0502020204030204" pitchFamily="34" charset="0"/>
              </a:rPr>
              <a:t>: Centralized authentication through the RADIUS server enforces strong user authentication policies for network device access, ensuring only authorized personnel can access critical systems like switches, routers, and servers.</a:t>
            </a:r>
            <a:br>
              <a:rPr lang="en-US" dirty="0">
                <a:solidFill>
                  <a:schemeClr val="tx1"/>
                </a:solidFill>
                <a:latin typeface="Calibri" panose="020F0502020204030204" pitchFamily="34" charset="0"/>
                <a:cs typeface="Calibri" panose="020F0502020204030204" pitchFamily="34" charset="0"/>
              </a:rPr>
            </a:b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0737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03CC6F-29ED-B24E-753F-A022B97262DF}"/>
              </a:ext>
            </a:extLst>
          </p:cNvPr>
          <p:cNvSpPr>
            <a:spLocks noGrp="1"/>
          </p:cNvSpPr>
          <p:nvPr>
            <p:ph idx="1"/>
          </p:nvPr>
        </p:nvSpPr>
        <p:spPr>
          <a:xfrm>
            <a:off x="677334" y="573437"/>
            <a:ext cx="8596668" cy="5467925"/>
          </a:xfrm>
        </p:spPr>
        <p:txBody>
          <a:bodyPr>
            <a:noAutofit/>
          </a:bodyPr>
          <a:lstStyle/>
          <a:p>
            <a:r>
              <a:rPr lang="en-US" sz="1600" b="1" i="0" u="none" strike="noStrike" dirty="0">
                <a:solidFill>
                  <a:schemeClr val="tx1"/>
                </a:solidFill>
                <a:effectLst/>
                <a:latin typeface="Calibri" panose="020F0502020204030204" pitchFamily="34" charset="0"/>
                <a:cs typeface="Calibri" panose="020F0502020204030204" pitchFamily="34" charset="0"/>
              </a:rPr>
              <a:t>Documentation:-</a:t>
            </a:r>
            <a:br>
              <a:rPr lang="en-US" sz="1600" b="1" i="0" u="none" strike="noStrike" dirty="0">
                <a:solidFill>
                  <a:schemeClr val="tx1"/>
                </a:solidFill>
                <a:effectLst/>
                <a:latin typeface="Calibri" panose="020F0502020204030204" pitchFamily="34" charset="0"/>
                <a:cs typeface="Calibri" panose="020F0502020204030204" pitchFamily="34" charset="0"/>
              </a:rPr>
            </a:br>
            <a:r>
              <a:rPr lang="en-US" sz="1600" b="0" i="0" u="none" strike="noStrike" dirty="0">
                <a:solidFill>
                  <a:schemeClr val="tx1"/>
                </a:solidFill>
                <a:effectLst/>
                <a:latin typeface="Calibri" panose="020F0502020204030204" pitchFamily="34" charset="0"/>
                <a:cs typeface="Calibri" panose="020F0502020204030204" pitchFamily="34" charset="0"/>
              </a:rPr>
              <a:t>Configuration Summary for SW-Management</a:t>
            </a:r>
            <a:br>
              <a:rPr lang="en-US" sz="1600" dirty="0">
                <a:solidFill>
                  <a:schemeClr val="tx1"/>
                </a:solidFill>
                <a:latin typeface="Calibri" panose="020F0502020204030204" pitchFamily="34" charset="0"/>
                <a:cs typeface="Calibri" panose="020F0502020204030204" pitchFamily="34" charset="0"/>
              </a:rPr>
            </a:br>
            <a:r>
              <a:rPr lang="en-US" sz="1600" b="0" i="0" u="none" strike="noStrike" dirty="0">
                <a:solidFill>
                  <a:schemeClr val="tx1"/>
                </a:solidFill>
                <a:effectLst/>
                <a:latin typeface="Calibri" panose="020F0502020204030204" pitchFamily="34" charset="0"/>
                <a:cs typeface="Calibri" panose="020F0502020204030204" pitchFamily="34" charset="0"/>
              </a:rPr>
              <a:t>Device Overview:</a:t>
            </a:r>
            <a:br>
              <a:rPr lang="en-US" sz="1600" dirty="0">
                <a:solidFill>
                  <a:schemeClr val="tx1"/>
                </a:solidFill>
                <a:latin typeface="Calibri" panose="020F0502020204030204" pitchFamily="34" charset="0"/>
                <a:cs typeface="Calibri" panose="020F0502020204030204" pitchFamily="34" charset="0"/>
              </a:rPr>
            </a:br>
            <a:br>
              <a:rPr lang="en-US" sz="1600" dirty="0">
                <a:solidFill>
                  <a:schemeClr val="tx1"/>
                </a:solidFill>
                <a:latin typeface="Calibri" panose="020F0502020204030204" pitchFamily="34" charset="0"/>
                <a:cs typeface="Calibri" panose="020F0502020204030204" pitchFamily="34" charset="0"/>
              </a:rPr>
            </a:br>
            <a:r>
              <a:rPr lang="en-US" sz="1600" b="0" i="0" u="none" strike="noStrike" dirty="0">
                <a:solidFill>
                  <a:schemeClr val="tx1"/>
                </a:solidFill>
                <a:effectLst/>
                <a:latin typeface="Calibri" panose="020F0502020204030204" pitchFamily="34" charset="0"/>
                <a:cs typeface="Calibri" panose="020F0502020204030204" pitchFamily="34" charset="0"/>
              </a:rPr>
              <a:t>Hostname: SW-Management</a:t>
            </a:r>
            <a:br>
              <a:rPr lang="en-US" sz="1600" dirty="0">
                <a:solidFill>
                  <a:schemeClr val="tx1"/>
                </a:solidFill>
                <a:latin typeface="Calibri" panose="020F0502020204030204" pitchFamily="34" charset="0"/>
                <a:cs typeface="Calibri" panose="020F0502020204030204" pitchFamily="34" charset="0"/>
              </a:rPr>
            </a:br>
            <a:r>
              <a:rPr lang="en-US" sz="1600" b="0" i="0" u="none" strike="noStrike" dirty="0">
                <a:solidFill>
                  <a:schemeClr val="tx1"/>
                </a:solidFill>
                <a:effectLst/>
                <a:latin typeface="Calibri" panose="020F0502020204030204" pitchFamily="34" charset="0"/>
                <a:cs typeface="Calibri" panose="020F0502020204030204" pitchFamily="34" charset="0"/>
              </a:rPr>
              <a:t>IOS Version: 15.0</a:t>
            </a:r>
            <a:br>
              <a:rPr lang="en-US" sz="1600" dirty="0">
                <a:solidFill>
                  <a:schemeClr val="tx1"/>
                </a:solidFill>
                <a:latin typeface="Calibri" panose="020F0502020204030204" pitchFamily="34" charset="0"/>
                <a:cs typeface="Calibri" panose="020F0502020204030204" pitchFamily="34" charset="0"/>
              </a:rPr>
            </a:br>
            <a:r>
              <a:rPr lang="en-US" sz="1600" b="0" i="0" u="none" strike="noStrike" dirty="0">
                <a:solidFill>
                  <a:schemeClr val="tx1"/>
                </a:solidFill>
                <a:effectLst/>
                <a:latin typeface="Calibri" panose="020F0502020204030204" pitchFamily="34" charset="0"/>
                <a:cs typeface="Calibri" panose="020F0502020204030204" pitchFamily="34" charset="0"/>
              </a:rPr>
              <a:t>Configuration Size: 2733 bytes</a:t>
            </a:r>
            <a:br>
              <a:rPr lang="en-US" sz="1600" dirty="0">
                <a:solidFill>
                  <a:schemeClr val="tx1"/>
                </a:solidFill>
                <a:latin typeface="Calibri" panose="020F0502020204030204" pitchFamily="34" charset="0"/>
                <a:cs typeface="Calibri" panose="020F0502020204030204" pitchFamily="34" charset="0"/>
              </a:rPr>
            </a:br>
            <a:r>
              <a:rPr lang="en-US" sz="1600" b="0" i="0" u="none" strike="noStrike" dirty="0">
                <a:solidFill>
                  <a:schemeClr val="tx1"/>
                </a:solidFill>
                <a:effectLst/>
                <a:latin typeface="Calibri" panose="020F0502020204030204" pitchFamily="34" charset="0"/>
                <a:cs typeface="Calibri" panose="020F0502020204030204" pitchFamily="34" charset="0"/>
              </a:rPr>
              <a:t>Security Features:</a:t>
            </a:r>
            <a:br>
              <a:rPr lang="en-US" sz="1600" dirty="0">
                <a:solidFill>
                  <a:schemeClr val="tx1"/>
                </a:solidFill>
                <a:latin typeface="Calibri" panose="020F0502020204030204" pitchFamily="34" charset="0"/>
                <a:cs typeface="Calibri" panose="020F0502020204030204" pitchFamily="34" charset="0"/>
              </a:rPr>
            </a:br>
            <a:r>
              <a:rPr lang="en-US" sz="1600" b="0" i="0" u="none" strike="noStrike" dirty="0">
                <a:solidFill>
                  <a:schemeClr val="tx1"/>
                </a:solidFill>
                <a:effectLst/>
                <a:latin typeface="Calibri" panose="020F0502020204030204" pitchFamily="34" charset="0"/>
                <a:cs typeface="Calibri" panose="020F0502020204030204" pitchFamily="34" charset="0"/>
              </a:rPr>
              <a:t>Service Password Encryption:</a:t>
            </a:r>
            <a:br>
              <a:rPr lang="en-US" sz="1600" dirty="0">
                <a:solidFill>
                  <a:schemeClr val="tx1"/>
                </a:solidFill>
                <a:latin typeface="Calibri" panose="020F0502020204030204" pitchFamily="34" charset="0"/>
                <a:cs typeface="Calibri" panose="020F0502020204030204" pitchFamily="34" charset="0"/>
              </a:rPr>
            </a:br>
            <a:br>
              <a:rPr lang="en-US" sz="1600" dirty="0">
                <a:solidFill>
                  <a:schemeClr val="tx1"/>
                </a:solidFill>
                <a:latin typeface="Calibri" panose="020F0502020204030204" pitchFamily="34" charset="0"/>
                <a:cs typeface="Calibri" panose="020F0502020204030204" pitchFamily="34" charset="0"/>
              </a:rPr>
            </a:br>
            <a:r>
              <a:rPr lang="en-US" sz="1600" b="0" i="0" u="none" strike="noStrike" dirty="0">
                <a:solidFill>
                  <a:schemeClr val="tx1"/>
                </a:solidFill>
                <a:effectLst/>
                <a:latin typeface="Calibri" panose="020F0502020204030204" pitchFamily="34" charset="0"/>
                <a:cs typeface="Calibri" panose="020F0502020204030204" pitchFamily="34" charset="0"/>
              </a:rPr>
              <a:t>Passwords are encrypted for added security.</a:t>
            </a:r>
            <a:br>
              <a:rPr lang="en-US" sz="1600" dirty="0">
                <a:solidFill>
                  <a:schemeClr val="tx1"/>
                </a:solidFill>
                <a:latin typeface="Calibri" panose="020F0502020204030204" pitchFamily="34" charset="0"/>
                <a:cs typeface="Calibri" panose="020F0502020204030204" pitchFamily="34" charset="0"/>
              </a:rPr>
            </a:br>
            <a:r>
              <a:rPr lang="en-US" sz="1600" b="0" i="0" u="none" strike="noStrike" dirty="0">
                <a:solidFill>
                  <a:schemeClr val="tx1"/>
                </a:solidFill>
                <a:effectLst/>
                <a:latin typeface="Calibri" panose="020F0502020204030204" pitchFamily="34" charset="0"/>
                <a:cs typeface="Calibri" panose="020F0502020204030204" pitchFamily="34" charset="0"/>
              </a:rPr>
              <a:t>Enable Secret:</a:t>
            </a:r>
            <a:br>
              <a:rPr lang="en-US" sz="1600" dirty="0">
                <a:solidFill>
                  <a:schemeClr val="tx1"/>
                </a:solidFill>
                <a:latin typeface="Calibri" panose="020F0502020204030204" pitchFamily="34" charset="0"/>
                <a:cs typeface="Calibri" panose="020F0502020204030204" pitchFamily="34" charset="0"/>
              </a:rPr>
            </a:br>
            <a:br>
              <a:rPr lang="en-US" sz="1600" dirty="0">
                <a:solidFill>
                  <a:schemeClr val="tx1"/>
                </a:solidFill>
                <a:latin typeface="Calibri" panose="020F0502020204030204" pitchFamily="34" charset="0"/>
                <a:cs typeface="Calibri" panose="020F0502020204030204" pitchFamily="34" charset="0"/>
              </a:rPr>
            </a:br>
            <a:r>
              <a:rPr lang="en-US" sz="1600" b="0" i="0" u="none" strike="noStrike" dirty="0">
                <a:solidFill>
                  <a:schemeClr val="tx1"/>
                </a:solidFill>
                <a:effectLst/>
                <a:latin typeface="Calibri" panose="020F0502020204030204" pitchFamily="34" charset="0"/>
                <a:cs typeface="Calibri" panose="020F0502020204030204" pitchFamily="34" charset="0"/>
              </a:rPr>
              <a:t>An encrypted secret password is configured.</a:t>
            </a:r>
            <a:br>
              <a:rPr lang="en-US" sz="1600" dirty="0">
                <a:solidFill>
                  <a:schemeClr val="tx1"/>
                </a:solidFill>
                <a:latin typeface="Calibri" panose="020F0502020204030204" pitchFamily="34" charset="0"/>
                <a:cs typeface="Calibri" panose="020F0502020204030204" pitchFamily="34" charset="0"/>
              </a:rPr>
            </a:br>
            <a:r>
              <a:rPr lang="en-US" sz="1600" b="0" i="0" u="none" strike="noStrike" dirty="0">
                <a:solidFill>
                  <a:schemeClr val="tx1"/>
                </a:solidFill>
                <a:effectLst/>
                <a:latin typeface="Calibri" panose="020F0502020204030204" pitchFamily="34" charset="0"/>
                <a:cs typeface="Calibri" panose="020F0502020204030204" pitchFamily="34" charset="0"/>
              </a:rPr>
              <a:t>Port Security:</a:t>
            </a:r>
            <a:br>
              <a:rPr lang="en-US" sz="1600" dirty="0">
                <a:solidFill>
                  <a:schemeClr val="tx1"/>
                </a:solidFill>
                <a:latin typeface="Calibri" panose="020F0502020204030204" pitchFamily="34" charset="0"/>
                <a:cs typeface="Calibri" panose="020F0502020204030204" pitchFamily="34" charset="0"/>
              </a:rPr>
            </a:br>
            <a:br>
              <a:rPr lang="en-US" sz="1600" dirty="0">
                <a:solidFill>
                  <a:schemeClr val="tx1"/>
                </a:solidFill>
                <a:latin typeface="Calibri" panose="020F0502020204030204" pitchFamily="34" charset="0"/>
                <a:cs typeface="Calibri" panose="020F0502020204030204" pitchFamily="34" charset="0"/>
              </a:rPr>
            </a:br>
            <a:r>
              <a:rPr lang="en-US" sz="1600" b="0" i="0" u="none" strike="noStrike" dirty="0">
                <a:solidFill>
                  <a:schemeClr val="tx1"/>
                </a:solidFill>
                <a:effectLst/>
                <a:latin typeface="Calibri" panose="020F0502020204030204" pitchFamily="34" charset="0"/>
                <a:cs typeface="Calibri" panose="020F0502020204030204" pitchFamily="34" charset="0"/>
              </a:rPr>
              <a:t>Enabled on all access ports to prevent unauthorized devices from connecting.</a:t>
            </a:r>
            <a:br>
              <a:rPr lang="en-US" sz="1600" dirty="0">
                <a:solidFill>
                  <a:schemeClr val="tx1"/>
                </a:solidFill>
                <a:latin typeface="Calibri" panose="020F0502020204030204" pitchFamily="34" charset="0"/>
                <a:cs typeface="Calibri" panose="020F0502020204030204" pitchFamily="34" charset="0"/>
              </a:rPr>
            </a:br>
            <a:r>
              <a:rPr lang="en-US" sz="1600" b="0" i="0" u="none" strike="noStrike" dirty="0">
                <a:solidFill>
                  <a:schemeClr val="tx1"/>
                </a:solidFill>
                <a:effectLst/>
                <a:latin typeface="Calibri" panose="020F0502020204030204" pitchFamily="34" charset="0"/>
                <a:cs typeface="Calibri" panose="020F0502020204030204" pitchFamily="34" charset="0"/>
              </a:rPr>
              <a:t>Configured on interfaces FastEthernet0/1 to FastEthernet0/6 and FastEthernet0/24.</a:t>
            </a:r>
            <a:br>
              <a:rPr lang="en-US" sz="1600" dirty="0">
                <a:solidFill>
                  <a:schemeClr val="tx1"/>
                </a:solidFill>
                <a:latin typeface="Calibri" panose="020F0502020204030204" pitchFamily="34" charset="0"/>
                <a:cs typeface="Calibri" panose="020F0502020204030204" pitchFamily="34" charset="0"/>
              </a:rPr>
            </a:br>
            <a:r>
              <a:rPr lang="en-US" sz="1600" b="0" i="0" u="none" strike="noStrike" dirty="0">
                <a:solidFill>
                  <a:schemeClr val="tx1"/>
                </a:solidFill>
                <a:effectLst/>
                <a:latin typeface="Calibri" panose="020F0502020204030204" pitchFamily="34" charset="0"/>
                <a:cs typeface="Calibri" panose="020F0502020204030204" pitchFamily="34" charset="0"/>
              </a:rPr>
              <a:t>Spanning Tree Protocol (STP):</a:t>
            </a:r>
            <a:br>
              <a:rPr lang="en-US" sz="1600" dirty="0">
                <a:solidFill>
                  <a:schemeClr val="tx1"/>
                </a:solidFill>
                <a:latin typeface="Calibri" panose="020F0502020204030204" pitchFamily="34" charset="0"/>
                <a:cs typeface="Calibri" panose="020F0502020204030204" pitchFamily="34" charset="0"/>
              </a:rPr>
            </a:br>
            <a:br>
              <a:rPr lang="en-US" sz="1600" dirty="0">
                <a:solidFill>
                  <a:schemeClr val="tx1"/>
                </a:solidFill>
                <a:latin typeface="Calibri" panose="020F0502020204030204" pitchFamily="34" charset="0"/>
                <a:cs typeface="Calibri" panose="020F0502020204030204" pitchFamily="34" charset="0"/>
              </a:rPr>
            </a:br>
            <a:r>
              <a:rPr lang="en-US" sz="1600" b="0" i="0" u="none" strike="noStrike" dirty="0">
                <a:solidFill>
                  <a:schemeClr val="tx1"/>
                </a:solidFill>
                <a:effectLst/>
                <a:latin typeface="Calibri" panose="020F0502020204030204" pitchFamily="34" charset="0"/>
                <a:cs typeface="Calibri" panose="020F0502020204030204" pitchFamily="34" charset="0"/>
              </a:rPr>
              <a:t>Mode: PVST (Per VLAN Spanning Tree).</a:t>
            </a:r>
            <a:br>
              <a:rPr lang="en-US" sz="1600" dirty="0">
                <a:solidFill>
                  <a:schemeClr val="tx1"/>
                </a:solidFill>
                <a:latin typeface="Calibri" panose="020F0502020204030204" pitchFamily="34" charset="0"/>
                <a:cs typeface="Calibri" panose="020F0502020204030204" pitchFamily="34" charset="0"/>
              </a:rPr>
            </a:br>
            <a:r>
              <a:rPr lang="en-US" sz="1600" b="0" i="0" u="none" strike="noStrike" dirty="0">
                <a:solidFill>
                  <a:schemeClr val="tx1"/>
                </a:solidFill>
                <a:effectLst/>
                <a:latin typeface="Calibri" panose="020F0502020204030204" pitchFamily="34" charset="0"/>
                <a:cs typeface="Calibri" panose="020F0502020204030204" pitchFamily="34" charset="0"/>
              </a:rPr>
              <a:t>System ID extension is enabled.</a:t>
            </a:r>
            <a:br>
              <a:rPr lang="en-US" sz="1600" dirty="0">
                <a:solidFill>
                  <a:schemeClr val="tx1"/>
                </a:solidFill>
                <a:latin typeface="Calibri" panose="020F0502020204030204" pitchFamily="34" charset="0"/>
                <a:cs typeface="Calibri" panose="020F0502020204030204" pitchFamily="34" charset="0"/>
              </a:rPr>
            </a:br>
            <a:r>
              <a:rPr lang="en-US" sz="1600" b="0" i="0" u="none" strike="noStrike" dirty="0">
                <a:solidFill>
                  <a:schemeClr val="tx1"/>
                </a:solidFill>
                <a:effectLst/>
                <a:latin typeface="Calibri" panose="020F0502020204030204" pitchFamily="34" charset="0"/>
                <a:cs typeface="Calibri" panose="020F0502020204030204" pitchFamily="34" charset="0"/>
              </a:rPr>
              <a:t>BPDU Guard is enabled on all access ports to protect against bridging loops.</a:t>
            </a:r>
            <a:endParaRPr lang="en-US"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93724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{AB2AE903-CC8C-3B40-8167-59391F4BAE02}tf10001060</Template>
  <TotalTime>243</TotalTime>
  <Words>2349</Words>
  <Application>Microsoft Macintosh PowerPoint</Application>
  <PresentationFormat>Widescreen</PresentationFormat>
  <Paragraphs>142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Calibri</vt:lpstr>
      <vt:lpstr>Trebuchet MS</vt:lpstr>
      <vt:lpstr>Wingdings 3</vt:lpstr>
      <vt:lpstr>Facet</vt:lpstr>
      <vt:lpstr>Network Design and Architecture Group 9 (Aziz, Kim, Samvav)</vt:lpstr>
      <vt:lpstr>Introduction: Network Design and Architecture </vt:lpstr>
      <vt:lpstr>Part 1 - Network Diagram and Architecture </vt:lpstr>
      <vt:lpstr>PowerPoint Presentation</vt:lpstr>
      <vt:lpstr>PowerPoint Presentation</vt:lpstr>
      <vt:lpstr>PowerPoint Presentation</vt:lpstr>
      <vt:lpstr>Part 2 - IP Addressing Table and VLANs </vt:lpstr>
      <vt:lpstr>Part 3 - Device Configuration </vt:lpstr>
      <vt:lpstr>PowerPoint Presentation</vt:lpstr>
      <vt:lpstr>PowerPoint Presentation</vt:lpstr>
      <vt:lpstr>Part 4 - Security Measures </vt:lpstr>
      <vt:lpstr>PowerPoint Presentation</vt:lpstr>
      <vt:lpstr>Part 5 - Cost Breakdown and Resource Allocation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 SAMVAV</dc:creator>
  <cp:lastModifiedBy>B SAMVAV</cp:lastModifiedBy>
  <cp:revision>4</cp:revision>
  <dcterms:created xsi:type="dcterms:W3CDTF">2024-10-24T16:20:15Z</dcterms:created>
  <dcterms:modified xsi:type="dcterms:W3CDTF">2024-11-04T07:16:04Z</dcterms:modified>
</cp:coreProperties>
</file>