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7" r:id="rId38"/>
    <p:sldId id="298" r:id="rId39"/>
    <p:sldId id="292" r:id="rId40"/>
    <p:sldId id="293" r:id="rId41"/>
    <p:sldId id="294" r:id="rId42"/>
    <p:sldId id="295" r:id="rId43"/>
    <p:sldId id="296"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781229-7D43-451D-BA67-50A5897CE7D0}">
  <a:tblStyle styleId="{B4781229-7D43-451D-BA67-50A5897CE7D0}"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B1780987-4E96-439B-8893-42F2BF6B8ED0}"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8E9"/>
          </a:solidFill>
        </a:fill>
      </a:tcStyle>
    </a:wholeTbl>
    <a:band1H>
      <a:tcTxStyle/>
      <a:tcStyle>
        <a:tcBdr/>
        <a:fill>
          <a:solidFill>
            <a:srgbClr val="CCCED1"/>
          </a:solidFill>
        </a:fill>
      </a:tcStyle>
    </a:band1H>
    <a:band2H>
      <a:tcTxStyle/>
      <a:tcStyle>
        <a:tcBdr/>
      </a:tcStyle>
    </a:band2H>
    <a:band1V>
      <a:tcTxStyle/>
      <a:tcStyle>
        <a:tcBdr/>
        <a:fill>
          <a:solidFill>
            <a:srgbClr val="CCCED1"/>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29195BF-2D7A-476C-896B-4A48481BAE2D}"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9EB"/>
          </a:solidFill>
        </a:fill>
      </a:tcStyle>
    </a:wholeTbl>
    <a:band1H>
      <a:tcTxStyle/>
      <a:tcStyle>
        <a:tcBdr/>
        <a:fill>
          <a:solidFill>
            <a:srgbClr val="CED1D5"/>
          </a:solidFill>
        </a:fill>
      </a:tcStyle>
    </a:band1H>
    <a:band2H>
      <a:tcTxStyle/>
      <a:tcStyle>
        <a:tcBdr/>
      </a:tcStyle>
    </a:band2H>
    <a:band1V>
      <a:tcTxStyle/>
      <a:tcStyle>
        <a:tcBdr/>
        <a:fill>
          <a:solidFill>
            <a:srgbClr val="CED1D5"/>
          </a:solidFill>
        </a:fill>
      </a:tcStyle>
    </a:band1V>
    <a:band2V>
      <a:tcTxStyle/>
      <a:tcStyle>
        <a:tcBdr/>
      </a:tcStyle>
    </a:band2V>
    <a:lastCol>
      <a:tcTxStyle b="on" i="off">
        <a:font>
          <a:latin typeface="Arial"/>
          <a:ea typeface="Arial"/>
          <a:cs typeface="Arial"/>
        </a:font>
        <a:schemeClr val="lt1"/>
      </a:tcTxStyle>
      <a:tcStyle>
        <a:tcBdr/>
        <a:fill>
          <a:solidFill>
            <a:schemeClr val="accent5"/>
          </a:solidFill>
        </a:fill>
      </a:tcStyle>
    </a:lastCol>
    <a:firstCol>
      <a:tcTxStyle b="on" i="off">
        <a:font>
          <a:latin typeface="Arial"/>
          <a:ea typeface="Arial"/>
          <a:cs typeface="Arial"/>
        </a:font>
        <a:schemeClr val="lt1"/>
      </a:tcTxStyle>
      <a:tcStyle>
        <a:tcBdr/>
        <a:fill>
          <a:solidFill>
            <a:schemeClr val="accent5"/>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CFF3F1AB-DED5-4D33-9715-3EDFFD0C981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8E9"/>
          </a:solidFill>
        </a:fill>
      </a:tcStyle>
    </a:wholeTbl>
    <a:band1H>
      <a:tcTxStyle b="off" i="off"/>
      <a:tcStyle>
        <a:tcBdr/>
        <a:fill>
          <a:solidFill>
            <a:srgbClr val="CCCED1"/>
          </a:solidFill>
        </a:fill>
      </a:tcStyle>
    </a:band1H>
    <a:band2H>
      <a:tcTxStyle b="off" i="off"/>
      <a:tcStyle>
        <a:tcBdr/>
      </a:tcStyle>
    </a:band2H>
    <a:band1V>
      <a:tcTxStyle b="off" i="off"/>
      <a:tcStyle>
        <a:tcBdr/>
        <a:fill>
          <a:solidFill>
            <a:srgbClr val="CCCED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DA9B8315-F7CE-427D-B681-718884DBBC6A}" styleName="Table_4">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9137" autoAdjust="0"/>
  </p:normalViewPr>
  <p:slideViewPr>
    <p:cSldViewPr snapToGrid="0">
      <p:cViewPr varScale="1">
        <p:scale>
          <a:sx n="51" d="100"/>
          <a:sy n="51" d="100"/>
        </p:scale>
        <p:origin x="11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C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大家好，我来给大家讲一下</a:t>
            </a:r>
            <a:endParaRPr dirty="0"/>
          </a:p>
        </p:txBody>
      </p:sp>
      <p:sp>
        <p:nvSpPr>
          <p:cNvPr id="351" name="Google Shape;35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400"/>
              <a:buNone/>
            </a:pPr>
            <a:r>
              <a:rPr lang="zh-CN" altLang="en-US" sz="1000" b="1" dirty="0">
                <a:latin typeface="Arial"/>
                <a:ea typeface="Arial"/>
                <a:cs typeface="Arial"/>
                <a:sym typeface="Arial"/>
              </a:rPr>
              <a:t>我们建立了一个</a:t>
            </a:r>
            <a:r>
              <a:rPr lang="zh-CN" sz="1000" b="1" dirty="0">
                <a:latin typeface="Arial"/>
                <a:ea typeface="Arial"/>
                <a:cs typeface="Arial"/>
                <a:sym typeface="Arial"/>
              </a:rPr>
              <a:t>中英双语语料库</a:t>
            </a:r>
            <a:endParaRPr sz="1000" b="1" dirty="0">
              <a:latin typeface="Arial"/>
              <a:ea typeface="Arial"/>
              <a:cs typeface="Arial"/>
              <a:sym typeface="Arial"/>
            </a:endParaRPr>
          </a:p>
        </p:txBody>
      </p:sp>
      <p:sp>
        <p:nvSpPr>
          <p:cNvPr id="459" name="Google Shape;4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zh-CN" sz="1200" b="1" dirty="0">
                <a:latin typeface="Arial"/>
                <a:ea typeface="Arial"/>
                <a:cs typeface="Arial"/>
                <a:sym typeface="Arial"/>
              </a:rPr>
              <a:t>文本来自中国四大银行的中英文网站</a:t>
            </a:r>
            <a:r>
              <a:rPr lang="zh-CN" altLang="en-US" sz="1200" b="1" dirty="0">
                <a:latin typeface="Arial"/>
                <a:ea typeface="Arial"/>
                <a:cs typeface="Arial"/>
                <a:sym typeface="Arial"/>
              </a:rPr>
              <a:t>，还有国外的银行</a:t>
            </a:r>
            <a:endParaRPr dirty="0"/>
          </a:p>
        </p:txBody>
      </p:sp>
      <p:sp>
        <p:nvSpPr>
          <p:cNvPr id="481" name="Google Shape;4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dirty="0"/>
              <a:t>我们对中英文页面进行论文语步分析。我们为什么需要</a:t>
            </a:r>
            <a:endParaRPr lang="en-US" altLang="zh-CN" dirty="0"/>
          </a:p>
          <a:p>
            <a:pPr marL="0" lvl="0" indent="0" algn="l" rtl="0">
              <a:lnSpc>
                <a:spcPct val="100000"/>
              </a:lnSpc>
              <a:spcBef>
                <a:spcPts val="0"/>
              </a:spcBef>
              <a:spcAft>
                <a:spcPts val="0"/>
              </a:spcAft>
              <a:buSzPts val="1400"/>
              <a:buNone/>
            </a:pPr>
            <a:r>
              <a:rPr lang="zh-CN" altLang="en-US" dirty="0"/>
              <a:t>语步分析，是因为</a:t>
            </a:r>
            <a:r>
              <a:rPr lang="zh-CN" dirty="0"/>
              <a:t>对语步的分析与</a:t>
            </a:r>
            <a:r>
              <a:rPr lang="zh-CN" altLang="en-US" dirty="0"/>
              <a:t>后文的“索引定位”功能的使用相关，可以帮助我们了解有些词语的运用可能集中于某一个语步</a:t>
            </a:r>
            <a:endParaRPr lang="en-US" altLang="zh-CN" dirty="0"/>
          </a:p>
          <a:p>
            <a:pPr marL="0" lvl="0" indent="0" algn="l" rtl="0">
              <a:lnSpc>
                <a:spcPct val="100000"/>
              </a:lnSpc>
              <a:spcBef>
                <a:spcPts val="0"/>
              </a:spcBef>
              <a:spcAft>
                <a:spcPts val="0"/>
              </a:spcAft>
              <a:buSzPts val="1400"/>
              <a:buNone/>
            </a:pPr>
            <a:endParaRPr lang="en-US" altLang="zh-CN" dirty="0"/>
          </a:p>
          <a:p>
            <a:pPr marL="0" lvl="0" indent="0" algn="l" rtl="0">
              <a:lnSpc>
                <a:spcPct val="100000"/>
              </a:lnSpc>
              <a:spcBef>
                <a:spcPts val="0"/>
              </a:spcBef>
              <a:spcAft>
                <a:spcPts val="0"/>
              </a:spcAft>
              <a:buSzPts val="1400"/>
              <a:buNone/>
            </a:pPr>
            <a:endParaRPr lang="en-US" altLang="zh-CN" dirty="0"/>
          </a:p>
          <a:p>
            <a:pPr marL="0" lvl="0" indent="0" algn="l" rtl="0">
              <a:lnSpc>
                <a:spcPct val="100000"/>
              </a:lnSpc>
              <a:spcBef>
                <a:spcPts val="0"/>
              </a:spcBef>
              <a:spcAft>
                <a:spcPts val="0"/>
              </a:spcAft>
              <a:buSzPts val="1400"/>
              <a:buNone/>
            </a:pPr>
            <a:endParaRPr lang="en-US" altLang="zh-CN" dirty="0"/>
          </a:p>
        </p:txBody>
      </p:sp>
      <p:sp>
        <p:nvSpPr>
          <p:cNvPr id="488" name="Google Shape;48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英文比中文多了一个常见问题步骤 四大银行只有农行给出了常见问题</a:t>
            </a:r>
            <a:endParaRPr dirty="0"/>
          </a:p>
        </p:txBody>
      </p:sp>
      <p:sp>
        <p:nvSpPr>
          <p:cNvPr id="510" name="Google Shape;5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sz="1050" b="1" dirty="0"/>
              <a:t>Flesch Reading Ease</a:t>
            </a:r>
            <a:r>
              <a:rPr lang="zh-CN" sz="1000" b="1" dirty="0">
                <a:latin typeface="Arial"/>
                <a:ea typeface="Arial"/>
                <a:cs typeface="Arial"/>
                <a:sym typeface="Arial"/>
              </a:rPr>
              <a:t>：在音节数量和句子长度方面进行可读性分析，分数越高代表可读性越高。如果获得</a:t>
            </a:r>
            <a:r>
              <a:rPr lang="zh-CN" sz="1000" b="1" dirty="0"/>
              <a:t>60</a:t>
            </a:r>
            <a:r>
              <a:rPr lang="zh-CN" sz="1000" b="1" dirty="0">
                <a:latin typeface="Arial"/>
                <a:ea typeface="Arial"/>
                <a:cs typeface="Arial"/>
                <a:sym typeface="Arial"/>
              </a:rPr>
              <a:t>分即被认为是简明英语。大多数州的保险文件的可读性在</a:t>
            </a:r>
            <a:r>
              <a:rPr lang="zh-CN" sz="1000" b="1" dirty="0"/>
              <a:t>40-50</a:t>
            </a:r>
            <a:r>
              <a:rPr lang="zh-CN" sz="1000" b="1" dirty="0">
                <a:latin typeface="Arial"/>
                <a:ea typeface="Arial"/>
                <a:cs typeface="Arial"/>
                <a:sym typeface="Arial"/>
              </a:rPr>
              <a:t>分之间。</a:t>
            </a:r>
            <a:endParaRPr sz="1000" b="1"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zh-CN" sz="1000" b="1" dirty="0">
                <a:latin typeface="Arial"/>
                <a:ea typeface="Arial"/>
                <a:cs typeface="Arial"/>
                <a:sym typeface="Arial"/>
              </a:rPr>
              <a:t>The Gunning FOG Index：从词数、难度、完整思维的数量和平均句长等方面考察一篇文章的阅读难度。一篇文章的指数值是多少，就表示需要几年级的程度才能看得懂。一篇文章的FOG指数值越低，读者就越容易读懂。13分及以上为大学水平。</a:t>
            </a:r>
            <a:endParaRPr sz="1000" b="1" dirty="0">
              <a:latin typeface="Arial"/>
              <a:ea typeface="Arial"/>
              <a:cs typeface="Arial"/>
              <a:sym typeface="Arial"/>
            </a:endParaRPr>
          </a:p>
          <a:p>
            <a:pPr marL="0" lvl="0" indent="0" algn="l" rtl="0">
              <a:lnSpc>
                <a:spcPct val="115000"/>
              </a:lnSpc>
              <a:spcBef>
                <a:spcPts val="0"/>
              </a:spcBef>
              <a:spcAft>
                <a:spcPts val="0"/>
              </a:spcAft>
              <a:buSzPts val="1400"/>
              <a:buNone/>
            </a:pPr>
            <a:r>
              <a:rPr lang="zh-CN" sz="1000" b="1" dirty="0">
                <a:latin typeface="Arial"/>
                <a:ea typeface="Arial"/>
                <a:cs typeface="Arial"/>
                <a:sym typeface="Arial"/>
              </a:rPr>
              <a:t>Dale-Chall Score：通过对内容中所使用的词语和句子的情况对内容进行可读性评分。评分越低表示内容的可读性水平越高。</a:t>
            </a:r>
            <a:endParaRPr lang="en-US" altLang="zh-CN" sz="1000" b="1" dirty="0">
              <a:latin typeface="Arial"/>
              <a:ea typeface="Arial"/>
              <a:cs typeface="Arial"/>
              <a:sym typeface="Arial"/>
            </a:endParaRPr>
          </a:p>
          <a:p>
            <a:pPr marL="0" lvl="0" indent="0" algn="l" rtl="0">
              <a:lnSpc>
                <a:spcPct val="115000"/>
              </a:lnSpc>
              <a:spcBef>
                <a:spcPts val="0"/>
              </a:spcBef>
              <a:spcAft>
                <a:spcPts val="0"/>
              </a:spcAft>
              <a:buSzPts val="1400"/>
              <a:buNone/>
            </a:pPr>
            <a:endParaRPr lang="en-US" altLang="zh-CN" sz="1000" b="1" dirty="0">
              <a:latin typeface="Arial"/>
              <a:ea typeface="Arial"/>
              <a:cs typeface="Arial"/>
              <a:sym typeface="Arial"/>
            </a:endParaRPr>
          </a:p>
          <a:p>
            <a:pPr marL="0" lvl="0" indent="0" algn="l" rtl="0">
              <a:lnSpc>
                <a:spcPct val="115000"/>
              </a:lnSpc>
              <a:spcBef>
                <a:spcPts val="0"/>
              </a:spcBef>
              <a:spcAft>
                <a:spcPts val="0"/>
              </a:spcAft>
              <a:buSzPts val="1400"/>
              <a:buNone/>
            </a:pPr>
            <a:r>
              <a:rPr lang="zh-CN" altLang="en-US" sz="1000" b="1" dirty="0">
                <a:latin typeface="Arial"/>
                <a:ea typeface="Arial"/>
                <a:cs typeface="Arial"/>
                <a:sym typeface="Arial"/>
              </a:rPr>
              <a:t>颜色越深，可读性越低。</a:t>
            </a:r>
            <a:endParaRPr sz="1000" b="1" dirty="0">
              <a:latin typeface="Arial"/>
              <a:ea typeface="Arial"/>
              <a:cs typeface="Arial"/>
              <a:sym typeface="Arial"/>
            </a:endParaRPr>
          </a:p>
          <a:p>
            <a:pPr marL="0" lvl="0" indent="0" algn="l" rtl="0">
              <a:lnSpc>
                <a:spcPct val="100000"/>
              </a:lnSpc>
              <a:spcBef>
                <a:spcPts val="0"/>
              </a:spcBef>
              <a:spcAft>
                <a:spcPts val="0"/>
              </a:spcAft>
              <a:buSzPts val="1400"/>
              <a:buNone/>
            </a:pPr>
            <a:endParaRPr sz="1050" b="1" dirty="0">
              <a:latin typeface="Arial"/>
              <a:ea typeface="Arial"/>
              <a:cs typeface="Arial"/>
              <a:sym typeface="Arial"/>
            </a:endParaRPr>
          </a:p>
        </p:txBody>
      </p:sp>
      <p:sp>
        <p:nvSpPr>
          <p:cNvPr id="535" name="Google Shape;5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贷款和留学。证明 材料 办理申请 </a:t>
            </a:r>
            <a:endParaRPr lang="en-US" altLang="zh-CN" dirty="0"/>
          </a:p>
        </p:txBody>
      </p:sp>
      <p:sp>
        <p:nvSpPr>
          <p:cNvPr id="546" name="Google Shape;54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通过高频名词：</a:t>
            </a:r>
            <a:r>
              <a:rPr lang="en-US" altLang="zh-CN" dirty="0"/>
              <a:t>interest</a:t>
            </a:r>
            <a:r>
              <a:rPr lang="zh-CN" altLang="en-US" dirty="0"/>
              <a:t>、</a:t>
            </a:r>
            <a:r>
              <a:rPr lang="en-US" altLang="zh-CN" dirty="0"/>
              <a:t>rate</a:t>
            </a:r>
            <a:r>
              <a:rPr lang="zh-CN" altLang="en-US" dirty="0"/>
              <a:t>的使用可以发现网站力图回答、明确这些学生最关注的问题：利率</a:t>
            </a:r>
            <a:endParaRPr lang="en-US" altLang="zh-CN" dirty="0"/>
          </a:p>
          <a:p>
            <a:pPr marL="0" lvl="0" indent="0" algn="l" rtl="0">
              <a:lnSpc>
                <a:spcPct val="100000"/>
              </a:lnSpc>
              <a:spcBef>
                <a:spcPts val="0"/>
              </a:spcBef>
              <a:spcAft>
                <a:spcPts val="0"/>
              </a:spcAft>
              <a:buSzPts val="1400"/>
              <a:buNone/>
            </a:pPr>
            <a:endParaRPr lang="en-US" altLang="zh-CN" dirty="0"/>
          </a:p>
          <a:p>
            <a:pPr marL="0" lvl="0" indent="0" algn="l" rtl="0">
              <a:lnSpc>
                <a:spcPct val="100000"/>
              </a:lnSpc>
              <a:spcBef>
                <a:spcPts val="0"/>
              </a:spcBef>
              <a:spcAft>
                <a:spcPts val="0"/>
              </a:spcAft>
              <a:buSzPts val="1400"/>
              <a:buNone/>
            </a:pPr>
            <a:r>
              <a:rPr lang="en-US" altLang="zh-CN" dirty="0"/>
              <a:t> you your is are be loan student interest</a:t>
            </a:r>
            <a:endParaRPr dirty="0"/>
          </a:p>
        </p:txBody>
      </p:sp>
      <p:sp>
        <p:nvSpPr>
          <p:cNvPr id="554" name="Google Shape;55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对于人称的统计  第一人称 </a:t>
            </a:r>
            <a:r>
              <a:rPr lang="en-US" altLang="zh-CN" dirty="0"/>
              <a:t>I</a:t>
            </a:r>
            <a:r>
              <a:rPr lang="zh-CN" altLang="en-US" dirty="0"/>
              <a:t> </a:t>
            </a:r>
            <a:r>
              <a:rPr lang="en-US" altLang="zh-CN" dirty="0"/>
              <a:t>my </a:t>
            </a:r>
            <a:endParaRPr dirty="0"/>
          </a:p>
        </p:txBody>
      </p:sp>
      <p:sp>
        <p:nvSpPr>
          <p:cNvPr id="562" name="Google Shape;56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dirty="0"/>
              <a:t>根据前文语步分析结论，</a:t>
            </a:r>
            <a:r>
              <a:rPr lang="zh-CN" altLang="en-US" dirty="0"/>
              <a:t>对</a:t>
            </a:r>
            <a:r>
              <a:rPr lang="en-US" altLang="zh-CN" dirty="0"/>
              <a:t>you</a:t>
            </a:r>
            <a:r>
              <a:rPr lang="zh-CN" altLang="en-US" dirty="0"/>
              <a:t>进行了索引定位</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dirty="0"/>
              <a:t>发现</a:t>
            </a:r>
            <a:r>
              <a:rPr lang="en-US" altLang="zh-CN" dirty="0"/>
              <a:t>You </a:t>
            </a:r>
            <a:r>
              <a:rPr lang="zh-CN" altLang="en-US" dirty="0"/>
              <a:t>的使用是贯穿整个英文页面的，</a:t>
            </a:r>
            <a:r>
              <a:rPr lang="zh-CN" dirty="0"/>
              <a:t>强调 “my”多在FAQ处出现，同理“I”也是如此</a:t>
            </a:r>
            <a:endParaRPr lang="en-US" altLang="zh-CN" dirty="0"/>
          </a:p>
          <a:p>
            <a:pPr marL="0" lvl="0" indent="0" algn="l" rtl="0">
              <a:lnSpc>
                <a:spcPct val="100000"/>
              </a:lnSpc>
              <a:spcBef>
                <a:spcPts val="0"/>
              </a:spcBef>
              <a:spcAft>
                <a:spcPts val="0"/>
              </a:spcAft>
              <a:buSzPts val="1400"/>
              <a:buNone/>
            </a:pPr>
            <a:r>
              <a:rPr lang="en-US" altLang="zh-CN" dirty="0"/>
              <a:t>my</a:t>
            </a:r>
          </a:p>
        </p:txBody>
      </p:sp>
      <p:sp>
        <p:nvSpPr>
          <p:cNvPr id="570" name="Google Shape;57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0" name="Google Shape;58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我们的内容包括一下这些</a:t>
            </a:r>
            <a:endParaRPr dirty="0"/>
          </a:p>
        </p:txBody>
      </p:sp>
      <p:sp>
        <p:nvSpPr>
          <p:cNvPr id="360" name="Google Shape;36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t>结合词频</a:t>
            </a:r>
            <a:endParaRPr/>
          </a:p>
        </p:txBody>
      </p:sp>
      <p:sp>
        <p:nvSpPr>
          <p:cNvPr id="589" name="Google Shape;58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我们当时在犹豫 不能还款 写在网页上，但是比较消极就没有写上去。 </a:t>
            </a:r>
            <a:endParaRPr dirty="0"/>
          </a:p>
        </p:txBody>
      </p:sp>
      <p:sp>
        <p:nvSpPr>
          <p:cNvPr id="598" name="Google Shape;59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6" name="Google Shape;60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基于之前的调研，我们就开始进行项目本地化的实现</a:t>
            </a:r>
            <a:endParaRPr dirty="0"/>
          </a:p>
        </p:txBody>
      </p:sp>
      <p:sp>
        <p:nvSpPr>
          <p:cNvPr id="615" name="Google Shape;61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这是网站的导航</a:t>
            </a:r>
            <a:endParaRPr dirty="0"/>
          </a:p>
        </p:txBody>
      </p:sp>
      <p:sp>
        <p:nvSpPr>
          <p:cNvPr id="640" name="Google Shape;6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中国是高语境国家，所以使用的是亲切、客套的 比较。简明 无赘余</a:t>
            </a:r>
            <a:endParaRPr lang="en-US" altLang="zh-CN" dirty="0"/>
          </a:p>
          <a:p>
            <a:pPr marL="0" lvl="0" indent="0" algn="l" rtl="0">
              <a:lnSpc>
                <a:spcPct val="100000"/>
              </a:lnSpc>
              <a:spcBef>
                <a:spcPts val="0"/>
              </a:spcBef>
              <a:spcAft>
                <a:spcPts val="0"/>
              </a:spcAft>
              <a:buSzPts val="1400"/>
              <a:buNone/>
            </a:pPr>
            <a:endParaRPr lang="en-US" altLang="zh-CN" dirty="0"/>
          </a:p>
          <a:p>
            <a:pPr marL="0" lvl="0" indent="0" algn="l" rtl="0">
              <a:lnSpc>
                <a:spcPct val="100000"/>
              </a:lnSpc>
              <a:spcBef>
                <a:spcPts val="0"/>
              </a:spcBef>
              <a:spcAft>
                <a:spcPts val="0"/>
              </a:spcAft>
              <a:buSzPts val="1400"/>
              <a:buNone/>
            </a:pPr>
            <a:r>
              <a:rPr lang="zh-CN" altLang="en-US" dirty="0"/>
              <a:t>用校园图片 年轻活泼</a:t>
            </a:r>
            <a:endParaRPr dirty="0"/>
          </a:p>
        </p:txBody>
      </p:sp>
      <p:sp>
        <p:nvSpPr>
          <p:cNvPr id="728" name="Google Shape;7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35" name="Google Shape;73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2" name="Google Shape;7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0" name="Google Shape;75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7" name="Google Shape;75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4" name="Google Shape;76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72" name="Google Shape;77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2" name="Google Shape;78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89" name="Google Shape;78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sz="1200" b="0" i="0" u="none" strike="noStrike" cap="none" dirty="0">
                <a:solidFill>
                  <a:schemeClr val="dk1"/>
                </a:solidFill>
                <a:effectLst/>
                <a:latin typeface="Calibri"/>
                <a:ea typeface="Calibri"/>
                <a:cs typeface="Calibri"/>
                <a:sym typeface="Calibri"/>
              </a:rPr>
              <a:t>根据上述的调研，我们模仿写作风格指南，写了一份简要的网页风格指南，在制作网页的过程中，我们尽量地遵守了这些风格要点</a:t>
            </a:r>
          </a:p>
          <a:p>
            <a:pPr marL="0" lvl="0" indent="0" algn="l" rtl="0">
              <a:lnSpc>
                <a:spcPct val="100000"/>
              </a:lnSpc>
              <a:spcBef>
                <a:spcPts val="0"/>
              </a:spcBef>
              <a:spcAft>
                <a:spcPts val="0"/>
              </a:spcAft>
              <a:buSzPts val="1400"/>
              <a:buNone/>
            </a:pPr>
            <a:endParaRPr dirty="0"/>
          </a:p>
        </p:txBody>
      </p:sp>
      <p:sp>
        <p:nvSpPr>
          <p:cNvPr id="800" name="Google Shape;8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9" name="Google Shape;80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8" name="Google Shape;81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9" name="Google Shape;80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4226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8" name="Google Shape;81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42097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5" name="Google Shape;82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3" name="Google Shape;83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1" name="Google Shape;84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9" name="Google Shape;84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7" name="Google Shape;85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我们在进行银行贷款本地化写作时考虑的因素有如下，比如说在语言表达风格这块，因为中国属于高语境国家，也就是说说话时比较含蓄的，而美国、澳大利亚等英语国家则是直接、明确</a:t>
            </a:r>
            <a:endParaRPr lang="en-US" altLang="zh-CN" dirty="0"/>
          </a:p>
          <a:p>
            <a:pPr marL="0" lvl="0" indent="0" algn="l" rtl="0">
              <a:lnSpc>
                <a:spcPct val="100000"/>
              </a:lnSpc>
              <a:spcBef>
                <a:spcPts val="0"/>
              </a:spcBef>
              <a:spcAft>
                <a:spcPts val="0"/>
              </a:spcAft>
              <a:buSzPts val="1400"/>
              <a:buNone/>
            </a:pPr>
            <a:r>
              <a:rPr lang="zh-CN" altLang="en-US" dirty="0"/>
              <a:t>又比如在隐私政策这块，英美等国家绝大部分网站都有隐私权政策，而国内的本地化银行网站并没有。</a:t>
            </a:r>
            <a:endParaRPr dirty="0"/>
          </a:p>
        </p:txBody>
      </p:sp>
      <p:sp>
        <p:nvSpPr>
          <p:cNvPr id="403" name="Google Shape;40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下面就语言风格来具体分析，在用词方面，银行学生贷款善用积极色彩，</a:t>
            </a:r>
            <a:r>
              <a:rPr lang="en-US" altLang="zh-CN" dirty="0"/>
              <a:t>help free</a:t>
            </a:r>
            <a:r>
              <a:rPr lang="zh-CN" altLang="en-US" dirty="0"/>
              <a:t> 善用</a:t>
            </a:r>
            <a:r>
              <a:rPr lang="en-US" altLang="zh-CN" dirty="0" err="1"/>
              <a:t>tody</a:t>
            </a:r>
            <a:r>
              <a:rPr lang="en-US" altLang="zh-CN" dirty="0"/>
              <a:t> only </a:t>
            </a:r>
            <a:r>
              <a:rPr lang="zh-CN" altLang="en-US" dirty="0"/>
              <a:t>等迫切感的词，善用第二人称。</a:t>
            </a:r>
            <a:endParaRPr dirty="0"/>
          </a:p>
        </p:txBody>
      </p:sp>
      <p:sp>
        <p:nvSpPr>
          <p:cNvPr id="434" name="Google Shape;4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CN" altLang="en-US" dirty="0"/>
              <a:t>在调研的过程中，我们罗列了一个语言风格检查表，来有助于我们进行分析。在本地化项目完成后，我们也根据这个表进行了检查</a:t>
            </a:r>
            <a:endParaRPr lang="en-US" altLang="zh-CN" dirty="0"/>
          </a:p>
          <a:p>
            <a:pPr marL="0" lvl="0" indent="0" algn="l" rtl="0">
              <a:lnSpc>
                <a:spcPct val="100000"/>
              </a:lnSpc>
              <a:spcBef>
                <a:spcPts val="0"/>
              </a:spcBef>
              <a:spcAft>
                <a:spcPts val="0"/>
              </a:spcAft>
              <a:buSzPts val="1400"/>
              <a:buNone/>
            </a:pPr>
            <a:endParaRPr dirty="0"/>
          </a:p>
        </p:txBody>
      </p:sp>
      <p:sp>
        <p:nvSpPr>
          <p:cNvPr id="451" name="Google Shape;4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p:cSld name="标题幻灯片">
    <p:spTree>
      <p:nvGrpSpPr>
        <p:cNvPr id="1" name="Shape 17"/>
        <p:cNvGrpSpPr/>
        <p:nvPr/>
      </p:nvGrpSpPr>
      <p:grpSpPr>
        <a:xfrm>
          <a:off x="0" y="0"/>
          <a:ext cx="0" cy="0"/>
          <a:chOff x="0" y="0"/>
          <a:chExt cx="0" cy="0"/>
        </a:xfrm>
      </p:grpSpPr>
      <p:sp>
        <p:nvSpPr>
          <p:cNvPr id="18" name="Google Shape;18;p2"/>
          <p:cNvSpPr txBox="1">
            <a:spLocks noGrp="1"/>
          </p:cNvSpPr>
          <p:nvPr>
            <p:ph type="subTitle" idx="1"/>
          </p:nvPr>
        </p:nvSpPr>
        <p:spPr>
          <a:xfrm>
            <a:off x="669925" y="3629911"/>
            <a:ext cx="6251063" cy="558799"/>
          </a:xfrm>
          <a:prstGeom prst="rect">
            <a:avLst/>
          </a:prstGeom>
          <a:noFill/>
          <a:ln>
            <a:noFill/>
          </a:ln>
        </p:spPr>
        <p:txBody>
          <a:bodyPr spcFirstLastPara="1" wrap="square" lIns="91425" tIns="45700" rIns="91425" bIns="45700" anchor="ctr" anchorCtr="0"/>
          <a:lstStyle>
            <a:lvl1pPr lvl="0" algn="l">
              <a:lnSpc>
                <a:spcPct val="90000"/>
              </a:lnSpc>
              <a:spcBef>
                <a:spcPts val="1000"/>
              </a:spcBef>
              <a:spcAft>
                <a:spcPts val="0"/>
              </a:spcAft>
              <a:buClr>
                <a:schemeClr val="dk1"/>
              </a:buClr>
              <a:buSzPts val="1600"/>
              <a:buNone/>
              <a:defRPr sz="16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ctrTitle"/>
          </p:nvPr>
        </p:nvSpPr>
        <p:spPr>
          <a:xfrm>
            <a:off x="669925" y="2397216"/>
            <a:ext cx="6251063" cy="132731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3600"/>
              <a:buFont typeface="Arial"/>
              <a:buNone/>
              <a:defRPr sz="3600"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0" name="Google Shape;20;p2"/>
          <p:cNvGrpSpPr/>
          <p:nvPr/>
        </p:nvGrpSpPr>
        <p:grpSpPr>
          <a:xfrm>
            <a:off x="7202961" y="1200770"/>
            <a:ext cx="4185447" cy="4108467"/>
            <a:chOff x="3990983" y="1563392"/>
            <a:chExt cx="4185447" cy="4108467"/>
          </a:xfrm>
        </p:grpSpPr>
        <p:grpSp>
          <p:nvGrpSpPr>
            <p:cNvPr id="21" name="Google Shape;21;p2"/>
            <p:cNvGrpSpPr/>
            <p:nvPr/>
          </p:nvGrpSpPr>
          <p:grpSpPr>
            <a:xfrm>
              <a:off x="4101458" y="1653440"/>
              <a:ext cx="4002716" cy="3942145"/>
              <a:chOff x="8809631" y="1360739"/>
              <a:chExt cx="4002716" cy="3942145"/>
            </a:xfrm>
          </p:grpSpPr>
          <p:sp>
            <p:nvSpPr>
              <p:cNvPr id="22" name="Google Shape;22;p2"/>
              <p:cNvSpPr/>
              <p:nvPr/>
            </p:nvSpPr>
            <p:spPr>
              <a:xfrm>
                <a:off x="11732169" y="2341648"/>
                <a:ext cx="482883" cy="1179447"/>
              </a:xfrm>
              <a:custGeom>
                <a:avLst/>
                <a:gdLst/>
                <a:ahLst/>
                <a:cxnLst/>
                <a:rect l="l" t="t" r="r" b="b"/>
                <a:pathLst>
                  <a:path w="287" h="701" extrusionOk="0">
                    <a:moveTo>
                      <a:pt x="7" y="417"/>
                    </a:moveTo>
                    <a:lnTo>
                      <a:pt x="230" y="701"/>
                    </a:lnTo>
                    <a:lnTo>
                      <a:pt x="287" y="310"/>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 name="Google Shape;23;p2"/>
              <p:cNvSpPr/>
              <p:nvPr/>
            </p:nvSpPr>
            <p:spPr>
              <a:xfrm>
                <a:off x="10424851" y="1360739"/>
                <a:ext cx="1467158" cy="3428976"/>
              </a:xfrm>
              <a:custGeom>
                <a:avLst/>
                <a:gdLst/>
                <a:ahLst/>
                <a:cxnLst/>
                <a:rect l="l" t="t" r="r" b="b"/>
                <a:pathLst>
                  <a:path w="872" h="2038" extrusionOk="0">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4" name="Google Shape;24;p2"/>
              <p:cNvCxnSpPr/>
              <p:nvPr/>
            </p:nvCxnSpPr>
            <p:spPr>
              <a:xfrm flipH="1">
                <a:off x="9798953" y="2074128"/>
                <a:ext cx="1033068" cy="713389"/>
              </a:xfrm>
              <a:prstGeom prst="straightConnector1">
                <a:avLst/>
              </a:prstGeom>
              <a:noFill/>
              <a:ln w="12700" cap="flat" cmpd="sng">
                <a:solidFill>
                  <a:srgbClr val="7F7F7F"/>
                </a:solidFill>
                <a:prstDash val="solid"/>
                <a:miter lim="800000"/>
                <a:headEnd type="none" w="sm" len="sm"/>
                <a:tailEnd type="none" w="sm" len="sm"/>
              </a:ln>
            </p:spPr>
          </p:cxnSp>
          <p:sp>
            <p:nvSpPr>
              <p:cNvPr id="25" name="Google Shape;25;p2"/>
              <p:cNvSpPr/>
              <p:nvPr/>
            </p:nvSpPr>
            <p:spPr>
              <a:xfrm>
                <a:off x="8809631" y="1392707"/>
                <a:ext cx="3923638" cy="3834464"/>
              </a:xfrm>
              <a:custGeom>
                <a:avLst/>
                <a:gdLst/>
                <a:ahLst/>
                <a:cxnLst/>
                <a:rect l="l" t="t" r="r" b="b"/>
                <a:pathLst>
                  <a:path w="2332" h="2279" extrusionOk="0">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 name="Google Shape;26;p2"/>
              <p:cNvSpPr/>
              <p:nvPr/>
            </p:nvSpPr>
            <p:spPr>
              <a:xfrm>
                <a:off x="9181468" y="1820067"/>
                <a:ext cx="3630879" cy="3407104"/>
              </a:xfrm>
              <a:custGeom>
                <a:avLst/>
                <a:gdLst/>
                <a:ahLst/>
                <a:cxnLst/>
                <a:rect l="l" t="t" r="r" b="b"/>
                <a:pathLst>
                  <a:path w="2158" h="2025" extrusionOk="0">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 name="Google Shape;27;p2"/>
              <p:cNvSpPr/>
              <p:nvPr/>
            </p:nvSpPr>
            <p:spPr>
              <a:xfrm>
                <a:off x="9181468" y="1397754"/>
                <a:ext cx="2937681" cy="3873162"/>
              </a:xfrm>
              <a:custGeom>
                <a:avLst/>
                <a:gdLst/>
                <a:ahLst/>
                <a:cxnLst/>
                <a:rect l="l" t="t" r="r" b="b"/>
                <a:pathLst>
                  <a:path w="1746" h="2302" extrusionOk="0">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 name="Google Shape;28;p2"/>
              <p:cNvSpPr/>
              <p:nvPr/>
            </p:nvSpPr>
            <p:spPr>
              <a:xfrm>
                <a:off x="8809631" y="2664692"/>
                <a:ext cx="1918073" cy="1845725"/>
              </a:xfrm>
              <a:custGeom>
                <a:avLst/>
                <a:gdLst/>
                <a:ahLst/>
                <a:cxnLst/>
                <a:rect l="l" t="t" r="r" b="b"/>
                <a:pathLst>
                  <a:path w="1140" h="1097" extrusionOk="0">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2"/>
              <p:cNvSpPr/>
              <p:nvPr/>
            </p:nvSpPr>
            <p:spPr>
              <a:xfrm>
                <a:off x="8841599" y="2592344"/>
                <a:ext cx="686468" cy="718436"/>
              </a:xfrm>
              <a:custGeom>
                <a:avLst/>
                <a:gdLst/>
                <a:ahLst/>
                <a:cxnLst/>
                <a:rect l="l" t="t" r="r" b="b"/>
                <a:pathLst>
                  <a:path w="408" h="427" extrusionOk="0">
                    <a:moveTo>
                      <a:pt x="375" y="0"/>
                    </a:moveTo>
                    <a:lnTo>
                      <a:pt x="408" y="427"/>
                    </a:lnTo>
                    <a:lnTo>
                      <a:pt x="0" y="27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2"/>
              <p:cNvSpPr/>
              <p:nvPr/>
            </p:nvSpPr>
            <p:spPr>
              <a:xfrm>
                <a:off x="9528067" y="1392707"/>
                <a:ext cx="2686985" cy="1199637"/>
              </a:xfrm>
              <a:custGeom>
                <a:avLst/>
                <a:gdLst/>
                <a:ahLst/>
                <a:cxnLst/>
                <a:rect l="l" t="t" r="r" b="b"/>
                <a:pathLst>
                  <a:path w="1597" h="713" extrusionOk="0">
                    <a:moveTo>
                      <a:pt x="0" y="713"/>
                    </a:moveTo>
                    <a:lnTo>
                      <a:pt x="424" y="261"/>
                    </a:lnTo>
                    <a:lnTo>
                      <a:pt x="547" y="0"/>
                    </a:lnTo>
                    <a:lnTo>
                      <a:pt x="566" y="10"/>
                    </a:lnTo>
                    <a:lnTo>
                      <a:pt x="1057" y="254"/>
                    </a:lnTo>
                    <a:lnTo>
                      <a:pt x="1154" y="81"/>
                    </a:lnTo>
                    <a:lnTo>
                      <a:pt x="1265" y="500"/>
                    </a:lnTo>
                    <a:lnTo>
                      <a:pt x="1597" y="358"/>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 name="Google Shape;31;p2"/>
              <p:cNvSpPr/>
              <p:nvPr/>
            </p:nvSpPr>
            <p:spPr>
              <a:xfrm>
                <a:off x="9554988" y="2664692"/>
                <a:ext cx="1277033" cy="1653917"/>
              </a:xfrm>
              <a:custGeom>
                <a:avLst/>
                <a:gdLst/>
                <a:ahLst/>
                <a:cxnLst/>
                <a:rect l="l" t="t" r="r" b="b"/>
                <a:pathLst>
                  <a:path w="759" h="983" extrusionOk="0">
                    <a:moveTo>
                      <a:pt x="0" y="398"/>
                    </a:moveTo>
                    <a:lnTo>
                      <a:pt x="759" y="983"/>
                    </a:lnTo>
                    <a:lnTo>
                      <a:pt x="552" y="512"/>
                    </a:lnTo>
                    <a:lnTo>
                      <a:pt x="759" y="448"/>
                    </a:lnTo>
                    <a:lnTo>
                      <a:pt x="652" y="0"/>
                    </a:lnTo>
                    <a:lnTo>
                      <a:pt x="34" y="384"/>
                    </a:lnTo>
                    <a:lnTo>
                      <a:pt x="541" y="512"/>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 name="Google Shape;32;p2"/>
              <p:cNvSpPr/>
              <p:nvPr/>
            </p:nvSpPr>
            <p:spPr>
              <a:xfrm>
                <a:off x="11309856" y="3334335"/>
                <a:ext cx="780689" cy="489613"/>
              </a:xfrm>
              <a:custGeom>
                <a:avLst/>
                <a:gdLst/>
                <a:ahLst/>
                <a:cxnLst/>
                <a:rect l="l" t="t" r="r" b="b"/>
                <a:pathLst>
                  <a:path w="464" h="291" extrusionOk="0">
                    <a:moveTo>
                      <a:pt x="0" y="0"/>
                    </a:moveTo>
                    <a:lnTo>
                      <a:pt x="296" y="291"/>
                    </a:lnTo>
                    <a:lnTo>
                      <a:pt x="464" y="95"/>
                    </a:lnTo>
                    <a:lnTo>
                      <a:pt x="0"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2"/>
              <p:cNvSpPr/>
              <p:nvPr/>
            </p:nvSpPr>
            <p:spPr>
              <a:xfrm>
                <a:off x="8949280" y="3374716"/>
                <a:ext cx="1196272" cy="1928168"/>
              </a:xfrm>
              <a:custGeom>
                <a:avLst/>
                <a:gdLst/>
                <a:ahLst/>
                <a:cxnLst/>
                <a:rect l="l" t="t" r="r" b="b"/>
                <a:pathLst>
                  <a:path w="711" h="1146" extrusionOk="0">
                    <a:moveTo>
                      <a:pt x="711" y="689"/>
                    </a:moveTo>
                    <a:lnTo>
                      <a:pt x="628" y="1146"/>
                    </a:lnTo>
                    <a:lnTo>
                      <a:pt x="469" y="533"/>
                    </a:lnTo>
                    <a:lnTo>
                      <a:pt x="280" y="303"/>
                    </a:lnTo>
                    <a:lnTo>
                      <a:pt x="0" y="452"/>
                    </a:lnTo>
                    <a:lnTo>
                      <a:pt x="344" y="0"/>
                    </a:lnTo>
                    <a:lnTo>
                      <a:pt x="299" y="291"/>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4" name="Google Shape;34;p2"/>
              <p:cNvCxnSpPr/>
              <p:nvPr/>
            </p:nvCxnSpPr>
            <p:spPr>
              <a:xfrm rot="10800000">
                <a:off x="9607146" y="3374716"/>
                <a:ext cx="1224875" cy="75713"/>
              </a:xfrm>
              <a:prstGeom prst="straightConnector1">
                <a:avLst/>
              </a:prstGeom>
              <a:noFill/>
              <a:ln w="12700" cap="flat" cmpd="sng">
                <a:solidFill>
                  <a:srgbClr val="7F7F7F"/>
                </a:solidFill>
                <a:prstDash val="solid"/>
                <a:miter lim="800000"/>
                <a:headEnd type="none" w="sm" len="sm"/>
                <a:tailEnd type="none" w="sm" len="sm"/>
              </a:ln>
            </p:spPr>
          </p:cxnSp>
          <p:cxnSp>
            <p:nvCxnSpPr>
              <p:cNvPr id="35" name="Google Shape;35;p2"/>
              <p:cNvCxnSpPr/>
              <p:nvPr/>
            </p:nvCxnSpPr>
            <p:spPr>
              <a:xfrm flipH="1">
                <a:off x="12171307" y="2787516"/>
                <a:ext cx="498026" cy="80761"/>
              </a:xfrm>
              <a:prstGeom prst="straightConnector1">
                <a:avLst/>
              </a:prstGeom>
              <a:noFill/>
              <a:ln w="12700" cap="flat" cmpd="sng">
                <a:solidFill>
                  <a:srgbClr val="7F7F7F"/>
                </a:solidFill>
                <a:prstDash val="solid"/>
                <a:miter lim="800000"/>
                <a:headEnd type="none" w="sm" len="sm"/>
                <a:tailEnd type="none" w="sm" len="sm"/>
              </a:ln>
            </p:spPr>
          </p:cxnSp>
          <p:sp>
            <p:nvSpPr>
              <p:cNvPr id="36" name="Google Shape;36;p2"/>
              <p:cNvSpPr/>
              <p:nvPr/>
            </p:nvSpPr>
            <p:spPr>
              <a:xfrm>
                <a:off x="11923976" y="3521095"/>
                <a:ext cx="291076" cy="1268620"/>
              </a:xfrm>
              <a:custGeom>
                <a:avLst/>
                <a:gdLst/>
                <a:ahLst/>
                <a:cxnLst/>
                <a:rect l="l" t="t" r="r" b="b"/>
                <a:pathLst>
                  <a:path w="173" h="754" extrusionOk="0">
                    <a:moveTo>
                      <a:pt x="0" y="754"/>
                    </a:moveTo>
                    <a:lnTo>
                      <a:pt x="173" y="308"/>
                    </a:lnTo>
                    <a:lnTo>
                      <a:pt x="116"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7" name="Google Shape;37;p2"/>
              <p:cNvCxnSpPr/>
              <p:nvPr/>
            </p:nvCxnSpPr>
            <p:spPr>
              <a:xfrm rot="10800000">
                <a:off x="12215052" y="4039311"/>
                <a:ext cx="454281" cy="279298"/>
              </a:xfrm>
              <a:prstGeom prst="straightConnector1">
                <a:avLst/>
              </a:prstGeom>
              <a:noFill/>
              <a:ln w="12700" cap="flat" cmpd="sng">
                <a:solidFill>
                  <a:srgbClr val="7F7F7F"/>
                </a:solidFill>
                <a:prstDash val="solid"/>
                <a:miter lim="800000"/>
                <a:headEnd type="none" w="sm" len="sm"/>
                <a:tailEnd type="none" w="sm" len="sm"/>
              </a:ln>
            </p:spPr>
          </p:cxnSp>
          <p:cxnSp>
            <p:nvCxnSpPr>
              <p:cNvPr id="38" name="Google Shape;38;p2"/>
              <p:cNvCxnSpPr/>
              <p:nvPr/>
            </p:nvCxnSpPr>
            <p:spPr>
              <a:xfrm>
                <a:off x="11819660" y="3852552"/>
                <a:ext cx="72348" cy="937164"/>
              </a:xfrm>
              <a:prstGeom prst="straightConnector1">
                <a:avLst/>
              </a:prstGeom>
              <a:noFill/>
              <a:ln w="12700" cap="flat" cmpd="sng">
                <a:solidFill>
                  <a:srgbClr val="7F7F7F"/>
                </a:solidFill>
                <a:prstDash val="solid"/>
                <a:miter lim="800000"/>
                <a:headEnd type="none" w="sm" len="sm"/>
                <a:tailEnd type="none" w="sm" len="sm"/>
              </a:ln>
            </p:spPr>
          </p:cxnSp>
          <p:cxnSp>
            <p:nvCxnSpPr>
              <p:cNvPr id="39" name="Google Shape;39;p2"/>
              <p:cNvCxnSpPr/>
              <p:nvPr/>
            </p:nvCxnSpPr>
            <p:spPr>
              <a:xfrm flipH="1">
                <a:off x="9962157" y="4789715"/>
                <a:ext cx="844625" cy="513169"/>
              </a:xfrm>
              <a:prstGeom prst="straightConnector1">
                <a:avLst/>
              </a:prstGeom>
              <a:noFill/>
              <a:ln w="12700" cap="flat" cmpd="sng">
                <a:solidFill>
                  <a:srgbClr val="7F7F7F"/>
                </a:solidFill>
                <a:prstDash val="solid"/>
                <a:miter lim="800000"/>
                <a:headEnd type="none" w="sm" len="sm"/>
                <a:tailEnd type="none" w="sm" len="sm"/>
              </a:ln>
            </p:spPr>
          </p:cxnSp>
          <p:cxnSp>
            <p:nvCxnSpPr>
              <p:cNvPr id="40" name="Google Shape;40;p2"/>
              <p:cNvCxnSpPr/>
              <p:nvPr/>
            </p:nvCxnSpPr>
            <p:spPr>
              <a:xfrm rot="10800000">
                <a:off x="10727704" y="2684882"/>
                <a:ext cx="457646" cy="0"/>
              </a:xfrm>
              <a:prstGeom prst="straightConnector1">
                <a:avLst/>
              </a:prstGeom>
              <a:noFill/>
              <a:ln w="12700" cap="flat" cmpd="sng">
                <a:solidFill>
                  <a:srgbClr val="7F7F7F"/>
                </a:solidFill>
                <a:prstDash val="solid"/>
                <a:miter lim="800000"/>
                <a:headEnd type="none" w="sm" len="sm"/>
                <a:tailEnd type="none" w="sm" len="sm"/>
              </a:ln>
            </p:spPr>
          </p:cxnSp>
          <p:cxnSp>
            <p:nvCxnSpPr>
              <p:cNvPr id="41" name="Google Shape;41;p2"/>
              <p:cNvCxnSpPr/>
              <p:nvPr/>
            </p:nvCxnSpPr>
            <p:spPr>
              <a:xfrm flipH="1">
                <a:off x="10870718" y="3310780"/>
                <a:ext cx="314631" cy="99269"/>
              </a:xfrm>
              <a:prstGeom prst="straightConnector1">
                <a:avLst/>
              </a:prstGeom>
              <a:noFill/>
              <a:ln w="12700" cap="flat" cmpd="sng">
                <a:solidFill>
                  <a:srgbClr val="7F7F7F"/>
                </a:solidFill>
                <a:prstDash val="solid"/>
                <a:miter lim="800000"/>
                <a:headEnd type="none" w="sm" len="sm"/>
                <a:tailEnd type="none" w="sm" len="sm"/>
              </a:ln>
            </p:spPr>
          </p:cxnSp>
        </p:grpSp>
        <p:sp>
          <p:nvSpPr>
            <p:cNvPr id="42" name="Google Shape;42;p2"/>
            <p:cNvSpPr/>
            <p:nvPr/>
          </p:nvSpPr>
          <p:spPr>
            <a:xfrm>
              <a:off x="6533178" y="2091795"/>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43;p2"/>
            <p:cNvSpPr/>
            <p:nvPr/>
          </p:nvSpPr>
          <p:spPr>
            <a:xfrm>
              <a:off x="7443421" y="308448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Google Shape;44;p2"/>
            <p:cNvSpPr/>
            <p:nvPr/>
          </p:nvSpPr>
          <p:spPr>
            <a:xfrm>
              <a:off x="6960538" y="3264511"/>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Google Shape;45;p2"/>
            <p:cNvSpPr/>
            <p:nvPr/>
          </p:nvSpPr>
          <p:spPr>
            <a:xfrm>
              <a:off x="6413719" y="2929690"/>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2"/>
            <p:cNvSpPr/>
            <p:nvPr/>
          </p:nvSpPr>
          <p:spPr>
            <a:xfrm>
              <a:off x="5696965" y="3765903"/>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Google Shape;47;p2"/>
            <p:cNvSpPr/>
            <p:nvPr/>
          </p:nvSpPr>
          <p:spPr>
            <a:xfrm>
              <a:off x="5027322" y="3008768"/>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2"/>
            <p:cNvSpPr/>
            <p:nvPr/>
          </p:nvSpPr>
          <p:spPr>
            <a:xfrm>
              <a:off x="4440123" y="3669999"/>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2"/>
            <p:cNvSpPr/>
            <p:nvPr/>
          </p:nvSpPr>
          <p:spPr>
            <a:xfrm>
              <a:off x="4672310" y="411250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2"/>
            <p:cNvSpPr/>
            <p:nvPr/>
          </p:nvSpPr>
          <p:spPr>
            <a:xfrm>
              <a:off x="5357096" y="4731669"/>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Google Shape;51;p2"/>
            <p:cNvSpPr/>
            <p:nvPr/>
          </p:nvSpPr>
          <p:spPr>
            <a:xfrm>
              <a:off x="6481020" y="4268976"/>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52;p2"/>
            <p:cNvSpPr/>
            <p:nvPr/>
          </p:nvSpPr>
          <p:spPr>
            <a:xfrm>
              <a:off x="7027839" y="4073804"/>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 name="Google Shape;53;p2"/>
            <p:cNvSpPr/>
            <p:nvPr/>
          </p:nvSpPr>
          <p:spPr>
            <a:xfrm>
              <a:off x="7443421" y="4268976"/>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4" name="Google Shape;54;p2"/>
            <p:cNvGrpSpPr/>
            <p:nvPr/>
          </p:nvGrpSpPr>
          <p:grpSpPr>
            <a:xfrm>
              <a:off x="4707152" y="2248023"/>
              <a:ext cx="2414023" cy="2901694"/>
              <a:chOff x="4707152" y="2248023"/>
              <a:chExt cx="2414023" cy="2901694"/>
            </a:xfrm>
          </p:grpSpPr>
          <p:sp>
            <p:nvSpPr>
              <p:cNvPr id="55" name="Google Shape;55;p2"/>
              <p:cNvSpPr/>
              <p:nvPr/>
            </p:nvSpPr>
            <p:spPr>
              <a:xfrm>
                <a:off x="6054864" y="5013433"/>
                <a:ext cx="136284" cy="136284"/>
              </a:xfrm>
              <a:prstGeom prst="ellipse">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6" name="Google Shape;56;p2"/>
              <p:cNvGrpSpPr/>
              <p:nvPr/>
            </p:nvGrpSpPr>
            <p:grpSpPr>
              <a:xfrm>
                <a:off x="4707152" y="2248023"/>
                <a:ext cx="2414023" cy="2522443"/>
                <a:chOff x="4707152" y="2248023"/>
                <a:chExt cx="2414023" cy="2522443"/>
              </a:xfrm>
            </p:grpSpPr>
            <p:grpSp>
              <p:nvGrpSpPr>
                <p:cNvPr id="57" name="Google Shape;57;p2"/>
                <p:cNvGrpSpPr/>
                <p:nvPr/>
              </p:nvGrpSpPr>
              <p:grpSpPr>
                <a:xfrm>
                  <a:off x="6792726" y="2408141"/>
                  <a:ext cx="328449" cy="330554"/>
                  <a:chOff x="4149281" y="1887719"/>
                  <a:chExt cx="224837" cy="226650"/>
                </a:xfrm>
              </p:grpSpPr>
              <p:sp>
                <p:nvSpPr>
                  <p:cNvPr id="58" name="Google Shape;58;p2"/>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 name="Google Shape;59;p2"/>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60" name="Google Shape;60;p2"/>
                <p:cNvSpPr/>
                <p:nvPr/>
              </p:nvSpPr>
              <p:spPr>
                <a:xfrm>
                  <a:off x="5832354" y="2796766"/>
                  <a:ext cx="328449" cy="330554"/>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1" name="Google Shape;61;p2"/>
                <p:cNvGrpSpPr/>
                <p:nvPr/>
              </p:nvGrpSpPr>
              <p:grpSpPr>
                <a:xfrm>
                  <a:off x="4707152" y="3462362"/>
                  <a:ext cx="328449" cy="330554"/>
                  <a:chOff x="4149281" y="1887719"/>
                  <a:chExt cx="224837" cy="226650"/>
                </a:xfrm>
              </p:grpSpPr>
              <p:sp>
                <p:nvSpPr>
                  <p:cNvPr id="62" name="Google Shape;62;p2"/>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 name="Google Shape;63;p2"/>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64" name="Google Shape;64;p2"/>
                <p:cNvGrpSpPr/>
                <p:nvPr/>
              </p:nvGrpSpPr>
              <p:grpSpPr>
                <a:xfrm>
                  <a:off x="5940643" y="4439912"/>
                  <a:ext cx="328449" cy="330554"/>
                  <a:chOff x="4149281" y="1887719"/>
                  <a:chExt cx="224837" cy="226650"/>
                </a:xfrm>
              </p:grpSpPr>
              <p:sp>
                <p:nvSpPr>
                  <p:cNvPr id="65" name="Google Shape;65;p2"/>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6" name="Google Shape;66;p2"/>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67" name="Google Shape;67;p2"/>
                <p:cNvGrpSpPr/>
                <p:nvPr/>
              </p:nvGrpSpPr>
              <p:grpSpPr>
                <a:xfrm>
                  <a:off x="5995533" y="2248023"/>
                  <a:ext cx="206943" cy="208270"/>
                  <a:chOff x="4149281" y="1887719"/>
                  <a:chExt cx="224837" cy="226650"/>
                </a:xfrm>
              </p:grpSpPr>
              <p:sp>
                <p:nvSpPr>
                  <p:cNvPr id="68" name="Google Shape;68;p2"/>
                  <p:cNvSpPr/>
                  <p:nvPr/>
                </p:nvSpPr>
                <p:spPr>
                  <a:xfrm>
                    <a:off x="4149281" y="1887719"/>
                    <a:ext cx="224837" cy="226650"/>
                  </a:xfrm>
                  <a:prstGeom prst="ellipse">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2"/>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grpSp>
          <p:nvGrpSpPr>
            <p:cNvPr id="70" name="Google Shape;70;p2"/>
            <p:cNvGrpSpPr/>
            <p:nvPr/>
          </p:nvGrpSpPr>
          <p:grpSpPr>
            <a:xfrm>
              <a:off x="5983836" y="3409773"/>
              <a:ext cx="1547693" cy="469425"/>
              <a:chOff x="5983836" y="3409773"/>
              <a:chExt cx="1547693" cy="469425"/>
            </a:xfrm>
          </p:grpSpPr>
          <p:grpSp>
            <p:nvGrpSpPr>
              <p:cNvPr id="71" name="Google Shape;71;p2"/>
              <p:cNvGrpSpPr/>
              <p:nvPr/>
            </p:nvGrpSpPr>
            <p:grpSpPr>
              <a:xfrm>
                <a:off x="6383629" y="3409773"/>
                <a:ext cx="328449" cy="330554"/>
                <a:chOff x="4149281" y="1887719"/>
                <a:chExt cx="224837" cy="226650"/>
              </a:xfrm>
            </p:grpSpPr>
            <p:sp>
              <p:nvSpPr>
                <p:cNvPr id="72" name="Google Shape;72;p2"/>
                <p:cNvSpPr/>
                <p:nvPr/>
              </p:nvSpPr>
              <p:spPr>
                <a:xfrm>
                  <a:off x="4149281" y="1887719"/>
                  <a:ext cx="224837" cy="226650"/>
                </a:xfrm>
                <a:prstGeom prst="ellipse">
                  <a:avLst/>
                </a:prstGeom>
                <a:solidFill>
                  <a:srgbClr val="2092BC"/>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3" name="Google Shape;73;p2"/>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74" name="Google Shape;74;p2"/>
              <p:cNvGrpSpPr/>
              <p:nvPr/>
            </p:nvGrpSpPr>
            <p:grpSpPr>
              <a:xfrm>
                <a:off x="5983836" y="3624513"/>
                <a:ext cx="206943" cy="208270"/>
                <a:chOff x="4149281" y="1887719"/>
                <a:chExt cx="224837" cy="226650"/>
              </a:xfrm>
            </p:grpSpPr>
            <p:sp>
              <p:nvSpPr>
                <p:cNvPr id="75" name="Google Shape;75;p2"/>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 name="Google Shape;76;p2"/>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77" name="Google Shape;77;p2"/>
              <p:cNvGrpSpPr/>
              <p:nvPr/>
            </p:nvGrpSpPr>
            <p:grpSpPr>
              <a:xfrm>
                <a:off x="7303891" y="3650101"/>
                <a:ext cx="227638" cy="229097"/>
                <a:chOff x="4149281" y="1887719"/>
                <a:chExt cx="224837" cy="226650"/>
              </a:xfrm>
            </p:grpSpPr>
            <p:sp>
              <p:nvSpPr>
                <p:cNvPr id="78" name="Google Shape;78;p2"/>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9" name="Google Shape;79;p2"/>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nvGrpSpPr>
            <p:cNvPr id="80" name="Google Shape;80;p2"/>
            <p:cNvGrpSpPr/>
            <p:nvPr/>
          </p:nvGrpSpPr>
          <p:grpSpPr>
            <a:xfrm>
              <a:off x="3990983" y="1563392"/>
              <a:ext cx="4185447" cy="4108467"/>
              <a:chOff x="3990983" y="1563392"/>
              <a:chExt cx="4185447" cy="4108467"/>
            </a:xfrm>
          </p:grpSpPr>
          <p:grpSp>
            <p:nvGrpSpPr>
              <p:cNvPr id="81" name="Google Shape;81;p2"/>
              <p:cNvGrpSpPr/>
              <p:nvPr/>
            </p:nvGrpSpPr>
            <p:grpSpPr>
              <a:xfrm>
                <a:off x="4085983" y="4338917"/>
                <a:ext cx="250401" cy="252007"/>
                <a:chOff x="4149281" y="1887719"/>
                <a:chExt cx="224837" cy="226650"/>
              </a:xfrm>
            </p:grpSpPr>
            <p:sp>
              <p:nvSpPr>
                <p:cNvPr id="82" name="Google Shape;82;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Google Shape;83;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84" name="Google Shape;84;p2"/>
              <p:cNvGrpSpPr/>
              <p:nvPr/>
            </p:nvGrpSpPr>
            <p:grpSpPr>
              <a:xfrm>
                <a:off x="5165128" y="5419852"/>
                <a:ext cx="250401" cy="252007"/>
                <a:chOff x="4149281" y="1887719"/>
                <a:chExt cx="224837" cy="226650"/>
              </a:xfrm>
            </p:grpSpPr>
            <p:sp>
              <p:nvSpPr>
                <p:cNvPr id="85" name="Google Shape;85;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87" name="Google Shape;87;p2"/>
              <p:cNvGrpSpPr/>
              <p:nvPr/>
            </p:nvGrpSpPr>
            <p:grpSpPr>
              <a:xfrm>
                <a:off x="6786047" y="5374409"/>
                <a:ext cx="250401" cy="252007"/>
                <a:chOff x="4149281" y="1887719"/>
                <a:chExt cx="224837" cy="226650"/>
              </a:xfrm>
            </p:grpSpPr>
            <p:sp>
              <p:nvSpPr>
                <p:cNvPr id="88" name="Google Shape;88;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Google Shape;89;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90" name="Google Shape;90;p2"/>
              <p:cNvGrpSpPr/>
              <p:nvPr/>
            </p:nvGrpSpPr>
            <p:grpSpPr>
              <a:xfrm>
                <a:off x="7853773" y="4463088"/>
                <a:ext cx="250401" cy="252007"/>
                <a:chOff x="4149281" y="1887719"/>
                <a:chExt cx="224837" cy="226650"/>
              </a:xfrm>
            </p:grpSpPr>
            <p:sp>
              <p:nvSpPr>
                <p:cNvPr id="91" name="Google Shape;91;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92" name="Google Shape;92;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grpSp>
          <p:sp>
            <p:nvSpPr>
              <p:cNvPr id="93" name="Google Shape;93;p2"/>
              <p:cNvSpPr/>
              <p:nvPr/>
            </p:nvSpPr>
            <p:spPr>
              <a:xfrm>
                <a:off x="7900989" y="2960836"/>
                <a:ext cx="275441" cy="277207"/>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94" name="Google Shape;94;p2"/>
              <p:cNvGrpSpPr/>
              <p:nvPr/>
            </p:nvGrpSpPr>
            <p:grpSpPr>
              <a:xfrm>
                <a:off x="7460264" y="2178046"/>
                <a:ext cx="206943" cy="208270"/>
                <a:chOff x="4149281" y="1887719"/>
                <a:chExt cx="224837" cy="226650"/>
              </a:xfrm>
            </p:grpSpPr>
            <p:sp>
              <p:nvSpPr>
                <p:cNvPr id="95" name="Google Shape;95;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97" name="Google Shape;97;p2"/>
              <p:cNvGrpSpPr/>
              <p:nvPr/>
            </p:nvGrpSpPr>
            <p:grpSpPr>
              <a:xfrm>
                <a:off x="6673055" y="1696133"/>
                <a:ext cx="206943" cy="208270"/>
                <a:chOff x="4149281" y="1887719"/>
                <a:chExt cx="224837" cy="226650"/>
              </a:xfrm>
            </p:grpSpPr>
            <p:sp>
              <p:nvSpPr>
                <p:cNvPr id="98" name="Google Shape;98;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00" name="Google Shape;100;p2"/>
              <p:cNvGrpSpPr/>
              <p:nvPr/>
            </p:nvGrpSpPr>
            <p:grpSpPr>
              <a:xfrm>
                <a:off x="5636903" y="1563392"/>
                <a:ext cx="206943" cy="208270"/>
                <a:chOff x="4149281" y="1887719"/>
                <a:chExt cx="224837" cy="226650"/>
              </a:xfrm>
            </p:grpSpPr>
            <p:sp>
              <p:nvSpPr>
                <p:cNvPr id="101" name="Google Shape;101;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 name="Google Shape;102;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03" name="Google Shape;103;p2"/>
              <p:cNvGrpSpPr/>
              <p:nvPr/>
            </p:nvGrpSpPr>
            <p:grpSpPr>
              <a:xfrm>
                <a:off x="4353051" y="2331478"/>
                <a:ext cx="219675" cy="221084"/>
                <a:chOff x="4149281" y="1887719"/>
                <a:chExt cx="224837" cy="226650"/>
              </a:xfrm>
            </p:grpSpPr>
            <p:sp>
              <p:nvSpPr>
                <p:cNvPr id="104" name="Google Shape;104;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5" name="Google Shape;105;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06" name="Google Shape;106;p2"/>
              <p:cNvGrpSpPr/>
              <p:nvPr/>
            </p:nvGrpSpPr>
            <p:grpSpPr>
              <a:xfrm>
                <a:off x="3990983" y="3187984"/>
                <a:ext cx="219675" cy="221084"/>
                <a:chOff x="4149281" y="1887719"/>
                <a:chExt cx="224837" cy="226650"/>
              </a:xfrm>
            </p:grpSpPr>
            <p:sp>
              <p:nvSpPr>
                <p:cNvPr id="107" name="Google Shape;107;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09" name="Google Shape;109;p2"/>
              <p:cNvGrpSpPr/>
              <p:nvPr/>
            </p:nvGrpSpPr>
            <p:grpSpPr>
              <a:xfrm>
                <a:off x="4705258" y="2828806"/>
                <a:ext cx="199705" cy="200984"/>
                <a:chOff x="4149281" y="1887719"/>
                <a:chExt cx="224837" cy="226650"/>
              </a:xfrm>
            </p:grpSpPr>
            <p:sp>
              <p:nvSpPr>
                <p:cNvPr id="110" name="Google Shape;110;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 name="Google Shape;111;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12" name="Google Shape;112;p2"/>
              <p:cNvGrpSpPr/>
              <p:nvPr/>
            </p:nvGrpSpPr>
            <p:grpSpPr>
              <a:xfrm>
                <a:off x="4867553" y="4396697"/>
                <a:ext cx="328449" cy="330554"/>
                <a:chOff x="4149281" y="1887719"/>
                <a:chExt cx="224837" cy="226650"/>
              </a:xfrm>
            </p:grpSpPr>
            <p:sp>
              <p:nvSpPr>
                <p:cNvPr id="113" name="Google Shape;113;p2"/>
                <p:cNvSpPr/>
                <p:nvPr/>
              </p:nvSpPr>
              <p:spPr>
                <a:xfrm>
                  <a:off x="4149281" y="1887719"/>
                  <a:ext cx="224837" cy="226650"/>
                </a:xfrm>
                <a:prstGeom prst="ellipse">
                  <a:avLst/>
                </a:prstGeom>
                <a:solidFill>
                  <a:srgbClr val="A6A99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4" name="Google Shape;114;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15" name="Google Shape;115;p2"/>
              <p:cNvGrpSpPr/>
              <p:nvPr/>
            </p:nvGrpSpPr>
            <p:grpSpPr>
              <a:xfrm>
                <a:off x="5480832" y="1998704"/>
                <a:ext cx="206943" cy="208270"/>
                <a:chOff x="4149281" y="1887719"/>
                <a:chExt cx="224837" cy="226650"/>
              </a:xfrm>
            </p:grpSpPr>
            <p:sp>
              <p:nvSpPr>
                <p:cNvPr id="116" name="Google Shape;116;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7" name="Google Shape;117;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18" name="Google Shape;118;p2"/>
              <p:cNvGrpSpPr/>
              <p:nvPr/>
            </p:nvGrpSpPr>
            <p:grpSpPr>
              <a:xfrm>
                <a:off x="7068613" y="4908628"/>
                <a:ext cx="250402" cy="252007"/>
                <a:chOff x="4149281" y="1887719"/>
                <a:chExt cx="224837" cy="226650"/>
              </a:xfrm>
            </p:grpSpPr>
            <p:sp>
              <p:nvSpPr>
                <p:cNvPr id="119" name="Google Shape;119;p2"/>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0" name="Google Shape;120;p2"/>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1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p:cSld name="节标题">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3930134" y="2027705"/>
            <a:ext cx="7590354" cy="1145332"/>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400"/>
              <a:buFont typeface="Arial"/>
              <a:buNone/>
              <a:defRPr sz="2400"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
          <p:cNvSpPr txBox="1">
            <a:spLocks noGrp="1"/>
          </p:cNvSpPr>
          <p:nvPr>
            <p:ph type="body" idx="1"/>
          </p:nvPr>
        </p:nvSpPr>
        <p:spPr>
          <a:xfrm>
            <a:off x="3930134" y="3173038"/>
            <a:ext cx="7590354" cy="1082874"/>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0"/>
              </a:spcBef>
              <a:spcAft>
                <a:spcPts val="0"/>
              </a:spcAft>
              <a:buClr>
                <a:schemeClr val="dk1"/>
              </a:buClr>
              <a:buSzPts val="1200"/>
              <a:buNone/>
              <a:defRPr sz="12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grpSp>
        <p:nvGrpSpPr>
          <p:cNvPr id="125" name="Google Shape;125;p4"/>
          <p:cNvGrpSpPr/>
          <p:nvPr/>
        </p:nvGrpSpPr>
        <p:grpSpPr>
          <a:xfrm>
            <a:off x="873760" y="1841010"/>
            <a:ext cx="2637952" cy="2589432"/>
            <a:chOff x="3990983" y="1563392"/>
            <a:chExt cx="4185447" cy="4108467"/>
          </a:xfrm>
        </p:grpSpPr>
        <p:grpSp>
          <p:nvGrpSpPr>
            <p:cNvPr id="126" name="Google Shape;126;p4"/>
            <p:cNvGrpSpPr/>
            <p:nvPr/>
          </p:nvGrpSpPr>
          <p:grpSpPr>
            <a:xfrm>
              <a:off x="4101458" y="1653440"/>
              <a:ext cx="4002716" cy="3942145"/>
              <a:chOff x="8809631" y="1360739"/>
              <a:chExt cx="4002716" cy="3942145"/>
            </a:xfrm>
          </p:grpSpPr>
          <p:sp>
            <p:nvSpPr>
              <p:cNvPr id="127" name="Google Shape;127;p4"/>
              <p:cNvSpPr/>
              <p:nvPr/>
            </p:nvSpPr>
            <p:spPr>
              <a:xfrm>
                <a:off x="11732169" y="2341648"/>
                <a:ext cx="482883" cy="1179447"/>
              </a:xfrm>
              <a:custGeom>
                <a:avLst/>
                <a:gdLst/>
                <a:ahLst/>
                <a:cxnLst/>
                <a:rect l="l" t="t" r="r" b="b"/>
                <a:pathLst>
                  <a:path w="287" h="701" extrusionOk="0">
                    <a:moveTo>
                      <a:pt x="7" y="417"/>
                    </a:moveTo>
                    <a:lnTo>
                      <a:pt x="230" y="701"/>
                    </a:lnTo>
                    <a:lnTo>
                      <a:pt x="287" y="310"/>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4"/>
              <p:cNvSpPr/>
              <p:nvPr/>
            </p:nvSpPr>
            <p:spPr>
              <a:xfrm>
                <a:off x="10424851" y="1360739"/>
                <a:ext cx="1467158" cy="3428976"/>
              </a:xfrm>
              <a:custGeom>
                <a:avLst/>
                <a:gdLst/>
                <a:ahLst/>
                <a:cxnLst/>
                <a:rect l="l" t="t" r="r" b="b"/>
                <a:pathLst>
                  <a:path w="872" h="2038" extrusionOk="0">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29" name="Google Shape;129;p4"/>
              <p:cNvCxnSpPr/>
              <p:nvPr/>
            </p:nvCxnSpPr>
            <p:spPr>
              <a:xfrm flipH="1">
                <a:off x="9798953" y="2074128"/>
                <a:ext cx="1033068" cy="713389"/>
              </a:xfrm>
              <a:prstGeom prst="straightConnector1">
                <a:avLst/>
              </a:prstGeom>
              <a:noFill/>
              <a:ln w="12700" cap="flat" cmpd="sng">
                <a:solidFill>
                  <a:srgbClr val="7F7F7F"/>
                </a:solidFill>
                <a:prstDash val="solid"/>
                <a:miter lim="800000"/>
                <a:headEnd type="none" w="sm" len="sm"/>
                <a:tailEnd type="none" w="sm" len="sm"/>
              </a:ln>
            </p:spPr>
          </p:cxnSp>
          <p:sp>
            <p:nvSpPr>
              <p:cNvPr id="130" name="Google Shape;130;p4"/>
              <p:cNvSpPr/>
              <p:nvPr/>
            </p:nvSpPr>
            <p:spPr>
              <a:xfrm>
                <a:off x="8809631" y="1392707"/>
                <a:ext cx="3923638" cy="3834464"/>
              </a:xfrm>
              <a:custGeom>
                <a:avLst/>
                <a:gdLst/>
                <a:ahLst/>
                <a:cxnLst/>
                <a:rect l="l" t="t" r="r" b="b"/>
                <a:pathLst>
                  <a:path w="2332" h="2279" extrusionOk="0">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 name="Google Shape;131;p4"/>
              <p:cNvSpPr/>
              <p:nvPr/>
            </p:nvSpPr>
            <p:spPr>
              <a:xfrm>
                <a:off x="9181468" y="1820067"/>
                <a:ext cx="3630879" cy="3407104"/>
              </a:xfrm>
              <a:custGeom>
                <a:avLst/>
                <a:gdLst/>
                <a:ahLst/>
                <a:cxnLst/>
                <a:rect l="l" t="t" r="r" b="b"/>
                <a:pathLst>
                  <a:path w="2158" h="2025" extrusionOk="0">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4"/>
              <p:cNvSpPr/>
              <p:nvPr/>
            </p:nvSpPr>
            <p:spPr>
              <a:xfrm>
                <a:off x="9181468" y="1397754"/>
                <a:ext cx="2937681" cy="3873162"/>
              </a:xfrm>
              <a:custGeom>
                <a:avLst/>
                <a:gdLst/>
                <a:ahLst/>
                <a:cxnLst/>
                <a:rect l="l" t="t" r="r" b="b"/>
                <a:pathLst>
                  <a:path w="1746" h="2302" extrusionOk="0">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4"/>
              <p:cNvSpPr/>
              <p:nvPr/>
            </p:nvSpPr>
            <p:spPr>
              <a:xfrm>
                <a:off x="8809631" y="2664692"/>
                <a:ext cx="1918073" cy="1845725"/>
              </a:xfrm>
              <a:custGeom>
                <a:avLst/>
                <a:gdLst/>
                <a:ahLst/>
                <a:cxnLst/>
                <a:rect l="l" t="t" r="r" b="b"/>
                <a:pathLst>
                  <a:path w="1140" h="1097" extrusionOk="0">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4"/>
              <p:cNvSpPr/>
              <p:nvPr/>
            </p:nvSpPr>
            <p:spPr>
              <a:xfrm>
                <a:off x="8841599" y="2592344"/>
                <a:ext cx="686468" cy="718436"/>
              </a:xfrm>
              <a:custGeom>
                <a:avLst/>
                <a:gdLst/>
                <a:ahLst/>
                <a:cxnLst/>
                <a:rect l="l" t="t" r="r" b="b"/>
                <a:pathLst>
                  <a:path w="408" h="427" extrusionOk="0">
                    <a:moveTo>
                      <a:pt x="375" y="0"/>
                    </a:moveTo>
                    <a:lnTo>
                      <a:pt x="408" y="427"/>
                    </a:lnTo>
                    <a:lnTo>
                      <a:pt x="0" y="27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4"/>
              <p:cNvSpPr/>
              <p:nvPr/>
            </p:nvSpPr>
            <p:spPr>
              <a:xfrm>
                <a:off x="9528067" y="1392707"/>
                <a:ext cx="2686985" cy="1199637"/>
              </a:xfrm>
              <a:custGeom>
                <a:avLst/>
                <a:gdLst/>
                <a:ahLst/>
                <a:cxnLst/>
                <a:rect l="l" t="t" r="r" b="b"/>
                <a:pathLst>
                  <a:path w="1597" h="713" extrusionOk="0">
                    <a:moveTo>
                      <a:pt x="0" y="713"/>
                    </a:moveTo>
                    <a:lnTo>
                      <a:pt x="424" y="261"/>
                    </a:lnTo>
                    <a:lnTo>
                      <a:pt x="547" y="0"/>
                    </a:lnTo>
                    <a:lnTo>
                      <a:pt x="566" y="10"/>
                    </a:lnTo>
                    <a:lnTo>
                      <a:pt x="1057" y="254"/>
                    </a:lnTo>
                    <a:lnTo>
                      <a:pt x="1154" y="81"/>
                    </a:lnTo>
                    <a:lnTo>
                      <a:pt x="1265" y="500"/>
                    </a:lnTo>
                    <a:lnTo>
                      <a:pt x="1597" y="358"/>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4"/>
              <p:cNvSpPr/>
              <p:nvPr/>
            </p:nvSpPr>
            <p:spPr>
              <a:xfrm>
                <a:off x="9554988" y="2664692"/>
                <a:ext cx="1277033" cy="1653917"/>
              </a:xfrm>
              <a:custGeom>
                <a:avLst/>
                <a:gdLst/>
                <a:ahLst/>
                <a:cxnLst/>
                <a:rect l="l" t="t" r="r" b="b"/>
                <a:pathLst>
                  <a:path w="759" h="983" extrusionOk="0">
                    <a:moveTo>
                      <a:pt x="0" y="398"/>
                    </a:moveTo>
                    <a:lnTo>
                      <a:pt x="759" y="983"/>
                    </a:lnTo>
                    <a:lnTo>
                      <a:pt x="552" y="512"/>
                    </a:lnTo>
                    <a:lnTo>
                      <a:pt x="759" y="448"/>
                    </a:lnTo>
                    <a:lnTo>
                      <a:pt x="652" y="0"/>
                    </a:lnTo>
                    <a:lnTo>
                      <a:pt x="34" y="384"/>
                    </a:lnTo>
                    <a:lnTo>
                      <a:pt x="541" y="512"/>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4"/>
              <p:cNvSpPr/>
              <p:nvPr/>
            </p:nvSpPr>
            <p:spPr>
              <a:xfrm>
                <a:off x="11309856" y="3334335"/>
                <a:ext cx="780689" cy="489613"/>
              </a:xfrm>
              <a:custGeom>
                <a:avLst/>
                <a:gdLst/>
                <a:ahLst/>
                <a:cxnLst/>
                <a:rect l="l" t="t" r="r" b="b"/>
                <a:pathLst>
                  <a:path w="464" h="291" extrusionOk="0">
                    <a:moveTo>
                      <a:pt x="0" y="0"/>
                    </a:moveTo>
                    <a:lnTo>
                      <a:pt x="296" y="291"/>
                    </a:lnTo>
                    <a:lnTo>
                      <a:pt x="464" y="95"/>
                    </a:lnTo>
                    <a:lnTo>
                      <a:pt x="0"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p4"/>
              <p:cNvSpPr/>
              <p:nvPr/>
            </p:nvSpPr>
            <p:spPr>
              <a:xfrm>
                <a:off x="8949280" y="3374716"/>
                <a:ext cx="1196272" cy="1928168"/>
              </a:xfrm>
              <a:custGeom>
                <a:avLst/>
                <a:gdLst/>
                <a:ahLst/>
                <a:cxnLst/>
                <a:rect l="l" t="t" r="r" b="b"/>
                <a:pathLst>
                  <a:path w="711" h="1146" extrusionOk="0">
                    <a:moveTo>
                      <a:pt x="711" y="689"/>
                    </a:moveTo>
                    <a:lnTo>
                      <a:pt x="628" y="1146"/>
                    </a:lnTo>
                    <a:lnTo>
                      <a:pt x="469" y="533"/>
                    </a:lnTo>
                    <a:lnTo>
                      <a:pt x="280" y="303"/>
                    </a:lnTo>
                    <a:lnTo>
                      <a:pt x="0" y="452"/>
                    </a:lnTo>
                    <a:lnTo>
                      <a:pt x="344" y="0"/>
                    </a:lnTo>
                    <a:lnTo>
                      <a:pt x="299" y="291"/>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39" name="Google Shape;139;p4"/>
              <p:cNvCxnSpPr/>
              <p:nvPr/>
            </p:nvCxnSpPr>
            <p:spPr>
              <a:xfrm rot="10800000">
                <a:off x="9607146" y="3374716"/>
                <a:ext cx="1224875" cy="75713"/>
              </a:xfrm>
              <a:prstGeom prst="straightConnector1">
                <a:avLst/>
              </a:prstGeom>
              <a:noFill/>
              <a:ln w="12700" cap="flat" cmpd="sng">
                <a:solidFill>
                  <a:srgbClr val="7F7F7F"/>
                </a:solidFill>
                <a:prstDash val="solid"/>
                <a:miter lim="800000"/>
                <a:headEnd type="none" w="sm" len="sm"/>
                <a:tailEnd type="none" w="sm" len="sm"/>
              </a:ln>
            </p:spPr>
          </p:cxnSp>
          <p:cxnSp>
            <p:nvCxnSpPr>
              <p:cNvPr id="140" name="Google Shape;140;p4"/>
              <p:cNvCxnSpPr/>
              <p:nvPr/>
            </p:nvCxnSpPr>
            <p:spPr>
              <a:xfrm flipH="1">
                <a:off x="12171307" y="2787516"/>
                <a:ext cx="498026" cy="80761"/>
              </a:xfrm>
              <a:prstGeom prst="straightConnector1">
                <a:avLst/>
              </a:prstGeom>
              <a:noFill/>
              <a:ln w="12700" cap="flat" cmpd="sng">
                <a:solidFill>
                  <a:srgbClr val="7F7F7F"/>
                </a:solidFill>
                <a:prstDash val="solid"/>
                <a:miter lim="800000"/>
                <a:headEnd type="none" w="sm" len="sm"/>
                <a:tailEnd type="none" w="sm" len="sm"/>
              </a:ln>
            </p:spPr>
          </p:cxnSp>
          <p:sp>
            <p:nvSpPr>
              <p:cNvPr id="141" name="Google Shape;141;p4"/>
              <p:cNvSpPr/>
              <p:nvPr/>
            </p:nvSpPr>
            <p:spPr>
              <a:xfrm>
                <a:off x="11923976" y="3521095"/>
                <a:ext cx="291076" cy="1268620"/>
              </a:xfrm>
              <a:custGeom>
                <a:avLst/>
                <a:gdLst/>
                <a:ahLst/>
                <a:cxnLst/>
                <a:rect l="l" t="t" r="r" b="b"/>
                <a:pathLst>
                  <a:path w="173" h="754" extrusionOk="0">
                    <a:moveTo>
                      <a:pt x="0" y="754"/>
                    </a:moveTo>
                    <a:lnTo>
                      <a:pt x="173" y="308"/>
                    </a:lnTo>
                    <a:lnTo>
                      <a:pt x="116"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42" name="Google Shape;142;p4"/>
              <p:cNvCxnSpPr/>
              <p:nvPr/>
            </p:nvCxnSpPr>
            <p:spPr>
              <a:xfrm rot="10800000">
                <a:off x="12215052" y="4039311"/>
                <a:ext cx="454281" cy="279298"/>
              </a:xfrm>
              <a:prstGeom prst="straightConnector1">
                <a:avLst/>
              </a:prstGeom>
              <a:noFill/>
              <a:ln w="12700" cap="flat" cmpd="sng">
                <a:solidFill>
                  <a:srgbClr val="7F7F7F"/>
                </a:solidFill>
                <a:prstDash val="solid"/>
                <a:miter lim="800000"/>
                <a:headEnd type="none" w="sm" len="sm"/>
                <a:tailEnd type="none" w="sm" len="sm"/>
              </a:ln>
            </p:spPr>
          </p:cxnSp>
          <p:cxnSp>
            <p:nvCxnSpPr>
              <p:cNvPr id="143" name="Google Shape;143;p4"/>
              <p:cNvCxnSpPr/>
              <p:nvPr/>
            </p:nvCxnSpPr>
            <p:spPr>
              <a:xfrm>
                <a:off x="11819660" y="3852552"/>
                <a:ext cx="72348" cy="937164"/>
              </a:xfrm>
              <a:prstGeom prst="straightConnector1">
                <a:avLst/>
              </a:prstGeom>
              <a:noFill/>
              <a:ln w="12700" cap="flat" cmpd="sng">
                <a:solidFill>
                  <a:srgbClr val="7F7F7F"/>
                </a:solidFill>
                <a:prstDash val="solid"/>
                <a:miter lim="800000"/>
                <a:headEnd type="none" w="sm" len="sm"/>
                <a:tailEnd type="none" w="sm" len="sm"/>
              </a:ln>
            </p:spPr>
          </p:cxnSp>
          <p:cxnSp>
            <p:nvCxnSpPr>
              <p:cNvPr id="144" name="Google Shape;144;p4"/>
              <p:cNvCxnSpPr/>
              <p:nvPr/>
            </p:nvCxnSpPr>
            <p:spPr>
              <a:xfrm flipH="1">
                <a:off x="9962157" y="4789715"/>
                <a:ext cx="844625" cy="513169"/>
              </a:xfrm>
              <a:prstGeom prst="straightConnector1">
                <a:avLst/>
              </a:prstGeom>
              <a:noFill/>
              <a:ln w="12700" cap="flat" cmpd="sng">
                <a:solidFill>
                  <a:srgbClr val="7F7F7F"/>
                </a:solidFill>
                <a:prstDash val="solid"/>
                <a:miter lim="800000"/>
                <a:headEnd type="none" w="sm" len="sm"/>
                <a:tailEnd type="none" w="sm" len="sm"/>
              </a:ln>
            </p:spPr>
          </p:cxnSp>
          <p:cxnSp>
            <p:nvCxnSpPr>
              <p:cNvPr id="145" name="Google Shape;145;p4"/>
              <p:cNvCxnSpPr/>
              <p:nvPr/>
            </p:nvCxnSpPr>
            <p:spPr>
              <a:xfrm rot="10800000">
                <a:off x="10727704" y="2684882"/>
                <a:ext cx="457646" cy="0"/>
              </a:xfrm>
              <a:prstGeom prst="straightConnector1">
                <a:avLst/>
              </a:prstGeom>
              <a:noFill/>
              <a:ln w="12700" cap="flat" cmpd="sng">
                <a:solidFill>
                  <a:srgbClr val="7F7F7F"/>
                </a:solidFill>
                <a:prstDash val="solid"/>
                <a:miter lim="800000"/>
                <a:headEnd type="none" w="sm" len="sm"/>
                <a:tailEnd type="none" w="sm" len="sm"/>
              </a:ln>
            </p:spPr>
          </p:cxnSp>
          <p:cxnSp>
            <p:nvCxnSpPr>
              <p:cNvPr id="146" name="Google Shape;146;p4"/>
              <p:cNvCxnSpPr/>
              <p:nvPr/>
            </p:nvCxnSpPr>
            <p:spPr>
              <a:xfrm flipH="1">
                <a:off x="10870718" y="3310780"/>
                <a:ext cx="314631" cy="99269"/>
              </a:xfrm>
              <a:prstGeom prst="straightConnector1">
                <a:avLst/>
              </a:prstGeom>
              <a:noFill/>
              <a:ln w="12700" cap="flat" cmpd="sng">
                <a:solidFill>
                  <a:srgbClr val="7F7F7F"/>
                </a:solidFill>
                <a:prstDash val="solid"/>
                <a:miter lim="800000"/>
                <a:headEnd type="none" w="sm" len="sm"/>
                <a:tailEnd type="none" w="sm" len="sm"/>
              </a:ln>
            </p:spPr>
          </p:cxnSp>
        </p:grpSp>
        <p:sp>
          <p:nvSpPr>
            <p:cNvPr id="147" name="Google Shape;147;p4"/>
            <p:cNvSpPr/>
            <p:nvPr/>
          </p:nvSpPr>
          <p:spPr>
            <a:xfrm>
              <a:off x="6533178" y="2091795"/>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4"/>
            <p:cNvSpPr/>
            <p:nvPr/>
          </p:nvSpPr>
          <p:spPr>
            <a:xfrm>
              <a:off x="7443421" y="308448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 name="Google Shape;149;p4"/>
            <p:cNvSpPr/>
            <p:nvPr/>
          </p:nvSpPr>
          <p:spPr>
            <a:xfrm>
              <a:off x="6960538" y="3264511"/>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 name="Google Shape;150;p4"/>
            <p:cNvSpPr/>
            <p:nvPr/>
          </p:nvSpPr>
          <p:spPr>
            <a:xfrm>
              <a:off x="6413719" y="2929690"/>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4"/>
            <p:cNvSpPr/>
            <p:nvPr/>
          </p:nvSpPr>
          <p:spPr>
            <a:xfrm>
              <a:off x="5696965" y="3765903"/>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p4"/>
            <p:cNvSpPr/>
            <p:nvPr/>
          </p:nvSpPr>
          <p:spPr>
            <a:xfrm>
              <a:off x="5027322" y="3008768"/>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p4"/>
            <p:cNvSpPr/>
            <p:nvPr/>
          </p:nvSpPr>
          <p:spPr>
            <a:xfrm>
              <a:off x="4440123" y="3669999"/>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p4"/>
            <p:cNvSpPr/>
            <p:nvPr/>
          </p:nvSpPr>
          <p:spPr>
            <a:xfrm>
              <a:off x="4672310" y="411250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4"/>
            <p:cNvSpPr/>
            <p:nvPr/>
          </p:nvSpPr>
          <p:spPr>
            <a:xfrm>
              <a:off x="5357096" y="4731669"/>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p4"/>
            <p:cNvSpPr/>
            <p:nvPr/>
          </p:nvSpPr>
          <p:spPr>
            <a:xfrm>
              <a:off x="6481020" y="4268976"/>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4"/>
            <p:cNvSpPr/>
            <p:nvPr/>
          </p:nvSpPr>
          <p:spPr>
            <a:xfrm>
              <a:off x="7027839" y="4073804"/>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4"/>
            <p:cNvSpPr/>
            <p:nvPr/>
          </p:nvSpPr>
          <p:spPr>
            <a:xfrm>
              <a:off x="7443421" y="4268976"/>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59" name="Google Shape;159;p4"/>
            <p:cNvGrpSpPr/>
            <p:nvPr/>
          </p:nvGrpSpPr>
          <p:grpSpPr>
            <a:xfrm>
              <a:off x="4707152" y="2248023"/>
              <a:ext cx="2414023" cy="2901694"/>
              <a:chOff x="4707152" y="2248023"/>
              <a:chExt cx="2414023" cy="2901694"/>
            </a:xfrm>
          </p:grpSpPr>
          <p:sp>
            <p:nvSpPr>
              <p:cNvPr id="160" name="Google Shape;160;p4"/>
              <p:cNvSpPr/>
              <p:nvPr/>
            </p:nvSpPr>
            <p:spPr>
              <a:xfrm>
                <a:off x="6054864" y="5013433"/>
                <a:ext cx="136284" cy="136284"/>
              </a:xfrm>
              <a:prstGeom prst="ellipse">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61" name="Google Shape;161;p4"/>
              <p:cNvGrpSpPr/>
              <p:nvPr/>
            </p:nvGrpSpPr>
            <p:grpSpPr>
              <a:xfrm>
                <a:off x="4707152" y="2248023"/>
                <a:ext cx="2414023" cy="2522443"/>
                <a:chOff x="4707152" y="2248023"/>
                <a:chExt cx="2414023" cy="2522443"/>
              </a:xfrm>
            </p:grpSpPr>
            <p:grpSp>
              <p:nvGrpSpPr>
                <p:cNvPr id="162" name="Google Shape;162;p4"/>
                <p:cNvGrpSpPr/>
                <p:nvPr/>
              </p:nvGrpSpPr>
              <p:grpSpPr>
                <a:xfrm>
                  <a:off x="6792726" y="2408141"/>
                  <a:ext cx="328449" cy="330554"/>
                  <a:chOff x="4149281" y="1887719"/>
                  <a:chExt cx="224837" cy="226650"/>
                </a:xfrm>
              </p:grpSpPr>
              <p:sp>
                <p:nvSpPr>
                  <p:cNvPr id="163" name="Google Shape;163;p4"/>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4" name="Google Shape;164;p4"/>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65" name="Google Shape;165;p4"/>
                <p:cNvSpPr/>
                <p:nvPr/>
              </p:nvSpPr>
              <p:spPr>
                <a:xfrm>
                  <a:off x="5832354" y="2796766"/>
                  <a:ext cx="328449" cy="330554"/>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66" name="Google Shape;166;p4"/>
                <p:cNvGrpSpPr/>
                <p:nvPr/>
              </p:nvGrpSpPr>
              <p:grpSpPr>
                <a:xfrm>
                  <a:off x="4707152" y="3462362"/>
                  <a:ext cx="328449" cy="330554"/>
                  <a:chOff x="4149281" y="1887719"/>
                  <a:chExt cx="224837" cy="226650"/>
                </a:xfrm>
              </p:grpSpPr>
              <p:sp>
                <p:nvSpPr>
                  <p:cNvPr id="167" name="Google Shape;167;p4"/>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 name="Google Shape;168;p4"/>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69" name="Google Shape;169;p4"/>
                <p:cNvGrpSpPr/>
                <p:nvPr/>
              </p:nvGrpSpPr>
              <p:grpSpPr>
                <a:xfrm>
                  <a:off x="5940643" y="4439912"/>
                  <a:ext cx="328449" cy="330554"/>
                  <a:chOff x="4149281" y="1887719"/>
                  <a:chExt cx="224837" cy="226650"/>
                </a:xfrm>
              </p:grpSpPr>
              <p:sp>
                <p:nvSpPr>
                  <p:cNvPr id="170" name="Google Shape;170;p4"/>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1" name="Google Shape;171;p4"/>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72" name="Google Shape;172;p4"/>
                <p:cNvGrpSpPr/>
                <p:nvPr/>
              </p:nvGrpSpPr>
              <p:grpSpPr>
                <a:xfrm>
                  <a:off x="5995533" y="2248023"/>
                  <a:ext cx="206943" cy="208270"/>
                  <a:chOff x="4149281" y="1887719"/>
                  <a:chExt cx="224837" cy="226650"/>
                </a:xfrm>
              </p:grpSpPr>
              <p:sp>
                <p:nvSpPr>
                  <p:cNvPr id="173" name="Google Shape;173;p4"/>
                  <p:cNvSpPr/>
                  <p:nvPr/>
                </p:nvSpPr>
                <p:spPr>
                  <a:xfrm>
                    <a:off x="4149281" y="1887719"/>
                    <a:ext cx="224837" cy="226650"/>
                  </a:xfrm>
                  <a:prstGeom prst="ellipse">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4" name="Google Shape;174;p4"/>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grpSp>
          <p:nvGrpSpPr>
            <p:cNvPr id="175" name="Google Shape;175;p4"/>
            <p:cNvGrpSpPr/>
            <p:nvPr/>
          </p:nvGrpSpPr>
          <p:grpSpPr>
            <a:xfrm>
              <a:off x="5983836" y="3409773"/>
              <a:ext cx="1547693" cy="469425"/>
              <a:chOff x="5983836" y="3409773"/>
              <a:chExt cx="1547693" cy="469425"/>
            </a:xfrm>
          </p:grpSpPr>
          <p:grpSp>
            <p:nvGrpSpPr>
              <p:cNvPr id="176" name="Google Shape;176;p4"/>
              <p:cNvGrpSpPr/>
              <p:nvPr/>
            </p:nvGrpSpPr>
            <p:grpSpPr>
              <a:xfrm>
                <a:off x="6383629" y="3409773"/>
                <a:ext cx="328449" cy="330554"/>
                <a:chOff x="4149281" y="1887719"/>
                <a:chExt cx="224837" cy="226650"/>
              </a:xfrm>
            </p:grpSpPr>
            <p:sp>
              <p:nvSpPr>
                <p:cNvPr id="177" name="Google Shape;177;p4"/>
                <p:cNvSpPr/>
                <p:nvPr/>
              </p:nvSpPr>
              <p:spPr>
                <a:xfrm>
                  <a:off x="4149281" y="1887719"/>
                  <a:ext cx="224837" cy="226650"/>
                </a:xfrm>
                <a:prstGeom prst="ellipse">
                  <a:avLst/>
                </a:prstGeom>
                <a:solidFill>
                  <a:srgbClr val="2092BC"/>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 name="Google Shape;178;p4"/>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79" name="Google Shape;179;p4"/>
              <p:cNvGrpSpPr/>
              <p:nvPr/>
            </p:nvGrpSpPr>
            <p:grpSpPr>
              <a:xfrm>
                <a:off x="5983836" y="3624513"/>
                <a:ext cx="206943" cy="208270"/>
                <a:chOff x="4149281" y="1887719"/>
                <a:chExt cx="224837" cy="226650"/>
              </a:xfrm>
            </p:grpSpPr>
            <p:sp>
              <p:nvSpPr>
                <p:cNvPr id="180" name="Google Shape;180;p4"/>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1" name="Google Shape;181;p4"/>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82" name="Google Shape;182;p4"/>
              <p:cNvGrpSpPr/>
              <p:nvPr/>
            </p:nvGrpSpPr>
            <p:grpSpPr>
              <a:xfrm>
                <a:off x="7303891" y="3650101"/>
                <a:ext cx="227638" cy="229097"/>
                <a:chOff x="4149281" y="1887719"/>
                <a:chExt cx="224837" cy="226650"/>
              </a:xfrm>
            </p:grpSpPr>
            <p:sp>
              <p:nvSpPr>
                <p:cNvPr id="183" name="Google Shape;183;p4"/>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4" name="Google Shape;184;p4"/>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nvGrpSpPr>
            <p:cNvPr id="185" name="Google Shape;185;p4"/>
            <p:cNvGrpSpPr/>
            <p:nvPr/>
          </p:nvGrpSpPr>
          <p:grpSpPr>
            <a:xfrm>
              <a:off x="3990983" y="1563392"/>
              <a:ext cx="4185447" cy="4108467"/>
              <a:chOff x="3990983" y="1563392"/>
              <a:chExt cx="4185447" cy="4108467"/>
            </a:xfrm>
          </p:grpSpPr>
          <p:grpSp>
            <p:nvGrpSpPr>
              <p:cNvPr id="186" name="Google Shape;186;p4"/>
              <p:cNvGrpSpPr/>
              <p:nvPr/>
            </p:nvGrpSpPr>
            <p:grpSpPr>
              <a:xfrm>
                <a:off x="4085983" y="4338917"/>
                <a:ext cx="250401" cy="252007"/>
                <a:chOff x="4149281" y="1887719"/>
                <a:chExt cx="224837" cy="226650"/>
              </a:xfrm>
            </p:grpSpPr>
            <p:sp>
              <p:nvSpPr>
                <p:cNvPr id="187" name="Google Shape;187;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8" name="Google Shape;188;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89" name="Google Shape;189;p4"/>
              <p:cNvGrpSpPr/>
              <p:nvPr/>
            </p:nvGrpSpPr>
            <p:grpSpPr>
              <a:xfrm>
                <a:off x="5165128" y="5419852"/>
                <a:ext cx="250401" cy="252007"/>
                <a:chOff x="4149281" y="1887719"/>
                <a:chExt cx="224837" cy="226650"/>
              </a:xfrm>
            </p:grpSpPr>
            <p:sp>
              <p:nvSpPr>
                <p:cNvPr id="190" name="Google Shape;190;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1" name="Google Shape;191;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92" name="Google Shape;192;p4"/>
              <p:cNvGrpSpPr/>
              <p:nvPr/>
            </p:nvGrpSpPr>
            <p:grpSpPr>
              <a:xfrm>
                <a:off x="6786047" y="5374409"/>
                <a:ext cx="250401" cy="252007"/>
                <a:chOff x="4149281" y="1887719"/>
                <a:chExt cx="224837" cy="226650"/>
              </a:xfrm>
            </p:grpSpPr>
            <p:sp>
              <p:nvSpPr>
                <p:cNvPr id="193" name="Google Shape;193;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4" name="Google Shape;194;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95" name="Google Shape;195;p4"/>
              <p:cNvGrpSpPr/>
              <p:nvPr/>
            </p:nvGrpSpPr>
            <p:grpSpPr>
              <a:xfrm>
                <a:off x="7853773" y="4463088"/>
                <a:ext cx="250401" cy="252007"/>
                <a:chOff x="4149281" y="1887719"/>
                <a:chExt cx="224837" cy="226650"/>
              </a:xfrm>
            </p:grpSpPr>
            <p:sp>
              <p:nvSpPr>
                <p:cNvPr id="196" name="Google Shape;196;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197" name="Google Shape;197;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grpSp>
          <p:sp>
            <p:nvSpPr>
              <p:cNvPr id="198" name="Google Shape;198;p4"/>
              <p:cNvSpPr/>
              <p:nvPr/>
            </p:nvSpPr>
            <p:spPr>
              <a:xfrm>
                <a:off x="7900989" y="2960836"/>
                <a:ext cx="275441" cy="277207"/>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99" name="Google Shape;199;p4"/>
              <p:cNvGrpSpPr/>
              <p:nvPr/>
            </p:nvGrpSpPr>
            <p:grpSpPr>
              <a:xfrm>
                <a:off x="7460264" y="2178046"/>
                <a:ext cx="206943" cy="208270"/>
                <a:chOff x="4149281" y="1887719"/>
                <a:chExt cx="224837" cy="226650"/>
              </a:xfrm>
            </p:grpSpPr>
            <p:sp>
              <p:nvSpPr>
                <p:cNvPr id="200" name="Google Shape;200;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1" name="Google Shape;201;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02" name="Google Shape;202;p4"/>
              <p:cNvGrpSpPr/>
              <p:nvPr/>
            </p:nvGrpSpPr>
            <p:grpSpPr>
              <a:xfrm>
                <a:off x="6673055" y="1696133"/>
                <a:ext cx="206943" cy="208270"/>
                <a:chOff x="4149281" y="1887719"/>
                <a:chExt cx="224837" cy="226650"/>
              </a:xfrm>
            </p:grpSpPr>
            <p:sp>
              <p:nvSpPr>
                <p:cNvPr id="203" name="Google Shape;203;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4" name="Google Shape;204;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05" name="Google Shape;205;p4"/>
              <p:cNvGrpSpPr/>
              <p:nvPr/>
            </p:nvGrpSpPr>
            <p:grpSpPr>
              <a:xfrm>
                <a:off x="5636903" y="1563392"/>
                <a:ext cx="206943" cy="208270"/>
                <a:chOff x="4149281" y="1887719"/>
                <a:chExt cx="224837" cy="226650"/>
              </a:xfrm>
            </p:grpSpPr>
            <p:sp>
              <p:nvSpPr>
                <p:cNvPr id="206" name="Google Shape;206;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08" name="Google Shape;208;p4"/>
              <p:cNvGrpSpPr/>
              <p:nvPr/>
            </p:nvGrpSpPr>
            <p:grpSpPr>
              <a:xfrm>
                <a:off x="4353051" y="2331478"/>
                <a:ext cx="219675" cy="221084"/>
                <a:chOff x="4149281" y="1887719"/>
                <a:chExt cx="224837" cy="226650"/>
              </a:xfrm>
            </p:grpSpPr>
            <p:sp>
              <p:nvSpPr>
                <p:cNvPr id="209" name="Google Shape;209;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0" name="Google Shape;210;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11" name="Google Shape;211;p4"/>
              <p:cNvGrpSpPr/>
              <p:nvPr/>
            </p:nvGrpSpPr>
            <p:grpSpPr>
              <a:xfrm>
                <a:off x="3990983" y="3187984"/>
                <a:ext cx="219675" cy="221084"/>
                <a:chOff x="4149281" y="1887719"/>
                <a:chExt cx="224837" cy="226650"/>
              </a:xfrm>
            </p:grpSpPr>
            <p:sp>
              <p:nvSpPr>
                <p:cNvPr id="212" name="Google Shape;212;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3" name="Google Shape;213;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14" name="Google Shape;214;p4"/>
              <p:cNvGrpSpPr/>
              <p:nvPr/>
            </p:nvGrpSpPr>
            <p:grpSpPr>
              <a:xfrm>
                <a:off x="4705258" y="2828806"/>
                <a:ext cx="199705" cy="200984"/>
                <a:chOff x="4149281" y="1887719"/>
                <a:chExt cx="224837" cy="226650"/>
              </a:xfrm>
            </p:grpSpPr>
            <p:sp>
              <p:nvSpPr>
                <p:cNvPr id="215" name="Google Shape;215;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6" name="Google Shape;216;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17" name="Google Shape;217;p4"/>
              <p:cNvGrpSpPr/>
              <p:nvPr/>
            </p:nvGrpSpPr>
            <p:grpSpPr>
              <a:xfrm>
                <a:off x="4867553" y="4396697"/>
                <a:ext cx="328449" cy="330554"/>
                <a:chOff x="4149281" y="1887719"/>
                <a:chExt cx="224837" cy="226650"/>
              </a:xfrm>
            </p:grpSpPr>
            <p:sp>
              <p:nvSpPr>
                <p:cNvPr id="218" name="Google Shape;218;p4"/>
                <p:cNvSpPr/>
                <p:nvPr/>
              </p:nvSpPr>
              <p:spPr>
                <a:xfrm>
                  <a:off x="4149281" y="1887719"/>
                  <a:ext cx="224837" cy="226650"/>
                </a:xfrm>
                <a:prstGeom prst="ellipse">
                  <a:avLst/>
                </a:prstGeom>
                <a:solidFill>
                  <a:srgbClr val="A6A99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9" name="Google Shape;219;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20" name="Google Shape;220;p4"/>
              <p:cNvGrpSpPr/>
              <p:nvPr/>
            </p:nvGrpSpPr>
            <p:grpSpPr>
              <a:xfrm>
                <a:off x="5480832" y="1998704"/>
                <a:ext cx="206943" cy="208270"/>
                <a:chOff x="4149281" y="1887719"/>
                <a:chExt cx="224837" cy="226650"/>
              </a:xfrm>
            </p:grpSpPr>
            <p:sp>
              <p:nvSpPr>
                <p:cNvPr id="221" name="Google Shape;221;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2" name="Google Shape;222;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23" name="Google Shape;223;p4"/>
              <p:cNvGrpSpPr/>
              <p:nvPr/>
            </p:nvGrpSpPr>
            <p:grpSpPr>
              <a:xfrm>
                <a:off x="7068613" y="4908628"/>
                <a:ext cx="250402" cy="252007"/>
                <a:chOff x="4149281" y="1887719"/>
                <a:chExt cx="224837" cy="226650"/>
              </a:xfrm>
            </p:grpSpPr>
            <p:sp>
              <p:nvSpPr>
                <p:cNvPr id="224" name="Google Shape;224;p4"/>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5" name="Google Shape;225;p4"/>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sp>
        <p:nvSpPr>
          <p:cNvPr id="226" name="Google Shape;226;p4"/>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4"/>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4"/>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仅标题" type="titleOnly">
  <p:cSld name="TITLE_ONLY">
    <p:spTree>
      <p:nvGrpSpPr>
        <p:cNvPr id="1" name="Shape 229"/>
        <p:cNvGrpSpPr/>
        <p:nvPr/>
      </p:nvGrpSpPr>
      <p:grpSpPr>
        <a:xfrm>
          <a:off x="0" y="0"/>
          <a:ext cx="0" cy="0"/>
          <a:chOff x="0" y="0"/>
          <a:chExt cx="0" cy="0"/>
        </a:xfrm>
      </p:grpSpPr>
      <p:sp>
        <p:nvSpPr>
          <p:cNvPr id="230" name="Google Shape;230;p5"/>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5"/>
          <p:cNvSpPr/>
          <p:nvPr/>
        </p:nvSpPr>
        <p:spPr>
          <a:xfrm>
            <a:off x="669925" y="1045445"/>
            <a:ext cx="10856892" cy="88789"/>
          </a:xfrm>
          <a:prstGeom prst="rect">
            <a:avLst/>
          </a:prstGeom>
          <a:solidFill>
            <a:srgbClr val="ACB8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2" name="Google Shape;232;p5"/>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末尾幻灯片">
  <p:cSld name="末尾幻灯片">
    <p:spTree>
      <p:nvGrpSpPr>
        <p:cNvPr id="1" name="Shape 235"/>
        <p:cNvGrpSpPr/>
        <p:nvPr/>
      </p:nvGrpSpPr>
      <p:grpSpPr>
        <a:xfrm>
          <a:off x="0" y="0"/>
          <a:ext cx="0" cy="0"/>
          <a:chOff x="0" y="0"/>
          <a:chExt cx="0" cy="0"/>
        </a:xfrm>
      </p:grpSpPr>
      <p:sp>
        <p:nvSpPr>
          <p:cNvPr id="236" name="Google Shape;236;p6"/>
          <p:cNvSpPr txBox="1">
            <a:spLocks noGrp="1"/>
          </p:cNvSpPr>
          <p:nvPr>
            <p:ph type="ctrTitle"/>
          </p:nvPr>
        </p:nvSpPr>
        <p:spPr>
          <a:xfrm>
            <a:off x="1035242" y="3135325"/>
            <a:ext cx="5537071" cy="1174208"/>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dk1"/>
              </a:buClr>
              <a:buSzPts val="3200"/>
              <a:buFont typeface="Arial"/>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6"/>
          <p:cNvSpPr txBox="1">
            <a:spLocks noGrp="1"/>
          </p:cNvSpPr>
          <p:nvPr>
            <p:ph type="body" idx="1"/>
          </p:nvPr>
        </p:nvSpPr>
        <p:spPr>
          <a:xfrm>
            <a:off x="1035242" y="4402857"/>
            <a:ext cx="5537071" cy="310871"/>
          </a:xfrm>
          <a:prstGeom prst="rect">
            <a:avLst/>
          </a:prstGeom>
          <a:noFill/>
          <a:ln>
            <a:noFill/>
          </a:ln>
        </p:spPr>
        <p:txBody>
          <a:bodyPr spcFirstLastPara="1" wrap="square" lIns="91425" tIns="45700" rIns="91425" bIns="45700" anchor="b" anchorCtr="0"/>
          <a:lstStyle>
            <a:lvl1pPr marL="457200" lvl="0" indent="-228600" algn="r">
              <a:lnSpc>
                <a:spcPct val="90000"/>
              </a:lnSpc>
              <a:spcBef>
                <a:spcPts val="1000"/>
              </a:spcBef>
              <a:spcAft>
                <a:spcPts val="0"/>
              </a:spcAft>
              <a:buClr>
                <a:schemeClr val="dk1"/>
              </a:buClr>
              <a:buSzPts val="1400"/>
              <a:buNone/>
              <a:defRPr sz="1400">
                <a:solidFill>
                  <a:schemeClr val="dk1"/>
                </a:solidFill>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8" name="Google Shape;238;p6"/>
          <p:cNvSpPr txBox="1">
            <a:spLocks noGrp="1"/>
          </p:cNvSpPr>
          <p:nvPr>
            <p:ph type="body" idx="2"/>
          </p:nvPr>
        </p:nvSpPr>
        <p:spPr>
          <a:xfrm>
            <a:off x="1035242" y="4718491"/>
            <a:ext cx="5537071" cy="310871"/>
          </a:xfrm>
          <a:prstGeom prst="rect">
            <a:avLst/>
          </a:prstGeom>
          <a:noFill/>
          <a:ln>
            <a:noFill/>
          </a:ln>
        </p:spPr>
        <p:txBody>
          <a:bodyPr spcFirstLastPara="1" wrap="square" lIns="91425" tIns="45700" rIns="91425" bIns="45700" anchor="t" anchorCtr="0"/>
          <a:lstStyle>
            <a:lvl1pPr marL="457200" lvl="0" indent="-228600" algn="r">
              <a:lnSpc>
                <a:spcPct val="90000"/>
              </a:lnSpc>
              <a:spcBef>
                <a:spcPts val="1000"/>
              </a:spcBef>
              <a:spcAft>
                <a:spcPts val="0"/>
              </a:spcAft>
              <a:buClr>
                <a:schemeClr val="dk1"/>
              </a:buClr>
              <a:buSzPts val="1400"/>
              <a:buNone/>
              <a:defRPr sz="1400">
                <a:solidFill>
                  <a:schemeClr val="dk1"/>
                </a:solidFill>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6"/>
          <p:cNvSpPr/>
          <p:nvPr/>
        </p:nvSpPr>
        <p:spPr>
          <a:xfrm>
            <a:off x="1035242" y="2971697"/>
            <a:ext cx="5537071" cy="9259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0" name="Google Shape;240;p6"/>
          <p:cNvSpPr/>
          <p:nvPr/>
        </p:nvSpPr>
        <p:spPr>
          <a:xfrm>
            <a:off x="1035242" y="1949062"/>
            <a:ext cx="5537071" cy="1115234"/>
          </a:xfrm>
          <a:prstGeom prst="rect">
            <a:avLst/>
          </a:prstGeom>
        </p:spPr>
        <p:txBody>
          <a:bodyPr>
            <a:prstTxWarp prst="textPlain">
              <a:avLst/>
            </a:prstTxWarp>
          </a:bodyPr>
          <a:lstStyle/>
          <a:p>
            <a:pPr lvl="0" algn="l"/>
            <a:r>
              <a:rPr b="1" i="0">
                <a:ln>
                  <a:noFill/>
                </a:ln>
                <a:solidFill>
                  <a:schemeClr val="accent1"/>
                </a:solidFill>
                <a:latin typeface="Arial"/>
              </a:rPr>
              <a:t>THANKS</a:t>
            </a:r>
          </a:p>
        </p:txBody>
      </p:sp>
      <p:grpSp>
        <p:nvGrpSpPr>
          <p:cNvPr id="241" name="Google Shape;241;p6"/>
          <p:cNvGrpSpPr/>
          <p:nvPr/>
        </p:nvGrpSpPr>
        <p:grpSpPr>
          <a:xfrm>
            <a:off x="7202961" y="1200770"/>
            <a:ext cx="4185447" cy="4108467"/>
            <a:chOff x="3990983" y="1563392"/>
            <a:chExt cx="4185447" cy="4108467"/>
          </a:xfrm>
        </p:grpSpPr>
        <p:grpSp>
          <p:nvGrpSpPr>
            <p:cNvPr id="242" name="Google Shape;242;p6"/>
            <p:cNvGrpSpPr/>
            <p:nvPr/>
          </p:nvGrpSpPr>
          <p:grpSpPr>
            <a:xfrm>
              <a:off x="4101458" y="1653440"/>
              <a:ext cx="4002716" cy="3942145"/>
              <a:chOff x="8809631" y="1360739"/>
              <a:chExt cx="4002716" cy="3942145"/>
            </a:xfrm>
          </p:grpSpPr>
          <p:sp>
            <p:nvSpPr>
              <p:cNvPr id="243" name="Google Shape;243;p6"/>
              <p:cNvSpPr/>
              <p:nvPr/>
            </p:nvSpPr>
            <p:spPr>
              <a:xfrm>
                <a:off x="11732169" y="2341648"/>
                <a:ext cx="482883" cy="1179447"/>
              </a:xfrm>
              <a:custGeom>
                <a:avLst/>
                <a:gdLst/>
                <a:ahLst/>
                <a:cxnLst/>
                <a:rect l="l" t="t" r="r" b="b"/>
                <a:pathLst>
                  <a:path w="287" h="701" extrusionOk="0">
                    <a:moveTo>
                      <a:pt x="7" y="417"/>
                    </a:moveTo>
                    <a:lnTo>
                      <a:pt x="230" y="701"/>
                    </a:lnTo>
                    <a:lnTo>
                      <a:pt x="287" y="310"/>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 name="Google Shape;244;p6"/>
              <p:cNvSpPr/>
              <p:nvPr/>
            </p:nvSpPr>
            <p:spPr>
              <a:xfrm>
                <a:off x="10424851" y="1360739"/>
                <a:ext cx="1467158" cy="3428976"/>
              </a:xfrm>
              <a:custGeom>
                <a:avLst/>
                <a:gdLst/>
                <a:ahLst/>
                <a:cxnLst/>
                <a:rect l="l" t="t" r="r" b="b"/>
                <a:pathLst>
                  <a:path w="872" h="2038" extrusionOk="0">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45" name="Google Shape;245;p6"/>
              <p:cNvCxnSpPr/>
              <p:nvPr/>
            </p:nvCxnSpPr>
            <p:spPr>
              <a:xfrm flipH="1">
                <a:off x="9798953" y="2074128"/>
                <a:ext cx="1033068" cy="713389"/>
              </a:xfrm>
              <a:prstGeom prst="straightConnector1">
                <a:avLst/>
              </a:prstGeom>
              <a:noFill/>
              <a:ln w="12700" cap="flat" cmpd="sng">
                <a:solidFill>
                  <a:srgbClr val="7F7F7F"/>
                </a:solidFill>
                <a:prstDash val="solid"/>
                <a:miter lim="800000"/>
                <a:headEnd type="none" w="sm" len="sm"/>
                <a:tailEnd type="none" w="sm" len="sm"/>
              </a:ln>
            </p:spPr>
          </p:cxnSp>
          <p:sp>
            <p:nvSpPr>
              <p:cNvPr id="246" name="Google Shape;246;p6"/>
              <p:cNvSpPr/>
              <p:nvPr/>
            </p:nvSpPr>
            <p:spPr>
              <a:xfrm>
                <a:off x="8809631" y="1392707"/>
                <a:ext cx="3923638" cy="3834464"/>
              </a:xfrm>
              <a:custGeom>
                <a:avLst/>
                <a:gdLst/>
                <a:ahLst/>
                <a:cxnLst/>
                <a:rect l="l" t="t" r="r" b="b"/>
                <a:pathLst>
                  <a:path w="2332" h="2279" extrusionOk="0">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 name="Google Shape;247;p6"/>
              <p:cNvSpPr/>
              <p:nvPr/>
            </p:nvSpPr>
            <p:spPr>
              <a:xfrm>
                <a:off x="9181468" y="1820067"/>
                <a:ext cx="3630879" cy="3407104"/>
              </a:xfrm>
              <a:custGeom>
                <a:avLst/>
                <a:gdLst/>
                <a:ahLst/>
                <a:cxnLst/>
                <a:rect l="l" t="t" r="r" b="b"/>
                <a:pathLst>
                  <a:path w="2158" h="2025" extrusionOk="0">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 name="Google Shape;248;p6"/>
              <p:cNvSpPr/>
              <p:nvPr/>
            </p:nvSpPr>
            <p:spPr>
              <a:xfrm>
                <a:off x="9181468" y="1397754"/>
                <a:ext cx="2937681" cy="3873162"/>
              </a:xfrm>
              <a:custGeom>
                <a:avLst/>
                <a:gdLst/>
                <a:ahLst/>
                <a:cxnLst/>
                <a:rect l="l" t="t" r="r" b="b"/>
                <a:pathLst>
                  <a:path w="1746" h="2302" extrusionOk="0">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Google Shape;249;p6"/>
              <p:cNvSpPr/>
              <p:nvPr/>
            </p:nvSpPr>
            <p:spPr>
              <a:xfrm>
                <a:off x="8809631" y="2664692"/>
                <a:ext cx="1918073" cy="1845725"/>
              </a:xfrm>
              <a:custGeom>
                <a:avLst/>
                <a:gdLst/>
                <a:ahLst/>
                <a:cxnLst/>
                <a:rect l="l" t="t" r="r" b="b"/>
                <a:pathLst>
                  <a:path w="1140" h="1097" extrusionOk="0">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Google Shape;250;p6"/>
              <p:cNvSpPr/>
              <p:nvPr/>
            </p:nvSpPr>
            <p:spPr>
              <a:xfrm>
                <a:off x="8841599" y="2592344"/>
                <a:ext cx="686468" cy="718436"/>
              </a:xfrm>
              <a:custGeom>
                <a:avLst/>
                <a:gdLst/>
                <a:ahLst/>
                <a:cxnLst/>
                <a:rect l="l" t="t" r="r" b="b"/>
                <a:pathLst>
                  <a:path w="408" h="427" extrusionOk="0">
                    <a:moveTo>
                      <a:pt x="375" y="0"/>
                    </a:moveTo>
                    <a:lnTo>
                      <a:pt x="408" y="427"/>
                    </a:lnTo>
                    <a:lnTo>
                      <a:pt x="0" y="275"/>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Google Shape;251;p6"/>
              <p:cNvSpPr/>
              <p:nvPr/>
            </p:nvSpPr>
            <p:spPr>
              <a:xfrm>
                <a:off x="9528067" y="1392707"/>
                <a:ext cx="2686985" cy="1199637"/>
              </a:xfrm>
              <a:custGeom>
                <a:avLst/>
                <a:gdLst/>
                <a:ahLst/>
                <a:cxnLst/>
                <a:rect l="l" t="t" r="r" b="b"/>
                <a:pathLst>
                  <a:path w="1597" h="713" extrusionOk="0">
                    <a:moveTo>
                      <a:pt x="0" y="713"/>
                    </a:moveTo>
                    <a:lnTo>
                      <a:pt x="424" y="261"/>
                    </a:lnTo>
                    <a:lnTo>
                      <a:pt x="547" y="0"/>
                    </a:lnTo>
                    <a:lnTo>
                      <a:pt x="566" y="10"/>
                    </a:lnTo>
                    <a:lnTo>
                      <a:pt x="1057" y="254"/>
                    </a:lnTo>
                    <a:lnTo>
                      <a:pt x="1154" y="81"/>
                    </a:lnTo>
                    <a:lnTo>
                      <a:pt x="1265" y="500"/>
                    </a:lnTo>
                    <a:lnTo>
                      <a:pt x="1597" y="358"/>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6"/>
              <p:cNvSpPr/>
              <p:nvPr/>
            </p:nvSpPr>
            <p:spPr>
              <a:xfrm>
                <a:off x="9554988" y="2664692"/>
                <a:ext cx="1277033" cy="1653917"/>
              </a:xfrm>
              <a:custGeom>
                <a:avLst/>
                <a:gdLst/>
                <a:ahLst/>
                <a:cxnLst/>
                <a:rect l="l" t="t" r="r" b="b"/>
                <a:pathLst>
                  <a:path w="759" h="983" extrusionOk="0">
                    <a:moveTo>
                      <a:pt x="0" y="398"/>
                    </a:moveTo>
                    <a:lnTo>
                      <a:pt x="759" y="983"/>
                    </a:lnTo>
                    <a:lnTo>
                      <a:pt x="552" y="512"/>
                    </a:lnTo>
                    <a:lnTo>
                      <a:pt x="759" y="448"/>
                    </a:lnTo>
                    <a:lnTo>
                      <a:pt x="652" y="0"/>
                    </a:lnTo>
                    <a:lnTo>
                      <a:pt x="34" y="384"/>
                    </a:lnTo>
                    <a:lnTo>
                      <a:pt x="541" y="512"/>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Google Shape;253;p6"/>
              <p:cNvSpPr/>
              <p:nvPr/>
            </p:nvSpPr>
            <p:spPr>
              <a:xfrm>
                <a:off x="11309856" y="3334335"/>
                <a:ext cx="780689" cy="489613"/>
              </a:xfrm>
              <a:custGeom>
                <a:avLst/>
                <a:gdLst/>
                <a:ahLst/>
                <a:cxnLst/>
                <a:rect l="l" t="t" r="r" b="b"/>
                <a:pathLst>
                  <a:path w="464" h="291" extrusionOk="0">
                    <a:moveTo>
                      <a:pt x="0" y="0"/>
                    </a:moveTo>
                    <a:lnTo>
                      <a:pt x="296" y="291"/>
                    </a:lnTo>
                    <a:lnTo>
                      <a:pt x="464" y="95"/>
                    </a:lnTo>
                    <a:lnTo>
                      <a:pt x="0" y="0"/>
                    </a:lnTo>
                    <a:close/>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Google Shape;254;p6"/>
              <p:cNvSpPr/>
              <p:nvPr/>
            </p:nvSpPr>
            <p:spPr>
              <a:xfrm>
                <a:off x="8949280" y="3374716"/>
                <a:ext cx="1196272" cy="1928168"/>
              </a:xfrm>
              <a:custGeom>
                <a:avLst/>
                <a:gdLst/>
                <a:ahLst/>
                <a:cxnLst/>
                <a:rect l="l" t="t" r="r" b="b"/>
                <a:pathLst>
                  <a:path w="711" h="1146" extrusionOk="0">
                    <a:moveTo>
                      <a:pt x="711" y="689"/>
                    </a:moveTo>
                    <a:lnTo>
                      <a:pt x="628" y="1146"/>
                    </a:lnTo>
                    <a:lnTo>
                      <a:pt x="469" y="533"/>
                    </a:lnTo>
                    <a:lnTo>
                      <a:pt x="280" y="303"/>
                    </a:lnTo>
                    <a:lnTo>
                      <a:pt x="0" y="452"/>
                    </a:lnTo>
                    <a:lnTo>
                      <a:pt x="344" y="0"/>
                    </a:lnTo>
                    <a:lnTo>
                      <a:pt x="299" y="291"/>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55" name="Google Shape;255;p6"/>
              <p:cNvCxnSpPr/>
              <p:nvPr/>
            </p:nvCxnSpPr>
            <p:spPr>
              <a:xfrm rot="10800000">
                <a:off x="9607146" y="3374716"/>
                <a:ext cx="1224875" cy="75713"/>
              </a:xfrm>
              <a:prstGeom prst="straightConnector1">
                <a:avLst/>
              </a:prstGeom>
              <a:noFill/>
              <a:ln w="12700" cap="flat" cmpd="sng">
                <a:solidFill>
                  <a:srgbClr val="7F7F7F"/>
                </a:solidFill>
                <a:prstDash val="solid"/>
                <a:miter lim="800000"/>
                <a:headEnd type="none" w="sm" len="sm"/>
                <a:tailEnd type="none" w="sm" len="sm"/>
              </a:ln>
            </p:spPr>
          </p:cxnSp>
          <p:cxnSp>
            <p:nvCxnSpPr>
              <p:cNvPr id="256" name="Google Shape;256;p6"/>
              <p:cNvCxnSpPr/>
              <p:nvPr/>
            </p:nvCxnSpPr>
            <p:spPr>
              <a:xfrm flipH="1">
                <a:off x="12171307" y="2787516"/>
                <a:ext cx="498026" cy="80761"/>
              </a:xfrm>
              <a:prstGeom prst="straightConnector1">
                <a:avLst/>
              </a:prstGeom>
              <a:noFill/>
              <a:ln w="12700" cap="flat" cmpd="sng">
                <a:solidFill>
                  <a:srgbClr val="7F7F7F"/>
                </a:solidFill>
                <a:prstDash val="solid"/>
                <a:miter lim="800000"/>
                <a:headEnd type="none" w="sm" len="sm"/>
                <a:tailEnd type="none" w="sm" len="sm"/>
              </a:ln>
            </p:spPr>
          </p:cxnSp>
          <p:sp>
            <p:nvSpPr>
              <p:cNvPr id="257" name="Google Shape;257;p6"/>
              <p:cNvSpPr/>
              <p:nvPr/>
            </p:nvSpPr>
            <p:spPr>
              <a:xfrm>
                <a:off x="11923976" y="3521095"/>
                <a:ext cx="291076" cy="1268620"/>
              </a:xfrm>
              <a:custGeom>
                <a:avLst/>
                <a:gdLst/>
                <a:ahLst/>
                <a:cxnLst/>
                <a:rect l="l" t="t" r="r" b="b"/>
                <a:pathLst>
                  <a:path w="173" h="754" extrusionOk="0">
                    <a:moveTo>
                      <a:pt x="0" y="754"/>
                    </a:moveTo>
                    <a:lnTo>
                      <a:pt x="173" y="308"/>
                    </a:lnTo>
                    <a:lnTo>
                      <a:pt x="116" y="0"/>
                    </a:lnTo>
                  </a:path>
                </a:pathLst>
              </a:custGeom>
              <a:noFill/>
              <a:ln w="12700" cap="flat" cmpd="sng">
                <a:solidFill>
                  <a:srgbClr val="7F7F7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58" name="Google Shape;258;p6"/>
              <p:cNvCxnSpPr/>
              <p:nvPr/>
            </p:nvCxnSpPr>
            <p:spPr>
              <a:xfrm rot="10800000">
                <a:off x="12215052" y="4039311"/>
                <a:ext cx="454281" cy="279298"/>
              </a:xfrm>
              <a:prstGeom prst="straightConnector1">
                <a:avLst/>
              </a:prstGeom>
              <a:noFill/>
              <a:ln w="12700" cap="flat" cmpd="sng">
                <a:solidFill>
                  <a:srgbClr val="7F7F7F"/>
                </a:solidFill>
                <a:prstDash val="solid"/>
                <a:miter lim="800000"/>
                <a:headEnd type="none" w="sm" len="sm"/>
                <a:tailEnd type="none" w="sm" len="sm"/>
              </a:ln>
            </p:spPr>
          </p:cxnSp>
          <p:cxnSp>
            <p:nvCxnSpPr>
              <p:cNvPr id="259" name="Google Shape;259;p6"/>
              <p:cNvCxnSpPr/>
              <p:nvPr/>
            </p:nvCxnSpPr>
            <p:spPr>
              <a:xfrm>
                <a:off x="11819660" y="3852552"/>
                <a:ext cx="72348" cy="937164"/>
              </a:xfrm>
              <a:prstGeom prst="straightConnector1">
                <a:avLst/>
              </a:prstGeom>
              <a:noFill/>
              <a:ln w="12700" cap="flat" cmpd="sng">
                <a:solidFill>
                  <a:srgbClr val="7F7F7F"/>
                </a:solidFill>
                <a:prstDash val="solid"/>
                <a:miter lim="800000"/>
                <a:headEnd type="none" w="sm" len="sm"/>
                <a:tailEnd type="none" w="sm" len="sm"/>
              </a:ln>
            </p:spPr>
          </p:cxnSp>
          <p:cxnSp>
            <p:nvCxnSpPr>
              <p:cNvPr id="260" name="Google Shape;260;p6"/>
              <p:cNvCxnSpPr/>
              <p:nvPr/>
            </p:nvCxnSpPr>
            <p:spPr>
              <a:xfrm flipH="1">
                <a:off x="9962157" y="4789715"/>
                <a:ext cx="844625" cy="513169"/>
              </a:xfrm>
              <a:prstGeom prst="straightConnector1">
                <a:avLst/>
              </a:prstGeom>
              <a:noFill/>
              <a:ln w="12700" cap="flat" cmpd="sng">
                <a:solidFill>
                  <a:srgbClr val="7F7F7F"/>
                </a:solidFill>
                <a:prstDash val="solid"/>
                <a:miter lim="800000"/>
                <a:headEnd type="none" w="sm" len="sm"/>
                <a:tailEnd type="none" w="sm" len="sm"/>
              </a:ln>
            </p:spPr>
          </p:cxnSp>
          <p:cxnSp>
            <p:nvCxnSpPr>
              <p:cNvPr id="261" name="Google Shape;261;p6"/>
              <p:cNvCxnSpPr/>
              <p:nvPr/>
            </p:nvCxnSpPr>
            <p:spPr>
              <a:xfrm rot="10800000">
                <a:off x="10727704" y="2684882"/>
                <a:ext cx="457646" cy="0"/>
              </a:xfrm>
              <a:prstGeom prst="straightConnector1">
                <a:avLst/>
              </a:prstGeom>
              <a:noFill/>
              <a:ln w="12700" cap="flat" cmpd="sng">
                <a:solidFill>
                  <a:srgbClr val="7F7F7F"/>
                </a:solidFill>
                <a:prstDash val="solid"/>
                <a:miter lim="800000"/>
                <a:headEnd type="none" w="sm" len="sm"/>
                <a:tailEnd type="none" w="sm" len="sm"/>
              </a:ln>
            </p:spPr>
          </p:cxnSp>
          <p:cxnSp>
            <p:nvCxnSpPr>
              <p:cNvPr id="262" name="Google Shape;262;p6"/>
              <p:cNvCxnSpPr/>
              <p:nvPr/>
            </p:nvCxnSpPr>
            <p:spPr>
              <a:xfrm flipH="1">
                <a:off x="10870718" y="3310780"/>
                <a:ext cx="314631" cy="99269"/>
              </a:xfrm>
              <a:prstGeom prst="straightConnector1">
                <a:avLst/>
              </a:prstGeom>
              <a:noFill/>
              <a:ln w="12700" cap="flat" cmpd="sng">
                <a:solidFill>
                  <a:srgbClr val="7F7F7F"/>
                </a:solidFill>
                <a:prstDash val="solid"/>
                <a:miter lim="800000"/>
                <a:headEnd type="none" w="sm" len="sm"/>
                <a:tailEnd type="none" w="sm" len="sm"/>
              </a:ln>
            </p:spPr>
          </p:cxnSp>
        </p:grpSp>
        <p:sp>
          <p:nvSpPr>
            <p:cNvPr id="263" name="Google Shape;263;p6"/>
            <p:cNvSpPr/>
            <p:nvPr/>
          </p:nvSpPr>
          <p:spPr>
            <a:xfrm>
              <a:off x="6533178" y="2091795"/>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6"/>
            <p:cNvSpPr/>
            <p:nvPr/>
          </p:nvSpPr>
          <p:spPr>
            <a:xfrm>
              <a:off x="7443421" y="308448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Google Shape;265;p6"/>
            <p:cNvSpPr/>
            <p:nvPr/>
          </p:nvSpPr>
          <p:spPr>
            <a:xfrm>
              <a:off x="6960538" y="3264511"/>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p6"/>
            <p:cNvSpPr/>
            <p:nvPr/>
          </p:nvSpPr>
          <p:spPr>
            <a:xfrm>
              <a:off x="6413719" y="2929690"/>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 name="Google Shape;267;p6"/>
            <p:cNvSpPr/>
            <p:nvPr/>
          </p:nvSpPr>
          <p:spPr>
            <a:xfrm>
              <a:off x="5696965" y="3765903"/>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 name="Google Shape;268;p6"/>
            <p:cNvSpPr/>
            <p:nvPr/>
          </p:nvSpPr>
          <p:spPr>
            <a:xfrm>
              <a:off x="5027322" y="3008768"/>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 name="Google Shape;269;p6"/>
            <p:cNvSpPr/>
            <p:nvPr/>
          </p:nvSpPr>
          <p:spPr>
            <a:xfrm>
              <a:off x="4440123" y="3669999"/>
              <a:ext cx="136284"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 name="Google Shape;270;p6"/>
            <p:cNvSpPr/>
            <p:nvPr/>
          </p:nvSpPr>
          <p:spPr>
            <a:xfrm>
              <a:off x="4672310" y="4112502"/>
              <a:ext cx="134602" cy="136284"/>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 name="Google Shape;271;p6"/>
            <p:cNvSpPr/>
            <p:nvPr/>
          </p:nvSpPr>
          <p:spPr>
            <a:xfrm>
              <a:off x="5357096" y="4731669"/>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 name="Google Shape;272;p6"/>
            <p:cNvSpPr/>
            <p:nvPr/>
          </p:nvSpPr>
          <p:spPr>
            <a:xfrm>
              <a:off x="6481020" y="4268976"/>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 name="Google Shape;273;p6"/>
            <p:cNvSpPr/>
            <p:nvPr/>
          </p:nvSpPr>
          <p:spPr>
            <a:xfrm>
              <a:off x="7027839" y="4073804"/>
              <a:ext cx="136284"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Google Shape;274;p6"/>
            <p:cNvSpPr/>
            <p:nvPr/>
          </p:nvSpPr>
          <p:spPr>
            <a:xfrm>
              <a:off x="7443421" y="4268976"/>
              <a:ext cx="134602" cy="134602"/>
            </a:xfrm>
            <a:prstGeom prst="ellipse">
              <a:avLst/>
            </a:prstGeom>
            <a:solidFill>
              <a:srgbClr val="344B5E"/>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75" name="Google Shape;275;p6"/>
            <p:cNvGrpSpPr/>
            <p:nvPr/>
          </p:nvGrpSpPr>
          <p:grpSpPr>
            <a:xfrm>
              <a:off x="4707152" y="2248023"/>
              <a:ext cx="2414023" cy="2901694"/>
              <a:chOff x="4707152" y="2248023"/>
              <a:chExt cx="2414023" cy="2901694"/>
            </a:xfrm>
          </p:grpSpPr>
          <p:sp>
            <p:nvSpPr>
              <p:cNvPr id="276" name="Google Shape;276;p6"/>
              <p:cNvSpPr/>
              <p:nvPr/>
            </p:nvSpPr>
            <p:spPr>
              <a:xfrm>
                <a:off x="6054864" y="5013433"/>
                <a:ext cx="136284" cy="136284"/>
              </a:xfrm>
              <a:prstGeom prst="ellipse">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77" name="Google Shape;277;p6"/>
              <p:cNvGrpSpPr/>
              <p:nvPr/>
            </p:nvGrpSpPr>
            <p:grpSpPr>
              <a:xfrm>
                <a:off x="4707152" y="2248023"/>
                <a:ext cx="2414023" cy="2522443"/>
                <a:chOff x="4707152" y="2248023"/>
                <a:chExt cx="2414023" cy="2522443"/>
              </a:xfrm>
            </p:grpSpPr>
            <p:grpSp>
              <p:nvGrpSpPr>
                <p:cNvPr id="278" name="Google Shape;278;p6"/>
                <p:cNvGrpSpPr/>
                <p:nvPr/>
              </p:nvGrpSpPr>
              <p:grpSpPr>
                <a:xfrm>
                  <a:off x="6792726" y="2408141"/>
                  <a:ext cx="328449" cy="330554"/>
                  <a:chOff x="4149281" y="1887719"/>
                  <a:chExt cx="224837" cy="226650"/>
                </a:xfrm>
              </p:grpSpPr>
              <p:sp>
                <p:nvSpPr>
                  <p:cNvPr id="279" name="Google Shape;279;p6"/>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0" name="Google Shape;280;p6"/>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81" name="Google Shape;281;p6"/>
                <p:cNvSpPr/>
                <p:nvPr/>
              </p:nvSpPr>
              <p:spPr>
                <a:xfrm>
                  <a:off x="5832354" y="2796766"/>
                  <a:ext cx="328449" cy="330554"/>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82" name="Google Shape;282;p6"/>
                <p:cNvGrpSpPr/>
                <p:nvPr/>
              </p:nvGrpSpPr>
              <p:grpSpPr>
                <a:xfrm>
                  <a:off x="4707152" y="3462362"/>
                  <a:ext cx="328449" cy="330554"/>
                  <a:chOff x="4149281" y="1887719"/>
                  <a:chExt cx="224837" cy="226650"/>
                </a:xfrm>
              </p:grpSpPr>
              <p:sp>
                <p:nvSpPr>
                  <p:cNvPr id="283" name="Google Shape;283;p6"/>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4" name="Google Shape;284;p6"/>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85" name="Google Shape;285;p6"/>
                <p:cNvGrpSpPr/>
                <p:nvPr/>
              </p:nvGrpSpPr>
              <p:grpSpPr>
                <a:xfrm>
                  <a:off x="5940643" y="4439912"/>
                  <a:ext cx="328449" cy="330554"/>
                  <a:chOff x="4149281" y="1887719"/>
                  <a:chExt cx="224837" cy="226650"/>
                </a:xfrm>
              </p:grpSpPr>
              <p:sp>
                <p:nvSpPr>
                  <p:cNvPr id="286" name="Google Shape;286;p6"/>
                  <p:cNvSpPr/>
                  <p:nvPr/>
                </p:nvSpPr>
                <p:spPr>
                  <a:xfrm>
                    <a:off x="4149281" y="1887719"/>
                    <a:ext cx="224837" cy="22665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7" name="Google Shape;287;p6"/>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88" name="Google Shape;288;p6"/>
                <p:cNvGrpSpPr/>
                <p:nvPr/>
              </p:nvGrpSpPr>
              <p:grpSpPr>
                <a:xfrm>
                  <a:off x="5995533" y="2248023"/>
                  <a:ext cx="206943" cy="208270"/>
                  <a:chOff x="4149281" y="1887719"/>
                  <a:chExt cx="224837" cy="226650"/>
                </a:xfrm>
              </p:grpSpPr>
              <p:sp>
                <p:nvSpPr>
                  <p:cNvPr id="289" name="Google Shape;289;p6"/>
                  <p:cNvSpPr/>
                  <p:nvPr/>
                </p:nvSpPr>
                <p:spPr>
                  <a:xfrm>
                    <a:off x="4149281" y="1887719"/>
                    <a:ext cx="224837" cy="226650"/>
                  </a:xfrm>
                  <a:prstGeom prst="ellipse">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0" name="Google Shape;290;p6"/>
                  <p:cNvSpPr/>
                  <p:nvPr/>
                </p:nvSpPr>
                <p:spPr>
                  <a:xfrm>
                    <a:off x="4209256" y="1948177"/>
                    <a:ext cx="104887" cy="1057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grpSp>
          <p:nvGrpSpPr>
            <p:cNvPr id="291" name="Google Shape;291;p6"/>
            <p:cNvGrpSpPr/>
            <p:nvPr/>
          </p:nvGrpSpPr>
          <p:grpSpPr>
            <a:xfrm>
              <a:off x="5983836" y="3409773"/>
              <a:ext cx="1547693" cy="469425"/>
              <a:chOff x="5983836" y="3409773"/>
              <a:chExt cx="1547693" cy="469425"/>
            </a:xfrm>
          </p:grpSpPr>
          <p:grpSp>
            <p:nvGrpSpPr>
              <p:cNvPr id="292" name="Google Shape;292;p6"/>
              <p:cNvGrpSpPr/>
              <p:nvPr/>
            </p:nvGrpSpPr>
            <p:grpSpPr>
              <a:xfrm>
                <a:off x="6383629" y="3409773"/>
                <a:ext cx="328449" cy="330554"/>
                <a:chOff x="4149281" y="1887719"/>
                <a:chExt cx="224837" cy="226650"/>
              </a:xfrm>
            </p:grpSpPr>
            <p:sp>
              <p:nvSpPr>
                <p:cNvPr id="293" name="Google Shape;293;p6"/>
                <p:cNvSpPr/>
                <p:nvPr/>
              </p:nvSpPr>
              <p:spPr>
                <a:xfrm>
                  <a:off x="4149281" y="1887719"/>
                  <a:ext cx="224837" cy="226650"/>
                </a:xfrm>
                <a:prstGeom prst="ellipse">
                  <a:avLst/>
                </a:prstGeom>
                <a:solidFill>
                  <a:srgbClr val="2092BC"/>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4" name="Google Shape;294;p6"/>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95" name="Google Shape;295;p6"/>
              <p:cNvGrpSpPr/>
              <p:nvPr/>
            </p:nvGrpSpPr>
            <p:grpSpPr>
              <a:xfrm>
                <a:off x="5983836" y="3624513"/>
                <a:ext cx="206943" cy="208270"/>
                <a:chOff x="4149281" y="1887719"/>
                <a:chExt cx="224837" cy="226650"/>
              </a:xfrm>
            </p:grpSpPr>
            <p:sp>
              <p:nvSpPr>
                <p:cNvPr id="296" name="Google Shape;296;p6"/>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7" name="Google Shape;297;p6"/>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98" name="Google Shape;298;p6"/>
              <p:cNvGrpSpPr/>
              <p:nvPr/>
            </p:nvGrpSpPr>
            <p:grpSpPr>
              <a:xfrm>
                <a:off x="7303891" y="3650101"/>
                <a:ext cx="227638" cy="229097"/>
                <a:chOff x="4149281" y="1887719"/>
                <a:chExt cx="224837" cy="226650"/>
              </a:xfrm>
            </p:grpSpPr>
            <p:sp>
              <p:nvSpPr>
                <p:cNvPr id="299" name="Google Shape;299;p6"/>
                <p:cNvSpPr/>
                <p:nvPr/>
              </p:nvSpPr>
              <p:spPr>
                <a:xfrm>
                  <a:off x="4149281" y="1887719"/>
                  <a:ext cx="224837" cy="226650"/>
                </a:xfrm>
                <a:prstGeom prst="ellipse">
                  <a:avLst/>
                </a:prstGeom>
                <a:solidFill>
                  <a:srgbClr val="2092BC"/>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0" name="Google Shape;300;p6"/>
                <p:cNvSpPr/>
                <p:nvPr/>
              </p:nvSpPr>
              <p:spPr>
                <a:xfrm>
                  <a:off x="4209256" y="1948177"/>
                  <a:ext cx="104887" cy="105734"/>
                </a:xfrm>
                <a:prstGeom prst="ellipse">
                  <a:avLst/>
                </a:prstGeom>
                <a:solidFill>
                  <a:srgbClr val="209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nvGrpSpPr>
            <p:cNvPr id="301" name="Google Shape;301;p6"/>
            <p:cNvGrpSpPr/>
            <p:nvPr/>
          </p:nvGrpSpPr>
          <p:grpSpPr>
            <a:xfrm>
              <a:off x="3990983" y="1563392"/>
              <a:ext cx="4185447" cy="4108467"/>
              <a:chOff x="3990983" y="1563392"/>
              <a:chExt cx="4185447" cy="4108467"/>
            </a:xfrm>
          </p:grpSpPr>
          <p:grpSp>
            <p:nvGrpSpPr>
              <p:cNvPr id="302" name="Google Shape;302;p6"/>
              <p:cNvGrpSpPr/>
              <p:nvPr/>
            </p:nvGrpSpPr>
            <p:grpSpPr>
              <a:xfrm>
                <a:off x="4085983" y="4338917"/>
                <a:ext cx="250401" cy="252007"/>
                <a:chOff x="4149281" y="1887719"/>
                <a:chExt cx="224837" cy="226650"/>
              </a:xfrm>
            </p:grpSpPr>
            <p:sp>
              <p:nvSpPr>
                <p:cNvPr id="303" name="Google Shape;303;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4" name="Google Shape;304;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05" name="Google Shape;305;p6"/>
              <p:cNvGrpSpPr/>
              <p:nvPr/>
            </p:nvGrpSpPr>
            <p:grpSpPr>
              <a:xfrm>
                <a:off x="5165128" y="5419852"/>
                <a:ext cx="250401" cy="252007"/>
                <a:chOff x="4149281" y="1887719"/>
                <a:chExt cx="224837" cy="226650"/>
              </a:xfrm>
            </p:grpSpPr>
            <p:sp>
              <p:nvSpPr>
                <p:cNvPr id="306" name="Google Shape;306;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7" name="Google Shape;307;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08" name="Google Shape;308;p6"/>
              <p:cNvGrpSpPr/>
              <p:nvPr/>
            </p:nvGrpSpPr>
            <p:grpSpPr>
              <a:xfrm>
                <a:off x="6786047" y="5374409"/>
                <a:ext cx="250401" cy="252007"/>
                <a:chOff x="4149281" y="1887719"/>
                <a:chExt cx="224837" cy="226650"/>
              </a:xfrm>
            </p:grpSpPr>
            <p:sp>
              <p:nvSpPr>
                <p:cNvPr id="309" name="Google Shape;309;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0" name="Google Shape;310;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11" name="Google Shape;311;p6"/>
              <p:cNvGrpSpPr/>
              <p:nvPr/>
            </p:nvGrpSpPr>
            <p:grpSpPr>
              <a:xfrm>
                <a:off x="7853773" y="4463088"/>
                <a:ext cx="250401" cy="252007"/>
                <a:chOff x="4149281" y="1887719"/>
                <a:chExt cx="224837" cy="226650"/>
              </a:xfrm>
            </p:grpSpPr>
            <p:sp>
              <p:nvSpPr>
                <p:cNvPr id="312" name="Google Shape;312;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313" name="Google Shape;313;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grpSp>
          <p:sp>
            <p:nvSpPr>
              <p:cNvPr id="314" name="Google Shape;314;p6"/>
              <p:cNvSpPr/>
              <p:nvPr/>
            </p:nvSpPr>
            <p:spPr>
              <a:xfrm>
                <a:off x="7900989" y="2960836"/>
                <a:ext cx="275441" cy="277207"/>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315" name="Google Shape;315;p6"/>
              <p:cNvGrpSpPr/>
              <p:nvPr/>
            </p:nvGrpSpPr>
            <p:grpSpPr>
              <a:xfrm>
                <a:off x="7460264" y="2178046"/>
                <a:ext cx="206943" cy="208270"/>
                <a:chOff x="4149281" y="1887719"/>
                <a:chExt cx="224837" cy="226650"/>
              </a:xfrm>
            </p:grpSpPr>
            <p:sp>
              <p:nvSpPr>
                <p:cNvPr id="316" name="Google Shape;316;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7" name="Google Shape;317;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18" name="Google Shape;318;p6"/>
              <p:cNvGrpSpPr/>
              <p:nvPr/>
            </p:nvGrpSpPr>
            <p:grpSpPr>
              <a:xfrm>
                <a:off x="6673055" y="1696133"/>
                <a:ext cx="206943" cy="208270"/>
                <a:chOff x="4149281" y="1887719"/>
                <a:chExt cx="224837" cy="226650"/>
              </a:xfrm>
            </p:grpSpPr>
            <p:sp>
              <p:nvSpPr>
                <p:cNvPr id="319" name="Google Shape;319;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0" name="Google Shape;320;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21" name="Google Shape;321;p6"/>
              <p:cNvGrpSpPr/>
              <p:nvPr/>
            </p:nvGrpSpPr>
            <p:grpSpPr>
              <a:xfrm>
                <a:off x="5636903" y="1563392"/>
                <a:ext cx="206943" cy="208270"/>
                <a:chOff x="4149281" y="1887719"/>
                <a:chExt cx="224837" cy="226650"/>
              </a:xfrm>
            </p:grpSpPr>
            <p:sp>
              <p:nvSpPr>
                <p:cNvPr id="322" name="Google Shape;322;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3" name="Google Shape;323;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24" name="Google Shape;324;p6"/>
              <p:cNvGrpSpPr/>
              <p:nvPr/>
            </p:nvGrpSpPr>
            <p:grpSpPr>
              <a:xfrm>
                <a:off x="4353051" y="2331478"/>
                <a:ext cx="219675" cy="221084"/>
                <a:chOff x="4149281" y="1887719"/>
                <a:chExt cx="224837" cy="226650"/>
              </a:xfrm>
            </p:grpSpPr>
            <p:sp>
              <p:nvSpPr>
                <p:cNvPr id="325" name="Google Shape;325;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6" name="Google Shape;326;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27" name="Google Shape;327;p6"/>
              <p:cNvGrpSpPr/>
              <p:nvPr/>
            </p:nvGrpSpPr>
            <p:grpSpPr>
              <a:xfrm>
                <a:off x="3990983" y="3187984"/>
                <a:ext cx="219675" cy="221084"/>
                <a:chOff x="4149281" y="1887719"/>
                <a:chExt cx="224837" cy="226650"/>
              </a:xfrm>
            </p:grpSpPr>
            <p:sp>
              <p:nvSpPr>
                <p:cNvPr id="328" name="Google Shape;328;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9" name="Google Shape;329;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30" name="Google Shape;330;p6"/>
              <p:cNvGrpSpPr/>
              <p:nvPr/>
            </p:nvGrpSpPr>
            <p:grpSpPr>
              <a:xfrm>
                <a:off x="4705258" y="2828806"/>
                <a:ext cx="199705" cy="200984"/>
                <a:chOff x="4149281" y="1887719"/>
                <a:chExt cx="224837" cy="226650"/>
              </a:xfrm>
            </p:grpSpPr>
            <p:sp>
              <p:nvSpPr>
                <p:cNvPr id="331" name="Google Shape;331;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2" name="Google Shape;332;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33" name="Google Shape;333;p6"/>
              <p:cNvGrpSpPr/>
              <p:nvPr/>
            </p:nvGrpSpPr>
            <p:grpSpPr>
              <a:xfrm>
                <a:off x="4867553" y="4396697"/>
                <a:ext cx="328449" cy="330554"/>
                <a:chOff x="4149281" y="1887719"/>
                <a:chExt cx="224837" cy="226650"/>
              </a:xfrm>
            </p:grpSpPr>
            <p:sp>
              <p:nvSpPr>
                <p:cNvPr id="334" name="Google Shape;334;p6"/>
                <p:cNvSpPr/>
                <p:nvPr/>
              </p:nvSpPr>
              <p:spPr>
                <a:xfrm>
                  <a:off x="4149281" y="1887719"/>
                  <a:ext cx="224837" cy="226650"/>
                </a:xfrm>
                <a:prstGeom prst="ellipse">
                  <a:avLst/>
                </a:prstGeom>
                <a:solidFill>
                  <a:srgbClr val="A6A99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5" name="Google Shape;335;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36" name="Google Shape;336;p6"/>
              <p:cNvGrpSpPr/>
              <p:nvPr/>
            </p:nvGrpSpPr>
            <p:grpSpPr>
              <a:xfrm>
                <a:off x="5480832" y="1998704"/>
                <a:ext cx="206943" cy="208270"/>
                <a:chOff x="4149281" y="1887719"/>
                <a:chExt cx="224837" cy="226650"/>
              </a:xfrm>
            </p:grpSpPr>
            <p:sp>
              <p:nvSpPr>
                <p:cNvPr id="337" name="Google Shape;337;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8" name="Google Shape;338;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39" name="Google Shape;339;p6"/>
              <p:cNvGrpSpPr/>
              <p:nvPr/>
            </p:nvGrpSpPr>
            <p:grpSpPr>
              <a:xfrm>
                <a:off x="7068613" y="4908628"/>
                <a:ext cx="250402" cy="252007"/>
                <a:chOff x="4149281" y="1887719"/>
                <a:chExt cx="224837" cy="226650"/>
              </a:xfrm>
            </p:grpSpPr>
            <p:sp>
              <p:nvSpPr>
                <p:cNvPr id="340" name="Google Shape;340;p6"/>
                <p:cNvSpPr/>
                <p:nvPr/>
              </p:nvSpPr>
              <p:spPr>
                <a:xfrm>
                  <a:off x="4149281" y="1887719"/>
                  <a:ext cx="224837" cy="226650"/>
                </a:xfrm>
                <a:prstGeom prst="ellipse">
                  <a:avLst/>
                </a:prstGeom>
                <a:solidFill>
                  <a:srgbClr val="A6A99D"/>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1" name="Google Shape;341;p6"/>
                <p:cNvSpPr/>
                <p:nvPr/>
              </p:nvSpPr>
              <p:spPr>
                <a:xfrm>
                  <a:off x="4209256" y="1948177"/>
                  <a:ext cx="104887" cy="105734"/>
                </a:xfrm>
                <a:prstGeom prst="ellipse">
                  <a:avLst/>
                </a:prstGeom>
                <a:solidFill>
                  <a:srgbClr val="A6A9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342"/>
        <p:cNvGrpSpPr/>
        <p:nvPr/>
      </p:nvGrpSpPr>
      <p:grpSpPr>
        <a:xfrm>
          <a:off x="0" y="0"/>
          <a:ext cx="0" cy="0"/>
          <a:chOff x="0" y="0"/>
          <a:chExt cx="0" cy="0"/>
        </a:xfrm>
      </p:grpSpPr>
      <p:sp>
        <p:nvSpPr>
          <p:cNvPr id="343" name="Google Shape;343;p7"/>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4" name="Google Shape;344;p7"/>
          <p:cNvSpPr txBox="1">
            <a:spLocks noGrp="1"/>
          </p:cNvSpPr>
          <p:nvPr>
            <p:ph type="body" idx="1"/>
          </p:nvPr>
        </p:nvSpPr>
        <p:spPr>
          <a:xfrm>
            <a:off x="669924" y="1123950"/>
            <a:ext cx="10850563" cy="501967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5" name="Google Shape;345;p7"/>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6" name="Google Shape;346;p7"/>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7" name="Google Shape;347;p7"/>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69924" y="1123950"/>
            <a:ext cx="10850563" cy="5019675"/>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cxnSp>
        <p:nvCxnSpPr>
          <p:cNvPr id="15" name="Google Shape;15;p1"/>
          <p:cNvCxnSpPr/>
          <p:nvPr/>
        </p:nvCxnSpPr>
        <p:spPr>
          <a:xfrm>
            <a:off x="669924" y="1028700"/>
            <a:ext cx="10850564" cy="0"/>
          </a:xfrm>
          <a:prstGeom prst="straightConnector1">
            <a:avLst/>
          </a:prstGeom>
          <a:noFill/>
          <a:ln w="9525" cap="flat" cmpd="sng">
            <a:solidFill>
              <a:srgbClr val="7F7F7F"/>
            </a:solidFill>
            <a:prstDash val="solid"/>
            <a:miter lim="800000"/>
            <a:headEnd type="none" w="sm" len="sm"/>
            <a:tailEnd type="none" w="sm" len="sm"/>
          </a:ln>
        </p:spPr>
      </p:cxnSp>
      <p:sp>
        <p:nvSpPr>
          <p:cNvPr id="16" name="Google Shape;16;p1"/>
          <p:cNvSpPr/>
          <p:nvPr/>
        </p:nvSpPr>
        <p:spPr>
          <a:xfrm>
            <a:off x="669923" y="6240463"/>
            <a:ext cx="10850563"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www.laurenceanthony.net/software"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8"/>
          <p:cNvSpPr txBox="1">
            <a:spLocks noGrp="1"/>
          </p:cNvSpPr>
          <p:nvPr>
            <p:ph type="subTitle" idx="1"/>
          </p:nvPr>
        </p:nvSpPr>
        <p:spPr>
          <a:xfrm>
            <a:off x="669925" y="3815330"/>
            <a:ext cx="6758396" cy="55879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600"/>
              <a:buNone/>
            </a:pPr>
            <a:r>
              <a:rPr lang="zh-CN" sz="2000"/>
              <a:t>组员：李秋莉、李雨萌、刘茹、罗桂芝、王雅婧、曾月清</a:t>
            </a:r>
            <a:endParaRPr sz="2000"/>
          </a:p>
        </p:txBody>
      </p:sp>
      <p:sp>
        <p:nvSpPr>
          <p:cNvPr id="354" name="Google Shape;354;p8"/>
          <p:cNvSpPr txBox="1">
            <a:spLocks noGrp="1"/>
          </p:cNvSpPr>
          <p:nvPr>
            <p:ph type="ctrTitle"/>
          </p:nvPr>
        </p:nvSpPr>
        <p:spPr>
          <a:xfrm>
            <a:off x="669925" y="1927256"/>
            <a:ext cx="6758396" cy="13273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zh-CN"/>
              <a:t>中国银行学生贷款页面本地化</a:t>
            </a:r>
            <a:endParaRPr/>
          </a:p>
        </p:txBody>
      </p:sp>
      <p:grpSp>
        <p:nvGrpSpPr>
          <p:cNvPr id="355" name="Google Shape;355;p8"/>
          <p:cNvGrpSpPr/>
          <p:nvPr/>
        </p:nvGrpSpPr>
        <p:grpSpPr>
          <a:xfrm>
            <a:off x="669925" y="1591960"/>
            <a:ext cx="7114780" cy="1859280"/>
            <a:chOff x="669925" y="3483182"/>
            <a:chExt cx="6557408" cy="1859280"/>
          </a:xfrm>
        </p:grpSpPr>
        <p:cxnSp>
          <p:nvCxnSpPr>
            <p:cNvPr id="356" name="Google Shape;356;p8"/>
            <p:cNvCxnSpPr/>
            <p:nvPr/>
          </p:nvCxnSpPr>
          <p:spPr>
            <a:xfrm>
              <a:off x="669925" y="3483182"/>
              <a:ext cx="6557408" cy="0"/>
            </a:xfrm>
            <a:prstGeom prst="straightConnector1">
              <a:avLst/>
            </a:prstGeom>
            <a:noFill/>
            <a:ln w="9525" cap="flat" cmpd="sng">
              <a:solidFill>
                <a:srgbClr val="7F7F7F"/>
              </a:solidFill>
              <a:prstDash val="solid"/>
              <a:miter lim="800000"/>
              <a:headEnd type="none" w="sm" len="sm"/>
              <a:tailEnd type="none" w="sm" len="sm"/>
            </a:ln>
          </p:spPr>
        </p:cxnSp>
        <p:cxnSp>
          <p:nvCxnSpPr>
            <p:cNvPr id="357" name="Google Shape;357;p8"/>
            <p:cNvCxnSpPr/>
            <p:nvPr/>
          </p:nvCxnSpPr>
          <p:spPr>
            <a:xfrm>
              <a:off x="669925" y="5342462"/>
              <a:ext cx="5761355" cy="0"/>
            </a:xfrm>
            <a:prstGeom prst="straightConnector1">
              <a:avLst/>
            </a:prstGeom>
            <a:noFill/>
            <a:ln w="9525" cap="flat" cmpd="sng">
              <a:solidFill>
                <a:srgbClr val="7F7F7F"/>
              </a:solidFill>
              <a:prstDash val="solid"/>
              <a:miter lim="800000"/>
              <a:headEnd type="none" w="sm" len="sm"/>
              <a:tailEnd type="none" w="sm" len="sm"/>
            </a:ln>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17"/>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800"/>
              <a:buNone/>
            </a:pPr>
            <a:r>
              <a:rPr lang="zh-CN"/>
              <a:t>基于语料库的语言风格及表达方式分析</a:t>
            </a:r>
            <a:endParaRPr/>
          </a:p>
        </p:txBody>
      </p:sp>
      <p:sp>
        <p:nvSpPr>
          <p:cNvPr id="462" name="Google Shape;462;p17"/>
          <p:cNvSpPr txBox="1">
            <a:spLocks noGrp="1"/>
          </p:cNvSpPr>
          <p:nvPr>
            <p:ph type="sldNum" idx="12"/>
          </p:nvPr>
        </p:nvSpPr>
        <p:spPr>
          <a:xfrm>
            <a:off x="8610599" y="6515100"/>
            <a:ext cx="2910000" cy="206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10</a:t>
            </a:fld>
            <a:endParaRPr/>
          </a:p>
        </p:txBody>
      </p:sp>
      <p:sp>
        <p:nvSpPr>
          <p:cNvPr id="463" name="Google Shape;463;p17"/>
          <p:cNvSpPr txBox="1"/>
          <p:nvPr/>
        </p:nvSpPr>
        <p:spPr>
          <a:xfrm>
            <a:off x="1296671" y="3986314"/>
            <a:ext cx="9846300" cy="1784231"/>
          </a:xfrm>
          <a:prstGeom prst="rect">
            <a:avLst/>
          </a:prstGeom>
          <a:noFill/>
          <a:ln>
            <a:noFill/>
          </a:ln>
        </p:spPr>
        <p:txBody>
          <a:bodyPr spcFirstLastPara="1" wrap="square" lIns="91425" tIns="91425" rIns="91425" bIns="91425" anchor="t" anchorCtr="0">
            <a:noAutofit/>
          </a:bodyPr>
          <a:lstStyle/>
          <a:p>
            <a:pPr marL="450850" marR="0" lvl="0" indent="-450850" algn="l" rtl="0">
              <a:lnSpc>
                <a:spcPct val="15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语料库文件的命名：</a:t>
            </a:r>
            <a:br>
              <a:rPr lang="zh-CN" sz="1800" b="0" i="0" u="none" strike="noStrike" cap="none" dirty="0">
                <a:solidFill>
                  <a:schemeClr val="dk1"/>
                </a:solidFill>
                <a:latin typeface="Arial"/>
                <a:ea typeface="Arial"/>
                <a:cs typeface="Arial"/>
                <a:sym typeface="Arial"/>
              </a:rPr>
            </a:br>
            <a:r>
              <a:rPr lang="zh-CN" sz="1400" b="0" i="0" u="none" strike="noStrike" cap="none" dirty="0" smtClean="0">
                <a:solidFill>
                  <a:schemeClr val="dk1"/>
                </a:solidFill>
                <a:latin typeface="Arial"/>
                <a:ea typeface="Arial"/>
                <a:cs typeface="Arial"/>
                <a:sym typeface="Arial"/>
              </a:rPr>
              <a:t>语料库</a:t>
            </a:r>
            <a:r>
              <a:rPr lang="zh-CN" sz="1400" b="0" i="0" u="none" strike="noStrike" cap="none" dirty="0">
                <a:solidFill>
                  <a:schemeClr val="dk1"/>
                </a:solidFill>
                <a:latin typeface="Arial"/>
                <a:ea typeface="Arial"/>
                <a:cs typeface="Arial"/>
                <a:sym typeface="Arial"/>
              </a:rPr>
              <a:t>文件一律为.txt格式，字符编码为UTF-8，以“zh-”/ “en-”为前缀，以”_zh”/”_en”为后缀。</a:t>
            </a:r>
            <a:endParaRPr sz="1400" b="0" i="0" u="none" strike="noStrike" cap="none" dirty="0">
              <a:solidFill>
                <a:schemeClr val="dk1"/>
              </a:solidFill>
              <a:latin typeface="Arial"/>
              <a:ea typeface="Arial"/>
              <a:cs typeface="Arial"/>
              <a:sym typeface="Arial"/>
            </a:endParaRPr>
          </a:p>
          <a:p>
            <a:pPr marL="0" marR="0" lvl="0" indent="457200" algn="l" rtl="0">
              <a:lnSpc>
                <a:spcPct val="150000"/>
              </a:lnSpc>
              <a:spcBef>
                <a:spcPts val="0"/>
              </a:spcBef>
              <a:spcAft>
                <a:spcPts val="0"/>
              </a:spcAft>
              <a:buClr>
                <a:srgbClr val="000000"/>
              </a:buClr>
              <a:buSzPts val="1400"/>
              <a:buFont typeface="Arial"/>
              <a:buNone/>
            </a:pPr>
            <a:r>
              <a:rPr lang="zh-CN" sz="1400" b="0" i="0" u="none" strike="noStrike" cap="none" dirty="0">
                <a:solidFill>
                  <a:schemeClr val="dk1"/>
                </a:solidFill>
                <a:latin typeface="Arial"/>
                <a:ea typeface="Arial"/>
                <a:cs typeface="Arial"/>
                <a:sym typeface="Arial"/>
              </a:rPr>
              <a:t>经过分词处理的语料库文件标记为“segmented”</a:t>
            </a:r>
            <a:endParaRPr sz="1400" b="0" i="0" u="none" strike="noStrike" cap="none" dirty="0">
              <a:solidFill>
                <a:schemeClr val="dk1"/>
              </a:solidFill>
              <a:latin typeface="Arial"/>
              <a:ea typeface="Arial"/>
              <a:cs typeface="Arial"/>
              <a:sym typeface="Arial"/>
            </a:endParaRPr>
          </a:p>
          <a:p>
            <a:pPr marL="0" marR="0" lvl="0" indent="457200" algn="l" rtl="0">
              <a:lnSpc>
                <a:spcPct val="150000"/>
              </a:lnSpc>
              <a:spcBef>
                <a:spcPts val="0"/>
              </a:spcBef>
              <a:spcAft>
                <a:spcPts val="0"/>
              </a:spcAft>
              <a:buClr>
                <a:srgbClr val="000000"/>
              </a:buClr>
              <a:buSzPts val="1400"/>
              <a:buFont typeface="Arial"/>
              <a:buNone/>
            </a:pPr>
            <a:r>
              <a:rPr lang="zh-CN" sz="1400" b="0" i="0" u="none" strike="noStrike" cap="none" dirty="0">
                <a:solidFill>
                  <a:schemeClr val="dk1"/>
                </a:solidFill>
                <a:latin typeface="Arial"/>
                <a:ea typeface="Arial"/>
                <a:cs typeface="Arial"/>
                <a:sym typeface="Arial"/>
              </a:rPr>
              <a:t>经过词性标注的语料库文件标记为“tagged”</a:t>
            </a:r>
            <a:r>
              <a:rPr lang="zh-CN" sz="1800" b="0" i="0" u="none" strike="noStrike" cap="none" dirty="0">
                <a:solidFill>
                  <a:schemeClr val="dk1"/>
                </a:solidFill>
                <a:latin typeface="Arial"/>
                <a:ea typeface="Arial"/>
                <a:cs typeface="Arial"/>
                <a:sym typeface="Arial"/>
              </a:rPr>
              <a:t/>
            </a:r>
            <a:br>
              <a:rPr lang="zh-CN"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464" name="Google Shape;464;p17"/>
          <p:cNvGrpSpPr/>
          <p:nvPr/>
        </p:nvGrpSpPr>
        <p:grpSpPr>
          <a:xfrm>
            <a:off x="1296671" y="2265948"/>
            <a:ext cx="9215499" cy="1063326"/>
            <a:chOff x="4053" y="1005647"/>
            <a:chExt cx="9215499" cy="1063326"/>
          </a:xfrm>
        </p:grpSpPr>
        <p:sp>
          <p:nvSpPr>
            <p:cNvPr id="465" name="Google Shape;465;p17"/>
            <p:cNvSpPr/>
            <p:nvPr/>
          </p:nvSpPr>
          <p:spPr>
            <a:xfrm>
              <a:off x="4053" y="1005647"/>
              <a:ext cx="1772211" cy="1063326"/>
            </a:xfrm>
            <a:prstGeom prst="roundRect">
              <a:avLst>
                <a:gd name="adj" fmla="val 10000"/>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txBox="1"/>
            <p:nvPr/>
          </p:nvSpPr>
          <p:spPr>
            <a:xfrm>
              <a:off x="35197" y="1036791"/>
              <a:ext cx="1709923" cy="1001038"/>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zh-CN" sz="2100" b="0" i="0" u="none" strike="noStrike" cap="none">
                  <a:solidFill>
                    <a:schemeClr val="lt1"/>
                  </a:solidFill>
                  <a:latin typeface="Arial"/>
                  <a:ea typeface="Arial"/>
                  <a:cs typeface="Arial"/>
                  <a:sym typeface="Arial"/>
                </a:rPr>
                <a:t>语料库分析</a:t>
              </a:r>
              <a:endParaRPr/>
            </a:p>
          </p:txBody>
        </p:sp>
        <p:sp>
          <p:nvSpPr>
            <p:cNvPr id="467" name="Google Shape;467;p17"/>
            <p:cNvSpPr/>
            <p:nvPr/>
          </p:nvSpPr>
          <p:spPr>
            <a:xfrm>
              <a:off x="1953485" y="1317556"/>
              <a:ext cx="375708" cy="439508"/>
            </a:xfrm>
            <a:prstGeom prst="rightArrow">
              <a:avLst>
                <a:gd name="adj1" fmla="val 60000"/>
                <a:gd name="adj2" fmla="val 50000"/>
              </a:avLst>
            </a:prstGeom>
            <a:solidFill>
              <a:srgbClr val="ACB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txBox="1"/>
            <p:nvPr/>
          </p:nvSpPr>
          <p:spPr>
            <a:xfrm>
              <a:off x="1953485" y="1405458"/>
              <a:ext cx="262996" cy="26370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700"/>
                <a:buFont typeface="Arial"/>
                <a:buNone/>
              </a:pPr>
              <a:endParaRPr sz="1700" b="0" i="0" u="none" strike="noStrike" cap="none">
                <a:solidFill>
                  <a:schemeClr val="lt1"/>
                </a:solidFill>
                <a:latin typeface="Arial"/>
                <a:ea typeface="Arial"/>
                <a:cs typeface="Arial"/>
                <a:sym typeface="Arial"/>
              </a:endParaRPr>
            </a:p>
          </p:txBody>
        </p:sp>
        <p:sp>
          <p:nvSpPr>
            <p:cNvPr id="469" name="Google Shape;469;p17"/>
            <p:cNvSpPr/>
            <p:nvPr/>
          </p:nvSpPr>
          <p:spPr>
            <a:xfrm>
              <a:off x="2485149" y="1005647"/>
              <a:ext cx="1772211" cy="1063326"/>
            </a:xfrm>
            <a:prstGeom prst="roundRect">
              <a:avLst>
                <a:gd name="adj" fmla="val 10000"/>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txBox="1"/>
            <p:nvPr/>
          </p:nvSpPr>
          <p:spPr>
            <a:xfrm>
              <a:off x="2516293" y="1036791"/>
              <a:ext cx="1709923" cy="1001038"/>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zh-CN" sz="2100" b="0" i="0" u="none" strike="noStrike" cap="none">
                  <a:solidFill>
                    <a:schemeClr val="lt1"/>
                  </a:solidFill>
                  <a:latin typeface="Arial"/>
                  <a:ea typeface="Arial"/>
                  <a:cs typeface="Arial"/>
                  <a:sym typeface="Arial"/>
                </a:rPr>
                <a:t>语料采集</a:t>
              </a:r>
              <a:endParaRPr/>
            </a:p>
          </p:txBody>
        </p:sp>
        <p:sp>
          <p:nvSpPr>
            <p:cNvPr id="471" name="Google Shape;471;p17"/>
            <p:cNvSpPr/>
            <p:nvPr/>
          </p:nvSpPr>
          <p:spPr>
            <a:xfrm>
              <a:off x="4434581" y="1317556"/>
              <a:ext cx="375708" cy="439508"/>
            </a:xfrm>
            <a:prstGeom prst="rightArrow">
              <a:avLst>
                <a:gd name="adj1" fmla="val 60000"/>
                <a:gd name="adj2" fmla="val 50000"/>
              </a:avLst>
            </a:prstGeom>
            <a:solidFill>
              <a:srgbClr val="ACB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txBox="1"/>
            <p:nvPr/>
          </p:nvSpPr>
          <p:spPr>
            <a:xfrm>
              <a:off x="4434581" y="1405458"/>
              <a:ext cx="262996" cy="26370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700"/>
                <a:buFont typeface="Arial"/>
                <a:buNone/>
              </a:pPr>
              <a:endParaRPr sz="1700" b="0" i="0" u="none" strike="noStrike" cap="none">
                <a:solidFill>
                  <a:schemeClr val="lt1"/>
                </a:solidFill>
                <a:latin typeface="Arial"/>
                <a:ea typeface="Arial"/>
                <a:cs typeface="Arial"/>
                <a:sym typeface="Arial"/>
              </a:endParaRPr>
            </a:p>
          </p:txBody>
        </p:sp>
        <p:sp>
          <p:nvSpPr>
            <p:cNvPr id="473" name="Google Shape;473;p17"/>
            <p:cNvSpPr/>
            <p:nvPr/>
          </p:nvSpPr>
          <p:spPr>
            <a:xfrm>
              <a:off x="4966245" y="1005647"/>
              <a:ext cx="1772211" cy="1063326"/>
            </a:xfrm>
            <a:prstGeom prst="roundRect">
              <a:avLst>
                <a:gd name="adj" fmla="val 10000"/>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txBox="1"/>
            <p:nvPr/>
          </p:nvSpPr>
          <p:spPr>
            <a:xfrm>
              <a:off x="4997389" y="1036791"/>
              <a:ext cx="1709923" cy="1001038"/>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zh-CN" sz="2100" b="0" i="0" u="none" strike="noStrike" cap="none">
                  <a:solidFill>
                    <a:schemeClr val="lt1"/>
                  </a:solidFill>
                  <a:latin typeface="Arial"/>
                  <a:ea typeface="Arial"/>
                  <a:cs typeface="Arial"/>
                  <a:sym typeface="Arial"/>
                </a:rPr>
                <a:t>语料分词与词性标注</a:t>
              </a:r>
              <a:endParaRPr/>
            </a:p>
          </p:txBody>
        </p:sp>
        <p:sp>
          <p:nvSpPr>
            <p:cNvPr id="475" name="Google Shape;475;p17"/>
            <p:cNvSpPr/>
            <p:nvPr/>
          </p:nvSpPr>
          <p:spPr>
            <a:xfrm>
              <a:off x="6915677" y="1317556"/>
              <a:ext cx="375708" cy="439508"/>
            </a:xfrm>
            <a:prstGeom prst="rightArrow">
              <a:avLst>
                <a:gd name="adj1" fmla="val 60000"/>
                <a:gd name="adj2" fmla="val 50000"/>
              </a:avLst>
            </a:prstGeom>
            <a:solidFill>
              <a:srgbClr val="ACB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txBox="1"/>
            <p:nvPr/>
          </p:nvSpPr>
          <p:spPr>
            <a:xfrm>
              <a:off x="6915677" y="1405458"/>
              <a:ext cx="262996" cy="26370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700"/>
                <a:buFont typeface="Arial"/>
                <a:buNone/>
              </a:pPr>
              <a:endParaRPr sz="1700" b="0" i="0" u="none" strike="noStrike" cap="none">
                <a:solidFill>
                  <a:schemeClr val="lt1"/>
                </a:solidFill>
                <a:latin typeface="Arial"/>
                <a:ea typeface="Arial"/>
                <a:cs typeface="Arial"/>
                <a:sym typeface="Arial"/>
              </a:endParaRPr>
            </a:p>
          </p:txBody>
        </p:sp>
        <p:sp>
          <p:nvSpPr>
            <p:cNvPr id="477" name="Google Shape;477;p17"/>
            <p:cNvSpPr/>
            <p:nvPr/>
          </p:nvSpPr>
          <p:spPr>
            <a:xfrm>
              <a:off x="7447341" y="1005647"/>
              <a:ext cx="1772211" cy="1063326"/>
            </a:xfrm>
            <a:prstGeom prst="roundRect">
              <a:avLst>
                <a:gd name="adj" fmla="val 10000"/>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txBox="1"/>
            <p:nvPr/>
          </p:nvSpPr>
          <p:spPr>
            <a:xfrm>
              <a:off x="7478485" y="1036791"/>
              <a:ext cx="1709923" cy="1001038"/>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zh-CN" sz="2100" b="0" i="0" u="none" strike="noStrike" cap="none">
                  <a:solidFill>
                    <a:schemeClr val="lt1"/>
                  </a:solidFill>
                  <a:latin typeface="Arial"/>
                  <a:ea typeface="Arial"/>
                  <a:cs typeface="Arial"/>
                  <a:sym typeface="Arial"/>
                </a:rPr>
                <a:t>语料库建成</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8"/>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800"/>
              <a:buNone/>
            </a:pPr>
            <a:r>
              <a:rPr lang="zh-CN"/>
              <a:t>基于语料库的语言风格及表达方式分析：语料采集</a:t>
            </a:r>
            <a:endParaRPr/>
          </a:p>
        </p:txBody>
      </p:sp>
      <p:sp>
        <p:nvSpPr>
          <p:cNvPr id="484" name="Google Shape;484;p18"/>
          <p:cNvSpPr txBox="1">
            <a:spLocks noGrp="1"/>
          </p:cNvSpPr>
          <p:nvPr>
            <p:ph type="sldNum" idx="12"/>
          </p:nvPr>
        </p:nvSpPr>
        <p:spPr>
          <a:xfrm>
            <a:off x="8610599" y="6515100"/>
            <a:ext cx="2910000" cy="206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11</a:t>
            </a:fld>
            <a:endParaRPr/>
          </a:p>
        </p:txBody>
      </p:sp>
      <p:graphicFrame>
        <p:nvGraphicFramePr>
          <p:cNvPr id="485" name="Google Shape;485;p18"/>
          <p:cNvGraphicFramePr/>
          <p:nvPr>
            <p:extLst>
              <p:ext uri="{D42A27DB-BD31-4B8C-83A1-F6EECF244321}">
                <p14:modId xmlns:p14="http://schemas.microsoft.com/office/powerpoint/2010/main" val="556554264"/>
              </p:ext>
            </p:extLst>
          </p:nvPr>
        </p:nvGraphicFramePr>
        <p:xfrm>
          <a:off x="1362250" y="1246050"/>
          <a:ext cx="8976200" cy="5438766"/>
        </p:xfrm>
        <a:graphic>
          <a:graphicData uri="http://schemas.openxmlformats.org/drawingml/2006/table">
            <a:tbl>
              <a:tblPr firstRow="1">
                <a:noFill/>
                <a:tableStyleId>{CFF3F1AB-DED5-4D33-9715-3EDFFD0C9817}</a:tableStyleId>
              </a:tblPr>
              <a:tblGrid>
                <a:gridCol w="542375">
                  <a:extLst>
                    <a:ext uri="{9D8B030D-6E8A-4147-A177-3AD203B41FA5}">
                      <a16:colId xmlns:a16="http://schemas.microsoft.com/office/drawing/2014/main" val="20000"/>
                    </a:ext>
                  </a:extLst>
                </a:gridCol>
                <a:gridCol w="1549450">
                  <a:extLst>
                    <a:ext uri="{9D8B030D-6E8A-4147-A177-3AD203B41FA5}">
                      <a16:colId xmlns:a16="http://schemas.microsoft.com/office/drawing/2014/main" val="20001"/>
                    </a:ext>
                  </a:extLst>
                </a:gridCol>
                <a:gridCol w="1506275">
                  <a:extLst>
                    <a:ext uri="{9D8B030D-6E8A-4147-A177-3AD203B41FA5}">
                      <a16:colId xmlns:a16="http://schemas.microsoft.com/office/drawing/2014/main" val="20002"/>
                    </a:ext>
                  </a:extLst>
                </a:gridCol>
                <a:gridCol w="570400">
                  <a:extLst>
                    <a:ext uri="{9D8B030D-6E8A-4147-A177-3AD203B41FA5}">
                      <a16:colId xmlns:a16="http://schemas.microsoft.com/office/drawing/2014/main" val="20003"/>
                    </a:ext>
                  </a:extLst>
                </a:gridCol>
                <a:gridCol w="1355925">
                  <a:extLst>
                    <a:ext uri="{9D8B030D-6E8A-4147-A177-3AD203B41FA5}">
                      <a16:colId xmlns:a16="http://schemas.microsoft.com/office/drawing/2014/main" val="20004"/>
                    </a:ext>
                  </a:extLst>
                </a:gridCol>
                <a:gridCol w="617050">
                  <a:extLst>
                    <a:ext uri="{9D8B030D-6E8A-4147-A177-3AD203B41FA5}">
                      <a16:colId xmlns:a16="http://schemas.microsoft.com/office/drawing/2014/main" val="20005"/>
                    </a:ext>
                  </a:extLst>
                </a:gridCol>
                <a:gridCol w="2834725">
                  <a:extLst>
                    <a:ext uri="{9D8B030D-6E8A-4147-A177-3AD203B41FA5}">
                      <a16:colId xmlns:a16="http://schemas.microsoft.com/office/drawing/2014/main" val="20006"/>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zh-CN" sz="1400" b="1" u="none" strike="noStrike" cap="none"/>
                        <a:t> 序号</a:t>
                      </a:r>
                      <a:endParaRPr sz="1400" b="1"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b="1" u="none" strike="noStrike" cap="none"/>
                        <a:t>银行名称</a:t>
                      </a:r>
                      <a:endParaRPr sz="1400" b="1"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b="1" u="none" strike="noStrike" cap="none"/>
                        <a:t>备注</a:t>
                      </a:r>
                      <a:endParaRPr sz="1400" b="1"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b="1" u="none" strike="noStrike" cap="none"/>
                        <a:t> </a:t>
                      </a:r>
                      <a:endParaRPr sz="1400" b="1"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b="1" u="none" strike="noStrike" cap="none"/>
                        <a:t>银行名称</a:t>
                      </a:r>
                      <a:endParaRPr sz="1400" b="1"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b="1" u="none" strike="noStrike" cap="none"/>
                        <a:t>序号</a:t>
                      </a:r>
                      <a:endParaRPr sz="1400" b="1"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68575" marR="68575" marT="91425" marB="91425" anchor="ctr"/>
                </a:tc>
                <a:extLst>
                  <a:ext uri="{0D108BD9-81ED-4DB2-BD59-A6C34878D82A}">
                    <a16:rowId xmlns:a16="http://schemas.microsoft.com/office/drawing/2014/main" val="10000"/>
                  </a:ext>
                </a:extLst>
              </a:tr>
              <a:tr h="20955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中国银行</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中/英文页面</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13</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The Chopras</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25</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State Street</a:t>
                      </a:r>
                      <a:endParaRPr sz="1400" u="none" strike="noStrike" cap="none"/>
                    </a:p>
                  </a:txBody>
                  <a:tcPr marL="68575" marR="68575" marT="91425" marB="91425" anchor="ctr"/>
                </a:tc>
                <a:extLst>
                  <a:ext uri="{0D108BD9-81ED-4DB2-BD59-A6C34878D82A}">
                    <a16:rowId xmlns:a16="http://schemas.microsoft.com/office/drawing/2014/main" val="10001"/>
                  </a:ext>
                </a:extLst>
              </a:tr>
              <a:tr h="39620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2</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中国农业银行</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中/英文页面</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14</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HDFC</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26</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SunTrust</a:t>
                      </a:r>
                      <a:endParaRPr sz="1400" u="none" strike="noStrike" cap="none"/>
                    </a:p>
                  </a:txBody>
                  <a:tcPr marL="68575" marR="68575" marT="91425" marB="91425" anchor="ctr"/>
                </a:tc>
                <a:extLst>
                  <a:ext uri="{0D108BD9-81ED-4DB2-BD59-A6C34878D82A}">
                    <a16:rowId xmlns:a16="http://schemas.microsoft.com/office/drawing/2014/main" val="10002"/>
                  </a:ext>
                </a:extLst>
              </a:tr>
              <a:tr h="20955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3</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中国工商银行</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中/英文页面</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15</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Credible</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27</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Commonbond</a:t>
                      </a:r>
                      <a:endParaRPr sz="1400" u="none" strike="noStrike" cap="none"/>
                    </a:p>
                  </a:txBody>
                  <a:tcPr marL="68575" marR="68575" marT="91425" marB="91425" anchor="ctr"/>
                </a:tc>
                <a:extLst>
                  <a:ext uri="{0D108BD9-81ED-4DB2-BD59-A6C34878D82A}">
                    <a16:rowId xmlns:a16="http://schemas.microsoft.com/office/drawing/2014/main" val="10003"/>
                  </a:ext>
                </a:extLst>
              </a:tr>
              <a:tr h="20955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4</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中国建设银行</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中/英文页面</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16</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Earnest</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extLst>
                  <a:ext uri="{0D108BD9-81ED-4DB2-BD59-A6C34878D82A}">
                    <a16:rowId xmlns:a16="http://schemas.microsoft.com/office/drawing/2014/main" val="10004"/>
                  </a:ext>
                </a:extLst>
              </a:tr>
              <a:tr h="20955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5</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加拿大丰业银行</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17</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Boro</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extLst>
                  <a:ext uri="{0D108BD9-81ED-4DB2-BD59-A6C34878D82A}">
                    <a16:rowId xmlns:a16="http://schemas.microsoft.com/office/drawing/2014/main" val="10005"/>
                  </a:ext>
                </a:extLst>
              </a:tr>
              <a:tr h="20955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6</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dirty="0"/>
                        <a:t>加拿大</a:t>
                      </a:r>
                      <a:r>
                        <a:rPr lang="zh-CN" altLang="en-US" sz="1400" u="none" strike="noStrike" cap="none" dirty="0"/>
                        <a:t>汇丰</a:t>
                      </a:r>
                      <a:r>
                        <a:rPr lang="zh-CN" sz="1400" u="none" strike="noStrike" cap="none" dirty="0"/>
                        <a:t>银行</a:t>
                      </a:r>
                      <a:endParaRPr sz="1400" u="none" strike="noStrike" cap="none" dirty="0"/>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18</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Lendkey</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68575" marR="68575" marT="91425" marB="91425" anchor="ctr"/>
                </a:tc>
                <a:extLst>
                  <a:ext uri="{0D108BD9-81ED-4DB2-BD59-A6C34878D82A}">
                    <a16:rowId xmlns:a16="http://schemas.microsoft.com/office/drawing/2014/main" val="10006"/>
                  </a:ext>
                </a:extLst>
              </a:tr>
              <a:tr h="20955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7</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英国渣打银行</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19</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Purefy</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extLst>
                  <a:ext uri="{0D108BD9-81ED-4DB2-BD59-A6C34878D82A}">
                    <a16:rowId xmlns:a16="http://schemas.microsoft.com/office/drawing/2014/main" val="10007"/>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8</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花旗银行</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20</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Sofi</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extLst>
                  <a:ext uri="{0D108BD9-81ED-4DB2-BD59-A6C34878D82A}">
                    <a16:rowId xmlns:a16="http://schemas.microsoft.com/office/drawing/2014/main" val="10008"/>
                  </a:ext>
                </a:extLst>
              </a:tr>
              <a:tr h="20955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9</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PNC</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21</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College Ave</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68575" marR="68575" marT="91425" marB="91425" anchor="ctr"/>
                </a:tc>
                <a:extLst>
                  <a:ext uri="{0D108BD9-81ED-4DB2-BD59-A6C34878D82A}">
                    <a16:rowId xmlns:a16="http://schemas.microsoft.com/office/drawing/2014/main" val="10009"/>
                  </a:ext>
                </a:extLst>
              </a:tr>
              <a:tr h="20955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10</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富国银行</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22</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Erasmus+</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extLst>
                  <a:ext uri="{0D108BD9-81ED-4DB2-BD59-A6C34878D82A}">
                    <a16:rowId xmlns:a16="http://schemas.microsoft.com/office/drawing/2014/main" val="10010"/>
                  </a:ext>
                </a:extLst>
              </a:tr>
              <a:tr h="20955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11</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Discover</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23</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zh-CN" sz="1400" u="none" strike="noStrike" cap="none"/>
                        <a:t>Ascent</a:t>
                      </a:r>
                      <a:endParaRPr sz="1400" u="none" strike="noStrike" cap="none"/>
                    </a:p>
                  </a:txBody>
                  <a:tcPr marL="68575" marR="68575" marT="91425" marB="91425" anchor="ctr"/>
                </a:tc>
                <a:tc>
                  <a:txBody>
                    <a:bodyPr/>
                    <a:lstStyle/>
                    <a:p>
                      <a:pPr marL="0" marR="0" lvl="0" indent="0" algn="ctr" rtl="0">
                        <a:lnSpc>
                          <a:spcPct val="115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extLst>
                  <a:ext uri="{0D108BD9-81ED-4DB2-BD59-A6C34878D82A}">
                    <a16:rowId xmlns:a16="http://schemas.microsoft.com/office/drawing/2014/main" val="10011"/>
                  </a:ext>
                </a:extLst>
              </a:tr>
              <a:tr h="396200">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12</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巴洛达银行</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24</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a:t>Bank One</a:t>
                      </a: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68575" marR="6857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CN" sz="1400" u="none" strike="noStrike" cap="none" dirty="0"/>
                        <a:t> </a:t>
                      </a:r>
                      <a:endParaRPr sz="1400" u="none" strike="noStrike" cap="none" dirty="0"/>
                    </a:p>
                  </a:txBody>
                  <a:tcPr marL="68575" marR="68575" marT="91425" marB="91425"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9"/>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语步分析：中文页面</a:t>
            </a:r>
            <a:endParaRPr/>
          </a:p>
        </p:txBody>
      </p:sp>
      <p:sp>
        <p:nvSpPr>
          <p:cNvPr id="491" name="Google Shape;491;p19"/>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492" name="Google Shape;492;p19"/>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12</a:t>
            </a:fld>
            <a:endParaRPr/>
          </a:p>
        </p:txBody>
      </p:sp>
      <p:sp>
        <p:nvSpPr>
          <p:cNvPr id="493" name="Google Shape;493;p19"/>
          <p:cNvSpPr txBox="1"/>
          <p:nvPr/>
        </p:nvSpPr>
        <p:spPr>
          <a:xfrm>
            <a:off x="1447229" y="1649759"/>
            <a:ext cx="9011955" cy="10603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Noto Sans Symbols"/>
              <a:buChar char="●"/>
            </a:pPr>
            <a:r>
              <a:rPr lang="zh-CN" sz="1800" b="0" i="0" u="none" strike="noStrike" cap="none" dirty="0">
                <a:solidFill>
                  <a:srgbClr val="000000"/>
                </a:solidFill>
                <a:latin typeface="Arial"/>
                <a:ea typeface="Arial"/>
                <a:cs typeface="Arial"/>
                <a:sym typeface="Arial"/>
              </a:rPr>
              <a:t>语步（Move）：语篇的一个片段，它包含了诸如词汇、句法、语内命题等各种各样的语言学特征，这些特征标志着语篇的环境。不管是书面语篇还是口语语篇，根据内部交际目的的不同，可以区分出不同的语步和步骤。（Swales, 1990）</a:t>
            </a:r>
            <a:endParaRPr sz="1800" b="0" i="0" u="none" strike="noStrike" cap="none" dirty="0">
              <a:solidFill>
                <a:srgbClr val="000000"/>
              </a:solidFill>
              <a:latin typeface="Arial"/>
              <a:ea typeface="Arial"/>
              <a:cs typeface="Arial"/>
              <a:sym typeface="Arial"/>
            </a:endParaRPr>
          </a:p>
        </p:txBody>
      </p:sp>
      <p:grpSp>
        <p:nvGrpSpPr>
          <p:cNvPr id="494" name="Google Shape;494;p19"/>
          <p:cNvGrpSpPr/>
          <p:nvPr/>
        </p:nvGrpSpPr>
        <p:grpSpPr>
          <a:xfrm>
            <a:off x="1515753" y="3041783"/>
            <a:ext cx="8874908" cy="2501778"/>
            <a:chOff x="0" y="0"/>
            <a:chExt cx="5281300" cy="1840850"/>
          </a:xfrm>
        </p:grpSpPr>
        <p:sp>
          <p:nvSpPr>
            <p:cNvPr id="495" name="Google Shape;495;p19"/>
            <p:cNvSpPr/>
            <p:nvPr/>
          </p:nvSpPr>
          <p:spPr>
            <a:xfrm>
              <a:off x="0" y="0"/>
              <a:ext cx="5281300" cy="18408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496" name="Google Shape;496;p19"/>
            <p:cNvSpPr/>
            <p:nvPr/>
          </p:nvSpPr>
          <p:spPr>
            <a:xfrm rot="5400000">
              <a:off x="-106919" y="107845"/>
              <a:ext cx="712795" cy="498957"/>
            </a:xfrm>
            <a:prstGeom prst="chevron">
              <a:avLst>
                <a:gd name="adj" fmla="val 50000"/>
              </a:avLst>
            </a:prstGeom>
            <a:solidFill>
              <a:srgbClr val="599BD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497" name="Google Shape;497;p19"/>
            <p:cNvSpPr txBox="1"/>
            <p:nvPr/>
          </p:nvSpPr>
          <p:spPr>
            <a:xfrm>
              <a:off x="1" y="250405"/>
              <a:ext cx="498957" cy="213838"/>
            </a:xfrm>
            <a:prstGeom prst="rect">
              <a:avLst/>
            </a:prstGeom>
            <a:noFill/>
            <a:ln>
              <a:noFill/>
            </a:ln>
          </p:spPr>
          <p:txBody>
            <a:bodyPr spcFirstLastPara="1" wrap="square" lIns="3800" tIns="3800" rIns="3800" bIns="3800" anchor="ctr" anchorCtr="0">
              <a:noAutofit/>
            </a:bodyPr>
            <a:lstStyle/>
            <a:p>
              <a:pPr marL="0" marR="0" lvl="0" indent="0" algn="ctr" rtl="0">
                <a:lnSpc>
                  <a:spcPct val="89000"/>
                </a:lnSpc>
                <a:spcBef>
                  <a:spcPts val="0"/>
                </a:spcBef>
                <a:spcAft>
                  <a:spcPts val="0"/>
                </a:spcAft>
                <a:buNone/>
              </a:pPr>
              <a:r>
                <a:rPr lang="zh-CN" sz="1400" b="1" i="0" u="none" strike="noStrike" cap="none">
                  <a:solidFill>
                    <a:srgbClr val="000000"/>
                  </a:solidFill>
                  <a:latin typeface="Calibri"/>
                  <a:ea typeface="Calibri"/>
                  <a:cs typeface="Calibri"/>
                  <a:sym typeface="Calibri"/>
                </a:rPr>
                <a:t>M1</a:t>
              </a:r>
              <a:endParaRPr sz="2800" b="1" i="0" u="none" strike="noStrike" cap="none">
                <a:solidFill>
                  <a:srgbClr val="000000"/>
                </a:solidFill>
                <a:latin typeface="Calibri"/>
                <a:ea typeface="Calibri"/>
                <a:cs typeface="Calibri"/>
                <a:sym typeface="Calibri"/>
              </a:endParaRPr>
            </a:p>
            <a:p>
              <a:pPr marL="0" marR="0" lvl="0" indent="0" algn="ctr" rtl="0">
                <a:lnSpc>
                  <a:spcPct val="89000"/>
                </a:lnSpc>
                <a:spcBef>
                  <a:spcPts val="205"/>
                </a:spcBef>
                <a:spcAft>
                  <a:spcPts val="0"/>
                </a:spcAft>
                <a:buNone/>
              </a:pPr>
              <a:r>
                <a:rPr lang="zh-CN" sz="1400" b="1" i="0" u="none" strike="noStrike" cap="none">
                  <a:solidFill>
                    <a:srgbClr val="000000"/>
                  </a:solidFill>
                  <a:latin typeface="Calibri"/>
                  <a:ea typeface="Calibri"/>
                  <a:cs typeface="Calibri"/>
                  <a:sym typeface="Calibri"/>
                </a:rPr>
                <a:t>产品介绍</a:t>
              </a:r>
              <a:endParaRPr sz="2800" b="1" i="0" u="none" strike="noStrike" cap="none">
                <a:solidFill>
                  <a:srgbClr val="000000"/>
                </a:solidFill>
                <a:latin typeface="Calibri"/>
                <a:ea typeface="Calibri"/>
                <a:cs typeface="Calibri"/>
                <a:sym typeface="Calibri"/>
              </a:endParaRPr>
            </a:p>
          </p:txBody>
        </p:sp>
        <p:sp>
          <p:nvSpPr>
            <p:cNvPr id="498" name="Google Shape;498;p19"/>
            <p:cNvSpPr/>
            <p:nvPr/>
          </p:nvSpPr>
          <p:spPr>
            <a:xfrm rot="5400000">
              <a:off x="2658470" y="-2158587"/>
              <a:ext cx="463317" cy="4782343"/>
            </a:xfrm>
            <a:prstGeom prst="round2SameRect">
              <a:avLst>
                <a:gd name="adj1" fmla="val 16667"/>
                <a:gd name="adj2" fmla="val 0"/>
              </a:avLst>
            </a:prstGeom>
            <a:solidFill>
              <a:schemeClr val="lt1">
                <a:alpha val="89411"/>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499" name="Google Shape;499;p19"/>
            <p:cNvSpPr txBox="1"/>
            <p:nvPr/>
          </p:nvSpPr>
          <p:spPr>
            <a:xfrm>
              <a:off x="498958" y="23542"/>
              <a:ext cx="4759726" cy="418083"/>
            </a:xfrm>
            <a:prstGeom prst="rect">
              <a:avLst/>
            </a:prstGeom>
            <a:noFill/>
            <a:ln>
              <a:noFill/>
            </a:ln>
          </p:spPr>
          <p:txBody>
            <a:bodyPr spcFirstLastPara="1" wrap="square" lIns="78225" tIns="6975" rIns="6975" bIns="6975" anchor="ctr" anchorCtr="0">
              <a:noAutofit/>
            </a:bodyPr>
            <a:lstStyle/>
            <a:p>
              <a:pPr marL="57150" marR="0" lvl="0" indent="57150" algn="l" rtl="0">
                <a:lnSpc>
                  <a:spcPct val="89000"/>
                </a:lnSpc>
                <a:spcBef>
                  <a:spcPts val="0"/>
                </a:spcBef>
                <a:spcAft>
                  <a:spcPts val="0"/>
                </a:spcAft>
                <a:buNone/>
              </a:pPr>
              <a:r>
                <a:rPr lang="zh-CN" sz="1800" b="0" i="0" u="none" strike="noStrike" cap="none">
                  <a:solidFill>
                    <a:srgbClr val="000000"/>
                  </a:solidFill>
                  <a:latin typeface="Calibri"/>
                  <a:ea typeface="Calibri"/>
                  <a:cs typeface="Calibri"/>
                  <a:sym typeface="Calibri"/>
                </a:rPr>
                <a:t>主要对贷款产品进行说明，介绍其用途、优势等</a:t>
              </a:r>
              <a:endParaRPr/>
            </a:p>
          </p:txBody>
        </p:sp>
        <p:sp>
          <p:nvSpPr>
            <p:cNvPr id="500" name="Google Shape;500;p19"/>
            <p:cNvSpPr/>
            <p:nvPr/>
          </p:nvSpPr>
          <p:spPr>
            <a:xfrm rot="5400000">
              <a:off x="-106919" y="670953"/>
              <a:ext cx="712795" cy="498957"/>
            </a:xfrm>
            <a:prstGeom prst="chevron">
              <a:avLst>
                <a:gd name="adj" fmla="val 50000"/>
              </a:avLst>
            </a:prstGeom>
            <a:solidFill>
              <a:srgbClr val="599BD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01" name="Google Shape;501;p19"/>
            <p:cNvSpPr txBox="1"/>
            <p:nvPr/>
          </p:nvSpPr>
          <p:spPr>
            <a:xfrm>
              <a:off x="1" y="813513"/>
              <a:ext cx="498957" cy="213838"/>
            </a:xfrm>
            <a:prstGeom prst="rect">
              <a:avLst/>
            </a:prstGeom>
            <a:noFill/>
            <a:ln>
              <a:noFill/>
            </a:ln>
          </p:spPr>
          <p:txBody>
            <a:bodyPr spcFirstLastPara="1" wrap="square" lIns="3800" tIns="3800" rIns="3800" bIns="3800" anchor="ctr" anchorCtr="0">
              <a:noAutofit/>
            </a:bodyPr>
            <a:lstStyle/>
            <a:p>
              <a:pPr marL="0" marR="0" lvl="0" indent="0" algn="ctr" rtl="0">
                <a:lnSpc>
                  <a:spcPct val="89000"/>
                </a:lnSpc>
                <a:spcBef>
                  <a:spcPts val="0"/>
                </a:spcBef>
                <a:spcAft>
                  <a:spcPts val="0"/>
                </a:spcAft>
                <a:buNone/>
              </a:pPr>
              <a:r>
                <a:rPr lang="zh-CN" sz="1400" b="1" i="0" u="none" strike="noStrike" cap="none">
                  <a:solidFill>
                    <a:srgbClr val="000000"/>
                  </a:solidFill>
                  <a:latin typeface="Calibri"/>
                  <a:ea typeface="Calibri"/>
                  <a:cs typeface="Calibri"/>
                  <a:sym typeface="Calibri"/>
                </a:rPr>
                <a:t>M2</a:t>
              </a:r>
              <a:endParaRPr sz="1400" b="1" i="0" u="none" strike="noStrike" cap="none">
                <a:solidFill>
                  <a:srgbClr val="000000"/>
                </a:solidFill>
                <a:latin typeface="Calibri"/>
                <a:ea typeface="Calibri"/>
                <a:cs typeface="Calibri"/>
                <a:sym typeface="Calibri"/>
              </a:endParaRPr>
            </a:p>
            <a:p>
              <a:pPr marL="0" marR="0" lvl="0" indent="0" algn="ctr" rtl="0">
                <a:lnSpc>
                  <a:spcPct val="89000"/>
                </a:lnSpc>
                <a:spcBef>
                  <a:spcPts val="205"/>
                </a:spcBef>
                <a:spcAft>
                  <a:spcPts val="0"/>
                </a:spcAft>
                <a:buNone/>
              </a:pPr>
              <a:r>
                <a:rPr lang="zh-CN" sz="1400" b="1" i="0" u="none" strike="noStrike" cap="none">
                  <a:solidFill>
                    <a:srgbClr val="000000"/>
                  </a:solidFill>
                  <a:latin typeface="Calibri"/>
                  <a:ea typeface="Calibri"/>
                  <a:cs typeface="Calibri"/>
                  <a:sym typeface="Calibri"/>
                </a:rPr>
                <a:t>贷款要求</a:t>
              </a:r>
              <a:endParaRPr/>
            </a:p>
          </p:txBody>
        </p:sp>
        <p:sp>
          <p:nvSpPr>
            <p:cNvPr id="502" name="Google Shape;502;p19"/>
            <p:cNvSpPr/>
            <p:nvPr/>
          </p:nvSpPr>
          <p:spPr>
            <a:xfrm rot="5400000">
              <a:off x="2658470" y="-1595478"/>
              <a:ext cx="463317" cy="4782343"/>
            </a:xfrm>
            <a:prstGeom prst="round2SameRect">
              <a:avLst>
                <a:gd name="adj1" fmla="val 16667"/>
                <a:gd name="adj2" fmla="val 0"/>
              </a:avLst>
            </a:prstGeom>
            <a:solidFill>
              <a:schemeClr val="lt1">
                <a:alpha val="89411"/>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03" name="Google Shape;503;p19"/>
            <p:cNvSpPr txBox="1"/>
            <p:nvPr/>
          </p:nvSpPr>
          <p:spPr>
            <a:xfrm>
              <a:off x="498958" y="586651"/>
              <a:ext cx="4759726" cy="418083"/>
            </a:xfrm>
            <a:prstGeom prst="rect">
              <a:avLst/>
            </a:prstGeom>
            <a:noFill/>
            <a:ln>
              <a:noFill/>
            </a:ln>
          </p:spPr>
          <p:txBody>
            <a:bodyPr spcFirstLastPara="1" wrap="square" lIns="78225" tIns="6975" rIns="6975" bIns="6975" anchor="ctr" anchorCtr="0">
              <a:noAutofit/>
            </a:bodyPr>
            <a:lstStyle/>
            <a:p>
              <a:pPr marL="57150" marR="0" lvl="0" indent="57150" algn="l" rtl="0">
                <a:lnSpc>
                  <a:spcPct val="89000"/>
                </a:lnSpc>
                <a:spcBef>
                  <a:spcPts val="0"/>
                </a:spcBef>
                <a:spcAft>
                  <a:spcPts val="0"/>
                </a:spcAft>
                <a:buNone/>
              </a:pPr>
              <a:r>
                <a:rPr lang="zh-CN" sz="1800" b="0" i="0" u="none" strike="noStrike" cap="none">
                  <a:solidFill>
                    <a:srgbClr val="000000"/>
                  </a:solidFill>
                  <a:latin typeface="Calibri"/>
                  <a:ea typeface="Calibri"/>
                  <a:cs typeface="Calibri"/>
                  <a:sym typeface="Calibri"/>
                </a:rPr>
                <a:t>介绍贷款要求，包括贷款对象、申请条件、贷款额度、贷款期限、还款规定等</a:t>
              </a:r>
              <a:endParaRPr/>
            </a:p>
          </p:txBody>
        </p:sp>
        <p:sp>
          <p:nvSpPr>
            <p:cNvPr id="504" name="Google Shape;504;p19"/>
            <p:cNvSpPr/>
            <p:nvPr/>
          </p:nvSpPr>
          <p:spPr>
            <a:xfrm rot="5400000">
              <a:off x="-106919" y="1234062"/>
              <a:ext cx="712795" cy="498957"/>
            </a:xfrm>
            <a:prstGeom prst="chevron">
              <a:avLst>
                <a:gd name="adj" fmla="val 50000"/>
              </a:avLst>
            </a:prstGeom>
            <a:solidFill>
              <a:srgbClr val="599BD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05" name="Google Shape;505;p19"/>
            <p:cNvSpPr txBox="1"/>
            <p:nvPr/>
          </p:nvSpPr>
          <p:spPr>
            <a:xfrm>
              <a:off x="1" y="1376622"/>
              <a:ext cx="498957" cy="213838"/>
            </a:xfrm>
            <a:prstGeom prst="rect">
              <a:avLst/>
            </a:prstGeom>
            <a:noFill/>
            <a:ln>
              <a:noFill/>
            </a:ln>
          </p:spPr>
          <p:txBody>
            <a:bodyPr spcFirstLastPara="1" wrap="square" lIns="3800" tIns="3800" rIns="3800" bIns="3800" anchor="ctr" anchorCtr="0">
              <a:noAutofit/>
            </a:bodyPr>
            <a:lstStyle/>
            <a:p>
              <a:pPr marL="0" marR="0" lvl="0" indent="0" algn="ctr" rtl="0">
                <a:lnSpc>
                  <a:spcPct val="89000"/>
                </a:lnSpc>
                <a:spcBef>
                  <a:spcPts val="0"/>
                </a:spcBef>
                <a:spcAft>
                  <a:spcPts val="0"/>
                </a:spcAft>
                <a:buNone/>
              </a:pPr>
              <a:r>
                <a:rPr lang="zh-CN" sz="1400" b="1" i="0" u="none" strike="noStrike" cap="none">
                  <a:solidFill>
                    <a:srgbClr val="000000"/>
                  </a:solidFill>
                  <a:latin typeface="Calibri"/>
                  <a:ea typeface="Calibri"/>
                  <a:cs typeface="Calibri"/>
                  <a:sym typeface="Calibri"/>
                </a:rPr>
                <a:t>M3</a:t>
              </a:r>
              <a:endParaRPr sz="1400" b="1" i="0" u="none" strike="noStrike" cap="none">
                <a:solidFill>
                  <a:srgbClr val="000000"/>
                </a:solidFill>
                <a:latin typeface="Calibri"/>
                <a:ea typeface="Calibri"/>
                <a:cs typeface="Calibri"/>
                <a:sym typeface="Calibri"/>
              </a:endParaRPr>
            </a:p>
            <a:p>
              <a:pPr marL="0" marR="0" lvl="0" indent="0" algn="ctr" rtl="0">
                <a:lnSpc>
                  <a:spcPct val="89000"/>
                </a:lnSpc>
                <a:spcBef>
                  <a:spcPts val="205"/>
                </a:spcBef>
                <a:spcAft>
                  <a:spcPts val="0"/>
                </a:spcAft>
                <a:buNone/>
              </a:pPr>
              <a:r>
                <a:rPr lang="zh-CN" sz="1400" b="1" i="0" u="none" strike="noStrike" cap="none">
                  <a:solidFill>
                    <a:srgbClr val="000000"/>
                  </a:solidFill>
                  <a:latin typeface="Calibri"/>
                  <a:ea typeface="Calibri"/>
                  <a:cs typeface="Calibri"/>
                  <a:sym typeface="Calibri"/>
                </a:rPr>
                <a:t>办理流程</a:t>
              </a:r>
              <a:endParaRPr/>
            </a:p>
          </p:txBody>
        </p:sp>
        <p:sp>
          <p:nvSpPr>
            <p:cNvPr id="506" name="Google Shape;506;p19"/>
            <p:cNvSpPr/>
            <p:nvPr/>
          </p:nvSpPr>
          <p:spPr>
            <a:xfrm rot="5400000">
              <a:off x="2658470" y="-1032369"/>
              <a:ext cx="463317" cy="4782343"/>
            </a:xfrm>
            <a:prstGeom prst="round2SameRect">
              <a:avLst>
                <a:gd name="adj1" fmla="val 16667"/>
                <a:gd name="adj2" fmla="val 0"/>
              </a:avLst>
            </a:prstGeom>
            <a:solidFill>
              <a:schemeClr val="lt1">
                <a:alpha val="89411"/>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07" name="Google Shape;507;p19"/>
            <p:cNvSpPr txBox="1"/>
            <p:nvPr/>
          </p:nvSpPr>
          <p:spPr>
            <a:xfrm>
              <a:off x="498958" y="1149760"/>
              <a:ext cx="4759726" cy="418083"/>
            </a:xfrm>
            <a:prstGeom prst="rect">
              <a:avLst/>
            </a:prstGeom>
            <a:noFill/>
            <a:ln>
              <a:noFill/>
            </a:ln>
          </p:spPr>
          <p:txBody>
            <a:bodyPr spcFirstLastPara="1" wrap="square" lIns="78225" tIns="6975" rIns="6975" bIns="6975" anchor="ctr" anchorCtr="0">
              <a:noAutofit/>
            </a:bodyPr>
            <a:lstStyle/>
            <a:p>
              <a:pPr marL="57150" marR="0" lvl="0" indent="57150" algn="l" rtl="0">
                <a:lnSpc>
                  <a:spcPct val="89000"/>
                </a:lnSpc>
                <a:spcBef>
                  <a:spcPts val="0"/>
                </a:spcBef>
                <a:spcAft>
                  <a:spcPts val="0"/>
                </a:spcAft>
                <a:buNone/>
              </a:pPr>
              <a:r>
                <a:rPr lang="zh-CN" sz="1800" b="0" i="0" u="none" strike="noStrike" cap="none">
                  <a:solidFill>
                    <a:srgbClr val="000000"/>
                  </a:solidFill>
                  <a:latin typeface="Calibri"/>
                  <a:ea typeface="Calibri"/>
                  <a:cs typeface="Calibri"/>
                  <a:sym typeface="Calibri"/>
                </a:rPr>
                <a:t>介绍办理贷款的流程</a:t>
              </a: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语步分析：英文页面</a:t>
            </a:r>
            <a:endParaRPr/>
          </a:p>
        </p:txBody>
      </p:sp>
      <p:sp>
        <p:nvSpPr>
          <p:cNvPr id="514" name="Google Shape;514;p20"/>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13</a:t>
            </a:fld>
            <a:endParaRPr/>
          </a:p>
        </p:txBody>
      </p:sp>
      <p:grpSp>
        <p:nvGrpSpPr>
          <p:cNvPr id="515" name="Google Shape;515;p20"/>
          <p:cNvGrpSpPr/>
          <p:nvPr/>
        </p:nvGrpSpPr>
        <p:grpSpPr>
          <a:xfrm>
            <a:off x="1297155" y="1822859"/>
            <a:ext cx="9462703" cy="3876483"/>
            <a:chOff x="0" y="0"/>
            <a:chExt cx="4512179" cy="2305050"/>
          </a:xfrm>
        </p:grpSpPr>
        <p:sp>
          <p:nvSpPr>
            <p:cNvPr id="516" name="Google Shape;516;p20"/>
            <p:cNvSpPr/>
            <p:nvPr/>
          </p:nvSpPr>
          <p:spPr>
            <a:xfrm>
              <a:off x="0" y="0"/>
              <a:ext cx="4512175" cy="23050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17" name="Google Shape;517;p20"/>
            <p:cNvSpPr/>
            <p:nvPr/>
          </p:nvSpPr>
          <p:spPr>
            <a:xfrm rot="5400000">
              <a:off x="-102477" y="103834"/>
              <a:ext cx="683186" cy="478230"/>
            </a:xfrm>
            <a:prstGeom prst="chevron">
              <a:avLst>
                <a:gd name="adj" fmla="val 50000"/>
              </a:avLst>
            </a:prstGeom>
            <a:solidFill>
              <a:srgbClr val="599BD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18" name="Google Shape;518;p20"/>
            <p:cNvSpPr txBox="1"/>
            <p:nvPr/>
          </p:nvSpPr>
          <p:spPr>
            <a:xfrm>
              <a:off x="1" y="240471"/>
              <a:ext cx="478230" cy="204956"/>
            </a:xfrm>
            <a:prstGeom prst="rect">
              <a:avLst/>
            </a:prstGeom>
            <a:noFill/>
            <a:ln>
              <a:noFill/>
            </a:ln>
          </p:spPr>
          <p:txBody>
            <a:bodyPr spcFirstLastPara="1" wrap="square" lIns="3175" tIns="3175" rIns="3175" bIns="3175" anchor="ctr" anchorCtr="0">
              <a:noAutofit/>
            </a:bodyPr>
            <a:lstStyle/>
            <a:p>
              <a:pPr marL="0" marR="0" lvl="0" indent="0" algn="ctr" rtl="0">
                <a:lnSpc>
                  <a:spcPct val="89000"/>
                </a:lnSpc>
                <a:spcBef>
                  <a:spcPts val="0"/>
                </a:spcBef>
                <a:spcAft>
                  <a:spcPts val="0"/>
                </a:spcAft>
                <a:buNone/>
              </a:pPr>
              <a:r>
                <a:rPr lang="zh-CN" sz="1400" b="1" i="0" u="none" strike="noStrike" cap="none">
                  <a:solidFill>
                    <a:srgbClr val="000000"/>
                  </a:solidFill>
                  <a:latin typeface="Calibri"/>
                  <a:ea typeface="Calibri"/>
                  <a:cs typeface="Calibri"/>
                  <a:sym typeface="Calibri"/>
                </a:rPr>
                <a:t>M1</a:t>
              </a:r>
              <a:endParaRPr sz="1400" b="1" i="0" u="none" strike="noStrike" cap="none">
                <a:solidFill>
                  <a:srgbClr val="000000"/>
                </a:solidFill>
                <a:latin typeface="Calibri"/>
                <a:ea typeface="Calibri"/>
                <a:cs typeface="Calibri"/>
                <a:sym typeface="Calibri"/>
              </a:endParaRPr>
            </a:p>
            <a:p>
              <a:pPr marL="0" marR="0" lvl="0" indent="0" algn="ctr" rtl="0">
                <a:lnSpc>
                  <a:spcPct val="89000"/>
                </a:lnSpc>
                <a:spcBef>
                  <a:spcPts val="175"/>
                </a:spcBef>
                <a:spcAft>
                  <a:spcPts val="0"/>
                </a:spcAft>
                <a:buNone/>
              </a:pPr>
              <a:r>
                <a:rPr lang="zh-CN" sz="1400" b="1" i="0" u="none" strike="noStrike" cap="none">
                  <a:solidFill>
                    <a:srgbClr val="000000"/>
                  </a:solidFill>
                  <a:latin typeface="Calibri"/>
                  <a:ea typeface="Calibri"/>
                  <a:cs typeface="Calibri"/>
                  <a:sym typeface="Calibri"/>
                </a:rPr>
                <a:t>产品介绍</a:t>
              </a:r>
              <a:endParaRPr/>
            </a:p>
          </p:txBody>
        </p:sp>
        <p:sp>
          <p:nvSpPr>
            <p:cNvPr id="519" name="Google Shape;519;p20"/>
            <p:cNvSpPr/>
            <p:nvPr/>
          </p:nvSpPr>
          <p:spPr>
            <a:xfrm rot="5400000">
              <a:off x="2273169" y="-1793583"/>
              <a:ext cx="444071" cy="4033949"/>
            </a:xfrm>
            <a:prstGeom prst="round2SameRect">
              <a:avLst>
                <a:gd name="adj1" fmla="val 16667"/>
                <a:gd name="adj2" fmla="val 0"/>
              </a:avLst>
            </a:prstGeom>
            <a:solidFill>
              <a:schemeClr val="lt1">
                <a:alpha val="89411"/>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20" name="Google Shape;520;p20"/>
            <p:cNvSpPr txBox="1"/>
            <p:nvPr/>
          </p:nvSpPr>
          <p:spPr>
            <a:xfrm>
              <a:off x="478230" y="23034"/>
              <a:ext cx="4012271" cy="400715"/>
            </a:xfrm>
            <a:prstGeom prst="rect">
              <a:avLst/>
            </a:prstGeom>
            <a:noFill/>
            <a:ln>
              <a:noFill/>
            </a:ln>
          </p:spPr>
          <p:txBody>
            <a:bodyPr spcFirstLastPara="1" wrap="square" lIns="78225" tIns="6975" rIns="6975" bIns="6975" anchor="ctr" anchorCtr="0">
              <a:noAutofit/>
            </a:bodyPr>
            <a:lstStyle/>
            <a:p>
              <a:pPr marL="57150" marR="0" lvl="0" indent="57150" algn="l" rtl="0">
                <a:lnSpc>
                  <a:spcPct val="89000"/>
                </a:lnSpc>
                <a:spcBef>
                  <a:spcPts val="0"/>
                </a:spcBef>
                <a:spcAft>
                  <a:spcPts val="0"/>
                </a:spcAft>
                <a:buNone/>
              </a:pPr>
              <a:r>
                <a:rPr lang="zh-CN" sz="1800" b="0" i="0" u="none" strike="noStrike" cap="none">
                  <a:solidFill>
                    <a:srgbClr val="000000"/>
                  </a:solidFill>
                  <a:latin typeface="Calibri"/>
                  <a:ea typeface="Calibri"/>
                  <a:cs typeface="Calibri"/>
                  <a:sym typeface="Calibri"/>
                </a:rPr>
                <a:t>主要对贷款产品进行说明，介绍其用途、优势等</a:t>
              </a:r>
              <a:endParaRPr sz="1800" b="0" i="0" u="none" strike="noStrike" cap="none">
                <a:solidFill>
                  <a:srgbClr val="000000"/>
                </a:solidFill>
                <a:latin typeface="Calibri"/>
                <a:ea typeface="Calibri"/>
                <a:cs typeface="Calibri"/>
                <a:sym typeface="Calibri"/>
              </a:endParaRPr>
            </a:p>
          </p:txBody>
        </p:sp>
        <p:sp>
          <p:nvSpPr>
            <p:cNvPr id="521" name="Google Shape;521;p20"/>
            <p:cNvSpPr/>
            <p:nvPr/>
          </p:nvSpPr>
          <p:spPr>
            <a:xfrm rot="5400000">
              <a:off x="-102477" y="643551"/>
              <a:ext cx="683186" cy="478230"/>
            </a:xfrm>
            <a:prstGeom prst="chevron">
              <a:avLst>
                <a:gd name="adj" fmla="val 50000"/>
              </a:avLst>
            </a:prstGeom>
            <a:solidFill>
              <a:srgbClr val="599BD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22" name="Google Shape;522;p20"/>
            <p:cNvSpPr txBox="1"/>
            <p:nvPr/>
          </p:nvSpPr>
          <p:spPr>
            <a:xfrm>
              <a:off x="1" y="780188"/>
              <a:ext cx="478230" cy="204956"/>
            </a:xfrm>
            <a:prstGeom prst="rect">
              <a:avLst/>
            </a:prstGeom>
            <a:noFill/>
            <a:ln>
              <a:noFill/>
            </a:ln>
          </p:spPr>
          <p:txBody>
            <a:bodyPr spcFirstLastPara="1" wrap="square" lIns="3175" tIns="3175" rIns="3175" bIns="3175" anchor="ctr" anchorCtr="0">
              <a:noAutofit/>
            </a:bodyPr>
            <a:lstStyle/>
            <a:p>
              <a:pPr marL="0" marR="0" lvl="0" indent="0" algn="ctr" rtl="0">
                <a:lnSpc>
                  <a:spcPct val="89000"/>
                </a:lnSpc>
                <a:spcBef>
                  <a:spcPts val="0"/>
                </a:spcBef>
                <a:spcAft>
                  <a:spcPts val="0"/>
                </a:spcAft>
                <a:buNone/>
              </a:pPr>
              <a:r>
                <a:rPr lang="zh-CN" sz="1400" b="1" i="0" u="none" strike="noStrike" cap="none">
                  <a:solidFill>
                    <a:srgbClr val="000000"/>
                  </a:solidFill>
                  <a:latin typeface="Calibri"/>
                  <a:ea typeface="Calibri"/>
                  <a:cs typeface="Calibri"/>
                  <a:sym typeface="Calibri"/>
                </a:rPr>
                <a:t>M2</a:t>
              </a:r>
              <a:endParaRPr sz="1400" b="1" i="0" u="none" strike="noStrike" cap="none">
                <a:solidFill>
                  <a:srgbClr val="000000"/>
                </a:solidFill>
                <a:latin typeface="Calibri"/>
                <a:ea typeface="Calibri"/>
                <a:cs typeface="Calibri"/>
                <a:sym typeface="Calibri"/>
              </a:endParaRPr>
            </a:p>
            <a:p>
              <a:pPr marL="0" marR="0" lvl="0" indent="0" algn="ctr" rtl="0">
                <a:lnSpc>
                  <a:spcPct val="89000"/>
                </a:lnSpc>
                <a:spcBef>
                  <a:spcPts val="175"/>
                </a:spcBef>
                <a:spcAft>
                  <a:spcPts val="0"/>
                </a:spcAft>
                <a:buNone/>
              </a:pPr>
              <a:r>
                <a:rPr lang="zh-CN" sz="1400" b="1" i="0" u="none" strike="noStrike" cap="none">
                  <a:solidFill>
                    <a:srgbClr val="000000"/>
                  </a:solidFill>
                  <a:latin typeface="Calibri"/>
                  <a:ea typeface="Calibri"/>
                  <a:cs typeface="Calibri"/>
                  <a:sym typeface="Calibri"/>
                </a:rPr>
                <a:t>贷款要求</a:t>
              </a:r>
              <a:endParaRPr/>
            </a:p>
          </p:txBody>
        </p:sp>
        <p:sp>
          <p:nvSpPr>
            <p:cNvPr id="523" name="Google Shape;523;p20"/>
            <p:cNvSpPr/>
            <p:nvPr/>
          </p:nvSpPr>
          <p:spPr>
            <a:xfrm rot="5400000">
              <a:off x="2273169" y="-1253865"/>
              <a:ext cx="444071" cy="4033949"/>
            </a:xfrm>
            <a:prstGeom prst="round2SameRect">
              <a:avLst>
                <a:gd name="adj1" fmla="val 16667"/>
                <a:gd name="adj2" fmla="val 0"/>
              </a:avLst>
            </a:prstGeom>
            <a:solidFill>
              <a:schemeClr val="lt1">
                <a:alpha val="89411"/>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24" name="Google Shape;524;p20"/>
            <p:cNvSpPr txBox="1"/>
            <p:nvPr/>
          </p:nvSpPr>
          <p:spPr>
            <a:xfrm>
              <a:off x="478230" y="562752"/>
              <a:ext cx="4012271" cy="400715"/>
            </a:xfrm>
            <a:prstGeom prst="rect">
              <a:avLst/>
            </a:prstGeom>
            <a:noFill/>
            <a:ln>
              <a:noFill/>
            </a:ln>
          </p:spPr>
          <p:txBody>
            <a:bodyPr spcFirstLastPara="1" wrap="square" lIns="78225" tIns="6975" rIns="6975" bIns="6975" anchor="ctr" anchorCtr="0">
              <a:noAutofit/>
            </a:bodyPr>
            <a:lstStyle/>
            <a:p>
              <a:pPr marL="57150" marR="0" lvl="0" indent="57150" algn="l" rtl="0">
                <a:lnSpc>
                  <a:spcPct val="89000"/>
                </a:lnSpc>
                <a:spcBef>
                  <a:spcPts val="0"/>
                </a:spcBef>
                <a:spcAft>
                  <a:spcPts val="0"/>
                </a:spcAft>
                <a:buNone/>
              </a:pPr>
              <a:r>
                <a:rPr lang="zh-CN" sz="1800" b="0" i="0" u="none" strike="noStrike" cap="none">
                  <a:solidFill>
                    <a:srgbClr val="000000"/>
                  </a:solidFill>
                  <a:latin typeface="Calibri"/>
                  <a:ea typeface="Calibri"/>
                  <a:cs typeface="Calibri"/>
                  <a:sym typeface="Calibri"/>
                </a:rPr>
                <a:t>介绍贷款要求，包括贷款对象、申请条件、贷款额度、贷款期限、还款规定等</a:t>
              </a:r>
              <a:endParaRPr/>
            </a:p>
          </p:txBody>
        </p:sp>
        <p:sp>
          <p:nvSpPr>
            <p:cNvPr id="525" name="Google Shape;525;p20"/>
            <p:cNvSpPr/>
            <p:nvPr/>
          </p:nvSpPr>
          <p:spPr>
            <a:xfrm rot="5400000">
              <a:off x="-102477" y="1183268"/>
              <a:ext cx="683186" cy="478230"/>
            </a:xfrm>
            <a:prstGeom prst="chevron">
              <a:avLst>
                <a:gd name="adj" fmla="val 50000"/>
              </a:avLst>
            </a:prstGeom>
            <a:solidFill>
              <a:srgbClr val="599BD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26" name="Google Shape;526;p20"/>
            <p:cNvSpPr txBox="1"/>
            <p:nvPr/>
          </p:nvSpPr>
          <p:spPr>
            <a:xfrm>
              <a:off x="1" y="1319905"/>
              <a:ext cx="478230" cy="204956"/>
            </a:xfrm>
            <a:prstGeom prst="rect">
              <a:avLst/>
            </a:prstGeom>
            <a:noFill/>
            <a:ln>
              <a:noFill/>
            </a:ln>
          </p:spPr>
          <p:txBody>
            <a:bodyPr spcFirstLastPara="1" wrap="square" lIns="3175" tIns="3175" rIns="3175" bIns="3175" anchor="ctr" anchorCtr="0">
              <a:noAutofit/>
            </a:bodyPr>
            <a:lstStyle/>
            <a:p>
              <a:pPr marL="0" marR="0" lvl="0" indent="0" algn="ctr" rtl="0">
                <a:lnSpc>
                  <a:spcPct val="89000"/>
                </a:lnSpc>
                <a:spcBef>
                  <a:spcPts val="0"/>
                </a:spcBef>
                <a:spcAft>
                  <a:spcPts val="0"/>
                </a:spcAft>
                <a:buNone/>
              </a:pPr>
              <a:r>
                <a:rPr lang="zh-CN" sz="1400" b="1" i="0" u="none" strike="noStrike" cap="none">
                  <a:solidFill>
                    <a:srgbClr val="000000"/>
                  </a:solidFill>
                  <a:latin typeface="Calibri"/>
                  <a:ea typeface="Calibri"/>
                  <a:cs typeface="Calibri"/>
                  <a:sym typeface="Calibri"/>
                </a:rPr>
                <a:t>M3</a:t>
              </a:r>
              <a:endParaRPr sz="1400" b="1" i="0" u="none" strike="noStrike" cap="none">
                <a:solidFill>
                  <a:srgbClr val="000000"/>
                </a:solidFill>
                <a:latin typeface="Calibri"/>
                <a:ea typeface="Calibri"/>
                <a:cs typeface="Calibri"/>
                <a:sym typeface="Calibri"/>
              </a:endParaRPr>
            </a:p>
            <a:p>
              <a:pPr marL="0" marR="0" lvl="0" indent="0" algn="ctr" rtl="0">
                <a:lnSpc>
                  <a:spcPct val="89000"/>
                </a:lnSpc>
                <a:spcBef>
                  <a:spcPts val="175"/>
                </a:spcBef>
                <a:spcAft>
                  <a:spcPts val="0"/>
                </a:spcAft>
                <a:buNone/>
              </a:pPr>
              <a:r>
                <a:rPr lang="zh-CN" sz="1400" b="1" i="0" u="none" strike="noStrike" cap="none">
                  <a:solidFill>
                    <a:srgbClr val="000000"/>
                  </a:solidFill>
                  <a:latin typeface="Calibri"/>
                  <a:ea typeface="Calibri"/>
                  <a:cs typeface="Calibri"/>
                  <a:sym typeface="Calibri"/>
                </a:rPr>
                <a:t>办理流程</a:t>
              </a:r>
              <a:endParaRPr/>
            </a:p>
          </p:txBody>
        </p:sp>
        <p:sp>
          <p:nvSpPr>
            <p:cNvPr id="527" name="Google Shape;527;p20"/>
            <p:cNvSpPr/>
            <p:nvPr/>
          </p:nvSpPr>
          <p:spPr>
            <a:xfrm rot="5400000">
              <a:off x="2273169" y="-714148"/>
              <a:ext cx="444071" cy="4033949"/>
            </a:xfrm>
            <a:prstGeom prst="round2SameRect">
              <a:avLst>
                <a:gd name="adj1" fmla="val 16667"/>
                <a:gd name="adj2" fmla="val 0"/>
              </a:avLst>
            </a:prstGeom>
            <a:solidFill>
              <a:schemeClr val="lt1">
                <a:alpha val="89411"/>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28" name="Google Shape;528;p20"/>
            <p:cNvSpPr txBox="1"/>
            <p:nvPr/>
          </p:nvSpPr>
          <p:spPr>
            <a:xfrm>
              <a:off x="478230" y="1102469"/>
              <a:ext cx="4012271" cy="400715"/>
            </a:xfrm>
            <a:prstGeom prst="rect">
              <a:avLst/>
            </a:prstGeom>
            <a:noFill/>
            <a:ln>
              <a:noFill/>
            </a:ln>
          </p:spPr>
          <p:txBody>
            <a:bodyPr spcFirstLastPara="1" wrap="square" lIns="78225" tIns="6975" rIns="6975" bIns="6975" anchor="ctr" anchorCtr="0">
              <a:noAutofit/>
            </a:bodyPr>
            <a:lstStyle/>
            <a:p>
              <a:pPr marL="57150" marR="0" lvl="0" indent="57150" algn="l" rtl="0">
                <a:lnSpc>
                  <a:spcPct val="89000"/>
                </a:lnSpc>
                <a:spcBef>
                  <a:spcPts val="0"/>
                </a:spcBef>
                <a:spcAft>
                  <a:spcPts val="0"/>
                </a:spcAft>
                <a:buNone/>
              </a:pPr>
              <a:r>
                <a:rPr lang="zh-CN" sz="1800" b="0" i="0" u="none" strike="noStrike" cap="none">
                  <a:solidFill>
                    <a:srgbClr val="000000"/>
                  </a:solidFill>
                  <a:latin typeface="Calibri"/>
                  <a:ea typeface="Calibri"/>
                  <a:cs typeface="Calibri"/>
                  <a:sym typeface="Calibri"/>
                </a:rPr>
                <a:t>介绍办理贷款的流程</a:t>
              </a:r>
              <a:endParaRPr/>
            </a:p>
          </p:txBody>
        </p:sp>
        <p:sp>
          <p:nvSpPr>
            <p:cNvPr id="529" name="Google Shape;529;p20"/>
            <p:cNvSpPr/>
            <p:nvPr/>
          </p:nvSpPr>
          <p:spPr>
            <a:xfrm rot="5400000">
              <a:off x="-102477" y="1722985"/>
              <a:ext cx="683186" cy="478230"/>
            </a:xfrm>
            <a:prstGeom prst="chevron">
              <a:avLst>
                <a:gd name="adj" fmla="val 50000"/>
              </a:avLst>
            </a:prstGeom>
            <a:solidFill>
              <a:srgbClr val="599BD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30" name="Google Shape;530;p20"/>
            <p:cNvSpPr txBox="1"/>
            <p:nvPr/>
          </p:nvSpPr>
          <p:spPr>
            <a:xfrm>
              <a:off x="1" y="1859622"/>
              <a:ext cx="478230" cy="204956"/>
            </a:xfrm>
            <a:prstGeom prst="rect">
              <a:avLst/>
            </a:prstGeom>
            <a:noFill/>
            <a:ln>
              <a:noFill/>
            </a:ln>
          </p:spPr>
          <p:txBody>
            <a:bodyPr spcFirstLastPara="1" wrap="square" lIns="3175" tIns="3175" rIns="3175" bIns="3175" anchor="ctr" anchorCtr="0">
              <a:noAutofit/>
            </a:bodyPr>
            <a:lstStyle/>
            <a:p>
              <a:pPr marL="0" marR="0" lvl="0" indent="0" algn="ctr" rtl="0">
                <a:lnSpc>
                  <a:spcPct val="89000"/>
                </a:lnSpc>
                <a:spcBef>
                  <a:spcPts val="0"/>
                </a:spcBef>
                <a:spcAft>
                  <a:spcPts val="0"/>
                </a:spcAft>
                <a:buNone/>
              </a:pPr>
              <a:r>
                <a:rPr lang="zh-CN" sz="1400" b="1" i="0" u="none" strike="noStrike" cap="none">
                  <a:solidFill>
                    <a:srgbClr val="000000"/>
                  </a:solidFill>
                  <a:latin typeface="Calibri"/>
                  <a:ea typeface="Calibri"/>
                  <a:cs typeface="Calibri"/>
                  <a:sym typeface="Calibri"/>
                </a:rPr>
                <a:t>M4</a:t>
              </a:r>
              <a:endParaRPr sz="1400" b="1" i="0" u="none" strike="noStrike" cap="none">
                <a:solidFill>
                  <a:srgbClr val="000000"/>
                </a:solidFill>
                <a:latin typeface="Calibri"/>
                <a:ea typeface="Calibri"/>
                <a:cs typeface="Calibri"/>
                <a:sym typeface="Calibri"/>
              </a:endParaRPr>
            </a:p>
            <a:p>
              <a:pPr marL="0" marR="0" lvl="0" indent="0" algn="ctr" rtl="0">
                <a:lnSpc>
                  <a:spcPct val="89000"/>
                </a:lnSpc>
                <a:spcBef>
                  <a:spcPts val="175"/>
                </a:spcBef>
                <a:spcAft>
                  <a:spcPts val="0"/>
                </a:spcAft>
                <a:buNone/>
              </a:pPr>
              <a:r>
                <a:rPr lang="zh-CN" sz="1400" b="1" i="0" u="none" strike="noStrike" cap="none">
                  <a:solidFill>
                    <a:srgbClr val="000000"/>
                  </a:solidFill>
                  <a:latin typeface="Calibri"/>
                  <a:ea typeface="Calibri"/>
                  <a:cs typeface="Calibri"/>
                  <a:sym typeface="Calibri"/>
                </a:rPr>
                <a:t>常见问题</a:t>
              </a:r>
              <a:endParaRPr/>
            </a:p>
          </p:txBody>
        </p:sp>
        <p:sp>
          <p:nvSpPr>
            <p:cNvPr id="531" name="Google Shape;531;p20"/>
            <p:cNvSpPr/>
            <p:nvPr/>
          </p:nvSpPr>
          <p:spPr>
            <a:xfrm rot="5400000">
              <a:off x="2273169" y="-174431"/>
              <a:ext cx="444071" cy="4033949"/>
            </a:xfrm>
            <a:prstGeom prst="round2SameRect">
              <a:avLst>
                <a:gd name="adj1" fmla="val 16667"/>
                <a:gd name="adj2" fmla="val 0"/>
              </a:avLst>
            </a:prstGeom>
            <a:solidFill>
              <a:schemeClr val="lt1">
                <a:alpha val="89411"/>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zh-CN" sz="1050" b="0" i="0" u="none" strike="noStrike" cap="none">
                  <a:solidFill>
                    <a:srgbClr val="000000"/>
                  </a:solidFill>
                  <a:latin typeface="Calibri"/>
                  <a:ea typeface="Calibri"/>
                  <a:cs typeface="Calibri"/>
                  <a:sym typeface="Calibri"/>
                </a:rPr>
                <a:t> </a:t>
              </a:r>
              <a:endParaRPr sz="1050" b="0" i="0" u="none" strike="noStrike" cap="none">
                <a:solidFill>
                  <a:srgbClr val="000000"/>
                </a:solidFill>
                <a:latin typeface="Calibri"/>
                <a:ea typeface="Calibri"/>
                <a:cs typeface="Calibri"/>
                <a:sym typeface="Calibri"/>
              </a:endParaRPr>
            </a:p>
          </p:txBody>
        </p:sp>
        <p:sp>
          <p:nvSpPr>
            <p:cNvPr id="532" name="Google Shape;532;p20"/>
            <p:cNvSpPr txBox="1"/>
            <p:nvPr/>
          </p:nvSpPr>
          <p:spPr>
            <a:xfrm>
              <a:off x="478230" y="1642186"/>
              <a:ext cx="4012271" cy="400715"/>
            </a:xfrm>
            <a:prstGeom prst="rect">
              <a:avLst/>
            </a:prstGeom>
            <a:noFill/>
            <a:ln>
              <a:noFill/>
            </a:ln>
          </p:spPr>
          <p:txBody>
            <a:bodyPr spcFirstLastPara="1" wrap="square" lIns="78225" tIns="6975" rIns="6975" bIns="6975" anchor="ctr" anchorCtr="0">
              <a:noAutofit/>
            </a:bodyPr>
            <a:lstStyle/>
            <a:p>
              <a:pPr marL="57150" marR="0" lvl="0" indent="57150" algn="l" rtl="0">
                <a:lnSpc>
                  <a:spcPct val="89000"/>
                </a:lnSpc>
                <a:spcBef>
                  <a:spcPts val="0"/>
                </a:spcBef>
                <a:spcAft>
                  <a:spcPts val="0"/>
                </a:spcAft>
                <a:buNone/>
              </a:pPr>
              <a:r>
                <a:rPr lang="zh-CN" sz="1800" b="0" i="0" u="none" strike="noStrike" cap="none">
                  <a:solidFill>
                    <a:srgbClr val="000000"/>
                  </a:solidFill>
                  <a:latin typeface="Calibri"/>
                  <a:ea typeface="Calibri"/>
                  <a:cs typeface="Calibri"/>
                  <a:sym typeface="Calibri"/>
                </a:rPr>
                <a:t>通过提供对常见问题的回答呈现更多贷款产品的相关信息</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1"/>
          <p:cNvSpPr/>
          <p:nvPr/>
        </p:nvSpPr>
        <p:spPr>
          <a:xfrm>
            <a:off x="5404064" y="5084866"/>
            <a:ext cx="749136" cy="539288"/>
          </a:xfrm>
          <a:prstGeom prst="rightArrow">
            <a:avLst>
              <a:gd name="adj1" fmla="val 50000"/>
              <a:gd name="adj2" fmla="val 50000"/>
            </a:avLst>
          </a:prstGeom>
          <a:gradFill>
            <a:gsLst>
              <a:gs pos="0">
                <a:srgbClr val="F99191"/>
              </a:gs>
              <a:gs pos="50000">
                <a:srgbClr val="F9BCBC"/>
              </a:gs>
              <a:gs pos="100000">
                <a:srgbClr val="FBDEDE"/>
              </a:gs>
            </a:gsLst>
            <a:lin ang="10800000" scaled="0"/>
          </a:gra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38" name="Google Shape;538;p2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英文银行留学贷款页面可读性分析</a:t>
            </a:r>
            <a:endParaRPr/>
          </a:p>
        </p:txBody>
      </p:sp>
      <p:sp>
        <p:nvSpPr>
          <p:cNvPr id="539" name="Google Shape;539;p21"/>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14</a:t>
            </a:fld>
            <a:endParaRPr/>
          </a:p>
        </p:txBody>
      </p:sp>
      <p:sp>
        <p:nvSpPr>
          <p:cNvPr id="540" name="Google Shape;540;p21"/>
          <p:cNvSpPr txBox="1"/>
          <p:nvPr/>
        </p:nvSpPr>
        <p:spPr>
          <a:xfrm>
            <a:off x="6153200" y="4413116"/>
            <a:ext cx="5741550" cy="16365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600"/>
              <a:buFont typeface="Arial"/>
              <a:buNone/>
            </a:pPr>
            <a:r>
              <a:rPr lang="zh-CN" sz="1600" b="1" i="0" u="none" strike="noStrike" cap="none" dirty="0">
                <a:solidFill>
                  <a:schemeClr val="dk1"/>
                </a:solidFill>
                <a:latin typeface="Arial"/>
                <a:ea typeface="Arial"/>
                <a:cs typeface="Arial"/>
                <a:sym typeface="Arial"/>
              </a:rPr>
              <a:t>尽量多的使用生活中常用的词语，避免使用生僻词和专业术语</a:t>
            </a:r>
            <a:endParaRPr sz="16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r>
              <a:rPr lang="zh-CN" sz="1600" b="1" i="0" u="none" strike="noStrike" cap="none" dirty="0">
                <a:solidFill>
                  <a:schemeClr val="dk1"/>
                </a:solidFill>
                <a:latin typeface="Arial"/>
                <a:ea typeface="Arial"/>
                <a:cs typeface="Arial"/>
                <a:sym typeface="Arial"/>
              </a:rPr>
              <a:t>同时严格控制一句话的长度</a:t>
            </a:r>
            <a:endParaRPr sz="16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r>
              <a:rPr lang="zh-CN" sz="1600" b="1" i="0" u="none" strike="noStrike" cap="none" dirty="0">
                <a:solidFill>
                  <a:schemeClr val="dk1"/>
                </a:solidFill>
                <a:latin typeface="Arial"/>
                <a:ea typeface="Arial"/>
                <a:cs typeface="Arial"/>
                <a:sym typeface="Arial"/>
              </a:rPr>
              <a:t>尽量使用简单句进行描述</a:t>
            </a:r>
            <a:endParaRPr sz="1600" b="1" i="0" u="none" strike="noStrike" cap="none" dirty="0">
              <a:solidFill>
                <a:schemeClr val="dk1"/>
              </a:solidFill>
              <a:latin typeface="Arial"/>
              <a:ea typeface="Arial"/>
              <a:cs typeface="Arial"/>
              <a:sym typeface="Arial"/>
            </a:endParaRPr>
          </a:p>
        </p:txBody>
      </p:sp>
      <p:sp>
        <p:nvSpPr>
          <p:cNvPr id="541" name="Google Shape;541;p21"/>
          <p:cNvSpPr txBox="1"/>
          <p:nvPr/>
        </p:nvSpPr>
        <p:spPr>
          <a:xfrm>
            <a:off x="748854" y="4805904"/>
            <a:ext cx="4848675" cy="16365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600"/>
              <a:buFont typeface="Arial"/>
              <a:buNone/>
            </a:pPr>
            <a:r>
              <a:rPr lang="zh-CN" sz="1600" b="1" i="0" u="none" strike="noStrike" cap="none" dirty="0">
                <a:solidFill>
                  <a:schemeClr val="dk1"/>
                </a:solidFill>
                <a:latin typeface="Arial"/>
                <a:ea typeface="Arial"/>
                <a:cs typeface="Arial"/>
                <a:sym typeface="Arial"/>
              </a:rPr>
              <a:t>可读性较低 → 内容对应的受众需有较高的教育水平</a:t>
            </a:r>
            <a:endParaRPr sz="16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r>
              <a:rPr lang="zh-CN" sz="1600" b="1" i="0" u="none" strike="noStrike" cap="none" dirty="0">
                <a:solidFill>
                  <a:schemeClr val="dk1"/>
                </a:solidFill>
                <a:latin typeface="Arial"/>
                <a:ea typeface="Arial"/>
                <a:cs typeface="Arial"/>
                <a:sym typeface="Arial"/>
              </a:rPr>
              <a:t>College Ave 的可读性最高，其网站风格活泼轻快，有利于拉近与客户之间的距离，吸引潜在客户购买其产品。</a:t>
            </a:r>
            <a:endParaRPr sz="16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endParaRPr sz="1600" b="1" i="0" u="none" strike="noStrike" cap="none" dirty="0">
              <a:solidFill>
                <a:schemeClr val="dk1"/>
              </a:solidFill>
              <a:latin typeface="Arial"/>
              <a:ea typeface="Arial"/>
              <a:cs typeface="Arial"/>
              <a:sym typeface="Arial"/>
            </a:endParaRPr>
          </a:p>
        </p:txBody>
      </p:sp>
      <p:pic>
        <p:nvPicPr>
          <p:cNvPr id="542" name="Google Shape;542;p21"/>
          <p:cNvPicPr preferRelativeResize="0"/>
          <p:nvPr/>
        </p:nvPicPr>
        <p:blipFill rotWithShape="1">
          <a:blip r:embed="rId3">
            <a:alphaModFix/>
          </a:blip>
          <a:srcRect l="22378" t="27464" r="11470" b="34457"/>
          <a:stretch/>
        </p:blipFill>
        <p:spPr>
          <a:xfrm>
            <a:off x="1338607" y="1523437"/>
            <a:ext cx="8880050" cy="2875176"/>
          </a:xfrm>
          <a:prstGeom prst="rect">
            <a:avLst/>
          </a:prstGeom>
          <a:noFill/>
          <a:ln>
            <a:noFill/>
          </a:ln>
        </p:spPr>
      </p:pic>
      <p:sp>
        <p:nvSpPr>
          <p:cNvPr id="543" name="Google Shape;543;p21"/>
          <p:cNvSpPr/>
          <p:nvPr/>
        </p:nvSpPr>
        <p:spPr>
          <a:xfrm>
            <a:off x="1486960" y="2172123"/>
            <a:ext cx="8970274" cy="1659942"/>
          </a:xfrm>
          <a:prstGeom prst="rect">
            <a:avLst/>
          </a:prstGeom>
          <a:solidFill>
            <a:srgbClr val="7F8371">
              <a:alpha val="86666"/>
            </a:srgbClr>
          </a:solid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zh-CN" sz="1800">
                <a:solidFill>
                  <a:schemeClr val="lt1"/>
                </a:solidFill>
              </a:rPr>
              <a:t>生</a:t>
            </a:r>
            <a:r>
              <a:rPr lang="zh-CN" sz="1800" b="0" i="0" u="none" strike="noStrike" cap="none">
                <a:solidFill>
                  <a:schemeClr val="lt1"/>
                </a:solidFill>
                <a:latin typeface="Arial"/>
                <a:ea typeface="Arial"/>
                <a:cs typeface="Arial"/>
                <a:sym typeface="Arial"/>
              </a:rPr>
              <a:t>僻词比例平均为19.5%</a:t>
            </a:r>
            <a:endParaRPr sz="1800" b="0" i="0" u="none" strike="noStrike" cap="none">
              <a:solidFill>
                <a:schemeClr val="lt1"/>
              </a:solidFill>
              <a:latin typeface="Arial"/>
              <a:ea typeface="Arial"/>
              <a:cs typeface="Arial"/>
              <a:sym typeface="Arial"/>
            </a:endParaRPr>
          </a:p>
          <a:p>
            <a:pPr marL="0" marR="0" lvl="0" indent="0" algn="ctr" rtl="0">
              <a:lnSpc>
                <a:spcPct val="115000"/>
              </a:lnSpc>
              <a:spcBef>
                <a:spcPts val="0"/>
              </a:spcBef>
              <a:spcAft>
                <a:spcPts val="0"/>
              </a:spcAft>
              <a:buNone/>
            </a:pPr>
            <a:r>
              <a:rPr lang="zh-CN" sz="1800" b="0" i="0" u="none" strike="noStrike" cap="none">
                <a:solidFill>
                  <a:schemeClr val="lt1"/>
                </a:solidFill>
                <a:latin typeface="Arial"/>
                <a:ea typeface="Arial"/>
                <a:cs typeface="Arial"/>
                <a:sym typeface="Arial"/>
              </a:rPr>
              <a:t>Flesch Reading Ease 平均得分为50.37分：</a:t>
            </a:r>
            <a:r>
              <a:rPr lang="zh-CN" sz="1800" b="1" i="0" u="none" strike="noStrike" cap="none">
                <a:solidFill>
                  <a:schemeClr val="lt1"/>
                </a:solidFill>
                <a:latin typeface="Arial"/>
                <a:ea typeface="Arial"/>
                <a:cs typeface="Arial"/>
                <a:sym typeface="Arial"/>
              </a:rPr>
              <a:t>Best understood by university graduates.</a:t>
            </a:r>
            <a:endParaRPr sz="1800" b="1" i="0" u="none" strike="noStrike" cap="none">
              <a:solidFill>
                <a:schemeClr val="lt1"/>
              </a:solidFill>
              <a:latin typeface="Arial"/>
              <a:ea typeface="Arial"/>
              <a:cs typeface="Arial"/>
              <a:sym typeface="Arial"/>
            </a:endParaRPr>
          </a:p>
          <a:p>
            <a:pPr marL="0" marR="0" lvl="0" indent="0" algn="ctr" rtl="0">
              <a:lnSpc>
                <a:spcPct val="115000"/>
              </a:lnSpc>
              <a:spcBef>
                <a:spcPts val="0"/>
              </a:spcBef>
              <a:spcAft>
                <a:spcPts val="0"/>
              </a:spcAft>
              <a:buNone/>
            </a:pPr>
            <a:r>
              <a:rPr lang="zh-CN" sz="1800" b="0" i="0" u="none" strike="noStrike" cap="none">
                <a:solidFill>
                  <a:schemeClr val="lt1"/>
                </a:solidFill>
                <a:latin typeface="Arial"/>
                <a:ea typeface="Arial"/>
                <a:cs typeface="Arial"/>
                <a:sym typeface="Arial"/>
              </a:rPr>
              <a:t>The Gunning FOG 平均指数为12.74：</a:t>
            </a:r>
            <a:r>
              <a:rPr lang="zh-CN" sz="1400" b="0" i="0" u="none" strike="noStrike" cap="none">
                <a:solidFill>
                  <a:srgbClr val="000000"/>
                </a:solidFill>
                <a:latin typeface="Arial"/>
                <a:ea typeface="Arial"/>
                <a:cs typeface="Arial"/>
                <a:sym typeface="Arial"/>
              </a:rPr>
              <a:t> </a:t>
            </a:r>
            <a:r>
              <a:rPr lang="zh-CN" sz="1800" b="1" i="0" u="none" strike="noStrike" cap="none">
                <a:solidFill>
                  <a:schemeClr val="lt1"/>
                </a:solidFill>
                <a:latin typeface="Arial"/>
                <a:ea typeface="Arial"/>
                <a:cs typeface="Arial"/>
                <a:sym typeface="Arial"/>
              </a:rPr>
              <a:t>College freshman </a:t>
            </a:r>
            <a:endParaRPr/>
          </a:p>
          <a:p>
            <a:pPr marL="0" marR="0" lvl="0" indent="0" algn="ctr" rtl="0">
              <a:lnSpc>
                <a:spcPct val="115000"/>
              </a:lnSpc>
              <a:spcBef>
                <a:spcPts val="0"/>
              </a:spcBef>
              <a:spcAft>
                <a:spcPts val="0"/>
              </a:spcAft>
              <a:buNone/>
            </a:pPr>
            <a:r>
              <a:rPr lang="zh-CN" sz="1800" b="0" i="0" u="none" strike="noStrike" cap="none">
                <a:solidFill>
                  <a:schemeClr val="lt1"/>
                </a:solidFill>
                <a:latin typeface="Arial"/>
                <a:ea typeface="Arial"/>
                <a:cs typeface="Arial"/>
                <a:sym typeface="Arial"/>
              </a:rPr>
              <a:t>Dale-Chall Score 平均得分为9.39：</a:t>
            </a:r>
            <a:r>
              <a:rPr lang="zh-CN" sz="1800" b="1" i="0" u="none" strike="noStrike" cap="none">
                <a:solidFill>
                  <a:schemeClr val="lt1"/>
                </a:solidFill>
                <a:latin typeface="Arial"/>
                <a:ea typeface="Arial"/>
                <a:cs typeface="Arial"/>
                <a:sym typeface="Arial"/>
              </a:rPr>
              <a:t>Easily understood by college student</a:t>
            </a:r>
            <a:endParaRPr sz="1800" b="1"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3"/>
                                        </p:tgtEl>
                                        <p:attrNameLst>
                                          <p:attrName>style.visibility</p:attrName>
                                        </p:attrNameLst>
                                      </p:cBhvr>
                                      <p:to>
                                        <p:strVal val="visible"/>
                                      </p:to>
                                    </p:set>
                                    <p:animEffect transition="in" filter="fade">
                                      <p:cBhvr>
                                        <p:cTn id="7"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2"/>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高频词：中文页面</a:t>
            </a:r>
            <a:endParaRPr/>
          </a:p>
        </p:txBody>
      </p:sp>
      <p:sp>
        <p:nvSpPr>
          <p:cNvPr id="549" name="Google Shape;549;p22"/>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15</a:t>
            </a:fld>
            <a:endParaRPr/>
          </a:p>
        </p:txBody>
      </p:sp>
      <p:graphicFrame>
        <p:nvGraphicFramePr>
          <p:cNvPr id="550" name="Google Shape;550;p22"/>
          <p:cNvGraphicFramePr/>
          <p:nvPr>
            <p:extLst>
              <p:ext uri="{D42A27DB-BD31-4B8C-83A1-F6EECF244321}">
                <p14:modId xmlns:p14="http://schemas.microsoft.com/office/powerpoint/2010/main" val="2719286517"/>
              </p:ext>
            </p:extLst>
          </p:nvPr>
        </p:nvGraphicFramePr>
        <p:xfrm>
          <a:off x="669924" y="1601174"/>
          <a:ext cx="6392800" cy="4710354"/>
        </p:xfrm>
        <a:graphic>
          <a:graphicData uri="http://schemas.openxmlformats.org/drawingml/2006/table">
            <a:tbl>
              <a:tblPr firstRow="1">
                <a:noFill/>
                <a:tableStyleId>{B1780987-4E96-439B-8893-42F2BF6B8ED0}</a:tableStyleId>
              </a:tblPr>
              <a:tblGrid>
                <a:gridCol w="989500">
                  <a:extLst>
                    <a:ext uri="{9D8B030D-6E8A-4147-A177-3AD203B41FA5}">
                      <a16:colId xmlns:a16="http://schemas.microsoft.com/office/drawing/2014/main" val="20000"/>
                    </a:ext>
                  </a:extLst>
                </a:gridCol>
                <a:gridCol w="1215550">
                  <a:extLst>
                    <a:ext uri="{9D8B030D-6E8A-4147-A177-3AD203B41FA5}">
                      <a16:colId xmlns:a16="http://schemas.microsoft.com/office/drawing/2014/main" val="20001"/>
                    </a:ext>
                  </a:extLst>
                </a:gridCol>
                <a:gridCol w="760125">
                  <a:extLst>
                    <a:ext uri="{9D8B030D-6E8A-4147-A177-3AD203B41FA5}">
                      <a16:colId xmlns:a16="http://schemas.microsoft.com/office/drawing/2014/main" val="20002"/>
                    </a:ext>
                  </a:extLst>
                </a:gridCol>
                <a:gridCol w="1093500">
                  <a:extLst>
                    <a:ext uri="{9D8B030D-6E8A-4147-A177-3AD203B41FA5}">
                      <a16:colId xmlns:a16="http://schemas.microsoft.com/office/drawing/2014/main" val="20003"/>
                    </a:ext>
                  </a:extLst>
                </a:gridCol>
                <a:gridCol w="785625">
                  <a:extLst>
                    <a:ext uri="{9D8B030D-6E8A-4147-A177-3AD203B41FA5}">
                      <a16:colId xmlns:a16="http://schemas.microsoft.com/office/drawing/2014/main" val="20004"/>
                    </a:ext>
                  </a:extLst>
                </a:gridCol>
                <a:gridCol w="1548500">
                  <a:extLst>
                    <a:ext uri="{9D8B030D-6E8A-4147-A177-3AD203B41FA5}">
                      <a16:colId xmlns:a16="http://schemas.microsoft.com/office/drawing/2014/main" val="20005"/>
                    </a:ext>
                  </a:extLst>
                </a:gridCol>
              </a:tblGrid>
              <a:tr h="304800">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频率</a:t>
                      </a:r>
                      <a:endParaRPr sz="1400" b="1"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dirty="0">
                          <a:latin typeface="Arial"/>
                          <a:ea typeface="Arial"/>
                          <a:cs typeface="Arial"/>
                          <a:sym typeface="Arial"/>
                        </a:rPr>
                        <a:t>词</a:t>
                      </a:r>
                      <a:endParaRPr sz="1400" b="1" u="none" strike="noStrike" cap="none" dirty="0">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频率</a:t>
                      </a:r>
                      <a:endParaRPr sz="1400" b="1"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词</a:t>
                      </a:r>
                      <a:endParaRPr sz="1400" b="1"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频率</a:t>
                      </a:r>
                      <a:endParaRPr sz="1400" b="1"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词</a:t>
                      </a:r>
                      <a:endParaRPr sz="1400" b="1"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0"/>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95</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贷款</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15</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方式</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11</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结清</a:t>
                      </a:r>
                      <a:endParaRPr sz="1400"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1"/>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52</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留学</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14</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材料</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11</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认可</a:t>
                      </a:r>
                      <a:endParaRPr sz="1400"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2"/>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45</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证明</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13</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担保</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11</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银行</a:t>
                      </a:r>
                      <a:endParaRPr sz="1400"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3"/>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29</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借款人</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13</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教育</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10</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具有</a:t>
                      </a:r>
                      <a:endParaRPr sz="1400"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4"/>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26</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个人</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13</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金额</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10</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出国</a:t>
                      </a:r>
                      <a:endParaRPr sz="1400"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5"/>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22</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提供</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12</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办理</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9</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客户</a:t>
                      </a:r>
                      <a:endParaRPr sz="1400"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6"/>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19</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相关</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12</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申请</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9</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期限</a:t>
                      </a:r>
                      <a:endParaRPr sz="1400"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7"/>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17</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有效</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12</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规定</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9</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质押</a:t>
                      </a:r>
                      <a:endParaRPr sz="1400"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8"/>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16</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您</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11</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抵押</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 </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 </a:t>
                      </a:r>
                      <a:endParaRPr sz="1400" u="none" strike="noStrike" cap="none">
                        <a:latin typeface="Arial"/>
                        <a:ea typeface="Arial"/>
                        <a:cs typeface="Arial"/>
                        <a:sym typeface="Arial"/>
                      </a:endParaRPr>
                    </a:p>
                  </a:txBody>
                  <a:tcPr marL="68575" marR="68575" marT="91425" marB="91425" anchor="ctr"/>
                </a:tc>
                <a:extLst>
                  <a:ext uri="{0D108BD9-81ED-4DB2-BD59-A6C34878D82A}">
                    <a16:rowId xmlns:a16="http://schemas.microsoft.com/office/drawing/2014/main" val="10009"/>
                  </a:ext>
                </a:extLst>
              </a:tr>
              <a:tr h="333375">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16</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还款</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11</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用途</a:t>
                      </a:r>
                      <a:endParaRPr sz="1400" u="none" strike="noStrike" cap="none">
                        <a:latin typeface="Arial"/>
                        <a:ea typeface="Arial"/>
                        <a:cs typeface="Arial"/>
                        <a:sym typeface="Arial"/>
                      </a:endParaRPr>
                    </a:p>
                  </a:txBody>
                  <a:tcPr marL="63500" marR="63500" marT="63500" marB="63500"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 </a:t>
                      </a:r>
                      <a:endParaRPr sz="1400" u="none" strike="noStrike" cap="none">
                        <a:latin typeface="Arial"/>
                        <a:ea typeface="Arial"/>
                        <a:cs typeface="Arial"/>
                        <a:sym typeface="Arial"/>
                      </a:endParaRPr>
                    </a:p>
                  </a:txBody>
                  <a:tcPr marL="68575" marR="68575" marT="91425" marB="91425" anchor="ctr"/>
                </a:tc>
                <a:tc>
                  <a:txBody>
                    <a:bodyPr/>
                    <a:lstStyle/>
                    <a:p>
                      <a:pPr marL="254000" marR="0" lvl="0" indent="0" algn="ctr" rtl="0">
                        <a:lnSpc>
                          <a:spcPct val="115000"/>
                        </a:lnSpc>
                        <a:spcBef>
                          <a:spcPts val="0"/>
                        </a:spcBef>
                        <a:spcAft>
                          <a:spcPts val="0"/>
                        </a:spcAft>
                        <a:buClr>
                          <a:srgbClr val="000000"/>
                        </a:buClr>
                        <a:buSzPts val="1400"/>
                        <a:buFont typeface="Arial"/>
                        <a:buNone/>
                      </a:pPr>
                      <a:r>
                        <a:rPr lang="zh-CN" sz="1400" u="none" strike="noStrike" cap="none" dirty="0">
                          <a:latin typeface="Arial"/>
                          <a:ea typeface="Arial"/>
                          <a:cs typeface="Arial"/>
                          <a:sym typeface="Arial"/>
                        </a:rPr>
                        <a:t> </a:t>
                      </a:r>
                      <a:endParaRPr sz="1400" u="none" strike="noStrike" cap="none" dirty="0">
                        <a:latin typeface="Arial"/>
                        <a:ea typeface="Arial"/>
                        <a:cs typeface="Arial"/>
                        <a:sym typeface="Arial"/>
                      </a:endParaRPr>
                    </a:p>
                  </a:txBody>
                  <a:tcPr marL="68575" marR="68575" marT="91425" marB="91425" anchor="ctr"/>
                </a:tc>
                <a:extLst>
                  <a:ext uri="{0D108BD9-81ED-4DB2-BD59-A6C34878D82A}">
                    <a16:rowId xmlns:a16="http://schemas.microsoft.com/office/drawing/2014/main" val="10010"/>
                  </a:ext>
                </a:extLst>
              </a:tr>
            </a:tbl>
          </a:graphicData>
        </a:graphic>
      </p:graphicFrame>
      <p:sp>
        <p:nvSpPr>
          <p:cNvPr id="551" name="Google Shape;551;p22"/>
          <p:cNvSpPr txBox="1"/>
          <p:nvPr/>
        </p:nvSpPr>
        <p:spPr>
          <a:xfrm>
            <a:off x="7358618" y="2634000"/>
            <a:ext cx="4520100" cy="21189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a:solidFill>
                  <a:schemeClr val="dk1"/>
                </a:solidFill>
                <a:latin typeface="Arial"/>
                <a:ea typeface="Arial"/>
                <a:cs typeface="Arial"/>
                <a:sym typeface="Arial"/>
              </a:rPr>
              <a:t>强调留学贷款的目的性</a:t>
            </a:r>
            <a:endParaRPr sz="1800" b="1"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a:solidFill>
                  <a:schemeClr val="dk1"/>
                </a:solidFill>
                <a:latin typeface="Arial"/>
                <a:ea typeface="Arial"/>
                <a:cs typeface="Arial"/>
                <a:sym typeface="Arial"/>
              </a:rPr>
              <a:t>贷款的要求、流程、所需的证明材料</a:t>
            </a:r>
            <a:endParaRPr sz="1800" b="1"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a:solidFill>
                  <a:schemeClr val="dk1"/>
                </a:solidFill>
                <a:latin typeface="Arial"/>
                <a:ea typeface="Arial"/>
                <a:cs typeface="Arial"/>
                <a:sym typeface="Arial"/>
              </a:rPr>
              <a:t>高频使用第二人称“您”</a:t>
            </a:r>
            <a:endParaRPr sz="1800" b="1"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3"/>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高频词：英文页面</a:t>
            </a:r>
            <a:endParaRPr/>
          </a:p>
        </p:txBody>
      </p:sp>
      <p:sp>
        <p:nvSpPr>
          <p:cNvPr id="557" name="Google Shape;557;p23"/>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16</a:t>
            </a:fld>
            <a:endParaRPr/>
          </a:p>
        </p:txBody>
      </p:sp>
      <p:sp>
        <p:nvSpPr>
          <p:cNvPr id="558" name="Google Shape;558;p23"/>
          <p:cNvSpPr txBox="1"/>
          <p:nvPr/>
        </p:nvSpPr>
        <p:spPr>
          <a:xfrm>
            <a:off x="6883387" y="2552550"/>
            <a:ext cx="4637100" cy="2438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dirty="0">
                <a:solidFill>
                  <a:schemeClr val="dk1"/>
                </a:solidFill>
                <a:latin typeface="Arial"/>
                <a:ea typeface="Arial"/>
                <a:cs typeface="Arial"/>
                <a:sym typeface="Arial"/>
              </a:rPr>
              <a:t>高频使用第二人称</a:t>
            </a:r>
            <a:endParaRPr sz="1800" b="1" i="0" u="none" strike="noStrike" cap="none" dirty="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dirty="0">
                <a:solidFill>
                  <a:schemeClr val="dk1"/>
                </a:solidFill>
                <a:latin typeface="Arial"/>
                <a:ea typeface="Arial"/>
                <a:cs typeface="Arial"/>
                <a:sym typeface="Arial"/>
              </a:rPr>
              <a:t>时态是以一般现在时为主</a:t>
            </a:r>
            <a:endParaRPr sz="1800" b="1" i="0" u="none" strike="noStrike" cap="none" dirty="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dirty="0">
                <a:solidFill>
                  <a:schemeClr val="dk1"/>
                </a:solidFill>
                <a:latin typeface="Arial"/>
                <a:ea typeface="Arial"/>
                <a:cs typeface="Arial"/>
                <a:sym typeface="Arial"/>
              </a:rPr>
              <a:t>贷款产品的针对性——学生群体</a:t>
            </a:r>
            <a:endParaRPr sz="1800" b="1" i="0" u="none" strike="noStrike" cap="none" dirty="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dirty="0">
                <a:solidFill>
                  <a:schemeClr val="dk1"/>
                </a:solidFill>
                <a:latin typeface="Arial"/>
                <a:ea typeface="Arial"/>
                <a:cs typeface="Arial"/>
                <a:sym typeface="Arial"/>
              </a:rPr>
              <a:t>学生在进行贷款产品选择时最关心的问题：利率 </a:t>
            </a:r>
            <a:endParaRPr sz="1800" b="0" i="0" u="none" strike="noStrike" cap="none" dirty="0">
              <a:solidFill>
                <a:srgbClr val="000000"/>
              </a:solidFill>
              <a:latin typeface="Arial"/>
              <a:ea typeface="Arial"/>
              <a:cs typeface="Arial"/>
              <a:sym typeface="Arial"/>
            </a:endParaRPr>
          </a:p>
        </p:txBody>
      </p:sp>
      <p:graphicFrame>
        <p:nvGraphicFramePr>
          <p:cNvPr id="559" name="Google Shape;559;p23"/>
          <p:cNvGraphicFramePr/>
          <p:nvPr/>
        </p:nvGraphicFramePr>
        <p:xfrm>
          <a:off x="932609" y="2069100"/>
          <a:ext cx="5162600" cy="3887620"/>
        </p:xfrm>
        <a:graphic>
          <a:graphicData uri="http://schemas.openxmlformats.org/drawingml/2006/table">
            <a:tbl>
              <a:tblPr firstRow="1">
                <a:noFill/>
                <a:tableStyleId>{CFF3F1AB-DED5-4D33-9715-3EDFFD0C9817}</a:tableStyleId>
              </a:tblPr>
              <a:tblGrid>
                <a:gridCol w="1290650">
                  <a:extLst>
                    <a:ext uri="{9D8B030D-6E8A-4147-A177-3AD203B41FA5}">
                      <a16:colId xmlns:a16="http://schemas.microsoft.com/office/drawing/2014/main" val="20000"/>
                    </a:ext>
                  </a:extLst>
                </a:gridCol>
                <a:gridCol w="1290650">
                  <a:extLst>
                    <a:ext uri="{9D8B030D-6E8A-4147-A177-3AD203B41FA5}">
                      <a16:colId xmlns:a16="http://schemas.microsoft.com/office/drawing/2014/main" val="20001"/>
                    </a:ext>
                  </a:extLst>
                </a:gridCol>
                <a:gridCol w="1290650">
                  <a:extLst>
                    <a:ext uri="{9D8B030D-6E8A-4147-A177-3AD203B41FA5}">
                      <a16:colId xmlns:a16="http://schemas.microsoft.com/office/drawing/2014/main" val="20002"/>
                    </a:ext>
                  </a:extLst>
                </a:gridCol>
                <a:gridCol w="1290650">
                  <a:extLst>
                    <a:ext uri="{9D8B030D-6E8A-4147-A177-3AD203B41FA5}">
                      <a16:colId xmlns:a16="http://schemas.microsoft.com/office/drawing/2014/main" val="20003"/>
                    </a:ext>
                  </a:extLst>
                </a:gridCol>
              </a:tblGrid>
              <a:tr h="351000">
                <a:tc>
                  <a:txBody>
                    <a:bodyPr/>
                    <a:lstStyle/>
                    <a:p>
                      <a:pPr marL="0" marR="0" lvl="0" indent="0" algn="ctr" rtl="0">
                        <a:lnSpc>
                          <a:spcPct val="100000"/>
                        </a:lnSpc>
                        <a:spcBef>
                          <a:spcPts val="0"/>
                        </a:spcBef>
                        <a:spcAft>
                          <a:spcPts val="0"/>
                        </a:spcAft>
                        <a:buNone/>
                      </a:pPr>
                      <a:r>
                        <a:rPr lang="zh-CN" sz="1300" u="none" strike="noStrike" cap="none"/>
                        <a:t>频率</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词</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频率</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词</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0"/>
                  </a:ext>
                </a:extLst>
              </a:tr>
              <a:tr h="351000">
                <a:tc>
                  <a:txBody>
                    <a:bodyPr/>
                    <a:lstStyle/>
                    <a:p>
                      <a:pPr marL="0" marR="0" lvl="0" indent="0" algn="ctr" rtl="0">
                        <a:lnSpc>
                          <a:spcPct val="100000"/>
                        </a:lnSpc>
                        <a:spcBef>
                          <a:spcPts val="0"/>
                        </a:spcBef>
                        <a:spcAft>
                          <a:spcPts val="0"/>
                        </a:spcAft>
                        <a:buNone/>
                      </a:pPr>
                      <a:r>
                        <a:rPr lang="zh-CN" sz="1300" u="none" strike="noStrike" cap="none"/>
                        <a:t>746</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the</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271</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or</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1"/>
                  </a:ext>
                </a:extLst>
              </a:tr>
              <a:tr h="351000">
                <a:tc>
                  <a:txBody>
                    <a:bodyPr/>
                    <a:lstStyle/>
                    <a:p>
                      <a:pPr marL="0" marR="0" lvl="0" indent="0" algn="ctr" rtl="0">
                        <a:lnSpc>
                          <a:spcPct val="100000"/>
                        </a:lnSpc>
                        <a:spcBef>
                          <a:spcPts val="0"/>
                        </a:spcBef>
                        <a:spcAft>
                          <a:spcPts val="0"/>
                        </a:spcAft>
                        <a:buNone/>
                      </a:pPr>
                      <a:r>
                        <a:rPr lang="zh-CN" sz="1300" u="none" strike="noStrike" cap="none"/>
                        <a:t>533</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to</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265</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in</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2"/>
                  </a:ext>
                </a:extLst>
              </a:tr>
              <a:tr h="351000">
                <a:tc>
                  <a:txBody>
                    <a:bodyPr/>
                    <a:lstStyle/>
                    <a:p>
                      <a:pPr marL="0" marR="0" lvl="0" indent="0" algn="ctr" rtl="0">
                        <a:lnSpc>
                          <a:spcPct val="100000"/>
                        </a:lnSpc>
                        <a:spcBef>
                          <a:spcPts val="0"/>
                        </a:spcBef>
                        <a:spcAft>
                          <a:spcPts val="0"/>
                        </a:spcAft>
                        <a:buNone/>
                      </a:pPr>
                      <a:r>
                        <a:rPr lang="zh-CN" sz="1300" u="none" strike="noStrike" cap="none"/>
                        <a:t>456</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a</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237</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loans</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3"/>
                  </a:ext>
                </a:extLst>
              </a:tr>
              <a:tr h="351000">
                <a:tc>
                  <a:txBody>
                    <a:bodyPr/>
                    <a:lstStyle/>
                    <a:p>
                      <a:pPr marL="0" marR="0" lvl="0" indent="0" algn="ctr" rtl="0">
                        <a:lnSpc>
                          <a:spcPct val="100000"/>
                        </a:lnSpc>
                        <a:spcBef>
                          <a:spcPts val="0"/>
                        </a:spcBef>
                        <a:spcAft>
                          <a:spcPts val="0"/>
                        </a:spcAft>
                        <a:buNone/>
                      </a:pPr>
                      <a:r>
                        <a:rPr lang="zh-CN" sz="1300" u="none" strike="noStrike" cap="none"/>
                        <a:t>412</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loan</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228</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is</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4"/>
                  </a:ext>
                </a:extLst>
              </a:tr>
              <a:tr h="351000">
                <a:tc>
                  <a:txBody>
                    <a:bodyPr/>
                    <a:lstStyle/>
                    <a:p>
                      <a:pPr marL="0" marR="0" lvl="0" indent="0" algn="ctr" rtl="0">
                        <a:lnSpc>
                          <a:spcPct val="100000"/>
                        </a:lnSpc>
                        <a:spcBef>
                          <a:spcPts val="0"/>
                        </a:spcBef>
                        <a:spcAft>
                          <a:spcPts val="0"/>
                        </a:spcAft>
                        <a:buNone/>
                      </a:pPr>
                      <a:r>
                        <a:rPr lang="zh-CN" sz="1300" u="none" strike="noStrike" cap="none"/>
                        <a:t>407</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of</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174</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interest</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5"/>
                  </a:ext>
                </a:extLst>
              </a:tr>
              <a:tr h="351000">
                <a:tc>
                  <a:txBody>
                    <a:bodyPr/>
                    <a:lstStyle/>
                    <a:p>
                      <a:pPr marL="0" marR="0" lvl="0" indent="0" algn="ctr" rtl="0">
                        <a:lnSpc>
                          <a:spcPct val="100000"/>
                        </a:lnSpc>
                        <a:spcBef>
                          <a:spcPts val="0"/>
                        </a:spcBef>
                        <a:spcAft>
                          <a:spcPts val="0"/>
                        </a:spcAft>
                        <a:buNone/>
                      </a:pPr>
                      <a:r>
                        <a:rPr lang="zh-CN" sz="1300" u="none" strike="noStrike" cap="none"/>
                        <a:t>396</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and</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163</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are</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6"/>
                  </a:ext>
                </a:extLst>
              </a:tr>
              <a:tr h="351000">
                <a:tc>
                  <a:txBody>
                    <a:bodyPr/>
                    <a:lstStyle/>
                    <a:p>
                      <a:pPr marL="0" marR="0" lvl="0" indent="0" algn="ctr" rtl="0">
                        <a:lnSpc>
                          <a:spcPct val="100000"/>
                        </a:lnSpc>
                        <a:spcBef>
                          <a:spcPts val="0"/>
                        </a:spcBef>
                        <a:spcAft>
                          <a:spcPts val="0"/>
                        </a:spcAft>
                        <a:buNone/>
                      </a:pPr>
                      <a:r>
                        <a:rPr lang="zh-CN" sz="1300" u="none" strike="noStrike" cap="none"/>
                        <a:t>392</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for</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144</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be</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7"/>
                  </a:ext>
                </a:extLst>
              </a:tr>
              <a:tr h="351000">
                <a:tc>
                  <a:txBody>
                    <a:bodyPr/>
                    <a:lstStyle/>
                    <a:p>
                      <a:pPr marL="0" marR="0" lvl="0" indent="0" algn="ctr" rtl="0">
                        <a:lnSpc>
                          <a:spcPct val="100000"/>
                        </a:lnSpc>
                        <a:spcBef>
                          <a:spcPts val="0"/>
                        </a:spcBef>
                        <a:spcAft>
                          <a:spcPts val="0"/>
                        </a:spcAft>
                        <a:buNone/>
                      </a:pPr>
                      <a:r>
                        <a:rPr lang="zh-CN" sz="1300" u="none" strike="noStrike" cap="none"/>
                        <a:t>392</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you</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132</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with</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8"/>
                  </a:ext>
                </a:extLst>
              </a:tr>
              <a:tr h="351000">
                <a:tc>
                  <a:txBody>
                    <a:bodyPr/>
                    <a:lstStyle/>
                    <a:p>
                      <a:pPr marL="0" marR="0" lvl="0" indent="0" algn="ctr" rtl="0">
                        <a:lnSpc>
                          <a:spcPct val="100000"/>
                        </a:lnSpc>
                        <a:spcBef>
                          <a:spcPts val="0"/>
                        </a:spcBef>
                        <a:spcAft>
                          <a:spcPts val="0"/>
                        </a:spcAft>
                        <a:buNone/>
                      </a:pPr>
                      <a:r>
                        <a:rPr lang="zh-CN" sz="1300" u="none" strike="noStrike" cap="none"/>
                        <a:t>306</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your</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130</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rate</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09"/>
                  </a:ext>
                </a:extLst>
              </a:tr>
              <a:tr h="351000">
                <a:tc>
                  <a:txBody>
                    <a:bodyPr/>
                    <a:lstStyle/>
                    <a:p>
                      <a:pPr marL="0" marR="0" lvl="0" indent="0" algn="ctr" rtl="0">
                        <a:lnSpc>
                          <a:spcPct val="100000"/>
                        </a:lnSpc>
                        <a:spcBef>
                          <a:spcPts val="0"/>
                        </a:spcBef>
                        <a:spcAft>
                          <a:spcPts val="0"/>
                        </a:spcAft>
                        <a:buNone/>
                      </a:pPr>
                      <a:r>
                        <a:rPr lang="zh-CN" sz="1300" u="none" strike="noStrike" cap="none"/>
                        <a:t>273</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student</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118</a:t>
                      </a:r>
                      <a:endParaRPr sz="1300" u="none" strike="noStrike" cap="none">
                        <a:latin typeface="Calibri"/>
                        <a:ea typeface="Calibri"/>
                        <a:cs typeface="Calibri"/>
                        <a:sym typeface="Calibri"/>
                      </a:endParaRPr>
                    </a:p>
                  </a:txBody>
                  <a:tcPr marL="77650" marR="77650" marT="77650" marB="77650" anchor="ctr"/>
                </a:tc>
                <a:tc>
                  <a:txBody>
                    <a:bodyPr/>
                    <a:lstStyle/>
                    <a:p>
                      <a:pPr marL="0" marR="0" lvl="0" indent="0" algn="ctr" rtl="0">
                        <a:lnSpc>
                          <a:spcPct val="100000"/>
                        </a:lnSpc>
                        <a:spcBef>
                          <a:spcPts val="0"/>
                        </a:spcBef>
                        <a:spcAft>
                          <a:spcPts val="0"/>
                        </a:spcAft>
                        <a:buNone/>
                      </a:pPr>
                      <a:r>
                        <a:rPr lang="zh-CN" sz="1300" u="none" strike="noStrike" cap="none"/>
                        <a:t>on</a:t>
                      </a:r>
                      <a:endParaRPr sz="1300" u="none" strike="noStrike" cap="none">
                        <a:latin typeface="Calibri"/>
                        <a:ea typeface="Calibri"/>
                        <a:cs typeface="Calibri"/>
                        <a:sym typeface="Calibri"/>
                      </a:endParaRPr>
                    </a:p>
                  </a:txBody>
                  <a:tcPr marL="77650" marR="77650" marT="77650" marB="7765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24"/>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人称使用：英文页面</a:t>
            </a:r>
            <a:endParaRPr/>
          </a:p>
        </p:txBody>
      </p:sp>
      <p:sp>
        <p:nvSpPr>
          <p:cNvPr id="565" name="Google Shape;565;p24"/>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17</a:t>
            </a:fld>
            <a:endParaRPr/>
          </a:p>
        </p:txBody>
      </p:sp>
      <p:sp>
        <p:nvSpPr>
          <p:cNvPr id="566" name="Google Shape;566;p24"/>
          <p:cNvSpPr txBox="1"/>
          <p:nvPr/>
        </p:nvSpPr>
        <p:spPr>
          <a:xfrm>
            <a:off x="6104988" y="2463750"/>
            <a:ext cx="5370395" cy="19305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a:solidFill>
                  <a:schemeClr val="dk1"/>
                </a:solidFill>
                <a:latin typeface="Arial"/>
                <a:ea typeface="Arial"/>
                <a:cs typeface="Arial"/>
                <a:sym typeface="Arial"/>
              </a:rPr>
              <a:t>高频使用“you”展现对潜在客户及其需求的重视</a:t>
            </a:r>
            <a:endParaRPr sz="1800" b="1"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a:solidFill>
                  <a:schemeClr val="dk1"/>
                </a:solidFill>
                <a:latin typeface="Arial"/>
                <a:ea typeface="Arial"/>
                <a:cs typeface="Arial"/>
                <a:sym typeface="Arial"/>
              </a:rPr>
              <a:t>高频使用”we“拉近了贷款产品提供方-客户之前的人际距离</a:t>
            </a:r>
            <a:endParaRPr sz="1800" b="1"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zh-CN" sz="1800" b="1" i="0" u="none" strike="noStrike" cap="none">
                <a:solidFill>
                  <a:schemeClr val="dk1"/>
                </a:solidFill>
                <a:latin typeface="Arial"/>
                <a:ea typeface="Arial"/>
                <a:cs typeface="Arial"/>
                <a:sym typeface="Arial"/>
              </a:rPr>
              <a:t>第一人称</a:t>
            </a:r>
            <a:r>
              <a:rPr lang="zh-CN" sz="1800" b="1" i="0" u="none" strike="noStrike" cap="none">
                <a:solidFill>
                  <a:schemeClr val="dk1"/>
                </a:solidFill>
                <a:latin typeface="Calibri"/>
                <a:ea typeface="Calibri"/>
                <a:cs typeface="Calibri"/>
                <a:sym typeface="Calibri"/>
              </a:rPr>
              <a:t>“I”</a:t>
            </a:r>
            <a:r>
              <a:rPr lang="zh-CN" sz="1800" b="1" i="0" u="none" strike="noStrike" cap="none">
                <a:solidFill>
                  <a:schemeClr val="dk1"/>
                </a:solidFill>
                <a:latin typeface="Arial"/>
                <a:ea typeface="Arial"/>
                <a:cs typeface="Arial"/>
                <a:sym typeface="Arial"/>
              </a:rPr>
              <a:t>、</a:t>
            </a:r>
            <a:r>
              <a:rPr lang="zh-CN" sz="1800" b="1" i="0" u="none" strike="noStrike" cap="none">
                <a:solidFill>
                  <a:schemeClr val="dk1"/>
                </a:solidFill>
                <a:latin typeface="Calibri"/>
                <a:ea typeface="Calibri"/>
                <a:cs typeface="Calibri"/>
                <a:sym typeface="Calibri"/>
              </a:rPr>
              <a:t>“my”</a:t>
            </a:r>
            <a:r>
              <a:rPr lang="zh-CN" sz="1800" b="1" i="0" u="none" strike="noStrike" cap="none">
                <a:solidFill>
                  <a:schemeClr val="dk1"/>
                </a:solidFill>
                <a:latin typeface="Arial"/>
                <a:ea typeface="Arial"/>
                <a:cs typeface="Arial"/>
                <a:sym typeface="Arial"/>
              </a:rPr>
              <a:t>多集中常见问题（</a:t>
            </a:r>
            <a:r>
              <a:rPr lang="zh-CN" sz="1800" b="1" i="0" u="none" strike="noStrike" cap="none">
                <a:solidFill>
                  <a:schemeClr val="dk1"/>
                </a:solidFill>
                <a:latin typeface="Calibri"/>
                <a:ea typeface="Calibri"/>
                <a:cs typeface="Calibri"/>
                <a:sym typeface="Calibri"/>
              </a:rPr>
              <a:t>FAQs</a:t>
            </a:r>
            <a:r>
              <a:rPr lang="zh-CN" sz="1800" b="1" i="0" u="none" strike="noStrike" cap="none">
                <a:solidFill>
                  <a:schemeClr val="dk1"/>
                </a:solidFill>
                <a:latin typeface="Arial"/>
                <a:ea typeface="Arial"/>
                <a:cs typeface="Arial"/>
                <a:sym typeface="Arial"/>
              </a:rPr>
              <a:t>）</a:t>
            </a:r>
            <a:endParaRPr sz="1800" b="1" i="0" u="none" strike="noStrike" cap="none">
              <a:solidFill>
                <a:schemeClr val="dk1"/>
              </a:solidFill>
              <a:latin typeface="Arial"/>
              <a:ea typeface="Arial"/>
              <a:cs typeface="Arial"/>
              <a:sym typeface="Arial"/>
            </a:endParaRPr>
          </a:p>
          <a:p>
            <a:pPr marL="285750" marR="0" lvl="0" indent="-171450" algn="l" rtl="0">
              <a:lnSpc>
                <a:spcPct val="15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graphicFrame>
        <p:nvGraphicFramePr>
          <p:cNvPr id="567" name="Google Shape;567;p24"/>
          <p:cNvGraphicFramePr/>
          <p:nvPr/>
        </p:nvGraphicFramePr>
        <p:xfrm>
          <a:off x="669924" y="1219200"/>
          <a:ext cx="4700550" cy="5105400"/>
        </p:xfrm>
        <a:graphic>
          <a:graphicData uri="http://schemas.openxmlformats.org/drawingml/2006/table">
            <a:tbl>
              <a:tblPr firstRow="1">
                <a:noFill/>
                <a:tableStyleId>{CFF3F1AB-DED5-4D33-9715-3EDFFD0C9817}</a:tableStyleId>
              </a:tblPr>
              <a:tblGrid>
                <a:gridCol w="1566850">
                  <a:extLst>
                    <a:ext uri="{9D8B030D-6E8A-4147-A177-3AD203B41FA5}">
                      <a16:colId xmlns:a16="http://schemas.microsoft.com/office/drawing/2014/main" val="20000"/>
                    </a:ext>
                  </a:extLst>
                </a:gridCol>
                <a:gridCol w="1566850">
                  <a:extLst>
                    <a:ext uri="{9D8B030D-6E8A-4147-A177-3AD203B41FA5}">
                      <a16:colId xmlns:a16="http://schemas.microsoft.com/office/drawing/2014/main" val="20001"/>
                    </a:ext>
                  </a:extLst>
                </a:gridCol>
                <a:gridCol w="1566850">
                  <a:extLst>
                    <a:ext uri="{9D8B030D-6E8A-4147-A177-3AD203B41FA5}">
                      <a16:colId xmlns:a16="http://schemas.microsoft.com/office/drawing/2014/main" val="20002"/>
                    </a:ext>
                  </a:extLst>
                </a:gridCol>
              </a:tblGrid>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人称</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频率</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0"/>
                  </a:ext>
                </a:extLst>
              </a:tr>
              <a:tr h="177800">
                <a:tc>
                  <a:txBody>
                    <a:bodyPr/>
                    <a:lstStyle/>
                    <a:p>
                      <a:pPr marL="0" marR="0" lvl="0" indent="0" algn="ctr" rtl="0">
                        <a:lnSpc>
                          <a:spcPct val="100000"/>
                        </a:lnSpc>
                        <a:spcBef>
                          <a:spcPts val="0"/>
                        </a:spcBef>
                        <a:spcAft>
                          <a:spcPts val="0"/>
                        </a:spcAft>
                        <a:buNone/>
                      </a:pPr>
                      <a:r>
                        <a:rPr lang="zh-CN" sz="1400" u="none" strike="noStrike" cap="none"/>
                        <a:t>第一人称</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I</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50</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1"/>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my</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20</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2"/>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me</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2</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3"/>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we</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81</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4"/>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our</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45</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5"/>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us</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16</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6"/>
                  </a:ext>
                </a:extLst>
              </a:tr>
              <a:tr h="177800">
                <a:tc>
                  <a:txBody>
                    <a:bodyPr/>
                    <a:lstStyle/>
                    <a:p>
                      <a:pPr marL="0" marR="0" lvl="0" indent="0" algn="ctr" rtl="0">
                        <a:lnSpc>
                          <a:spcPct val="100000"/>
                        </a:lnSpc>
                        <a:spcBef>
                          <a:spcPts val="0"/>
                        </a:spcBef>
                        <a:spcAft>
                          <a:spcPts val="0"/>
                        </a:spcAft>
                        <a:buNone/>
                      </a:pPr>
                      <a:r>
                        <a:rPr lang="zh-CN" sz="1400" u="none" strike="noStrike" cap="none"/>
                        <a:t>第二人称</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you</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392</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7"/>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your</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306</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8"/>
                  </a:ext>
                </a:extLst>
              </a:tr>
              <a:tr h="177800">
                <a:tc>
                  <a:txBody>
                    <a:bodyPr/>
                    <a:lstStyle/>
                    <a:p>
                      <a:pPr marL="0" marR="0" lvl="0" indent="0" algn="ctr" rtl="0">
                        <a:lnSpc>
                          <a:spcPct val="100000"/>
                        </a:lnSpc>
                        <a:spcBef>
                          <a:spcPts val="0"/>
                        </a:spcBef>
                        <a:spcAft>
                          <a:spcPts val="0"/>
                        </a:spcAft>
                        <a:buNone/>
                      </a:pPr>
                      <a:r>
                        <a:rPr lang="zh-CN" sz="1400" u="none" strike="noStrike" cap="none"/>
                        <a:t>第三人称</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he/she</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4</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09"/>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his/her</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1</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10"/>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they</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15</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11"/>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their</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30</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12"/>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them</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16</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13"/>
                  </a:ext>
                </a:extLst>
              </a:tr>
              <a:tr h="177800">
                <a:tc>
                  <a:txBody>
                    <a:bodyPr/>
                    <a:lstStyle/>
                    <a:p>
                      <a:pPr marL="0" marR="0" lvl="0" indent="0" algn="ctr" rtl="0">
                        <a:lnSpc>
                          <a:spcPct val="100000"/>
                        </a:lnSpc>
                        <a:spcBef>
                          <a:spcPts val="0"/>
                        </a:spcBef>
                        <a:spcAft>
                          <a:spcPts val="0"/>
                        </a:spcAft>
                        <a:buNone/>
                      </a:pPr>
                      <a:r>
                        <a:rPr lang="zh-CN" sz="1400" u="none" strike="noStrike" cap="none"/>
                        <a:t> </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themselves</a:t>
                      </a:r>
                      <a:endParaRPr sz="1400" u="none" strike="noStrike" cap="none">
                        <a:latin typeface="Calibri"/>
                        <a:ea typeface="Calibri"/>
                        <a:cs typeface="Calibri"/>
                        <a:sym typeface="Calibri"/>
                      </a:endParaRPr>
                    </a:p>
                  </a:txBody>
                  <a:tcPr marL="63500" marR="63500" marT="63500" marB="63500" anchor="ctr"/>
                </a:tc>
                <a:tc>
                  <a:txBody>
                    <a:bodyPr/>
                    <a:lstStyle/>
                    <a:p>
                      <a:pPr marL="0" marR="0" lvl="0" indent="0" algn="ctr" rtl="0">
                        <a:lnSpc>
                          <a:spcPct val="100000"/>
                        </a:lnSpc>
                        <a:spcBef>
                          <a:spcPts val="0"/>
                        </a:spcBef>
                        <a:spcAft>
                          <a:spcPts val="0"/>
                        </a:spcAft>
                        <a:buNone/>
                      </a:pPr>
                      <a:r>
                        <a:rPr lang="zh-CN" sz="1400" u="none" strike="noStrike" cap="none"/>
                        <a:t>4</a:t>
                      </a:r>
                      <a:endParaRPr sz="1400" u="none" strike="noStrike" cap="none">
                        <a:latin typeface="Calibri"/>
                        <a:ea typeface="Calibri"/>
                        <a:cs typeface="Calibri"/>
                        <a:sym typeface="Calibri"/>
                      </a:endParaRPr>
                    </a:p>
                  </a:txBody>
                  <a:tcPr marL="63500" marR="63500" marT="63500" marB="63500" anchor="ctr"/>
                </a:tc>
                <a:extLst>
                  <a:ext uri="{0D108BD9-81ED-4DB2-BD59-A6C34878D82A}">
                    <a16:rowId xmlns:a16="http://schemas.microsoft.com/office/drawing/2014/main" val="1001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5"/>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人称使用：英文页面</a:t>
            </a:r>
            <a:endParaRPr/>
          </a:p>
        </p:txBody>
      </p:sp>
      <p:sp>
        <p:nvSpPr>
          <p:cNvPr id="573" name="Google Shape;573;p25"/>
          <p:cNvSpPr txBox="1">
            <a:spLocks noGrp="1"/>
          </p:cNvSpPr>
          <p:nvPr>
            <p:ph type="sldNum" idx="12"/>
          </p:nvPr>
        </p:nvSpPr>
        <p:spPr>
          <a:xfrm>
            <a:off x="8610599" y="6515100"/>
            <a:ext cx="2910000" cy="206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18</a:t>
            </a:fld>
            <a:endParaRPr/>
          </a:p>
        </p:txBody>
      </p:sp>
      <p:pic>
        <p:nvPicPr>
          <p:cNvPr id="574" name="Google Shape;574;p25"/>
          <p:cNvPicPr preferRelativeResize="0"/>
          <p:nvPr/>
        </p:nvPicPr>
        <p:blipFill rotWithShape="1">
          <a:blip r:embed="rId3">
            <a:alphaModFix/>
          </a:blip>
          <a:srcRect/>
          <a:stretch/>
        </p:blipFill>
        <p:spPr>
          <a:xfrm>
            <a:off x="930510" y="1324751"/>
            <a:ext cx="5013050" cy="5293549"/>
          </a:xfrm>
          <a:prstGeom prst="rect">
            <a:avLst/>
          </a:prstGeom>
          <a:noFill/>
          <a:ln>
            <a:noFill/>
          </a:ln>
        </p:spPr>
      </p:pic>
      <p:pic>
        <p:nvPicPr>
          <p:cNvPr id="575" name="Google Shape;575;p25"/>
          <p:cNvPicPr preferRelativeResize="0"/>
          <p:nvPr/>
        </p:nvPicPr>
        <p:blipFill rotWithShape="1">
          <a:blip r:embed="rId4">
            <a:alphaModFix/>
          </a:blip>
          <a:srcRect/>
          <a:stretch/>
        </p:blipFill>
        <p:spPr>
          <a:xfrm>
            <a:off x="6150950" y="2182912"/>
            <a:ext cx="5553950" cy="3177975"/>
          </a:xfrm>
          <a:prstGeom prst="rect">
            <a:avLst/>
          </a:prstGeom>
          <a:noFill/>
          <a:ln>
            <a:noFill/>
          </a:ln>
        </p:spPr>
      </p:pic>
      <p:sp>
        <p:nvSpPr>
          <p:cNvPr id="576" name="Google Shape;576;p25"/>
          <p:cNvSpPr/>
          <p:nvPr/>
        </p:nvSpPr>
        <p:spPr>
          <a:xfrm>
            <a:off x="930510" y="3447478"/>
            <a:ext cx="4208792" cy="548740"/>
          </a:xfrm>
          <a:prstGeom prst="rect">
            <a:avLst/>
          </a:prstGeom>
          <a:solidFill>
            <a:srgbClr val="7F8371">
              <a:alpha val="86666"/>
            </a:srgbClr>
          </a:solid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zh-CN" sz="2800" b="0" i="0" u="none" strike="noStrike" cap="none">
                <a:solidFill>
                  <a:schemeClr val="lt1"/>
                </a:solidFill>
                <a:latin typeface="Arial"/>
                <a:ea typeface="Arial"/>
                <a:cs typeface="Arial"/>
                <a:sym typeface="Arial"/>
              </a:rPr>
              <a:t>“you”的索引定位</a:t>
            </a:r>
            <a:endParaRPr sz="2800" b="1" i="0" u="none" strike="noStrike" cap="none">
              <a:solidFill>
                <a:schemeClr val="lt1"/>
              </a:solidFill>
              <a:latin typeface="Arial"/>
              <a:ea typeface="Arial"/>
              <a:cs typeface="Arial"/>
              <a:sym typeface="Arial"/>
            </a:endParaRPr>
          </a:p>
        </p:txBody>
      </p:sp>
      <p:sp>
        <p:nvSpPr>
          <p:cNvPr id="577" name="Google Shape;577;p25"/>
          <p:cNvSpPr/>
          <p:nvPr/>
        </p:nvSpPr>
        <p:spPr>
          <a:xfrm>
            <a:off x="6325428" y="3447478"/>
            <a:ext cx="4208792" cy="548740"/>
          </a:xfrm>
          <a:prstGeom prst="rect">
            <a:avLst/>
          </a:prstGeom>
          <a:solidFill>
            <a:srgbClr val="7F8371">
              <a:alpha val="86666"/>
            </a:srgbClr>
          </a:solid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zh-CN" sz="2800" b="0" i="0" u="none" strike="noStrike" cap="none">
                <a:solidFill>
                  <a:schemeClr val="lt1"/>
                </a:solidFill>
                <a:latin typeface="Arial"/>
                <a:ea typeface="Arial"/>
                <a:cs typeface="Arial"/>
                <a:sym typeface="Arial"/>
              </a:rPr>
              <a:t>“my”的索引定位</a:t>
            </a:r>
            <a:endParaRPr sz="2800" b="1"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anim calcmode="lin" valueType="num">
                                      <p:cBhvr additive="base">
                                        <p:cTn id="7" dur="500"/>
                                        <p:tgtEl>
                                          <p:spTgt spid="57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77"/>
                                        </p:tgtEl>
                                        <p:attrNameLst>
                                          <p:attrName>style.visibility</p:attrName>
                                        </p:attrNameLst>
                                      </p:cBhvr>
                                      <p:to>
                                        <p:strVal val="visible"/>
                                      </p:to>
                                    </p:set>
                                    <p:anim calcmode="lin" valueType="num">
                                      <p:cBhvr additive="base">
                                        <p:cTn id="12" dur="500"/>
                                        <p:tgtEl>
                                          <p:spTgt spid="5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26"/>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语态</a:t>
            </a:r>
            <a:endParaRPr/>
          </a:p>
        </p:txBody>
      </p:sp>
      <p:sp>
        <p:nvSpPr>
          <p:cNvPr id="583" name="Google Shape;583;p26"/>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19</a:t>
            </a:fld>
            <a:endParaRPr/>
          </a:p>
        </p:txBody>
      </p:sp>
      <p:pic>
        <p:nvPicPr>
          <p:cNvPr id="584" name="Google Shape;584;p26"/>
          <p:cNvPicPr preferRelativeResize="0"/>
          <p:nvPr/>
        </p:nvPicPr>
        <p:blipFill rotWithShape="1">
          <a:blip r:embed="rId3">
            <a:alphaModFix/>
          </a:blip>
          <a:srcRect/>
          <a:stretch/>
        </p:blipFill>
        <p:spPr>
          <a:xfrm>
            <a:off x="669924" y="1729375"/>
            <a:ext cx="5023951" cy="3616775"/>
          </a:xfrm>
          <a:prstGeom prst="rect">
            <a:avLst/>
          </a:prstGeom>
          <a:noFill/>
          <a:ln>
            <a:noFill/>
          </a:ln>
        </p:spPr>
      </p:pic>
      <p:pic>
        <p:nvPicPr>
          <p:cNvPr id="585" name="Google Shape;585;p26"/>
          <p:cNvPicPr preferRelativeResize="0"/>
          <p:nvPr/>
        </p:nvPicPr>
        <p:blipFill rotWithShape="1">
          <a:blip r:embed="rId4">
            <a:alphaModFix/>
          </a:blip>
          <a:srcRect/>
          <a:stretch/>
        </p:blipFill>
        <p:spPr>
          <a:xfrm>
            <a:off x="2872383" y="1491012"/>
            <a:ext cx="5197825" cy="4093500"/>
          </a:xfrm>
          <a:prstGeom prst="rect">
            <a:avLst/>
          </a:prstGeom>
          <a:noFill/>
          <a:ln>
            <a:noFill/>
          </a:ln>
        </p:spPr>
      </p:pic>
      <p:sp>
        <p:nvSpPr>
          <p:cNvPr id="586" name="Google Shape;586;p26"/>
          <p:cNvSpPr txBox="1"/>
          <p:nvPr/>
        </p:nvSpPr>
        <p:spPr>
          <a:xfrm>
            <a:off x="8107087" y="2778912"/>
            <a:ext cx="3413400" cy="2805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尽管某些贷款产品提供方会倾向于使用被动语态，但整体上被动语态地使用频率较低</a:t>
            </a:r>
            <a:endParaRPr sz="18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 多用主动语态</a:t>
            </a:r>
            <a:endParaRPr sz="18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Effect transition="in" filter="fade">
                                      <p:cBhvr>
                                        <p:cTn id="7" dur="500"/>
                                        <p:tgtEl>
                                          <p:spTgt spid="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grpSp>
        <p:nvGrpSpPr>
          <p:cNvPr id="362" name="Google Shape;362;p9"/>
          <p:cNvGrpSpPr/>
          <p:nvPr/>
        </p:nvGrpSpPr>
        <p:grpSpPr>
          <a:xfrm>
            <a:off x="970224" y="1249871"/>
            <a:ext cx="10763163" cy="4526836"/>
            <a:chOff x="757282" y="1700808"/>
            <a:chExt cx="10763163" cy="4526836"/>
          </a:xfrm>
        </p:grpSpPr>
        <p:grpSp>
          <p:nvGrpSpPr>
            <p:cNvPr id="363" name="Google Shape;363;p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757282" y="1700808"/>
              <a:ext cx="10763163" cy="4526836"/>
              <a:chOff x="1175743" y="1700808"/>
              <a:chExt cx="10344706" cy="4526836"/>
            </a:xfrm>
          </p:grpSpPr>
          <p:sp>
            <p:nvSpPr>
              <p:cNvPr id="364" name="Google Shape;364;p9"/>
              <p:cNvSpPr txBox="1"/>
              <p:nvPr/>
            </p:nvSpPr>
            <p:spPr>
              <a:xfrm>
                <a:off x="3822154" y="2224028"/>
                <a:ext cx="7698295" cy="4003616"/>
              </a:xfrm>
              <a:prstGeom prst="rect">
                <a:avLst/>
              </a:prstGeom>
              <a:noFill/>
              <a:ln>
                <a:noFill/>
              </a:ln>
            </p:spPr>
            <p:txBody>
              <a:bodyPr spcFirstLastPara="1" wrap="square" lIns="91425" tIns="0" rIns="91425" bIns="45700" anchor="t" anchorCtr="0">
                <a:noAutofit/>
              </a:bodyPr>
              <a:lstStyle/>
              <a:p>
                <a:pPr marL="342900" marR="0" lvl="0" indent="-342900" algn="l" rtl="0">
                  <a:lnSpc>
                    <a:spcPct val="150000"/>
                  </a:lnSpc>
                  <a:spcBef>
                    <a:spcPts val="0"/>
                  </a:spcBef>
                  <a:spcAft>
                    <a:spcPts val="0"/>
                  </a:spcAft>
                  <a:buClr>
                    <a:schemeClr val="dk1"/>
                  </a:buClr>
                  <a:buSzPts val="2400"/>
                  <a:buFont typeface="Arial"/>
                  <a:buAutoNum type="arabicPeriod"/>
                </a:pPr>
                <a:r>
                  <a:rPr lang="zh-CN" sz="2400" b="0" i="0" u="none" strike="noStrike" cap="none" dirty="0">
                    <a:solidFill>
                      <a:schemeClr val="dk1"/>
                    </a:solidFill>
                    <a:latin typeface="Arial"/>
                    <a:ea typeface="Arial"/>
                    <a:cs typeface="Arial"/>
                    <a:sym typeface="Arial"/>
                  </a:rPr>
                  <a:t>项目要求</a:t>
                </a:r>
                <a:endParaRPr sz="2400" b="0" i="0" u="none" strike="noStrike" cap="none" dirty="0">
                  <a:solidFill>
                    <a:schemeClr val="dk1"/>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Arial"/>
                  <a:buAutoNum type="arabicPeriod"/>
                </a:pPr>
                <a:r>
                  <a:rPr lang="zh-CN" sz="2400" b="0" i="0" u="none" strike="noStrike" cap="none" dirty="0">
                    <a:solidFill>
                      <a:schemeClr val="dk1"/>
                    </a:solidFill>
                    <a:latin typeface="Arial"/>
                    <a:ea typeface="Arial"/>
                    <a:cs typeface="Arial"/>
                    <a:sym typeface="Arial"/>
                  </a:rPr>
                  <a:t>前期调研</a:t>
                </a:r>
                <a:endParaRPr sz="2400" b="0" i="0" u="none" strike="noStrike" cap="none" dirty="0">
                  <a:solidFill>
                    <a:schemeClr val="dk1"/>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Arial"/>
                  <a:buAutoNum type="arabicPeriod"/>
                </a:pPr>
                <a:r>
                  <a:rPr lang="zh-CN" sz="2400" b="0" i="0" u="none" strike="noStrike" cap="none" dirty="0">
                    <a:solidFill>
                      <a:schemeClr val="dk1"/>
                    </a:solidFill>
                    <a:latin typeface="Arial"/>
                    <a:ea typeface="Arial"/>
                    <a:cs typeface="Arial"/>
                    <a:sym typeface="Arial"/>
                  </a:rPr>
                  <a:t>项目本地化实现</a:t>
                </a:r>
                <a:endParaRPr sz="2400" b="0" i="0" u="none" strike="noStrike" cap="none" dirty="0">
                  <a:solidFill>
                    <a:schemeClr val="dk1"/>
                  </a:solidFill>
                  <a:latin typeface="Arial"/>
                  <a:ea typeface="Arial"/>
                  <a:cs typeface="Arial"/>
                  <a:sym typeface="Arial"/>
                </a:endParaRPr>
              </a:p>
              <a:p>
                <a:pPr marL="342900" lvl="0" indent="-342900">
                  <a:lnSpc>
                    <a:spcPct val="150000"/>
                  </a:lnSpc>
                  <a:buClr>
                    <a:schemeClr val="dk1"/>
                  </a:buClr>
                  <a:buSzPts val="2400"/>
                  <a:buFont typeface="Arial"/>
                  <a:buAutoNum type="arabicPeriod"/>
                </a:pPr>
                <a:r>
                  <a:rPr lang="zh-CN" altLang="en-US" sz="2400" dirty="0"/>
                  <a:t>项目中遇到的问题与解决</a:t>
                </a:r>
                <a:r>
                  <a:rPr lang="zh-CN" altLang="en-US" sz="2400" dirty="0" smtClean="0"/>
                  <a:t>办法</a:t>
                </a:r>
                <a:endParaRPr lang="en-US" altLang="zh-CN" sz="2400" dirty="0" smtClean="0"/>
              </a:p>
              <a:p>
                <a:pPr marL="342900" lvl="0" indent="-342900">
                  <a:lnSpc>
                    <a:spcPct val="150000"/>
                  </a:lnSpc>
                  <a:buClr>
                    <a:schemeClr val="dk1"/>
                  </a:buClr>
                  <a:buSzPts val="2400"/>
                  <a:buFont typeface="Arial"/>
                  <a:buAutoNum type="arabicPeriod"/>
                </a:pPr>
                <a:r>
                  <a:rPr lang="zh-CN" altLang="en-US" sz="2400" b="0" i="0" u="none" strike="noStrike" cap="none" dirty="0">
                    <a:solidFill>
                      <a:schemeClr val="dk1"/>
                    </a:solidFill>
                    <a:latin typeface="Arial"/>
                    <a:ea typeface="Arial"/>
                    <a:cs typeface="Arial"/>
                    <a:sym typeface="Arial"/>
                  </a:rPr>
                  <a:t>项目反思</a:t>
                </a:r>
                <a:endParaRPr sz="2400" b="0" i="0" u="none" strike="noStrike" cap="none" dirty="0">
                  <a:solidFill>
                    <a:schemeClr val="dk1"/>
                  </a:solidFill>
                  <a:latin typeface="Arial"/>
                  <a:ea typeface="Arial"/>
                  <a:cs typeface="Arial"/>
                  <a:sym typeface="Arial"/>
                </a:endParaRPr>
              </a:p>
            </p:txBody>
          </p:sp>
          <p:cxnSp>
            <p:nvCxnSpPr>
              <p:cNvPr id="365" name="Google Shape;365;p9"/>
              <p:cNvCxnSpPr/>
              <p:nvPr/>
            </p:nvCxnSpPr>
            <p:spPr>
              <a:xfrm>
                <a:off x="3696888" y="1780800"/>
                <a:ext cx="0" cy="4003616"/>
              </a:xfrm>
              <a:prstGeom prst="straightConnector1">
                <a:avLst/>
              </a:prstGeom>
              <a:solidFill>
                <a:srgbClr val="FFCC00"/>
              </a:solidFill>
              <a:ln w="9525" cap="flat" cmpd="sng">
                <a:solidFill>
                  <a:srgbClr val="BFBFBF"/>
                </a:solidFill>
                <a:prstDash val="solid"/>
                <a:round/>
                <a:headEnd type="none" w="sm" len="sm"/>
                <a:tailEnd type="none" w="sm" len="sm"/>
              </a:ln>
            </p:spPr>
          </p:cxnSp>
          <p:sp>
            <p:nvSpPr>
              <p:cNvPr id="366" name="Google Shape;366;p9"/>
              <p:cNvSpPr txBox="1"/>
              <p:nvPr/>
            </p:nvSpPr>
            <p:spPr>
              <a:xfrm>
                <a:off x="1175743" y="1700808"/>
                <a:ext cx="2521108" cy="523220"/>
              </a:xfrm>
              <a:prstGeom prst="rect">
                <a:avLst/>
              </a:prstGeom>
              <a:solidFill>
                <a:schemeClr val="lt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800"/>
                  <a:buFont typeface="Arial"/>
                  <a:buNone/>
                </a:pPr>
                <a:r>
                  <a:rPr lang="zh-CN" sz="2800" b="1" i="0" u="none" strike="noStrike" cap="none">
                    <a:solidFill>
                      <a:schemeClr val="accent1"/>
                    </a:solidFill>
                    <a:latin typeface="Arial"/>
                    <a:ea typeface="Arial"/>
                    <a:cs typeface="Arial"/>
                    <a:sym typeface="Arial"/>
                  </a:rPr>
                  <a:t>CONTENTS</a:t>
                </a:r>
                <a:endParaRPr sz="1400" b="0" i="0" u="none" strike="noStrike" cap="none">
                  <a:solidFill>
                    <a:srgbClr val="000000"/>
                  </a:solidFill>
                  <a:latin typeface="Arial"/>
                  <a:ea typeface="Arial"/>
                  <a:cs typeface="Arial"/>
                  <a:sym typeface="Arial"/>
                </a:endParaRPr>
              </a:p>
            </p:txBody>
          </p:sp>
        </p:grpSp>
        <p:sp>
          <p:nvSpPr>
            <p:cNvPr id="367" name="Google Shape;367;p9"/>
            <p:cNvSpPr/>
            <p:nvPr/>
          </p:nvSpPr>
          <p:spPr>
            <a:xfrm>
              <a:off x="2379533" y="4867348"/>
              <a:ext cx="870506" cy="915667"/>
            </a:xfrm>
            <a:custGeom>
              <a:avLst/>
              <a:gdLst/>
              <a:ahLst/>
              <a:cxnLst/>
              <a:rect l="l" t="t" r="r" b="b"/>
              <a:pathLst>
                <a:path w="5127" h="5401" extrusionOk="0">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7"/>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情态动词</a:t>
            </a:r>
            <a:endParaRPr/>
          </a:p>
        </p:txBody>
      </p:sp>
      <p:sp>
        <p:nvSpPr>
          <p:cNvPr id="592" name="Google Shape;592;p27"/>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20</a:t>
            </a:fld>
            <a:endParaRPr/>
          </a:p>
        </p:txBody>
      </p:sp>
      <p:pic>
        <p:nvPicPr>
          <p:cNvPr id="593" name="Google Shape;593;p27"/>
          <p:cNvPicPr preferRelativeResize="0"/>
          <p:nvPr/>
        </p:nvPicPr>
        <p:blipFill rotWithShape="1">
          <a:blip r:embed="rId3">
            <a:alphaModFix/>
          </a:blip>
          <a:srcRect/>
          <a:stretch/>
        </p:blipFill>
        <p:spPr>
          <a:xfrm>
            <a:off x="872550" y="1866900"/>
            <a:ext cx="5276850" cy="3810000"/>
          </a:xfrm>
          <a:prstGeom prst="rect">
            <a:avLst/>
          </a:prstGeom>
          <a:noFill/>
          <a:ln>
            <a:noFill/>
          </a:ln>
        </p:spPr>
      </p:pic>
      <p:sp>
        <p:nvSpPr>
          <p:cNvPr id="594" name="Google Shape;594;p27"/>
          <p:cNvSpPr txBox="1"/>
          <p:nvPr/>
        </p:nvSpPr>
        <p:spPr>
          <a:xfrm>
            <a:off x="6600787" y="2041734"/>
            <a:ext cx="4919700" cy="300000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15000"/>
              </a:lnSpc>
              <a:spcBef>
                <a:spcPts val="0"/>
              </a:spcBef>
              <a:spcAft>
                <a:spcPts val="0"/>
              </a:spcAft>
              <a:buClr>
                <a:srgbClr val="000000"/>
              </a:buClr>
              <a:buSzPts val="1800"/>
              <a:buFont typeface="Arial"/>
              <a:buChar char="•"/>
            </a:pPr>
            <a:r>
              <a:rPr lang="zh-CN" sz="1800" b="1" i="0" u="none" strike="noStrike" cap="none" dirty="0">
                <a:solidFill>
                  <a:schemeClr val="dk1"/>
                </a:solidFill>
                <a:latin typeface="Arial"/>
                <a:ea typeface="Arial"/>
                <a:cs typeface="Arial"/>
                <a:sym typeface="Arial"/>
              </a:rPr>
              <a:t>多使用情态动词</a:t>
            </a:r>
            <a:endParaRPr sz="1800" b="1" i="0" u="none" strike="noStrike" cap="none" dirty="0">
              <a:solidFill>
                <a:schemeClr val="dk1"/>
              </a:solidFill>
              <a:latin typeface="Arial"/>
              <a:ea typeface="Arial"/>
              <a:cs typeface="Arial"/>
              <a:sym typeface="Arial"/>
            </a:endParaRPr>
          </a:p>
          <a:p>
            <a:pPr marL="285750" marR="0" lvl="0" indent="-285750" algn="l" rtl="0">
              <a:lnSpc>
                <a:spcPct val="115000"/>
              </a:lnSpc>
              <a:spcBef>
                <a:spcPts val="0"/>
              </a:spcBef>
              <a:spcAft>
                <a:spcPts val="0"/>
              </a:spcAft>
              <a:buClr>
                <a:srgbClr val="000000"/>
              </a:buClr>
              <a:buSzPts val="1800"/>
              <a:buFont typeface="Arial"/>
              <a:buChar char="•"/>
            </a:pPr>
            <a:r>
              <a:rPr lang="zh-CN" sz="1800" b="1" i="0" u="none" strike="noStrike" cap="none" dirty="0">
                <a:solidFill>
                  <a:schemeClr val="dk1"/>
                </a:solidFill>
                <a:latin typeface="Arial"/>
                <a:ea typeface="Arial"/>
                <a:cs typeface="Arial"/>
                <a:sym typeface="Arial"/>
              </a:rPr>
              <a:t>使用频次降序依次为“can”、“will”、“may”</a:t>
            </a:r>
            <a:endParaRPr sz="1800" b="1" i="0" u="none" strike="noStrike" cap="none" dirty="0">
              <a:solidFill>
                <a:schemeClr val="dk1"/>
              </a:solidFill>
              <a:latin typeface="Arial"/>
              <a:ea typeface="Arial"/>
              <a:cs typeface="Arial"/>
              <a:sym typeface="Arial"/>
            </a:endParaRPr>
          </a:p>
        </p:txBody>
      </p:sp>
      <p:pic>
        <p:nvPicPr>
          <p:cNvPr id="595" name="Google Shape;595;p27"/>
          <p:cNvPicPr preferRelativeResize="0"/>
          <p:nvPr/>
        </p:nvPicPr>
        <p:blipFill rotWithShape="1">
          <a:blip r:embed="rId4">
            <a:alphaModFix/>
          </a:blip>
          <a:srcRect/>
          <a:stretch/>
        </p:blipFill>
        <p:spPr>
          <a:xfrm>
            <a:off x="1811087" y="1541312"/>
            <a:ext cx="4789700" cy="4461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5"/>
                                        </p:tgtEl>
                                        <p:attrNameLst>
                                          <p:attrName>style.visibility</p:attrName>
                                        </p:attrNameLst>
                                      </p:cBhvr>
                                      <p:to>
                                        <p:strVal val="visible"/>
                                      </p:to>
                                    </p:set>
                                    <p:animEffect transition="in" filter="fade">
                                      <p:cBhvr>
                                        <p:cTn id="7" dur="500"/>
                                        <p:tgtEl>
                                          <p:spTgt spid="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28"/>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情感分析</a:t>
            </a:r>
            <a:endParaRPr/>
          </a:p>
        </p:txBody>
      </p:sp>
      <p:sp>
        <p:nvSpPr>
          <p:cNvPr id="601" name="Google Shape;601;p28"/>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21</a:t>
            </a:fld>
            <a:endParaRPr/>
          </a:p>
        </p:txBody>
      </p:sp>
      <p:graphicFrame>
        <p:nvGraphicFramePr>
          <p:cNvPr id="602" name="Google Shape;602;p28"/>
          <p:cNvGraphicFramePr/>
          <p:nvPr>
            <p:extLst>
              <p:ext uri="{D42A27DB-BD31-4B8C-83A1-F6EECF244321}">
                <p14:modId xmlns:p14="http://schemas.microsoft.com/office/powerpoint/2010/main" val="132823175"/>
              </p:ext>
            </p:extLst>
          </p:nvPr>
        </p:nvGraphicFramePr>
        <p:xfrm>
          <a:off x="669924" y="1299920"/>
          <a:ext cx="6410425" cy="5215180"/>
        </p:xfrm>
        <a:graphic>
          <a:graphicData uri="http://schemas.openxmlformats.org/drawingml/2006/table">
            <a:tbl>
              <a:tblPr firstRow="1">
                <a:noFill/>
                <a:tableStyleId>{CFF3F1AB-DED5-4D33-9715-3EDFFD0C9817}</a:tableStyleId>
              </a:tblPr>
              <a:tblGrid>
                <a:gridCol w="3264725">
                  <a:extLst>
                    <a:ext uri="{9D8B030D-6E8A-4147-A177-3AD203B41FA5}">
                      <a16:colId xmlns:a16="http://schemas.microsoft.com/office/drawing/2014/main" val="20000"/>
                    </a:ext>
                  </a:extLst>
                </a:gridCol>
                <a:gridCol w="1615350">
                  <a:extLst>
                    <a:ext uri="{9D8B030D-6E8A-4147-A177-3AD203B41FA5}">
                      <a16:colId xmlns:a16="http://schemas.microsoft.com/office/drawing/2014/main" val="20001"/>
                    </a:ext>
                  </a:extLst>
                </a:gridCol>
                <a:gridCol w="1530350">
                  <a:extLst>
                    <a:ext uri="{9D8B030D-6E8A-4147-A177-3AD203B41FA5}">
                      <a16:colId xmlns:a16="http://schemas.microsoft.com/office/drawing/2014/main" val="20002"/>
                    </a:ext>
                  </a:extLst>
                </a:gridCol>
              </a:tblGrid>
              <a:tr h="3316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dirty="0"/>
                        <a:t>　</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DISCOVER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WELLS FARGO</a:t>
                      </a:r>
                      <a:endParaRPr sz="1400" u="none" strike="noStrike" cap="none"/>
                    </a:p>
                  </a:txBody>
                  <a:tcPr marL="91425" marR="91425" marT="91425" marB="91425"/>
                </a:tc>
                <a:extLst>
                  <a:ext uri="{0D108BD9-81ED-4DB2-BD59-A6C34878D82A}">
                    <a16:rowId xmlns:a16="http://schemas.microsoft.com/office/drawing/2014/main" val="10000"/>
                  </a:ext>
                </a:extLst>
              </a:tr>
              <a:tr h="4091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TRADITIONAL LIWC DIMENSION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DATA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DATA</a:t>
                      </a:r>
                      <a:endParaRPr sz="1400" u="none" strike="noStrike" cap="none"/>
                    </a:p>
                  </a:txBody>
                  <a:tcPr marL="91425" marR="91425" marT="91425" marB="91425"/>
                </a:tc>
                <a:extLst>
                  <a:ext uri="{0D108BD9-81ED-4DB2-BD59-A6C34878D82A}">
                    <a16:rowId xmlns:a16="http://schemas.microsoft.com/office/drawing/2014/main" val="10001"/>
                  </a:ext>
                </a:extLst>
              </a:tr>
              <a:tr h="3316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I-WORD(I,ME,MY)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0.5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0.4</a:t>
                      </a:r>
                      <a:endParaRPr sz="1400" u="none" strike="noStrike" cap="none"/>
                    </a:p>
                  </a:txBody>
                  <a:tcPr marL="91425" marR="91425" marT="91425" marB="91425"/>
                </a:tc>
                <a:extLst>
                  <a:ext uri="{0D108BD9-81ED-4DB2-BD59-A6C34878D82A}">
                    <a16:rowId xmlns:a16="http://schemas.microsoft.com/office/drawing/2014/main" val="10002"/>
                  </a:ext>
                </a:extLst>
              </a:tr>
              <a:tr h="3316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SOCAIL WORDS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6.8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8.5</a:t>
                      </a:r>
                      <a:endParaRPr sz="1400" u="none" strike="noStrike" cap="none"/>
                    </a:p>
                  </a:txBody>
                  <a:tcPr marL="91425" marR="91425" marT="91425" marB="91425"/>
                </a:tc>
                <a:extLst>
                  <a:ext uri="{0D108BD9-81ED-4DB2-BD59-A6C34878D82A}">
                    <a16:rowId xmlns:a16="http://schemas.microsoft.com/office/drawing/2014/main" val="10003"/>
                  </a:ext>
                </a:extLst>
              </a:tr>
              <a:tr h="4091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POSITIVE EMOTIONS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5.5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3.1</a:t>
                      </a:r>
                      <a:endParaRPr sz="1400" u="none" strike="noStrike" cap="none"/>
                    </a:p>
                  </a:txBody>
                  <a:tcPr marL="91425" marR="91425" marT="91425" marB="91425"/>
                </a:tc>
                <a:extLst>
                  <a:ext uri="{0D108BD9-81ED-4DB2-BD59-A6C34878D82A}">
                    <a16:rowId xmlns:a16="http://schemas.microsoft.com/office/drawing/2014/main" val="10004"/>
                  </a:ext>
                </a:extLst>
              </a:tr>
              <a:tr h="4091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NEGATIVE EMOTIONS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0.6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0</a:t>
                      </a:r>
                      <a:endParaRPr sz="1400" u="none" strike="noStrike" cap="none"/>
                    </a:p>
                  </a:txBody>
                  <a:tcPr marL="91425" marR="91425" marT="91425" marB="91425"/>
                </a:tc>
                <a:extLst>
                  <a:ext uri="{0D108BD9-81ED-4DB2-BD59-A6C34878D82A}">
                    <a16:rowId xmlns:a16="http://schemas.microsoft.com/office/drawing/2014/main" val="10005"/>
                  </a:ext>
                </a:extLst>
              </a:tr>
              <a:tr h="4091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COGNITIVE PROCESSES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10.9</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11</a:t>
                      </a:r>
                      <a:endParaRPr sz="1400" u="none" strike="noStrike" cap="none"/>
                    </a:p>
                  </a:txBody>
                  <a:tcPr marL="91425" marR="91425" marT="91425" marB="91425"/>
                </a:tc>
                <a:extLst>
                  <a:ext uri="{0D108BD9-81ED-4DB2-BD59-A6C34878D82A}">
                    <a16:rowId xmlns:a16="http://schemas.microsoft.com/office/drawing/2014/main" val="10006"/>
                  </a:ext>
                </a:extLst>
              </a:tr>
              <a:tr h="3316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91425" marR="91425" marT="91425" marB="91425"/>
                </a:tc>
                <a:extLst>
                  <a:ext uri="{0D108BD9-81ED-4DB2-BD59-A6C34878D82A}">
                    <a16:rowId xmlns:a16="http://schemas.microsoft.com/office/drawing/2014/main" val="10007"/>
                  </a:ext>
                </a:extLst>
              </a:tr>
              <a:tr h="409100">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solidFill>
                            <a:schemeClr val="lt1"/>
                          </a:solidFill>
                        </a:rPr>
                        <a:t>SUMMARY VARIABLES</a:t>
                      </a:r>
                      <a:endParaRPr sz="1400" b="1" u="none" strike="noStrike" cap="none">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　</a:t>
                      </a:r>
                      <a:endParaRPr sz="1400" u="none" strike="noStrike" cap="none"/>
                    </a:p>
                  </a:txBody>
                  <a:tcPr marL="91425" marR="91425" marT="91425" marB="91425">
                    <a:solidFill>
                      <a:schemeClr val="accent1"/>
                    </a:solidFill>
                  </a:tcPr>
                </a:tc>
                <a:extLst>
                  <a:ext uri="{0D108BD9-81ED-4DB2-BD59-A6C34878D82A}">
                    <a16:rowId xmlns:a16="http://schemas.microsoft.com/office/drawing/2014/main" val="10008"/>
                  </a:ext>
                </a:extLst>
              </a:tr>
              <a:tr h="3316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ANALYTIC</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91.2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90.3</a:t>
                      </a:r>
                      <a:endParaRPr sz="1400" u="none" strike="noStrike" cap="none"/>
                    </a:p>
                  </a:txBody>
                  <a:tcPr marL="91425" marR="91425" marT="91425" marB="91425"/>
                </a:tc>
                <a:extLst>
                  <a:ext uri="{0D108BD9-81ED-4DB2-BD59-A6C34878D82A}">
                    <a16:rowId xmlns:a16="http://schemas.microsoft.com/office/drawing/2014/main" val="10009"/>
                  </a:ext>
                </a:extLst>
              </a:tr>
              <a:tr h="3316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CLOUT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74.5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83.3</a:t>
                      </a:r>
                      <a:endParaRPr sz="1400" u="none" strike="noStrike" cap="none"/>
                    </a:p>
                  </a:txBody>
                  <a:tcPr marL="91425" marR="91425" marT="91425" marB="91425"/>
                </a:tc>
                <a:extLst>
                  <a:ext uri="{0D108BD9-81ED-4DB2-BD59-A6C34878D82A}">
                    <a16:rowId xmlns:a16="http://schemas.microsoft.com/office/drawing/2014/main" val="10010"/>
                  </a:ext>
                </a:extLst>
              </a:tr>
              <a:tr h="3316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AUTHENTICITY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20.2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8.9</a:t>
                      </a:r>
                      <a:endParaRPr sz="1400" u="none" strike="noStrike" cap="none"/>
                    </a:p>
                  </a:txBody>
                  <a:tcPr marL="91425" marR="91425" marT="91425" marB="91425"/>
                </a:tc>
                <a:extLst>
                  <a:ext uri="{0D108BD9-81ED-4DB2-BD59-A6C34878D82A}">
                    <a16:rowId xmlns:a16="http://schemas.microsoft.com/office/drawing/2014/main" val="10011"/>
                  </a:ext>
                </a:extLst>
              </a:tr>
              <a:tr h="33160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EMOTIONAL TONE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t>96.5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dirty="0"/>
                        <a:t>81.4</a:t>
                      </a:r>
                      <a:endParaRPr sz="1400" u="none" strike="noStrike" cap="none" dirty="0"/>
                    </a:p>
                  </a:txBody>
                  <a:tcPr marL="91425" marR="91425" marT="91425" marB="91425"/>
                </a:tc>
                <a:extLst>
                  <a:ext uri="{0D108BD9-81ED-4DB2-BD59-A6C34878D82A}">
                    <a16:rowId xmlns:a16="http://schemas.microsoft.com/office/drawing/2014/main" val="10012"/>
                  </a:ext>
                </a:extLst>
              </a:tr>
            </a:tbl>
          </a:graphicData>
        </a:graphic>
      </p:graphicFrame>
      <p:sp>
        <p:nvSpPr>
          <p:cNvPr id="603" name="Google Shape;603;p28"/>
          <p:cNvSpPr txBox="1"/>
          <p:nvPr/>
        </p:nvSpPr>
        <p:spPr>
          <a:xfrm>
            <a:off x="7392925" y="3311100"/>
            <a:ext cx="4127562" cy="9216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zh-CN" sz="1800" b="1" i="0" u="none" strike="noStrike" cap="none" dirty="0">
                <a:solidFill>
                  <a:srgbClr val="000000"/>
                </a:solidFill>
                <a:latin typeface="Arial"/>
                <a:ea typeface="Arial"/>
                <a:cs typeface="Arial"/>
                <a:sym typeface="Arial"/>
              </a:rPr>
              <a:t>多用积极词汇，少用或不用消极词汇</a:t>
            </a: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29"/>
          <p:cNvSpPr txBox="1">
            <a:spLocks noGrp="1"/>
          </p:cNvSpPr>
          <p:nvPr>
            <p:ph type="title"/>
          </p:nvPr>
        </p:nvSpPr>
        <p:spPr>
          <a:xfrm>
            <a:off x="3930134" y="2027705"/>
            <a:ext cx="7590354" cy="114533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400"/>
              <a:buFont typeface="Arial"/>
              <a:buNone/>
            </a:pPr>
            <a:r>
              <a:rPr lang="zh-CN"/>
              <a:t>项目本地化实现</a:t>
            </a:r>
            <a:endParaRPr/>
          </a:p>
        </p:txBody>
      </p:sp>
      <p:sp>
        <p:nvSpPr>
          <p:cNvPr id="609" name="Google Shape;609;p29"/>
          <p:cNvSpPr txBox="1">
            <a:spLocks noGrp="1"/>
          </p:cNvSpPr>
          <p:nvPr>
            <p:ph type="body" idx="1"/>
          </p:nvPr>
        </p:nvSpPr>
        <p:spPr>
          <a:xfrm>
            <a:off x="3930134" y="3173038"/>
            <a:ext cx="7590354" cy="1082874"/>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dk1"/>
              </a:buClr>
              <a:buSzPts val="2000"/>
              <a:buFont typeface="Arial"/>
              <a:buChar char="•"/>
            </a:pPr>
            <a:r>
              <a:rPr lang="zh-CN" sz="2000"/>
              <a:t>网页内容架构分析</a:t>
            </a:r>
            <a:endParaRPr sz="2000"/>
          </a:p>
          <a:p>
            <a:pPr marL="171450" lvl="0" indent="-171450" algn="l" rtl="0">
              <a:lnSpc>
                <a:spcPct val="150000"/>
              </a:lnSpc>
              <a:spcBef>
                <a:spcPts val="0"/>
              </a:spcBef>
              <a:spcAft>
                <a:spcPts val="0"/>
              </a:spcAft>
              <a:buClr>
                <a:schemeClr val="dk1"/>
              </a:buClr>
              <a:buSzPts val="2000"/>
              <a:buFont typeface="Arial"/>
              <a:buChar char="•"/>
            </a:pPr>
            <a:r>
              <a:rPr lang="zh-CN" sz="2000"/>
              <a:t>网页设计</a:t>
            </a:r>
            <a:endParaRPr sz="2000"/>
          </a:p>
          <a:p>
            <a:pPr marL="171450" lvl="0" indent="-171450" algn="l" rtl="0">
              <a:lnSpc>
                <a:spcPct val="150000"/>
              </a:lnSpc>
              <a:spcBef>
                <a:spcPts val="0"/>
              </a:spcBef>
              <a:spcAft>
                <a:spcPts val="0"/>
              </a:spcAft>
              <a:buClr>
                <a:schemeClr val="dk1"/>
              </a:buClr>
              <a:buSzPts val="2000"/>
              <a:buFont typeface="Arial"/>
              <a:buChar char="•"/>
            </a:pPr>
            <a:r>
              <a:rPr lang="zh-CN" sz="2000"/>
              <a:t>技术写作</a:t>
            </a:r>
            <a:endParaRPr sz="2000"/>
          </a:p>
          <a:p>
            <a:pPr marL="171450" lvl="0" indent="-44450" algn="l" rtl="0">
              <a:lnSpc>
                <a:spcPct val="150000"/>
              </a:lnSpc>
              <a:spcBef>
                <a:spcPts val="0"/>
              </a:spcBef>
              <a:spcAft>
                <a:spcPts val="0"/>
              </a:spcAft>
              <a:buClr>
                <a:schemeClr val="dk1"/>
              </a:buClr>
              <a:buSzPts val="2000"/>
              <a:buFont typeface="Arial"/>
              <a:buNone/>
            </a:pPr>
            <a:endParaRPr sz="2000"/>
          </a:p>
        </p:txBody>
      </p:sp>
      <p:cxnSp>
        <p:nvCxnSpPr>
          <p:cNvPr id="610" name="Google Shape;610;p29"/>
          <p:cNvCxnSpPr/>
          <p:nvPr/>
        </p:nvCxnSpPr>
        <p:spPr>
          <a:xfrm>
            <a:off x="3930134" y="2474588"/>
            <a:ext cx="8135308" cy="0"/>
          </a:xfrm>
          <a:prstGeom prst="straightConnector1">
            <a:avLst/>
          </a:prstGeom>
          <a:noFill/>
          <a:ln w="9525" cap="flat" cmpd="sng">
            <a:solidFill>
              <a:schemeClr val="dk2"/>
            </a:solidFill>
            <a:prstDash val="solid"/>
            <a:miter lim="800000"/>
            <a:headEnd type="none" w="sm" len="sm"/>
            <a:tailEnd type="none" w="sm" len="sm"/>
          </a:ln>
        </p:spPr>
      </p:cxnSp>
      <p:cxnSp>
        <p:nvCxnSpPr>
          <p:cNvPr id="611" name="Google Shape;611;p29"/>
          <p:cNvCxnSpPr/>
          <p:nvPr/>
        </p:nvCxnSpPr>
        <p:spPr>
          <a:xfrm>
            <a:off x="3930134" y="4560712"/>
            <a:ext cx="8135400" cy="0"/>
          </a:xfrm>
          <a:prstGeom prst="straightConnector1">
            <a:avLst/>
          </a:prstGeom>
          <a:noFill/>
          <a:ln w="9525" cap="flat" cmpd="sng">
            <a:solidFill>
              <a:schemeClr val="dk2"/>
            </a:solidFill>
            <a:prstDash val="solid"/>
            <a:miter lim="800000"/>
            <a:headEnd type="none" w="sm" len="sm"/>
            <a:tailEnd type="none" w="sm" len="sm"/>
          </a:ln>
        </p:spPr>
      </p:cxnSp>
      <p:sp>
        <p:nvSpPr>
          <p:cNvPr id="612" name="Google Shape;612;p29"/>
          <p:cNvSpPr/>
          <p:nvPr/>
        </p:nvSpPr>
        <p:spPr>
          <a:xfrm>
            <a:off x="4027046" y="1825571"/>
            <a:ext cx="635489" cy="552534"/>
          </a:xfrm>
          <a:prstGeom prst="rect">
            <a:avLst/>
          </a:prstGeom>
        </p:spPr>
        <p:txBody>
          <a:bodyPr>
            <a:prstTxWarp prst="textPlain">
              <a:avLst/>
            </a:prstTxWarp>
          </a:bodyPr>
          <a:lstStyle/>
          <a:p>
            <a:pPr lvl="0" algn="l"/>
            <a:r>
              <a:rPr b="0" i="0">
                <a:ln>
                  <a:noFill/>
                </a:ln>
                <a:solidFill>
                  <a:srgbClr val="D8D8D8"/>
                </a:solidFill>
                <a:latin typeface="Impact"/>
              </a:rPr>
              <a:t>/03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网页内容架构分析-网站搭建</a:t>
            </a:r>
            <a:endParaRPr/>
          </a:p>
        </p:txBody>
      </p:sp>
      <p:sp>
        <p:nvSpPr>
          <p:cNvPr id="618" name="Google Shape;618;p30"/>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altLang="zh-CN" sz="1000" b="0" i="0" u="none" strike="noStrike" cap="none">
                <a:solidFill>
                  <a:srgbClr val="000000"/>
                </a:solidFill>
                <a:latin typeface="Arial"/>
                <a:ea typeface="Arial"/>
                <a:cs typeface="Arial"/>
                <a:sym typeface="Arial"/>
              </a:rPr>
              <a:t>23</a:t>
            </a:fld>
            <a:endParaRPr sz="1000" b="0" i="0" u="none" strike="noStrike" cap="none">
              <a:solidFill>
                <a:srgbClr val="000000"/>
              </a:solidFill>
              <a:latin typeface="Arial"/>
              <a:ea typeface="Arial"/>
              <a:cs typeface="Arial"/>
              <a:sym typeface="Arial"/>
            </a:endParaRPr>
          </a:p>
        </p:txBody>
      </p:sp>
      <p:grpSp>
        <p:nvGrpSpPr>
          <p:cNvPr id="619" name="Google Shape;619;p30"/>
          <p:cNvGrpSpPr/>
          <p:nvPr/>
        </p:nvGrpSpPr>
        <p:grpSpPr>
          <a:xfrm>
            <a:off x="669924" y="1715471"/>
            <a:ext cx="10850564" cy="1292075"/>
            <a:chOff x="7719" y="1194061"/>
            <a:chExt cx="11130717" cy="1292075"/>
          </a:xfrm>
        </p:grpSpPr>
        <p:sp>
          <p:nvSpPr>
            <p:cNvPr id="620" name="Google Shape;620;p30"/>
            <p:cNvSpPr/>
            <p:nvPr/>
          </p:nvSpPr>
          <p:spPr>
            <a:xfrm>
              <a:off x="7719" y="1194061"/>
              <a:ext cx="2093265" cy="1292075"/>
            </a:xfrm>
            <a:prstGeom prst="roundRect">
              <a:avLst>
                <a:gd name="adj" fmla="val 10000"/>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txBox="1"/>
            <p:nvPr/>
          </p:nvSpPr>
          <p:spPr>
            <a:xfrm>
              <a:off x="45563" y="1231905"/>
              <a:ext cx="2017577" cy="1216387"/>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zh-CN" sz="2400" b="0" i="0" u="none" strike="noStrike" cap="none">
                  <a:solidFill>
                    <a:schemeClr val="lt1"/>
                  </a:solidFill>
                  <a:latin typeface="Arial"/>
                  <a:ea typeface="Arial"/>
                  <a:cs typeface="Arial"/>
                  <a:sym typeface="Arial"/>
                </a:rPr>
                <a:t>信息可视化与用户交互调研</a:t>
              </a:r>
              <a:endParaRPr/>
            </a:p>
          </p:txBody>
        </p:sp>
        <p:sp>
          <p:nvSpPr>
            <p:cNvPr id="622" name="Google Shape;622;p30"/>
            <p:cNvSpPr/>
            <p:nvPr/>
          </p:nvSpPr>
          <p:spPr>
            <a:xfrm>
              <a:off x="2218834" y="1693965"/>
              <a:ext cx="249842" cy="292268"/>
            </a:xfrm>
            <a:prstGeom prst="rightArrow">
              <a:avLst>
                <a:gd name="adj1" fmla="val 60000"/>
                <a:gd name="adj2" fmla="val 50000"/>
              </a:avLst>
            </a:prstGeom>
            <a:solidFill>
              <a:srgbClr val="ACB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txBox="1"/>
            <p:nvPr/>
          </p:nvSpPr>
          <p:spPr>
            <a:xfrm>
              <a:off x="2218834" y="1752419"/>
              <a:ext cx="174889" cy="17536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624" name="Google Shape;624;p30"/>
            <p:cNvSpPr/>
            <p:nvPr/>
          </p:nvSpPr>
          <p:spPr>
            <a:xfrm>
              <a:off x="2572384" y="1194061"/>
              <a:ext cx="3454316" cy="1292075"/>
            </a:xfrm>
            <a:prstGeom prst="roundRect">
              <a:avLst>
                <a:gd name="adj" fmla="val 10000"/>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txBox="1"/>
            <p:nvPr/>
          </p:nvSpPr>
          <p:spPr>
            <a:xfrm>
              <a:off x="2610228" y="1231905"/>
              <a:ext cx="3378628" cy="1216387"/>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zh-CN" sz="2400" b="0" i="0" u="none" strike="noStrike" cap="none">
                  <a:solidFill>
                    <a:srgbClr val="FFFFFF"/>
                  </a:solidFill>
                  <a:latin typeface="Arial"/>
                  <a:ea typeface="Arial"/>
                  <a:cs typeface="Arial"/>
                  <a:sym typeface="Arial"/>
                </a:rPr>
                <a:t>中国银行与海外银行对比</a:t>
              </a:r>
              <a:endParaRPr/>
            </a:p>
          </p:txBody>
        </p:sp>
        <p:sp>
          <p:nvSpPr>
            <p:cNvPr id="626" name="Google Shape;626;p30"/>
            <p:cNvSpPr/>
            <p:nvPr/>
          </p:nvSpPr>
          <p:spPr>
            <a:xfrm>
              <a:off x="6144550" y="1693965"/>
              <a:ext cx="249842" cy="292268"/>
            </a:xfrm>
            <a:prstGeom prst="rightArrow">
              <a:avLst>
                <a:gd name="adj1" fmla="val 60000"/>
                <a:gd name="adj2" fmla="val 50000"/>
              </a:avLst>
            </a:prstGeom>
            <a:solidFill>
              <a:srgbClr val="ACB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txBox="1"/>
            <p:nvPr/>
          </p:nvSpPr>
          <p:spPr>
            <a:xfrm>
              <a:off x="6144550" y="1752419"/>
              <a:ext cx="174889" cy="17536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628" name="Google Shape;628;p30"/>
            <p:cNvSpPr/>
            <p:nvPr/>
          </p:nvSpPr>
          <p:spPr>
            <a:xfrm>
              <a:off x="6498101" y="1194061"/>
              <a:ext cx="2230242" cy="1292075"/>
            </a:xfrm>
            <a:prstGeom prst="roundRect">
              <a:avLst>
                <a:gd name="adj" fmla="val 10000"/>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txBox="1"/>
            <p:nvPr/>
          </p:nvSpPr>
          <p:spPr>
            <a:xfrm>
              <a:off x="6535945" y="1231905"/>
              <a:ext cx="2154554" cy="1216387"/>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zh-CN" sz="2400" b="0" i="0" u="none" strike="noStrike" cap="none">
                  <a:solidFill>
                    <a:srgbClr val="FFFFFF"/>
                  </a:solidFill>
                  <a:latin typeface="Arial"/>
                  <a:ea typeface="Arial"/>
                  <a:cs typeface="Arial"/>
                  <a:sym typeface="Arial"/>
                </a:rPr>
                <a:t>确定网页内容与架构</a:t>
              </a:r>
              <a:endParaRPr/>
            </a:p>
          </p:txBody>
        </p:sp>
        <p:sp>
          <p:nvSpPr>
            <p:cNvPr id="630" name="Google Shape;630;p30"/>
            <p:cNvSpPr/>
            <p:nvPr/>
          </p:nvSpPr>
          <p:spPr>
            <a:xfrm>
              <a:off x="8846193" y="1693965"/>
              <a:ext cx="249842" cy="292268"/>
            </a:xfrm>
            <a:prstGeom prst="rightArrow">
              <a:avLst>
                <a:gd name="adj1" fmla="val 60000"/>
                <a:gd name="adj2" fmla="val 50000"/>
              </a:avLst>
            </a:prstGeom>
            <a:solidFill>
              <a:srgbClr val="ACB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txBox="1"/>
            <p:nvPr/>
          </p:nvSpPr>
          <p:spPr>
            <a:xfrm>
              <a:off x="8846193" y="1752419"/>
              <a:ext cx="174889" cy="17536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300"/>
                <a:buFont typeface="Arial"/>
                <a:buNone/>
              </a:pPr>
              <a:endParaRPr sz="1300" b="0" i="0" u="none" strike="noStrike" cap="none">
                <a:solidFill>
                  <a:schemeClr val="lt1"/>
                </a:solidFill>
                <a:latin typeface="Arial"/>
                <a:ea typeface="Arial"/>
                <a:cs typeface="Arial"/>
                <a:sym typeface="Arial"/>
              </a:endParaRPr>
            </a:p>
          </p:txBody>
        </p:sp>
        <p:sp>
          <p:nvSpPr>
            <p:cNvPr id="632" name="Google Shape;632;p30"/>
            <p:cNvSpPr/>
            <p:nvPr/>
          </p:nvSpPr>
          <p:spPr>
            <a:xfrm>
              <a:off x="9199743" y="1194061"/>
              <a:ext cx="1938693" cy="1292075"/>
            </a:xfrm>
            <a:prstGeom prst="roundRect">
              <a:avLst>
                <a:gd name="adj" fmla="val 10000"/>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txBox="1"/>
            <p:nvPr/>
          </p:nvSpPr>
          <p:spPr>
            <a:xfrm>
              <a:off x="9237587" y="1231905"/>
              <a:ext cx="1863005" cy="1216387"/>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zh-CN" sz="2400" b="0" i="0" u="none" strike="noStrike" cap="none">
                  <a:solidFill>
                    <a:srgbClr val="FFFFFF"/>
                  </a:solidFill>
                  <a:latin typeface="Arial"/>
                  <a:ea typeface="Arial"/>
                  <a:cs typeface="Arial"/>
                  <a:sym typeface="Arial"/>
                </a:rPr>
                <a:t>网站搭建</a:t>
              </a:r>
              <a:endParaRPr/>
            </a:p>
          </p:txBody>
        </p:sp>
      </p:grpSp>
      <p:sp>
        <p:nvSpPr>
          <p:cNvPr id="634" name="Google Shape;634;p30"/>
          <p:cNvSpPr/>
          <p:nvPr/>
        </p:nvSpPr>
        <p:spPr>
          <a:xfrm>
            <a:off x="-146138" y="3267399"/>
            <a:ext cx="3421163" cy="1544205"/>
          </a:xfrm>
          <a:prstGeom prst="rect">
            <a:avLst/>
          </a:prstGeom>
          <a:noFill/>
          <a:ln>
            <a:noFill/>
          </a:ln>
        </p:spPr>
        <p:txBody>
          <a:bodyPr spcFirstLastPara="1" wrap="square" lIns="91425" tIns="45700" rIns="91425" bIns="45700" anchor="t" anchorCtr="0">
            <a:noAutofit/>
          </a:bodyPr>
          <a:lstStyle/>
          <a:p>
            <a:pPr marL="972000" marR="0" lvl="0" indent="-342898"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信息的条理性</a:t>
            </a:r>
            <a:endParaRPr sz="1600" b="0" i="0" u="none" strike="noStrike" cap="none" dirty="0">
              <a:solidFill>
                <a:srgbClr val="000000"/>
              </a:solidFill>
              <a:latin typeface="Arial"/>
              <a:ea typeface="Arial"/>
              <a:cs typeface="Arial"/>
              <a:sym typeface="Arial"/>
            </a:endParaRPr>
          </a:p>
          <a:p>
            <a:pPr marL="972000" marR="0" lvl="0" indent="-342898"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重点信息突出显示</a:t>
            </a:r>
            <a:endParaRPr sz="1600" b="0" i="0" u="none" strike="noStrike" cap="none" dirty="0">
              <a:solidFill>
                <a:srgbClr val="000000"/>
              </a:solidFill>
              <a:latin typeface="Arial"/>
              <a:ea typeface="Arial"/>
              <a:cs typeface="Arial"/>
              <a:sym typeface="Arial"/>
            </a:endParaRPr>
          </a:p>
          <a:p>
            <a:pPr marL="972000" marR="0" lvl="0" indent="-342898"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视觉刺激</a:t>
            </a:r>
            <a:endParaRPr dirty="0"/>
          </a:p>
          <a:p>
            <a:pPr marL="972000" marR="0" lvl="0" indent="-342898"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文字和图像合理配合</a:t>
            </a:r>
            <a:endParaRPr sz="1600" b="0" i="0" u="none" strike="noStrike" cap="none" dirty="0">
              <a:solidFill>
                <a:schemeClr val="dk1"/>
              </a:solidFill>
              <a:latin typeface="Arial"/>
              <a:ea typeface="Arial"/>
              <a:cs typeface="Arial"/>
              <a:sym typeface="Arial"/>
            </a:endParaRPr>
          </a:p>
          <a:p>
            <a:pPr marL="972000" marR="0" lvl="0" indent="-342898"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选用语义距离较少的词语</a:t>
            </a:r>
            <a:endParaRPr sz="1600" b="0" i="0" u="none" strike="noStrike" cap="none" dirty="0">
              <a:solidFill>
                <a:srgbClr val="000000"/>
              </a:solidFill>
              <a:latin typeface="Arial"/>
              <a:ea typeface="Arial"/>
              <a:cs typeface="Arial"/>
              <a:sym typeface="Arial"/>
            </a:endParaRPr>
          </a:p>
        </p:txBody>
      </p:sp>
      <p:sp>
        <p:nvSpPr>
          <p:cNvPr id="635" name="Google Shape;635;p30"/>
          <p:cNvSpPr/>
          <p:nvPr/>
        </p:nvSpPr>
        <p:spPr>
          <a:xfrm>
            <a:off x="6344108" y="3203103"/>
            <a:ext cx="3421163" cy="953274"/>
          </a:xfrm>
          <a:prstGeom prst="rect">
            <a:avLst/>
          </a:prstGeom>
          <a:noFill/>
          <a:ln>
            <a:noFill/>
          </a:ln>
        </p:spPr>
        <p:txBody>
          <a:bodyPr spcFirstLastPara="1" wrap="square" lIns="91425" tIns="45700" rIns="91425" bIns="45700" anchor="t" anchorCtr="0">
            <a:noAutofit/>
          </a:bodyPr>
          <a:lstStyle/>
          <a:p>
            <a:pPr marL="914851"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简化主页设计</a:t>
            </a:r>
            <a:endParaRPr sz="1600" b="0" i="0" u="none" strike="noStrike" cap="none" dirty="0">
              <a:solidFill>
                <a:schemeClr val="dk1"/>
              </a:solidFill>
              <a:latin typeface="Arial"/>
              <a:ea typeface="Arial"/>
              <a:cs typeface="Arial"/>
              <a:sym typeface="Arial"/>
            </a:endParaRPr>
          </a:p>
          <a:p>
            <a:pPr marL="914851"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科学分类导航</a:t>
            </a:r>
            <a:endParaRPr sz="1600" b="0" i="0" u="none" strike="noStrike" cap="none" dirty="0">
              <a:solidFill>
                <a:schemeClr val="dk1"/>
              </a:solidFill>
              <a:latin typeface="Arial"/>
              <a:ea typeface="Arial"/>
              <a:cs typeface="Arial"/>
              <a:sym typeface="Arial"/>
            </a:endParaRPr>
          </a:p>
          <a:p>
            <a:pPr marL="914851"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保护客户信息</a:t>
            </a:r>
            <a:endParaRPr sz="1600" b="0" i="0" u="none" strike="noStrike" cap="none" dirty="0">
              <a:solidFill>
                <a:srgbClr val="000000"/>
              </a:solidFill>
              <a:latin typeface="Arial"/>
              <a:ea typeface="Arial"/>
              <a:cs typeface="Arial"/>
              <a:sym typeface="Arial"/>
            </a:endParaRPr>
          </a:p>
        </p:txBody>
      </p:sp>
      <p:sp>
        <p:nvSpPr>
          <p:cNvPr id="636" name="Google Shape;636;p30"/>
          <p:cNvSpPr/>
          <p:nvPr/>
        </p:nvSpPr>
        <p:spPr>
          <a:xfrm>
            <a:off x="3396890" y="3261557"/>
            <a:ext cx="3255405" cy="3906198"/>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zh-CN" sz="1600" b="1" i="0" u="none" strike="noStrike" cap="none" dirty="0">
                <a:solidFill>
                  <a:schemeClr val="dk1"/>
                </a:solidFill>
                <a:latin typeface="Arial"/>
                <a:ea typeface="Arial"/>
                <a:cs typeface="Arial"/>
                <a:sym typeface="Arial"/>
              </a:rPr>
              <a:t>中国银行：</a:t>
            </a:r>
            <a:endParaRPr sz="1600" b="1" i="0" u="none" strike="noStrike" cap="none" dirty="0">
              <a:solidFill>
                <a:schemeClr val="dk1"/>
              </a:solidFill>
              <a:latin typeface="Arial"/>
              <a:ea typeface="Arial"/>
              <a:cs typeface="Arial"/>
              <a:sym typeface="Arial"/>
            </a:endParaRPr>
          </a:p>
          <a:p>
            <a:pPr marL="285750"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文字堆砌、重点不够突出</a:t>
            </a:r>
            <a:endParaRPr dirty="0"/>
          </a:p>
          <a:p>
            <a:pPr marL="285750"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文字格式几乎没有变化</a:t>
            </a:r>
            <a:endParaRPr dirty="0"/>
          </a:p>
          <a:p>
            <a:pPr marL="285750"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缺少视觉刺激与交互性</a:t>
            </a:r>
            <a:endParaRPr sz="1600" b="0" i="0" u="none" strike="noStrike" cap="none" dirty="0">
              <a:solidFill>
                <a:schemeClr val="dk1"/>
              </a:solidFill>
              <a:latin typeface="Arial"/>
              <a:ea typeface="Arial"/>
              <a:cs typeface="Arial"/>
              <a:sym typeface="Arial"/>
            </a:endParaRPr>
          </a:p>
          <a:p>
            <a:pPr marL="0" marR="0" lvl="0" indent="0" algn="l" rtl="0">
              <a:lnSpc>
                <a:spcPct val="120000"/>
              </a:lnSpc>
              <a:spcBef>
                <a:spcPts val="0"/>
              </a:spcBef>
              <a:spcAft>
                <a:spcPts val="0"/>
              </a:spcAft>
              <a:buNone/>
            </a:pPr>
            <a:r>
              <a:rPr lang="zh-CN" sz="1600" b="1" i="0" u="none" strike="noStrike" cap="none" dirty="0">
                <a:solidFill>
                  <a:schemeClr val="dk1"/>
                </a:solidFill>
                <a:latin typeface="Arial"/>
                <a:ea typeface="Arial"/>
                <a:cs typeface="Arial"/>
                <a:sym typeface="Arial"/>
              </a:rPr>
              <a:t>海外银行：</a:t>
            </a:r>
            <a:endParaRPr sz="1600" b="1" i="0" u="none" strike="noStrike" cap="none" dirty="0">
              <a:solidFill>
                <a:schemeClr val="dk1"/>
              </a:solidFill>
              <a:latin typeface="Arial"/>
              <a:ea typeface="Arial"/>
              <a:cs typeface="Arial"/>
              <a:sym typeface="Arial"/>
            </a:endParaRPr>
          </a:p>
          <a:p>
            <a:pPr marL="285750"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横幅背景图（hero image）</a:t>
            </a:r>
            <a:endParaRPr dirty="0"/>
          </a:p>
          <a:p>
            <a:pPr marL="285750"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模块划分清晰，相邻模块的底色不同，易于区分</a:t>
            </a:r>
            <a:endParaRPr dirty="0"/>
          </a:p>
          <a:p>
            <a:pPr marL="285750"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图片与文字结合恰当</a:t>
            </a:r>
            <a:endParaRPr dirty="0"/>
          </a:p>
          <a:p>
            <a:pPr marL="285750"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分类清晰，重点突出，重要信息易于获取</a:t>
            </a:r>
            <a:endParaRPr dirty="0"/>
          </a:p>
          <a:p>
            <a:pPr marL="285750"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交互方式清晰便捷</a:t>
            </a:r>
            <a:endParaRPr sz="1600" b="0" i="0" u="none" strike="noStrike" cap="none" dirty="0">
              <a:solidFill>
                <a:schemeClr val="dk1"/>
              </a:solidFill>
              <a:latin typeface="Arial"/>
              <a:ea typeface="Arial"/>
              <a:cs typeface="Arial"/>
              <a:sym typeface="Arial"/>
            </a:endParaRPr>
          </a:p>
          <a:p>
            <a:pPr marL="285750" marR="0" lvl="0" indent="-171450" algn="l" rtl="0">
              <a:lnSpc>
                <a:spcPct val="120000"/>
              </a:lnSpc>
              <a:spcBef>
                <a:spcPts val="0"/>
              </a:spcBef>
              <a:spcAft>
                <a:spcPts val="0"/>
              </a:spcAft>
              <a:buClr>
                <a:schemeClr val="dk1"/>
              </a:buClr>
              <a:buSzPts val="1800"/>
              <a:buFont typeface="Arial"/>
              <a:buNone/>
            </a:pPr>
            <a:endParaRPr sz="1600" b="0" i="0" u="none" strike="noStrike" cap="none" dirty="0">
              <a:solidFill>
                <a:schemeClr val="dk1"/>
              </a:solidFill>
              <a:latin typeface="Arial"/>
              <a:ea typeface="Arial"/>
              <a:cs typeface="Arial"/>
              <a:sym typeface="Arial"/>
            </a:endParaRPr>
          </a:p>
        </p:txBody>
      </p:sp>
      <p:sp>
        <p:nvSpPr>
          <p:cNvPr id="637" name="Google Shape;637;p30"/>
          <p:cNvSpPr/>
          <p:nvPr/>
        </p:nvSpPr>
        <p:spPr>
          <a:xfrm>
            <a:off x="8935822" y="3203103"/>
            <a:ext cx="2584665" cy="1247008"/>
          </a:xfrm>
          <a:prstGeom prst="rect">
            <a:avLst/>
          </a:prstGeom>
          <a:noFill/>
          <a:ln>
            <a:noFill/>
          </a:ln>
        </p:spPr>
        <p:txBody>
          <a:bodyPr spcFirstLastPara="1" wrap="square" lIns="91425" tIns="45700" rIns="91425" bIns="45700" anchor="t" anchorCtr="0">
            <a:noAutofit/>
          </a:bodyPr>
          <a:lstStyle/>
          <a:p>
            <a:pPr marL="914851"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rgbClr val="000000"/>
                </a:solidFill>
                <a:latin typeface="Arial"/>
                <a:ea typeface="Arial"/>
                <a:cs typeface="Arial"/>
                <a:sym typeface="Arial"/>
              </a:rPr>
              <a:t>基于WordPress搭建网站</a:t>
            </a:r>
            <a:endParaRPr sz="1600" b="0" i="0" u="none" strike="noStrike" cap="none" dirty="0">
              <a:solidFill>
                <a:srgbClr val="000000"/>
              </a:solidFill>
              <a:latin typeface="Arial"/>
              <a:ea typeface="Arial"/>
              <a:cs typeface="Arial"/>
              <a:sym typeface="Arial"/>
            </a:endParaRPr>
          </a:p>
          <a:p>
            <a:pPr marL="914851"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利用FileZilla进行网站管理</a:t>
            </a:r>
            <a:endParaRPr sz="1600" b="0" i="0" u="none" strike="noStrike" cap="none" dirty="0">
              <a:solidFill>
                <a:schemeClr val="dk1"/>
              </a:solidFill>
              <a:latin typeface="Arial"/>
              <a:ea typeface="Arial"/>
              <a:cs typeface="Arial"/>
              <a:sym typeface="Arial"/>
            </a:endParaRPr>
          </a:p>
          <a:p>
            <a:pPr marL="914851" marR="0" lvl="0" indent="-285750" algn="l" rtl="0">
              <a:lnSpc>
                <a:spcPct val="120000"/>
              </a:lnSpc>
              <a:spcBef>
                <a:spcPts val="0"/>
              </a:spcBef>
              <a:spcAft>
                <a:spcPts val="0"/>
              </a:spcAft>
              <a:buClr>
                <a:schemeClr val="dk1"/>
              </a:buClr>
              <a:buSzPts val="1800"/>
              <a:buFont typeface="Arial"/>
              <a:buChar char="•"/>
            </a:pPr>
            <a:r>
              <a:rPr lang="zh-CN" sz="1600" b="0" i="0" u="none" strike="noStrike" cap="none" dirty="0">
                <a:solidFill>
                  <a:schemeClr val="dk1"/>
                </a:solidFill>
                <a:latin typeface="Arial"/>
                <a:ea typeface="Arial"/>
                <a:cs typeface="Arial"/>
                <a:sym typeface="Arial"/>
              </a:rPr>
              <a:t>二次开发：搜索引擎优化</a:t>
            </a:r>
            <a:endParaRPr sz="1600" b="0" i="0" u="none" strike="noStrike" cap="none" dirty="0">
              <a:solidFill>
                <a:srgbClr val="000000"/>
              </a:solidFill>
              <a:latin typeface="Arial"/>
              <a:ea typeface="Arial"/>
              <a:cs typeface="Arial"/>
              <a:sym typeface="Arial"/>
            </a:endParaRPr>
          </a:p>
          <a:p>
            <a:pPr marL="914851" marR="0" lvl="0" indent="-171450" algn="l" rtl="0">
              <a:lnSpc>
                <a:spcPct val="120000"/>
              </a:lnSpc>
              <a:spcBef>
                <a:spcPts val="0"/>
              </a:spcBef>
              <a:spcAft>
                <a:spcPts val="0"/>
              </a:spcAft>
              <a:buClr>
                <a:schemeClr val="dk1"/>
              </a:buClr>
              <a:buSzPts val="1800"/>
              <a:buFont typeface="Arial"/>
              <a:buNone/>
            </a:pP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31"/>
          <p:cNvSpPr txBox="1">
            <a:spLocks noGrp="1"/>
          </p:cNvSpPr>
          <p:nvPr>
            <p:ph type="sldNum" idx="12"/>
          </p:nvPr>
        </p:nvSpPr>
        <p:spPr>
          <a:xfrm>
            <a:off x="95249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24</a:t>
            </a:fld>
            <a:endParaRPr/>
          </a:p>
        </p:txBody>
      </p:sp>
      <p:grpSp>
        <p:nvGrpSpPr>
          <p:cNvPr id="643" name="Google Shape;643;p31"/>
          <p:cNvGrpSpPr/>
          <p:nvPr/>
        </p:nvGrpSpPr>
        <p:grpSpPr>
          <a:xfrm>
            <a:off x="1709017" y="211883"/>
            <a:ext cx="3582205" cy="6247558"/>
            <a:chOff x="2202878" y="1522"/>
            <a:chExt cx="3802558" cy="6472990"/>
          </a:xfrm>
        </p:grpSpPr>
        <p:sp>
          <p:nvSpPr>
            <p:cNvPr id="644" name="Google Shape;644;p31"/>
            <p:cNvSpPr/>
            <p:nvPr/>
          </p:nvSpPr>
          <p:spPr>
            <a:xfrm>
              <a:off x="3931313" y="5467699"/>
              <a:ext cx="345687" cy="743227"/>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2A3B4A"/>
              </a:solidFill>
              <a:prstDash val="solid"/>
              <a:round/>
              <a:headEnd type="none" w="sm" len="sm"/>
              <a:tailEnd type="none" w="sm" len="sm"/>
            </a:ln>
          </p:spPr>
        </p:sp>
        <p:sp>
          <p:nvSpPr>
            <p:cNvPr id="645" name="Google Shape;645;p31"/>
            <p:cNvSpPr/>
            <p:nvPr/>
          </p:nvSpPr>
          <p:spPr>
            <a:xfrm>
              <a:off x="3931313" y="5421979"/>
              <a:ext cx="345687" cy="91440"/>
            </a:xfrm>
            <a:custGeom>
              <a:avLst/>
              <a:gdLst/>
              <a:ahLst/>
              <a:cxnLst/>
              <a:rect l="l" t="t" r="r" b="b"/>
              <a:pathLst>
                <a:path w="120000" h="120000" extrusionOk="0">
                  <a:moveTo>
                    <a:pt x="0" y="60000"/>
                  </a:moveTo>
                  <a:lnTo>
                    <a:pt x="120000" y="60000"/>
                  </a:lnTo>
                </a:path>
              </a:pathLst>
            </a:custGeom>
            <a:noFill/>
            <a:ln w="25400" cap="flat" cmpd="sng">
              <a:solidFill>
                <a:srgbClr val="2A3B4A"/>
              </a:solidFill>
              <a:prstDash val="solid"/>
              <a:round/>
              <a:headEnd type="none" w="sm" len="sm"/>
              <a:tailEnd type="none" w="sm" len="sm"/>
            </a:ln>
          </p:spPr>
        </p:sp>
        <p:sp>
          <p:nvSpPr>
            <p:cNvPr id="646" name="Google Shape;646;p31"/>
            <p:cNvSpPr/>
            <p:nvPr/>
          </p:nvSpPr>
          <p:spPr>
            <a:xfrm>
              <a:off x="3931313" y="4724472"/>
              <a:ext cx="345687" cy="743227"/>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2A3B4A"/>
              </a:solidFill>
              <a:prstDash val="solid"/>
              <a:round/>
              <a:headEnd type="none" w="sm" len="sm"/>
              <a:tailEnd type="none" w="sm" len="sm"/>
            </a:ln>
          </p:spPr>
        </p:sp>
        <p:sp>
          <p:nvSpPr>
            <p:cNvPr id="647" name="Google Shape;647;p31"/>
            <p:cNvSpPr/>
            <p:nvPr/>
          </p:nvSpPr>
          <p:spPr>
            <a:xfrm>
              <a:off x="3931313" y="3238017"/>
              <a:ext cx="345687" cy="743227"/>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2A3B4A"/>
              </a:solidFill>
              <a:prstDash val="solid"/>
              <a:round/>
              <a:headEnd type="none" w="sm" len="sm"/>
              <a:tailEnd type="none" w="sm" len="sm"/>
            </a:ln>
          </p:spPr>
        </p:sp>
        <p:sp>
          <p:nvSpPr>
            <p:cNvPr id="648" name="Google Shape;648;p31"/>
            <p:cNvSpPr/>
            <p:nvPr/>
          </p:nvSpPr>
          <p:spPr>
            <a:xfrm>
              <a:off x="3931313" y="3192297"/>
              <a:ext cx="345687" cy="91440"/>
            </a:xfrm>
            <a:custGeom>
              <a:avLst/>
              <a:gdLst/>
              <a:ahLst/>
              <a:cxnLst/>
              <a:rect l="l" t="t" r="r" b="b"/>
              <a:pathLst>
                <a:path w="120000" h="120000" extrusionOk="0">
                  <a:moveTo>
                    <a:pt x="0" y="60000"/>
                  </a:moveTo>
                  <a:lnTo>
                    <a:pt x="120000" y="60000"/>
                  </a:lnTo>
                </a:path>
              </a:pathLst>
            </a:custGeom>
            <a:noFill/>
            <a:ln w="25400" cap="flat" cmpd="sng">
              <a:solidFill>
                <a:srgbClr val="2A3B4A"/>
              </a:solidFill>
              <a:prstDash val="solid"/>
              <a:round/>
              <a:headEnd type="none" w="sm" len="sm"/>
              <a:tailEnd type="none" w="sm" len="sm"/>
            </a:ln>
          </p:spPr>
        </p:sp>
        <p:sp>
          <p:nvSpPr>
            <p:cNvPr id="649" name="Google Shape;649;p31"/>
            <p:cNvSpPr/>
            <p:nvPr/>
          </p:nvSpPr>
          <p:spPr>
            <a:xfrm>
              <a:off x="3931313" y="2494790"/>
              <a:ext cx="345687" cy="743227"/>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2A3B4A"/>
              </a:solidFill>
              <a:prstDash val="solid"/>
              <a:round/>
              <a:headEnd type="none" w="sm" len="sm"/>
              <a:tailEnd type="none" w="sm" len="sm"/>
            </a:ln>
          </p:spPr>
        </p:sp>
        <p:sp>
          <p:nvSpPr>
            <p:cNvPr id="650" name="Google Shape;650;p31"/>
            <p:cNvSpPr/>
            <p:nvPr/>
          </p:nvSpPr>
          <p:spPr>
            <a:xfrm>
              <a:off x="3931313" y="1008335"/>
              <a:ext cx="345687" cy="743227"/>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2A3B4A"/>
              </a:solidFill>
              <a:prstDash val="solid"/>
              <a:round/>
              <a:headEnd type="none" w="sm" len="sm"/>
              <a:tailEnd type="none" w="sm" len="sm"/>
            </a:ln>
          </p:spPr>
        </p:sp>
        <p:sp>
          <p:nvSpPr>
            <p:cNvPr id="651" name="Google Shape;651;p31"/>
            <p:cNvSpPr/>
            <p:nvPr/>
          </p:nvSpPr>
          <p:spPr>
            <a:xfrm>
              <a:off x="3931313" y="962615"/>
              <a:ext cx="345687" cy="91440"/>
            </a:xfrm>
            <a:custGeom>
              <a:avLst/>
              <a:gdLst/>
              <a:ahLst/>
              <a:cxnLst/>
              <a:rect l="l" t="t" r="r" b="b"/>
              <a:pathLst>
                <a:path w="120000" h="120000" extrusionOk="0">
                  <a:moveTo>
                    <a:pt x="0" y="60000"/>
                  </a:moveTo>
                  <a:lnTo>
                    <a:pt x="120000" y="60000"/>
                  </a:lnTo>
                </a:path>
              </a:pathLst>
            </a:custGeom>
            <a:noFill/>
            <a:ln w="25400" cap="flat" cmpd="sng">
              <a:solidFill>
                <a:srgbClr val="2A3B4A"/>
              </a:solidFill>
              <a:prstDash val="solid"/>
              <a:round/>
              <a:headEnd type="none" w="sm" len="sm"/>
              <a:tailEnd type="none" w="sm" len="sm"/>
            </a:ln>
          </p:spPr>
        </p:sp>
        <p:sp>
          <p:nvSpPr>
            <p:cNvPr id="652" name="Google Shape;652;p31"/>
            <p:cNvSpPr/>
            <p:nvPr/>
          </p:nvSpPr>
          <p:spPr>
            <a:xfrm>
              <a:off x="3931313" y="265108"/>
              <a:ext cx="345687" cy="743227"/>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2A3B4A"/>
              </a:solidFill>
              <a:prstDash val="solid"/>
              <a:round/>
              <a:headEnd type="none" w="sm" len="sm"/>
              <a:tailEnd type="none" w="sm" len="sm"/>
            </a:ln>
          </p:spPr>
        </p:sp>
        <p:sp>
          <p:nvSpPr>
            <p:cNvPr id="653" name="Google Shape;653;p31"/>
            <p:cNvSpPr/>
            <p:nvPr/>
          </p:nvSpPr>
          <p:spPr>
            <a:xfrm>
              <a:off x="2202878" y="744749"/>
              <a:ext cx="1728435" cy="527172"/>
            </a:xfrm>
            <a:prstGeom prst="rect">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txBox="1"/>
            <p:nvPr/>
          </p:nvSpPr>
          <p:spPr>
            <a:xfrm>
              <a:off x="2202878" y="744749"/>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Main navigation</a:t>
              </a:r>
              <a:endParaRPr sz="1400" b="0" i="0" u="none" strike="noStrike" cap="none">
                <a:solidFill>
                  <a:schemeClr val="lt1"/>
                </a:solidFill>
                <a:latin typeface="Arial"/>
                <a:ea typeface="Arial"/>
                <a:cs typeface="Arial"/>
                <a:sym typeface="Arial"/>
              </a:endParaRPr>
            </a:p>
          </p:txBody>
        </p:sp>
        <p:sp>
          <p:nvSpPr>
            <p:cNvPr id="655" name="Google Shape;655;p31"/>
            <p:cNvSpPr/>
            <p:nvPr/>
          </p:nvSpPr>
          <p:spPr>
            <a:xfrm>
              <a:off x="4277001" y="1522"/>
              <a:ext cx="1728435" cy="527172"/>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txBox="1"/>
            <p:nvPr/>
          </p:nvSpPr>
          <p:spPr>
            <a:xfrm>
              <a:off x="4277001" y="1522"/>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Language</a:t>
              </a:r>
              <a:endParaRPr sz="1400" b="0" i="0" u="none" strike="noStrike" cap="none">
                <a:solidFill>
                  <a:schemeClr val="lt1"/>
                </a:solidFill>
                <a:latin typeface="Arial"/>
                <a:ea typeface="Arial"/>
                <a:cs typeface="Arial"/>
                <a:sym typeface="Arial"/>
              </a:endParaRPr>
            </a:p>
          </p:txBody>
        </p:sp>
        <p:sp>
          <p:nvSpPr>
            <p:cNvPr id="657" name="Google Shape;657;p31"/>
            <p:cNvSpPr/>
            <p:nvPr/>
          </p:nvSpPr>
          <p:spPr>
            <a:xfrm>
              <a:off x="4277001" y="744749"/>
              <a:ext cx="1728435" cy="527172"/>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txBox="1"/>
            <p:nvPr/>
          </p:nvSpPr>
          <p:spPr>
            <a:xfrm>
              <a:off x="4277001" y="744749"/>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Ways of Contact</a:t>
              </a:r>
              <a:endParaRPr sz="1400" b="0" i="0" u="none" strike="noStrike" cap="none">
                <a:solidFill>
                  <a:schemeClr val="lt1"/>
                </a:solidFill>
                <a:latin typeface="Arial"/>
                <a:ea typeface="Arial"/>
                <a:cs typeface="Arial"/>
                <a:sym typeface="Arial"/>
              </a:endParaRPr>
            </a:p>
          </p:txBody>
        </p:sp>
        <p:sp>
          <p:nvSpPr>
            <p:cNvPr id="659" name="Google Shape;659;p31"/>
            <p:cNvSpPr/>
            <p:nvPr/>
          </p:nvSpPr>
          <p:spPr>
            <a:xfrm>
              <a:off x="4277001" y="1487976"/>
              <a:ext cx="1728435" cy="527172"/>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txBox="1"/>
            <p:nvPr/>
          </p:nvSpPr>
          <p:spPr>
            <a:xfrm>
              <a:off x="4277001" y="1487976"/>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Help</a:t>
              </a:r>
              <a:endParaRPr sz="1400" b="0" i="0" u="none" strike="noStrike" cap="none">
                <a:solidFill>
                  <a:schemeClr val="lt1"/>
                </a:solidFill>
                <a:latin typeface="Arial"/>
                <a:ea typeface="Arial"/>
                <a:cs typeface="Arial"/>
                <a:sym typeface="Arial"/>
              </a:endParaRPr>
            </a:p>
          </p:txBody>
        </p:sp>
        <p:sp>
          <p:nvSpPr>
            <p:cNvPr id="661" name="Google Shape;661;p31"/>
            <p:cNvSpPr/>
            <p:nvPr/>
          </p:nvSpPr>
          <p:spPr>
            <a:xfrm>
              <a:off x="2202878" y="2974431"/>
              <a:ext cx="1728435" cy="527172"/>
            </a:xfrm>
            <a:prstGeom prst="rect">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txBox="1"/>
            <p:nvPr/>
          </p:nvSpPr>
          <p:spPr>
            <a:xfrm>
              <a:off x="2202878" y="2974431"/>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Heading-container</a:t>
              </a:r>
              <a:endParaRPr sz="1400" b="0" i="0" u="none" strike="noStrike" cap="none">
                <a:solidFill>
                  <a:schemeClr val="lt1"/>
                </a:solidFill>
                <a:latin typeface="Arial"/>
                <a:ea typeface="Arial"/>
                <a:cs typeface="Arial"/>
                <a:sym typeface="Arial"/>
              </a:endParaRPr>
            </a:p>
          </p:txBody>
        </p:sp>
        <p:sp>
          <p:nvSpPr>
            <p:cNvPr id="663" name="Google Shape;663;p31"/>
            <p:cNvSpPr/>
            <p:nvPr/>
          </p:nvSpPr>
          <p:spPr>
            <a:xfrm>
              <a:off x="4277001" y="2231203"/>
              <a:ext cx="1728435" cy="527172"/>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txBox="1"/>
            <p:nvPr/>
          </p:nvSpPr>
          <p:spPr>
            <a:xfrm>
              <a:off x="4277001" y="2231203"/>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chemeClr val="dk1"/>
                </a:buClr>
                <a:buSzPts val="1500"/>
                <a:buFont typeface="Arial"/>
                <a:buNone/>
              </a:pPr>
              <a:r>
                <a:rPr lang="zh-CN" sz="1400" b="0" i="0" u="none" strike="noStrike" cap="none">
                  <a:solidFill>
                    <a:schemeClr val="lt1"/>
                  </a:solidFill>
                  <a:latin typeface="Arial"/>
                  <a:ea typeface="Arial"/>
                  <a:cs typeface="Arial"/>
                  <a:sym typeface="Arial"/>
                </a:rPr>
                <a:t>Heading content</a:t>
              </a:r>
              <a:endParaRPr sz="1400" b="0" i="0" u="none" strike="noStrike" cap="none">
                <a:solidFill>
                  <a:schemeClr val="lt1"/>
                </a:solidFill>
                <a:latin typeface="Arial"/>
                <a:ea typeface="Arial"/>
                <a:cs typeface="Arial"/>
                <a:sym typeface="Arial"/>
              </a:endParaRPr>
            </a:p>
          </p:txBody>
        </p:sp>
        <p:sp>
          <p:nvSpPr>
            <p:cNvPr id="665" name="Google Shape;665;p31"/>
            <p:cNvSpPr/>
            <p:nvPr/>
          </p:nvSpPr>
          <p:spPr>
            <a:xfrm>
              <a:off x="4277001" y="2974431"/>
              <a:ext cx="1728435" cy="527172"/>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txBox="1"/>
            <p:nvPr/>
          </p:nvSpPr>
          <p:spPr>
            <a:xfrm>
              <a:off x="4277001" y="2974431"/>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Heading image</a:t>
              </a:r>
              <a:endParaRPr sz="1400" b="0" i="0" u="none" strike="noStrike" cap="none">
                <a:solidFill>
                  <a:schemeClr val="lt1"/>
                </a:solidFill>
                <a:latin typeface="Arial"/>
                <a:ea typeface="Arial"/>
                <a:cs typeface="Arial"/>
                <a:sym typeface="Arial"/>
              </a:endParaRPr>
            </a:p>
          </p:txBody>
        </p:sp>
        <p:sp>
          <p:nvSpPr>
            <p:cNvPr id="667" name="Google Shape;667;p31"/>
            <p:cNvSpPr/>
            <p:nvPr/>
          </p:nvSpPr>
          <p:spPr>
            <a:xfrm>
              <a:off x="4277001" y="3717658"/>
              <a:ext cx="1728435" cy="527172"/>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txBox="1"/>
            <p:nvPr/>
          </p:nvSpPr>
          <p:spPr>
            <a:xfrm>
              <a:off x="4277001" y="3717658"/>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Button (quick start)</a:t>
              </a:r>
              <a:endParaRPr sz="1400" b="0" i="0" u="none" strike="noStrike" cap="none">
                <a:solidFill>
                  <a:schemeClr val="lt1"/>
                </a:solidFill>
                <a:latin typeface="Arial"/>
                <a:ea typeface="Arial"/>
                <a:cs typeface="Arial"/>
                <a:sym typeface="Arial"/>
              </a:endParaRPr>
            </a:p>
          </p:txBody>
        </p:sp>
        <p:sp>
          <p:nvSpPr>
            <p:cNvPr id="669" name="Google Shape;669;p31"/>
            <p:cNvSpPr/>
            <p:nvPr/>
          </p:nvSpPr>
          <p:spPr>
            <a:xfrm>
              <a:off x="2202878" y="5204112"/>
              <a:ext cx="1728435" cy="527172"/>
            </a:xfrm>
            <a:prstGeom prst="rect">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txBox="1"/>
            <p:nvPr/>
          </p:nvSpPr>
          <p:spPr>
            <a:xfrm>
              <a:off x="2202878" y="5204112"/>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Benefits of the product</a:t>
              </a:r>
              <a:endParaRPr sz="1400" b="0" i="0" u="none" strike="noStrike" cap="none">
                <a:solidFill>
                  <a:schemeClr val="lt1"/>
                </a:solidFill>
                <a:latin typeface="Arial"/>
                <a:ea typeface="Arial"/>
                <a:cs typeface="Arial"/>
                <a:sym typeface="Arial"/>
              </a:endParaRPr>
            </a:p>
          </p:txBody>
        </p:sp>
        <p:sp>
          <p:nvSpPr>
            <p:cNvPr id="671" name="Google Shape;671;p31"/>
            <p:cNvSpPr/>
            <p:nvPr/>
          </p:nvSpPr>
          <p:spPr>
            <a:xfrm>
              <a:off x="4277001" y="4460885"/>
              <a:ext cx="1728435" cy="527172"/>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txBox="1"/>
            <p:nvPr/>
          </p:nvSpPr>
          <p:spPr>
            <a:xfrm>
              <a:off x="4277001" y="4460885"/>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chemeClr val="dk1"/>
                </a:buClr>
                <a:buSzPts val="1500"/>
                <a:buFont typeface="Noto Sans Symbols"/>
                <a:buNone/>
              </a:pPr>
              <a:r>
                <a:rPr lang="zh-CN" sz="1400" b="0" i="0" u="none" strike="noStrike" cap="none">
                  <a:solidFill>
                    <a:schemeClr val="lt1"/>
                  </a:solidFill>
                  <a:latin typeface="Arial"/>
                  <a:ea typeface="Arial"/>
                  <a:cs typeface="Arial"/>
                  <a:sym typeface="Arial"/>
                </a:rPr>
                <a:t>Benefit 1</a:t>
              </a:r>
              <a:endParaRPr sz="1400" b="0" i="0" u="none" strike="noStrike" cap="none">
                <a:solidFill>
                  <a:schemeClr val="lt1"/>
                </a:solidFill>
                <a:latin typeface="Arial"/>
                <a:ea typeface="Arial"/>
                <a:cs typeface="Arial"/>
                <a:sym typeface="Arial"/>
              </a:endParaRPr>
            </a:p>
          </p:txBody>
        </p:sp>
        <p:sp>
          <p:nvSpPr>
            <p:cNvPr id="673" name="Google Shape;673;p31"/>
            <p:cNvSpPr/>
            <p:nvPr/>
          </p:nvSpPr>
          <p:spPr>
            <a:xfrm>
              <a:off x="4277001" y="5204112"/>
              <a:ext cx="1728435" cy="527172"/>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txBox="1"/>
            <p:nvPr/>
          </p:nvSpPr>
          <p:spPr>
            <a:xfrm>
              <a:off x="4277001" y="5204112"/>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Benefit 2</a:t>
              </a:r>
              <a:endParaRPr sz="1400" b="0" i="0" u="none" strike="noStrike" cap="none">
                <a:solidFill>
                  <a:schemeClr val="lt1"/>
                </a:solidFill>
                <a:latin typeface="Arial"/>
                <a:ea typeface="Arial"/>
                <a:cs typeface="Arial"/>
                <a:sym typeface="Arial"/>
              </a:endParaRPr>
            </a:p>
          </p:txBody>
        </p:sp>
        <p:sp>
          <p:nvSpPr>
            <p:cNvPr id="675" name="Google Shape;675;p31"/>
            <p:cNvSpPr/>
            <p:nvPr/>
          </p:nvSpPr>
          <p:spPr>
            <a:xfrm>
              <a:off x="4277001" y="5947340"/>
              <a:ext cx="1728435" cy="527172"/>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txBox="1"/>
            <p:nvPr/>
          </p:nvSpPr>
          <p:spPr>
            <a:xfrm>
              <a:off x="4277001" y="5947340"/>
              <a:ext cx="1728435" cy="527172"/>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Benefit 3</a:t>
              </a:r>
              <a:endParaRPr sz="1400" b="0" i="0" u="none" strike="noStrike" cap="none">
                <a:solidFill>
                  <a:schemeClr val="lt1"/>
                </a:solidFill>
                <a:latin typeface="Arial"/>
                <a:ea typeface="Arial"/>
                <a:cs typeface="Arial"/>
                <a:sym typeface="Arial"/>
              </a:endParaRPr>
            </a:p>
          </p:txBody>
        </p:sp>
      </p:grpSp>
      <p:grpSp>
        <p:nvGrpSpPr>
          <p:cNvPr id="677" name="Google Shape;677;p31"/>
          <p:cNvGrpSpPr/>
          <p:nvPr/>
        </p:nvGrpSpPr>
        <p:grpSpPr>
          <a:xfrm>
            <a:off x="6162805" y="169809"/>
            <a:ext cx="3701450" cy="6503592"/>
            <a:chOff x="2660264" y="190"/>
            <a:chExt cx="3857104" cy="6910765"/>
          </a:xfrm>
        </p:grpSpPr>
        <p:sp>
          <p:nvSpPr>
            <p:cNvPr id="678" name="Google Shape;678;p31"/>
            <p:cNvSpPr/>
            <p:nvPr/>
          </p:nvSpPr>
          <p:spPr>
            <a:xfrm>
              <a:off x="4301712" y="5018864"/>
              <a:ext cx="155724" cy="1708933"/>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2A3B4A"/>
              </a:solidFill>
              <a:prstDash val="solid"/>
              <a:round/>
              <a:headEnd type="none" w="sm" len="sm"/>
              <a:tailEnd type="none" w="sm" len="sm"/>
            </a:ln>
          </p:spPr>
        </p:sp>
        <p:sp>
          <p:nvSpPr>
            <p:cNvPr id="679" name="Google Shape;679;p31"/>
            <p:cNvSpPr/>
            <p:nvPr/>
          </p:nvSpPr>
          <p:spPr>
            <a:xfrm>
              <a:off x="4301712" y="5018864"/>
              <a:ext cx="155724" cy="1245289"/>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2A3B4A"/>
              </a:solidFill>
              <a:prstDash val="solid"/>
              <a:round/>
              <a:headEnd type="none" w="sm" len="sm"/>
              <a:tailEnd type="none" w="sm" len="sm"/>
            </a:ln>
          </p:spPr>
        </p:sp>
        <p:sp>
          <p:nvSpPr>
            <p:cNvPr id="680" name="Google Shape;680;p31"/>
            <p:cNvSpPr/>
            <p:nvPr/>
          </p:nvSpPr>
          <p:spPr>
            <a:xfrm>
              <a:off x="4301712" y="5018864"/>
              <a:ext cx="155724" cy="781645"/>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2A3B4A"/>
              </a:solidFill>
              <a:prstDash val="solid"/>
              <a:round/>
              <a:headEnd type="none" w="sm" len="sm"/>
              <a:tailEnd type="none" w="sm" len="sm"/>
            </a:ln>
          </p:spPr>
        </p:sp>
        <p:sp>
          <p:nvSpPr>
            <p:cNvPr id="681" name="Google Shape;681;p31"/>
            <p:cNvSpPr/>
            <p:nvPr/>
          </p:nvSpPr>
          <p:spPr>
            <a:xfrm>
              <a:off x="4301712" y="5018864"/>
              <a:ext cx="155724" cy="318001"/>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2A3B4A"/>
              </a:solidFill>
              <a:prstDash val="solid"/>
              <a:round/>
              <a:headEnd type="none" w="sm" len="sm"/>
              <a:tailEnd type="none" w="sm" len="sm"/>
            </a:ln>
          </p:spPr>
        </p:sp>
        <p:sp>
          <p:nvSpPr>
            <p:cNvPr id="682" name="Google Shape;682;p31"/>
            <p:cNvSpPr/>
            <p:nvPr/>
          </p:nvSpPr>
          <p:spPr>
            <a:xfrm>
              <a:off x="4301712" y="4873222"/>
              <a:ext cx="155724" cy="145641"/>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2A3B4A"/>
              </a:solidFill>
              <a:prstDash val="solid"/>
              <a:round/>
              <a:headEnd type="none" w="sm" len="sm"/>
              <a:tailEnd type="none" w="sm" len="sm"/>
            </a:ln>
          </p:spPr>
        </p:sp>
        <p:sp>
          <p:nvSpPr>
            <p:cNvPr id="683" name="Google Shape;683;p31"/>
            <p:cNvSpPr/>
            <p:nvPr/>
          </p:nvSpPr>
          <p:spPr>
            <a:xfrm>
              <a:off x="4301712" y="4380852"/>
              <a:ext cx="155724" cy="638012"/>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2A3B4A"/>
              </a:solidFill>
              <a:prstDash val="solid"/>
              <a:round/>
              <a:headEnd type="none" w="sm" len="sm"/>
              <a:tailEnd type="none" w="sm" len="sm"/>
            </a:ln>
          </p:spPr>
        </p:sp>
        <p:sp>
          <p:nvSpPr>
            <p:cNvPr id="684" name="Google Shape;684;p31"/>
            <p:cNvSpPr/>
            <p:nvPr/>
          </p:nvSpPr>
          <p:spPr>
            <a:xfrm>
              <a:off x="4301712" y="3859754"/>
              <a:ext cx="155724" cy="1159109"/>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2A3B4A"/>
              </a:solidFill>
              <a:prstDash val="solid"/>
              <a:round/>
              <a:headEnd type="none" w="sm" len="sm"/>
              <a:tailEnd type="none" w="sm" len="sm"/>
            </a:ln>
          </p:spPr>
        </p:sp>
        <p:sp>
          <p:nvSpPr>
            <p:cNvPr id="685" name="Google Shape;685;p31"/>
            <p:cNvSpPr/>
            <p:nvPr/>
          </p:nvSpPr>
          <p:spPr>
            <a:xfrm>
              <a:off x="4301712" y="3338657"/>
              <a:ext cx="155724" cy="1680206"/>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2A3B4A"/>
              </a:solidFill>
              <a:prstDash val="solid"/>
              <a:round/>
              <a:headEnd type="none" w="sm" len="sm"/>
              <a:tailEnd type="none" w="sm" len="sm"/>
            </a:ln>
          </p:spPr>
        </p:sp>
        <p:sp>
          <p:nvSpPr>
            <p:cNvPr id="686" name="Google Shape;686;p31"/>
            <p:cNvSpPr/>
            <p:nvPr/>
          </p:nvSpPr>
          <p:spPr>
            <a:xfrm>
              <a:off x="4301712" y="2296463"/>
              <a:ext cx="155724" cy="521097"/>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2A3B4A"/>
              </a:solidFill>
              <a:prstDash val="solid"/>
              <a:round/>
              <a:headEnd type="none" w="sm" len="sm"/>
              <a:tailEnd type="none" w="sm" len="sm"/>
            </a:ln>
          </p:spPr>
        </p:sp>
        <p:sp>
          <p:nvSpPr>
            <p:cNvPr id="687" name="Google Shape;687;p31"/>
            <p:cNvSpPr/>
            <p:nvPr/>
          </p:nvSpPr>
          <p:spPr>
            <a:xfrm>
              <a:off x="4301712" y="2250743"/>
              <a:ext cx="155724" cy="91440"/>
            </a:xfrm>
            <a:custGeom>
              <a:avLst/>
              <a:gdLst/>
              <a:ahLst/>
              <a:cxnLst/>
              <a:rect l="l" t="t" r="r" b="b"/>
              <a:pathLst>
                <a:path w="120000" h="120000" extrusionOk="0">
                  <a:moveTo>
                    <a:pt x="0" y="60000"/>
                  </a:moveTo>
                  <a:lnTo>
                    <a:pt x="120000" y="60000"/>
                  </a:lnTo>
                </a:path>
              </a:pathLst>
            </a:custGeom>
            <a:noFill/>
            <a:ln w="25400" cap="flat" cmpd="sng">
              <a:solidFill>
                <a:srgbClr val="2A3B4A"/>
              </a:solidFill>
              <a:prstDash val="solid"/>
              <a:round/>
              <a:headEnd type="none" w="sm" len="sm"/>
              <a:tailEnd type="none" w="sm" len="sm"/>
            </a:ln>
          </p:spPr>
        </p:sp>
        <p:sp>
          <p:nvSpPr>
            <p:cNvPr id="688" name="Google Shape;688;p31"/>
            <p:cNvSpPr/>
            <p:nvPr/>
          </p:nvSpPr>
          <p:spPr>
            <a:xfrm>
              <a:off x="4301712" y="1775366"/>
              <a:ext cx="155724" cy="521097"/>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2A3B4A"/>
              </a:solidFill>
              <a:prstDash val="solid"/>
              <a:round/>
              <a:headEnd type="none" w="sm" len="sm"/>
              <a:tailEnd type="none" w="sm" len="sm"/>
            </a:ln>
          </p:spPr>
        </p:sp>
        <p:sp>
          <p:nvSpPr>
            <p:cNvPr id="689" name="Google Shape;689;p31"/>
            <p:cNvSpPr/>
            <p:nvPr/>
          </p:nvSpPr>
          <p:spPr>
            <a:xfrm>
              <a:off x="4301712" y="733172"/>
              <a:ext cx="155724" cy="521097"/>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2A3B4A"/>
              </a:solidFill>
              <a:prstDash val="solid"/>
              <a:round/>
              <a:headEnd type="none" w="sm" len="sm"/>
              <a:tailEnd type="none" w="sm" len="sm"/>
            </a:ln>
          </p:spPr>
        </p:sp>
        <p:sp>
          <p:nvSpPr>
            <p:cNvPr id="690" name="Google Shape;690;p31"/>
            <p:cNvSpPr/>
            <p:nvPr/>
          </p:nvSpPr>
          <p:spPr>
            <a:xfrm>
              <a:off x="4301712" y="687452"/>
              <a:ext cx="155724" cy="91440"/>
            </a:xfrm>
            <a:custGeom>
              <a:avLst/>
              <a:gdLst/>
              <a:ahLst/>
              <a:cxnLst/>
              <a:rect l="l" t="t" r="r" b="b"/>
              <a:pathLst>
                <a:path w="120000" h="120000" extrusionOk="0">
                  <a:moveTo>
                    <a:pt x="0" y="60000"/>
                  </a:moveTo>
                  <a:lnTo>
                    <a:pt x="120000" y="60000"/>
                  </a:lnTo>
                </a:path>
              </a:pathLst>
            </a:custGeom>
            <a:noFill/>
            <a:ln w="25400" cap="flat" cmpd="sng">
              <a:solidFill>
                <a:srgbClr val="2A3B4A"/>
              </a:solidFill>
              <a:prstDash val="solid"/>
              <a:round/>
              <a:headEnd type="none" w="sm" len="sm"/>
              <a:tailEnd type="none" w="sm" len="sm"/>
            </a:ln>
          </p:spPr>
        </p:sp>
        <p:sp>
          <p:nvSpPr>
            <p:cNvPr id="691" name="Google Shape;691;p31"/>
            <p:cNvSpPr/>
            <p:nvPr/>
          </p:nvSpPr>
          <p:spPr>
            <a:xfrm>
              <a:off x="4301712" y="212074"/>
              <a:ext cx="155724" cy="521097"/>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2A3B4A"/>
              </a:solidFill>
              <a:prstDash val="solid"/>
              <a:round/>
              <a:headEnd type="none" w="sm" len="sm"/>
              <a:tailEnd type="none" w="sm" len="sm"/>
            </a:ln>
          </p:spPr>
        </p:sp>
        <p:sp>
          <p:nvSpPr>
            <p:cNvPr id="692" name="Google Shape;692;p31"/>
            <p:cNvSpPr/>
            <p:nvPr/>
          </p:nvSpPr>
          <p:spPr>
            <a:xfrm>
              <a:off x="2660264" y="470920"/>
              <a:ext cx="1641447" cy="524503"/>
            </a:xfrm>
            <a:prstGeom prst="rect">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txBox="1"/>
            <p:nvPr/>
          </p:nvSpPr>
          <p:spPr>
            <a:xfrm>
              <a:off x="2660264" y="470920"/>
              <a:ext cx="1641447" cy="524503"/>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How it works </a:t>
              </a:r>
              <a:endParaRPr sz="1400" b="0" i="0" u="none" strike="noStrike" cap="none">
                <a:solidFill>
                  <a:schemeClr val="lt1"/>
                </a:solidFill>
                <a:latin typeface="Arial"/>
                <a:ea typeface="Arial"/>
                <a:cs typeface="Arial"/>
                <a:sym typeface="Arial"/>
              </a:endParaRPr>
            </a:p>
          </p:txBody>
        </p:sp>
        <p:sp>
          <p:nvSpPr>
            <p:cNvPr id="694" name="Google Shape;694;p31"/>
            <p:cNvSpPr/>
            <p:nvPr/>
          </p:nvSpPr>
          <p:spPr>
            <a:xfrm>
              <a:off x="4457436" y="190"/>
              <a:ext cx="2059932" cy="423769"/>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txBox="1"/>
            <p:nvPr/>
          </p:nvSpPr>
          <p:spPr>
            <a:xfrm>
              <a:off x="4457436" y="190"/>
              <a:ext cx="2059932" cy="423769"/>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Step 1</a:t>
              </a:r>
              <a:endParaRPr sz="1400" b="0" i="0" u="none" strike="noStrike" cap="none">
                <a:solidFill>
                  <a:schemeClr val="lt1"/>
                </a:solidFill>
                <a:latin typeface="Arial"/>
                <a:ea typeface="Arial"/>
                <a:cs typeface="Arial"/>
                <a:sym typeface="Arial"/>
              </a:endParaRPr>
            </a:p>
          </p:txBody>
        </p:sp>
        <p:sp>
          <p:nvSpPr>
            <p:cNvPr id="696" name="Google Shape;696;p31"/>
            <p:cNvSpPr/>
            <p:nvPr/>
          </p:nvSpPr>
          <p:spPr>
            <a:xfrm>
              <a:off x="4457436" y="521287"/>
              <a:ext cx="2059932" cy="423769"/>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txBox="1"/>
            <p:nvPr/>
          </p:nvSpPr>
          <p:spPr>
            <a:xfrm>
              <a:off x="4457436" y="521287"/>
              <a:ext cx="2059932" cy="423769"/>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Step 2</a:t>
              </a:r>
              <a:endParaRPr sz="1400" b="0" i="0" u="none" strike="noStrike" cap="none">
                <a:solidFill>
                  <a:schemeClr val="lt1"/>
                </a:solidFill>
                <a:latin typeface="Arial"/>
                <a:ea typeface="Arial"/>
                <a:cs typeface="Arial"/>
                <a:sym typeface="Arial"/>
              </a:endParaRPr>
            </a:p>
          </p:txBody>
        </p:sp>
        <p:sp>
          <p:nvSpPr>
            <p:cNvPr id="698" name="Google Shape;698;p31"/>
            <p:cNvSpPr/>
            <p:nvPr/>
          </p:nvSpPr>
          <p:spPr>
            <a:xfrm>
              <a:off x="4457436" y="1042384"/>
              <a:ext cx="2059932" cy="423769"/>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txBox="1"/>
            <p:nvPr/>
          </p:nvSpPr>
          <p:spPr>
            <a:xfrm>
              <a:off x="4457436" y="1042384"/>
              <a:ext cx="2059932" cy="423769"/>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Step 3</a:t>
              </a:r>
              <a:endParaRPr sz="1400" b="0" i="0" u="none" strike="noStrike" cap="none">
                <a:solidFill>
                  <a:schemeClr val="lt1"/>
                </a:solidFill>
                <a:latin typeface="Arial"/>
                <a:ea typeface="Arial"/>
                <a:cs typeface="Arial"/>
                <a:sym typeface="Arial"/>
              </a:endParaRPr>
            </a:p>
          </p:txBody>
        </p:sp>
        <p:sp>
          <p:nvSpPr>
            <p:cNvPr id="700" name="Google Shape;700;p31"/>
            <p:cNvSpPr/>
            <p:nvPr/>
          </p:nvSpPr>
          <p:spPr>
            <a:xfrm>
              <a:off x="2660264" y="2043146"/>
              <a:ext cx="1641447" cy="506633"/>
            </a:xfrm>
            <a:prstGeom prst="rect">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txBox="1"/>
            <p:nvPr/>
          </p:nvSpPr>
          <p:spPr>
            <a:xfrm>
              <a:off x="2660264" y="2043146"/>
              <a:ext cx="1641447" cy="506633"/>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FAQs</a:t>
              </a:r>
              <a:endParaRPr sz="1400" b="0" i="0" u="none" strike="noStrike" cap="none">
                <a:solidFill>
                  <a:schemeClr val="lt1"/>
                </a:solidFill>
                <a:latin typeface="Arial"/>
                <a:ea typeface="Arial"/>
                <a:cs typeface="Arial"/>
                <a:sym typeface="Arial"/>
              </a:endParaRPr>
            </a:p>
          </p:txBody>
        </p:sp>
        <p:sp>
          <p:nvSpPr>
            <p:cNvPr id="702" name="Google Shape;702;p31"/>
            <p:cNvSpPr/>
            <p:nvPr/>
          </p:nvSpPr>
          <p:spPr>
            <a:xfrm>
              <a:off x="4457436" y="1563481"/>
              <a:ext cx="2059932" cy="423769"/>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txBox="1"/>
            <p:nvPr/>
          </p:nvSpPr>
          <p:spPr>
            <a:xfrm>
              <a:off x="4457436" y="1563481"/>
              <a:ext cx="2059932" cy="423769"/>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Q&amp;A 1</a:t>
              </a:r>
              <a:endParaRPr sz="1400" b="0" i="0" u="none" strike="noStrike" cap="none">
                <a:solidFill>
                  <a:schemeClr val="lt1"/>
                </a:solidFill>
                <a:latin typeface="Arial"/>
                <a:ea typeface="Arial"/>
                <a:cs typeface="Arial"/>
                <a:sym typeface="Arial"/>
              </a:endParaRPr>
            </a:p>
          </p:txBody>
        </p:sp>
        <p:sp>
          <p:nvSpPr>
            <p:cNvPr id="704" name="Google Shape;704;p31"/>
            <p:cNvSpPr/>
            <p:nvPr/>
          </p:nvSpPr>
          <p:spPr>
            <a:xfrm>
              <a:off x="4457436" y="2084578"/>
              <a:ext cx="2059932" cy="423769"/>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txBox="1"/>
            <p:nvPr/>
          </p:nvSpPr>
          <p:spPr>
            <a:xfrm>
              <a:off x="4457436" y="2084578"/>
              <a:ext cx="2059932" cy="423769"/>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Q&amp;A 2</a:t>
              </a:r>
              <a:endParaRPr sz="1400" b="0" i="0" u="none" strike="noStrike" cap="none">
                <a:solidFill>
                  <a:schemeClr val="lt1"/>
                </a:solidFill>
                <a:latin typeface="Arial"/>
                <a:ea typeface="Arial"/>
                <a:cs typeface="Arial"/>
                <a:sym typeface="Arial"/>
              </a:endParaRPr>
            </a:p>
          </p:txBody>
        </p:sp>
        <p:sp>
          <p:nvSpPr>
            <p:cNvPr id="706" name="Google Shape;706;p31"/>
            <p:cNvSpPr/>
            <p:nvPr/>
          </p:nvSpPr>
          <p:spPr>
            <a:xfrm>
              <a:off x="4457436" y="2605675"/>
              <a:ext cx="2059932" cy="423769"/>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txBox="1"/>
            <p:nvPr/>
          </p:nvSpPr>
          <p:spPr>
            <a:xfrm>
              <a:off x="4457436" y="2605675"/>
              <a:ext cx="2059932" cy="423769"/>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Q&amp;A 3</a:t>
              </a:r>
              <a:endParaRPr sz="1400" b="0" i="0" u="none" strike="noStrike" cap="none">
                <a:solidFill>
                  <a:schemeClr val="lt1"/>
                </a:solidFill>
                <a:latin typeface="Arial"/>
                <a:ea typeface="Arial"/>
                <a:cs typeface="Arial"/>
                <a:sym typeface="Arial"/>
              </a:endParaRPr>
            </a:p>
          </p:txBody>
        </p:sp>
        <p:sp>
          <p:nvSpPr>
            <p:cNvPr id="708" name="Google Shape;708;p31"/>
            <p:cNvSpPr/>
            <p:nvPr/>
          </p:nvSpPr>
          <p:spPr>
            <a:xfrm>
              <a:off x="2660264" y="4765547"/>
              <a:ext cx="1641447" cy="506633"/>
            </a:xfrm>
            <a:prstGeom prst="rect">
              <a:avLst/>
            </a:prstGeom>
            <a:solidFill>
              <a:srgbClr val="344B5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txBox="1"/>
            <p:nvPr/>
          </p:nvSpPr>
          <p:spPr>
            <a:xfrm>
              <a:off x="2660264" y="4765547"/>
              <a:ext cx="1641447" cy="506633"/>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Footer</a:t>
              </a:r>
              <a:endParaRPr sz="1400" b="0" i="0" u="none" strike="noStrike" cap="none">
                <a:solidFill>
                  <a:schemeClr val="lt1"/>
                </a:solidFill>
                <a:latin typeface="Arial"/>
                <a:ea typeface="Arial"/>
                <a:cs typeface="Arial"/>
                <a:sym typeface="Arial"/>
              </a:endParaRPr>
            </a:p>
          </p:txBody>
        </p:sp>
        <p:sp>
          <p:nvSpPr>
            <p:cNvPr id="710" name="Google Shape;710;p31"/>
            <p:cNvSpPr/>
            <p:nvPr/>
          </p:nvSpPr>
          <p:spPr>
            <a:xfrm>
              <a:off x="4457436" y="3126772"/>
              <a:ext cx="2059932" cy="423769"/>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txBox="1"/>
            <p:nvPr/>
          </p:nvSpPr>
          <p:spPr>
            <a:xfrm>
              <a:off x="4457436" y="3126772"/>
              <a:ext cx="2059932" cy="423769"/>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chemeClr val="dk1"/>
                </a:buClr>
                <a:buSzPts val="1500"/>
                <a:buFont typeface="Arial"/>
                <a:buNone/>
              </a:pPr>
              <a:r>
                <a:rPr lang="zh-CN" sz="1400" b="0" i="0" u="none" strike="noStrike" cap="none">
                  <a:solidFill>
                    <a:schemeClr val="lt1"/>
                  </a:solidFill>
                  <a:latin typeface="Arial"/>
                  <a:ea typeface="Arial"/>
                  <a:cs typeface="Arial"/>
                  <a:sym typeface="Arial"/>
                </a:rPr>
                <a:t>Locations</a:t>
              </a:r>
              <a:endParaRPr sz="1400" b="0" i="0" u="none" strike="noStrike" cap="none">
                <a:solidFill>
                  <a:schemeClr val="lt1"/>
                </a:solidFill>
                <a:latin typeface="Arial"/>
                <a:ea typeface="Arial"/>
                <a:cs typeface="Arial"/>
                <a:sym typeface="Arial"/>
              </a:endParaRPr>
            </a:p>
          </p:txBody>
        </p:sp>
        <p:sp>
          <p:nvSpPr>
            <p:cNvPr id="712" name="Google Shape;712;p31"/>
            <p:cNvSpPr/>
            <p:nvPr/>
          </p:nvSpPr>
          <p:spPr>
            <a:xfrm>
              <a:off x="4457436" y="3647870"/>
              <a:ext cx="2059932" cy="423769"/>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txBox="1"/>
            <p:nvPr/>
          </p:nvSpPr>
          <p:spPr>
            <a:xfrm>
              <a:off x="4457436" y="3647870"/>
              <a:ext cx="2059932" cy="423769"/>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Contact us</a:t>
              </a:r>
              <a:endParaRPr sz="1400" b="0" i="0" u="none" strike="noStrike" cap="none">
                <a:solidFill>
                  <a:schemeClr val="lt1"/>
                </a:solidFill>
                <a:latin typeface="Arial"/>
                <a:ea typeface="Arial"/>
                <a:cs typeface="Arial"/>
                <a:sym typeface="Arial"/>
              </a:endParaRPr>
            </a:p>
          </p:txBody>
        </p:sp>
        <p:sp>
          <p:nvSpPr>
            <p:cNvPr id="714" name="Google Shape;714;p31"/>
            <p:cNvSpPr/>
            <p:nvPr/>
          </p:nvSpPr>
          <p:spPr>
            <a:xfrm>
              <a:off x="4457436" y="4168967"/>
              <a:ext cx="2059932" cy="423769"/>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txBox="1"/>
            <p:nvPr/>
          </p:nvSpPr>
          <p:spPr>
            <a:xfrm>
              <a:off x="4457436" y="4168967"/>
              <a:ext cx="2059932" cy="423769"/>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Help</a:t>
              </a:r>
              <a:endParaRPr sz="1400" b="0" i="0" u="none" strike="noStrike" cap="none">
                <a:solidFill>
                  <a:schemeClr val="lt1"/>
                </a:solidFill>
                <a:latin typeface="Arial"/>
                <a:ea typeface="Arial"/>
                <a:cs typeface="Arial"/>
                <a:sym typeface="Arial"/>
              </a:endParaRPr>
            </a:p>
          </p:txBody>
        </p:sp>
        <p:sp>
          <p:nvSpPr>
            <p:cNvPr id="716" name="Google Shape;716;p31"/>
            <p:cNvSpPr/>
            <p:nvPr/>
          </p:nvSpPr>
          <p:spPr>
            <a:xfrm>
              <a:off x="4457436" y="4690064"/>
              <a:ext cx="2033257" cy="366316"/>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txBox="1"/>
            <p:nvPr/>
          </p:nvSpPr>
          <p:spPr>
            <a:xfrm>
              <a:off x="4457436" y="4690064"/>
              <a:ext cx="2033257" cy="366316"/>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Accessible Banking</a:t>
              </a:r>
              <a:endParaRPr/>
            </a:p>
          </p:txBody>
        </p:sp>
        <p:sp>
          <p:nvSpPr>
            <p:cNvPr id="718" name="Google Shape;718;p31"/>
            <p:cNvSpPr/>
            <p:nvPr/>
          </p:nvSpPr>
          <p:spPr>
            <a:xfrm>
              <a:off x="4457436" y="5153708"/>
              <a:ext cx="2033257" cy="366316"/>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txBox="1"/>
            <p:nvPr/>
          </p:nvSpPr>
          <p:spPr>
            <a:xfrm>
              <a:off x="4457436" y="5153708"/>
              <a:ext cx="2033257" cy="366316"/>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Privacy &amp; Security</a:t>
              </a:r>
              <a:endParaRPr/>
            </a:p>
          </p:txBody>
        </p:sp>
        <p:sp>
          <p:nvSpPr>
            <p:cNvPr id="720" name="Google Shape;720;p31"/>
            <p:cNvSpPr/>
            <p:nvPr/>
          </p:nvSpPr>
          <p:spPr>
            <a:xfrm>
              <a:off x="4457436" y="5617351"/>
              <a:ext cx="2033257" cy="366316"/>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txBox="1"/>
            <p:nvPr/>
          </p:nvSpPr>
          <p:spPr>
            <a:xfrm>
              <a:off x="4457436" y="5617351"/>
              <a:ext cx="2033257" cy="366316"/>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dirty="0">
                  <a:solidFill>
                    <a:schemeClr val="lt1"/>
                  </a:solidFill>
                  <a:latin typeface="Arial"/>
                  <a:ea typeface="Arial"/>
                  <a:cs typeface="Arial"/>
                  <a:sym typeface="Arial"/>
                </a:rPr>
                <a:t>Online Banking Site</a:t>
              </a:r>
              <a:endParaRPr sz="1400" b="0" i="0" u="none" strike="noStrike" cap="none" dirty="0">
                <a:solidFill>
                  <a:schemeClr val="lt1"/>
                </a:solidFill>
                <a:latin typeface="Arial"/>
                <a:ea typeface="Arial"/>
                <a:cs typeface="Arial"/>
                <a:sym typeface="Arial"/>
              </a:endParaRPr>
            </a:p>
          </p:txBody>
        </p:sp>
        <p:sp>
          <p:nvSpPr>
            <p:cNvPr id="722" name="Google Shape;722;p31"/>
            <p:cNvSpPr/>
            <p:nvPr/>
          </p:nvSpPr>
          <p:spPr>
            <a:xfrm>
              <a:off x="4457436" y="6080995"/>
              <a:ext cx="2033257" cy="366316"/>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txBox="1"/>
            <p:nvPr/>
          </p:nvSpPr>
          <p:spPr>
            <a:xfrm>
              <a:off x="4457436" y="6080995"/>
              <a:ext cx="2033257" cy="366316"/>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Feedback</a:t>
              </a:r>
              <a:endParaRPr sz="1400" b="0" i="0" u="none" strike="noStrike" cap="none">
                <a:solidFill>
                  <a:schemeClr val="lt1"/>
                </a:solidFill>
                <a:latin typeface="Arial"/>
                <a:ea typeface="Arial"/>
                <a:cs typeface="Arial"/>
                <a:sym typeface="Arial"/>
              </a:endParaRPr>
            </a:p>
          </p:txBody>
        </p:sp>
        <p:sp>
          <p:nvSpPr>
            <p:cNvPr id="724" name="Google Shape;724;p31"/>
            <p:cNvSpPr/>
            <p:nvPr/>
          </p:nvSpPr>
          <p:spPr>
            <a:xfrm>
              <a:off x="4457436" y="6544639"/>
              <a:ext cx="2033257" cy="366316"/>
            </a:xfrm>
            <a:prstGeom prst="rect">
              <a:avLst/>
            </a:prstGeom>
            <a:solidFill>
              <a:srgbClr val="7295B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txBox="1"/>
            <p:nvPr/>
          </p:nvSpPr>
          <p:spPr>
            <a:xfrm>
              <a:off x="4457436" y="6544639"/>
              <a:ext cx="2033257" cy="366316"/>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zh-CN" sz="1400" b="0" i="0" u="none" strike="noStrike" cap="none">
                  <a:solidFill>
                    <a:schemeClr val="lt1"/>
                  </a:solidFill>
                  <a:latin typeface="Arial"/>
                  <a:ea typeface="Arial"/>
                  <a:cs typeface="Arial"/>
                  <a:sym typeface="Arial"/>
                </a:rPr>
                <a:t>Sitemap</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2"/>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技术写作：名称确定与横幅背景图选择</a:t>
            </a:r>
            <a:endParaRPr/>
          </a:p>
        </p:txBody>
      </p:sp>
      <p:sp>
        <p:nvSpPr>
          <p:cNvPr id="731" name="Google Shape;731;p32"/>
          <p:cNvSpPr/>
          <p:nvPr/>
        </p:nvSpPr>
        <p:spPr>
          <a:xfrm>
            <a:off x="725723" y="1563452"/>
            <a:ext cx="8587607" cy="21236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贷款名称   </a:t>
            </a:r>
            <a:r>
              <a:rPr lang="zh-CN" sz="1800" b="0" i="0" u="none" strike="noStrike" cap="none" dirty="0" smtClean="0">
                <a:solidFill>
                  <a:schemeClr val="dk1"/>
                </a:solidFill>
                <a:latin typeface="Arial"/>
                <a:ea typeface="Arial"/>
                <a:cs typeface="Arial"/>
                <a:sym typeface="Arial"/>
              </a:rPr>
              <a:t>高</a:t>
            </a:r>
            <a:r>
              <a:rPr lang="zh-CN" sz="1800" b="0" i="0" u="none" strike="noStrike" cap="none" dirty="0">
                <a:solidFill>
                  <a:schemeClr val="dk1"/>
                </a:solidFill>
                <a:latin typeface="Arial"/>
                <a:ea typeface="Arial"/>
                <a:cs typeface="Arial"/>
                <a:sym typeface="Arial"/>
              </a:rPr>
              <a:t>语境→“理想之家”（亲切、客套）</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altLang="zh-CN" sz="1800" b="0" i="0" u="none" strike="noStrike" cap="none" dirty="0" smtClean="0">
                <a:solidFill>
                  <a:schemeClr val="dk1"/>
                </a:solidFill>
                <a:latin typeface="Arial"/>
                <a:ea typeface="Arial"/>
                <a:cs typeface="Arial"/>
                <a:sym typeface="Arial"/>
              </a:rPr>
              <a:t>	   </a:t>
            </a:r>
            <a:r>
              <a:rPr lang="zh-CN" sz="1800" b="0" i="0" u="none" strike="noStrike" cap="none" dirty="0" smtClean="0">
                <a:solidFill>
                  <a:schemeClr val="dk1"/>
                </a:solidFill>
                <a:latin typeface="Arial"/>
                <a:ea typeface="Arial"/>
                <a:cs typeface="Arial"/>
                <a:sym typeface="Arial"/>
              </a:rPr>
              <a:t>低</a:t>
            </a:r>
            <a:r>
              <a:rPr lang="zh-CN" sz="1800" b="0" i="0" u="none" strike="noStrike" cap="none" dirty="0">
                <a:solidFill>
                  <a:schemeClr val="dk1"/>
                </a:solidFill>
                <a:latin typeface="Arial"/>
                <a:ea typeface="Arial"/>
                <a:cs typeface="Arial"/>
                <a:sym typeface="Arial"/>
              </a:rPr>
              <a:t>语境→“ </a:t>
            </a:r>
            <a:r>
              <a:rPr lang="zh-CN" sz="2400" b="1" i="0" u="none" strike="noStrike" cap="none" dirty="0">
                <a:solidFill>
                  <a:schemeClr val="dk1"/>
                </a:solidFill>
                <a:latin typeface="Arial"/>
                <a:ea typeface="Arial"/>
                <a:cs typeface="Arial"/>
                <a:sym typeface="Arial"/>
              </a:rPr>
              <a:t>Private Student Loans</a:t>
            </a:r>
            <a:r>
              <a:rPr lang="zh-CN" sz="1800" b="0" i="0" u="none" strike="noStrike" cap="none" dirty="0">
                <a:solidFill>
                  <a:schemeClr val="dk1"/>
                </a:solidFill>
                <a:latin typeface="Arial"/>
                <a:ea typeface="Arial"/>
                <a:cs typeface="Arial"/>
                <a:sym typeface="Arial"/>
              </a:rPr>
              <a:t>“   （简明、无赘余）</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校园图片   </a:t>
            </a:r>
            <a:r>
              <a:rPr lang="zh-CN" sz="1800" b="0" i="0" u="none" strike="noStrike" cap="none" dirty="0">
                <a:solidFill>
                  <a:schemeClr val="dk1"/>
                </a:solidFill>
                <a:latin typeface="Arial"/>
                <a:ea typeface="Arial"/>
                <a:cs typeface="Arial"/>
                <a:sym typeface="Arial"/>
              </a:rPr>
              <a:t>年轻、活泼</a:t>
            </a:r>
            <a:endParaRPr sz="1800" b="0" i="0" u="none" strike="noStrike" cap="none" dirty="0">
              <a:solidFill>
                <a:schemeClr val="dk1"/>
              </a:solidFill>
              <a:latin typeface="Arial"/>
              <a:ea typeface="Arial"/>
              <a:cs typeface="Arial"/>
              <a:sym typeface="Arial"/>
            </a:endParaRPr>
          </a:p>
        </p:txBody>
      </p:sp>
      <p:pic>
        <p:nvPicPr>
          <p:cNvPr id="2" name="图片 1"/>
          <p:cNvPicPr>
            <a:picLocks noChangeAspect="1"/>
          </p:cNvPicPr>
          <p:nvPr/>
        </p:nvPicPr>
        <p:blipFill>
          <a:blip r:embed="rId3"/>
          <a:stretch>
            <a:fillRect/>
          </a:stretch>
        </p:blipFill>
        <p:spPr>
          <a:xfrm>
            <a:off x="3503893" y="2625281"/>
            <a:ext cx="7270588" cy="330365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3"/>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技术写作：贷款产品优势</a:t>
            </a:r>
            <a:endParaRPr/>
          </a:p>
        </p:txBody>
      </p:sp>
      <p:sp>
        <p:nvSpPr>
          <p:cNvPr id="738" name="Google Shape;738;p33"/>
          <p:cNvSpPr/>
          <p:nvPr/>
        </p:nvSpPr>
        <p:spPr>
          <a:xfrm>
            <a:off x="725723" y="1563452"/>
            <a:ext cx="10794764" cy="53553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美国</a:t>
            </a:r>
            <a:r>
              <a:rPr lang="zh-CN" sz="1800" b="1" i="0" u="none" strike="noStrike" cap="none" dirty="0">
                <a:solidFill>
                  <a:schemeClr val="dk1"/>
                </a:solidFill>
                <a:latin typeface="Arial"/>
                <a:ea typeface="Arial"/>
                <a:cs typeface="Arial"/>
                <a:sym typeface="Arial"/>
              </a:rPr>
              <a:t>放纵型国家</a:t>
            </a:r>
            <a:r>
              <a:rPr lang="zh-CN" sz="1800" b="0" i="0" u="none" strike="noStrike" cap="none" dirty="0">
                <a:solidFill>
                  <a:schemeClr val="dk1"/>
                </a:solidFill>
                <a:latin typeface="Arial"/>
                <a:ea typeface="Arial"/>
                <a:cs typeface="Arial"/>
                <a:sym typeface="Arial"/>
              </a:rPr>
              <a:t>：容易被冲动性设计所煽动</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总结优势  醒目放置</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800" b="1"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800" b="1"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altLang="zh-CN" sz="1800" b="1" i="0" u="none" strike="noStrike" cap="none" dirty="0" smtClean="0">
                <a:solidFill>
                  <a:schemeClr val="dk1"/>
                </a:solidFill>
                <a:latin typeface="Arial"/>
                <a:ea typeface="Arial"/>
                <a:cs typeface="Arial"/>
                <a:sym typeface="Arial"/>
              </a:rPr>
              <a:t>		</a:t>
            </a:r>
            <a:r>
              <a:rPr lang="zh-CN" sz="1800" b="1" i="0" u="none" strike="noStrike" cap="none" dirty="0" smtClean="0">
                <a:solidFill>
                  <a:schemeClr val="dk1"/>
                </a:solidFill>
                <a:latin typeface="Arial"/>
                <a:ea typeface="Arial"/>
                <a:cs typeface="Arial"/>
                <a:sym typeface="Arial"/>
              </a:rPr>
              <a:t>额度</a:t>
            </a:r>
            <a:r>
              <a:rPr lang="zh-CN" sz="1800" b="1" i="0" u="none" strike="noStrike" cap="none" dirty="0">
                <a:solidFill>
                  <a:schemeClr val="dk1"/>
                </a:solidFill>
                <a:latin typeface="Arial"/>
                <a:ea typeface="Arial"/>
                <a:cs typeface="Arial"/>
                <a:sym typeface="Arial"/>
              </a:rPr>
              <a:t>高                           </a:t>
            </a:r>
            <a:r>
              <a:rPr lang="zh-CN" sz="1800" b="0" i="0" u="none" strike="noStrike" cap="none" dirty="0">
                <a:solidFill>
                  <a:schemeClr val="dk1"/>
                </a:solidFill>
                <a:latin typeface="Arial"/>
                <a:ea typeface="Arial"/>
                <a:cs typeface="Arial"/>
                <a:sym typeface="Arial"/>
              </a:rPr>
              <a:t>Cover up to 90% of your school-certified college costs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altLang="zh-CN" sz="1800" b="1" i="0" u="none" strike="noStrike" cap="none" dirty="0" smtClean="0">
                <a:solidFill>
                  <a:schemeClr val="dk1"/>
                </a:solidFill>
                <a:latin typeface="Arial"/>
                <a:ea typeface="Arial"/>
                <a:cs typeface="Arial"/>
                <a:sym typeface="Arial"/>
              </a:rPr>
              <a:t>		</a:t>
            </a:r>
            <a:r>
              <a:rPr lang="zh-CN" sz="1800" b="1" i="0" u="none" strike="noStrike" cap="none" dirty="0" smtClean="0">
                <a:solidFill>
                  <a:schemeClr val="dk1"/>
                </a:solidFill>
                <a:latin typeface="Arial"/>
                <a:ea typeface="Arial"/>
                <a:cs typeface="Arial"/>
                <a:sym typeface="Arial"/>
              </a:rPr>
              <a:t>利率</a:t>
            </a:r>
            <a:r>
              <a:rPr lang="zh-CN" sz="1800" b="1" i="0" u="none" strike="noStrike" cap="none" dirty="0">
                <a:solidFill>
                  <a:schemeClr val="dk1"/>
                </a:solidFill>
                <a:latin typeface="Arial"/>
                <a:ea typeface="Arial"/>
                <a:cs typeface="Arial"/>
                <a:sym typeface="Arial"/>
              </a:rPr>
              <a:t>低                           </a:t>
            </a:r>
            <a:r>
              <a:rPr lang="zh-CN" sz="1800" b="0" i="0" u="none" strike="noStrike" cap="none" dirty="0">
                <a:solidFill>
                  <a:schemeClr val="dk1"/>
                </a:solidFill>
                <a:latin typeface="Arial"/>
                <a:ea typeface="Arial"/>
                <a:cs typeface="Arial"/>
                <a:sym typeface="Arial"/>
              </a:rPr>
              <a:t>Competitive interest rates（利用了模糊语）</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altLang="zh-CN" sz="1800" b="1" i="0" u="none" strike="noStrike" cap="none" dirty="0" smtClean="0">
                <a:solidFill>
                  <a:schemeClr val="dk1"/>
                </a:solidFill>
                <a:latin typeface="Arial"/>
                <a:ea typeface="Arial"/>
                <a:cs typeface="Arial"/>
                <a:sym typeface="Arial"/>
              </a:rPr>
              <a:t>		</a:t>
            </a:r>
            <a:r>
              <a:rPr lang="zh-CN" sz="1800" b="1" i="0" u="none" strike="noStrike" cap="none" dirty="0" smtClean="0">
                <a:solidFill>
                  <a:schemeClr val="dk1"/>
                </a:solidFill>
                <a:latin typeface="Arial"/>
                <a:ea typeface="Arial"/>
                <a:cs typeface="Arial"/>
                <a:sym typeface="Arial"/>
              </a:rPr>
              <a:t>申请</a:t>
            </a:r>
            <a:r>
              <a:rPr lang="zh-CN" sz="1800" b="1" i="0" u="none" strike="noStrike" cap="none" dirty="0">
                <a:solidFill>
                  <a:schemeClr val="dk1"/>
                </a:solidFill>
                <a:latin typeface="Arial"/>
                <a:ea typeface="Arial"/>
                <a:cs typeface="Arial"/>
                <a:sym typeface="Arial"/>
              </a:rPr>
              <a:t>方便，无手续费      </a:t>
            </a:r>
            <a:r>
              <a:rPr lang="zh-CN" sz="1800" b="0" i="0" u="none" strike="noStrike" cap="none" dirty="0">
                <a:solidFill>
                  <a:schemeClr val="dk1"/>
                </a:solidFill>
                <a:latin typeface="Arial"/>
                <a:ea typeface="Arial"/>
                <a:cs typeface="Arial"/>
                <a:sym typeface="Arial"/>
              </a:rPr>
              <a:t>No payments required while in school</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p:txBody>
      </p:sp>
      <p:pic>
        <p:nvPicPr>
          <p:cNvPr id="2" name="图片 1"/>
          <p:cNvPicPr>
            <a:picLocks noChangeAspect="1"/>
          </p:cNvPicPr>
          <p:nvPr/>
        </p:nvPicPr>
        <p:blipFill rotWithShape="1">
          <a:blip r:embed="rId3"/>
          <a:srcRect l="18777" t="22899" r="23775" b="26834"/>
          <a:stretch/>
        </p:blipFill>
        <p:spPr>
          <a:xfrm>
            <a:off x="3594970" y="2521519"/>
            <a:ext cx="5561556" cy="221122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4"/>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技术写作：贷款产品申请</a:t>
            </a:r>
            <a:endParaRPr/>
          </a:p>
        </p:txBody>
      </p:sp>
      <p:sp>
        <p:nvSpPr>
          <p:cNvPr id="745" name="Google Shape;745;p34"/>
          <p:cNvSpPr/>
          <p:nvPr/>
        </p:nvSpPr>
        <p:spPr>
          <a:xfrm>
            <a:off x="1076450" y="1969361"/>
            <a:ext cx="3877985" cy="23083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Apply Now</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醒目放置  便捷申请</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点击后</a:t>
            </a:r>
            <a:r>
              <a:rPr lang="zh-CN" sz="1800" b="1" i="0" u="none" strike="noStrike" cap="none" dirty="0">
                <a:solidFill>
                  <a:schemeClr val="dk1"/>
                </a:solidFill>
                <a:latin typeface="Arial"/>
                <a:ea typeface="Arial"/>
                <a:cs typeface="Arial"/>
                <a:sym typeface="Arial"/>
              </a:rPr>
              <a:t>分条列举</a:t>
            </a:r>
            <a:r>
              <a:rPr lang="zh-CN" sz="1800" b="0" i="0" u="none" strike="noStrike" cap="none" dirty="0">
                <a:solidFill>
                  <a:schemeClr val="dk1"/>
                </a:solidFill>
                <a:latin typeface="Arial"/>
                <a:ea typeface="Arial"/>
                <a:cs typeface="Arial"/>
                <a:sym typeface="Arial"/>
              </a:rPr>
              <a:t>所需材料，清晰明了</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p:txBody>
      </p:sp>
      <p:pic>
        <p:nvPicPr>
          <p:cNvPr id="747" name="Google Shape;747;p34"/>
          <p:cNvPicPr preferRelativeResize="0"/>
          <p:nvPr/>
        </p:nvPicPr>
        <p:blipFill rotWithShape="1">
          <a:blip r:embed="rId3">
            <a:alphaModFix/>
          </a:blip>
          <a:srcRect/>
          <a:stretch/>
        </p:blipFill>
        <p:spPr>
          <a:xfrm>
            <a:off x="1765783" y="3671138"/>
            <a:ext cx="2749843" cy="787210"/>
          </a:xfrm>
          <a:prstGeom prst="rect">
            <a:avLst/>
          </a:prstGeom>
          <a:noFill/>
          <a:ln>
            <a:noFill/>
          </a:ln>
        </p:spPr>
      </p:pic>
      <p:pic>
        <p:nvPicPr>
          <p:cNvPr id="2" name="图片 1">
            <a:extLst>
              <a:ext uri="{FF2B5EF4-FFF2-40B4-BE49-F238E27FC236}">
                <a16:creationId xmlns:a16="http://schemas.microsoft.com/office/drawing/2014/main" id="{0084299C-1551-A84D-AAE0-0B0E127340EF}"/>
              </a:ext>
            </a:extLst>
          </p:cNvPr>
          <p:cNvPicPr>
            <a:picLocks noChangeAspect="1"/>
          </p:cNvPicPr>
          <p:nvPr/>
        </p:nvPicPr>
        <p:blipFill rotWithShape="1">
          <a:blip r:embed="rId4"/>
          <a:srcRect l="8395" t="12859"/>
          <a:stretch/>
        </p:blipFill>
        <p:spPr>
          <a:xfrm>
            <a:off x="5235879" y="1766169"/>
            <a:ext cx="5531323" cy="346971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5"/>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技术写作：贷款步骤</a:t>
            </a:r>
            <a:endParaRPr/>
          </a:p>
        </p:txBody>
      </p:sp>
      <p:sp>
        <p:nvSpPr>
          <p:cNvPr id="753" name="Google Shape;753;p35"/>
          <p:cNvSpPr/>
          <p:nvPr/>
        </p:nvSpPr>
        <p:spPr>
          <a:xfrm>
            <a:off x="725723" y="1563452"/>
            <a:ext cx="3558178" cy="1477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模块化设置   </a:t>
            </a:r>
            <a:r>
              <a:rPr lang="zh-CN" altLang="en-US" sz="1800" b="1" i="0" u="none" strike="noStrike" cap="none" dirty="0" smtClean="0">
                <a:solidFill>
                  <a:schemeClr val="dk1"/>
                </a:solidFill>
                <a:latin typeface="Arial"/>
                <a:ea typeface="Arial"/>
                <a:cs typeface="Arial"/>
                <a:sym typeface="Arial"/>
              </a:rPr>
              <a:t>方便</a:t>
            </a:r>
            <a:r>
              <a:rPr lang="zh-CN" sz="1800" b="1" i="0" u="none" strike="noStrike" cap="none" dirty="0" smtClean="0">
                <a:solidFill>
                  <a:schemeClr val="dk1"/>
                </a:solidFill>
                <a:latin typeface="Arial"/>
                <a:ea typeface="Arial"/>
                <a:cs typeface="Arial"/>
                <a:sym typeface="Arial"/>
              </a:rPr>
              <a:t>用户</a:t>
            </a:r>
            <a:r>
              <a:rPr lang="zh-CN" altLang="en-US" sz="1800" b="1" i="0" u="none" strike="noStrike" cap="none" dirty="0" smtClean="0">
                <a:solidFill>
                  <a:schemeClr val="dk1"/>
                </a:solidFill>
                <a:latin typeface="Arial"/>
                <a:ea typeface="Arial"/>
                <a:cs typeface="Arial"/>
                <a:sym typeface="Arial"/>
              </a:rPr>
              <a:t>阅读</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p:txBody>
      </p:sp>
      <p:pic>
        <p:nvPicPr>
          <p:cNvPr id="754" name="Google Shape;754;p35"/>
          <p:cNvPicPr preferRelativeResize="0"/>
          <p:nvPr/>
        </p:nvPicPr>
        <p:blipFill rotWithShape="1">
          <a:blip r:embed="rId3">
            <a:alphaModFix/>
          </a:blip>
          <a:srcRect/>
          <a:stretch/>
        </p:blipFill>
        <p:spPr>
          <a:xfrm>
            <a:off x="725723" y="2452429"/>
            <a:ext cx="10794764" cy="290871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6"/>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技术写作：常见问题</a:t>
            </a:r>
            <a:endParaRPr/>
          </a:p>
        </p:txBody>
      </p:sp>
      <p:sp>
        <p:nvSpPr>
          <p:cNvPr id="760" name="Google Shape;760;p36"/>
          <p:cNvSpPr/>
          <p:nvPr/>
        </p:nvSpPr>
        <p:spPr>
          <a:xfrm>
            <a:off x="669924" y="1233446"/>
            <a:ext cx="10762883" cy="26703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美国：</a:t>
            </a:r>
            <a:r>
              <a:rPr lang="zh-CN" sz="1800" b="1" i="0" u="none" strike="noStrike" cap="none" dirty="0">
                <a:solidFill>
                  <a:schemeClr val="dk1"/>
                </a:solidFill>
                <a:latin typeface="Arial"/>
                <a:ea typeface="Arial"/>
                <a:cs typeface="Arial"/>
                <a:sym typeface="Arial"/>
              </a:rPr>
              <a:t>不确定性规避高国家→</a:t>
            </a:r>
            <a:r>
              <a:rPr lang="zh-CN" sz="1800" b="0" i="0" u="none" strike="noStrike" cap="none" dirty="0">
                <a:solidFill>
                  <a:schemeClr val="dk1"/>
                </a:solidFill>
                <a:latin typeface="Arial"/>
                <a:ea typeface="Arial"/>
                <a:cs typeface="Arial"/>
                <a:sym typeface="Arial"/>
              </a:rPr>
              <a:t>确定性强，客观的话语，会带给用户较高的安全感</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altLang="en-US" sz="1800" b="0" i="0" u="none" strike="noStrike" cap="none" dirty="0" smtClean="0">
                <a:solidFill>
                  <a:schemeClr val="dk1"/>
                </a:solidFill>
                <a:latin typeface="Arial"/>
                <a:ea typeface="Arial"/>
                <a:cs typeface="Arial"/>
                <a:sym typeface="Arial"/>
              </a:rPr>
              <a:t>解决办法：</a:t>
            </a:r>
            <a:r>
              <a:rPr lang="zh-CN" sz="1800" b="0" i="0" u="none" strike="noStrike" cap="none" dirty="0" smtClean="0">
                <a:solidFill>
                  <a:schemeClr val="dk1"/>
                </a:solidFill>
                <a:latin typeface="Arial"/>
                <a:ea typeface="Arial"/>
                <a:cs typeface="Arial"/>
                <a:sym typeface="Arial"/>
              </a:rPr>
              <a:t>设置</a:t>
            </a:r>
            <a:r>
              <a:rPr lang="zh-CN" sz="1800" b="0" i="0" u="none" strike="noStrike" cap="none" dirty="0">
                <a:solidFill>
                  <a:schemeClr val="dk1"/>
                </a:solidFill>
                <a:latin typeface="Arial"/>
                <a:ea typeface="Arial"/>
                <a:cs typeface="Arial"/>
                <a:sym typeface="Arial"/>
              </a:rPr>
              <a:t>QA、客服选项、帮助或客服联系方式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zh-CN" sz="2000" i="0" u="none" strike="noStrike" cap="none" dirty="0">
                <a:solidFill>
                  <a:schemeClr val="dk1"/>
                </a:solidFill>
                <a:sym typeface="Arial"/>
              </a:rPr>
              <a:t>QA:  </a:t>
            </a:r>
            <a:endParaRPr lang="en-US" altLang="zh-CN" sz="2000" i="0" u="none" strike="noStrike" cap="none" dirty="0" smtClean="0">
              <a:solidFill>
                <a:schemeClr val="dk1"/>
              </a:solidFill>
              <a:sym typeface="Arial"/>
            </a:endParaRPr>
          </a:p>
          <a:p>
            <a:pPr marL="0" marR="0" lvl="0" indent="0" algn="l" rtl="0">
              <a:lnSpc>
                <a:spcPct val="100000"/>
              </a:lnSpc>
              <a:spcBef>
                <a:spcPts val="0"/>
              </a:spcBef>
              <a:spcAft>
                <a:spcPts val="0"/>
              </a:spcAft>
              <a:buClr>
                <a:srgbClr val="000000"/>
              </a:buClr>
              <a:buSzPts val="2800"/>
              <a:buFont typeface="Arial"/>
              <a:buNone/>
            </a:pPr>
            <a:r>
              <a:rPr lang="en-US" altLang="zh-CN" sz="2800" dirty="0">
                <a:solidFill>
                  <a:schemeClr val="dk1"/>
                </a:solidFill>
              </a:rPr>
              <a:t>	</a:t>
            </a:r>
            <a:r>
              <a:rPr lang="zh-CN" sz="1800" i="0" u="none" strike="noStrike" cap="none" dirty="0" smtClean="0">
                <a:solidFill>
                  <a:schemeClr val="dk1"/>
                </a:solidFill>
                <a:sym typeface="Arial"/>
              </a:rPr>
              <a:t>1.</a:t>
            </a:r>
            <a:r>
              <a:rPr lang="en-US" altLang="zh-CN" sz="1800" dirty="0">
                <a:solidFill>
                  <a:schemeClr val="dk1"/>
                </a:solidFill>
              </a:rPr>
              <a:t> </a:t>
            </a:r>
            <a:r>
              <a:rPr lang="zh-CN" sz="1800" b="0" i="0" u="none" strike="noStrike" cap="none" dirty="0" smtClean="0">
                <a:solidFill>
                  <a:schemeClr val="dk1"/>
                </a:solidFill>
                <a:latin typeface="Arial"/>
                <a:ea typeface="Arial"/>
                <a:cs typeface="Arial"/>
                <a:sym typeface="Arial"/>
              </a:rPr>
              <a:t>贷款特征</a:t>
            </a:r>
            <a:r>
              <a:rPr lang="zh-CN" altLang="en-US" sz="1800" dirty="0">
                <a:solidFill>
                  <a:schemeClr val="dk1"/>
                </a:solidFill>
              </a:rPr>
              <a:t>：</a:t>
            </a:r>
            <a:r>
              <a:rPr lang="zh-CN" sz="1800" b="0" i="0" u="none" strike="noStrike" cap="none" dirty="0" smtClean="0">
                <a:solidFill>
                  <a:schemeClr val="dk1"/>
                </a:solidFill>
                <a:latin typeface="Arial"/>
                <a:ea typeface="Arial"/>
                <a:cs typeface="Arial"/>
                <a:sym typeface="Arial"/>
              </a:rPr>
              <a:t>申请</a:t>
            </a:r>
            <a:r>
              <a:rPr lang="zh-CN" sz="1800" b="0" i="0" u="none" strike="noStrike" cap="none" dirty="0">
                <a:solidFill>
                  <a:schemeClr val="dk1"/>
                </a:solidFill>
                <a:latin typeface="Arial"/>
                <a:ea typeface="Arial"/>
                <a:cs typeface="Arial"/>
                <a:sym typeface="Arial"/>
              </a:rPr>
              <a:t>资格、贷款年限、币种、额度、担保方式、担保人、利率选择和放款方式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altLang="zh-CN" sz="1800" dirty="0">
                <a:solidFill>
                  <a:schemeClr val="dk1"/>
                </a:solidFill>
              </a:rPr>
              <a:t>	</a:t>
            </a:r>
            <a:endParaRPr lang="en-US" altLang="zh-CN" sz="1800" dirty="0" smtClean="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altLang="zh-CN" sz="1800" b="0" i="0" u="none" strike="noStrike" cap="none" dirty="0">
                <a:solidFill>
                  <a:schemeClr val="dk1"/>
                </a:solidFill>
                <a:latin typeface="Arial"/>
                <a:ea typeface="Arial"/>
                <a:cs typeface="Arial"/>
                <a:sym typeface="Arial"/>
              </a:rPr>
              <a:t>	</a:t>
            </a:r>
            <a:r>
              <a:rPr lang="zh-CN" sz="1800" b="0" i="0" u="none" strike="noStrike" cap="none" dirty="0" smtClean="0">
                <a:solidFill>
                  <a:schemeClr val="dk1"/>
                </a:solidFill>
                <a:latin typeface="Arial"/>
                <a:ea typeface="Arial"/>
                <a:cs typeface="Arial"/>
                <a:sym typeface="Arial"/>
              </a:rPr>
              <a:t>2</a:t>
            </a:r>
            <a:r>
              <a:rPr lang="zh-CN" sz="1800" b="0" i="0" u="none" strike="noStrike" cap="none" dirty="0">
                <a:solidFill>
                  <a:schemeClr val="dk1"/>
                </a:solidFill>
                <a:latin typeface="Arial"/>
                <a:ea typeface="Arial"/>
                <a:cs typeface="Arial"/>
                <a:sym typeface="Arial"/>
              </a:rPr>
              <a:t>. 还款相关：还款期限、模式选择、延期还款、还款方式</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p:txBody>
      </p:sp>
      <p:pic>
        <p:nvPicPr>
          <p:cNvPr id="2" name="图片 1"/>
          <p:cNvPicPr>
            <a:picLocks noChangeAspect="1"/>
          </p:cNvPicPr>
          <p:nvPr/>
        </p:nvPicPr>
        <p:blipFill rotWithShape="1">
          <a:blip r:embed="rId3"/>
          <a:srcRect t="14559" r="17033" b="-341"/>
          <a:stretch/>
        </p:blipFill>
        <p:spPr>
          <a:xfrm>
            <a:off x="669924" y="4159879"/>
            <a:ext cx="6069262" cy="1589002"/>
          </a:xfrm>
          <a:prstGeom prst="rect">
            <a:avLst/>
          </a:prstGeom>
        </p:spPr>
      </p:pic>
      <p:pic>
        <p:nvPicPr>
          <p:cNvPr id="4" name="图片 3"/>
          <p:cNvPicPr>
            <a:picLocks noChangeAspect="1"/>
          </p:cNvPicPr>
          <p:nvPr/>
        </p:nvPicPr>
        <p:blipFill rotWithShape="1">
          <a:blip r:embed="rId4"/>
          <a:srcRect r="38100" b="-341"/>
          <a:stretch/>
        </p:blipFill>
        <p:spPr>
          <a:xfrm>
            <a:off x="5938577" y="4159879"/>
            <a:ext cx="5494230" cy="15376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0"/>
          <p:cNvSpPr txBox="1">
            <a:spLocks noGrp="1"/>
          </p:cNvSpPr>
          <p:nvPr>
            <p:ph type="title"/>
          </p:nvPr>
        </p:nvSpPr>
        <p:spPr>
          <a:xfrm>
            <a:off x="3930134" y="2027705"/>
            <a:ext cx="7590354" cy="114533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400"/>
              <a:buFont typeface="Arial"/>
              <a:buNone/>
            </a:pPr>
            <a:r>
              <a:rPr lang="zh-CN"/>
              <a:t>项目要求</a:t>
            </a:r>
            <a:endParaRPr/>
          </a:p>
        </p:txBody>
      </p:sp>
      <p:sp>
        <p:nvSpPr>
          <p:cNvPr id="373" name="Google Shape;373;p10"/>
          <p:cNvSpPr txBox="1">
            <a:spLocks noGrp="1"/>
          </p:cNvSpPr>
          <p:nvPr>
            <p:ph type="body" idx="1"/>
          </p:nvPr>
        </p:nvSpPr>
        <p:spPr>
          <a:xfrm>
            <a:off x="3930134" y="3173038"/>
            <a:ext cx="7590354" cy="1082874"/>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dk1"/>
              </a:buClr>
              <a:buSzPts val="2000"/>
              <a:buFont typeface="Arial"/>
              <a:buChar char="•"/>
            </a:pPr>
            <a:r>
              <a:rPr lang="zh-CN" sz="2000"/>
              <a:t>项目要求</a:t>
            </a:r>
            <a:endParaRPr sz="2000"/>
          </a:p>
          <a:p>
            <a:pPr marL="171450" lvl="0" indent="-171450" algn="l" rtl="0">
              <a:lnSpc>
                <a:spcPct val="150000"/>
              </a:lnSpc>
              <a:spcBef>
                <a:spcPts val="0"/>
              </a:spcBef>
              <a:spcAft>
                <a:spcPts val="0"/>
              </a:spcAft>
              <a:buSzPts val="2000"/>
              <a:buChar char="•"/>
            </a:pPr>
            <a:r>
              <a:rPr lang="zh-CN" sz="2000"/>
              <a:t>人员分工</a:t>
            </a:r>
            <a:endParaRPr sz="2000"/>
          </a:p>
          <a:p>
            <a:pPr marL="171450" lvl="0" indent="-44450" algn="l" rtl="0">
              <a:lnSpc>
                <a:spcPct val="150000"/>
              </a:lnSpc>
              <a:spcBef>
                <a:spcPts val="0"/>
              </a:spcBef>
              <a:spcAft>
                <a:spcPts val="0"/>
              </a:spcAft>
              <a:buSzPts val="2000"/>
              <a:buNone/>
            </a:pPr>
            <a:endParaRPr sz="2000"/>
          </a:p>
        </p:txBody>
      </p:sp>
      <p:cxnSp>
        <p:nvCxnSpPr>
          <p:cNvPr id="374" name="Google Shape;374;p10"/>
          <p:cNvCxnSpPr/>
          <p:nvPr/>
        </p:nvCxnSpPr>
        <p:spPr>
          <a:xfrm>
            <a:off x="3930134" y="2474588"/>
            <a:ext cx="8135308" cy="0"/>
          </a:xfrm>
          <a:prstGeom prst="straightConnector1">
            <a:avLst/>
          </a:prstGeom>
          <a:noFill/>
          <a:ln w="9525" cap="flat" cmpd="sng">
            <a:solidFill>
              <a:schemeClr val="dk2"/>
            </a:solidFill>
            <a:prstDash val="solid"/>
            <a:miter lim="800000"/>
            <a:headEnd type="none" w="sm" len="sm"/>
            <a:tailEnd type="none" w="sm" len="sm"/>
          </a:ln>
        </p:spPr>
      </p:cxnSp>
      <p:cxnSp>
        <p:nvCxnSpPr>
          <p:cNvPr id="375" name="Google Shape;375;p10"/>
          <p:cNvCxnSpPr/>
          <p:nvPr/>
        </p:nvCxnSpPr>
        <p:spPr>
          <a:xfrm>
            <a:off x="3930134" y="4255912"/>
            <a:ext cx="8135308" cy="0"/>
          </a:xfrm>
          <a:prstGeom prst="straightConnector1">
            <a:avLst/>
          </a:prstGeom>
          <a:noFill/>
          <a:ln w="9525" cap="flat" cmpd="sng">
            <a:solidFill>
              <a:schemeClr val="dk2"/>
            </a:solidFill>
            <a:prstDash val="solid"/>
            <a:miter lim="800000"/>
            <a:headEnd type="none" w="sm" len="sm"/>
            <a:tailEnd type="none" w="sm" len="sm"/>
          </a:ln>
        </p:spPr>
      </p:cxnSp>
      <p:sp>
        <p:nvSpPr>
          <p:cNvPr id="376" name="Google Shape;376;p10"/>
          <p:cNvSpPr/>
          <p:nvPr/>
        </p:nvSpPr>
        <p:spPr>
          <a:xfrm>
            <a:off x="4027046" y="1825571"/>
            <a:ext cx="635489" cy="552534"/>
          </a:xfrm>
          <a:prstGeom prst="rect">
            <a:avLst/>
          </a:prstGeom>
        </p:spPr>
        <p:txBody>
          <a:bodyPr>
            <a:prstTxWarp prst="textPlain">
              <a:avLst/>
            </a:prstTxWarp>
          </a:bodyPr>
          <a:lstStyle/>
          <a:p>
            <a:pPr lvl="0" algn="l"/>
            <a:r>
              <a:rPr b="0" i="0">
                <a:ln>
                  <a:noFill/>
                </a:ln>
                <a:solidFill>
                  <a:srgbClr val="D8D8D8"/>
                </a:solidFill>
                <a:latin typeface="Impact"/>
              </a:rPr>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技术写作：还款方式和利率</a:t>
            </a:r>
            <a:endParaRPr/>
          </a:p>
        </p:txBody>
      </p:sp>
      <p:sp>
        <p:nvSpPr>
          <p:cNvPr id="767" name="Google Shape;767;p37"/>
          <p:cNvSpPr/>
          <p:nvPr/>
        </p:nvSpPr>
        <p:spPr>
          <a:xfrm>
            <a:off x="725723" y="1563452"/>
            <a:ext cx="5262979" cy="31393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美国：</a:t>
            </a:r>
            <a:r>
              <a:rPr lang="zh-CN" sz="1800" b="1" i="0" u="none" strike="noStrike" cap="none" dirty="0">
                <a:solidFill>
                  <a:schemeClr val="dk1"/>
                </a:solidFill>
                <a:latin typeface="Arial"/>
                <a:ea typeface="Arial"/>
                <a:cs typeface="Arial"/>
                <a:sym typeface="Arial"/>
              </a:rPr>
              <a:t>低权力距离国家→</a:t>
            </a:r>
            <a:r>
              <a:rPr lang="zh-CN" sz="1800" b="0" i="0" u="none" strike="noStrike" cap="none" dirty="0">
                <a:solidFill>
                  <a:schemeClr val="dk1"/>
                </a:solidFill>
                <a:latin typeface="Arial"/>
                <a:ea typeface="Arial"/>
                <a:cs typeface="Arial"/>
                <a:sym typeface="Arial"/>
              </a:rPr>
              <a:t>提供</a:t>
            </a:r>
            <a:r>
              <a:rPr lang="zh-CN" sz="1800" b="1" i="0" u="none" strike="noStrike" cap="none" dirty="0">
                <a:solidFill>
                  <a:schemeClr val="dk1"/>
                </a:solidFill>
                <a:latin typeface="Arial"/>
                <a:ea typeface="Arial"/>
                <a:cs typeface="Arial"/>
                <a:sym typeface="Arial"/>
              </a:rPr>
              <a:t>客观信息</a:t>
            </a:r>
            <a:r>
              <a:rPr lang="zh-CN" sz="1800" b="0" i="0" u="none" strike="noStrike" cap="none" dirty="0">
                <a:solidFill>
                  <a:schemeClr val="dk1"/>
                </a:solidFill>
                <a:latin typeface="Arial"/>
                <a:ea typeface="Arial"/>
                <a:cs typeface="Arial"/>
                <a:sym typeface="Arial"/>
              </a:rPr>
              <a:t>让用户选择</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800" b="1"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smtClean="0">
                <a:solidFill>
                  <a:schemeClr val="dk1"/>
                </a:solidFill>
                <a:latin typeface="Arial"/>
                <a:ea typeface="Arial"/>
                <a:cs typeface="Arial"/>
                <a:sym typeface="Arial"/>
              </a:rPr>
              <a:t>还</a:t>
            </a:r>
            <a:r>
              <a:rPr lang="zh-CN" sz="1800" b="0" i="0" u="none" strike="noStrike" cap="none" dirty="0">
                <a:solidFill>
                  <a:schemeClr val="dk1"/>
                </a:solidFill>
                <a:latin typeface="Arial"/>
                <a:ea typeface="Arial"/>
                <a:cs typeface="Arial"/>
                <a:sym typeface="Arial"/>
              </a:rPr>
              <a:t>款</a:t>
            </a:r>
            <a:r>
              <a:rPr lang="zh-CN" sz="1800" b="0" i="0" u="none" strike="noStrike" cap="none" dirty="0" smtClean="0">
                <a:solidFill>
                  <a:schemeClr val="dk1"/>
                </a:solidFill>
                <a:latin typeface="Arial"/>
                <a:ea typeface="Arial"/>
                <a:cs typeface="Arial"/>
                <a:sym typeface="Arial"/>
              </a:rPr>
              <a:t>：</a:t>
            </a:r>
            <a:endParaRPr lang="en-US" altLang="zh-CN"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smtClean="0">
                <a:solidFill>
                  <a:schemeClr val="dk1"/>
                </a:solidFill>
                <a:latin typeface="Arial"/>
                <a:ea typeface="Arial"/>
                <a:cs typeface="Arial"/>
                <a:sym typeface="Arial"/>
              </a:rPr>
              <a:t>1</a:t>
            </a:r>
            <a:r>
              <a:rPr lang="zh-CN" sz="1800" b="0" i="0" u="none" strike="noStrike" cap="none" dirty="0">
                <a:solidFill>
                  <a:schemeClr val="dk1"/>
                </a:solidFill>
                <a:latin typeface="Arial"/>
                <a:ea typeface="Arial"/>
                <a:cs typeface="Arial"/>
                <a:sym typeface="Arial"/>
              </a:rPr>
              <a:t>.先息后本  2.每月等额    3.延期还款</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利率：1.固定利率 （Fixed Interest Rates）</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altLang="zh-CN"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altLang="zh-CN"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smtClean="0">
                <a:solidFill>
                  <a:schemeClr val="dk1"/>
                </a:solidFill>
                <a:latin typeface="Arial"/>
                <a:ea typeface="Arial"/>
                <a:cs typeface="Arial"/>
                <a:sym typeface="Arial"/>
              </a:rPr>
              <a:t>2</a:t>
            </a:r>
            <a:r>
              <a:rPr lang="zh-CN" sz="1800" b="0" i="0" u="none" strike="noStrike" cap="none" dirty="0">
                <a:solidFill>
                  <a:schemeClr val="dk1"/>
                </a:solidFill>
                <a:latin typeface="Arial"/>
                <a:ea typeface="Arial"/>
                <a:cs typeface="Arial"/>
                <a:sym typeface="Arial"/>
              </a:rPr>
              <a:t>. 变化利率（Variable Interest Rates）</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p:txBody>
      </p:sp>
      <p:pic>
        <p:nvPicPr>
          <p:cNvPr id="2" name="图片 1"/>
          <p:cNvPicPr>
            <a:picLocks noChangeAspect="1"/>
          </p:cNvPicPr>
          <p:nvPr/>
        </p:nvPicPr>
        <p:blipFill>
          <a:blip r:embed="rId3"/>
          <a:stretch>
            <a:fillRect/>
          </a:stretch>
        </p:blipFill>
        <p:spPr>
          <a:xfrm>
            <a:off x="804862" y="2804471"/>
            <a:ext cx="10715625" cy="1485900"/>
          </a:xfrm>
          <a:prstGeom prst="rect">
            <a:avLst/>
          </a:prstGeom>
        </p:spPr>
      </p:pic>
      <p:pic>
        <p:nvPicPr>
          <p:cNvPr id="3" name="图片 2"/>
          <p:cNvPicPr>
            <a:picLocks noChangeAspect="1"/>
          </p:cNvPicPr>
          <p:nvPr/>
        </p:nvPicPr>
        <p:blipFill>
          <a:blip r:embed="rId4"/>
          <a:stretch>
            <a:fillRect/>
          </a:stretch>
        </p:blipFill>
        <p:spPr>
          <a:xfrm>
            <a:off x="5162159" y="4555077"/>
            <a:ext cx="5124450" cy="19526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8"/>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技术写作：改写</a:t>
            </a:r>
            <a:endParaRPr/>
          </a:p>
        </p:txBody>
      </p:sp>
      <p:sp>
        <p:nvSpPr>
          <p:cNvPr id="775" name="Google Shape;775;p38"/>
          <p:cNvSpPr/>
          <p:nvPr/>
        </p:nvSpPr>
        <p:spPr>
          <a:xfrm>
            <a:off x="1233596" y="1425666"/>
            <a:ext cx="6858418" cy="39703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altLang="en-US" sz="1800" b="1" dirty="0">
                <a:solidFill>
                  <a:schemeClr val="dk1"/>
                </a:solidFill>
              </a:rPr>
              <a:t>原文</a:t>
            </a:r>
            <a:r>
              <a:rPr lang="zh-CN" sz="1800" b="1" i="0" u="none" strike="noStrike" cap="none" dirty="0" smtClean="0">
                <a:solidFill>
                  <a:schemeClr val="dk1"/>
                </a:solidFill>
                <a:latin typeface="Arial"/>
                <a:ea typeface="Arial"/>
                <a:cs typeface="Arial"/>
                <a:sym typeface="Arial"/>
              </a:rPr>
              <a:t>：</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中国银行需提供抵（质）押证明材料</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国外网页留学贷款未提及抵（质）押</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文献：</a:t>
            </a:r>
            <a:r>
              <a:rPr lang="zh-CN" sz="1800" b="0" i="0" u="none" strike="noStrike" cap="none" dirty="0">
                <a:solidFill>
                  <a:schemeClr val="dk1"/>
                </a:solidFill>
                <a:latin typeface="Arial"/>
                <a:ea typeface="Arial"/>
                <a:cs typeface="Arial"/>
                <a:sym typeface="Arial"/>
              </a:rPr>
              <a:t>美国征信系统非常完善</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语料库：</a:t>
            </a:r>
            <a:r>
              <a:rPr lang="zh-CN" sz="1800" b="0" i="0" u="none" strike="noStrike" cap="none" dirty="0">
                <a:solidFill>
                  <a:schemeClr val="dk1"/>
                </a:solidFill>
                <a:latin typeface="Arial"/>
                <a:ea typeface="Arial"/>
                <a:cs typeface="Arial"/>
                <a:sym typeface="Arial"/>
              </a:rPr>
              <a:t>mortgage只出现4</a:t>
            </a:r>
            <a:r>
              <a:rPr lang="zh-CN" sz="1800" b="0" i="0" u="none" strike="noStrike" cap="none" dirty="0" smtClean="0">
                <a:solidFill>
                  <a:schemeClr val="dk1"/>
                </a:solidFill>
                <a:latin typeface="Arial"/>
                <a:ea typeface="Arial"/>
                <a:cs typeface="Arial"/>
                <a:sym typeface="Arial"/>
              </a:rPr>
              <a:t>次</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                    </a:t>
            </a:r>
            <a:endParaRPr sz="1800" b="1" i="0" u="none" strike="noStrike" cap="none" dirty="0">
              <a:solidFill>
                <a:schemeClr val="dk1"/>
              </a:solidFill>
              <a:latin typeface="Arial"/>
              <a:ea typeface="Arial"/>
              <a:cs typeface="Arial"/>
              <a:sym typeface="Arial"/>
            </a:endParaRPr>
          </a:p>
        </p:txBody>
      </p:sp>
      <p:sp>
        <p:nvSpPr>
          <p:cNvPr id="776" name="Google Shape;776;p38"/>
          <p:cNvSpPr/>
          <p:nvPr/>
        </p:nvSpPr>
        <p:spPr>
          <a:xfrm>
            <a:off x="2809331" y="2444049"/>
            <a:ext cx="739588" cy="564777"/>
          </a:xfrm>
          <a:prstGeom prst="down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7" name="Google Shape;777;p38"/>
          <p:cNvSpPr/>
          <p:nvPr/>
        </p:nvSpPr>
        <p:spPr>
          <a:xfrm>
            <a:off x="2782438" y="4205614"/>
            <a:ext cx="860612" cy="632012"/>
          </a:xfrm>
          <a:prstGeom prst="down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78" name="Google Shape;778;p38"/>
          <p:cNvPicPr preferRelativeResize="0"/>
          <p:nvPr/>
        </p:nvPicPr>
        <p:blipFill rotWithShape="1">
          <a:blip r:embed="rId3">
            <a:alphaModFix/>
          </a:blip>
          <a:srcRect/>
          <a:stretch/>
        </p:blipFill>
        <p:spPr>
          <a:xfrm>
            <a:off x="5474289" y="1656368"/>
            <a:ext cx="5824188" cy="2915632"/>
          </a:xfrm>
          <a:prstGeom prst="rect">
            <a:avLst/>
          </a:prstGeom>
          <a:noFill/>
          <a:ln>
            <a:noFill/>
          </a:ln>
        </p:spPr>
      </p:pic>
      <p:sp>
        <p:nvSpPr>
          <p:cNvPr id="779" name="Google Shape;779;p38"/>
          <p:cNvSpPr txBox="1"/>
          <p:nvPr/>
        </p:nvSpPr>
        <p:spPr>
          <a:xfrm>
            <a:off x="1233597" y="5028832"/>
            <a:ext cx="3776816"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dirty="0">
                <a:solidFill>
                  <a:schemeClr val="dk1"/>
                </a:solidFill>
                <a:latin typeface="Arial"/>
                <a:ea typeface="Arial"/>
                <a:cs typeface="Arial"/>
                <a:sym typeface="Arial"/>
              </a:rPr>
              <a:t>改写</a:t>
            </a:r>
            <a:r>
              <a:rPr lang="zh-CN" sz="1800" b="1" i="0" u="none" strike="noStrike" cap="none" dirty="0" smtClean="0">
                <a:solidFill>
                  <a:schemeClr val="dk1"/>
                </a:solidFill>
                <a:latin typeface="Arial"/>
                <a:ea typeface="Arial"/>
                <a:cs typeface="Arial"/>
                <a:sym typeface="Arial"/>
              </a:rPr>
              <a:t>：</a:t>
            </a:r>
            <a:endParaRPr lang="en-US" altLang="zh-CN" sz="1800" b="1"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smtClean="0">
                <a:solidFill>
                  <a:schemeClr val="dk1"/>
                </a:solidFill>
                <a:latin typeface="Arial"/>
                <a:ea typeface="Arial"/>
                <a:cs typeface="Arial"/>
                <a:sym typeface="Arial"/>
              </a:rPr>
              <a:t>具有</a:t>
            </a:r>
            <a:r>
              <a:rPr lang="zh-CN" sz="1800" b="0" i="0" u="none" strike="noStrike" cap="none" dirty="0">
                <a:solidFill>
                  <a:schemeClr val="dk1"/>
                </a:solidFill>
                <a:latin typeface="Arial"/>
                <a:ea typeface="Arial"/>
                <a:cs typeface="Arial"/>
                <a:sym typeface="Arial"/>
              </a:rPr>
              <a:t>法律效力的身份证明、户籍证明或其他有效居留证件原件→</a:t>
            </a:r>
            <a:r>
              <a:rPr lang="zh-CN" sz="1800" b="1" i="0" u="none" strike="noStrike" cap="none" dirty="0">
                <a:solidFill>
                  <a:schemeClr val="dk1"/>
                </a:solidFill>
                <a:latin typeface="Arial"/>
                <a:ea typeface="Arial"/>
                <a:cs typeface="Arial"/>
                <a:sym typeface="Arial"/>
              </a:rPr>
              <a:t>Social Security Number </a:t>
            </a: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9"/>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技术写作：隐私条款</a:t>
            </a:r>
            <a:endParaRPr/>
          </a:p>
        </p:txBody>
      </p:sp>
      <p:sp>
        <p:nvSpPr>
          <p:cNvPr id="785" name="Google Shape;785;p39"/>
          <p:cNvSpPr/>
          <p:nvPr/>
        </p:nvSpPr>
        <p:spPr>
          <a:xfrm>
            <a:off x="669924" y="1627812"/>
            <a:ext cx="6858418"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高度个人主义社会→注重个人隐私</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设置</a:t>
            </a:r>
            <a:r>
              <a:rPr lang="zh-CN" sz="1800" b="1" i="0" u="none" strike="noStrike" cap="none" dirty="0">
                <a:solidFill>
                  <a:schemeClr val="dk1"/>
                </a:solidFill>
                <a:latin typeface="Arial"/>
                <a:ea typeface="Arial"/>
                <a:cs typeface="Arial"/>
                <a:sym typeface="Arial"/>
              </a:rPr>
              <a:t>隐私条款：</a:t>
            </a:r>
            <a:r>
              <a:rPr lang="zh-CN" sz="1800" b="0" i="0" u="none" strike="noStrike" cap="none" dirty="0">
                <a:solidFill>
                  <a:schemeClr val="dk1"/>
                </a:solidFill>
                <a:latin typeface="Arial"/>
                <a:ea typeface="Arial"/>
                <a:cs typeface="Arial"/>
                <a:sym typeface="Arial"/>
              </a:rPr>
              <a:t>保证获取到信用报告的用途正当，保护个人隐私</a:t>
            </a:r>
            <a:endParaRPr sz="1800" b="0" i="0" u="none" strike="noStrike" cap="none" dirty="0">
              <a:solidFill>
                <a:schemeClr val="dk1"/>
              </a:solidFill>
              <a:latin typeface="Arial"/>
              <a:ea typeface="Arial"/>
              <a:cs typeface="Arial"/>
              <a:sym typeface="Arial"/>
            </a:endParaRPr>
          </a:p>
        </p:txBody>
      </p:sp>
      <p:pic>
        <p:nvPicPr>
          <p:cNvPr id="2" name="图片 1"/>
          <p:cNvPicPr>
            <a:picLocks noChangeAspect="1"/>
          </p:cNvPicPr>
          <p:nvPr/>
        </p:nvPicPr>
        <p:blipFill>
          <a:blip r:embed="rId3"/>
          <a:stretch>
            <a:fillRect/>
          </a:stretch>
        </p:blipFill>
        <p:spPr>
          <a:xfrm>
            <a:off x="669923" y="3150253"/>
            <a:ext cx="10850563" cy="119109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技术写作：细节和整体风格</a:t>
            </a:r>
            <a:endParaRPr/>
          </a:p>
        </p:txBody>
      </p:sp>
      <p:sp>
        <p:nvSpPr>
          <p:cNvPr id="793" name="Google Shape;793;p40"/>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33</a:t>
            </a:fld>
            <a:endParaRPr/>
          </a:p>
        </p:txBody>
      </p:sp>
      <p:sp>
        <p:nvSpPr>
          <p:cNvPr id="794" name="Google Shape;794;p40"/>
          <p:cNvSpPr/>
          <p:nvPr/>
        </p:nvSpPr>
        <p:spPr>
          <a:xfrm>
            <a:off x="1045704" y="1389020"/>
            <a:ext cx="2544286" cy="10066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细节服务</a:t>
            </a:r>
            <a:r>
              <a:rPr lang="zh-CN" sz="1800" b="0" i="0" u="none" strike="noStrike" cap="none" dirty="0" smtClean="0">
                <a:solidFill>
                  <a:schemeClr val="dk1"/>
                </a:solidFill>
                <a:latin typeface="Arial"/>
                <a:ea typeface="Arial"/>
                <a:cs typeface="Arial"/>
                <a:sym typeface="Arial"/>
              </a:rPr>
              <a:t>：</a:t>
            </a:r>
            <a:endParaRPr lang="en-US" altLang="zh-CN" sz="1800" b="0" i="0" u="none" strike="noStrike" cap="none" dirty="0" smtClean="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zh-CN" sz="1800" b="0" i="0" u="none" strike="noStrike" cap="none" dirty="0" smtClean="0">
                <a:solidFill>
                  <a:schemeClr val="dk1"/>
                </a:solidFill>
                <a:latin typeface="Arial"/>
                <a:ea typeface="Arial"/>
                <a:cs typeface="Arial"/>
                <a:sym typeface="Arial"/>
              </a:rPr>
              <a:t>计算器</a:t>
            </a:r>
            <a:endParaRPr lang="en-US" altLang="zh-CN" sz="1800" dirty="0">
              <a:solidFill>
                <a:schemeClr val="dk1"/>
              </a:solidFill>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zh-CN" altLang="en-US" sz="1800" dirty="0" smtClean="0">
                <a:solidFill>
                  <a:schemeClr val="dk1"/>
                </a:solidFill>
              </a:rPr>
              <a:t>联系</a:t>
            </a:r>
            <a:r>
              <a:rPr lang="zh-CN" altLang="en-US" sz="1800" dirty="0">
                <a:solidFill>
                  <a:schemeClr val="dk1"/>
                </a:solidFill>
              </a:rPr>
              <a:t>我们</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sp>
        <p:nvSpPr>
          <p:cNvPr id="795" name="Google Shape;795;p40"/>
          <p:cNvSpPr txBox="1"/>
          <p:nvPr/>
        </p:nvSpPr>
        <p:spPr>
          <a:xfrm>
            <a:off x="5244353" y="1389020"/>
            <a:ext cx="5298141" cy="1537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整体风格</a:t>
            </a:r>
            <a:r>
              <a:rPr lang="zh-CN" sz="1800" b="0" i="0" u="none" strike="noStrike" cap="none" dirty="0" smtClean="0">
                <a:solidFill>
                  <a:schemeClr val="dk1"/>
                </a:solidFill>
                <a:latin typeface="Arial"/>
                <a:ea typeface="Arial"/>
                <a:cs typeface="Arial"/>
                <a:sym typeface="Arial"/>
              </a:rPr>
              <a:t>：</a:t>
            </a:r>
            <a:endParaRPr lang="en-US" altLang="zh-CN"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altLang="zh-CN"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smtClean="0">
                <a:solidFill>
                  <a:schemeClr val="dk1"/>
                </a:solidFill>
                <a:latin typeface="Arial"/>
                <a:ea typeface="Arial"/>
                <a:cs typeface="Arial"/>
                <a:sym typeface="Arial"/>
              </a:rPr>
              <a:t>1</a:t>
            </a:r>
            <a:r>
              <a:rPr lang="zh-CN" sz="1800" b="0" i="0" u="none" strike="noStrike" cap="none" dirty="0">
                <a:solidFill>
                  <a:schemeClr val="dk1"/>
                </a:solidFill>
                <a:latin typeface="Arial"/>
                <a:ea typeface="Arial"/>
                <a:cs typeface="Arial"/>
                <a:sym typeface="Arial"/>
              </a:rPr>
              <a:t>.多用人称代词 “we ””you</a:t>
            </a:r>
            <a:r>
              <a:rPr lang="zh-CN" sz="1800" b="0" i="0" u="none" strike="noStrike" cap="none" dirty="0" smtClean="0">
                <a:solidFill>
                  <a:schemeClr val="dk1"/>
                </a:solidFill>
                <a:latin typeface="Arial"/>
                <a:ea typeface="Arial"/>
                <a:cs typeface="Arial"/>
                <a:sym typeface="Arial"/>
              </a:rPr>
              <a:t>”</a:t>
            </a:r>
            <a:endParaRPr lang="en-US" altLang="zh-CN"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smtClean="0">
                <a:solidFill>
                  <a:schemeClr val="dk1"/>
                </a:solidFill>
                <a:latin typeface="Arial"/>
                <a:ea typeface="Arial"/>
                <a:cs typeface="Arial"/>
                <a:sym typeface="Arial"/>
              </a:rPr>
              <a:t>2</a:t>
            </a:r>
            <a:r>
              <a:rPr lang="zh-CN" sz="1800" b="0" i="0" u="none" strike="noStrike" cap="none" dirty="0">
                <a:solidFill>
                  <a:schemeClr val="dk1"/>
                </a:solidFill>
                <a:latin typeface="Arial"/>
                <a:ea typeface="Arial"/>
                <a:cs typeface="Arial"/>
                <a:sym typeface="Arial"/>
              </a:rPr>
              <a:t>.注重列表，句式短小，用词</a:t>
            </a:r>
            <a:r>
              <a:rPr lang="zh-CN" sz="1800" b="0" i="0" u="none" strike="noStrike" cap="none" dirty="0" smtClean="0">
                <a:solidFill>
                  <a:schemeClr val="dk1"/>
                </a:solidFill>
                <a:latin typeface="Arial"/>
                <a:ea typeface="Arial"/>
                <a:cs typeface="Arial"/>
                <a:sym typeface="Arial"/>
              </a:rPr>
              <a:t>简单</a:t>
            </a:r>
            <a:endParaRPr lang="en-US" altLang="zh-CN"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CN" sz="1800" b="0" i="0" u="none" strike="noStrike" cap="none" dirty="0" smtClean="0">
                <a:solidFill>
                  <a:schemeClr val="dk1"/>
                </a:solidFill>
                <a:latin typeface="Arial"/>
                <a:ea typeface="Arial"/>
                <a:cs typeface="Arial"/>
                <a:sym typeface="Arial"/>
              </a:rPr>
              <a:t>3</a:t>
            </a:r>
            <a:r>
              <a:rPr lang="zh-CN" sz="1800" b="0" i="0" u="none" strike="noStrike" cap="none" dirty="0">
                <a:solidFill>
                  <a:schemeClr val="dk1"/>
                </a:solidFill>
                <a:latin typeface="Arial"/>
                <a:ea typeface="Arial"/>
                <a:cs typeface="Arial"/>
                <a:sym typeface="Arial"/>
              </a:rPr>
              <a:t>.页面风格：中国银行视觉识别系统</a:t>
            </a:r>
            <a:endParaRPr sz="1800" b="0" i="0" u="none" strike="noStrike" cap="none" dirty="0">
              <a:solidFill>
                <a:schemeClr val="dk1"/>
              </a:solidFill>
              <a:latin typeface="Arial"/>
              <a:ea typeface="Arial"/>
              <a:cs typeface="Arial"/>
              <a:sym typeface="Arial"/>
            </a:endParaRPr>
          </a:p>
        </p:txBody>
      </p:sp>
      <p:pic>
        <p:nvPicPr>
          <p:cNvPr id="2" name="图片 1"/>
          <p:cNvPicPr>
            <a:picLocks noChangeAspect="1"/>
          </p:cNvPicPr>
          <p:nvPr/>
        </p:nvPicPr>
        <p:blipFill>
          <a:blip r:embed="rId3"/>
          <a:stretch>
            <a:fillRect/>
          </a:stretch>
        </p:blipFill>
        <p:spPr>
          <a:xfrm>
            <a:off x="1045704" y="2395671"/>
            <a:ext cx="3381046" cy="2126225"/>
          </a:xfrm>
          <a:prstGeom prst="rect">
            <a:avLst/>
          </a:prstGeom>
        </p:spPr>
      </p:pic>
      <p:pic>
        <p:nvPicPr>
          <p:cNvPr id="5" name="图片 4"/>
          <p:cNvPicPr>
            <a:picLocks noChangeAspect="1"/>
          </p:cNvPicPr>
          <p:nvPr/>
        </p:nvPicPr>
        <p:blipFill>
          <a:blip r:embed="rId4"/>
          <a:stretch>
            <a:fillRect/>
          </a:stretch>
        </p:blipFill>
        <p:spPr>
          <a:xfrm>
            <a:off x="1045704" y="4737101"/>
            <a:ext cx="3381046" cy="1359638"/>
          </a:xfrm>
          <a:prstGeom prst="rect">
            <a:avLst/>
          </a:prstGeom>
        </p:spPr>
      </p:pic>
      <p:pic>
        <p:nvPicPr>
          <p:cNvPr id="6" name="图片 5"/>
          <p:cNvPicPr>
            <a:picLocks noChangeAspect="1"/>
          </p:cNvPicPr>
          <p:nvPr/>
        </p:nvPicPr>
        <p:blipFill rotWithShape="1">
          <a:blip r:embed="rId5"/>
          <a:srcRect t="2446" r="8629" b="11491"/>
          <a:stretch/>
        </p:blipFill>
        <p:spPr>
          <a:xfrm>
            <a:off x="5530254" y="3714767"/>
            <a:ext cx="5693067" cy="68041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4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网页风格指南</a:t>
            </a:r>
            <a:endParaRPr/>
          </a:p>
        </p:txBody>
      </p:sp>
      <p:sp>
        <p:nvSpPr>
          <p:cNvPr id="804" name="Google Shape;804;p41"/>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altLang="zh-CN" sz="1000" b="0" i="0" u="none" strike="noStrike" cap="none">
                <a:solidFill>
                  <a:srgbClr val="000000"/>
                </a:solidFill>
                <a:latin typeface="Arial"/>
                <a:ea typeface="Arial"/>
                <a:cs typeface="Arial"/>
                <a:sym typeface="Arial"/>
              </a:rPr>
              <a:t>34</a:t>
            </a:fld>
            <a:endParaRPr sz="1000" b="0" i="0" u="none" strike="noStrike" cap="none">
              <a:solidFill>
                <a:srgbClr val="000000"/>
              </a:solidFill>
              <a:latin typeface="Arial"/>
              <a:ea typeface="Arial"/>
              <a:cs typeface="Arial"/>
              <a:sym typeface="Arial"/>
            </a:endParaRPr>
          </a:p>
        </p:txBody>
      </p:sp>
      <p:cxnSp>
        <p:nvCxnSpPr>
          <p:cNvPr id="805" name="Google Shape;805;p41"/>
          <p:cNvCxnSpPr/>
          <p:nvPr/>
        </p:nvCxnSpPr>
        <p:spPr>
          <a:xfrm>
            <a:off x="669925" y="1132050"/>
            <a:ext cx="10850563" cy="0"/>
          </a:xfrm>
          <a:prstGeom prst="straightConnector1">
            <a:avLst/>
          </a:prstGeom>
          <a:noFill/>
          <a:ln w="9525" cap="rnd" cmpd="sng">
            <a:solidFill>
              <a:srgbClr val="BFBFBF"/>
            </a:solidFill>
            <a:prstDash val="solid"/>
            <a:round/>
            <a:headEnd type="none" w="sm" len="sm"/>
            <a:tailEnd type="none" w="sm" len="sm"/>
          </a:ln>
        </p:spPr>
      </p:cxnSp>
      <p:graphicFrame>
        <p:nvGraphicFramePr>
          <p:cNvPr id="806" name="Google Shape;806;p41"/>
          <p:cNvGraphicFramePr/>
          <p:nvPr/>
        </p:nvGraphicFramePr>
        <p:xfrm>
          <a:off x="1299906" y="1668780"/>
          <a:ext cx="9001325" cy="4206300"/>
        </p:xfrm>
        <a:graphic>
          <a:graphicData uri="http://schemas.openxmlformats.org/drawingml/2006/table">
            <a:tbl>
              <a:tblPr firstRow="1" bandRow="1">
                <a:noFill/>
                <a:tableStyleId>{DA9B8315-F7CE-427D-B681-718884DBBC6A}</a:tableStyleId>
              </a:tblPr>
              <a:tblGrid>
                <a:gridCol w="549225">
                  <a:extLst>
                    <a:ext uri="{9D8B030D-6E8A-4147-A177-3AD203B41FA5}">
                      <a16:colId xmlns:a16="http://schemas.microsoft.com/office/drawing/2014/main" val="20000"/>
                    </a:ext>
                  </a:extLst>
                </a:gridCol>
                <a:gridCol w="3951450">
                  <a:extLst>
                    <a:ext uri="{9D8B030D-6E8A-4147-A177-3AD203B41FA5}">
                      <a16:colId xmlns:a16="http://schemas.microsoft.com/office/drawing/2014/main" val="20001"/>
                    </a:ext>
                  </a:extLst>
                </a:gridCol>
                <a:gridCol w="610400">
                  <a:extLst>
                    <a:ext uri="{9D8B030D-6E8A-4147-A177-3AD203B41FA5}">
                      <a16:colId xmlns:a16="http://schemas.microsoft.com/office/drawing/2014/main" val="20002"/>
                    </a:ext>
                  </a:extLst>
                </a:gridCol>
                <a:gridCol w="389025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1</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使用hero image（横幅背景图），呈现网页的关键信息和概览。</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7</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运用色彩、LOGO等增强视觉刺激。</a:t>
                      </a:r>
                      <a:endParaRPr sz="1600" u="none" strike="noStrike" cap="none"/>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2</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使用一级标题（heading）、二级标题(subheading)等多级标题，区分、突出重点信息。</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8</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选择恰当的文字，缩短语义距离，增强用户对信息的接受度。</a:t>
                      </a:r>
                      <a:endParaRPr sz="1600" u="none" strike="noStrike" cap="none"/>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3</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确保标题简短、完整传达信息。</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9</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确保整个页面文字不会过多，降低用户的认知负担。</a:t>
                      </a:r>
                      <a:endParaRPr sz="1600" u="none" strike="noStrike" cap="none"/>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4</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使用项目符号、或数字符号对要点进行编号，增强内容的条理性。</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10</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利用搜索引擎优化，使得用户可能在搜索引擎上检索到该页面，而非只能从主站页面进入其他页面。</a:t>
                      </a:r>
                      <a:endParaRPr sz="1600" u="none" strike="noStrike" cap="none"/>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5</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使用模块，将内容划分为数个模块，每个模块需明显区分开。</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zh-CN" sz="1600" u="none" strike="noStrike" cap="none"/>
                        <a:t>11</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确保格式一致性，对于同样的作用的文字设置一致的文字格式，例如H2，H3等字体大小。</a:t>
                      </a:r>
                      <a:endParaRPr sz="1600" u="none" strike="noStrike" cap="none"/>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None/>
                      </a:pPr>
                      <a:r>
                        <a:rPr lang="zh-CN" sz="1600" u="none" strike="noStrike" cap="none"/>
                        <a:t>6</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zh-CN" sz="1600" u="none" strike="noStrike" cap="none">
                          <a:solidFill>
                            <a:schemeClr val="dk1"/>
                          </a:solidFill>
                          <a:latin typeface="Arial"/>
                          <a:ea typeface="Arial"/>
                          <a:cs typeface="Arial"/>
                          <a:sym typeface="Arial"/>
                        </a:rPr>
                        <a:t>将图片与文字合理结合，增强信息可视化。</a:t>
                      </a:r>
                      <a:endParaRPr sz="1600" u="none" strike="noStrike" cap="none"/>
                    </a:p>
                    <a:p>
                      <a:pPr marL="0" marR="0" lvl="0" indent="0" algn="l" rtl="0">
                        <a:lnSpc>
                          <a:spcPct val="100000"/>
                        </a:lnSpc>
                        <a:spcBef>
                          <a:spcPts val="0"/>
                        </a:spcBef>
                        <a:spcAft>
                          <a:spcPts val="0"/>
                        </a:spcAft>
                        <a:buNone/>
                      </a:pP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42"/>
          <p:cNvSpPr txBox="1">
            <a:spLocks noGrp="1"/>
          </p:cNvSpPr>
          <p:nvPr>
            <p:ph type="title"/>
          </p:nvPr>
        </p:nvSpPr>
        <p:spPr>
          <a:xfrm>
            <a:off x="3930134" y="2027705"/>
            <a:ext cx="7590354" cy="114533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400"/>
              <a:buFont typeface="Arial"/>
              <a:buNone/>
            </a:pPr>
            <a:r>
              <a:rPr lang="zh-CN" altLang="en-US" b="0" dirty="0" smtClean="0"/>
              <a:t>项目中遇到的问题与解决办法</a:t>
            </a:r>
            <a:endParaRPr dirty="0"/>
          </a:p>
        </p:txBody>
      </p:sp>
      <p:sp>
        <p:nvSpPr>
          <p:cNvPr id="812" name="Google Shape;812;p42"/>
          <p:cNvSpPr txBox="1">
            <a:spLocks noGrp="1"/>
          </p:cNvSpPr>
          <p:nvPr>
            <p:ph type="body" idx="1"/>
          </p:nvPr>
        </p:nvSpPr>
        <p:spPr>
          <a:xfrm>
            <a:off x="3930134" y="3173038"/>
            <a:ext cx="7590354" cy="1082874"/>
          </a:xfrm>
          <a:prstGeom prst="rect">
            <a:avLst/>
          </a:prstGeom>
          <a:noFill/>
          <a:ln>
            <a:noFill/>
          </a:ln>
        </p:spPr>
        <p:txBody>
          <a:bodyPr spcFirstLastPara="1" wrap="square" lIns="91425" tIns="45700" rIns="91425" bIns="45700" anchor="t" anchorCtr="0">
            <a:noAutofit/>
          </a:bodyPr>
          <a:lstStyle/>
          <a:p>
            <a:pPr marL="171450" lvl="0" indent="-95250" algn="l" rtl="0">
              <a:lnSpc>
                <a:spcPct val="150000"/>
              </a:lnSpc>
              <a:spcBef>
                <a:spcPts val="0"/>
              </a:spcBef>
              <a:spcAft>
                <a:spcPts val="0"/>
              </a:spcAft>
              <a:buClr>
                <a:schemeClr val="dk1"/>
              </a:buClr>
              <a:buSzPts val="1200"/>
              <a:buFont typeface="Arial"/>
              <a:buNone/>
            </a:pPr>
            <a:endParaRPr/>
          </a:p>
        </p:txBody>
      </p:sp>
      <p:cxnSp>
        <p:nvCxnSpPr>
          <p:cNvPr id="813" name="Google Shape;813;p42"/>
          <p:cNvCxnSpPr/>
          <p:nvPr/>
        </p:nvCxnSpPr>
        <p:spPr>
          <a:xfrm>
            <a:off x="3930134" y="2474588"/>
            <a:ext cx="8135308" cy="0"/>
          </a:xfrm>
          <a:prstGeom prst="straightConnector1">
            <a:avLst/>
          </a:prstGeom>
          <a:noFill/>
          <a:ln w="9525" cap="flat" cmpd="sng">
            <a:solidFill>
              <a:schemeClr val="dk2"/>
            </a:solidFill>
            <a:prstDash val="solid"/>
            <a:miter lim="800000"/>
            <a:headEnd type="none" w="sm" len="sm"/>
            <a:tailEnd type="none" w="sm" len="sm"/>
          </a:ln>
        </p:spPr>
      </p:cxnSp>
      <p:cxnSp>
        <p:nvCxnSpPr>
          <p:cNvPr id="814" name="Google Shape;814;p42"/>
          <p:cNvCxnSpPr/>
          <p:nvPr/>
        </p:nvCxnSpPr>
        <p:spPr>
          <a:xfrm>
            <a:off x="3930134" y="4255912"/>
            <a:ext cx="8135308" cy="0"/>
          </a:xfrm>
          <a:prstGeom prst="straightConnector1">
            <a:avLst/>
          </a:prstGeom>
          <a:noFill/>
          <a:ln w="9525" cap="flat" cmpd="sng">
            <a:solidFill>
              <a:schemeClr val="dk2"/>
            </a:solidFill>
            <a:prstDash val="solid"/>
            <a:miter lim="800000"/>
            <a:headEnd type="none" w="sm" len="sm"/>
            <a:tailEnd type="none" w="sm" len="sm"/>
          </a:ln>
        </p:spPr>
      </p:cxnSp>
      <p:sp>
        <p:nvSpPr>
          <p:cNvPr id="815" name="Google Shape;815;p42"/>
          <p:cNvSpPr/>
          <p:nvPr/>
        </p:nvSpPr>
        <p:spPr>
          <a:xfrm>
            <a:off x="4027046" y="1825571"/>
            <a:ext cx="635489" cy="552534"/>
          </a:xfrm>
          <a:prstGeom prst="rect">
            <a:avLst/>
          </a:prstGeom>
        </p:spPr>
        <p:txBody>
          <a:bodyPr>
            <a:prstTxWarp prst="textPlain">
              <a:avLst/>
            </a:prstTxWarp>
          </a:bodyPr>
          <a:lstStyle/>
          <a:p>
            <a:pPr lvl="0" algn="l"/>
            <a:r>
              <a:rPr b="0" i="0">
                <a:ln>
                  <a:noFill/>
                </a:ln>
                <a:solidFill>
                  <a:srgbClr val="D8D8D8"/>
                </a:solidFill>
                <a:latin typeface="Impact"/>
              </a:rPr>
              <a:t>/04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43"/>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lvl="0">
              <a:buSzPts val="2800"/>
            </a:pPr>
            <a:r>
              <a:rPr lang="zh-CN" altLang="en-US" dirty="0"/>
              <a:t>项目中遇到的问题与解决办法</a:t>
            </a:r>
            <a:endParaRPr dirty="0"/>
          </a:p>
        </p:txBody>
      </p:sp>
      <p:sp>
        <p:nvSpPr>
          <p:cNvPr id="821" name="Google Shape;821;p43"/>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36</a:t>
            </a:fld>
            <a:endParaRPr/>
          </a:p>
        </p:txBody>
      </p:sp>
      <p:graphicFrame>
        <p:nvGraphicFramePr>
          <p:cNvPr id="822" name="Google Shape;822;p43"/>
          <p:cNvGraphicFramePr/>
          <p:nvPr/>
        </p:nvGraphicFramePr>
        <p:xfrm>
          <a:off x="951700" y="1763045"/>
          <a:ext cx="10099775" cy="3681805"/>
        </p:xfrm>
        <a:graphic>
          <a:graphicData uri="http://schemas.openxmlformats.org/drawingml/2006/table">
            <a:tbl>
              <a:tblPr firstRow="1">
                <a:noFill/>
                <a:tableStyleId>{CFF3F1AB-DED5-4D33-9715-3EDFFD0C9817}</a:tableStyleId>
              </a:tblPr>
              <a:tblGrid>
                <a:gridCol w="5768800">
                  <a:extLst>
                    <a:ext uri="{9D8B030D-6E8A-4147-A177-3AD203B41FA5}">
                      <a16:colId xmlns:a16="http://schemas.microsoft.com/office/drawing/2014/main" val="20000"/>
                    </a:ext>
                  </a:extLst>
                </a:gridCol>
                <a:gridCol w="4330975">
                  <a:extLst>
                    <a:ext uri="{9D8B030D-6E8A-4147-A177-3AD203B41FA5}">
                      <a16:colId xmlns:a16="http://schemas.microsoft.com/office/drawing/2014/main" val="20001"/>
                    </a:ext>
                  </a:extLst>
                </a:gridCol>
              </a:tblGrid>
              <a:tr h="481525">
                <a:tc>
                  <a:txBody>
                    <a:bodyPr/>
                    <a:lstStyle/>
                    <a:p>
                      <a:pPr marL="0" marR="0" lvl="0" indent="0" algn="ctr" rtl="0">
                        <a:lnSpc>
                          <a:spcPct val="100000"/>
                        </a:lnSpc>
                        <a:spcBef>
                          <a:spcPts val="0"/>
                        </a:spcBef>
                        <a:spcAft>
                          <a:spcPts val="0"/>
                        </a:spcAft>
                        <a:buClr>
                          <a:srgbClr val="000000"/>
                        </a:buClr>
                        <a:buSzPts val="1800"/>
                        <a:buFont typeface="Arial"/>
                        <a:buNone/>
                      </a:pPr>
                      <a:r>
                        <a:rPr lang="zh-CN" sz="1800" u="none" strike="noStrike" cap="none"/>
                        <a:t>问题</a:t>
                      </a:r>
                      <a:endParaRPr sz="18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zh-CN" sz="1800" u="none" strike="noStrike" cap="none"/>
                        <a:t>解决方法</a:t>
                      </a:r>
                      <a:endParaRPr sz="1800" b="1" u="none" strike="noStrike" cap="none"/>
                    </a:p>
                  </a:txBody>
                  <a:tcPr marL="91425" marR="91425" marT="91425" marB="91425"/>
                </a:tc>
                <a:extLst>
                  <a:ext uri="{0D108BD9-81ED-4DB2-BD59-A6C34878D82A}">
                    <a16:rowId xmlns:a16="http://schemas.microsoft.com/office/drawing/2014/main" val="10000"/>
                  </a:ext>
                </a:extLst>
              </a:tr>
              <a:tr h="486175">
                <a:tc>
                  <a:txBody>
                    <a:bodyPr/>
                    <a:lstStyle/>
                    <a:p>
                      <a:pPr marL="0" marR="0" lvl="0" indent="0" algn="l" rtl="0">
                        <a:lnSpc>
                          <a:spcPct val="100000"/>
                        </a:lnSpc>
                        <a:spcBef>
                          <a:spcPts val="0"/>
                        </a:spcBef>
                        <a:spcAft>
                          <a:spcPts val="0"/>
                        </a:spcAft>
                        <a:buNone/>
                      </a:pPr>
                      <a:r>
                        <a:rPr lang="zh-CN" sz="1800"/>
                        <a:t>在学习各种辅助工具的使用上花费了大量时间，影响项目的正常进度</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zh-CN" sz="1800"/>
                        <a:t>在平时就去熟悉使用相关工具</a:t>
                      </a:r>
                      <a:endParaRPr sz="1800" u="none" strike="noStrike" cap="none"/>
                    </a:p>
                  </a:txBody>
                  <a:tcPr marL="91425" marR="91425" marT="91425" marB="91425"/>
                </a:tc>
                <a:extLst>
                  <a:ext uri="{0D108BD9-81ED-4DB2-BD59-A6C34878D82A}">
                    <a16:rowId xmlns:a16="http://schemas.microsoft.com/office/drawing/2014/main" val="10001"/>
                  </a:ext>
                </a:extLst>
              </a:tr>
              <a:tr h="486175">
                <a:tc>
                  <a:txBody>
                    <a:bodyPr/>
                    <a:lstStyle/>
                    <a:p>
                      <a:pPr marL="0" marR="0" lvl="0" indent="0" algn="l" rtl="0">
                        <a:lnSpc>
                          <a:spcPct val="100000"/>
                        </a:lnSpc>
                        <a:spcBef>
                          <a:spcPts val="0"/>
                        </a:spcBef>
                        <a:spcAft>
                          <a:spcPts val="0"/>
                        </a:spcAft>
                        <a:buClr>
                          <a:srgbClr val="000000"/>
                        </a:buClr>
                        <a:buSzPts val="1800"/>
                        <a:buFont typeface="Arial"/>
                        <a:buNone/>
                      </a:pPr>
                      <a:r>
                        <a:rPr lang="zh-CN" sz="1800" u="none" strike="noStrike" cap="none"/>
                        <a:t>语料文件字符编码</a:t>
                      </a:r>
                      <a:r>
                        <a:rPr lang="zh-CN" sz="1800"/>
                        <a:t>问题</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zh-CN" sz="1800" u="none" strike="noStrike" cap="none"/>
                        <a:t>AntConC： UTF-8</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zh-CN" sz="1800" u="none" strike="noStrike" cap="none"/>
                        <a:t>WordSmith：Unicode</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zh-CN" sz="1800" u="none" strike="noStrike" cap="none"/>
                        <a:t>将.txt格式的语料文件以UTF-8、Unicode编码格式分别存储，并在语料文件命名中进行标记，省去转换麻烦</a:t>
                      </a:r>
                      <a:endParaRPr sz="1800" u="none" strike="noStrike" cap="none"/>
                    </a:p>
                  </a:txBody>
                  <a:tcPr marL="91425" marR="91425" marT="91425" marB="91425"/>
                </a:tc>
                <a:extLst>
                  <a:ext uri="{0D108BD9-81ED-4DB2-BD59-A6C34878D82A}">
                    <a16:rowId xmlns:a16="http://schemas.microsoft.com/office/drawing/2014/main" val="10002"/>
                  </a:ext>
                </a:extLst>
              </a:tr>
              <a:tr h="486175">
                <a:tc>
                  <a:txBody>
                    <a:bodyPr/>
                    <a:lstStyle/>
                    <a:p>
                      <a:pPr marL="0" marR="0" lvl="0" indent="0" algn="l" rtl="0">
                        <a:lnSpc>
                          <a:spcPct val="100000"/>
                        </a:lnSpc>
                        <a:spcBef>
                          <a:spcPts val="0"/>
                        </a:spcBef>
                        <a:spcAft>
                          <a:spcPts val="0"/>
                        </a:spcAft>
                        <a:buClr>
                          <a:srgbClr val="000000"/>
                        </a:buClr>
                        <a:buSzPts val="1800"/>
                        <a:buFont typeface="Arial"/>
                        <a:buNone/>
                      </a:pPr>
                      <a:r>
                        <a:rPr lang="zh-CN" sz="1800" u="none" strike="noStrike" cap="none"/>
                        <a:t>银行网站本地化团队对银行贷款体系、法律体系了解不够专业，缺少专业团队支持</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zh-CN" sz="1800" u="none" strike="noStrike" cap="none"/>
                        <a:t>分析国外网页、搜索相关知识</a:t>
                      </a:r>
                      <a:endParaRPr sz="1800" u="none" strike="noStrike" cap="none"/>
                    </a:p>
                  </a:txBody>
                  <a:tcPr marL="91425" marR="91425" marT="91425" marB="91425"/>
                </a:tc>
                <a:extLst>
                  <a:ext uri="{0D108BD9-81ED-4DB2-BD59-A6C34878D82A}">
                    <a16:rowId xmlns:a16="http://schemas.microsoft.com/office/drawing/2014/main" val="10003"/>
                  </a:ext>
                </a:extLst>
              </a:tr>
              <a:tr h="467525">
                <a:tc>
                  <a:txBody>
                    <a:bodyPr/>
                    <a:lstStyle/>
                    <a:p>
                      <a:pPr marL="0" marR="0" lvl="0" indent="0" algn="l" rtl="0">
                        <a:lnSpc>
                          <a:spcPct val="100000"/>
                        </a:lnSpc>
                        <a:spcBef>
                          <a:spcPts val="0"/>
                        </a:spcBef>
                        <a:spcAft>
                          <a:spcPts val="0"/>
                        </a:spcAft>
                        <a:buClr>
                          <a:srgbClr val="000000"/>
                        </a:buClr>
                        <a:buSzPts val="1800"/>
                        <a:buFont typeface="Arial"/>
                        <a:buNone/>
                      </a:pPr>
                      <a:r>
                        <a:rPr lang="zh-CN" sz="1800" u="none" strike="noStrike" cap="none"/>
                        <a:t>在做网站的过程中，WordPress的编辑器插件突然不能使用，可视化编辑不能在使用</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zh-CN" sz="1800" u="none" strike="noStrike" cap="none"/>
                        <a:t>换成初始的经典编辑器，因此，此后的网页主要依靠代码编辑。</a:t>
                      </a:r>
                      <a:endParaRPr sz="1800" u="none" strike="noStrike" cap="none"/>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42"/>
          <p:cNvSpPr txBox="1">
            <a:spLocks noGrp="1"/>
          </p:cNvSpPr>
          <p:nvPr>
            <p:ph type="title"/>
          </p:nvPr>
        </p:nvSpPr>
        <p:spPr>
          <a:xfrm>
            <a:off x="3930134" y="2027705"/>
            <a:ext cx="7590354" cy="114533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400"/>
              <a:buFont typeface="Arial"/>
              <a:buNone/>
            </a:pPr>
            <a:r>
              <a:rPr lang="zh-CN" altLang="en-US" b="0" dirty="0" smtClean="0"/>
              <a:t>项目反思</a:t>
            </a:r>
            <a:endParaRPr dirty="0"/>
          </a:p>
        </p:txBody>
      </p:sp>
      <p:sp>
        <p:nvSpPr>
          <p:cNvPr id="812" name="Google Shape;812;p42"/>
          <p:cNvSpPr txBox="1">
            <a:spLocks noGrp="1"/>
          </p:cNvSpPr>
          <p:nvPr>
            <p:ph type="body" idx="1"/>
          </p:nvPr>
        </p:nvSpPr>
        <p:spPr>
          <a:xfrm>
            <a:off x="3930134" y="3173038"/>
            <a:ext cx="7590354" cy="1082874"/>
          </a:xfrm>
          <a:prstGeom prst="rect">
            <a:avLst/>
          </a:prstGeom>
          <a:noFill/>
          <a:ln>
            <a:noFill/>
          </a:ln>
        </p:spPr>
        <p:txBody>
          <a:bodyPr spcFirstLastPara="1" wrap="square" lIns="91425" tIns="45700" rIns="91425" bIns="45700" anchor="t" anchorCtr="0">
            <a:noAutofit/>
          </a:bodyPr>
          <a:lstStyle/>
          <a:p>
            <a:pPr marL="171450" lvl="0" indent="-95250" algn="l" rtl="0">
              <a:lnSpc>
                <a:spcPct val="150000"/>
              </a:lnSpc>
              <a:spcBef>
                <a:spcPts val="0"/>
              </a:spcBef>
              <a:spcAft>
                <a:spcPts val="0"/>
              </a:spcAft>
              <a:buClr>
                <a:schemeClr val="dk1"/>
              </a:buClr>
              <a:buSzPts val="1200"/>
              <a:buFont typeface="Arial"/>
              <a:buNone/>
            </a:pPr>
            <a:endParaRPr/>
          </a:p>
        </p:txBody>
      </p:sp>
      <p:cxnSp>
        <p:nvCxnSpPr>
          <p:cNvPr id="813" name="Google Shape;813;p42"/>
          <p:cNvCxnSpPr/>
          <p:nvPr/>
        </p:nvCxnSpPr>
        <p:spPr>
          <a:xfrm>
            <a:off x="3930134" y="2474588"/>
            <a:ext cx="8135308" cy="0"/>
          </a:xfrm>
          <a:prstGeom prst="straightConnector1">
            <a:avLst/>
          </a:prstGeom>
          <a:noFill/>
          <a:ln w="9525" cap="flat" cmpd="sng">
            <a:solidFill>
              <a:schemeClr val="dk2"/>
            </a:solidFill>
            <a:prstDash val="solid"/>
            <a:miter lim="800000"/>
            <a:headEnd type="none" w="sm" len="sm"/>
            <a:tailEnd type="none" w="sm" len="sm"/>
          </a:ln>
        </p:spPr>
      </p:cxnSp>
      <p:cxnSp>
        <p:nvCxnSpPr>
          <p:cNvPr id="814" name="Google Shape;814;p42"/>
          <p:cNvCxnSpPr/>
          <p:nvPr/>
        </p:nvCxnSpPr>
        <p:spPr>
          <a:xfrm>
            <a:off x="3930134" y="4255912"/>
            <a:ext cx="8135308" cy="0"/>
          </a:xfrm>
          <a:prstGeom prst="straightConnector1">
            <a:avLst/>
          </a:prstGeom>
          <a:noFill/>
          <a:ln w="9525" cap="flat" cmpd="sng">
            <a:solidFill>
              <a:schemeClr val="dk2"/>
            </a:solidFill>
            <a:prstDash val="solid"/>
            <a:miter lim="800000"/>
            <a:headEnd type="none" w="sm" len="sm"/>
            <a:tailEnd type="none" w="sm" len="sm"/>
          </a:ln>
        </p:spPr>
      </p:cxnSp>
      <p:sp>
        <p:nvSpPr>
          <p:cNvPr id="815" name="Google Shape;815;p42"/>
          <p:cNvSpPr/>
          <p:nvPr/>
        </p:nvSpPr>
        <p:spPr>
          <a:xfrm>
            <a:off x="4027046" y="1825571"/>
            <a:ext cx="635489" cy="552534"/>
          </a:xfrm>
          <a:prstGeom prst="rect">
            <a:avLst/>
          </a:prstGeom>
        </p:spPr>
        <p:txBody>
          <a:bodyPr>
            <a:prstTxWarp prst="textPlain">
              <a:avLst/>
            </a:prstTxWarp>
          </a:bodyPr>
          <a:lstStyle/>
          <a:p>
            <a:pPr lvl="0" algn="l"/>
            <a:r>
              <a:rPr b="0" i="0">
                <a:ln>
                  <a:noFill/>
                </a:ln>
                <a:solidFill>
                  <a:srgbClr val="D8D8D8"/>
                </a:solidFill>
                <a:latin typeface="Impact"/>
              </a:rPr>
              <a:t>/04</a:t>
            </a:r>
          </a:p>
        </p:txBody>
      </p:sp>
    </p:spTree>
    <p:extLst>
      <p:ext uri="{BB962C8B-B14F-4D97-AF65-F5344CB8AC3E}">
        <p14:creationId xmlns:p14="http://schemas.microsoft.com/office/powerpoint/2010/main" val="2736279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43"/>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lvl="0">
              <a:buSzPts val="2800"/>
            </a:pPr>
            <a:r>
              <a:rPr lang="zh-CN" altLang="en-US" dirty="0" smtClean="0"/>
              <a:t>项目</a:t>
            </a:r>
            <a:r>
              <a:rPr lang="zh-CN" altLang="en-US" dirty="0"/>
              <a:t>反思</a:t>
            </a:r>
            <a:endParaRPr dirty="0"/>
          </a:p>
        </p:txBody>
      </p:sp>
      <p:sp>
        <p:nvSpPr>
          <p:cNvPr id="821" name="Google Shape;821;p43"/>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38</a:t>
            </a:fld>
            <a:endParaRPr/>
          </a:p>
        </p:txBody>
      </p:sp>
      <p:graphicFrame>
        <p:nvGraphicFramePr>
          <p:cNvPr id="822" name="Google Shape;822;p43"/>
          <p:cNvGraphicFramePr/>
          <p:nvPr>
            <p:extLst>
              <p:ext uri="{D42A27DB-BD31-4B8C-83A1-F6EECF244321}">
                <p14:modId xmlns:p14="http://schemas.microsoft.com/office/powerpoint/2010/main" val="3398522953"/>
              </p:ext>
            </p:extLst>
          </p:nvPr>
        </p:nvGraphicFramePr>
        <p:xfrm>
          <a:off x="951699" y="1763045"/>
          <a:ext cx="10359303" cy="3162170"/>
        </p:xfrm>
        <a:graphic>
          <a:graphicData uri="http://schemas.openxmlformats.org/drawingml/2006/table">
            <a:tbl>
              <a:tblPr firstRow="1">
                <a:noFill/>
                <a:tableStyleId>{CFF3F1AB-DED5-4D33-9715-3EDFFD0C9817}</a:tableStyleId>
              </a:tblPr>
              <a:tblGrid>
                <a:gridCol w="10359303">
                  <a:extLst>
                    <a:ext uri="{9D8B030D-6E8A-4147-A177-3AD203B41FA5}">
                      <a16:colId xmlns:a16="http://schemas.microsoft.com/office/drawing/2014/main" val="20000"/>
                    </a:ext>
                  </a:extLst>
                </a:gridCol>
              </a:tblGrid>
              <a:tr h="481525">
                <a:tc>
                  <a:txBody>
                    <a:bodyPr/>
                    <a:lstStyle/>
                    <a:p>
                      <a:pPr marL="0" marR="0" lvl="0" indent="0" algn="ctr" rtl="0">
                        <a:lnSpc>
                          <a:spcPct val="100000"/>
                        </a:lnSpc>
                        <a:spcBef>
                          <a:spcPts val="0"/>
                        </a:spcBef>
                        <a:spcAft>
                          <a:spcPts val="0"/>
                        </a:spcAft>
                        <a:buClr>
                          <a:srgbClr val="000000"/>
                        </a:buClr>
                        <a:buSzPts val="1800"/>
                        <a:buFont typeface="Arial"/>
                        <a:buNone/>
                      </a:pPr>
                      <a:r>
                        <a:rPr lang="zh-CN" altLang="en-US" sz="1800" u="none" strike="noStrike" cap="none" dirty="0" smtClean="0"/>
                        <a:t>反思</a:t>
                      </a:r>
                      <a:endParaRPr sz="1800" b="1" u="none" strike="noStrike" cap="none" dirty="0"/>
                    </a:p>
                  </a:txBody>
                  <a:tcPr marL="91425" marR="91425" marT="91425" marB="91425"/>
                </a:tc>
                <a:extLst>
                  <a:ext uri="{0D108BD9-81ED-4DB2-BD59-A6C34878D82A}">
                    <a16:rowId xmlns:a16="http://schemas.microsoft.com/office/drawing/2014/main" val="10000"/>
                  </a:ext>
                </a:extLst>
              </a:tr>
              <a:tr h="486175">
                <a:tc>
                  <a:txBody>
                    <a:bodyPr/>
                    <a:lstStyle/>
                    <a:p>
                      <a:pPr marL="0" marR="0" lvl="0" indent="0" algn="l" rtl="0">
                        <a:lnSpc>
                          <a:spcPct val="100000"/>
                        </a:lnSpc>
                        <a:spcBef>
                          <a:spcPts val="0"/>
                        </a:spcBef>
                        <a:spcAft>
                          <a:spcPts val="0"/>
                        </a:spcAft>
                        <a:buNone/>
                      </a:pPr>
                      <a:r>
                        <a:rPr lang="zh-CN" altLang="en-US" sz="1800" dirty="0" smtClean="0"/>
                        <a:t>颜色：网站采取的是与中国银行标志色相近的红色，改为与中国银行统一的颜色更好。</a:t>
                      </a:r>
                      <a:endParaRPr sz="1800" u="none" strike="noStrike" cap="none" dirty="0"/>
                    </a:p>
                  </a:txBody>
                  <a:tcPr marL="91425" marR="91425" marT="91425" marB="91425"/>
                </a:tc>
                <a:extLst>
                  <a:ext uri="{0D108BD9-81ED-4DB2-BD59-A6C34878D82A}">
                    <a16:rowId xmlns:a16="http://schemas.microsoft.com/office/drawing/2014/main" val="10001"/>
                  </a:ext>
                </a:extLst>
              </a:tr>
              <a:tr h="486175">
                <a:tc>
                  <a:txBody>
                    <a:bodyPr/>
                    <a:lstStyle/>
                    <a:p>
                      <a:pPr marL="0" marR="0" lvl="0" indent="0" algn="l" rtl="0">
                        <a:lnSpc>
                          <a:spcPct val="100000"/>
                        </a:lnSpc>
                        <a:spcBef>
                          <a:spcPts val="0"/>
                        </a:spcBef>
                        <a:spcAft>
                          <a:spcPts val="0"/>
                        </a:spcAft>
                        <a:buClr>
                          <a:srgbClr val="000000"/>
                        </a:buClr>
                        <a:buSzPts val="1800"/>
                        <a:buFont typeface="Arial"/>
                        <a:buNone/>
                      </a:pPr>
                      <a:r>
                        <a:rPr lang="zh-CN" altLang="en-US" sz="1800" u="none" strike="noStrike" cap="none" dirty="0" smtClean="0"/>
                        <a:t>计算器：计算器显示的是按年总计的需要还款金额，会给用户一种承受不起的感觉，建议改为显示按月或者按天仅需还的金额。</a:t>
                      </a:r>
                      <a:endParaRPr sz="1800" u="none" strike="noStrike" cap="none" dirty="0"/>
                    </a:p>
                  </a:txBody>
                  <a:tcPr marL="91425" marR="91425" marT="91425" marB="91425"/>
                </a:tc>
                <a:extLst>
                  <a:ext uri="{0D108BD9-81ED-4DB2-BD59-A6C34878D82A}">
                    <a16:rowId xmlns:a16="http://schemas.microsoft.com/office/drawing/2014/main" val="10002"/>
                  </a:ext>
                </a:extLst>
              </a:tr>
              <a:tr h="486175">
                <a:tc>
                  <a:txBody>
                    <a:bodyPr/>
                    <a:lstStyle/>
                    <a:p>
                      <a:pPr marL="0" marR="0" lvl="0" indent="0" algn="l" rtl="0">
                        <a:lnSpc>
                          <a:spcPct val="100000"/>
                        </a:lnSpc>
                        <a:spcBef>
                          <a:spcPts val="0"/>
                        </a:spcBef>
                        <a:spcAft>
                          <a:spcPts val="0"/>
                        </a:spcAft>
                        <a:buClr>
                          <a:srgbClr val="000000"/>
                        </a:buClr>
                        <a:buSzPts val="1800"/>
                        <a:buFont typeface="Arial"/>
                        <a:buNone/>
                      </a:pPr>
                      <a:r>
                        <a:rPr lang="zh-CN" altLang="en-US" sz="1800" u="none" strike="noStrike" cap="none" dirty="0" smtClean="0"/>
                        <a:t>排版：由于使用的是</a:t>
                      </a:r>
                      <a:r>
                        <a:rPr lang="en-US" altLang="zh-CN" sz="1800" u="none" strike="noStrike" cap="none" dirty="0" smtClean="0"/>
                        <a:t>WordPress</a:t>
                      </a:r>
                      <a:r>
                        <a:rPr lang="zh-CN" altLang="en-US" sz="1800" u="none" strike="noStrike" cap="none" dirty="0" smtClean="0"/>
                        <a:t>进行网页设计，模板较为固定，排版时没有使用网格线进行排版，内容对齐上有一定问题，建议后期改进排版。</a:t>
                      </a:r>
                      <a:endParaRPr sz="1800" u="none" strike="noStrike" cap="none" dirty="0"/>
                    </a:p>
                  </a:txBody>
                  <a:tcPr marL="91425" marR="91425" marT="91425" marB="91425"/>
                </a:tc>
                <a:extLst>
                  <a:ext uri="{0D108BD9-81ED-4DB2-BD59-A6C34878D82A}">
                    <a16:rowId xmlns:a16="http://schemas.microsoft.com/office/drawing/2014/main" val="10003"/>
                  </a:ext>
                </a:extLst>
              </a:tr>
              <a:tr h="467525">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zh-CN" altLang="en-US" sz="1800" u="none" strike="noStrike" cap="none" dirty="0" smtClean="0"/>
                        <a:t>用词：虽然前期做了较为充分的调研与语料分析，但是在用词上还是存在一定问题，如：</a:t>
                      </a:r>
                      <a:r>
                        <a:rPr lang="en-US" altLang="zh-CN" sz="1800" u="none" strike="noStrike" cap="none" dirty="0" smtClean="0"/>
                        <a:t>refinance</a:t>
                      </a:r>
                      <a:r>
                        <a:rPr lang="zh-CN" altLang="en-US" sz="1800" u="none" strike="noStrike" cap="none" dirty="0" smtClean="0"/>
                        <a:t>有以新贷还旧贷的意思，不太合适。</a:t>
                      </a:r>
                    </a:p>
                  </a:txBody>
                  <a:tcPr marL="91425" marR="91425" marT="91425" marB="914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70679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4"/>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参考文献</a:t>
            </a:r>
            <a:endParaRPr/>
          </a:p>
        </p:txBody>
      </p:sp>
      <p:sp>
        <p:nvSpPr>
          <p:cNvPr id="828" name="Google Shape;828;p44"/>
          <p:cNvSpPr txBox="1">
            <a:spLocks noGrp="1"/>
          </p:cNvSpPr>
          <p:nvPr>
            <p:ph type="ftr" idx="11"/>
          </p:nvPr>
        </p:nvSpPr>
        <p:spPr>
          <a:xfrm>
            <a:off x="669924" y="6515100"/>
            <a:ext cx="4140300" cy="20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zh-CN"/>
              <a:t>www.islide.cc</a:t>
            </a:r>
            <a:endParaRPr/>
          </a:p>
        </p:txBody>
      </p:sp>
      <p:sp>
        <p:nvSpPr>
          <p:cNvPr id="829" name="Google Shape;829;p44"/>
          <p:cNvSpPr txBox="1">
            <a:spLocks noGrp="1"/>
          </p:cNvSpPr>
          <p:nvPr>
            <p:ph type="sldNum" idx="12"/>
          </p:nvPr>
        </p:nvSpPr>
        <p:spPr>
          <a:xfrm>
            <a:off x="8610599" y="6515100"/>
            <a:ext cx="2910000" cy="206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39</a:t>
            </a:fld>
            <a:endParaRPr/>
          </a:p>
        </p:txBody>
      </p:sp>
      <p:sp>
        <p:nvSpPr>
          <p:cNvPr id="830" name="Google Shape;830;p44"/>
          <p:cNvSpPr txBox="1"/>
          <p:nvPr/>
        </p:nvSpPr>
        <p:spPr>
          <a:xfrm>
            <a:off x="1096475" y="1590900"/>
            <a:ext cx="9748800" cy="4304100"/>
          </a:xfrm>
          <a:prstGeom prst="rect">
            <a:avLst/>
          </a:prstGeom>
          <a:noFill/>
          <a:ln>
            <a:noFill/>
          </a:ln>
        </p:spPr>
        <p:txBody>
          <a:bodyPr spcFirstLastPara="1" wrap="square" lIns="91425" tIns="91425" rIns="91425" bIns="91425" anchor="t" anchorCtr="0">
            <a:noAutofit/>
          </a:bodyPr>
          <a:lstStyle/>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Anthony, Laurence. AntConc (Version 3.5.7) [Computer Software]. Tokyo, Japan: Waseda University. Available from</a:t>
            </a:r>
            <a:r>
              <a:rPr lang="zh-CN" sz="1800" b="0" i="0" u="none" strike="noStrike" cap="none">
                <a:solidFill>
                  <a:schemeClr val="hlink"/>
                </a:solidFill>
                <a:uFill>
                  <a:noFill/>
                </a:uFill>
                <a:latin typeface="Times New Roman"/>
                <a:ea typeface="Times New Roman"/>
                <a:cs typeface="Times New Roman"/>
                <a:sym typeface="Times New Roman"/>
                <a:hlinkClick r:id="rId3"/>
              </a:rPr>
              <a:t> </a:t>
            </a:r>
            <a:r>
              <a:rPr lang="zh-CN" sz="1800" b="0" i="0" u="sng" strike="noStrike" cap="none">
                <a:solidFill>
                  <a:schemeClr val="hlink"/>
                </a:solidFill>
                <a:latin typeface="Times New Roman"/>
                <a:ea typeface="Times New Roman"/>
                <a:cs typeface="Times New Roman"/>
                <a:sym typeface="Times New Roman"/>
                <a:hlinkClick r:id="rId3"/>
              </a:rPr>
              <a:t>http://www.laurenceanthony.net/software</a:t>
            </a:r>
            <a:endParaRPr sz="1800" b="0" i="0" u="sng" strike="noStrike" cap="none">
              <a:solidFill>
                <a:schemeClr val="hlink"/>
              </a:solidFill>
              <a:latin typeface="Times New Roman"/>
              <a:ea typeface="Times New Roman"/>
              <a:cs typeface="Times New Roman"/>
              <a:sym typeface="Times New Roman"/>
              <a:hlinkClick r:id="rId3"/>
            </a:endParaRPr>
          </a:p>
          <a:p>
            <a:pPr marL="266700" marR="0" lvl="0" indent="-2667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 AntGram (Version 1.0.0) [Computer Software]. Tokyo, Japan: Waseda University. Available from</a:t>
            </a:r>
            <a:r>
              <a:rPr lang="zh-CN" sz="1800" b="0" i="0" u="none" strike="noStrike" cap="none">
                <a:solidFill>
                  <a:schemeClr val="hlink"/>
                </a:solidFill>
                <a:uFill>
                  <a:noFill/>
                </a:uFill>
                <a:latin typeface="Times New Roman"/>
                <a:ea typeface="Times New Roman"/>
                <a:cs typeface="Times New Roman"/>
                <a:sym typeface="Times New Roman"/>
                <a:hlinkClick r:id="rId3"/>
              </a:rPr>
              <a:t> </a:t>
            </a:r>
            <a:r>
              <a:rPr lang="zh-CN" sz="1800" b="0" i="0" u="sng" strike="noStrike" cap="none">
                <a:solidFill>
                  <a:schemeClr val="hlink"/>
                </a:solidFill>
                <a:latin typeface="Times New Roman"/>
                <a:ea typeface="Times New Roman"/>
                <a:cs typeface="Times New Roman"/>
                <a:sym typeface="Times New Roman"/>
                <a:hlinkClick r:id="rId3"/>
              </a:rPr>
              <a:t>http://www.laurenceanthony.net/software</a:t>
            </a:r>
            <a:endParaRPr sz="1800" b="0" i="0" u="sng" strike="noStrike" cap="none">
              <a:solidFill>
                <a:schemeClr val="hlink"/>
              </a:solidFill>
              <a:latin typeface="Times New Roman"/>
              <a:ea typeface="Times New Roman"/>
              <a:cs typeface="Times New Roman"/>
              <a:sym typeface="Times New Roman"/>
              <a:hlinkClick r:id="rId3"/>
            </a:endParaRPr>
          </a:p>
          <a:p>
            <a:pPr marL="266700" marR="0" lvl="0" indent="-2667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 TagAnt (Version 1.1.0) [Computer Software]. Tokyo, Japan: Waseda University. Available from</a:t>
            </a:r>
            <a:r>
              <a:rPr lang="zh-CN" sz="1800" b="0" i="0" u="none" strike="noStrike" cap="none">
                <a:solidFill>
                  <a:schemeClr val="hlink"/>
                </a:solidFill>
                <a:uFill>
                  <a:noFill/>
                </a:uFill>
                <a:latin typeface="Times New Roman"/>
                <a:ea typeface="Times New Roman"/>
                <a:cs typeface="Times New Roman"/>
                <a:sym typeface="Times New Roman"/>
                <a:hlinkClick r:id="rId3"/>
              </a:rPr>
              <a:t> </a:t>
            </a:r>
            <a:r>
              <a:rPr lang="zh-CN" sz="1800" b="0" i="0" u="sng" strike="noStrike" cap="none">
                <a:solidFill>
                  <a:schemeClr val="hlink"/>
                </a:solidFill>
                <a:latin typeface="Times New Roman"/>
                <a:ea typeface="Times New Roman"/>
                <a:cs typeface="Times New Roman"/>
                <a:sym typeface="Times New Roman"/>
                <a:hlinkClick r:id="rId3"/>
              </a:rPr>
              <a:t>http://www.laurenceanthony.net/software</a:t>
            </a:r>
            <a:endParaRPr sz="1800" b="0" i="0" u="sng" strike="noStrike" cap="none">
              <a:solidFill>
                <a:schemeClr val="hlink"/>
              </a:solidFill>
              <a:latin typeface="Times New Roman"/>
              <a:ea typeface="Times New Roman"/>
              <a:cs typeface="Times New Roman"/>
              <a:sym typeface="Times New Roman"/>
              <a:hlinkClick r:id="rId3"/>
            </a:endParaRPr>
          </a:p>
          <a:p>
            <a:pPr marL="266700" marR="0" lvl="0" indent="-2667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 SegmentAnt (Version 1.1.3) [Computer Software]. Tokyo, Japan: Waseda University. Available from</a:t>
            </a:r>
            <a:r>
              <a:rPr lang="zh-CN" sz="1800" b="0" i="0" u="none" strike="noStrike" cap="none">
                <a:solidFill>
                  <a:schemeClr val="hlink"/>
                </a:solidFill>
                <a:uFill>
                  <a:noFill/>
                </a:uFill>
                <a:latin typeface="Times New Roman"/>
                <a:ea typeface="Times New Roman"/>
                <a:cs typeface="Times New Roman"/>
                <a:sym typeface="Times New Roman"/>
                <a:hlinkClick r:id="rId3"/>
              </a:rPr>
              <a:t> </a:t>
            </a:r>
            <a:r>
              <a:rPr lang="zh-CN" sz="1800" b="0" i="0" u="sng" strike="noStrike" cap="none">
                <a:solidFill>
                  <a:schemeClr val="hlink"/>
                </a:solidFill>
                <a:latin typeface="Times New Roman"/>
                <a:ea typeface="Times New Roman"/>
                <a:cs typeface="Times New Roman"/>
                <a:sym typeface="Times New Roman"/>
                <a:hlinkClick r:id="rId3"/>
              </a:rPr>
              <a:t>http://www.laurenceanthony.net/software</a:t>
            </a:r>
            <a:endParaRPr sz="1800" b="0" i="0" u="sng" strike="noStrike" cap="none">
              <a:solidFill>
                <a:schemeClr val="hlink"/>
              </a:solidFill>
              <a:latin typeface="Times New Roman"/>
              <a:ea typeface="Times New Roman"/>
              <a:cs typeface="Times New Roman"/>
              <a:sym typeface="Times New Roman"/>
              <a:hlinkClick r:id="rId3"/>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Graesser, A.C., McNamara, D.S., Louwerse, M.M. et al. Coh-Metrix: “Analysis of text on cohesion and language.” Behavior Research Methods, Instruments, &amp; Computers (2004) 36: 193.</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Millar, N. &amp; Budgell, B.S. “The language of public health—a corpus-based analysis.” J Public Health (2008) 16: 369.</a:t>
            </a:r>
            <a:endParaRPr sz="1800" b="0" i="0" u="none" strike="noStrike" cap="none">
              <a:solidFill>
                <a:srgbClr val="222222"/>
              </a:solidFill>
              <a:latin typeface="Times New Roman"/>
              <a:ea typeface="Times New Roman"/>
              <a:cs typeface="Times New Roman"/>
              <a:sym typeface="Times New Roman"/>
            </a:endParaRPr>
          </a:p>
          <a:p>
            <a:pPr marL="266700" marR="0" lvl="0" indent="-266700" algn="l" rtl="0">
              <a:lnSpc>
                <a:spcPct val="115000"/>
              </a:lnSpc>
              <a:spcBef>
                <a:spcPts val="0"/>
              </a:spcBef>
              <a:spcAft>
                <a:spcPts val="0"/>
              </a:spcAft>
              <a:buClr>
                <a:srgbClr val="000000"/>
              </a:buClr>
              <a:buSzPts val="1800"/>
              <a:buFont typeface="Arial"/>
              <a:buNone/>
            </a:pPr>
            <a:endParaRPr sz="1800" b="0" i="0" u="none" strike="noStrike" cap="none">
              <a:solidFill>
                <a:srgbClr val="22222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项目要求</a:t>
            </a:r>
            <a:endParaRPr/>
          </a:p>
        </p:txBody>
      </p:sp>
      <p:sp>
        <p:nvSpPr>
          <p:cNvPr id="382" name="Google Shape;382;p11"/>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4</a:t>
            </a:fld>
            <a:endParaRPr/>
          </a:p>
        </p:txBody>
      </p:sp>
      <p:sp>
        <p:nvSpPr>
          <p:cNvPr id="383" name="Google Shape;383;p11"/>
          <p:cNvSpPr txBox="1"/>
          <p:nvPr/>
        </p:nvSpPr>
        <p:spPr>
          <a:xfrm>
            <a:off x="935600" y="1681925"/>
            <a:ext cx="10306200" cy="1573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zh-CN" sz="1800" b="0" i="0" u="none" strike="noStrike" cap="none" dirty="0">
                <a:solidFill>
                  <a:schemeClr val="dk1"/>
                </a:solidFill>
                <a:latin typeface="Arial"/>
                <a:ea typeface="Arial"/>
                <a:cs typeface="Arial"/>
                <a:sym typeface="Arial"/>
              </a:rPr>
              <a:t>以国外银行网站各类私人贷款业务为研究目标进行文献调研、语料库方法学习、语言分析工具的学习，改写中国银行的留学贷款页面，服务想来中国及其他国家留学的当地人，最后产出最终研究报告</a:t>
            </a:r>
            <a:r>
              <a:rPr lang="zh-CN" sz="1800" b="0" i="0" u="none" strike="noStrike" cap="none" dirty="0" smtClean="0">
                <a:solidFill>
                  <a:schemeClr val="dk1"/>
                </a:solidFill>
                <a:latin typeface="Arial"/>
                <a:ea typeface="Arial"/>
                <a:cs typeface="Arial"/>
                <a:sym typeface="Arial"/>
              </a:rPr>
              <a:t>。</a:t>
            </a:r>
            <a:endParaRPr lang="en-US" altLang="zh-CN" sz="1800" b="0" i="0" u="none" strike="noStrike" cap="none" dirty="0" smtClean="0">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zh-CN" altLang="en-US" sz="1800" dirty="0" smtClean="0">
                <a:solidFill>
                  <a:schemeClr val="dk1"/>
                </a:solidFill>
              </a:rPr>
              <a:t>根据项目要求，本组决定以美国为目标国家进行技术写作与本地化。</a:t>
            </a:r>
            <a:endParaRPr sz="1800" b="0" i="0" u="none" strike="noStrike" cap="none" dirty="0">
              <a:solidFill>
                <a:srgbClr val="000000"/>
              </a:solidFill>
              <a:latin typeface="Arial"/>
              <a:ea typeface="Arial"/>
              <a:cs typeface="Arial"/>
              <a:sym typeface="Arial"/>
            </a:endParaRPr>
          </a:p>
        </p:txBody>
      </p:sp>
      <p:graphicFrame>
        <p:nvGraphicFramePr>
          <p:cNvPr id="384" name="Google Shape;384;p11"/>
          <p:cNvGraphicFramePr/>
          <p:nvPr/>
        </p:nvGraphicFramePr>
        <p:xfrm>
          <a:off x="2087200" y="3255725"/>
          <a:ext cx="7167325" cy="1993272"/>
        </p:xfrm>
        <a:graphic>
          <a:graphicData uri="http://schemas.openxmlformats.org/drawingml/2006/table">
            <a:tbl>
              <a:tblPr>
                <a:noFill/>
                <a:tableStyleId>{B4781229-7D43-451D-BA67-50A5897CE7D0}</a:tableStyleId>
              </a:tblPr>
              <a:tblGrid>
                <a:gridCol w="1217750">
                  <a:extLst>
                    <a:ext uri="{9D8B030D-6E8A-4147-A177-3AD203B41FA5}">
                      <a16:colId xmlns:a16="http://schemas.microsoft.com/office/drawing/2014/main" val="20000"/>
                    </a:ext>
                  </a:extLst>
                </a:gridCol>
                <a:gridCol w="5949575">
                  <a:extLst>
                    <a:ext uri="{9D8B030D-6E8A-4147-A177-3AD203B41FA5}">
                      <a16:colId xmlns:a16="http://schemas.microsoft.com/office/drawing/2014/main" val="20001"/>
                    </a:ext>
                  </a:extLst>
                </a:gridCol>
              </a:tblGrid>
              <a:tr h="342900">
                <a:tc>
                  <a:txBody>
                    <a:bodyPr/>
                    <a:lstStyle/>
                    <a:p>
                      <a:pPr marL="0" marR="0" lvl="0" indent="0" algn="l" rtl="0">
                        <a:lnSpc>
                          <a:spcPct val="115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项目周期</a:t>
                      </a:r>
                      <a:endParaRPr sz="1800" b="0" i="0" u="none" strike="noStrike" cap="none">
                        <a:solidFill>
                          <a:schemeClr val="dk1"/>
                        </a:solidFill>
                        <a:latin typeface="Arial"/>
                        <a:ea typeface="Arial"/>
                        <a:cs typeface="Arial"/>
                        <a:sym typeface="Arial"/>
                      </a:endParaRPr>
                    </a:p>
                  </a:txBody>
                  <a:tcPr marL="68575" marR="68575" marT="91425" marB="91425"/>
                </a:tc>
                <a:tc>
                  <a:txBody>
                    <a:bodyPr/>
                    <a:lstStyle/>
                    <a:p>
                      <a:pPr marL="0" marR="0" lvl="0" indent="0" algn="l" rtl="0">
                        <a:lnSpc>
                          <a:spcPct val="115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2018.11.13—2018.11.26，共14天</a:t>
                      </a:r>
                      <a:endParaRPr sz="1800" b="1" u="none" strike="noStrike" cap="none">
                        <a:latin typeface="Arial"/>
                        <a:ea typeface="Arial"/>
                        <a:cs typeface="Arial"/>
                        <a:sym typeface="Arial"/>
                      </a:endParaRPr>
                    </a:p>
                  </a:txBody>
                  <a:tcPr marL="68575" marR="68575" marT="91425" marB="91425"/>
                </a:tc>
                <a:extLst>
                  <a:ext uri="{0D108BD9-81ED-4DB2-BD59-A6C34878D82A}">
                    <a16:rowId xmlns:a16="http://schemas.microsoft.com/office/drawing/2014/main" val="10000"/>
                  </a:ext>
                </a:extLst>
              </a:tr>
              <a:tr h="333375">
                <a:tc>
                  <a:txBody>
                    <a:bodyPr/>
                    <a:lstStyle/>
                    <a:p>
                      <a:pPr marL="0" marR="0" lvl="0" indent="0" algn="l" rtl="0">
                        <a:lnSpc>
                          <a:spcPct val="115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项目类型</a:t>
                      </a:r>
                      <a:endParaRPr sz="1800" b="0" i="0" u="none" strike="noStrike" cap="none">
                        <a:solidFill>
                          <a:schemeClr val="dk1"/>
                        </a:solidFill>
                        <a:latin typeface="Arial"/>
                        <a:ea typeface="Arial"/>
                        <a:cs typeface="Arial"/>
                        <a:sym typeface="Arial"/>
                      </a:endParaRPr>
                    </a:p>
                  </a:txBody>
                  <a:tcPr marL="68575" marR="68575" marT="91425" marB="91425"/>
                </a:tc>
                <a:tc>
                  <a:txBody>
                    <a:bodyPr/>
                    <a:lstStyle/>
                    <a:p>
                      <a:pPr marL="0" marR="0" lvl="0" indent="0" algn="l" rtl="0">
                        <a:lnSpc>
                          <a:spcPct val="115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网页从调研到发布使用的全过程</a:t>
                      </a:r>
                      <a:endParaRPr sz="1800" b="1" u="none" strike="noStrike" cap="none">
                        <a:latin typeface="Arial"/>
                        <a:ea typeface="Arial"/>
                        <a:cs typeface="Arial"/>
                        <a:sym typeface="Arial"/>
                      </a:endParaRPr>
                    </a:p>
                  </a:txBody>
                  <a:tcPr marL="68575" marR="68575" marT="91425" marB="91425"/>
                </a:tc>
                <a:extLst>
                  <a:ext uri="{0D108BD9-81ED-4DB2-BD59-A6C34878D82A}">
                    <a16:rowId xmlns:a16="http://schemas.microsoft.com/office/drawing/2014/main" val="10001"/>
                  </a:ext>
                </a:extLst>
              </a:tr>
              <a:tr h="333375">
                <a:tc>
                  <a:txBody>
                    <a:bodyPr/>
                    <a:lstStyle/>
                    <a:p>
                      <a:pPr marL="0" marR="0" lvl="0" indent="0" algn="l" rtl="0">
                        <a:lnSpc>
                          <a:spcPct val="115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任务形式</a:t>
                      </a:r>
                      <a:endParaRPr sz="1800" b="0" i="0" u="none" strike="noStrike" cap="none">
                        <a:solidFill>
                          <a:schemeClr val="dk1"/>
                        </a:solidFill>
                        <a:latin typeface="Arial"/>
                        <a:ea typeface="Arial"/>
                        <a:cs typeface="Arial"/>
                        <a:sym typeface="Arial"/>
                      </a:endParaRPr>
                    </a:p>
                  </a:txBody>
                  <a:tcPr marL="68575" marR="68575" marT="91425" marB="91425"/>
                </a:tc>
                <a:tc>
                  <a:txBody>
                    <a:bodyPr/>
                    <a:lstStyle/>
                    <a:p>
                      <a:pPr marL="0" marR="0" lvl="0" indent="0" algn="l" rtl="0">
                        <a:lnSpc>
                          <a:spcPct val="115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技术写作和本地化</a:t>
                      </a:r>
                      <a:endParaRPr sz="1800" b="1" u="none" strike="noStrike" cap="none">
                        <a:latin typeface="Arial"/>
                        <a:ea typeface="Arial"/>
                        <a:cs typeface="Arial"/>
                        <a:sym typeface="Arial"/>
                      </a:endParaRPr>
                    </a:p>
                  </a:txBody>
                  <a:tcPr marL="68575" marR="68575" marT="91425" marB="91425"/>
                </a:tc>
                <a:extLst>
                  <a:ext uri="{0D108BD9-81ED-4DB2-BD59-A6C34878D82A}">
                    <a16:rowId xmlns:a16="http://schemas.microsoft.com/office/drawing/2014/main" val="10002"/>
                  </a:ext>
                </a:extLst>
              </a:tr>
              <a:tr h="333375">
                <a:tc>
                  <a:txBody>
                    <a:bodyPr/>
                    <a:lstStyle/>
                    <a:p>
                      <a:pPr marL="0" marR="0" lvl="0" indent="0" algn="l" rtl="0">
                        <a:lnSpc>
                          <a:spcPct val="115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语言要求</a:t>
                      </a:r>
                      <a:endParaRPr sz="1800" b="0" i="0" u="none" strike="noStrike" cap="none">
                        <a:solidFill>
                          <a:schemeClr val="dk1"/>
                        </a:solidFill>
                        <a:latin typeface="Arial"/>
                        <a:ea typeface="Arial"/>
                        <a:cs typeface="Arial"/>
                        <a:sym typeface="Arial"/>
                      </a:endParaRPr>
                    </a:p>
                  </a:txBody>
                  <a:tcPr marL="68575" marR="68575" marT="91425" marB="91425"/>
                </a:tc>
                <a:tc>
                  <a:txBody>
                    <a:bodyPr/>
                    <a:lstStyle/>
                    <a:p>
                      <a:pPr marL="0" marR="0" lvl="0" indent="0" algn="l" rtl="0">
                        <a:lnSpc>
                          <a:spcPct val="115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简体中文——美式英语</a:t>
                      </a:r>
                      <a:endParaRPr sz="1800" b="1" u="none" strike="noStrike" cap="none">
                        <a:latin typeface="Arial"/>
                        <a:ea typeface="Arial"/>
                        <a:cs typeface="Arial"/>
                        <a:sym typeface="Arial"/>
                      </a:endParaRPr>
                    </a:p>
                  </a:txBody>
                  <a:tcPr marL="68575" marR="6857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45"/>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参考文献</a:t>
            </a:r>
            <a:endParaRPr/>
          </a:p>
        </p:txBody>
      </p:sp>
      <p:sp>
        <p:nvSpPr>
          <p:cNvPr id="836" name="Google Shape;836;p45"/>
          <p:cNvSpPr txBox="1">
            <a:spLocks noGrp="1"/>
          </p:cNvSpPr>
          <p:nvPr>
            <p:ph type="ftr" idx="11"/>
          </p:nvPr>
        </p:nvSpPr>
        <p:spPr>
          <a:xfrm>
            <a:off x="669924" y="6515100"/>
            <a:ext cx="4140300" cy="20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zh-CN"/>
              <a:t>www.islide.cc</a:t>
            </a:r>
            <a:endParaRPr/>
          </a:p>
        </p:txBody>
      </p:sp>
      <p:sp>
        <p:nvSpPr>
          <p:cNvPr id="837" name="Google Shape;837;p45"/>
          <p:cNvSpPr txBox="1">
            <a:spLocks noGrp="1"/>
          </p:cNvSpPr>
          <p:nvPr>
            <p:ph type="sldNum" idx="12"/>
          </p:nvPr>
        </p:nvSpPr>
        <p:spPr>
          <a:xfrm>
            <a:off x="8610599" y="6515100"/>
            <a:ext cx="2910000" cy="206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40</a:t>
            </a:fld>
            <a:endParaRPr/>
          </a:p>
        </p:txBody>
      </p:sp>
      <p:sp>
        <p:nvSpPr>
          <p:cNvPr id="838" name="Google Shape;838;p45"/>
          <p:cNvSpPr txBox="1"/>
          <p:nvPr/>
        </p:nvSpPr>
        <p:spPr>
          <a:xfrm>
            <a:off x="1096475" y="1590900"/>
            <a:ext cx="9748800" cy="4304100"/>
          </a:xfrm>
          <a:prstGeom prst="rect">
            <a:avLst/>
          </a:prstGeom>
          <a:noFill/>
          <a:ln>
            <a:noFill/>
          </a:ln>
        </p:spPr>
        <p:txBody>
          <a:bodyPr spcFirstLastPara="1" wrap="square" lIns="91425" tIns="91425" rIns="91425" bIns="91425" anchor="t" anchorCtr="0">
            <a:noAutofit/>
          </a:bodyPr>
          <a:lstStyle/>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曹准, 谢吾, 李永建. 面向交互语义的网站界面研究[J]. 包装工程 ,2018(39): 89-93.</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陈芊. 网站本地化策略研究[D]. 华南理工大学, 2016.</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戴丽霞. 浅谈网站全球化设计--文化维度模型在本地化网站设计中的应用[C]. user friendly 2014暨uxpa中国用户体验行业年会, 2014.</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丁立, 王永亮. 网站本地化中的简化现象及其影响——基于语料库的翻译共性研究[J]. 江苏外语教学研究, 2016(1): 84-88.</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宫春辉, 赵雪. 电视媒体公众号新闻语篇的计量语体分析——以“央视新闻”公众号为例[J].当代传播（汉文版）, 2018(2).</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顾海兵, 米强. 国内主要商业银行网站质量之比较[J]. 山东社会科学, 2009(11): 93-97.</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管新潮. 语料库与翻译[M]. 上海: 复旦大学出版社, 2017.</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金颖. 工商银行网站互动服务功能竞争力分析[J]. 金融论坛, 2010(15): 69-74.</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鞠玉梅. 体裁分析与英汉学术论文摘要语篇[J]. 外语教学, 2004(25.2): 32-36.</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李文中. 中国英语新闻报刊中的词簇[J]. 中国外语, 2007(4): 38-43.</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李长栓. 非文学翻译理论与实践[M]. 中国对外翻译出版公司, 2012.</a:t>
            </a:r>
            <a:endParaRPr sz="1800" b="0" i="0" u="none" strike="noStrike" cap="none">
              <a:solidFill>
                <a:srgbClr val="222222"/>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
            </a:r>
            <a:br>
              <a:rPr lang="zh-CN" sz="1800" b="0" i="0" u="none" strike="noStrike" cap="none">
                <a:solidFill>
                  <a:srgbClr val="222222"/>
                </a:solidFill>
                <a:latin typeface="Times New Roman"/>
                <a:ea typeface="Times New Roman"/>
                <a:cs typeface="Times New Roman"/>
                <a:sym typeface="Times New Roman"/>
              </a:rPr>
            </a:br>
            <a:endParaRPr sz="18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6"/>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参考文献</a:t>
            </a:r>
            <a:endParaRPr/>
          </a:p>
        </p:txBody>
      </p:sp>
      <p:sp>
        <p:nvSpPr>
          <p:cNvPr id="844" name="Google Shape;844;p46"/>
          <p:cNvSpPr txBox="1">
            <a:spLocks noGrp="1"/>
          </p:cNvSpPr>
          <p:nvPr>
            <p:ph type="ftr" idx="11"/>
          </p:nvPr>
        </p:nvSpPr>
        <p:spPr>
          <a:xfrm>
            <a:off x="669924" y="6515100"/>
            <a:ext cx="4140300" cy="20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zh-CN"/>
              <a:t>www.islide.cc</a:t>
            </a:r>
            <a:endParaRPr/>
          </a:p>
        </p:txBody>
      </p:sp>
      <p:sp>
        <p:nvSpPr>
          <p:cNvPr id="845" name="Google Shape;845;p46"/>
          <p:cNvSpPr txBox="1">
            <a:spLocks noGrp="1"/>
          </p:cNvSpPr>
          <p:nvPr>
            <p:ph type="sldNum" idx="12"/>
          </p:nvPr>
        </p:nvSpPr>
        <p:spPr>
          <a:xfrm>
            <a:off x="8610599" y="6515100"/>
            <a:ext cx="2910000" cy="206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41</a:t>
            </a:fld>
            <a:endParaRPr/>
          </a:p>
        </p:txBody>
      </p:sp>
      <p:sp>
        <p:nvSpPr>
          <p:cNvPr id="846" name="Google Shape;846;p46"/>
          <p:cNvSpPr txBox="1"/>
          <p:nvPr/>
        </p:nvSpPr>
        <p:spPr>
          <a:xfrm>
            <a:off x="1096475" y="1590900"/>
            <a:ext cx="9748800" cy="4304100"/>
          </a:xfrm>
          <a:prstGeom prst="rect">
            <a:avLst/>
          </a:prstGeom>
          <a:noFill/>
          <a:ln>
            <a:noFill/>
          </a:ln>
        </p:spPr>
        <p:txBody>
          <a:bodyPr spcFirstLastPara="1" wrap="square" lIns="91425" tIns="91425" rIns="91425" bIns="91425" anchor="t" anchorCtr="0">
            <a:noAutofit/>
          </a:bodyPr>
          <a:lstStyle/>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刘婷. 银行英语中的模糊语言——以渣打银行理财产品英文介绍书为例[J].” 商业文化(下半月) , 2010(12): 79.</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刘婷婷. 基于语料库的公司简介的文体分析[D]. 大连海事大学, 2016.</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刘一阳. 银行网页在营销中作用研究[D]. 西南财经大学, 2010.</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刘益光. 基于语料库的辩论和演讲语体的计量研究[J]. 齐齐哈尔大学学报（哲学社会科学版）哲学社会科学版, 2017(10): 142-146.</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乔柳. 网页界面设计中的信息图形化研究[D]. 上海交通大学, 2010.</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秦平新. “基于语料库方法的文本语篇信息解读[J]. 外语电化教学, 2010(1): 69-72.</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沈洁. 基于语料库的中美银行英文简介文体对比分析及英译启示[J]. 商, 2015(27): 222.</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沈佩. 语言服务视角下的银行语言状况调查[D]. 扬州大学, 2016.</a:t>
            </a:r>
            <a:endParaRPr sz="1800" b="0" i="0" u="none" strike="noStrike" cap="none">
              <a:solidFill>
                <a:srgbClr val="222222"/>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222222"/>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7"/>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参考文献</a:t>
            </a:r>
            <a:endParaRPr/>
          </a:p>
        </p:txBody>
      </p:sp>
      <p:sp>
        <p:nvSpPr>
          <p:cNvPr id="852" name="Google Shape;852;p47"/>
          <p:cNvSpPr txBox="1">
            <a:spLocks noGrp="1"/>
          </p:cNvSpPr>
          <p:nvPr>
            <p:ph type="ftr" idx="11"/>
          </p:nvPr>
        </p:nvSpPr>
        <p:spPr>
          <a:xfrm>
            <a:off x="669924" y="6515100"/>
            <a:ext cx="4140300" cy="20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zh-CN"/>
              <a:t>www.islide.cc</a:t>
            </a:r>
            <a:endParaRPr/>
          </a:p>
        </p:txBody>
      </p:sp>
      <p:sp>
        <p:nvSpPr>
          <p:cNvPr id="853" name="Google Shape;853;p47"/>
          <p:cNvSpPr txBox="1">
            <a:spLocks noGrp="1"/>
          </p:cNvSpPr>
          <p:nvPr>
            <p:ph type="sldNum" idx="12"/>
          </p:nvPr>
        </p:nvSpPr>
        <p:spPr>
          <a:xfrm>
            <a:off x="8610599" y="6515100"/>
            <a:ext cx="2910000" cy="206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42</a:t>
            </a:fld>
            <a:endParaRPr/>
          </a:p>
        </p:txBody>
      </p:sp>
      <p:sp>
        <p:nvSpPr>
          <p:cNvPr id="854" name="Google Shape;854;p47"/>
          <p:cNvSpPr txBox="1"/>
          <p:nvPr/>
        </p:nvSpPr>
        <p:spPr>
          <a:xfrm>
            <a:off x="1096475" y="1590900"/>
            <a:ext cx="9748800" cy="4304100"/>
          </a:xfrm>
          <a:prstGeom prst="rect">
            <a:avLst/>
          </a:prstGeom>
          <a:noFill/>
          <a:ln>
            <a:noFill/>
          </a:ln>
        </p:spPr>
        <p:txBody>
          <a:bodyPr spcFirstLastPara="1" wrap="square" lIns="91425" tIns="91425" rIns="91425" bIns="91425" anchor="t" anchorCtr="0">
            <a:noAutofit/>
          </a:bodyPr>
          <a:lstStyle/>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孙艳. 基于语料库的银行英语词汇教学模式探究[J]. 当代外语研究, 2016(6): 84-94.</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谭婧婧,李单. 应用Hersey模型对我国商业银行网站的评价探讨[J]. 科技情报开发与经济, 2008(6): 93-95, 101.</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卫乃兴. 专业性搭配初探——语料库语言学方法[J]. 解放军外国语学院学报, 2001(24): 19-23.</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杨敏慧. 基于语料库的中美银行英文简介的对比研究[J]. 海外英语, 2015(5): 232-233.</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张迪晨. 美国高校助学贷款体系对我国的借鉴作用[J]. 教育财会研究, 2013: 56-59.</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张瑛, 王雪. 官方微博与门户网站新闻语体的计量对比分析[J]. 理论与现代化, 2014(4): 107-111 .</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周惠, 刘永兵. 二语学术语篇的作者身份与互动性探究——以英语学习者人称代词使用为例[J]. 第二语言学习研究, 2016(2): 1-11.</a:t>
            </a: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周丽丹. 中英文银行贷款产品推介文本的体裁对比分析[D]. 黑龙江大学, 2015.</a:t>
            </a:r>
            <a:endParaRPr sz="1800" b="0" i="0" u="none" strike="noStrike" cap="none">
              <a:solidFill>
                <a:srgbClr val="222222"/>
              </a:solidFill>
              <a:latin typeface="Times New Roman"/>
              <a:ea typeface="Times New Roman"/>
              <a:cs typeface="Times New Roman"/>
              <a:sym typeface="Times New Roman"/>
            </a:endParaRPr>
          </a:p>
          <a:p>
            <a:pPr marL="266700" marR="0" lvl="0" indent="-266700" algn="l" rtl="0">
              <a:lnSpc>
                <a:spcPct val="115000"/>
              </a:lnSpc>
              <a:spcBef>
                <a:spcPts val="0"/>
              </a:spcBef>
              <a:spcAft>
                <a:spcPts val="0"/>
              </a:spcAft>
              <a:buClr>
                <a:srgbClr val="000000"/>
              </a:buClr>
              <a:buSzPts val="1800"/>
              <a:buFont typeface="Arial"/>
              <a:buNone/>
            </a:pPr>
            <a:r>
              <a:rPr lang="zh-CN" sz="1800" b="0" i="0" u="none" strike="noStrike" cap="none">
                <a:solidFill>
                  <a:srgbClr val="222222"/>
                </a:solidFill>
                <a:latin typeface="Times New Roman"/>
                <a:ea typeface="Times New Roman"/>
                <a:cs typeface="Times New Roman"/>
                <a:sym typeface="Times New Roman"/>
              </a:rPr>
              <a:t> </a:t>
            </a:r>
            <a:endParaRPr sz="1800" b="0" i="0" u="none" strike="noStrike" cap="none">
              <a:solidFill>
                <a:srgbClr val="222222"/>
              </a:solidFill>
              <a:latin typeface="Times New Roman"/>
              <a:ea typeface="Times New Roman"/>
              <a:cs typeface="Times New Roman"/>
              <a:sym typeface="Times New Roman"/>
            </a:endParaRPr>
          </a:p>
          <a:p>
            <a:pPr marL="266700" marR="0" lvl="0" indent="-266700" algn="l" rtl="0">
              <a:lnSpc>
                <a:spcPct val="115000"/>
              </a:lnSpc>
              <a:spcBef>
                <a:spcPts val="0"/>
              </a:spcBef>
              <a:spcAft>
                <a:spcPts val="0"/>
              </a:spcAft>
              <a:buClr>
                <a:srgbClr val="000000"/>
              </a:buClr>
              <a:buSzPts val="1800"/>
              <a:buFont typeface="Arial"/>
              <a:buNone/>
            </a:pPr>
            <a:endParaRPr sz="1800" b="0" i="0" u="none" strike="noStrike" cap="none">
              <a:solidFill>
                <a:srgbClr val="222222"/>
              </a:solidFill>
              <a:latin typeface="Times New Roman"/>
              <a:ea typeface="Times New Roman"/>
              <a:cs typeface="Times New Roman"/>
              <a:sym typeface="Times New Roman"/>
            </a:endParaRPr>
          </a:p>
          <a:p>
            <a:pPr marL="292100" marR="0" lvl="0" indent="-292100" algn="l" rtl="0">
              <a:lnSpc>
                <a:spcPct val="115000"/>
              </a:lnSpc>
              <a:spcBef>
                <a:spcPts val="0"/>
              </a:spcBef>
              <a:spcAft>
                <a:spcPts val="0"/>
              </a:spcAft>
              <a:buClr>
                <a:srgbClr val="000000"/>
              </a:buClr>
              <a:buSzPts val="1800"/>
              <a:buFont typeface="Arial"/>
              <a:buNone/>
            </a:pPr>
            <a:endParaRPr sz="1800" b="0" i="0" u="none" strike="noStrike" cap="none">
              <a:solidFill>
                <a:srgbClr val="222222"/>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222222"/>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2"/>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人员分工</a:t>
            </a:r>
            <a:endParaRPr/>
          </a:p>
        </p:txBody>
      </p:sp>
      <p:sp>
        <p:nvSpPr>
          <p:cNvPr id="390" name="Google Shape;390;p12"/>
          <p:cNvSpPr txBox="1">
            <a:spLocks noGrp="1"/>
          </p:cNvSpPr>
          <p:nvPr>
            <p:ph type="sldNum" idx="12"/>
          </p:nvPr>
        </p:nvSpPr>
        <p:spPr>
          <a:xfrm>
            <a:off x="8610599" y="6515100"/>
            <a:ext cx="2910000" cy="206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5</a:t>
            </a:fld>
            <a:endParaRPr/>
          </a:p>
        </p:txBody>
      </p:sp>
      <p:graphicFrame>
        <p:nvGraphicFramePr>
          <p:cNvPr id="391" name="Google Shape;391;p12"/>
          <p:cNvGraphicFramePr/>
          <p:nvPr/>
        </p:nvGraphicFramePr>
        <p:xfrm>
          <a:off x="893042" y="1547851"/>
          <a:ext cx="10185475" cy="4617570"/>
        </p:xfrm>
        <a:graphic>
          <a:graphicData uri="http://schemas.openxmlformats.org/drawingml/2006/table">
            <a:tbl>
              <a:tblPr firstRow="1">
                <a:noFill/>
                <a:tableStyleId>{B1780987-4E96-439B-8893-42F2BF6B8ED0}</a:tableStyleId>
              </a:tblPr>
              <a:tblGrid>
                <a:gridCol w="1828800">
                  <a:extLst>
                    <a:ext uri="{9D8B030D-6E8A-4147-A177-3AD203B41FA5}">
                      <a16:colId xmlns:a16="http://schemas.microsoft.com/office/drawing/2014/main" val="20000"/>
                    </a:ext>
                  </a:extLst>
                </a:gridCol>
                <a:gridCol w="8356675">
                  <a:extLst>
                    <a:ext uri="{9D8B030D-6E8A-4147-A177-3AD203B41FA5}">
                      <a16:colId xmlns:a16="http://schemas.microsoft.com/office/drawing/2014/main" val="20001"/>
                    </a:ext>
                  </a:extLst>
                </a:gridCol>
              </a:tblGrid>
              <a:tr h="557550">
                <a:tc>
                  <a:txBody>
                    <a:bodyPr/>
                    <a:lstStyle/>
                    <a:p>
                      <a:pPr marL="0" marR="0" lvl="0" indent="0" algn="ctr" rtl="0">
                        <a:lnSpc>
                          <a:spcPct val="150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姓名</a:t>
                      </a:r>
                      <a:endParaRPr sz="1800" b="1" u="none" strike="noStrike" cap="none">
                        <a:solidFill>
                          <a:srgbClr val="FFFFFF"/>
                        </a:solidFill>
                        <a:latin typeface="Arial"/>
                        <a:ea typeface="Arial"/>
                        <a:cs typeface="Arial"/>
                        <a:sym typeface="Arial"/>
                      </a:endParaRPr>
                    </a:p>
                  </a:txBody>
                  <a:tcPr marL="68575" marR="68575" marT="91425" marB="91425"/>
                </a:tc>
                <a:tc>
                  <a:txBody>
                    <a:bodyPr/>
                    <a:lstStyle/>
                    <a:p>
                      <a:pPr marL="0" marR="0" lvl="0" indent="1447800" algn="ctr" rtl="0">
                        <a:lnSpc>
                          <a:spcPct val="150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分工</a:t>
                      </a:r>
                      <a:endParaRPr sz="1800" b="1" u="none" strike="noStrike" cap="none">
                        <a:solidFill>
                          <a:srgbClr val="FFFFFF"/>
                        </a:solidFill>
                        <a:latin typeface="Arial"/>
                        <a:ea typeface="Arial"/>
                        <a:cs typeface="Arial"/>
                        <a:sym typeface="Arial"/>
                      </a:endParaRPr>
                    </a:p>
                  </a:txBody>
                  <a:tcPr marL="68575" marR="68575" marT="91425" marB="91425"/>
                </a:tc>
                <a:extLst>
                  <a:ext uri="{0D108BD9-81ED-4DB2-BD59-A6C34878D82A}">
                    <a16:rowId xmlns:a16="http://schemas.microsoft.com/office/drawing/2014/main" val="10000"/>
                  </a:ext>
                </a:extLst>
              </a:tr>
              <a:tr h="864150">
                <a:tc>
                  <a:txBody>
                    <a:bodyPr/>
                    <a:lstStyle/>
                    <a:p>
                      <a:pPr marL="0" marR="0" lvl="0" indent="0" algn="l" rtl="0">
                        <a:lnSpc>
                          <a:spcPct val="150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罗桂芝</a:t>
                      </a:r>
                      <a:endParaRPr sz="1800" u="none" strike="noStrike" cap="none">
                        <a:solidFill>
                          <a:srgbClr val="FFFFFF"/>
                        </a:solidFill>
                        <a:latin typeface="Arial"/>
                        <a:ea typeface="Arial"/>
                        <a:cs typeface="Arial"/>
                        <a:sym typeface="Arial"/>
                      </a:endParaRPr>
                    </a:p>
                  </a:txBody>
                  <a:tcPr marL="68575" marR="6857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利用单语语料库分析语言语体风格，负责本地化一审，制定项目管理方案和项目报告，并协调工作，监管项目进程</a:t>
                      </a:r>
                      <a:endParaRPr sz="1800" u="none" strike="noStrike" cap="none">
                        <a:latin typeface="Arial"/>
                        <a:ea typeface="Arial"/>
                        <a:cs typeface="Arial"/>
                        <a:sym typeface="Arial"/>
                      </a:endParaRPr>
                    </a:p>
                  </a:txBody>
                  <a:tcPr marL="68575" marR="68575" marT="91425" marB="91425"/>
                </a:tc>
                <a:extLst>
                  <a:ext uri="{0D108BD9-81ED-4DB2-BD59-A6C34878D82A}">
                    <a16:rowId xmlns:a16="http://schemas.microsoft.com/office/drawing/2014/main" val="10001"/>
                  </a:ext>
                </a:extLst>
              </a:tr>
              <a:tr h="864150">
                <a:tc>
                  <a:txBody>
                    <a:bodyPr/>
                    <a:lstStyle/>
                    <a:p>
                      <a:pPr marL="0" marR="0" lvl="0" indent="0" algn="l" rtl="0">
                        <a:lnSpc>
                          <a:spcPct val="150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曾月清/李雨萌</a:t>
                      </a:r>
                      <a:endParaRPr sz="1800" u="none" strike="noStrike" cap="none">
                        <a:solidFill>
                          <a:srgbClr val="FFFFFF"/>
                        </a:solidFill>
                        <a:latin typeface="Arial"/>
                        <a:ea typeface="Arial"/>
                        <a:cs typeface="Arial"/>
                        <a:sym typeface="Arial"/>
                      </a:endParaRPr>
                    </a:p>
                  </a:txBody>
                  <a:tcPr marL="68575" marR="68575" marT="91425" marB="91425"/>
                </a:tc>
                <a:tc>
                  <a:txBody>
                    <a:bodyPr/>
                    <a:lstStyle/>
                    <a:p>
                      <a:pPr marL="0" marR="0" lvl="0" indent="0" algn="l" rtl="0">
                        <a:lnSpc>
                          <a:spcPct val="150000"/>
                        </a:lnSpc>
                        <a:spcBef>
                          <a:spcPts val="0"/>
                        </a:spcBef>
                        <a:spcAft>
                          <a:spcPts val="0"/>
                        </a:spcAft>
                        <a:buClr>
                          <a:schemeClr val="dk1"/>
                        </a:buClr>
                        <a:buSzPts val="1100"/>
                        <a:buFont typeface="Arial"/>
                        <a:buNone/>
                      </a:pPr>
                      <a:r>
                        <a:rPr lang="zh-CN" sz="1800" u="none" strike="noStrike" cap="none">
                          <a:latin typeface="Arial"/>
                          <a:ea typeface="Arial"/>
                          <a:cs typeface="Arial"/>
                          <a:sym typeface="Arial"/>
                        </a:rPr>
                        <a:t>负责调研目标国家（美国）与中国在个人银行贷款方面的文化差异，参与制定写作指南，完成技术写作</a:t>
                      </a:r>
                      <a:endParaRPr sz="1800" u="none" strike="noStrike" cap="none">
                        <a:latin typeface="Arial"/>
                        <a:ea typeface="Arial"/>
                        <a:cs typeface="Arial"/>
                        <a:sym typeface="Arial"/>
                      </a:endParaRPr>
                    </a:p>
                  </a:txBody>
                  <a:tcPr marL="68575" marR="68575" marT="91425" marB="91425"/>
                </a:tc>
                <a:extLst>
                  <a:ext uri="{0D108BD9-81ED-4DB2-BD59-A6C34878D82A}">
                    <a16:rowId xmlns:a16="http://schemas.microsoft.com/office/drawing/2014/main" val="10002"/>
                  </a:ext>
                </a:extLst>
              </a:tr>
              <a:tr h="864150">
                <a:tc>
                  <a:txBody>
                    <a:bodyPr/>
                    <a:lstStyle/>
                    <a:p>
                      <a:pPr marL="0" marR="0" lvl="0" indent="0" algn="l" rtl="0">
                        <a:lnSpc>
                          <a:spcPct val="150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刘茹/李秋莉</a:t>
                      </a:r>
                      <a:endParaRPr sz="1800" u="none" strike="noStrike" cap="none">
                        <a:solidFill>
                          <a:srgbClr val="FFFFFF"/>
                        </a:solidFill>
                        <a:latin typeface="Arial"/>
                        <a:ea typeface="Arial"/>
                        <a:cs typeface="Arial"/>
                        <a:sym typeface="Arial"/>
                      </a:endParaRPr>
                    </a:p>
                  </a:txBody>
                  <a:tcPr marL="68575" marR="6857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负责调研贷款网站的内容组织架构等，使用word press完成对网站内容的排版，参与完成网页的发布及相关工作，网页后期编辑</a:t>
                      </a:r>
                      <a:endParaRPr sz="1800" u="none" strike="noStrike" cap="none">
                        <a:latin typeface="Arial"/>
                        <a:ea typeface="Arial"/>
                        <a:cs typeface="Arial"/>
                        <a:sym typeface="Arial"/>
                      </a:endParaRPr>
                    </a:p>
                  </a:txBody>
                  <a:tcPr marL="68575" marR="68575" marT="91425" marB="91425"/>
                </a:tc>
                <a:extLst>
                  <a:ext uri="{0D108BD9-81ED-4DB2-BD59-A6C34878D82A}">
                    <a16:rowId xmlns:a16="http://schemas.microsoft.com/office/drawing/2014/main" val="10003"/>
                  </a:ext>
                </a:extLst>
              </a:tr>
              <a:tr h="557550">
                <a:tc>
                  <a:txBody>
                    <a:bodyPr/>
                    <a:lstStyle/>
                    <a:p>
                      <a:pPr marL="0" marR="0" lvl="0" indent="0" algn="l" rtl="0">
                        <a:lnSpc>
                          <a:spcPct val="150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王雅婧</a:t>
                      </a:r>
                      <a:endParaRPr sz="1800" u="none" strike="noStrike" cap="none">
                        <a:solidFill>
                          <a:srgbClr val="FFFFFF"/>
                        </a:solidFill>
                        <a:latin typeface="Arial"/>
                        <a:ea typeface="Arial"/>
                        <a:cs typeface="Arial"/>
                        <a:sym typeface="Arial"/>
                      </a:endParaRPr>
                    </a:p>
                  </a:txBody>
                  <a:tcPr marL="68575" marR="6857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zh-CN" sz="1800" u="none" strike="noStrike" cap="none">
                          <a:latin typeface="Arial"/>
                          <a:ea typeface="Arial"/>
                          <a:cs typeface="Arial"/>
                          <a:sym typeface="Arial"/>
                        </a:rPr>
                        <a:t>创建项目所需双语语料库及单语语料库并进行分析，构建语料库、术语库等为技术写作提供支援</a:t>
                      </a:r>
                      <a:endParaRPr sz="1800" u="none" strike="noStrike" cap="none">
                        <a:latin typeface="Arial"/>
                        <a:ea typeface="Arial"/>
                        <a:cs typeface="Arial"/>
                        <a:sym typeface="Arial"/>
                      </a:endParaRPr>
                    </a:p>
                  </a:txBody>
                  <a:tcPr marL="68575" marR="6857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3"/>
          <p:cNvSpPr txBox="1">
            <a:spLocks noGrp="1"/>
          </p:cNvSpPr>
          <p:nvPr>
            <p:ph type="title"/>
          </p:nvPr>
        </p:nvSpPr>
        <p:spPr>
          <a:xfrm>
            <a:off x="3930134" y="2027705"/>
            <a:ext cx="7590354" cy="114533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400"/>
              <a:buFont typeface="Arial"/>
              <a:buNone/>
            </a:pPr>
            <a:r>
              <a:rPr lang="zh-CN"/>
              <a:t>前期调研</a:t>
            </a:r>
            <a:endParaRPr/>
          </a:p>
        </p:txBody>
      </p:sp>
      <p:sp>
        <p:nvSpPr>
          <p:cNvPr id="397" name="Google Shape;397;p13"/>
          <p:cNvSpPr txBox="1">
            <a:spLocks noGrp="1"/>
          </p:cNvSpPr>
          <p:nvPr>
            <p:ph type="body" idx="1"/>
          </p:nvPr>
        </p:nvSpPr>
        <p:spPr>
          <a:xfrm>
            <a:off x="3930125" y="3173056"/>
            <a:ext cx="7590300" cy="1612200"/>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dk1"/>
              </a:buClr>
              <a:buSzPts val="2000"/>
              <a:buFont typeface="Arial"/>
              <a:buChar char="•"/>
            </a:pPr>
            <a:r>
              <a:rPr lang="zh-CN" sz="2000"/>
              <a:t>本地化写作考虑因素</a:t>
            </a:r>
            <a:endParaRPr sz="2000"/>
          </a:p>
          <a:p>
            <a:pPr marL="171450" lvl="0" indent="-171450" algn="l" rtl="0">
              <a:lnSpc>
                <a:spcPct val="150000"/>
              </a:lnSpc>
              <a:spcBef>
                <a:spcPts val="0"/>
              </a:spcBef>
              <a:spcAft>
                <a:spcPts val="0"/>
              </a:spcAft>
              <a:buSzPts val="2000"/>
              <a:buChar char="•"/>
            </a:pPr>
            <a:r>
              <a:rPr lang="zh-CN" sz="2000"/>
              <a:t>基于案例的银行学生贷款语言风格分析</a:t>
            </a:r>
            <a:endParaRPr sz="2000"/>
          </a:p>
          <a:p>
            <a:pPr marL="171450" lvl="0" indent="-171450" algn="l" rtl="0">
              <a:lnSpc>
                <a:spcPct val="150000"/>
              </a:lnSpc>
              <a:spcBef>
                <a:spcPts val="0"/>
              </a:spcBef>
              <a:spcAft>
                <a:spcPts val="0"/>
              </a:spcAft>
              <a:buClr>
                <a:schemeClr val="dk1"/>
              </a:buClr>
              <a:buSzPts val="2000"/>
              <a:buFont typeface="Arial"/>
              <a:buChar char="•"/>
            </a:pPr>
            <a:r>
              <a:rPr lang="zh-CN" sz="2000"/>
              <a:t>基于语料库的语言风格及表达方式分析</a:t>
            </a:r>
            <a:endParaRPr sz="2000"/>
          </a:p>
        </p:txBody>
      </p:sp>
      <p:cxnSp>
        <p:nvCxnSpPr>
          <p:cNvPr id="398" name="Google Shape;398;p13"/>
          <p:cNvCxnSpPr/>
          <p:nvPr/>
        </p:nvCxnSpPr>
        <p:spPr>
          <a:xfrm>
            <a:off x="3930134" y="2474588"/>
            <a:ext cx="8135308" cy="0"/>
          </a:xfrm>
          <a:prstGeom prst="straightConnector1">
            <a:avLst/>
          </a:prstGeom>
          <a:noFill/>
          <a:ln w="9525" cap="flat" cmpd="sng">
            <a:solidFill>
              <a:schemeClr val="dk2"/>
            </a:solidFill>
            <a:prstDash val="solid"/>
            <a:miter lim="800000"/>
            <a:headEnd type="none" w="sm" len="sm"/>
            <a:tailEnd type="none" w="sm" len="sm"/>
          </a:ln>
        </p:spPr>
      </p:cxnSp>
      <p:cxnSp>
        <p:nvCxnSpPr>
          <p:cNvPr id="399" name="Google Shape;399;p13"/>
          <p:cNvCxnSpPr/>
          <p:nvPr/>
        </p:nvCxnSpPr>
        <p:spPr>
          <a:xfrm>
            <a:off x="3930134" y="4713112"/>
            <a:ext cx="8135400" cy="0"/>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13"/>
          <p:cNvSpPr/>
          <p:nvPr/>
        </p:nvSpPr>
        <p:spPr>
          <a:xfrm>
            <a:off x="4027046" y="1825571"/>
            <a:ext cx="635489" cy="552534"/>
          </a:xfrm>
          <a:prstGeom prst="rect">
            <a:avLst/>
          </a:prstGeom>
        </p:spPr>
        <p:txBody>
          <a:bodyPr>
            <a:prstTxWarp prst="textPlain">
              <a:avLst/>
            </a:prstTxWarp>
          </a:bodyPr>
          <a:lstStyle/>
          <a:p>
            <a:pPr lvl="0" algn="l"/>
            <a:r>
              <a:rPr b="0" i="0">
                <a:ln>
                  <a:noFill/>
                </a:ln>
                <a:solidFill>
                  <a:srgbClr val="D8D8D8"/>
                </a:solidFill>
                <a:latin typeface="Impact"/>
              </a:rPr>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4"/>
          <p:cNvSpPr/>
          <p:nvPr/>
        </p:nvSpPr>
        <p:spPr>
          <a:xfrm>
            <a:off x="5813038" y="1829775"/>
            <a:ext cx="5329444" cy="987000"/>
          </a:xfrm>
          <a:prstGeom prst="rect">
            <a:avLst/>
          </a:prstGeom>
          <a:noFill/>
          <a:ln>
            <a:noFill/>
          </a:ln>
        </p:spPr>
        <p:txBody>
          <a:bodyPr spcFirstLastPara="1" wrap="square" lIns="90000" tIns="46800" rIns="90000" bIns="46800" anchor="t" anchorCtr="0">
            <a:noAutofit/>
          </a:bodyPr>
          <a:lstStyle/>
          <a:p>
            <a:pPr marL="0" marR="0" lvl="0" indent="0" algn="just" rtl="0">
              <a:lnSpc>
                <a:spcPct val="13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由英语语法和词组运用错误导致的表达问题会让银行潜在用户对该银行的专业性、严谨性产生疑问。</a:t>
            </a:r>
            <a:endParaRPr sz="1800" b="0" i="0" u="none" strike="noStrike" cap="none" dirty="0">
              <a:solidFill>
                <a:schemeClr val="dk1"/>
              </a:solidFill>
              <a:latin typeface="Arial"/>
              <a:ea typeface="Arial"/>
              <a:cs typeface="Arial"/>
              <a:sym typeface="Arial"/>
            </a:endParaRPr>
          </a:p>
        </p:txBody>
      </p:sp>
      <p:sp>
        <p:nvSpPr>
          <p:cNvPr id="406" name="Google Shape;406;p14"/>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银行贷款本地化写作考虑因素</a:t>
            </a:r>
            <a:endParaRPr/>
          </a:p>
        </p:txBody>
      </p:sp>
      <p:sp>
        <p:nvSpPr>
          <p:cNvPr id="407" name="Google Shape;407;p14"/>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CN"/>
              <a:t>7</a:t>
            </a:fld>
            <a:endParaRPr/>
          </a:p>
        </p:txBody>
      </p:sp>
      <p:sp>
        <p:nvSpPr>
          <p:cNvPr id="408" name="Google Shape;408;p14"/>
          <p:cNvSpPr/>
          <p:nvPr/>
        </p:nvSpPr>
        <p:spPr>
          <a:xfrm>
            <a:off x="8144358" y="4071225"/>
            <a:ext cx="119408" cy="107614"/>
          </a:xfrm>
          <a:custGeom>
            <a:avLst/>
            <a:gdLst/>
            <a:ahLst/>
            <a:cxnLst/>
            <a:rect l="l" t="t" r="r" b="b"/>
            <a:pathLst>
              <a:path w="34" h="31" extrusionOk="0">
                <a:moveTo>
                  <a:pt x="31" y="17"/>
                </a:moveTo>
                <a:cubicBezTo>
                  <a:pt x="34" y="13"/>
                  <a:pt x="34" y="13"/>
                  <a:pt x="34" y="13"/>
                </a:cubicBezTo>
                <a:cubicBezTo>
                  <a:pt x="34" y="13"/>
                  <a:pt x="34" y="13"/>
                  <a:pt x="34" y="13"/>
                </a:cubicBezTo>
                <a:cubicBezTo>
                  <a:pt x="34" y="13"/>
                  <a:pt x="34" y="13"/>
                  <a:pt x="34" y="13"/>
                </a:cubicBezTo>
                <a:cubicBezTo>
                  <a:pt x="34" y="13"/>
                  <a:pt x="34" y="13"/>
                  <a:pt x="34" y="13"/>
                </a:cubicBezTo>
                <a:cubicBezTo>
                  <a:pt x="24" y="5"/>
                  <a:pt x="24" y="5"/>
                  <a:pt x="24" y="5"/>
                </a:cubicBezTo>
                <a:cubicBezTo>
                  <a:pt x="19" y="1"/>
                  <a:pt x="14" y="0"/>
                  <a:pt x="11" y="1"/>
                </a:cubicBezTo>
                <a:cubicBezTo>
                  <a:pt x="7" y="2"/>
                  <a:pt x="7" y="2"/>
                  <a:pt x="7" y="2"/>
                </a:cubicBezTo>
                <a:cubicBezTo>
                  <a:pt x="7" y="11"/>
                  <a:pt x="7" y="11"/>
                  <a:pt x="7" y="11"/>
                </a:cubicBezTo>
                <a:cubicBezTo>
                  <a:pt x="6" y="13"/>
                  <a:pt x="5" y="17"/>
                  <a:pt x="2" y="19"/>
                </a:cubicBezTo>
                <a:cubicBezTo>
                  <a:pt x="0" y="21"/>
                  <a:pt x="0" y="21"/>
                  <a:pt x="0" y="21"/>
                </a:cubicBezTo>
                <a:cubicBezTo>
                  <a:pt x="4" y="25"/>
                  <a:pt x="4" y="25"/>
                  <a:pt x="4" y="25"/>
                </a:cubicBezTo>
                <a:cubicBezTo>
                  <a:pt x="5" y="25"/>
                  <a:pt x="5" y="25"/>
                  <a:pt x="5" y="25"/>
                </a:cubicBezTo>
                <a:cubicBezTo>
                  <a:pt x="6" y="29"/>
                  <a:pt x="6" y="29"/>
                  <a:pt x="6" y="29"/>
                </a:cubicBezTo>
                <a:cubicBezTo>
                  <a:pt x="11" y="31"/>
                  <a:pt x="11" y="31"/>
                  <a:pt x="11" y="31"/>
                </a:cubicBezTo>
                <a:cubicBezTo>
                  <a:pt x="13" y="29"/>
                  <a:pt x="15" y="28"/>
                  <a:pt x="17" y="28"/>
                </a:cubicBezTo>
                <a:cubicBezTo>
                  <a:pt x="26" y="30"/>
                  <a:pt x="26" y="30"/>
                  <a:pt x="26" y="30"/>
                </a:cubicBezTo>
                <a:cubicBezTo>
                  <a:pt x="26" y="27"/>
                  <a:pt x="26" y="27"/>
                  <a:pt x="26" y="27"/>
                </a:cubicBezTo>
                <a:cubicBezTo>
                  <a:pt x="27" y="21"/>
                  <a:pt x="29" y="18"/>
                  <a:pt x="31" y="17"/>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 name="Google Shape;409;p14"/>
          <p:cNvSpPr/>
          <p:nvPr/>
        </p:nvSpPr>
        <p:spPr>
          <a:xfrm>
            <a:off x="754875" y="1829775"/>
            <a:ext cx="4356900" cy="720000"/>
          </a:xfrm>
          <a:prstGeom prst="rect">
            <a:avLst/>
          </a:prstGeom>
          <a:noFill/>
          <a:ln>
            <a:noFill/>
          </a:ln>
        </p:spPr>
        <p:txBody>
          <a:bodyPr spcFirstLastPara="1" wrap="square" lIns="90000" tIns="46800" rIns="90000" bIns="46800" anchor="t" anchorCtr="0">
            <a:noAutofit/>
          </a:bodyPr>
          <a:lstStyle/>
          <a:p>
            <a:pPr marL="0" marR="0" lvl="0" indent="0" algn="l" rtl="0">
              <a:lnSpc>
                <a:spcPct val="130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确定目标客户群中认可的词汇译法。</a:t>
            </a:r>
            <a:endParaRPr sz="1800" b="0" i="0" u="none" strike="noStrike" cap="none">
              <a:solidFill>
                <a:schemeClr val="dk1"/>
              </a:solidFill>
              <a:latin typeface="Arial"/>
              <a:ea typeface="Arial"/>
              <a:cs typeface="Arial"/>
              <a:sym typeface="Arial"/>
            </a:endParaRPr>
          </a:p>
        </p:txBody>
      </p:sp>
      <p:grpSp>
        <p:nvGrpSpPr>
          <p:cNvPr id="410" name="Google Shape;410;p14"/>
          <p:cNvGrpSpPr/>
          <p:nvPr/>
        </p:nvGrpSpPr>
        <p:grpSpPr>
          <a:xfrm>
            <a:off x="669924" y="1419329"/>
            <a:ext cx="2006077" cy="412880"/>
            <a:chOff x="901487" y="1419329"/>
            <a:chExt cx="2006077" cy="412880"/>
          </a:xfrm>
        </p:grpSpPr>
        <p:sp>
          <p:nvSpPr>
            <p:cNvPr id="411" name="Google Shape;411;p14"/>
            <p:cNvSpPr/>
            <p:nvPr/>
          </p:nvSpPr>
          <p:spPr>
            <a:xfrm>
              <a:off x="901487" y="1419370"/>
              <a:ext cx="2006077" cy="412799"/>
            </a:xfrm>
            <a:prstGeom prst="roundRect">
              <a:avLst>
                <a:gd name="adj" fmla="val 50000"/>
              </a:avLst>
            </a:prstGeom>
            <a:solidFill>
              <a:schemeClr val="accent1">
                <a:alpha val="4666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2" name="Google Shape;412;p14"/>
            <p:cNvSpPr txBox="1"/>
            <p:nvPr/>
          </p:nvSpPr>
          <p:spPr>
            <a:xfrm>
              <a:off x="991621" y="1419329"/>
              <a:ext cx="1800000" cy="41288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a:solidFill>
                    <a:schemeClr val="lt1"/>
                  </a:solidFill>
                  <a:latin typeface="Arial"/>
                  <a:ea typeface="Arial"/>
                  <a:cs typeface="Arial"/>
                  <a:sym typeface="Arial"/>
                </a:rPr>
                <a:t>专业术语规范化</a:t>
              </a:r>
              <a:endParaRPr sz="1800" b="1" i="0" u="none" strike="noStrike" cap="none">
                <a:solidFill>
                  <a:schemeClr val="lt1"/>
                </a:solidFill>
                <a:latin typeface="Arial"/>
                <a:ea typeface="Arial"/>
                <a:cs typeface="Arial"/>
                <a:sym typeface="Arial"/>
              </a:endParaRPr>
            </a:p>
          </p:txBody>
        </p:sp>
      </p:grpSp>
      <p:sp>
        <p:nvSpPr>
          <p:cNvPr id="413" name="Google Shape;413;p14"/>
          <p:cNvSpPr/>
          <p:nvPr/>
        </p:nvSpPr>
        <p:spPr>
          <a:xfrm>
            <a:off x="754877" y="3106741"/>
            <a:ext cx="4778400" cy="557400"/>
          </a:xfrm>
          <a:prstGeom prst="rect">
            <a:avLst/>
          </a:prstGeom>
          <a:noFill/>
          <a:ln>
            <a:noFill/>
          </a:ln>
        </p:spPr>
        <p:txBody>
          <a:bodyPr spcFirstLastPara="1" wrap="square" lIns="90000" tIns="46800" rIns="90000" bIns="46800" anchor="t" anchorCtr="0">
            <a:noAutofit/>
          </a:bodyPr>
          <a:lstStyle/>
          <a:p>
            <a:pPr marL="0" marR="0" lvl="0" indent="0" algn="l" rtl="0">
              <a:lnSpc>
                <a:spcPct val="130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考虑目标语言市场的语言习惯，参考该文化语境下同类型网站的语言特点对网站文本内容的进行定制化处理。</a:t>
            </a:r>
            <a:endParaRPr sz="1800" b="0" i="0" u="none" strike="noStrike" cap="none">
              <a:solidFill>
                <a:schemeClr val="dk1"/>
              </a:solidFill>
              <a:latin typeface="Arial"/>
              <a:ea typeface="Arial"/>
              <a:cs typeface="Arial"/>
              <a:sym typeface="Arial"/>
            </a:endParaRPr>
          </a:p>
        </p:txBody>
      </p:sp>
      <p:grpSp>
        <p:nvGrpSpPr>
          <p:cNvPr id="414" name="Google Shape;414;p14"/>
          <p:cNvGrpSpPr/>
          <p:nvPr/>
        </p:nvGrpSpPr>
        <p:grpSpPr>
          <a:xfrm>
            <a:off x="669924" y="2720856"/>
            <a:ext cx="2006077" cy="412880"/>
            <a:chOff x="669924" y="2720856"/>
            <a:chExt cx="2006077" cy="412880"/>
          </a:xfrm>
        </p:grpSpPr>
        <p:sp>
          <p:nvSpPr>
            <p:cNvPr id="415" name="Google Shape;415;p14"/>
            <p:cNvSpPr/>
            <p:nvPr/>
          </p:nvSpPr>
          <p:spPr>
            <a:xfrm>
              <a:off x="669924" y="2720897"/>
              <a:ext cx="2006077" cy="412799"/>
            </a:xfrm>
            <a:prstGeom prst="roundRect">
              <a:avLst>
                <a:gd name="adj" fmla="val 50000"/>
              </a:avLst>
            </a:prstGeom>
            <a:solidFill>
              <a:schemeClr val="accent1">
                <a:alpha val="4666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6" name="Google Shape;416;p14"/>
            <p:cNvSpPr txBox="1"/>
            <p:nvPr/>
          </p:nvSpPr>
          <p:spPr>
            <a:xfrm>
              <a:off x="970932" y="2720856"/>
              <a:ext cx="1404060" cy="41288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a:solidFill>
                    <a:schemeClr val="lt1"/>
                  </a:solidFill>
                  <a:latin typeface="Arial"/>
                  <a:ea typeface="Arial"/>
                  <a:cs typeface="Arial"/>
                  <a:sym typeface="Arial"/>
                </a:rPr>
                <a:t>定制化意识</a:t>
              </a:r>
              <a:endParaRPr sz="1800" b="1" i="0" u="none" strike="noStrike" cap="none">
                <a:solidFill>
                  <a:schemeClr val="lt1"/>
                </a:solidFill>
                <a:latin typeface="Arial"/>
                <a:ea typeface="Arial"/>
                <a:cs typeface="Arial"/>
                <a:sym typeface="Arial"/>
              </a:endParaRPr>
            </a:p>
          </p:txBody>
        </p:sp>
      </p:grpSp>
      <p:sp>
        <p:nvSpPr>
          <p:cNvPr id="417" name="Google Shape;417;p14"/>
          <p:cNvSpPr/>
          <p:nvPr/>
        </p:nvSpPr>
        <p:spPr>
          <a:xfrm>
            <a:off x="773532" y="4874406"/>
            <a:ext cx="4936533" cy="1180840"/>
          </a:xfrm>
          <a:prstGeom prst="rect">
            <a:avLst/>
          </a:prstGeom>
          <a:noFill/>
          <a:ln>
            <a:noFill/>
          </a:ln>
        </p:spPr>
        <p:txBody>
          <a:bodyPr spcFirstLastPara="1" wrap="square" lIns="90000" tIns="46800" rIns="90000" bIns="46800" anchor="t" anchorCtr="0">
            <a:noAutofit/>
          </a:bodyPr>
          <a:lstStyle/>
          <a:p>
            <a:pPr marL="0" marR="0" lvl="0" indent="0" algn="l" rtl="0">
              <a:lnSpc>
                <a:spcPct val="130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中国属高语境国家，即大部分信息都涵括在文本之中或在内部化在社会群体之中；相反，美国、澳大利亚等英语国家中的交流则是直接的、明确的。</a:t>
            </a:r>
            <a:endParaRPr sz="1800" b="0" i="0" u="none" strike="noStrike" cap="none">
              <a:solidFill>
                <a:schemeClr val="dk1"/>
              </a:solidFill>
              <a:latin typeface="Arial"/>
              <a:ea typeface="Arial"/>
              <a:cs typeface="Arial"/>
              <a:sym typeface="Arial"/>
            </a:endParaRPr>
          </a:p>
        </p:txBody>
      </p:sp>
      <p:grpSp>
        <p:nvGrpSpPr>
          <p:cNvPr id="418" name="Google Shape;418;p14"/>
          <p:cNvGrpSpPr/>
          <p:nvPr/>
        </p:nvGrpSpPr>
        <p:grpSpPr>
          <a:xfrm>
            <a:off x="669924" y="4431229"/>
            <a:ext cx="2006077" cy="412880"/>
            <a:chOff x="669924" y="4431229"/>
            <a:chExt cx="2006077" cy="412880"/>
          </a:xfrm>
        </p:grpSpPr>
        <p:sp>
          <p:nvSpPr>
            <p:cNvPr id="419" name="Google Shape;419;p14"/>
            <p:cNvSpPr/>
            <p:nvPr/>
          </p:nvSpPr>
          <p:spPr>
            <a:xfrm>
              <a:off x="669924" y="4431270"/>
              <a:ext cx="2006077" cy="412799"/>
            </a:xfrm>
            <a:prstGeom prst="roundRect">
              <a:avLst>
                <a:gd name="adj" fmla="val 50000"/>
              </a:avLst>
            </a:prstGeom>
            <a:solidFill>
              <a:schemeClr val="accent1">
                <a:alpha val="4666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0" name="Google Shape;420;p14"/>
            <p:cNvSpPr txBox="1"/>
            <p:nvPr/>
          </p:nvSpPr>
          <p:spPr>
            <a:xfrm>
              <a:off x="871951" y="4431229"/>
              <a:ext cx="1602023" cy="41288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a:solidFill>
                    <a:schemeClr val="lt1"/>
                  </a:solidFill>
                  <a:latin typeface="Arial"/>
                  <a:ea typeface="Arial"/>
                  <a:cs typeface="Arial"/>
                  <a:sym typeface="Arial"/>
                </a:rPr>
                <a:t>语言表达风格</a:t>
              </a:r>
              <a:endParaRPr sz="1800" b="1" i="0" u="none" strike="noStrike" cap="none">
                <a:solidFill>
                  <a:schemeClr val="lt1"/>
                </a:solidFill>
                <a:latin typeface="Arial"/>
                <a:ea typeface="Arial"/>
                <a:cs typeface="Arial"/>
                <a:sym typeface="Arial"/>
              </a:endParaRPr>
            </a:p>
          </p:txBody>
        </p:sp>
      </p:grpSp>
      <p:grpSp>
        <p:nvGrpSpPr>
          <p:cNvPr id="421" name="Google Shape;421;p14"/>
          <p:cNvGrpSpPr/>
          <p:nvPr/>
        </p:nvGrpSpPr>
        <p:grpSpPr>
          <a:xfrm>
            <a:off x="5639944" y="1419329"/>
            <a:ext cx="2006077" cy="412800"/>
            <a:chOff x="5643365" y="1411266"/>
            <a:chExt cx="2006077" cy="412800"/>
          </a:xfrm>
        </p:grpSpPr>
        <p:sp>
          <p:nvSpPr>
            <p:cNvPr id="422" name="Google Shape;422;p14"/>
            <p:cNvSpPr/>
            <p:nvPr/>
          </p:nvSpPr>
          <p:spPr>
            <a:xfrm>
              <a:off x="5643365" y="1411267"/>
              <a:ext cx="2006077" cy="412799"/>
            </a:xfrm>
            <a:prstGeom prst="roundRect">
              <a:avLst>
                <a:gd name="adj" fmla="val 50000"/>
              </a:avLst>
            </a:prstGeom>
            <a:solidFill>
              <a:schemeClr val="accent1">
                <a:alpha val="4666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3" name="Google Shape;423;p14"/>
            <p:cNvSpPr txBox="1"/>
            <p:nvPr/>
          </p:nvSpPr>
          <p:spPr>
            <a:xfrm>
              <a:off x="6300244" y="1411266"/>
              <a:ext cx="692318" cy="412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a:solidFill>
                    <a:schemeClr val="lt1"/>
                  </a:solidFill>
                  <a:latin typeface="Arial"/>
                  <a:ea typeface="Arial"/>
                  <a:cs typeface="Arial"/>
                  <a:sym typeface="Arial"/>
                </a:rPr>
                <a:t>语法</a:t>
              </a:r>
              <a:endParaRPr sz="1800" b="1" i="0" u="none" strike="noStrike" cap="none">
                <a:solidFill>
                  <a:schemeClr val="lt1"/>
                </a:solidFill>
                <a:latin typeface="Arial"/>
                <a:ea typeface="Arial"/>
                <a:cs typeface="Arial"/>
                <a:sym typeface="Arial"/>
              </a:endParaRPr>
            </a:p>
          </p:txBody>
        </p:sp>
      </p:grpSp>
      <p:sp>
        <p:nvSpPr>
          <p:cNvPr id="424" name="Google Shape;424;p14"/>
          <p:cNvSpPr/>
          <p:nvPr/>
        </p:nvSpPr>
        <p:spPr>
          <a:xfrm>
            <a:off x="5813038" y="3100981"/>
            <a:ext cx="5072589" cy="1240800"/>
          </a:xfrm>
          <a:prstGeom prst="rect">
            <a:avLst/>
          </a:prstGeom>
          <a:noFill/>
          <a:ln>
            <a:noFill/>
          </a:ln>
        </p:spPr>
        <p:txBody>
          <a:bodyPr spcFirstLastPara="1" wrap="square" lIns="90000" tIns="46800" rIns="90000" bIns="46800" anchor="t" anchorCtr="0">
            <a:noAutofit/>
          </a:bodyPr>
          <a:lstStyle/>
          <a:p>
            <a:pPr marL="0" marR="0" lvl="0" indent="0" algn="just" rtl="0">
              <a:lnSpc>
                <a:spcPct val="11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针对一些国家不确定性规避的文化价值观思著，可在网站中突出强调FAQs、客服选项、帮助等客户服务的相关内容，帮助银行树立可靠的积极形象，从而提升客户的忠诚度。</a:t>
            </a:r>
            <a:endParaRPr sz="1800" b="0" i="0" u="none" strike="noStrike" cap="none" dirty="0">
              <a:solidFill>
                <a:schemeClr val="dk1"/>
              </a:solidFill>
              <a:latin typeface="Arial"/>
              <a:ea typeface="Arial"/>
              <a:cs typeface="Arial"/>
              <a:sym typeface="Arial"/>
            </a:endParaRPr>
          </a:p>
        </p:txBody>
      </p:sp>
      <p:grpSp>
        <p:nvGrpSpPr>
          <p:cNvPr id="425" name="Google Shape;425;p14"/>
          <p:cNvGrpSpPr/>
          <p:nvPr/>
        </p:nvGrpSpPr>
        <p:grpSpPr>
          <a:xfrm>
            <a:off x="5639944" y="2720856"/>
            <a:ext cx="2006077" cy="412800"/>
            <a:chOff x="5655686" y="2831568"/>
            <a:chExt cx="2006077" cy="412800"/>
          </a:xfrm>
        </p:grpSpPr>
        <p:sp>
          <p:nvSpPr>
            <p:cNvPr id="426" name="Google Shape;426;p14"/>
            <p:cNvSpPr/>
            <p:nvPr/>
          </p:nvSpPr>
          <p:spPr>
            <a:xfrm>
              <a:off x="5655686" y="2831569"/>
              <a:ext cx="2006077" cy="412799"/>
            </a:xfrm>
            <a:prstGeom prst="roundRect">
              <a:avLst>
                <a:gd name="adj" fmla="val 50000"/>
              </a:avLst>
            </a:prstGeom>
            <a:solidFill>
              <a:schemeClr val="accent1">
                <a:alpha val="4666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7" name="Google Shape;427;p14"/>
            <p:cNvSpPr txBox="1"/>
            <p:nvPr/>
          </p:nvSpPr>
          <p:spPr>
            <a:xfrm>
              <a:off x="6072575" y="2831568"/>
              <a:ext cx="1172299" cy="412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dirty="0">
                  <a:solidFill>
                    <a:schemeClr val="lt1"/>
                  </a:solidFill>
                  <a:latin typeface="Arial"/>
                  <a:ea typeface="Arial"/>
                  <a:cs typeface="Arial"/>
                  <a:sym typeface="Arial"/>
                </a:rPr>
                <a:t>产品形象</a:t>
              </a:r>
              <a:endParaRPr sz="1800" b="1" i="0" u="none" strike="noStrike" cap="none" dirty="0">
                <a:solidFill>
                  <a:schemeClr val="lt1"/>
                </a:solidFill>
                <a:latin typeface="Arial"/>
                <a:ea typeface="Arial"/>
                <a:cs typeface="Arial"/>
                <a:sym typeface="Arial"/>
              </a:endParaRPr>
            </a:p>
          </p:txBody>
        </p:sp>
      </p:grpSp>
      <p:sp>
        <p:nvSpPr>
          <p:cNvPr id="428" name="Google Shape;428;p14"/>
          <p:cNvSpPr/>
          <p:nvPr/>
        </p:nvSpPr>
        <p:spPr>
          <a:xfrm>
            <a:off x="5813038" y="4874406"/>
            <a:ext cx="5078100" cy="1134300"/>
          </a:xfrm>
          <a:prstGeom prst="rect">
            <a:avLst/>
          </a:prstGeom>
          <a:noFill/>
          <a:ln>
            <a:noFill/>
          </a:ln>
        </p:spPr>
        <p:txBody>
          <a:bodyPr spcFirstLastPara="1" wrap="square" lIns="90000" tIns="46800" rIns="90000" bIns="46800" anchor="t" anchorCtr="0">
            <a:noAutofit/>
          </a:bodyPr>
          <a:lstStyle/>
          <a:p>
            <a:pPr marL="0" marR="0" lvl="0" indent="0" algn="just" rtl="0">
              <a:lnSpc>
                <a:spcPct val="110000"/>
              </a:lnSpc>
              <a:spcBef>
                <a:spcPts val="0"/>
              </a:spcBef>
              <a:spcAft>
                <a:spcPts val="0"/>
              </a:spcAft>
              <a:buClr>
                <a:srgbClr val="000000"/>
              </a:buClr>
              <a:buSzPts val="1800"/>
              <a:buFont typeface="Arial"/>
              <a:buNone/>
            </a:pPr>
            <a:r>
              <a:rPr lang="zh-CN" sz="1800" b="0" i="0" u="none" strike="noStrike" cap="none" dirty="0">
                <a:solidFill>
                  <a:schemeClr val="dk1"/>
                </a:solidFill>
                <a:latin typeface="Arial"/>
                <a:ea typeface="Arial"/>
                <a:cs typeface="Arial"/>
                <a:sym typeface="Arial"/>
              </a:rPr>
              <a:t>英美等英语言国家是高度个人主义的社会，人们极其重视个人信息。在美国、英国、加拿大和澳大利亚的绝大部分网站都有明确的隐私权政策，而在国内的本地化银行网站中并没有隐私权政策。</a:t>
            </a:r>
            <a:endParaRPr sz="1800" b="0" i="0" u="none" strike="noStrike" cap="none" dirty="0">
              <a:solidFill>
                <a:schemeClr val="dk1"/>
              </a:solidFill>
              <a:latin typeface="Arial"/>
              <a:ea typeface="Arial"/>
              <a:cs typeface="Arial"/>
              <a:sym typeface="Arial"/>
            </a:endParaRPr>
          </a:p>
        </p:txBody>
      </p:sp>
      <p:grpSp>
        <p:nvGrpSpPr>
          <p:cNvPr id="429" name="Google Shape;429;p14"/>
          <p:cNvGrpSpPr/>
          <p:nvPr/>
        </p:nvGrpSpPr>
        <p:grpSpPr>
          <a:xfrm>
            <a:off x="5639944" y="4431229"/>
            <a:ext cx="2006077" cy="412800"/>
            <a:chOff x="5682783" y="4706026"/>
            <a:chExt cx="2006077" cy="412800"/>
          </a:xfrm>
        </p:grpSpPr>
        <p:sp>
          <p:nvSpPr>
            <p:cNvPr id="430" name="Google Shape;430;p14"/>
            <p:cNvSpPr/>
            <p:nvPr/>
          </p:nvSpPr>
          <p:spPr>
            <a:xfrm>
              <a:off x="5682783" y="4706027"/>
              <a:ext cx="2006077" cy="412799"/>
            </a:xfrm>
            <a:prstGeom prst="roundRect">
              <a:avLst>
                <a:gd name="adj" fmla="val 50000"/>
              </a:avLst>
            </a:prstGeom>
            <a:solidFill>
              <a:schemeClr val="accent1">
                <a:alpha val="4666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1" name="Google Shape;431;p14"/>
            <p:cNvSpPr txBox="1"/>
            <p:nvPr/>
          </p:nvSpPr>
          <p:spPr>
            <a:xfrm>
              <a:off x="6099672" y="4706026"/>
              <a:ext cx="1172299" cy="412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CN" sz="1800" b="1" i="0" u="none" strike="noStrike" cap="none">
                  <a:solidFill>
                    <a:schemeClr val="lt1"/>
                  </a:solidFill>
                  <a:latin typeface="Arial"/>
                  <a:ea typeface="Arial"/>
                  <a:cs typeface="Arial"/>
                  <a:sym typeface="Arial"/>
                </a:rPr>
                <a:t>隐私政策</a:t>
              </a:r>
              <a:endParaRPr sz="1800" b="1" i="0" u="none" strike="noStrike" cap="non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5"/>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基于案例的银行学生贷款语言风格分析</a:t>
            </a:r>
            <a:endParaRPr/>
          </a:p>
        </p:txBody>
      </p:sp>
      <p:grpSp>
        <p:nvGrpSpPr>
          <p:cNvPr id="437" name="Google Shape;437;p1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1904307" y="1219160"/>
            <a:ext cx="8131870" cy="5546565"/>
            <a:chOff x="669924" y="1124903"/>
            <a:chExt cx="8131870" cy="5546565"/>
          </a:xfrm>
        </p:grpSpPr>
        <p:sp>
          <p:nvSpPr>
            <p:cNvPr id="438" name="Google Shape;438;p15"/>
            <p:cNvSpPr/>
            <p:nvPr/>
          </p:nvSpPr>
          <p:spPr>
            <a:xfrm>
              <a:off x="669926" y="1124903"/>
              <a:ext cx="8128500" cy="1900200"/>
            </a:xfrm>
            <a:prstGeom prst="rect">
              <a:avLst/>
            </a:prstGeom>
            <a:blipFill rotWithShape="1">
              <a:blip r:embed="rId3">
                <a:alphaModFix/>
              </a:blip>
              <a:stretch>
                <a:fillRect t="-141158" b="-139271"/>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39" name="Google Shape;439;p15"/>
            <p:cNvGrpSpPr/>
            <p:nvPr/>
          </p:nvGrpSpPr>
          <p:grpSpPr>
            <a:xfrm>
              <a:off x="669924" y="3096193"/>
              <a:ext cx="8131870" cy="3575275"/>
              <a:chOff x="669924" y="2961505"/>
              <a:chExt cx="8131870" cy="2669710"/>
            </a:xfrm>
          </p:grpSpPr>
          <p:sp>
            <p:nvSpPr>
              <p:cNvPr id="440" name="Google Shape;440;p15"/>
              <p:cNvSpPr/>
              <p:nvPr/>
            </p:nvSpPr>
            <p:spPr>
              <a:xfrm>
                <a:off x="669926" y="2961505"/>
                <a:ext cx="2694300" cy="531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zh-CN" sz="1800" b="1" i="0" u="none" strike="noStrike" cap="none">
                    <a:solidFill>
                      <a:schemeClr val="lt1"/>
                    </a:solidFill>
                    <a:latin typeface="Arial"/>
                    <a:ea typeface="Arial"/>
                    <a:cs typeface="Arial"/>
                    <a:sym typeface="Arial"/>
                  </a:rPr>
                  <a:t>用词：</a:t>
                </a:r>
                <a:endParaRPr sz="1400" b="0" i="0" u="none" strike="noStrike" cap="none">
                  <a:solidFill>
                    <a:srgbClr val="000000"/>
                  </a:solidFill>
                  <a:latin typeface="Arial"/>
                  <a:ea typeface="Arial"/>
                  <a:cs typeface="Arial"/>
                  <a:sym typeface="Arial"/>
                </a:endParaRPr>
              </a:p>
            </p:txBody>
          </p:sp>
          <p:sp>
            <p:nvSpPr>
              <p:cNvPr id="441" name="Google Shape;441;p15"/>
              <p:cNvSpPr/>
              <p:nvPr/>
            </p:nvSpPr>
            <p:spPr>
              <a:xfrm>
                <a:off x="3382068" y="2961505"/>
                <a:ext cx="2694300" cy="531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zh-CN" sz="1800" b="1" i="0" u="none" strike="noStrike" cap="none">
                    <a:solidFill>
                      <a:schemeClr val="lt1"/>
                    </a:solidFill>
                    <a:latin typeface="Arial"/>
                    <a:ea typeface="Arial"/>
                    <a:cs typeface="Arial"/>
                    <a:sym typeface="Arial"/>
                  </a:rPr>
                  <a:t>语句与段落：</a:t>
                </a:r>
                <a:endParaRPr sz="1400" b="0" i="0" u="none" strike="noStrike" cap="none">
                  <a:solidFill>
                    <a:srgbClr val="000000"/>
                  </a:solidFill>
                  <a:latin typeface="Arial"/>
                  <a:ea typeface="Arial"/>
                  <a:cs typeface="Arial"/>
                  <a:sym typeface="Arial"/>
                </a:endParaRPr>
              </a:p>
            </p:txBody>
          </p:sp>
          <p:sp>
            <p:nvSpPr>
              <p:cNvPr id="442" name="Google Shape;442;p15"/>
              <p:cNvSpPr/>
              <p:nvPr/>
            </p:nvSpPr>
            <p:spPr>
              <a:xfrm>
                <a:off x="6104173" y="2961505"/>
                <a:ext cx="2694300" cy="531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zh-CN" sz="1800" b="1" i="0" u="none" strike="noStrike" cap="none">
                    <a:solidFill>
                      <a:schemeClr val="lt1"/>
                    </a:solidFill>
                    <a:latin typeface="Arial"/>
                    <a:ea typeface="Arial"/>
                    <a:cs typeface="Arial"/>
                    <a:sym typeface="Arial"/>
                  </a:rPr>
                  <a:t>传递的信息：</a:t>
                </a:r>
                <a:endParaRPr sz="1400" b="0" i="0" u="none" strike="noStrike" cap="none">
                  <a:solidFill>
                    <a:srgbClr val="000000"/>
                  </a:solidFill>
                  <a:latin typeface="Arial"/>
                  <a:ea typeface="Arial"/>
                  <a:cs typeface="Arial"/>
                  <a:sym typeface="Arial"/>
                </a:endParaRPr>
              </a:p>
            </p:txBody>
          </p:sp>
          <p:sp>
            <p:nvSpPr>
              <p:cNvPr id="443" name="Google Shape;443;p15"/>
              <p:cNvSpPr/>
              <p:nvPr/>
            </p:nvSpPr>
            <p:spPr>
              <a:xfrm>
                <a:off x="669926" y="3492669"/>
                <a:ext cx="2694300" cy="777600"/>
              </a:xfrm>
              <a:prstGeom prst="rect">
                <a:avLst/>
              </a:prstGeom>
              <a:solidFill>
                <a:schemeClr val="lt1">
                  <a:alpha val="0"/>
                </a:schemeClr>
              </a:solid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善用带有</a:t>
                </a:r>
                <a:r>
                  <a:rPr lang="zh-CN" sz="1400" b="1" i="0" u="none" strike="noStrike" cap="none" dirty="0">
                    <a:solidFill>
                      <a:schemeClr val="dk1"/>
                    </a:solidFill>
                    <a:latin typeface="Arial"/>
                    <a:ea typeface="Arial"/>
                    <a:cs typeface="Arial"/>
                    <a:sym typeface="Arial"/>
                  </a:rPr>
                  <a:t>积极色彩</a:t>
                </a:r>
                <a:r>
                  <a:rPr lang="zh-CN" sz="1400" b="0" i="0" u="none" strike="noStrike" cap="none" dirty="0">
                    <a:solidFill>
                      <a:schemeClr val="dk1"/>
                    </a:solidFill>
                    <a:latin typeface="Arial"/>
                    <a:ea typeface="Arial"/>
                    <a:cs typeface="Arial"/>
                    <a:sym typeface="Arial"/>
                  </a:rPr>
                  <a:t>的词汇如convenient、help、free、minimum等，给人一种申请贷款方便快捷又实惠的感觉</a:t>
                </a:r>
                <a:endParaRPr sz="1400" b="1" i="0" u="none" strike="noStrike" cap="none" dirty="0">
                  <a:solidFill>
                    <a:schemeClr val="dk1"/>
                  </a:solidFill>
                  <a:latin typeface="Arial"/>
                  <a:ea typeface="Arial"/>
                  <a:cs typeface="Arial"/>
                  <a:sym typeface="Arial"/>
                </a:endParaRPr>
              </a:p>
            </p:txBody>
          </p:sp>
          <p:sp>
            <p:nvSpPr>
              <p:cNvPr id="444" name="Google Shape;444;p15"/>
              <p:cNvSpPr/>
              <p:nvPr/>
            </p:nvSpPr>
            <p:spPr>
              <a:xfrm>
                <a:off x="3364134" y="4473474"/>
                <a:ext cx="2694300" cy="878400"/>
              </a:xfrm>
              <a:prstGeom prst="rect">
                <a:avLst/>
              </a:prstGeom>
              <a:solidFill>
                <a:schemeClr val="lt1">
                  <a:alpha val="0"/>
                </a:schemeClr>
              </a:solid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多用</a:t>
                </a:r>
                <a:r>
                  <a:rPr lang="zh-CN" sz="1400" b="1" i="0" u="none" strike="noStrike" cap="none" dirty="0">
                    <a:solidFill>
                      <a:schemeClr val="dk1"/>
                    </a:solidFill>
                    <a:latin typeface="Arial"/>
                    <a:ea typeface="Arial"/>
                    <a:cs typeface="Arial"/>
                    <a:sym typeface="Arial"/>
                  </a:rPr>
                  <a:t>祈使句、问句</a:t>
                </a:r>
                <a:r>
                  <a:rPr lang="zh-CN" sz="1400" b="0" i="0" u="none" strike="noStrike" cap="none" dirty="0">
                    <a:solidFill>
                      <a:schemeClr val="dk1"/>
                    </a:solidFill>
                    <a:latin typeface="Arial"/>
                    <a:ea typeface="Arial"/>
                    <a:cs typeface="Arial"/>
                    <a:sym typeface="Arial"/>
                  </a:rPr>
                  <a:t>，句子较为</a:t>
                </a:r>
                <a:r>
                  <a:rPr lang="zh-CN" sz="1400" b="1" i="0" u="none" strike="noStrike" cap="none" dirty="0">
                    <a:solidFill>
                      <a:schemeClr val="dk1"/>
                    </a:solidFill>
                    <a:latin typeface="Arial"/>
                    <a:ea typeface="Arial"/>
                    <a:cs typeface="Arial"/>
                    <a:sym typeface="Arial"/>
                  </a:rPr>
                  <a:t>简洁短小</a:t>
                </a:r>
                <a:endParaRPr sz="1400" b="1"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句长最好不超25个单词</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善用列表，短语为主，简洁明了</a:t>
                </a:r>
                <a:endParaRPr sz="1400" b="0" i="0" u="none" strike="noStrike" cap="none" dirty="0">
                  <a:solidFill>
                    <a:srgbClr val="000000"/>
                  </a:solidFill>
                  <a:latin typeface="Arial"/>
                  <a:ea typeface="Arial"/>
                  <a:cs typeface="Arial"/>
                  <a:sym typeface="Arial"/>
                </a:endParaRPr>
              </a:p>
            </p:txBody>
          </p:sp>
          <p:sp>
            <p:nvSpPr>
              <p:cNvPr id="445" name="Google Shape;445;p15"/>
              <p:cNvSpPr/>
              <p:nvPr/>
            </p:nvSpPr>
            <p:spPr>
              <a:xfrm>
                <a:off x="6107494" y="3492669"/>
                <a:ext cx="2694300" cy="878400"/>
              </a:xfrm>
              <a:prstGeom prst="rect">
                <a:avLst/>
              </a:prstGeom>
              <a:solidFill>
                <a:schemeClr val="lt1">
                  <a:alpha val="0"/>
                </a:schemeClr>
              </a:solidFill>
              <a:ln>
                <a:noFill/>
              </a:ln>
            </p:spPr>
            <p:txBody>
              <a:bodyPr spcFirstLastPara="1" wrap="square" lIns="91425" tIns="45700" rIns="91425" bIns="45700" anchor="ctr" anchorCtr="0">
                <a:noAutofit/>
              </a:bodyPr>
              <a:lstStyle/>
              <a:p>
                <a:pPr marL="285750" marR="0" lvl="0" indent="-285750" algn="just" rtl="0">
                  <a:lnSpc>
                    <a:spcPct val="100000"/>
                  </a:lnSpc>
                  <a:spcBef>
                    <a:spcPts val="0"/>
                  </a:spcBef>
                  <a:spcAft>
                    <a:spcPts val="0"/>
                  </a:spcAft>
                  <a:buClr>
                    <a:srgbClr val="000000"/>
                  </a:buClr>
                  <a:buSzPts val="1400"/>
                  <a:buFont typeface="Arial"/>
                  <a:buChar char="•"/>
                </a:pPr>
                <a:r>
                  <a:rPr lang="zh-CN" sz="1400" b="1" i="0" u="none" strike="noStrike" cap="none" dirty="0">
                    <a:solidFill>
                      <a:schemeClr val="dk1"/>
                    </a:solidFill>
                    <a:latin typeface="Arial"/>
                    <a:ea typeface="Arial"/>
                    <a:cs typeface="Arial"/>
                    <a:sym typeface="Arial"/>
                  </a:rPr>
                  <a:t>提供客观的信息</a:t>
                </a:r>
                <a:r>
                  <a:rPr lang="zh-CN" sz="1400" b="0" i="0" u="none" strike="noStrike" cap="none" dirty="0">
                    <a:solidFill>
                      <a:schemeClr val="dk1"/>
                    </a:solidFill>
                    <a:latin typeface="Arial"/>
                    <a:ea typeface="Arial"/>
                    <a:cs typeface="Arial"/>
                    <a:sym typeface="Arial"/>
                  </a:rPr>
                  <a:t>让用户做选择，使用户觉得受到尊重。而不是网页主观引导</a:t>
                </a:r>
                <a:endParaRPr sz="1400" b="1" i="0" u="none" strike="noStrike" cap="none" dirty="0">
                  <a:solidFill>
                    <a:schemeClr val="dk1"/>
                  </a:solidFill>
                  <a:latin typeface="Arial"/>
                  <a:ea typeface="Arial"/>
                  <a:cs typeface="Arial"/>
                  <a:sym typeface="Arial"/>
                </a:endParaRPr>
              </a:p>
            </p:txBody>
          </p:sp>
          <p:sp>
            <p:nvSpPr>
              <p:cNvPr id="446" name="Google Shape;446;p15"/>
              <p:cNvSpPr/>
              <p:nvPr/>
            </p:nvSpPr>
            <p:spPr>
              <a:xfrm>
                <a:off x="669924" y="4384715"/>
                <a:ext cx="2694300" cy="1246500"/>
              </a:xfrm>
              <a:prstGeom prst="rect">
                <a:avLst/>
              </a:prstGeom>
              <a:solidFill>
                <a:schemeClr val="accent1">
                  <a:alpha val="14509"/>
                </a:schemeClr>
              </a:solid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善用today、only等带有</a:t>
                </a:r>
                <a:r>
                  <a:rPr lang="zh-CN" sz="1400" b="1" u="none" strike="noStrike" cap="none" dirty="0">
                    <a:solidFill>
                      <a:schemeClr val="dk1"/>
                    </a:solidFill>
                    <a:latin typeface="Arial"/>
                    <a:ea typeface="Arial"/>
                    <a:cs typeface="Arial"/>
                    <a:sym typeface="Arial"/>
                  </a:rPr>
                  <a:t>迫切之感</a:t>
                </a:r>
                <a:r>
                  <a:rPr lang="zh-CN" sz="1400" b="0" i="0" u="none" strike="noStrike" cap="none" dirty="0">
                    <a:solidFill>
                      <a:schemeClr val="dk1"/>
                    </a:solidFill>
                    <a:latin typeface="Arial"/>
                    <a:ea typeface="Arial"/>
                    <a:cs typeface="Arial"/>
                    <a:sym typeface="Arial"/>
                  </a:rPr>
                  <a:t>的词，驱使客户申请贷款</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善用</a:t>
                </a:r>
                <a:r>
                  <a:rPr lang="zh-CN" sz="1400" b="1" i="0" u="none" strike="noStrike" cap="none" dirty="0">
                    <a:solidFill>
                      <a:schemeClr val="dk1"/>
                    </a:solidFill>
                    <a:latin typeface="Arial"/>
                    <a:ea typeface="Arial"/>
                    <a:cs typeface="Arial"/>
                    <a:sym typeface="Arial"/>
                  </a:rPr>
                  <a:t>数字</a:t>
                </a:r>
                <a:r>
                  <a:rPr lang="zh-CN" sz="1400" b="0" i="0" u="none" strike="noStrike" cap="none" dirty="0">
                    <a:solidFill>
                      <a:schemeClr val="dk1"/>
                    </a:solidFill>
                    <a:latin typeface="Arial"/>
                    <a:ea typeface="Arial"/>
                    <a:cs typeface="Arial"/>
                    <a:sym typeface="Arial"/>
                  </a:rPr>
                  <a:t>，直观明确</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善用</a:t>
                </a:r>
                <a:r>
                  <a:rPr lang="zh-CN" sz="1400" b="1" i="0" u="none" strike="noStrike" cap="none" dirty="0">
                    <a:solidFill>
                      <a:schemeClr val="dk1"/>
                    </a:solidFill>
                    <a:latin typeface="Arial"/>
                    <a:ea typeface="Arial"/>
                    <a:cs typeface="Arial"/>
                    <a:sym typeface="Arial"/>
                  </a:rPr>
                  <a:t>第二人称</a:t>
                </a:r>
                <a:r>
                  <a:rPr lang="zh-CN" sz="1400" b="0" i="0" u="none" strike="noStrike" cap="none" dirty="0">
                    <a:solidFill>
                      <a:schemeClr val="dk1"/>
                    </a:solidFill>
                    <a:latin typeface="Arial"/>
                    <a:ea typeface="Arial"/>
                    <a:cs typeface="Arial"/>
                    <a:sym typeface="Arial"/>
                  </a:rPr>
                  <a:t>，营造一心一意为您服务之感</a:t>
                </a:r>
                <a:endParaRPr sz="14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专业</a:t>
                </a:r>
                <a:r>
                  <a:rPr lang="zh-CN" sz="1400" b="1" u="none" strike="noStrike" cap="none" dirty="0">
                    <a:solidFill>
                      <a:schemeClr val="dk1"/>
                    </a:solidFill>
                    <a:latin typeface="Arial"/>
                    <a:ea typeface="Arial"/>
                    <a:cs typeface="Arial"/>
                    <a:sym typeface="Arial"/>
                  </a:rPr>
                  <a:t>术语规范化</a:t>
                </a:r>
                <a:r>
                  <a:rPr lang="zh-CN" sz="1400" b="0" i="0" u="none" strike="noStrike" cap="none" dirty="0">
                    <a:solidFill>
                      <a:schemeClr val="dk1"/>
                    </a:solidFill>
                    <a:latin typeface="Arial"/>
                    <a:ea typeface="Arial"/>
                    <a:cs typeface="Arial"/>
                    <a:sym typeface="Arial"/>
                  </a:rPr>
                  <a:t>，有术语解释表</a:t>
                </a:r>
                <a:endParaRPr sz="1400" b="0" i="0" u="none" strike="noStrike" cap="none" dirty="0">
                  <a:solidFill>
                    <a:srgbClr val="000000"/>
                  </a:solidFill>
                  <a:latin typeface="Arial"/>
                  <a:ea typeface="Arial"/>
                  <a:cs typeface="Arial"/>
                  <a:sym typeface="Arial"/>
                </a:endParaRPr>
              </a:p>
            </p:txBody>
          </p:sp>
          <p:sp>
            <p:nvSpPr>
              <p:cNvPr id="447" name="Google Shape;447;p15"/>
              <p:cNvSpPr/>
              <p:nvPr/>
            </p:nvSpPr>
            <p:spPr>
              <a:xfrm>
                <a:off x="3382068" y="3492669"/>
                <a:ext cx="2694300" cy="895200"/>
              </a:xfrm>
              <a:prstGeom prst="rect">
                <a:avLst/>
              </a:prstGeom>
              <a:solidFill>
                <a:schemeClr val="accent1">
                  <a:alpha val="14509"/>
                </a:schemeClr>
              </a:solid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段落不长，可读性强</a:t>
                </a:r>
                <a:endParaRPr sz="14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相关条款解释有超链接连接到另外的页面，或者在页面底端有详细解释，语言较为正式</a:t>
                </a:r>
                <a:endParaRPr sz="1400" b="0" i="0" u="none" strike="noStrike" cap="none" dirty="0">
                  <a:solidFill>
                    <a:srgbClr val="000000"/>
                  </a:solidFill>
                  <a:latin typeface="Arial"/>
                  <a:ea typeface="Arial"/>
                  <a:cs typeface="Arial"/>
                  <a:sym typeface="Arial"/>
                </a:endParaRPr>
              </a:p>
            </p:txBody>
          </p:sp>
          <p:sp>
            <p:nvSpPr>
              <p:cNvPr id="448" name="Google Shape;448;p15"/>
              <p:cNvSpPr/>
              <p:nvPr/>
            </p:nvSpPr>
            <p:spPr>
              <a:xfrm>
                <a:off x="6107494" y="4384715"/>
                <a:ext cx="2694300" cy="1246500"/>
              </a:xfrm>
              <a:prstGeom prst="rect">
                <a:avLst/>
              </a:prstGeom>
              <a:solidFill>
                <a:schemeClr val="accent1">
                  <a:alpha val="14509"/>
                </a:schemeClr>
              </a:solidFill>
              <a:ln>
                <a:noFill/>
              </a:ln>
            </p:spPr>
            <p:txBody>
              <a:bodyPr spcFirstLastPara="1" wrap="square" lIns="91425" tIns="45700" rIns="91425" bIns="45700" anchor="ctr" anchorCtr="0">
                <a:noAutofit/>
              </a:bodyPr>
              <a:lstStyle/>
              <a:p>
                <a:pPr marL="285750" marR="0" lvl="0" indent="-285750" algn="just" rtl="0">
                  <a:lnSpc>
                    <a:spcPct val="100000"/>
                  </a:lnSpc>
                  <a:spcBef>
                    <a:spcPts val="0"/>
                  </a:spcBef>
                  <a:spcAft>
                    <a:spcPts val="0"/>
                  </a:spcAft>
                  <a:buClr>
                    <a:srgbClr val="000000"/>
                  </a:buClr>
                  <a:buSzPts val="1400"/>
                  <a:buFont typeface="Arial"/>
                  <a:buChar char="•"/>
                </a:pPr>
                <a:r>
                  <a:rPr lang="zh-CN" sz="1400" b="0" i="0" u="none" strike="noStrike" cap="none" dirty="0">
                    <a:solidFill>
                      <a:schemeClr val="dk1"/>
                    </a:solidFill>
                    <a:latin typeface="Arial"/>
                    <a:ea typeface="Arial"/>
                    <a:cs typeface="Arial"/>
                    <a:sym typeface="Arial"/>
                  </a:rPr>
                  <a:t>极其重视个人信息。</a:t>
                </a:r>
                <a:r>
                  <a:rPr lang="zh-CN" sz="1400" b="1" i="0" u="none" strike="noStrike" cap="none" dirty="0">
                    <a:solidFill>
                      <a:schemeClr val="dk1"/>
                    </a:solidFill>
                    <a:latin typeface="Arial"/>
                    <a:ea typeface="Arial"/>
                    <a:cs typeface="Arial"/>
                    <a:sym typeface="Arial"/>
                  </a:rPr>
                  <a:t>提供类似隐私和账户保护</a:t>
                </a:r>
                <a:r>
                  <a:rPr lang="zh-CN" sz="1400" b="0" i="0" u="none" strike="noStrike" cap="none" dirty="0">
                    <a:solidFill>
                      <a:schemeClr val="dk1"/>
                    </a:solidFill>
                    <a:latin typeface="Arial"/>
                    <a:ea typeface="Arial"/>
                    <a:cs typeface="Arial"/>
                    <a:sym typeface="Arial"/>
                  </a:rPr>
                  <a:t>、长时间不使用账户自动退出等服务</a:t>
                </a:r>
                <a:endParaRPr sz="1400" b="0" i="0" u="none" strike="noStrike" cap="none" dirty="0">
                  <a:solidFill>
                    <a:srgbClr val="000000"/>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6"/>
          <p:cNvSpPr txBox="1">
            <a:spLocks noGrp="1"/>
          </p:cNvSpPr>
          <p:nvPr>
            <p:ph type="title"/>
          </p:nvPr>
        </p:nvSpPr>
        <p:spPr>
          <a:xfrm>
            <a:off x="669924" y="1"/>
            <a:ext cx="10850700" cy="102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zh-CN"/>
              <a:t>语言风格检查表</a:t>
            </a:r>
            <a:endParaRPr/>
          </a:p>
        </p:txBody>
      </p:sp>
      <p:graphicFrame>
        <p:nvGraphicFramePr>
          <p:cNvPr id="454" name="Google Shape;454;p16"/>
          <p:cNvGraphicFramePr/>
          <p:nvPr>
            <p:extLst>
              <p:ext uri="{D42A27DB-BD31-4B8C-83A1-F6EECF244321}">
                <p14:modId xmlns:p14="http://schemas.microsoft.com/office/powerpoint/2010/main" val="615572448"/>
              </p:ext>
            </p:extLst>
          </p:nvPr>
        </p:nvGraphicFramePr>
        <p:xfrm>
          <a:off x="669924" y="1265633"/>
          <a:ext cx="5139750" cy="5421675"/>
        </p:xfrm>
        <a:graphic>
          <a:graphicData uri="http://schemas.openxmlformats.org/drawingml/2006/table">
            <a:tbl>
              <a:tblPr firstRow="1" firstCol="1" bandRow="1">
                <a:noFill/>
                <a:tableStyleId>{C29195BF-2D7A-476C-896B-4A48481BAE2D}</a:tableStyleId>
              </a:tblPr>
              <a:tblGrid>
                <a:gridCol w="4122000">
                  <a:extLst>
                    <a:ext uri="{9D8B030D-6E8A-4147-A177-3AD203B41FA5}">
                      <a16:colId xmlns:a16="http://schemas.microsoft.com/office/drawing/2014/main" val="20000"/>
                    </a:ext>
                  </a:extLst>
                </a:gridCol>
                <a:gridCol w="1017750">
                  <a:extLst>
                    <a:ext uri="{9D8B030D-6E8A-4147-A177-3AD203B41FA5}">
                      <a16:colId xmlns:a16="http://schemas.microsoft.com/office/drawing/2014/main" val="20001"/>
                    </a:ext>
                  </a:extLst>
                </a:gridCol>
              </a:tblGrid>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学生贷款网页写作风格要点</a:t>
                      </a:r>
                      <a:endParaRPr sz="1400" b="1" u="none" strike="noStrike" cap="none">
                        <a:latin typeface="Arial"/>
                        <a:ea typeface="Arial"/>
                        <a:cs typeface="Arial"/>
                        <a:sym typeface="Arial"/>
                      </a:endParaRPr>
                    </a:p>
                  </a:txBody>
                  <a:tcPr marL="52475" marR="52475" marT="0" marB="0"/>
                </a:tc>
                <a:tc>
                  <a:txBody>
                    <a:bodyPr/>
                    <a:lstStyle/>
                    <a:p>
                      <a:pPr marL="0" marR="0" lvl="0" indent="0" algn="l" rtl="0">
                        <a:lnSpc>
                          <a:spcPct val="100000"/>
                        </a:lnSpc>
                        <a:spcBef>
                          <a:spcPts val="0"/>
                        </a:spcBef>
                        <a:spcAft>
                          <a:spcPts val="0"/>
                        </a:spcAft>
                        <a:buClr>
                          <a:srgbClr val="000000"/>
                        </a:buClr>
                        <a:buSzPts val="1400"/>
                        <a:buFont typeface="Arial"/>
                        <a:buNone/>
                      </a:pPr>
                      <a:r>
                        <a:rPr lang="zh-CN" sz="1400" b="1" i="0" u="none" strike="noStrike" cap="none">
                          <a:solidFill>
                            <a:schemeClr val="lt1"/>
                          </a:solidFill>
                          <a:latin typeface="Arial"/>
                          <a:ea typeface="Arial"/>
                          <a:cs typeface="Arial"/>
                          <a:sym typeface="Arial"/>
                        </a:rPr>
                        <a:t>是否达到？</a:t>
                      </a:r>
                      <a:endParaRPr sz="1400" b="1" i="0" u="none" strike="noStrike" cap="none">
                        <a:solidFill>
                          <a:schemeClr val="lt1"/>
                        </a:solidFill>
                        <a:latin typeface="Arial"/>
                        <a:ea typeface="Arial"/>
                        <a:cs typeface="Arial"/>
                        <a:sym typeface="Arial"/>
                      </a:endParaRPr>
                    </a:p>
                  </a:txBody>
                  <a:tcPr marL="52475" marR="52475" marT="0" marB="0"/>
                </a:tc>
                <a:extLst>
                  <a:ext uri="{0D108BD9-81ED-4DB2-BD59-A6C34878D82A}">
                    <a16:rowId xmlns:a16="http://schemas.microsoft.com/office/drawing/2014/main" val="10000"/>
                  </a:ext>
                </a:extLst>
              </a:tr>
              <a:tr h="51635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以申请留学贷款的学生（家长？）为中心进行写作</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1"/>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语言组织满足客户需求</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2"/>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面向个人而不是群体写作</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3"/>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使用第二人称</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4"/>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使用能直接传递信息的小标题</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5"/>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段落或模块要简短</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6"/>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使用积极的词汇和语调</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7"/>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使用最简单的动词（动词原形）</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8"/>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表达要求时，使用must（不是shall）</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9"/>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适当恰当使用缩写词</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0"/>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动词不要名词化</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1"/>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使用简短的词汇</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2"/>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删除不必要的词汇</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3"/>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对不常使用的词汇进行注释</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4"/>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术语词汇前后保持一致</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5"/>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避免使用法律、技术等行业的行话</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6"/>
                  </a:ext>
                </a:extLst>
              </a:tr>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句子要简短</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7"/>
                  </a:ext>
                </a:extLst>
              </a:tr>
              <a:tr h="516350">
                <a:tc>
                  <a:txBody>
                    <a:bodyPr/>
                    <a:lstStyle/>
                    <a:p>
                      <a:pPr marL="0" marR="0" lvl="0" indent="0" algn="l" rtl="0">
                        <a:lnSpc>
                          <a:spcPct val="100000"/>
                        </a:lnSpc>
                        <a:spcBef>
                          <a:spcPts val="0"/>
                        </a:spcBef>
                        <a:spcAft>
                          <a:spcPts val="0"/>
                        </a:spcAft>
                        <a:buClr>
                          <a:srgbClr val="000000"/>
                        </a:buClr>
                        <a:buSzPts val="1400"/>
                        <a:buFont typeface="Arial"/>
                        <a:buNone/>
                      </a:pPr>
                      <a:r>
                        <a:rPr lang="zh-CN" sz="1400" u="none" strike="noStrike" cap="none">
                          <a:latin typeface="Arial"/>
                          <a:ea typeface="Arial"/>
                          <a:cs typeface="Arial"/>
                          <a:sym typeface="Arial"/>
                        </a:rPr>
                        <a:t>主语、动词、宾语之间不要有过多的插入语</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u="none" strike="noStrike" cap="none" dirty="0"/>
                        <a:t> </a:t>
                      </a:r>
                      <a:endParaRPr sz="1200" b="1" u="none" strike="noStrike" cap="none" dirty="0">
                        <a:latin typeface="Arial"/>
                        <a:ea typeface="Arial"/>
                        <a:cs typeface="Arial"/>
                        <a:sym typeface="Arial"/>
                      </a:endParaRPr>
                    </a:p>
                  </a:txBody>
                  <a:tcPr marL="52475" marR="52475" marT="0" marB="0"/>
                </a:tc>
                <a:extLst>
                  <a:ext uri="{0D108BD9-81ED-4DB2-BD59-A6C34878D82A}">
                    <a16:rowId xmlns:a16="http://schemas.microsoft.com/office/drawing/2014/main" val="10018"/>
                  </a:ext>
                </a:extLst>
              </a:tr>
            </a:tbl>
          </a:graphicData>
        </a:graphic>
      </p:graphicFrame>
      <p:graphicFrame>
        <p:nvGraphicFramePr>
          <p:cNvPr id="455" name="Google Shape;455;p16"/>
          <p:cNvGraphicFramePr/>
          <p:nvPr>
            <p:extLst>
              <p:ext uri="{D42A27DB-BD31-4B8C-83A1-F6EECF244321}">
                <p14:modId xmlns:p14="http://schemas.microsoft.com/office/powerpoint/2010/main" val="2541760635"/>
              </p:ext>
            </p:extLst>
          </p:nvPr>
        </p:nvGraphicFramePr>
        <p:xfrm>
          <a:off x="6169606" y="1505531"/>
          <a:ext cx="5347850" cy="5181525"/>
        </p:xfrm>
        <a:graphic>
          <a:graphicData uri="http://schemas.openxmlformats.org/drawingml/2006/table">
            <a:tbl>
              <a:tblPr firstRow="1" firstCol="1" bandRow="1">
                <a:noFill/>
                <a:tableStyleId>{CFF3F1AB-DED5-4D33-9715-3EDFFD0C9817}</a:tableStyleId>
              </a:tblPr>
              <a:tblGrid>
                <a:gridCol w="3918800">
                  <a:extLst>
                    <a:ext uri="{9D8B030D-6E8A-4147-A177-3AD203B41FA5}">
                      <a16:colId xmlns:a16="http://schemas.microsoft.com/office/drawing/2014/main" val="20000"/>
                    </a:ext>
                  </a:extLst>
                </a:gridCol>
                <a:gridCol w="1429050">
                  <a:extLst>
                    <a:ext uri="{9D8B030D-6E8A-4147-A177-3AD203B41FA5}">
                      <a16:colId xmlns:a16="http://schemas.microsoft.com/office/drawing/2014/main" val="20001"/>
                    </a:ext>
                  </a:extLst>
                </a:gridCol>
              </a:tblGrid>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不要使用双重否定、双重例外</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0"/>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将重要的信息放在条件和例外之前</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1"/>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每段都要有主题句</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2"/>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使用过渡词汇</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3"/>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一段只写一个主题</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4"/>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使用例子</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5"/>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使用列表</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6"/>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使用表格展示复杂的内容</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7"/>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有需要时，使用图示或插图</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8"/>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使用一些样式突出强调的信息</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09"/>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减少交叉引用</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0"/>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网页或者文档设计要便于阅读</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1"/>
                  </a:ext>
                </a:extLst>
              </a:tr>
              <a:tr h="518150">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网页设计要明确用户是谁以及用户的第一需求</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2"/>
                  </a:ext>
                </a:extLst>
              </a:tr>
              <a:tr h="2590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尽量不使用PDF展示额外的信息</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a:latin typeface="Arial"/>
                          <a:ea typeface="Arial"/>
                          <a:cs typeface="Arial"/>
                          <a:sym typeface="Arial"/>
                        </a:rPr>
                        <a:t> </a:t>
                      </a:r>
                      <a:endParaRPr sz="1200" b="1" u="none" strike="noStrike" cap="none">
                        <a:latin typeface="Arial"/>
                        <a:ea typeface="Arial"/>
                        <a:cs typeface="Arial"/>
                        <a:sym typeface="Arial"/>
                      </a:endParaRPr>
                    </a:p>
                  </a:txBody>
                  <a:tcPr marL="52475" marR="52475" marT="0" marB="0"/>
                </a:tc>
                <a:extLst>
                  <a:ext uri="{0D108BD9-81ED-4DB2-BD59-A6C34878D82A}">
                    <a16:rowId xmlns:a16="http://schemas.microsoft.com/office/drawing/2014/main" val="10013"/>
                  </a:ext>
                </a:extLst>
              </a:tr>
              <a:tr h="1295400">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超链接设计要有效（不要使用点击这里等词汇，直接在相应词汇上设计超链接，提高在搜索时出现的概率，例如：填写</a:t>
                      </a:r>
                      <a:r>
                        <a:rPr lang="zh-CN" sz="1400" b="1" u="sng" strike="noStrike" cap="none">
                          <a:latin typeface="Arial"/>
                          <a:ea typeface="Arial"/>
                          <a:cs typeface="Arial"/>
                          <a:sym typeface="Arial"/>
                        </a:rPr>
                        <a:t>中国银行申请表格</a:t>
                      </a:r>
                      <a:r>
                        <a:rPr lang="zh-CN" sz="1400" b="1" u="none" strike="noStrike" cap="none">
                          <a:latin typeface="Arial"/>
                          <a:ea typeface="Arial"/>
                          <a:cs typeface="Arial"/>
                          <a:sym typeface="Arial"/>
                        </a:rPr>
                        <a:t>，给</a:t>
                      </a:r>
                      <a:r>
                        <a:rPr lang="zh-CN" sz="1400" b="1" u="sng" strike="noStrike" cap="none">
                          <a:latin typeface="Arial"/>
                          <a:ea typeface="Arial"/>
                          <a:cs typeface="Arial"/>
                          <a:sym typeface="Arial"/>
                        </a:rPr>
                        <a:t>中国银行申请表格</a:t>
                      </a:r>
                      <a:r>
                        <a:rPr lang="zh-CN" sz="1400" b="1" u="none" strike="noStrike" cap="none">
                          <a:latin typeface="Arial"/>
                          <a:ea typeface="Arial"/>
                          <a:cs typeface="Arial"/>
                          <a:sym typeface="Arial"/>
                        </a:rPr>
                        <a:t>设置超链接。）</a:t>
                      </a:r>
                      <a:endParaRPr sz="1400" b="1" u="none" strike="noStrike" cap="none">
                        <a:latin typeface="Arial"/>
                        <a:ea typeface="Arial"/>
                        <a:cs typeface="Arial"/>
                        <a:sym typeface="Arial"/>
                      </a:endParaRPr>
                    </a:p>
                  </a:txBody>
                  <a:tcPr marL="52475" marR="52475" marT="0" marB="0" anchor="ctr"/>
                </a:tc>
                <a:tc>
                  <a:txBody>
                    <a:bodyPr/>
                    <a:lstStyle/>
                    <a:p>
                      <a:pPr marL="0" marR="0" lvl="0" indent="0" algn="l" rtl="0">
                        <a:lnSpc>
                          <a:spcPct val="100000"/>
                        </a:lnSpc>
                        <a:spcBef>
                          <a:spcPts val="0"/>
                        </a:spcBef>
                        <a:spcAft>
                          <a:spcPts val="0"/>
                        </a:spcAft>
                        <a:buClr>
                          <a:srgbClr val="000000"/>
                        </a:buClr>
                        <a:buSzPts val="1200"/>
                        <a:buFont typeface="Arial"/>
                        <a:buNone/>
                      </a:pPr>
                      <a:r>
                        <a:rPr lang="zh-CN" sz="1200" b="1" u="none" strike="noStrike" cap="none" dirty="0">
                          <a:latin typeface="Arial"/>
                          <a:ea typeface="Arial"/>
                          <a:cs typeface="Arial"/>
                          <a:sym typeface="Arial"/>
                        </a:rPr>
                        <a:t> </a:t>
                      </a:r>
                      <a:endParaRPr sz="1200" b="1" u="none" strike="noStrike" cap="none" dirty="0">
                        <a:latin typeface="Arial"/>
                        <a:ea typeface="Arial"/>
                        <a:cs typeface="Arial"/>
                        <a:sym typeface="Arial"/>
                      </a:endParaRPr>
                    </a:p>
                  </a:txBody>
                  <a:tcPr marL="52475" marR="52475" marT="0" marB="0"/>
                </a:tc>
                <a:extLst>
                  <a:ext uri="{0D108BD9-81ED-4DB2-BD59-A6C34878D82A}">
                    <a16:rowId xmlns:a16="http://schemas.microsoft.com/office/drawing/2014/main" val="10014"/>
                  </a:ext>
                </a:extLst>
              </a:tr>
            </a:tbl>
          </a:graphicData>
        </a:graphic>
      </p:graphicFrame>
      <p:graphicFrame>
        <p:nvGraphicFramePr>
          <p:cNvPr id="456" name="Google Shape;456;p16"/>
          <p:cNvGraphicFramePr/>
          <p:nvPr>
            <p:extLst>
              <p:ext uri="{D42A27DB-BD31-4B8C-83A1-F6EECF244321}">
                <p14:modId xmlns:p14="http://schemas.microsoft.com/office/powerpoint/2010/main" val="1986227471"/>
              </p:ext>
            </p:extLst>
          </p:nvPr>
        </p:nvGraphicFramePr>
        <p:xfrm>
          <a:off x="6169606" y="1265633"/>
          <a:ext cx="5347850" cy="258175"/>
        </p:xfrm>
        <a:graphic>
          <a:graphicData uri="http://schemas.openxmlformats.org/drawingml/2006/table">
            <a:tbl>
              <a:tblPr firstRow="1" firstCol="1" bandRow="1">
                <a:noFill/>
                <a:tableStyleId>{CFF3F1AB-DED5-4D33-9715-3EDFFD0C9817}</a:tableStyleId>
              </a:tblPr>
              <a:tblGrid>
                <a:gridCol w="3947075">
                  <a:extLst>
                    <a:ext uri="{9D8B030D-6E8A-4147-A177-3AD203B41FA5}">
                      <a16:colId xmlns:a16="http://schemas.microsoft.com/office/drawing/2014/main" val="20000"/>
                    </a:ext>
                  </a:extLst>
                </a:gridCol>
                <a:gridCol w="1400775">
                  <a:extLst>
                    <a:ext uri="{9D8B030D-6E8A-4147-A177-3AD203B41FA5}">
                      <a16:colId xmlns:a16="http://schemas.microsoft.com/office/drawing/2014/main" val="20001"/>
                    </a:ext>
                  </a:extLst>
                </a:gridCol>
              </a:tblGrid>
              <a:tr h="258175">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a:latin typeface="Arial"/>
                          <a:ea typeface="Arial"/>
                          <a:cs typeface="Arial"/>
                          <a:sym typeface="Arial"/>
                        </a:rPr>
                        <a:t>学生贷款网页写作风格要点</a:t>
                      </a:r>
                      <a:endParaRPr sz="1400" b="1" u="none" strike="noStrike" cap="none">
                        <a:latin typeface="Arial"/>
                        <a:ea typeface="Arial"/>
                        <a:cs typeface="Arial"/>
                        <a:sym typeface="Arial"/>
                      </a:endParaRPr>
                    </a:p>
                  </a:txBody>
                  <a:tcPr marL="52475" marR="52475" marT="0" marB="0"/>
                </a:tc>
                <a:tc>
                  <a:txBody>
                    <a:bodyPr/>
                    <a:lstStyle/>
                    <a:p>
                      <a:pPr marL="0" marR="0" lvl="0" indent="0" algn="l" rtl="0">
                        <a:lnSpc>
                          <a:spcPct val="100000"/>
                        </a:lnSpc>
                        <a:spcBef>
                          <a:spcPts val="0"/>
                        </a:spcBef>
                        <a:spcAft>
                          <a:spcPts val="0"/>
                        </a:spcAft>
                        <a:buClr>
                          <a:srgbClr val="000000"/>
                        </a:buClr>
                        <a:buSzPts val="1400"/>
                        <a:buFont typeface="Arial"/>
                        <a:buNone/>
                      </a:pPr>
                      <a:r>
                        <a:rPr lang="zh-CN" sz="1400" b="1" u="none" strike="noStrike" cap="none" dirty="0">
                          <a:latin typeface="Arial"/>
                          <a:ea typeface="Arial"/>
                          <a:cs typeface="Arial"/>
                          <a:sym typeface="Arial"/>
                        </a:rPr>
                        <a:t>是否达到？</a:t>
                      </a:r>
                      <a:endParaRPr sz="1400" b="1" u="none" strike="noStrike" cap="none" dirty="0">
                        <a:latin typeface="Arial"/>
                        <a:ea typeface="Arial"/>
                        <a:cs typeface="Arial"/>
                        <a:sym typeface="Arial"/>
                      </a:endParaRPr>
                    </a:p>
                  </a:txBody>
                  <a:tcPr marL="52475" marR="52475" marT="0" marB="0"/>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主题5">
  <a:themeElements>
    <a:clrScheme name="slidepower">
      <a:dk1>
        <a:srgbClr val="000000"/>
      </a:dk1>
      <a:lt1>
        <a:srgbClr val="FFFFFF"/>
      </a:lt1>
      <a:dk2>
        <a:srgbClr val="44546A"/>
      </a:dk2>
      <a:lt2>
        <a:srgbClr val="E7E6E6"/>
      </a:lt2>
      <a:accent1>
        <a:srgbClr val="354B5E"/>
      </a:accent1>
      <a:accent2>
        <a:srgbClr val="D74B4B"/>
      </a:accent2>
      <a:accent3>
        <a:srgbClr val="2192BC"/>
      </a:accent3>
      <a:accent4>
        <a:srgbClr val="A7AA9D"/>
      </a:accent4>
      <a:accent5>
        <a:srgbClr val="475F77"/>
      </a:accent5>
      <a:accent6>
        <a:srgbClr val="BFBFBF"/>
      </a:accent6>
      <a:hlink>
        <a:srgbClr val="D74B4B"/>
      </a:hlink>
      <a:folHlink>
        <a:srgbClr val="869F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4494</Words>
  <Application>Microsoft Office PowerPoint</Application>
  <PresentationFormat>宽屏</PresentationFormat>
  <Paragraphs>797</Paragraphs>
  <Slides>43</Slides>
  <Notes>43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Noto Sans Symbols</vt:lpstr>
      <vt:lpstr>Arial</vt:lpstr>
      <vt:lpstr>Calibri</vt:lpstr>
      <vt:lpstr>Impact</vt:lpstr>
      <vt:lpstr>Times New Roman</vt:lpstr>
      <vt:lpstr>主题5</vt:lpstr>
      <vt:lpstr>中国银行学生贷款页面本地化</vt:lpstr>
      <vt:lpstr>PowerPoint 演示文稿</vt:lpstr>
      <vt:lpstr>项目要求</vt:lpstr>
      <vt:lpstr>项目要求</vt:lpstr>
      <vt:lpstr>人员分工</vt:lpstr>
      <vt:lpstr>前期调研</vt:lpstr>
      <vt:lpstr>银行贷款本地化写作考虑因素</vt:lpstr>
      <vt:lpstr>基于案例的银行学生贷款语言风格分析</vt:lpstr>
      <vt:lpstr>语言风格检查表</vt:lpstr>
      <vt:lpstr>基于语料库的语言风格及表达方式分析</vt:lpstr>
      <vt:lpstr>基于语料库的语言风格及表达方式分析：语料采集</vt:lpstr>
      <vt:lpstr>语步分析：中文页面</vt:lpstr>
      <vt:lpstr>语步分析：英文页面</vt:lpstr>
      <vt:lpstr>英文银行留学贷款页面可读性分析</vt:lpstr>
      <vt:lpstr>高频词：中文页面</vt:lpstr>
      <vt:lpstr>高频词：英文页面</vt:lpstr>
      <vt:lpstr>人称使用：英文页面</vt:lpstr>
      <vt:lpstr>人称使用：英文页面</vt:lpstr>
      <vt:lpstr>语态</vt:lpstr>
      <vt:lpstr>情态动词</vt:lpstr>
      <vt:lpstr>情感分析</vt:lpstr>
      <vt:lpstr>项目本地化实现</vt:lpstr>
      <vt:lpstr>网页内容架构分析-网站搭建</vt:lpstr>
      <vt:lpstr>PowerPoint 演示文稿</vt:lpstr>
      <vt:lpstr>技术写作：名称确定与横幅背景图选择</vt:lpstr>
      <vt:lpstr>技术写作：贷款产品优势</vt:lpstr>
      <vt:lpstr>技术写作：贷款产品申请</vt:lpstr>
      <vt:lpstr>技术写作：贷款步骤</vt:lpstr>
      <vt:lpstr>技术写作：常见问题</vt:lpstr>
      <vt:lpstr>技术写作：还款方式和利率</vt:lpstr>
      <vt:lpstr>技术写作：改写</vt:lpstr>
      <vt:lpstr>技术写作：隐私条款</vt:lpstr>
      <vt:lpstr>技术写作：细节和整体风格</vt:lpstr>
      <vt:lpstr>网页风格指南</vt:lpstr>
      <vt:lpstr>项目中遇到的问题与解决办法</vt:lpstr>
      <vt:lpstr>项目中遇到的问题与解决办法</vt:lpstr>
      <vt:lpstr>项目反思</vt:lpstr>
      <vt:lpstr>项目反思</vt:lpstr>
      <vt:lpstr>参考文献</vt:lpstr>
      <vt:lpstr>参考文献</vt:lpstr>
      <vt:lpstr>参考文献</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中国银行学生贷款页面本地化</dc:title>
  <dc:creator>王雅婧</dc:creator>
  <cp:lastModifiedBy>Zeng Yachne</cp:lastModifiedBy>
  <cp:revision>47</cp:revision>
  <dcterms:modified xsi:type="dcterms:W3CDTF">2018-12-28T05:54:17Z</dcterms:modified>
</cp:coreProperties>
</file>