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1"/>
  </p:notesMasterIdLst>
  <p:handoutMasterIdLst>
    <p:handoutMasterId r:id="rId12"/>
  </p:handoutMasterIdLst>
  <p:sldIdLst>
    <p:sldId id="294" r:id="rId2"/>
    <p:sldId id="284" r:id="rId3"/>
    <p:sldId id="311" r:id="rId4"/>
    <p:sldId id="346" r:id="rId5"/>
    <p:sldId id="317" r:id="rId6"/>
    <p:sldId id="347" r:id="rId7"/>
    <p:sldId id="322" r:id="rId8"/>
    <p:sldId id="361" r:id="rId9"/>
    <p:sldId id="338"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D40"/>
    <a:srgbClr val="F1333F"/>
    <a:srgbClr val="F6303E"/>
    <a:srgbClr val="F5333F"/>
    <a:srgbClr val="E72D3F"/>
    <a:srgbClr val="E72D40"/>
    <a:srgbClr val="A8A8A8"/>
    <a:srgbClr val="898989"/>
    <a:srgbClr val="989898"/>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8" autoAdjust="0"/>
    <p:restoredTop sz="96271"/>
  </p:normalViewPr>
  <p:slideViewPr>
    <p:cSldViewPr snapToGrid="0" showGuides="1">
      <p:cViewPr varScale="1">
        <p:scale>
          <a:sx n="109" d="100"/>
          <a:sy n="109" d="100"/>
        </p:scale>
        <p:origin x="485"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1691645504"/>
        <c:axId val="-1691652576"/>
      </c:barChart>
      <c:catAx>
        <c:axId val="-1691645504"/>
        <c:scaling>
          <c:orientation val="minMax"/>
        </c:scaling>
        <c:delete val="1"/>
        <c:axPos val="l"/>
        <c:numFmt formatCode="General" sourceLinked="1"/>
        <c:majorTickMark val="out"/>
        <c:minorTickMark val="none"/>
        <c:tickLblPos val="nextTo"/>
        <c:crossAx val="-1691652576"/>
        <c:crosses val="autoZero"/>
        <c:auto val="1"/>
        <c:lblAlgn val="ctr"/>
        <c:lblOffset val="100"/>
        <c:noMultiLvlLbl val="0"/>
      </c:catAx>
      <c:valAx>
        <c:axId val="-1691652576"/>
        <c:scaling>
          <c:orientation val="minMax"/>
        </c:scaling>
        <c:delete val="1"/>
        <c:axPos val="b"/>
        <c:numFmt formatCode="0%" sourceLinked="1"/>
        <c:majorTickMark val="out"/>
        <c:minorTickMark val="none"/>
        <c:tickLblPos val="nextTo"/>
        <c:crossAx val="-16916455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691658016"/>
        <c:axId val="-2086931280"/>
      </c:barChart>
      <c:catAx>
        <c:axId val="-1691658016"/>
        <c:scaling>
          <c:orientation val="minMax"/>
        </c:scaling>
        <c:delete val="1"/>
        <c:axPos val="l"/>
        <c:numFmt formatCode="General" sourceLinked="1"/>
        <c:majorTickMark val="out"/>
        <c:minorTickMark val="none"/>
        <c:tickLblPos val="nextTo"/>
        <c:crossAx val="-2086931280"/>
        <c:crosses val="autoZero"/>
        <c:auto val="1"/>
        <c:lblAlgn val="ctr"/>
        <c:lblOffset val="100"/>
        <c:noMultiLvlLbl val="0"/>
      </c:catAx>
      <c:valAx>
        <c:axId val="-2086931280"/>
        <c:scaling>
          <c:orientation val="minMax"/>
        </c:scaling>
        <c:delete val="1"/>
        <c:axPos val="b"/>
        <c:numFmt formatCode="0%" sourceLinked="1"/>
        <c:majorTickMark val="out"/>
        <c:minorTickMark val="none"/>
        <c:tickLblPos val="nextTo"/>
        <c:crossAx val="-169165801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086924752"/>
        <c:axId val="-1640547072"/>
      </c:barChart>
      <c:catAx>
        <c:axId val="-2086924752"/>
        <c:scaling>
          <c:orientation val="minMax"/>
        </c:scaling>
        <c:delete val="1"/>
        <c:axPos val="l"/>
        <c:numFmt formatCode="General" sourceLinked="1"/>
        <c:majorTickMark val="out"/>
        <c:minorTickMark val="none"/>
        <c:tickLblPos val="nextTo"/>
        <c:crossAx val="-1640547072"/>
        <c:crosses val="autoZero"/>
        <c:auto val="1"/>
        <c:lblAlgn val="ctr"/>
        <c:lblOffset val="100"/>
        <c:noMultiLvlLbl val="0"/>
      </c:catAx>
      <c:valAx>
        <c:axId val="-1640547072"/>
        <c:scaling>
          <c:orientation val="minMax"/>
        </c:scaling>
        <c:delete val="1"/>
        <c:axPos val="b"/>
        <c:numFmt formatCode="0%" sourceLinked="1"/>
        <c:majorTickMark val="out"/>
        <c:minorTickMark val="none"/>
        <c:tickLblPos val="nextTo"/>
        <c:crossAx val="-20869247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1640542176"/>
        <c:axId val="-1640541088"/>
      </c:barChart>
      <c:catAx>
        <c:axId val="-1640542176"/>
        <c:scaling>
          <c:orientation val="minMax"/>
        </c:scaling>
        <c:delete val="1"/>
        <c:axPos val="l"/>
        <c:numFmt formatCode="General" sourceLinked="1"/>
        <c:majorTickMark val="out"/>
        <c:minorTickMark val="none"/>
        <c:tickLblPos val="nextTo"/>
        <c:crossAx val="-1640541088"/>
        <c:crosses val="autoZero"/>
        <c:auto val="1"/>
        <c:lblAlgn val="ctr"/>
        <c:lblOffset val="100"/>
        <c:noMultiLvlLbl val="0"/>
      </c:catAx>
      <c:valAx>
        <c:axId val="-1640541088"/>
        <c:scaling>
          <c:orientation val="minMax"/>
        </c:scaling>
        <c:delete val="1"/>
        <c:axPos val="b"/>
        <c:numFmt formatCode="0%" sourceLinked="1"/>
        <c:majorTickMark val="out"/>
        <c:minorTickMark val="none"/>
        <c:tickLblPos val="nextTo"/>
        <c:crossAx val="-164054217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09-04-2021</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4/9/2021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4942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09-04-2021</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09-04-2021</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09-04-2021</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09-04-2021</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09-04-2021</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09-04-2021</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09-04-2021</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09-04-2021</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09-04-2021</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09-04-2021</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09-04-2021</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09-04-2021</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09-04-2021</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2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hyperlink" Target="https://augmentor.readthedocs.io/en/master/" TargetMode="External"/><Relationship Id="rId1" Type="http://schemas.openxmlformats.org/officeDocument/2006/relationships/slideLayout" Target="../slideLayouts/slideLayout8.xml"/><Relationship Id="rId4" Type="http://schemas.openxmlformats.org/officeDocument/2006/relationships/image" Target="../media/image33.jpe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36.gif"/></Relationships>
</file>

<file path=ppt/slides/_rels/slide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hyperlink" Target="https://www.tensorflow.org/tutorials/images/cnn" TargetMode="External"/><Relationship Id="rId1" Type="http://schemas.openxmlformats.org/officeDocument/2006/relationships/slideLayout" Target="../slideLayouts/slideLayout1.xml"/><Relationship Id="rId5" Type="http://schemas.openxmlformats.org/officeDocument/2006/relationships/hyperlink" Target="https://www.tensorflow.org/api_docs/python/tf/keras/layers/experimental/preprocessing/RandomFlip" TargetMode="External"/><Relationship Id="rId4" Type="http://schemas.openxmlformats.org/officeDocument/2006/relationships/hyperlink" Target="https://www.tensorflow.org/api_docs/python/tf/keras/layers/experimental/preprocessing/Rescal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09-04-2021</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1</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635172" y="882590"/>
            <a:ext cx="3427255" cy="113829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Course :</a:t>
            </a:r>
            <a:r>
              <a:rPr lang="en-IN" sz="1400" b="0" i="0" u="none" strike="noStrike" cap="none" dirty="0">
                <a:solidFill>
                  <a:schemeClr val="lt1"/>
                </a:solidFill>
                <a:latin typeface="Proxima Nova"/>
                <a:ea typeface="Proxima Nova"/>
                <a:cs typeface="Proxima Nova"/>
                <a:sym typeface="Proxima Nova"/>
              </a:rPr>
              <a:t> Machine Learning</a:t>
            </a:r>
            <a:endParaRPr sz="1400" dirty="0"/>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Lecture </a:t>
            </a:r>
            <a:r>
              <a:rPr lang="en-IN" sz="1400" b="1" dirty="0">
                <a:solidFill>
                  <a:srgbClr val="FFFFFF"/>
                </a:solidFill>
                <a:latin typeface="Proxima Nova"/>
                <a:ea typeface="Proxima Nova"/>
                <a:cs typeface="Proxima Nova"/>
                <a:sym typeface="Proxima Nova"/>
              </a:rPr>
              <a:t>On</a:t>
            </a:r>
            <a:r>
              <a:rPr lang="en-IN" sz="1400" b="1" i="0" u="none" strike="noStrike" cap="none" dirty="0">
                <a:solidFill>
                  <a:srgbClr val="FFFFFF"/>
                </a:solidFill>
                <a:latin typeface="Proxima Nova"/>
                <a:ea typeface="Proxima Nova"/>
                <a:cs typeface="Proxima Nova"/>
                <a:sym typeface="Proxima Nova"/>
              </a:rPr>
              <a:t> :</a:t>
            </a:r>
            <a:r>
              <a:rPr lang="en-IN" sz="1400" b="0" i="0" u="none" strike="noStrike" cap="none" dirty="0">
                <a:solidFill>
                  <a:srgbClr val="FFFFFF"/>
                </a:solidFill>
                <a:latin typeface="Proxima Nova"/>
                <a:ea typeface="Proxima Nova"/>
                <a:cs typeface="Proxima Nova"/>
                <a:sym typeface="Proxima Nova"/>
              </a:rPr>
              <a:t> </a:t>
            </a:r>
            <a:r>
              <a:rPr lang="en-IN" sz="1400" b="0" i="0" u="none" strike="noStrike" cap="none" dirty="0">
                <a:solidFill>
                  <a:schemeClr val="lt1"/>
                </a:solidFill>
                <a:latin typeface="Proxima Nova"/>
                <a:ea typeface="Proxima Nova"/>
                <a:cs typeface="Proxima Nova"/>
                <a:sym typeface="Proxima Nova"/>
              </a:rPr>
              <a:t>CNN | Pre assignment</a:t>
            </a:r>
          </a:p>
          <a:p>
            <a:pPr marL="0" marR="0" lvl="0" indent="0" rtl="0">
              <a:lnSpc>
                <a:spcPct val="90000"/>
              </a:lnSpc>
              <a:spcBef>
                <a:spcPts val="1000"/>
              </a:spcBef>
              <a:spcAft>
                <a:spcPts val="0"/>
              </a:spcAft>
              <a:buClr>
                <a:srgbClr val="000000"/>
              </a:buClr>
              <a:buSzPts val="1800"/>
              <a:buFont typeface="Arial"/>
              <a:buNone/>
            </a:pPr>
            <a:r>
              <a:rPr lang="en-IN" sz="1400" b="1" i="0" u="none" strike="noStrike" cap="none" dirty="0">
                <a:solidFill>
                  <a:srgbClr val="FFFFFF"/>
                </a:solidFill>
                <a:latin typeface="Proxima Nova"/>
                <a:ea typeface="Proxima Nova"/>
                <a:cs typeface="Proxima Nova"/>
                <a:sym typeface="Proxima Nova"/>
              </a:rPr>
              <a:t>Instructor :</a:t>
            </a:r>
            <a:r>
              <a:rPr lang="en-IN" sz="1400" b="0" i="0" u="none" strike="noStrike" cap="none" dirty="0">
                <a:solidFill>
                  <a:schemeClr val="lt1"/>
                </a:solidFill>
                <a:latin typeface="Proxima Nova"/>
                <a:ea typeface="Proxima Nova"/>
                <a:cs typeface="Proxima Nova"/>
                <a:sym typeface="Proxima Nova"/>
              </a:rPr>
              <a:t> Manish Kumar</a:t>
            </a:r>
            <a:endParaRPr sz="14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F68E0F15-4085-254C-85FA-AC54A2A48273}" type="datetime1">
              <a:rPr lang="en-IN" sz="900" smtClean="0">
                <a:latin typeface="Proxima Nova Rg" pitchFamily="50" charset="0"/>
              </a:rPr>
              <a:t>09-04-2021</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2</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x-none" sz="2800" dirty="0">
                <a:solidFill>
                  <a:schemeClr val="bg1"/>
                </a:solidFill>
              </a:rPr>
              <a:t>Today’s Agenda</a:t>
            </a:r>
            <a:endParaRPr lang="en-US" sz="2800" dirty="0">
              <a:solidFill>
                <a:schemeClr val="bg1"/>
              </a:solidFill>
            </a:endParaRPr>
          </a:p>
        </p:txBody>
      </p:sp>
      <p:sp>
        <p:nvSpPr>
          <p:cNvPr id="8" name="TextBox 7">
            <a:extLst>
              <a:ext uri="{FF2B5EF4-FFF2-40B4-BE49-F238E27FC236}">
                <a16:creationId xmlns:a16="http://schemas.microsoft.com/office/drawing/2014/main" id="{7BFDADA1-8BEB-7444-8D62-1054AB2DC17A}"/>
              </a:ext>
            </a:extLst>
          </p:cNvPr>
          <p:cNvSpPr txBox="1"/>
          <p:nvPr/>
        </p:nvSpPr>
        <p:spPr>
          <a:xfrm>
            <a:off x="764784" y="1701321"/>
            <a:ext cx="488787" cy="400110"/>
          </a:xfrm>
          <a:prstGeom prst="rect">
            <a:avLst/>
          </a:prstGeom>
          <a:noFill/>
        </p:spPr>
        <p:txBody>
          <a:bodyPr wrap="square" rtlCol="0">
            <a:spAutoFit/>
          </a:bodyPr>
          <a:lstStyle/>
          <a:p>
            <a:r>
              <a:rPr lang="en-US" sz="2000" dirty="0">
                <a:solidFill>
                  <a:schemeClr val="bg1">
                    <a:alpha val="50000"/>
                  </a:schemeClr>
                </a:solidFill>
              </a:rPr>
              <a:t>1</a:t>
            </a:r>
          </a:p>
        </p:txBody>
      </p:sp>
      <p:sp>
        <p:nvSpPr>
          <p:cNvPr id="10" name="TextBox 9">
            <a:extLst>
              <a:ext uri="{FF2B5EF4-FFF2-40B4-BE49-F238E27FC236}">
                <a16:creationId xmlns:a16="http://schemas.microsoft.com/office/drawing/2014/main" id="{0538B510-357C-0343-8403-F27CC8D815FA}"/>
              </a:ext>
            </a:extLst>
          </p:cNvPr>
          <p:cNvSpPr txBox="1"/>
          <p:nvPr/>
        </p:nvSpPr>
        <p:spPr>
          <a:xfrm>
            <a:off x="768902" y="2125577"/>
            <a:ext cx="488787" cy="400110"/>
          </a:xfrm>
          <a:prstGeom prst="rect">
            <a:avLst/>
          </a:prstGeom>
          <a:noFill/>
        </p:spPr>
        <p:txBody>
          <a:bodyPr wrap="square" rtlCol="0">
            <a:spAutoFit/>
          </a:bodyPr>
          <a:lstStyle/>
          <a:p>
            <a:r>
              <a:rPr lang="en-US" sz="2000" dirty="0">
                <a:solidFill>
                  <a:schemeClr val="bg1">
                    <a:alpha val="50000"/>
                  </a:schemeClr>
                </a:solidFill>
              </a:rPr>
              <a:t>2</a:t>
            </a:r>
          </a:p>
        </p:txBody>
      </p:sp>
      <p:sp>
        <p:nvSpPr>
          <p:cNvPr id="12" name="TextBox 11">
            <a:extLst>
              <a:ext uri="{FF2B5EF4-FFF2-40B4-BE49-F238E27FC236}">
                <a16:creationId xmlns:a16="http://schemas.microsoft.com/office/drawing/2014/main" id="{CC6DA526-7246-5E47-BF08-5DD63D058FBC}"/>
              </a:ext>
            </a:extLst>
          </p:cNvPr>
          <p:cNvSpPr txBox="1"/>
          <p:nvPr/>
        </p:nvSpPr>
        <p:spPr>
          <a:xfrm>
            <a:off x="781259" y="2545708"/>
            <a:ext cx="488787" cy="400110"/>
          </a:xfrm>
          <a:prstGeom prst="rect">
            <a:avLst/>
          </a:prstGeom>
          <a:noFill/>
        </p:spPr>
        <p:txBody>
          <a:bodyPr wrap="square" rtlCol="0">
            <a:spAutoFit/>
          </a:bodyPr>
          <a:lstStyle/>
          <a:p>
            <a:r>
              <a:rPr lang="en-US" sz="2000" dirty="0">
                <a:solidFill>
                  <a:schemeClr val="bg1">
                    <a:alpha val="50000"/>
                  </a:schemeClr>
                </a:solidFill>
              </a:rPr>
              <a:t>3</a:t>
            </a:r>
          </a:p>
        </p:txBody>
      </p:sp>
      <p:sp>
        <p:nvSpPr>
          <p:cNvPr id="13" name="TextBox 12">
            <a:extLst>
              <a:ext uri="{FF2B5EF4-FFF2-40B4-BE49-F238E27FC236}">
                <a16:creationId xmlns:a16="http://schemas.microsoft.com/office/drawing/2014/main" id="{59B4E562-F658-5A48-ADA3-29F935235E39}"/>
              </a:ext>
            </a:extLst>
          </p:cNvPr>
          <p:cNvSpPr txBox="1"/>
          <p:nvPr/>
        </p:nvSpPr>
        <p:spPr>
          <a:xfrm>
            <a:off x="1253571" y="2125577"/>
            <a:ext cx="6171763" cy="400110"/>
          </a:xfrm>
          <a:prstGeom prst="rect">
            <a:avLst/>
          </a:prstGeom>
          <a:noFill/>
        </p:spPr>
        <p:txBody>
          <a:bodyPr wrap="square" rtlCol="0">
            <a:spAutoFit/>
          </a:bodyPr>
          <a:lstStyle/>
          <a:p>
            <a:r>
              <a:rPr lang="en-US" sz="2000" dirty="0">
                <a:solidFill>
                  <a:schemeClr val="bg1"/>
                </a:solidFill>
              </a:rPr>
              <a:t>Dataset Understanding</a:t>
            </a:r>
          </a:p>
        </p:txBody>
      </p:sp>
      <p:sp>
        <p:nvSpPr>
          <p:cNvPr id="14" name="TextBox 13">
            <a:extLst>
              <a:ext uri="{FF2B5EF4-FFF2-40B4-BE49-F238E27FC236}">
                <a16:creationId xmlns:a16="http://schemas.microsoft.com/office/drawing/2014/main" id="{489EB848-69AF-294E-9C57-12EA868C138C}"/>
              </a:ext>
            </a:extLst>
          </p:cNvPr>
          <p:cNvSpPr txBox="1"/>
          <p:nvPr/>
        </p:nvSpPr>
        <p:spPr>
          <a:xfrm>
            <a:off x="781259" y="2953481"/>
            <a:ext cx="488787" cy="400110"/>
          </a:xfrm>
          <a:prstGeom prst="rect">
            <a:avLst/>
          </a:prstGeom>
          <a:noFill/>
        </p:spPr>
        <p:txBody>
          <a:bodyPr wrap="square" rtlCol="0">
            <a:spAutoFit/>
          </a:bodyPr>
          <a:lstStyle/>
          <a:p>
            <a:r>
              <a:rPr lang="en-US" sz="2000" dirty="0">
                <a:solidFill>
                  <a:schemeClr val="bg1">
                    <a:alpha val="50000"/>
                  </a:schemeClr>
                </a:solidFill>
              </a:rPr>
              <a:t>4</a:t>
            </a:r>
          </a:p>
        </p:txBody>
      </p:sp>
      <p:sp>
        <p:nvSpPr>
          <p:cNvPr id="15" name="TextBox 14">
            <a:extLst>
              <a:ext uri="{FF2B5EF4-FFF2-40B4-BE49-F238E27FC236}">
                <a16:creationId xmlns:a16="http://schemas.microsoft.com/office/drawing/2014/main" id="{15467E89-5D0D-FD48-8034-A654CB6682F2}"/>
              </a:ext>
            </a:extLst>
          </p:cNvPr>
          <p:cNvSpPr txBox="1"/>
          <p:nvPr/>
        </p:nvSpPr>
        <p:spPr>
          <a:xfrm>
            <a:off x="1270046" y="2542043"/>
            <a:ext cx="4276975" cy="400110"/>
          </a:xfrm>
          <a:prstGeom prst="rect">
            <a:avLst/>
          </a:prstGeom>
          <a:noFill/>
        </p:spPr>
        <p:txBody>
          <a:bodyPr wrap="square" rtlCol="0">
            <a:spAutoFit/>
          </a:bodyPr>
          <a:lstStyle/>
          <a:p>
            <a:r>
              <a:rPr lang="en-US" sz="2000" dirty="0">
                <a:solidFill>
                  <a:schemeClr val="bg1"/>
                </a:solidFill>
              </a:rPr>
              <a:t>Project Pipeline</a:t>
            </a:r>
          </a:p>
        </p:txBody>
      </p:sp>
      <p:sp>
        <p:nvSpPr>
          <p:cNvPr id="17" name="TextBox 16">
            <a:extLst>
              <a:ext uri="{FF2B5EF4-FFF2-40B4-BE49-F238E27FC236}">
                <a16:creationId xmlns:a16="http://schemas.microsoft.com/office/drawing/2014/main" id="{59B4E562-F658-5A48-ADA3-29F935235E39}"/>
              </a:ext>
            </a:extLst>
          </p:cNvPr>
          <p:cNvSpPr txBox="1"/>
          <p:nvPr/>
        </p:nvSpPr>
        <p:spPr>
          <a:xfrm>
            <a:off x="1253571" y="1746450"/>
            <a:ext cx="6171763" cy="400110"/>
          </a:xfrm>
          <a:prstGeom prst="rect">
            <a:avLst/>
          </a:prstGeom>
          <a:noFill/>
        </p:spPr>
        <p:txBody>
          <a:bodyPr wrap="square" rtlCol="0">
            <a:spAutoFit/>
          </a:bodyPr>
          <a:lstStyle/>
          <a:p>
            <a:r>
              <a:rPr lang="en-US" sz="2000" dirty="0">
                <a:solidFill>
                  <a:schemeClr val="bg1"/>
                </a:solidFill>
              </a:rPr>
              <a:t>Problem Statement</a:t>
            </a:r>
          </a:p>
        </p:txBody>
      </p:sp>
      <p:sp>
        <p:nvSpPr>
          <p:cNvPr id="2" name="Footer Placeholder 1"/>
          <p:cNvSpPr>
            <a:spLocks noGrp="1"/>
          </p:cNvSpPr>
          <p:nvPr>
            <p:ph type="ftr" sz="quarter" idx="11"/>
          </p:nvPr>
        </p:nvSpPr>
        <p:spPr/>
        <p:txBody>
          <a:bodyPr/>
          <a:lstStyle/>
          <a:p>
            <a:pPr algn="ctr"/>
            <a:r>
              <a:rPr lang="en-US" dirty="0">
                <a:latin typeface="Proxima Nova Light" panose="02000506030000020004" pitchFamily="2" charset="77"/>
              </a:rPr>
              <a:t>PG Diploma in ML/AI</a:t>
            </a:r>
            <a:endParaRPr lang="en-IN" dirty="0">
              <a:latin typeface="Proxima Nova Light" panose="02000506030000020004" pitchFamily="2" charset="77"/>
            </a:endParaRPr>
          </a:p>
        </p:txBody>
      </p:sp>
      <p:sp>
        <p:nvSpPr>
          <p:cNvPr id="19" name="TextBox 18">
            <a:extLst>
              <a:ext uri="{FF2B5EF4-FFF2-40B4-BE49-F238E27FC236}">
                <a16:creationId xmlns:a16="http://schemas.microsoft.com/office/drawing/2014/main" id="{15467E89-5D0D-FD48-8034-A654CB6682F2}"/>
              </a:ext>
            </a:extLst>
          </p:cNvPr>
          <p:cNvSpPr txBox="1"/>
          <p:nvPr/>
        </p:nvSpPr>
        <p:spPr>
          <a:xfrm>
            <a:off x="1270046" y="2941921"/>
            <a:ext cx="4276975" cy="400110"/>
          </a:xfrm>
          <a:prstGeom prst="rect">
            <a:avLst/>
          </a:prstGeom>
          <a:noFill/>
        </p:spPr>
        <p:txBody>
          <a:bodyPr wrap="square" rtlCol="0">
            <a:spAutoFit/>
          </a:bodyPr>
          <a:lstStyle/>
          <a:p>
            <a:r>
              <a:rPr lang="en-US" sz="2000" dirty="0">
                <a:solidFill>
                  <a:schemeClr val="bg1"/>
                </a:solidFill>
              </a:rPr>
              <a:t>Starter Code Walkthrough</a:t>
            </a:r>
          </a:p>
        </p:txBody>
      </p:sp>
    </p:spTree>
    <p:extLst>
      <p:ext uri="{BB962C8B-B14F-4D97-AF65-F5344CB8AC3E}">
        <p14:creationId xmlns:p14="http://schemas.microsoft.com/office/powerpoint/2010/main" val="388365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7409487" cy="382564"/>
          </a:xfrm>
        </p:spPr>
        <p:txBody>
          <a:bodyPr/>
          <a:lstStyle/>
          <a:p>
            <a:r>
              <a:rPr lang="en-US" dirty="0"/>
              <a:t>Problem Statement</a:t>
            </a:r>
          </a:p>
        </p:txBody>
      </p:sp>
      <p:sp>
        <p:nvSpPr>
          <p:cNvPr id="2" name="Date Placeholder 1"/>
          <p:cNvSpPr>
            <a:spLocks noGrp="1"/>
          </p:cNvSpPr>
          <p:nvPr>
            <p:ph type="dt" sz="half" idx="10"/>
          </p:nvPr>
        </p:nvSpPr>
        <p:spPr/>
        <p:txBody>
          <a:bodyPr/>
          <a:lstStyle/>
          <a:p>
            <a:fld id="{138FFB07-BED2-294C-9E7A-EDD105F2A934}" type="datetime1">
              <a:rPr lang="en-IN" smtClean="0"/>
              <a:t>09-04-2021</a:t>
            </a:fld>
            <a:endParaRPr lang="en-IN"/>
          </a:p>
        </p:txBody>
      </p:sp>
      <p:sp>
        <p:nvSpPr>
          <p:cNvPr id="9" name="Slide Number Placeholder 8"/>
          <p:cNvSpPr>
            <a:spLocks noGrp="1"/>
          </p:cNvSpPr>
          <p:nvPr>
            <p:ph type="sldNum" sz="quarter" idx="12"/>
          </p:nvPr>
        </p:nvSpPr>
        <p:spPr/>
        <p:txBody>
          <a:bodyPr/>
          <a:lstStyle/>
          <a:p>
            <a:fld id="{273EEA2F-D825-49D3-9C25-497F06EFD3F7}" type="slidenum">
              <a:rPr lang="en-IN" smtClean="0"/>
              <a:t>3</a:t>
            </a:fld>
            <a:endParaRPr lang="en-IN"/>
          </a:p>
        </p:txBody>
      </p:sp>
      <p:sp>
        <p:nvSpPr>
          <p:cNvPr id="6" name="Rectangle 5"/>
          <p:cNvSpPr/>
          <p:nvPr/>
        </p:nvSpPr>
        <p:spPr>
          <a:xfrm>
            <a:off x="574573" y="3427113"/>
            <a:ext cx="7994854" cy="954107"/>
          </a:xfrm>
          <a:prstGeom prst="rect">
            <a:avLst/>
          </a:prstGeom>
        </p:spPr>
        <p:txBody>
          <a:bodyPr wrap="square">
            <a:spAutoFit/>
          </a:bodyPr>
          <a:lstStyle/>
          <a:p>
            <a:r>
              <a:rPr lang="en-US" sz="1400" b="1" i="0" dirty="0">
                <a:solidFill>
                  <a:srgbClr val="FF0000"/>
                </a:solidFill>
                <a:effectLst/>
                <a:latin typeface="Merriweather"/>
              </a:rPr>
              <a:t>Problem statement: </a:t>
            </a:r>
            <a:r>
              <a:rPr lang="en-US" sz="1400" b="0" i="0" dirty="0">
                <a:solidFill>
                  <a:srgbClr val="333333"/>
                </a:solidFill>
                <a:effectLst/>
                <a:latin typeface="Merriweather"/>
              </a:rPr>
              <a:t>To build a CNN based model which can accurately detect </a:t>
            </a:r>
            <a:r>
              <a:rPr lang="en-US" sz="1400" b="1" i="0" dirty="0">
                <a:solidFill>
                  <a:srgbClr val="333333"/>
                </a:solidFill>
                <a:effectLst/>
                <a:latin typeface="Merriweather"/>
              </a:rPr>
              <a:t>melanoma</a:t>
            </a:r>
            <a:r>
              <a:rPr lang="en-US" sz="1400" b="0" i="0" dirty="0">
                <a:solidFill>
                  <a:srgbClr val="333333"/>
                </a:solidFill>
                <a:effectLst/>
                <a:latin typeface="Merriweather"/>
              </a:rPr>
              <a:t>. Melanoma is a type of cancer that can be deadly if not detected early. It accounts for 75% of skin cancer deaths. A solution which can evaluate images and alert the dermatologists about the presence of melanoma has the potential to reduce a lot of manual effort needed in diagnosis.</a:t>
            </a:r>
            <a:endParaRPr lang="en-US" sz="1400" dirty="0"/>
          </a:p>
        </p:txBody>
      </p:sp>
      <p:pic>
        <p:nvPicPr>
          <p:cNvPr id="1026" name="Picture 2" descr="Nonmelanoma Skin Cancer Inflammation Correlated With Tumor Prediction -  Cancer Therapy Advisor">
            <a:extLst>
              <a:ext uri="{FF2B5EF4-FFF2-40B4-BE49-F238E27FC236}">
                <a16:creationId xmlns:a16="http://schemas.microsoft.com/office/drawing/2014/main" id="{681FE85E-BE4F-4DB8-9112-B7D67B621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857" y="1021284"/>
            <a:ext cx="3746402" cy="215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9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29F50-DFAE-4C51-BF0A-66461AAACE7B}"/>
              </a:ext>
            </a:extLst>
          </p:cNvPr>
          <p:cNvSpPr>
            <a:spLocks noGrp="1"/>
          </p:cNvSpPr>
          <p:nvPr>
            <p:ph type="dt" sz="half" idx="10"/>
          </p:nvPr>
        </p:nvSpPr>
        <p:spPr/>
        <p:txBody>
          <a:bodyPr/>
          <a:lstStyle/>
          <a:p>
            <a:fld id="{9E6D2E29-3933-614D-82C7-D215195ADAE0}" type="datetime1">
              <a:rPr lang="en-IN" smtClean="0"/>
              <a:t>09-04-2021</a:t>
            </a:fld>
            <a:endParaRPr lang="en-IN"/>
          </a:p>
        </p:txBody>
      </p:sp>
      <p:sp>
        <p:nvSpPr>
          <p:cNvPr id="3" name="Slide Number Placeholder 2">
            <a:extLst>
              <a:ext uri="{FF2B5EF4-FFF2-40B4-BE49-F238E27FC236}">
                <a16:creationId xmlns:a16="http://schemas.microsoft.com/office/drawing/2014/main" id="{783C4693-2E94-48DD-B826-0E67B0B789D9}"/>
              </a:ext>
            </a:extLst>
          </p:cNvPr>
          <p:cNvSpPr>
            <a:spLocks noGrp="1"/>
          </p:cNvSpPr>
          <p:nvPr>
            <p:ph type="sldNum" sz="quarter" idx="12"/>
          </p:nvPr>
        </p:nvSpPr>
        <p:spPr/>
        <p:txBody>
          <a:bodyPr/>
          <a:lstStyle/>
          <a:p>
            <a:fld id="{273EEA2F-D825-49D3-9C25-497F06EFD3F7}" type="slidenum">
              <a:rPr lang="en-IN" smtClean="0"/>
              <a:t>4</a:t>
            </a:fld>
            <a:endParaRPr lang="en-IN"/>
          </a:p>
        </p:txBody>
      </p:sp>
      <p:sp>
        <p:nvSpPr>
          <p:cNvPr id="5" name="Title 4">
            <a:extLst>
              <a:ext uri="{FF2B5EF4-FFF2-40B4-BE49-F238E27FC236}">
                <a16:creationId xmlns:a16="http://schemas.microsoft.com/office/drawing/2014/main" id="{C8387CCA-F2E0-47C2-B49A-955E986846EC}"/>
              </a:ext>
            </a:extLst>
          </p:cNvPr>
          <p:cNvSpPr>
            <a:spLocks noGrp="1"/>
          </p:cNvSpPr>
          <p:nvPr>
            <p:ph type="title"/>
          </p:nvPr>
        </p:nvSpPr>
        <p:spPr/>
        <p:txBody>
          <a:bodyPr/>
          <a:lstStyle/>
          <a:p>
            <a:r>
              <a:rPr lang="en-IN" dirty="0"/>
              <a:t>Dataset Understanding</a:t>
            </a:r>
          </a:p>
        </p:txBody>
      </p:sp>
      <p:sp>
        <p:nvSpPr>
          <p:cNvPr id="10" name="TextBox 9">
            <a:extLst>
              <a:ext uri="{FF2B5EF4-FFF2-40B4-BE49-F238E27FC236}">
                <a16:creationId xmlns:a16="http://schemas.microsoft.com/office/drawing/2014/main" id="{1E9FB765-3CF2-47C5-A993-5C31977DC2F1}"/>
              </a:ext>
            </a:extLst>
          </p:cNvPr>
          <p:cNvSpPr txBox="1"/>
          <p:nvPr/>
        </p:nvSpPr>
        <p:spPr>
          <a:xfrm>
            <a:off x="373233" y="1647180"/>
            <a:ext cx="4937320" cy="2308324"/>
          </a:xfrm>
          <a:prstGeom prst="rect">
            <a:avLst/>
          </a:prstGeom>
          <a:noFill/>
        </p:spPr>
        <p:txBody>
          <a:bodyPr wrap="square">
            <a:spAutoFit/>
          </a:bodyPr>
          <a:lstStyle/>
          <a:p>
            <a:r>
              <a:rPr lang="en-US" b="0" i="0" dirty="0">
                <a:solidFill>
                  <a:srgbClr val="333333"/>
                </a:solidFill>
                <a:effectLst/>
                <a:latin typeface="Merriweather"/>
              </a:rPr>
              <a:t>The dataset consists of 2357 images of malignant and benign oncological diseases, which were formed from the </a:t>
            </a:r>
            <a:r>
              <a:rPr lang="en-US" b="1" i="0" dirty="0">
                <a:solidFill>
                  <a:srgbClr val="333333"/>
                </a:solidFill>
                <a:effectLst/>
                <a:latin typeface="Merriweather"/>
              </a:rPr>
              <a:t>International Skin Imaging Collaboration (ISIC)</a:t>
            </a:r>
            <a:r>
              <a:rPr lang="en-US" b="0" i="0" dirty="0">
                <a:solidFill>
                  <a:srgbClr val="333333"/>
                </a:solidFill>
                <a:effectLst/>
                <a:latin typeface="Merriweather"/>
              </a:rPr>
              <a:t>. All images were sorted according to the classification taken with ISIC, and all subsets were divided into the same number of images, with the exception of melanomas and moles, whose images are slightly dominant.</a:t>
            </a:r>
            <a:endParaRPr lang="en-IN" dirty="0"/>
          </a:p>
        </p:txBody>
      </p:sp>
      <p:pic>
        <p:nvPicPr>
          <p:cNvPr id="8" name="Picture 7">
            <a:extLst>
              <a:ext uri="{FF2B5EF4-FFF2-40B4-BE49-F238E27FC236}">
                <a16:creationId xmlns:a16="http://schemas.microsoft.com/office/drawing/2014/main" id="{2BC04EE7-3D9D-4813-824E-53DA2C443247}"/>
              </a:ext>
            </a:extLst>
          </p:cNvPr>
          <p:cNvPicPr>
            <a:picLocks noChangeAspect="1"/>
          </p:cNvPicPr>
          <p:nvPr/>
        </p:nvPicPr>
        <p:blipFill>
          <a:blip r:embed="rId2"/>
          <a:stretch>
            <a:fillRect/>
          </a:stretch>
        </p:blipFill>
        <p:spPr>
          <a:xfrm>
            <a:off x="5224683" y="1473818"/>
            <a:ext cx="3672405" cy="2655049"/>
          </a:xfrm>
          <a:prstGeom prst="rect">
            <a:avLst/>
          </a:prstGeom>
        </p:spPr>
      </p:pic>
    </p:spTree>
    <p:extLst>
      <p:ext uri="{BB962C8B-B14F-4D97-AF65-F5344CB8AC3E}">
        <p14:creationId xmlns:p14="http://schemas.microsoft.com/office/powerpoint/2010/main" val="229899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7409487" cy="382564"/>
          </a:xfrm>
        </p:spPr>
        <p:txBody>
          <a:bodyPr/>
          <a:lstStyle/>
          <a:p>
            <a:r>
              <a:rPr lang="en-US" sz="2400" dirty="0">
                <a:solidFill>
                  <a:schemeClr val="bg1"/>
                </a:solidFill>
              </a:rPr>
              <a:t>Project Pipeline</a:t>
            </a:r>
          </a:p>
        </p:txBody>
      </p:sp>
      <p:sp>
        <p:nvSpPr>
          <p:cNvPr id="2" name="Date Placeholder 1"/>
          <p:cNvSpPr>
            <a:spLocks noGrp="1"/>
          </p:cNvSpPr>
          <p:nvPr>
            <p:ph type="dt" sz="half" idx="10"/>
          </p:nvPr>
        </p:nvSpPr>
        <p:spPr/>
        <p:txBody>
          <a:bodyPr/>
          <a:lstStyle/>
          <a:p>
            <a:fld id="{138FFB07-BED2-294C-9E7A-EDD105F2A934}" type="datetime1">
              <a:rPr lang="en-IN" smtClean="0"/>
              <a:t>09-04-2021</a:t>
            </a:fld>
            <a:endParaRPr lang="en-IN"/>
          </a:p>
        </p:txBody>
      </p:sp>
      <p:sp>
        <p:nvSpPr>
          <p:cNvPr id="9" name="Slide Number Placeholder 8"/>
          <p:cNvSpPr>
            <a:spLocks noGrp="1"/>
          </p:cNvSpPr>
          <p:nvPr>
            <p:ph type="sldNum" sz="quarter" idx="12"/>
          </p:nvPr>
        </p:nvSpPr>
        <p:spPr/>
        <p:txBody>
          <a:bodyPr/>
          <a:lstStyle/>
          <a:p>
            <a:fld id="{273EEA2F-D825-49D3-9C25-497F06EFD3F7}" type="slidenum">
              <a:rPr lang="en-IN" smtClean="0"/>
              <a:t>5</a:t>
            </a:fld>
            <a:endParaRPr lang="en-IN"/>
          </a:p>
        </p:txBody>
      </p:sp>
      <p:sp>
        <p:nvSpPr>
          <p:cNvPr id="10" name="TextBox 9">
            <a:extLst>
              <a:ext uri="{FF2B5EF4-FFF2-40B4-BE49-F238E27FC236}">
                <a16:creationId xmlns:a16="http://schemas.microsoft.com/office/drawing/2014/main" id="{A6C437F8-5908-4E6D-BCD6-9BC5E5E1063C}"/>
              </a:ext>
            </a:extLst>
          </p:cNvPr>
          <p:cNvSpPr txBox="1"/>
          <p:nvPr/>
        </p:nvSpPr>
        <p:spPr>
          <a:xfrm>
            <a:off x="628650" y="961490"/>
            <a:ext cx="3875648" cy="646331"/>
          </a:xfrm>
          <a:prstGeom prst="rect">
            <a:avLst/>
          </a:prstGeom>
          <a:noFill/>
        </p:spPr>
        <p:txBody>
          <a:bodyPr wrap="square">
            <a:spAutoFit/>
          </a:bodyPr>
          <a:lstStyle/>
          <a:p>
            <a:r>
              <a:rPr lang="en-US" sz="1200" b="1" i="0" dirty="0">
                <a:solidFill>
                  <a:srgbClr val="FF0000"/>
                </a:solidFill>
                <a:effectLst/>
                <a:latin typeface="Merriweather"/>
              </a:rPr>
              <a:t>NOTE</a:t>
            </a:r>
            <a:r>
              <a:rPr lang="en-US" sz="1200" b="0" i="0" dirty="0">
                <a:solidFill>
                  <a:srgbClr val="333333"/>
                </a:solidFill>
                <a:effectLst/>
                <a:latin typeface="Merriweather"/>
              </a:rPr>
              <a:t>: You don't have to use any pre-trained model using Transfer learning. All the model building process should be based on a custom model.</a:t>
            </a:r>
            <a:endParaRPr lang="en-IN" sz="1200" dirty="0"/>
          </a:p>
        </p:txBody>
      </p:sp>
      <p:sp>
        <p:nvSpPr>
          <p:cNvPr id="13" name="TextBox 12">
            <a:extLst>
              <a:ext uri="{FF2B5EF4-FFF2-40B4-BE49-F238E27FC236}">
                <a16:creationId xmlns:a16="http://schemas.microsoft.com/office/drawing/2014/main" id="{045EB763-5FC5-4807-A2F8-AF8181181563}"/>
              </a:ext>
            </a:extLst>
          </p:cNvPr>
          <p:cNvSpPr txBox="1"/>
          <p:nvPr/>
        </p:nvSpPr>
        <p:spPr>
          <a:xfrm>
            <a:off x="553476" y="1861572"/>
            <a:ext cx="8318402" cy="2862322"/>
          </a:xfrm>
          <a:prstGeom prst="rect">
            <a:avLst/>
          </a:prstGeom>
          <a:noFill/>
        </p:spPr>
        <p:txBody>
          <a:bodyPr wrap="square">
            <a:spAutoFit/>
          </a:bodyPr>
          <a:lstStyle/>
          <a:p>
            <a:pPr algn="l">
              <a:buFont typeface="Arial" panose="020B0604020202020204" pitchFamily="34" charset="0"/>
              <a:buChar char="•"/>
            </a:pPr>
            <a:r>
              <a:rPr lang="en-US" sz="1200" b="1" i="0" dirty="0">
                <a:solidFill>
                  <a:srgbClr val="FF0000"/>
                </a:solidFill>
                <a:effectLst/>
                <a:latin typeface="Merriweather"/>
              </a:rPr>
              <a:t>Data Reading/Data Understanding</a:t>
            </a:r>
            <a:r>
              <a:rPr lang="en-US" sz="1200" b="0" i="0" dirty="0">
                <a:solidFill>
                  <a:srgbClr val="333333"/>
                </a:solidFill>
                <a:effectLst/>
                <a:latin typeface="Merriweather"/>
              </a:rPr>
              <a:t> → Defining the path for train and test images </a:t>
            </a:r>
          </a:p>
          <a:p>
            <a:pPr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Dataset Creation</a:t>
            </a:r>
            <a:r>
              <a:rPr lang="en-US" sz="1200" b="0" i="0" dirty="0">
                <a:solidFill>
                  <a:srgbClr val="333333"/>
                </a:solidFill>
                <a:effectLst/>
                <a:latin typeface="Merriweather"/>
              </a:rPr>
              <a:t>→ Create train &amp; validation dataset from the train directory with a batch size of 32. Also, make sure you resize your images to 180*180.</a:t>
            </a:r>
          </a:p>
          <a:p>
            <a:pPr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Dataset visualization </a:t>
            </a:r>
            <a:r>
              <a:rPr lang="en-US" sz="1200" b="0" i="0" dirty="0">
                <a:solidFill>
                  <a:srgbClr val="333333"/>
                </a:solidFill>
                <a:effectLst/>
                <a:latin typeface="Merriweather"/>
              </a:rPr>
              <a:t>→ Create a code to visualize one instance of all the nine classes present in the dataset </a:t>
            </a:r>
          </a:p>
          <a:p>
            <a:pPr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Model Building &amp; training </a:t>
            </a:r>
            <a:r>
              <a:rPr lang="en-US" sz="1200" b="1" i="0" dirty="0">
                <a:solidFill>
                  <a:srgbClr val="333333"/>
                </a:solidFill>
                <a:effectLst/>
                <a:latin typeface="Merriweather"/>
              </a:rPr>
              <a:t>: </a:t>
            </a:r>
            <a:endParaRPr lang="en-US" sz="1200" b="0" i="0" dirty="0">
              <a:solidFill>
                <a:srgbClr val="333333"/>
              </a:solidFill>
              <a:effectLst/>
              <a:latin typeface="Merriweather"/>
            </a:endParaRPr>
          </a:p>
          <a:p>
            <a:pPr marL="742950" lvl="1" indent="-285750" algn="l">
              <a:buFont typeface="Arial" panose="020B0604020202020204" pitchFamily="34" charset="0"/>
              <a:buChar char="•"/>
            </a:pPr>
            <a:r>
              <a:rPr lang="en-US" sz="1200" b="0" i="0" dirty="0">
                <a:solidFill>
                  <a:srgbClr val="333333"/>
                </a:solidFill>
                <a:effectLst/>
                <a:latin typeface="Merriweather"/>
              </a:rPr>
              <a:t>Create a CNN model, which can accurately detect 9 classes present in the dataset. While building the model rescale images to normalize pixel values between (0,1).</a:t>
            </a:r>
          </a:p>
          <a:p>
            <a:pPr marL="742950" lvl="1" indent="-285750" algn="l">
              <a:buFont typeface="Arial" panose="020B0604020202020204" pitchFamily="34" charset="0"/>
              <a:buChar char="•"/>
            </a:pPr>
            <a:r>
              <a:rPr lang="en-US" sz="1200" b="0" i="0" dirty="0">
                <a:solidFill>
                  <a:srgbClr val="333333"/>
                </a:solidFill>
                <a:effectLst/>
                <a:latin typeface="Merriweather"/>
              </a:rPr>
              <a:t>Choose an appropriate optimizer and loss function for model training</a:t>
            </a:r>
          </a:p>
          <a:p>
            <a:pPr marL="742950" lvl="1" indent="-285750" algn="l">
              <a:buFont typeface="Arial" panose="020B0604020202020204" pitchFamily="34" charset="0"/>
              <a:buChar char="•"/>
            </a:pPr>
            <a:r>
              <a:rPr lang="en-US" sz="1200" b="0" i="0" dirty="0">
                <a:solidFill>
                  <a:srgbClr val="333333"/>
                </a:solidFill>
                <a:effectLst/>
                <a:latin typeface="Merriweather"/>
              </a:rPr>
              <a:t>Train the model for ~20 epochs</a:t>
            </a:r>
          </a:p>
          <a:p>
            <a:pPr marL="742950" lvl="1" indent="-285750" algn="l">
              <a:buFont typeface="Arial" panose="020B0604020202020204" pitchFamily="34" charset="0"/>
              <a:buChar char="•"/>
            </a:pPr>
            <a:r>
              <a:rPr lang="en-US" sz="1200" b="0" i="0" dirty="0">
                <a:solidFill>
                  <a:srgbClr val="333333"/>
                </a:solidFill>
                <a:effectLst/>
                <a:latin typeface="Merriweather"/>
              </a:rPr>
              <a:t>Write your findings after the model fit, see if there is evidence of model overfit or underfit</a:t>
            </a:r>
          </a:p>
          <a:p>
            <a:pPr marL="742950" lvl="1" indent="-285750" algn="l">
              <a:buFont typeface="Arial" panose="020B0604020202020204" pitchFamily="34" charset="0"/>
              <a:buChar char="•"/>
            </a:pPr>
            <a:endParaRPr lang="en-US" sz="1200" b="0" i="0" dirty="0">
              <a:solidFill>
                <a:srgbClr val="333333"/>
              </a:solidFill>
              <a:effectLst/>
              <a:latin typeface="Merriweather"/>
            </a:endParaRPr>
          </a:p>
          <a:p>
            <a:pPr algn="l">
              <a:buFont typeface="Arial" panose="020B0604020202020204" pitchFamily="34" charset="0"/>
              <a:buChar char="•"/>
            </a:pPr>
            <a:r>
              <a:rPr lang="en-US" sz="1200" b="1" i="0" dirty="0">
                <a:solidFill>
                  <a:srgbClr val="FF0000"/>
                </a:solidFill>
                <a:effectLst/>
                <a:latin typeface="Merriweather"/>
              </a:rPr>
              <a:t>Choose an appropriate data augmentation strategy to resolve underfitting/overfitting </a:t>
            </a:r>
          </a:p>
        </p:txBody>
      </p:sp>
      <p:pic>
        <p:nvPicPr>
          <p:cNvPr id="2050" name="Picture 2" descr="Beginner to Advance: Convolutional Neural Networks Made Easy (Part -1) | by  Shivam Sharma | Applied Deep Learning | Medium">
            <a:extLst>
              <a:ext uri="{FF2B5EF4-FFF2-40B4-BE49-F238E27FC236}">
                <a16:creationId xmlns:a16="http://schemas.microsoft.com/office/drawing/2014/main" id="{C07E5562-0356-4760-831F-A994944D94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677" y="793750"/>
            <a:ext cx="3875649" cy="106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80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41C16-5FAD-49C5-B212-129A800528B1}"/>
              </a:ext>
            </a:extLst>
          </p:cNvPr>
          <p:cNvSpPr>
            <a:spLocks noGrp="1"/>
          </p:cNvSpPr>
          <p:nvPr>
            <p:ph type="dt" sz="half" idx="10"/>
          </p:nvPr>
        </p:nvSpPr>
        <p:spPr/>
        <p:txBody>
          <a:bodyPr/>
          <a:lstStyle/>
          <a:p>
            <a:fld id="{9E6D2E29-3933-614D-82C7-D215195ADAE0}" type="datetime1">
              <a:rPr lang="en-IN" smtClean="0"/>
              <a:t>09-04-2021</a:t>
            </a:fld>
            <a:endParaRPr lang="en-IN"/>
          </a:p>
        </p:txBody>
      </p:sp>
      <p:sp>
        <p:nvSpPr>
          <p:cNvPr id="3" name="Slide Number Placeholder 2">
            <a:extLst>
              <a:ext uri="{FF2B5EF4-FFF2-40B4-BE49-F238E27FC236}">
                <a16:creationId xmlns:a16="http://schemas.microsoft.com/office/drawing/2014/main" id="{19625A0B-FFB2-46DC-97EE-03912C301769}"/>
              </a:ext>
            </a:extLst>
          </p:cNvPr>
          <p:cNvSpPr>
            <a:spLocks noGrp="1"/>
          </p:cNvSpPr>
          <p:nvPr>
            <p:ph type="sldNum" sz="quarter" idx="12"/>
          </p:nvPr>
        </p:nvSpPr>
        <p:spPr/>
        <p:txBody>
          <a:bodyPr/>
          <a:lstStyle/>
          <a:p>
            <a:r>
              <a:rPr lang="en-IN" dirty="0"/>
              <a:t> 	</a:t>
            </a:r>
            <a:fld id="{273EEA2F-D825-49D3-9C25-497F06EFD3F7}" type="slidenum">
              <a:rPr lang="en-IN" smtClean="0"/>
              <a:t>6</a:t>
            </a:fld>
            <a:endParaRPr lang="en-IN" dirty="0"/>
          </a:p>
        </p:txBody>
      </p:sp>
      <p:sp>
        <p:nvSpPr>
          <p:cNvPr id="5" name="Title 4">
            <a:extLst>
              <a:ext uri="{FF2B5EF4-FFF2-40B4-BE49-F238E27FC236}">
                <a16:creationId xmlns:a16="http://schemas.microsoft.com/office/drawing/2014/main" id="{32FA5C4F-7B76-4828-9D67-F7AA3B199A95}"/>
              </a:ext>
            </a:extLst>
          </p:cNvPr>
          <p:cNvSpPr>
            <a:spLocks noGrp="1"/>
          </p:cNvSpPr>
          <p:nvPr>
            <p:ph type="title"/>
          </p:nvPr>
        </p:nvSpPr>
        <p:spPr/>
        <p:txBody>
          <a:bodyPr/>
          <a:lstStyle/>
          <a:p>
            <a:r>
              <a:rPr lang="en-US" sz="2400" dirty="0">
                <a:solidFill>
                  <a:schemeClr val="bg1"/>
                </a:solidFill>
              </a:rPr>
              <a:t>Project Pipeline</a:t>
            </a:r>
            <a:endParaRPr lang="en-IN" dirty="0"/>
          </a:p>
        </p:txBody>
      </p:sp>
      <p:sp>
        <p:nvSpPr>
          <p:cNvPr id="6" name="TextBox 5">
            <a:extLst>
              <a:ext uri="{FF2B5EF4-FFF2-40B4-BE49-F238E27FC236}">
                <a16:creationId xmlns:a16="http://schemas.microsoft.com/office/drawing/2014/main" id="{FA0A06CB-FBE7-433D-85B6-476FE2CE570D}"/>
              </a:ext>
            </a:extLst>
          </p:cNvPr>
          <p:cNvSpPr txBox="1"/>
          <p:nvPr/>
        </p:nvSpPr>
        <p:spPr>
          <a:xfrm>
            <a:off x="628650" y="772238"/>
            <a:ext cx="8088924" cy="2123658"/>
          </a:xfrm>
          <a:prstGeom prst="rect">
            <a:avLst/>
          </a:prstGeom>
          <a:noFill/>
        </p:spPr>
        <p:txBody>
          <a:bodyPr wrap="square">
            <a:spAutoFit/>
          </a:bodyPr>
          <a:lstStyle/>
          <a:p>
            <a:pPr algn="l">
              <a:buFont typeface="Arial" panose="020B0604020202020204" pitchFamily="34" charset="0"/>
              <a:buChar char="•"/>
            </a:pPr>
            <a:r>
              <a:rPr lang="en-US" sz="1100" b="1" dirty="0">
                <a:solidFill>
                  <a:srgbClr val="FF0000"/>
                </a:solidFill>
                <a:latin typeface="Merriweather"/>
              </a:rPr>
              <a:t>Model Building &amp; training on the augmented data </a:t>
            </a:r>
            <a:r>
              <a:rPr lang="en-US" sz="700" b="1" i="0" dirty="0">
                <a:solidFill>
                  <a:srgbClr val="333333"/>
                </a:solidFill>
                <a:effectLst/>
                <a:latin typeface="Merriweather"/>
              </a:rPr>
              <a:t>:</a:t>
            </a:r>
            <a:endParaRPr lang="en-US" sz="700" b="0" i="0" dirty="0">
              <a:solidFill>
                <a:srgbClr val="333333"/>
              </a:solidFill>
              <a:effectLst/>
              <a:latin typeface="Merriweather"/>
            </a:endParaRPr>
          </a:p>
          <a:p>
            <a:pPr marL="742950" lvl="1" indent="-285750" algn="l">
              <a:buFont typeface="Arial" panose="020B0604020202020204" pitchFamily="34" charset="0"/>
              <a:buChar char="•"/>
            </a:pPr>
            <a:r>
              <a:rPr lang="en-US" sz="1100" dirty="0">
                <a:solidFill>
                  <a:srgbClr val="333333"/>
                </a:solidFill>
                <a:latin typeface="Merriweather"/>
              </a:rPr>
              <a:t>Create a CNN model, which can accurately detect 9 classes present in the dataset. While building the model rescale images to normalize pixel values between (0,1).</a:t>
            </a:r>
          </a:p>
          <a:p>
            <a:pPr marL="742950" lvl="1" indent="-285750" algn="l">
              <a:buFont typeface="Arial" panose="020B0604020202020204" pitchFamily="34" charset="0"/>
              <a:buChar char="•"/>
            </a:pPr>
            <a:r>
              <a:rPr lang="en-US" sz="1100" dirty="0">
                <a:solidFill>
                  <a:srgbClr val="333333"/>
                </a:solidFill>
                <a:latin typeface="Merriweather"/>
              </a:rPr>
              <a:t>Choose an appropriate optimizer and loss function for model training</a:t>
            </a:r>
          </a:p>
          <a:p>
            <a:pPr marL="742950" lvl="1" indent="-285750" algn="l">
              <a:buFont typeface="Arial" panose="020B0604020202020204" pitchFamily="34" charset="0"/>
              <a:buChar char="•"/>
            </a:pPr>
            <a:r>
              <a:rPr lang="en-US" sz="1100" dirty="0">
                <a:solidFill>
                  <a:srgbClr val="333333"/>
                </a:solidFill>
                <a:latin typeface="Merriweather"/>
              </a:rPr>
              <a:t>Train the model for ~20 epochs</a:t>
            </a:r>
          </a:p>
          <a:p>
            <a:pPr marL="742950" lvl="1" indent="-285750" algn="l">
              <a:buFont typeface="Arial" panose="020B0604020202020204" pitchFamily="34" charset="0"/>
              <a:buChar char="•"/>
            </a:pPr>
            <a:r>
              <a:rPr lang="en-US" sz="1100" dirty="0">
                <a:solidFill>
                  <a:srgbClr val="333333"/>
                </a:solidFill>
                <a:latin typeface="Merriweather"/>
              </a:rPr>
              <a:t>Write your findings after the model fit, see if the earlier issue is resolved or not?</a:t>
            </a:r>
          </a:p>
          <a:p>
            <a:pPr marL="742950" lvl="1" indent="-285750" algn="l">
              <a:buFont typeface="Arial" panose="020B0604020202020204" pitchFamily="34" charset="0"/>
              <a:buChar char="•"/>
            </a:pPr>
            <a:endParaRPr lang="en-US" sz="1100" b="1" i="0" dirty="0">
              <a:solidFill>
                <a:srgbClr val="FF0000"/>
              </a:solidFill>
              <a:effectLst/>
              <a:latin typeface="Merriweather"/>
            </a:endParaRPr>
          </a:p>
          <a:p>
            <a:pPr algn="l">
              <a:buFont typeface="Arial" panose="020B0604020202020204" pitchFamily="34" charset="0"/>
              <a:buChar char="•"/>
            </a:pPr>
            <a:r>
              <a:rPr lang="en-US" sz="1100" b="1" i="0" dirty="0">
                <a:solidFill>
                  <a:srgbClr val="FF0000"/>
                </a:solidFill>
                <a:effectLst/>
                <a:latin typeface="Merriweather"/>
              </a:rPr>
              <a:t>Class distribution</a:t>
            </a:r>
            <a:r>
              <a:rPr lang="en-US" sz="1100" b="1" i="0" dirty="0">
                <a:solidFill>
                  <a:srgbClr val="333333"/>
                </a:solidFill>
                <a:effectLst/>
                <a:latin typeface="Merriweather"/>
              </a:rPr>
              <a:t>: </a:t>
            </a:r>
            <a:r>
              <a:rPr lang="en-US" sz="1100" b="0" i="0" dirty="0">
                <a:solidFill>
                  <a:srgbClr val="333333"/>
                </a:solidFill>
                <a:effectLst/>
                <a:latin typeface="Merriweather"/>
              </a:rPr>
              <a:t>Examine the current class distribution in the training dataset </a:t>
            </a:r>
          </a:p>
          <a:p>
            <a:pPr marL="742950" lvl="1" indent="-285750" algn="l">
              <a:buFont typeface="Arial" panose="020B0604020202020204" pitchFamily="34" charset="0"/>
              <a:buChar char="•"/>
            </a:pPr>
            <a:r>
              <a:rPr lang="en-US" sz="1100" b="0" i="0" dirty="0">
                <a:solidFill>
                  <a:srgbClr val="333333"/>
                </a:solidFill>
                <a:effectLst/>
                <a:latin typeface="Merriweather"/>
              </a:rPr>
              <a:t>- Which class has the least number of samples?</a:t>
            </a:r>
          </a:p>
          <a:p>
            <a:pPr marL="742950" lvl="1" indent="-285750" algn="l">
              <a:buFont typeface="Arial" panose="020B0604020202020204" pitchFamily="34" charset="0"/>
              <a:buChar char="•"/>
            </a:pPr>
            <a:r>
              <a:rPr lang="en-US" sz="1100" b="0" i="0" dirty="0">
                <a:solidFill>
                  <a:srgbClr val="333333"/>
                </a:solidFill>
                <a:effectLst/>
                <a:latin typeface="Merriweather"/>
              </a:rPr>
              <a:t>- Which classes dominate the data in terms of the proportionate number of samples? 	</a:t>
            </a:r>
          </a:p>
          <a:p>
            <a:pPr marL="742950" lvl="1" indent="-285750" algn="l">
              <a:buFont typeface="Arial" panose="020B0604020202020204" pitchFamily="34" charset="0"/>
              <a:buChar char="•"/>
            </a:pPr>
            <a:endParaRPr lang="en-US" sz="1100" b="0" i="0" dirty="0">
              <a:solidFill>
                <a:srgbClr val="333333"/>
              </a:solidFill>
              <a:effectLst/>
              <a:latin typeface="Merriweather"/>
            </a:endParaRPr>
          </a:p>
          <a:p>
            <a:pPr algn="l">
              <a:buFont typeface="Arial" panose="020B0604020202020204" pitchFamily="34" charset="0"/>
              <a:buChar char="•"/>
            </a:pPr>
            <a:r>
              <a:rPr lang="en-US" sz="1100" b="1" i="0" dirty="0">
                <a:solidFill>
                  <a:srgbClr val="FF0000"/>
                </a:solidFill>
                <a:effectLst/>
                <a:latin typeface="Merriweather"/>
              </a:rPr>
              <a:t>Handling class imbalances</a:t>
            </a:r>
            <a:r>
              <a:rPr lang="en-US" sz="1100" b="1" i="0" dirty="0">
                <a:solidFill>
                  <a:srgbClr val="333333"/>
                </a:solidFill>
                <a:effectLst/>
                <a:latin typeface="Merriweather"/>
              </a:rPr>
              <a:t>:</a:t>
            </a:r>
            <a:r>
              <a:rPr lang="en-US" sz="1100" b="0" i="0" dirty="0">
                <a:solidFill>
                  <a:srgbClr val="333333"/>
                </a:solidFill>
                <a:effectLst/>
                <a:latin typeface="Merriweather"/>
              </a:rPr>
              <a:t> Rectify class imbalances present in the training dataset with </a:t>
            </a:r>
            <a:r>
              <a:rPr lang="en-US" sz="1100" b="0" i="0" u="none" strike="noStrike" dirty="0" err="1">
                <a:solidFill>
                  <a:srgbClr val="337AB7"/>
                </a:solidFill>
                <a:effectLst/>
                <a:latin typeface="Merriweather"/>
                <a:hlinkClick r:id="rId2"/>
              </a:rPr>
              <a:t>Augmentor</a:t>
            </a:r>
            <a:r>
              <a:rPr lang="en-US" sz="1100" b="0" i="0" dirty="0">
                <a:solidFill>
                  <a:srgbClr val="333333"/>
                </a:solidFill>
                <a:effectLst/>
                <a:latin typeface="Merriweather"/>
              </a:rPr>
              <a:t> library.</a:t>
            </a:r>
          </a:p>
        </p:txBody>
      </p:sp>
      <p:sp>
        <p:nvSpPr>
          <p:cNvPr id="7" name="TextBox 6">
            <a:extLst>
              <a:ext uri="{FF2B5EF4-FFF2-40B4-BE49-F238E27FC236}">
                <a16:creationId xmlns:a16="http://schemas.microsoft.com/office/drawing/2014/main" id="{A59D9677-1A81-41BF-B3B6-F7733BB6393D}"/>
              </a:ext>
            </a:extLst>
          </p:cNvPr>
          <p:cNvSpPr txBox="1"/>
          <p:nvPr/>
        </p:nvSpPr>
        <p:spPr>
          <a:xfrm>
            <a:off x="1357532" y="4642575"/>
            <a:ext cx="6428935" cy="261610"/>
          </a:xfrm>
          <a:prstGeom prst="rect">
            <a:avLst/>
          </a:prstGeom>
          <a:noFill/>
        </p:spPr>
        <p:txBody>
          <a:bodyPr wrap="square">
            <a:spAutoFit/>
          </a:bodyPr>
          <a:lstStyle/>
          <a:p>
            <a:pPr algn="ctr"/>
            <a:r>
              <a:rPr lang="en-IN" sz="1100" dirty="0">
                <a:hlinkClick r:id="rId3"/>
              </a:rPr>
              <a:t>https://www.tensorflow.org/tutorials/images/data_augmentation</a:t>
            </a:r>
            <a:endParaRPr lang="en-IN" sz="1100" dirty="0"/>
          </a:p>
        </p:txBody>
      </p:sp>
      <p:pic>
        <p:nvPicPr>
          <p:cNvPr id="3074" name="Picture 2" descr="Class Imbalance: Random Sampling and Data Augmentation with  Imbalanced-Learn | by Fernando López | Feb, 2021 | Towards Data Science">
            <a:extLst>
              <a:ext uri="{FF2B5EF4-FFF2-40B4-BE49-F238E27FC236}">
                <a16:creationId xmlns:a16="http://schemas.microsoft.com/office/drawing/2014/main" id="{D11E0965-DC01-4285-B2E8-05C6DB4E1C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8680" y="3031552"/>
            <a:ext cx="2376524" cy="147536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A8DB877-E9D4-4E78-A526-106F1FCD0BF6}"/>
              </a:ext>
            </a:extLst>
          </p:cNvPr>
          <p:cNvSpPr txBox="1"/>
          <p:nvPr/>
        </p:nvSpPr>
        <p:spPr>
          <a:xfrm>
            <a:off x="628650" y="3107515"/>
            <a:ext cx="4572000" cy="1323439"/>
          </a:xfrm>
          <a:prstGeom prst="rect">
            <a:avLst/>
          </a:prstGeom>
          <a:noFill/>
        </p:spPr>
        <p:txBody>
          <a:bodyPr wrap="square">
            <a:spAutoFit/>
          </a:bodyPr>
          <a:lstStyle/>
          <a:p>
            <a:pPr algn="l">
              <a:buFont typeface="Arial" panose="020B0604020202020204" pitchFamily="34" charset="0"/>
              <a:buChar char="•"/>
            </a:pPr>
            <a:r>
              <a:rPr lang="en-US" sz="1000" b="1" i="0" dirty="0">
                <a:solidFill>
                  <a:srgbClr val="FF0000"/>
                </a:solidFill>
                <a:effectLst/>
                <a:latin typeface="Merriweather"/>
              </a:rPr>
              <a:t>Model Building &amp; training on the rectified class imbalance data </a:t>
            </a:r>
            <a:r>
              <a:rPr lang="en-US" sz="1000" b="1" i="0" dirty="0">
                <a:solidFill>
                  <a:srgbClr val="333333"/>
                </a:solidFill>
                <a:effectLst/>
                <a:latin typeface="Merriweather"/>
              </a:rPr>
              <a:t>:</a:t>
            </a:r>
            <a:endParaRPr lang="en-US" sz="1000" b="0" i="0" dirty="0">
              <a:solidFill>
                <a:srgbClr val="333333"/>
              </a:solidFill>
              <a:effectLst/>
              <a:latin typeface="Merriweather"/>
            </a:endParaRPr>
          </a:p>
          <a:p>
            <a:pPr marL="742950" lvl="1" indent="-285750" algn="l">
              <a:buFont typeface="Arial" panose="020B0604020202020204" pitchFamily="34" charset="0"/>
              <a:buChar char="•"/>
            </a:pPr>
            <a:r>
              <a:rPr lang="en-US" sz="1000" b="0" i="0" dirty="0">
                <a:solidFill>
                  <a:srgbClr val="333333"/>
                </a:solidFill>
                <a:effectLst/>
                <a:latin typeface="Merriweather"/>
              </a:rPr>
              <a:t>Create a CNN model, which can accurately detect 9 classes present in the dataset. While building the model rescale images to normalize pixel values between (0,1).</a:t>
            </a:r>
          </a:p>
          <a:p>
            <a:pPr marL="742950" lvl="1" indent="-285750" algn="l">
              <a:buFont typeface="Arial" panose="020B0604020202020204" pitchFamily="34" charset="0"/>
              <a:buChar char="•"/>
            </a:pPr>
            <a:r>
              <a:rPr lang="en-US" sz="1000" b="0" i="0" dirty="0">
                <a:solidFill>
                  <a:srgbClr val="333333"/>
                </a:solidFill>
                <a:effectLst/>
                <a:latin typeface="Merriweather"/>
              </a:rPr>
              <a:t>Choose an appropriate optimizer and loss function for model training</a:t>
            </a:r>
          </a:p>
          <a:p>
            <a:pPr marL="742950" lvl="1" indent="-285750" algn="l">
              <a:buFont typeface="Arial" panose="020B0604020202020204" pitchFamily="34" charset="0"/>
              <a:buChar char="•"/>
            </a:pPr>
            <a:r>
              <a:rPr lang="en-US" sz="1000" b="0" i="0" dirty="0">
                <a:solidFill>
                  <a:srgbClr val="333333"/>
                </a:solidFill>
                <a:effectLst/>
                <a:latin typeface="Merriweather"/>
              </a:rPr>
              <a:t>Train the model for ~30 epochs</a:t>
            </a:r>
          </a:p>
          <a:p>
            <a:pPr marL="742950" lvl="1" indent="-285750" algn="l">
              <a:buFont typeface="Arial" panose="020B0604020202020204" pitchFamily="34" charset="0"/>
              <a:buChar char="•"/>
            </a:pPr>
            <a:r>
              <a:rPr lang="en-US" sz="1000" b="0" i="0" dirty="0">
                <a:solidFill>
                  <a:srgbClr val="333333"/>
                </a:solidFill>
                <a:effectLst/>
                <a:latin typeface="Merriweather"/>
              </a:rPr>
              <a:t>Write your findings after the model fit, see if the issues are resolved or not?</a:t>
            </a:r>
          </a:p>
        </p:txBody>
      </p:sp>
    </p:spTree>
    <p:extLst>
      <p:ext uri="{BB962C8B-B14F-4D97-AF65-F5344CB8AC3E}">
        <p14:creationId xmlns:p14="http://schemas.microsoft.com/office/powerpoint/2010/main" val="39578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316679" y="121966"/>
            <a:ext cx="7409487" cy="382564"/>
          </a:xfrm>
        </p:spPr>
        <p:txBody>
          <a:bodyPr/>
          <a:lstStyle/>
          <a:p>
            <a:r>
              <a:rPr lang="en-US" dirty="0"/>
              <a:t>convolutional network </a:t>
            </a:r>
          </a:p>
        </p:txBody>
      </p:sp>
      <p:sp>
        <p:nvSpPr>
          <p:cNvPr id="2" name="Date Placeholder 1"/>
          <p:cNvSpPr>
            <a:spLocks noGrp="1"/>
          </p:cNvSpPr>
          <p:nvPr>
            <p:ph type="dt" sz="half" idx="10"/>
          </p:nvPr>
        </p:nvSpPr>
        <p:spPr/>
        <p:txBody>
          <a:bodyPr/>
          <a:lstStyle/>
          <a:p>
            <a:fld id="{138FFB07-BED2-294C-9E7A-EDD105F2A934}" type="datetime1">
              <a:rPr lang="en-IN" smtClean="0"/>
              <a:t>09-04-2021</a:t>
            </a:fld>
            <a:endParaRPr lang="en-IN"/>
          </a:p>
        </p:txBody>
      </p:sp>
      <p:sp>
        <p:nvSpPr>
          <p:cNvPr id="9" name="Slide Number Placeholder 8"/>
          <p:cNvSpPr>
            <a:spLocks noGrp="1"/>
          </p:cNvSpPr>
          <p:nvPr>
            <p:ph type="sldNum" sz="quarter" idx="12"/>
          </p:nvPr>
        </p:nvSpPr>
        <p:spPr/>
        <p:txBody>
          <a:bodyPr/>
          <a:lstStyle/>
          <a:p>
            <a:fld id="{273EEA2F-D825-49D3-9C25-497F06EFD3F7}" type="slidenum">
              <a:rPr lang="en-IN" smtClean="0"/>
              <a:t>7</a:t>
            </a:fld>
            <a:endParaRPr lang="en-IN"/>
          </a:p>
        </p:txBody>
      </p:sp>
      <p:sp>
        <p:nvSpPr>
          <p:cNvPr id="5" name="Rectangle 4"/>
          <p:cNvSpPr/>
          <p:nvPr/>
        </p:nvSpPr>
        <p:spPr>
          <a:xfrm>
            <a:off x="628650" y="927986"/>
            <a:ext cx="7590676" cy="523220"/>
          </a:xfrm>
          <a:prstGeom prst="rect">
            <a:avLst/>
          </a:prstGeom>
        </p:spPr>
        <p:txBody>
          <a:bodyPr wrap="square">
            <a:spAutoFit/>
          </a:bodyPr>
          <a:lstStyle/>
          <a:p>
            <a:r>
              <a:rPr lang="en-US" sz="1400" b="0" i="0" dirty="0">
                <a:effectLst/>
                <a:latin typeface="medium-content-serif-font"/>
              </a:rPr>
              <a:t>In the case of 3D convolutions, the kernel that is used to perform convolutions on the image or the feature map has an additional dimension namely depth. </a:t>
            </a:r>
            <a:endParaRPr lang="en-US" sz="1400" dirty="0"/>
          </a:p>
        </p:txBody>
      </p:sp>
      <p:pic>
        <p:nvPicPr>
          <p:cNvPr id="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013" y="1451206"/>
            <a:ext cx="4956532" cy="16650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61006" y="3089964"/>
            <a:ext cx="7654344" cy="523220"/>
          </a:xfrm>
          <a:prstGeom prst="rect">
            <a:avLst/>
          </a:prstGeom>
        </p:spPr>
        <p:txBody>
          <a:bodyPr wrap="square">
            <a:spAutoFit/>
          </a:bodyPr>
          <a:lstStyle/>
          <a:p>
            <a:pPr algn="ctr"/>
            <a:r>
              <a:rPr lang="en-US" sz="1400" dirty="0">
                <a:solidFill>
                  <a:srgbClr val="FF0000"/>
                </a:solidFill>
              </a:rPr>
              <a:t>The kernel performs convolutions by moving in all three dimensions that is x, y, and z-axis. The third dimension is considered to be time as 3D convolutions are used mostly for video classification.</a:t>
            </a:r>
          </a:p>
        </p:txBody>
      </p:sp>
      <p:pic>
        <p:nvPicPr>
          <p:cNvPr id="8" name="Picture 7"/>
          <p:cNvPicPr>
            <a:picLocks noChangeAspect="1"/>
          </p:cNvPicPr>
          <p:nvPr/>
        </p:nvPicPr>
        <p:blipFill>
          <a:blip r:embed="rId3"/>
          <a:stretch>
            <a:fillRect/>
          </a:stretch>
        </p:blipFill>
        <p:spPr>
          <a:xfrm>
            <a:off x="2463604" y="3820587"/>
            <a:ext cx="4438650" cy="685800"/>
          </a:xfrm>
          <a:prstGeom prst="rect">
            <a:avLst/>
          </a:prstGeom>
        </p:spPr>
      </p:pic>
      <p:pic>
        <p:nvPicPr>
          <p:cNvPr id="1026" name="Picture 2" descr="https://miro.medium.com/max/526/1*GcI7G-JLAQiEoCON7xFbhg.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1006" y="1606113"/>
            <a:ext cx="1890517" cy="138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5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fld id="{AAC8EB75-20B8-FA41-8A25-CB9D4F4E068B}" type="datetime1">
              <a:rPr lang="en-IN" smtClean="0"/>
              <a:t>09-04-2021</a:t>
            </a:fld>
            <a:endParaRPr lang="en-IN" dirty="0"/>
          </a:p>
        </p:txBody>
      </p:sp>
      <p:sp>
        <p:nvSpPr>
          <p:cNvPr id="5" name="Slide Number Placeholder 4"/>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p:cNvSpPr>
            <a:spLocks noGrp="1"/>
          </p:cNvSpPr>
          <p:nvPr>
            <p:ph type="title"/>
          </p:nvPr>
        </p:nvSpPr>
        <p:spPr>
          <a:xfrm>
            <a:off x="316679" y="121966"/>
            <a:ext cx="4893274" cy="382564"/>
          </a:xfrm>
        </p:spPr>
        <p:txBody>
          <a:bodyPr/>
          <a:lstStyle/>
          <a:p>
            <a:r>
              <a:rPr lang="en-US" dirty="0"/>
              <a:t>Let’s see the starter code now !</a:t>
            </a:r>
          </a:p>
        </p:txBody>
      </p:sp>
      <p:pic>
        <p:nvPicPr>
          <p:cNvPr id="5122" name="Picture 2" descr="Related imag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781049"/>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0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5558FE-7BAE-4F41-B1DE-C9E081343886}" type="datetime1">
              <a:rPr lang="en-IN" smtClean="0"/>
              <a:t>09-04-2021</a:t>
            </a:fld>
            <a:endParaRPr lang="en-IN" dirty="0"/>
          </a:p>
        </p:txBody>
      </p:sp>
      <p:sp>
        <p:nvSpPr>
          <p:cNvPr id="6" name="Rectangle 5"/>
          <p:cNvSpPr/>
          <p:nvPr/>
        </p:nvSpPr>
        <p:spPr>
          <a:xfrm>
            <a:off x="0" y="2109681"/>
            <a:ext cx="9144000" cy="769441"/>
          </a:xfrm>
          <a:prstGeom prst="rect">
            <a:avLst/>
          </a:prstGeom>
        </p:spPr>
        <p:txBody>
          <a:bodyPr wrap="square">
            <a:spAutoFit/>
          </a:bodyPr>
          <a:lstStyle/>
          <a:p>
            <a:pPr algn="ctr"/>
            <a:r>
              <a:rPr lang="en-US" sz="4400" dirty="0">
                <a:solidFill>
                  <a:srgbClr val="F5333F"/>
                </a:solidFill>
                <a:latin typeface="Gill Sans MT" panose="020B0502020104020203" pitchFamily="34" charset="0"/>
              </a:rPr>
              <a:t>Thank You !</a:t>
            </a:r>
          </a:p>
        </p:txBody>
      </p:sp>
      <p:sp>
        <p:nvSpPr>
          <p:cNvPr id="5" name="TextBox 4">
            <a:extLst>
              <a:ext uri="{FF2B5EF4-FFF2-40B4-BE49-F238E27FC236}">
                <a16:creationId xmlns:a16="http://schemas.microsoft.com/office/drawing/2014/main" id="{F2E067F5-52BA-42AB-A1A9-010A41194568}"/>
              </a:ext>
            </a:extLst>
          </p:cNvPr>
          <p:cNvSpPr txBox="1"/>
          <p:nvPr/>
        </p:nvSpPr>
        <p:spPr>
          <a:xfrm>
            <a:off x="663921" y="2981674"/>
            <a:ext cx="7294099" cy="1569660"/>
          </a:xfrm>
          <a:prstGeom prst="rect">
            <a:avLst/>
          </a:prstGeom>
          <a:noFill/>
        </p:spPr>
        <p:txBody>
          <a:bodyPr wrap="square">
            <a:spAutoFit/>
          </a:bodyPr>
          <a:lstStyle/>
          <a:p>
            <a:r>
              <a:rPr lang="en-IN" sz="1200" b="1" dirty="0">
                <a:hlinkClick r:id="rId2">
                  <a:extLst>
                    <a:ext uri="{A12FA001-AC4F-418D-AE19-62706E023703}">
                      <ahyp:hlinkClr xmlns:ahyp="http://schemas.microsoft.com/office/drawing/2018/hyperlinkcolor" val="tx"/>
                    </a:ext>
                  </a:extLst>
                </a:hlinkClick>
              </a:rPr>
              <a:t>Important Links</a:t>
            </a:r>
            <a:r>
              <a:rPr lang="en-IN" sz="1200" dirty="0">
                <a:solidFill>
                  <a:srgbClr val="0563C1"/>
                </a:solidFill>
                <a:hlinkClick r:id="rId2">
                  <a:extLst>
                    <a:ext uri="{A12FA001-AC4F-418D-AE19-62706E023703}">
                      <ahyp:hlinkClr xmlns:ahyp="http://schemas.microsoft.com/office/drawing/2018/hyperlinkcolor" val="tx"/>
                    </a:ext>
                  </a:extLst>
                </a:hlinkClick>
              </a:rPr>
              <a:t> </a:t>
            </a:r>
          </a:p>
          <a:p>
            <a:endParaRPr lang="en-IN" sz="1200" dirty="0">
              <a:solidFill>
                <a:srgbClr val="0563C1"/>
              </a:solidFill>
              <a:hlinkClick r:id="rId2">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IN" sz="1200" dirty="0">
                <a:solidFill>
                  <a:srgbClr val="0563C1"/>
                </a:solidFill>
                <a:hlinkClick r:id="rId2">
                  <a:extLst>
                    <a:ext uri="{A12FA001-AC4F-418D-AE19-62706E023703}">
                      <ahyp:hlinkClr xmlns:ahyp="http://schemas.microsoft.com/office/drawing/2018/hyperlinkcolor" val="tx"/>
                    </a:ext>
                  </a:extLst>
                </a:hlinkClick>
              </a:rPr>
              <a:t>https://www.tensorflow.org/api_docs/python/tf/keras/preprocessing/image_dataset_from_directory</a:t>
            </a:r>
          </a:p>
          <a:p>
            <a:pPr marL="171450" indent="-171450">
              <a:buFont typeface="Arial" panose="020B0604020202020204" pitchFamily="34" charset="0"/>
              <a:buChar char="•"/>
            </a:pPr>
            <a:r>
              <a:rPr lang="en-IN" sz="1200" dirty="0">
                <a:solidFill>
                  <a:srgbClr val="0563C1"/>
                </a:solidFill>
                <a:hlinkClick r:id="rId2">
                  <a:extLst>
                    <a:ext uri="{A12FA001-AC4F-418D-AE19-62706E023703}">
                      <ahyp:hlinkClr xmlns:ahyp="http://schemas.microsoft.com/office/drawing/2018/hyperlinkcolor" val="tx"/>
                    </a:ext>
                  </a:extLst>
                </a:hlinkClick>
              </a:rPr>
              <a:t>https://www.tensorflow.org/tutorials/images/cnn</a:t>
            </a:r>
            <a:endParaRPr lang="en-IN" sz="1200" dirty="0"/>
          </a:p>
          <a:p>
            <a:pPr marL="171450" indent="-171450">
              <a:buFont typeface="Arial" panose="020B0604020202020204" pitchFamily="34" charset="0"/>
              <a:buChar char="•"/>
            </a:pPr>
            <a:r>
              <a:rPr lang="en-IN" sz="1200" dirty="0">
                <a:hlinkClick r:id="rId3"/>
              </a:rPr>
              <a:t>https://www.tensorflow.org/tutorials/images/data_augmentation</a:t>
            </a:r>
            <a:endParaRPr lang="en-IN" sz="1200" dirty="0"/>
          </a:p>
          <a:p>
            <a:pPr marL="171450" indent="-171450">
              <a:buFont typeface="Arial" panose="020B0604020202020204" pitchFamily="34" charset="0"/>
              <a:buChar char="•"/>
            </a:pPr>
            <a:r>
              <a:rPr lang="en-IN" sz="1200" dirty="0">
                <a:hlinkClick r:id="rId4"/>
              </a:rPr>
              <a:t>https://www.tensorflow.org/api_docs/python/tf/keras/layers/experimental/preprocessing/Rescaling</a:t>
            </a:r>
            <a:endParaRPr lang="en-IN" sz="1200" dirty="0"/>
          </a:p>
          <a:p>
            <a:pPr marL="171450" indent="-171450">
              <a:buFont typeface="Arial" panose="020B0604020202020204" pitchFamily="34" charset="0"/>
              <a:buChar char="•"/>
            </a:pPr>
            <a:r>
              <a:rPr lang="en-IN" sz="1200" dirty="0">
                <a:hlinkClick r:id="rId5"/>
              </a:rPr>
              <a:t>https://www.tensorflow.org/api_docs/python/tf/keras/layers/experimental/preprocessing/RandomFlip</a:t>
            </a:r>
            <a:endParaRPr lang="en-IN" sz="1200" dirty="0"/>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3077581735"/>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22316</TotalTime>
  <Words>769</Words>
  <Application>Microsoft Office PowerPoint</Application>
  <PresentationFormat>On-screen Show (16:9)</PresentationFormat>
  <Paragraphs>79</Paragraphs>
  <Slides>9</Slides>
  <Notes>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Calibri</vt:lpstr>
      <vt:lpstr>Gill Sans MT</vt:lpstr>
      <vt:lpstr>medium-content-serif-font</vt:lpstr>
      <vt:lpstr>Merriweather</vt:lpstr>
      <vt:lpstr>Neue Plak</vt:lpstr>
      <vt:lpstr>Proxima Nova</vt:lpstr>
      <vt:lpstr>Proxima Nova Light</vt:lpstr>
      <vt:lpstr>Proxima Nova Rg</vt:lpstr>
      <vt:lpstr>Roboto Cn</vt:lpstr>
      <vt:lpstr>MASTER_UPGRAD</vt:lpstr>
      <vt:lpstr>PowerPoint Presentation</vt:lpstr>
      <vt:lpstr>PowerPoint Presentation</vt:lpstr>
      <vt:lpstr>Problem Statement</vt:lpstr>
      <vt:lpstr>Dataset Understanding</vt:lpstr>
      <vt:lpstr>Project Pipeline</vt:lpstr>
      <vt:lpstr>Project Pipeline</vt:lpstr>
      <vt:lpstr>convolutional network </vt:lpstr>
      <vt:lpstr>Let’s see the starter code now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Manish Kumar</cp:lastModifiedBy>
  <cp:revision>303</cp:revision>
  <dcterms:created xsi:type="dcterms:W3CDTF">2019-01-02T10:18:22Z</dcterms:created>
  <dcterms:modified xsi:type="dcterms:W3CDTF">2021-04-09T14:48:14Z</dcterms:modified>
</cp:coreProperties>
</file>