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95788"/>
  </p:normalViewPr>
  <p:slideViewPr>
    <p:cSldViewPr snapToGrid="0">
      <p:cViewPr varScale="1">
        <p:scale>
          <a:sx n="91" d="100"/>
          <a:sy n="91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26/11/20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26/11/20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5739618"/>
            <a:ext cx="6138856" cy="586144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Name: Shubham Verma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Investment Analysis: Spark Funds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545557"/>
            <a:ext cx="10512424" cy="1702970"/>
          </a:xfrm>
        </p:spPr>
        <p:txBody>
          <a:bodyPr>
            <a:noAutofit/>
          </a:bodyPr>
          <a:lstStyle/>
          <a:p>
            <a:r>
              <a:rPr lang="en-IN" sz="2000" dirty="0"/>
              <a:t>Spark Funds is an asset management company and wants to make investments in a few companies. The CEO of Spark Funds wants to understand the global trends in investments so that she can take the investment decisions effectively.</a:t>
            </a:r>
          </a:p>
          <a:p>
            <a:r>
              <a:rPr lang="en-IN" sz="2000" dirty="0"/>
              <a:t>The objective is to identify the best sectors, countries, and a suitable investment type for making investments by analysing the previous investment data trends.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24366-440E-864D-9B19-CD82C2E7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29000"/>
            <a:ext cx="5157787" cy="27606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Objectives</a:t>
            </a:r>
            <a:r>
              <a:rPr lang="en-US" b="1" dirty="0"/>
              <a:t>:</a:t>
            </a:r>
          </a:p>
          <a:p>
            <a:r>
              <a:rPr lang="en-IN" sz="2000" dirty="0"/>
              <a:t>Identify the best sectors, countries, and a suitable investment type for making investments based on the constraints.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F6CDB-E651-E84F-A2DC-09950E9AC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29000"/>
            <a:ext cx="5183188" cy="276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Constraints:</a:t>
            </a:r>
          </a:p>
          <a:p>
            <a:r>
              <a:rPr lang="en-IN" sz="2000" dirty="0"/>
              <a:t>Invest between </a:t>
            </a:r>
            <a:r>
              <a:rPr lang="en-IN" sz="2000" b="1" dirty="0"/>
              <a:t>5 to 15 million USD</a:t>
            </a:r>
            <a:r>
              <a:rPr lang="en-IN" sz="2000" dirty="0"/>
              <a:t> per round of investment.</a:t>
            </a:r>
          </a:p>
          <a:p>
            <a:r>
              <a:rPr lang="en-IN" sz="2000" dirty="0"/>
              <a:t>Invest only in </a:t>
            </a:r>
            <a:r>
              <a:rPr lang="en-IN" sz="2000" b="1" dirty="0"/>
              <a:t>English-speaking countries</a:t>
            </a:r>
            <a:r>
              <a:rPr lang="en-IN" sz="2000" dirty="0"/>
              <a:t> because of the ease of communication with the companies.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Problem solving 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3861D-49FE-0141-9B43-D018E8A9C155}"/>
              </a:ext>
            </a:extLst>
          </p:cNvPr>
          <p:cNvSpPr/>
          <p:nvPr/>
        </p:nvSpPr>
        <p:spPr>
          <a:xfrm>
            <a:off x="1164605" y="1496218"/>
            <a:ext cx="1944355" cy="11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Objective and  Problem Statement Understanding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30AD8-1AE2-AC4A-9266-D08B25531AFE}"/>
              </a:ext>
            </a:extLst>
          </p:cNvPr>
          <p:cNvCxnSpPr>
            <a:cxnSpLocks/>
          </p:cNvCxnSpPr>
          <p:nvPr/>
        </p:nvCxnSpPr>
        <p:spPr>
          <a:xfrm>
            <a:off x="3108724" y="2067951"/>
            <a:ext cx="106961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AEFE18D-7FBA-6245-AEEA-341464B5D3A8}"/>
              </a:ext>
            </a:extLst>
          </p:cNvPr>
          <p:cNvSpPr/>
          <p:nvPr/>
        </p:nvSpPr>
        <p:spPr>
          <a:xfrm>
            <a:off x="4138677" y="1496217"/>
            <a:ext cx="2487205" cy="113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below Datasets:</a:t>
            </a:r>
          </a:p>
          <a:p>
            <a:pPr marL="342900" indent="-342900">
              <a:buAutoNum type="arabicPeriod"/>
            </a:pPr>
            <a:r>
              <a:rPr lang="en-US" dirty="0"/>
              <a:t>Company Details</a:t>
            </a:r>
          </a:p>
          <a:p>
            <a:pPr marL="342900" indent="-342900">
              <a:buAutoNum type="arabicPeriod"/>
            </a:pPr>
            <a:r>
              <a:rPr lang="en-IN" b="1" dirty="0"/>
              <a:t>Funding round</a:t>
            </a:r>
          </a:p>
          <a:p>
            <a:pPr marL="342900" indent="-342900">
              <a:buAutoNum type="arabicPeriod"/>
            </a:pPr>
            <a:r>
              <a:rPr lang="en-IN" b="1" dirty="0"/>
              <a:t>Sector Classification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FA08AC-1E3B-A545-82A9-23AF2C893F79}"/>
              </a:ext>
            </a:extLst>
          </p:cNvPr>
          <p:cNvCxnSpPr>
            <a:cxnSpLocks/>
          </p:cNvCxnSpPr>
          <p:nvPr/>
        </p:nvCxnSpPr>
        <p:spPr>
          <a:xfrm>
            <a:off x="6625882" y="2063437"/>
            <a:ext cx="106961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0293EF-6F45-C04E-9814-D7BF0B76EC71}"/>
              </a:ext>
            </a:extLst>
          </p:cNvPr>
          <p:cNvSpPr/>
          <p:nvPr/>
        </p:nvSpPr>
        <p:spPr>
          <a:xfrm>
            <a:off x="7695492" y="1496217"/>
            <a:ext cx="2587990" cy="11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and Clean the obtained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617532-FC59-A84C-8F81-49CC0BEF058D}"/>
              </a:ext>
            </a:extLst>
          </p:cNvPr>
          <p:cNvCxnSpPr>
            <a:cxnSpLocks/>
          </p:cNvCxnSpPr>
          <p:nvPr/>
        </p:nvCxnSpPr>
        <p:spPr>
          <a:xfrm>
            <a:off x="8981297" y="2646890"/>
            <a:ext cx="0" cy="3902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76E9F-B072-514C-99BE-E9B51300BD49}"/>
              </a:ext>
            </a:extLst>
          </p:cNvPr>
          <p:cNvSpPr/>
          <p:nvPr/>
        </p:nvSpPr>
        <p:spPr>
          <a:xfrm>
            <a:off x="7695490" y="3037179"/>
            <a:ext cx="2587990" cy="80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Funding Type Analysis: Finding funds with top investments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ACEE48-CD23-5C4E-95F6-CC9112CF4F5F}"/>
              </a:ext>
            </a:extLst>
          </p:cNvPr>
          <p:cNvSpPr/>
          <p:nvPr/>
        </p:nvSpPr>
        <p:spPr>
          <a:xfrm>
            <a:off x="7716592" y="5308591"/>
            <a:ext cx="2545785" cy="80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 out countries with ‘English’ as official language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E6E49E-87FA-6548-B024-3EE04379BAB3}"/>
              </a:ext>
            </a:extLst>
          </p:cNvPr>
          <p:cNvCxnSpPr>
            <a:cxnSpLocks/>
          </p:cNvCxnSpPr>
          <p:nvPr/>
        </p:nvCxnSpPr>
        <p:spPr>
          <a:xfrm>
            <a:off x="8961577" y="3846881"/>
            <a:ext cx="1" cy="32464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335E730-3B60-9248-88D6-6F8C5A4BF364}"/>
              </a:ext>
            </a:extLst>
          </p:cNvPr>
          <p:cNvSpPr/>
          <p:nvPr/>
        </p:nvSpPr>
        <p:spPr>
          <a:xfrm>
            <a:off x="4138677" y="3037180"/>
            <a:ext cx="2545785" cy="133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Country Analysis: Finding top 3 countries with ‘English’ as official language having most investments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7D0CC61-CC13-1F46-8A49-0A8C64373663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5400000" flipH="1">
            <a:off x="5663536" y="2785215"/>
            <a:ext cx="3073984" cy="3577915"/>
          </a:xfrm>
          <a:prstGeom prst="bentConnector5">
            <a:avLst>
              <a:gd name="adj1" fmla="val -7437"/>
              <a:gd name="adj2" fmla="val 50000"/>
              <a:gd name="adj3" fmla="val 107437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E7B8C-E192-C947-B498-CAC769A18DAB}"/>
              </a:ext>
            </a:extLst>
          </p:cNvPr>
          <p:cNvSpPr/>
          <p:nvPr/>
        </p:nvSpPr>
        <p:spPr>
          <a:xfrm>
            <a:off x="4138677" y="5020726"/>
            <a:ext cx="2587990" cy="80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Sector Analysis: Identifying main sectors with above results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8D85FE-7D17-D849-B15D-72FEEC0FFE5A}"/>
              </a:ext>
            </a:extLst>
          </p:cNvPr>
          <p:cNvCxnSpPr>
            <a:cxnSpLocks/>
          </p:cNvCxnSpPr>
          <p:nvPr/>
        </p:nvCxnSpPr>
        <p:spPr>
          <a:xfrm>
            <a:off x="5450504" y="4375776"/>
            <a:ext cx="0" cy="6449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E3BA71-5B02-D246-9F00-66E40DCD74F5}"/>
              </a:ext>
            </a:extLst>
          </p:cNvPr>
          <p:cNvSpPr/>
          <p:nvPr/>
        </p:nvSpPr>
        <p:spPr>
          <a:xfrm>
            <a:off x="7695490" y="4178651"/>
            <a:ext cx="2587990" cy="80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Analysis: Finding countries with maximum investments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34EBB1-8BC3-1849-A8DB-4B5DC65DA142}"/>
              </a:ext>
            </a:extLst>
          </p:cNvPr>
          <p:cNvCxnSpPr>
            <a:cxnSpLocks/>
          </p:cNvCxnSpPr>
          <p:nvPr/>
        </p:nvCxnSpPr>
        <p:spPr>
          <a:xfrm>
            <a:off x="8971652" y="4967702"/>
            <a:ext cx="1" cy="32464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900DCF5-AD8F-3A47-AA78-CC01D28DA2ED}"/>
              </a:ext>
            </a:extLst>
          </p:cNvPr>
          <p:cNvSpPr/>
          <p:nvPr/>
        </p:nvSpPr>
        <p:spPr>
          <a:xfrm>
            <a:off x="1136469" y="3037178"/>
            <a:ext cx="1991177" cy="80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top 3 countries from resulting data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B3DA26F-F061-8C4B-AC3F-7B9A95A8638C}"/>
              </a:ext>
            </a:extLst>
          </p:cNvPr>
          <p:cNvCxnSpPr>
            <a:stCxn id="40" idx="2"/>
            <a:endCxn id="53" idx="0"/>
          </p:cNvCxnSpPr>
          <p:nvPr/>
        </p:nvCxnSpPr>
        <p:spPr>
          <a:xfrm rot="5400000" flipH="1">
            <a:off x="2389304" y="2779932"/>
            <a:ext cx="2786121" cy="3300614"/>
          </a:xfrm>
          <a:prstGeom prst="bentConnector5">
            <a:avLst>
              <a:gd name="adj1" fmla="val -8205"/>
              <a:gd name="adj2" fmla="val 54520"/>
              <a:gd name="adj3" fmla="val 108205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3326618-A44F-774A-89EF-434C2C1F21AD}"/>
              </a:ext>
            </a:extLst>
          </p:cNvPr>
          <p:cNvSpPr/>
          <p:nvPr/>
        </p:nvSpPr>
        <p:spPr>
          <a:xfrm>
            <a:off x="1136469" y="4246271"/>
            <a:ext cx="1972256" cy="72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Plotting  required Graphs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3ACFDF0-FE92-8D4D-9717-07D7958471B9}"/>
              </a:ext>
            </a:extLst>
          </p:cNvPr>
          <p:cNvCxnSpPr>
            <a:cxnSpLocks/>
          </p:cNvCxnSpPr>
          <p:nvPr/>
        </p:nvCxnSpPr>
        <p:spPr>
          <a:xfrm>
            <a:off x="2112294" y="3855981"/>
            <a:ext cx="0" cy="3902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813BC8C-6ACF-6D42-B0E3-B4FA296FD616}"/>
              </a:ext>
            </a:extLst>
          </p:cNvPr>
          <p:cNvSpPr/>
          <p:nvPr/>
        </p:nvSpPr>
        <p:spPr>
          <a:xfrm>
            <a:off x="1136048" y="5292343"/>
            <a:ext cx="1972256" cy="81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Result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B6C61C-4383-FC4D-992E-F029D6BF71A4}"/>
              </a:ext>
            </a:extLst>
          </p:cNvPr>
          <p:cNvCxnSpPr>
            <a:cxnSpLocks/>
          </p:cNvCxnSpPr>
          <p:nvPr/>
        </p:nvCxnSpPr>
        <p:spPr>
          <a:xfrm>
            <a:off x="2098022" y="4918301"/>
            <a:ext cx="0" cy="3902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Funding Type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3857562" cy="4344261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We want to choose one of these four investment types for each potential investment they will make and wants to invest between 5 to 15 million USD per investment round.</a:t>
            </a:r>
          </a:p>
          <a:p>
            <a:pPr algn="just"/>
            <a:r>
              <a:rPr lang="en-IN" sz="2000" dirty="0"/>
              <a:t>When calculated, ‘Private Equity’ has highest investments with average amount between 70-80 million.</a:t>
            </a:r>
          </a:p>
          <a:p>
            <a:pPr algn="just"/>
            <a:r>
              <a:rPr lang="en-IN" sz="2000" dirty="0"/>
              <a:t>‘Venture’ is the only funding type with average investments in between 5 and 15 million dollars.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BB59A-E694-A942-9EDB-4E3C3236A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1" y="1496218"/>
            <a:ext cx="7594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401" y="460726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Country 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16864"/>
            <a:ext cx="3857562" cy="4929191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We want to invest in countries with the highest amount of funding for the calculated investment type. </a:t>
            </a:r>
          </a:p>
          <a:p>
            <a:pPr algn="just"/>
            <a:r>
              <a:rPr lang="en-IN" sz="2000" dirty="0"/>
              <a:t>Additionally these are the top nine countries which have received the highest total funding (across ALL sectors for the chosen investment type) with countries marked where “English” is official language.</a:t>
            </a:r>
          </a:p>
          <a:p>
            <a:pPr algn="just"/>
            <a:r>
              <a:rPr lang="en-IN" sz="2000" dirty="0"/>
              <a:t>We can observe that top 3 countries are: ‘USA’, ‘GBR’ and ’IND’ with top investments in all 3 sectors and ‘English’ as official language.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F2CBA-8799-874D-9ACB-4F51A17DD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1" y="1316864"/>
            <a:ext cx="7780327" cy="52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Sector Analysis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6AB401-7B4B-2F4E-A42A-7EBD185E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496218"/>
            <a:ext cx="3857562" cy="47029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investment data of top 3 countries identified in previous  analysis is processed to find out the top sectors in which investments are highest.</a:t>
            </a:r>
          </a:p>
          <a:p>
            <a:pPr algn="just"/>
            <a:r>
              <a:rPr lang="en-US" sz="2000" dirty="0"/>
              <a:t>Identified Primary Sectors after processing:</a:t>
            </a:r>
          </a:p>
          <a:p>
            <a:pPr lvl="1" algn="just"/>
            <a:r>
              <a:rPr lang="en-US" sz="1600" dirty="0"/>
              <a:t>Social, Finance, Analytics, Advertising</a:t>
            </a:r>
          </a:p>
          <a:p>
            <a:pPr lvl="1" algn="just"/>
            <a:r>
              <a:rPr lang="en-US" sz="1600" dirty="0"/>
              <a:t>Others</a:t>
            </a:r>
          </a:p>
          <a:p>
            <a:pPr lvl="1" algn="just"/>
            <a:r>
              <a:rPr lang="en-US" sz="1600" dirty="0"/>
              <a:t>Cleantech, Semiconductors</a:t>
            </a:r>
          </a:p>
          <a:p>
            <a:pPr lvl="1" algn="just"/>
            <a:r>
              <a:rPr lang="en-US" sz="1600" dirty="0"/>
              <a:t>News, Search and Messaging</a:t>
            </a:r>
          </a:p>
          <a:p>
            <a:pPr algn="just"/>
            <a:r>
              <a:rPr lang="en-US" sz="2000" dirty="0"/>
              <a:t>All the above written sectors have investments between 5 and 15 million dollars.</a:t>
            </a: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D503E45-8B66-D24C-8489-09A99EC20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1" y="1496218"/>
            <a:ext cx="7524540" cy="47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Spark Funds should consider investing in ’USA’ as highest investments are there. Further, they can divide their transactions in different sectors in ‘USA’ to minimize their investment risks.</a:t>
            </a:r>
          </a:p>
          <a:p>
            <a:r>
              <a:rPr lang="en-IN" sz="2400" dirty="0"/>
              <a:t>They should also consider to divide their investments in top 3 countries: USA, United Kingdom and India, to minimize loss from country financial stability. </a:t>
            </a:r>
          </a:p>
          <a:p>
            <a:r>
              <a:rPr lang="en-IN" sz="2400" dirty="0"/>
              <a:t>Top Primary sectors they can consider for investments are:</a:t>
            </a:r>
          </a:p>
          <a:p>
            <a:pPr lvl="1" algn="just"/>
            <a:r>
              <a:rPr lang="en-US" sz="2000" dirty="0"/>
              <a:t>Social, Finance, Analytics, Advertising</a:t>
            </a:r>
          </a:p>
          <a:p>
            <a:pPr lvl="1" algn="just"/>
            <a:r>
              <a:rPr lang="en-US" sz="2000" dirty="0"/>
              <a:t>Others</a:t>
            </a:r>
          </a:p>
          <a:p>
            <a:pPr lvl="1" algn="just"/>
            <a:r>
              <a:rPr lang="en-US" sz="2000" dirty="0"/>
              <a:t>Cleantech, Semiconductors</a:t>
            </a:r>
          </a:p>
          <a:p>
            <a:pPr lvl="1" algn="just"/>
            <a:r>
              <a:rPr lang="en-US" sz="2000" dirty="0"/>
              <a:t>News, Search and Messaging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Results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533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INVESTMENT ASSIGNMENT  SUBMISSION </vt:lpstr>
      <vt:lpstr>Investment Analysis: Spark Funds</vt:lpstr>
      <vt:lpstr> Problem solving methodology</vt:lpstr>
      <vt:lpstr>Funding Type Analysis</vt:lpstr>
      <vt:lpstr>Country Analysis</vt:lpstr>
      <vt:lpstr>Sector Analysis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39</cp:revision>
  <dcterms:created xsi:type="dcterms:W3CDTF">2016-06-09T08:16:28Z</dcterms:created>
  <dcterms:modified xsi:type="dcterms:W3CDTF">2020-11-26T14:52:27Z</dcterms:modified>
</cp:coreProperties>
</file>