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5" r:id="rId4"/>
    <p:sldId id="273" r:id="rId5"/>
    <p:sldId id="258" r:id="rId6"/>
    <p:sldId id="270" r:id="rId7"/>
    <p:sldId id="271" r:id="rId8"/>
    <p:sldId id="276" r:id="rId9"/>
    <p:sldId id="278" r:id="rId10"/>
    <p:sldId id="272" r:id="rId11"/>
    <p:sldId id="277" r:id="rId12"/>
    <p:sldId id="279" r:id="rId13"/>
    <p:sldId id="259" r:id="rId14"/>
    <p:sldId id="26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15/12/20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15/12/20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 LOAN - EDA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608149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Name(s): RAMESH MUMMINENI &amp; SHUBHAM VERMA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437222" cy="856138"/>
          </a:xfrm>
        </p:spPr>
        <p:txBody>
          <a:bodyPr>
            <a:noAutofit/>
          </a:bodyPr>
          <a:lstStyle/>
          <a:p>
            <a:r>
              <a:rPr lang="en-IN" sz="2800" b="1" dirty="0"/>
              <a:t>UDA : Loan Purpose vs Defaulter’s business type</a:t>
            </a:r>
            <a:br>
              <a:rPr lang="en-IN" sz="2800" b="1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08FBF-90CC-A24D-995F-DB0D1996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139483"/>
            <a:ext cx="7712245" cy="4763429"/>
          </a:xfrm>
          <a:prstGeom prst="rect">
            <a:avLst/>
          </a:prstGeom>
        </p:spPr>
      </p:pic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7D251956-1B24-BD4E-A46B-8F725E5FE2FC}"/>
              </a:ext>
            </a:extLst>
          </p:cNvPr>
          <p:cNvSpPr/>
          <p:nvPr/>
        </p:nvSpPr>
        <p:spPr>
          <a:xfrm>
            <a:off x="8820443" y="1139483"/>
            <a:ext cx="2235088" cy="398115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Most of the borrowers who taken the loan for the  purpose of "Small Business" followed by 'Renewable Energy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en-IN" dirty="0">
                <a:solidFill>
                  <a:srgbClr val="FFFF00"/>
                </a:solidFill>
              </a:rPr>
              <a:t>are defaulters. It very significant.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207811A-5C55-0B45-93FE-81BDE5011D9A}"/>
              </a:ext>
            </a:extLst>
          </p:cNvPr>
          <p:cNvCxnSpPr>
            <a:cxnSpLocks/>
          </p:cNvCxnSpPr>
          <p:nvPr/>
        </p:nvCxnSpPr>
        <p:spPr>
          <a:xfrm>
            <a:off x="7357403" y="1995621"/>
            <a:ext cx="1463040" cy="126808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147E5C0-06C6-AF49-BF31-49A14F579AF6}"/>
              </a:ext>
            </a:extLst>
          </p:cNvPr>
          <p:cNvCxnSpPr>
            <a:cxnSpLocks/>
          </p:cNvCxnSpPr>
          <p:nvPr/>
        </p:nvCxnSpPr>
        <p:spPr>
          <a:xfrm flipV="1">
            <a:off x="6907237" y="3770142"/>
            <a:ext cx="1913206" cy="116761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FFAB-87ED-9241-868E-327C55AA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UDA:Plot</a:t>
            </a:r>
            <a:r>
              <a:rPr lang="en-US" dirty="0"/>
              <a:t> Interest Rate &amp;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08CB-9FE6-0D4D-893A-EAF16F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Higher interest rate attracts higher Default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1E17-7620-7040-BD0C-2D95508B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8" y="2757756"/>
            <a:ext cx="5321300" cy="33401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D4E4F-5322-D845-9D79-F600043E6DC8}"/>
              </a:ext>
            </a:extLst>
          </p:cNvPr>
          <p:cNvCxnSpPr>
            <a:cxnSpLocks/>
          </p:cNvCxnSpPr>
          <p:nvPr/>
        </p:nvCxnSpPr>
        <p:spPr>
          <a:xfrm>
            <a:off x="5978769" y="2236763"/>
            <a:ext cx="0" cy="386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3668B-7932-7F41-B7C0-792171CB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31" y="2025748"/>
            <a:ext cx="4554715" cy="3098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40B3AF-1618-7C4A-B9F4-9942A763ABA9}"/>
              </a:ext>
            </a:extLst>
          </p:cNvPr>
          <p:cNvSpPr txBox="1"/>
          <p:nvPr/>
        </p:nvSpPr>
        <p:spPr>
          <a:xfrm>
            <a:off x="6372669" y="5584874"/>
            <a:ext cx="541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Loan_amount, Higher the Default_rate.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54546-187F-D54A-AA11-3FC9F870E9B4}"/>
              </a:ext>
            </a:extLst>
          </p:cNvPr>
          <p:cNvSpPr txBox="1"/>
          <p:nvPr/>
        </p:nvSpPr>
        <p:spPr>
          <a:xfrm>
            <a:off x="506437" y="6217920"/>
            <a:ext cx="6541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* Read y –axis: </a:t>
            </a:r>
            <a:r>
              <a:rPr lang="en-US" dirty="0" err="1"/>
              <a:t>loan_status_cat</a:t>
            </a:r>
            <a:r>
              <a:rPr lang="en-US" dirty="0"/>
              <a:t> gives only default rates(coded as 1 )</a:t>
            </a:r>
          </a:p>
        </p:txBody>
      </p:sp>
    </p:spTree>
    <p:extLst>
      <p:ext uri="{BB962C8B-B14F-4D97-AF65-F5344CB8AC3E}">
        <p14:creationId xmlns:p14="http://schemas.microsoft.com/office/powerpoint/2010/main" val="220126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5C81-FC26-4D4E-965F-AA78F0E9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36" y="998788"/>
            <a:ext cx="9313817" cy="562726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r>
              <a:rPr lang="en-US" sz="3100" dirty="0"/>
              <a:t>Bivariate Analysis:</a:t>
            </a:r>
            <a:r>
              <a:rPr lang="en-IN" sz="3100" b="1" dirty="0"/>
              <a:t>Comparing Loan Status vs Term, Purpose</a:t>
            </a:r>
            <a:br>
              <a:rPr lang="en-IN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28DD-2E39-DC40-AFC2-F9F37548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400" dirty="0"/>
              <a:t>'Educational' loans default rate are highest and </a:t>
            </a:r>
            <a:r>
              <a:rPr lang="en-IN" sz="1400" dirty="0">
                <a:solidFill>
                  <a:srgbClr val="C00000"/>
                </a:solidFill>
              </a:rPr>
              <a:t>'Car' loans </a:t>
            </a:r>
            <a:r>
              <a:rPr lang="en-IN" sz="1400" dirty="0"/>
              <a:t>are lowest for 60 months term.</a:t>
            </a:r>
          </a:p>
          <a:p>
            <a:r>
              <a:rPr lang="en-IN" sz="1400" dirty="0">
                <a:solidFill>
                  <a:srgbClr val="C00000"/>
                </a:solidFill>
              </a:rPr>
              <a:t>'Small business' loans </a:t>
            </a:r>
            <a:r>
              <a:rPr lang="en-IN" sz="1400" dirty="0"/>
              <a:t>have the next highest default rate in 60 months tenure.</a:t>
            </a:r>
          </a:p>
          <a:p>
            <a:r>
              <a:rPr lang="en-IN" sz="1400" dirty="0"/>
              <a:t>For 36 months term, 'Small Business' loans have highest default rate and </a:t>
            </a:r>
            <a:r>
              <a:rPr lang="en-IN" sz="1400" dirty="0">
                <a:solidFill>
                  <a:srgbClr val="C00000"/>
                </a:solidFill>
              </a:rPr>
              <a:t>'Credit Card' loans </a:t>
            </a:r>
            <a:r>
              <a:rPr lang="en-IN" sz="1400" dirty="0"/>
              <a:t>are the lowest.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BB586-E19C-B844-AC5F-8ED54BF2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9470"/>
            <a:ext cx="11787051" cy="36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PART-4:SUMMARY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9AD53-A07B-9B44-9CAB-E94E4BDBD55C}"/>
              </a:ext>
            </a:extLst>
          </p:cNvPr>
          <p:cNvSpPr txBox="1"/>
          <p:nvPr/>
        </p:nvSpPr>
        <p:spPr>
          <a:xfrm>
            <a:off x="1136469" y="1814733"/>
            <a:ext cx="10650582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SUMMARY :</a:t>
            </a:r>
          </a:p>
          <a:p>
            <a:r>
              <a:rPr lang="en-US" dirty="0"/>
              <a:t>1. In order to identify the patterns for the more likely defaulters from the lenders club data, we have carried out univariate analysis for checking the default rate across various categorical variables.</a:t>
            </a:r>
          </a:p>
          <a:p>
            <a:r>
              <a:rPr lang="en-US" dirty="0"/>
              <a:t>Further, we performed binning and completed univariate analysis for continuous variables as well.</a:t>
            </a:r>
          </a:p>
          <a:p>
            <a:endParaRPr lang="en-US" dirty="0"/>
          </a:p>
          <a:p>
            <a:r>
              <a:rPr lang="en-US" dirty="0"/>
              <a:t>2.To understand the behavior of the default variable, bivariate analysis has been done and identified the key insights.</a:t>
            </a:r>
          </a:p>
          <a:p>
            <a:endParaRPr lang="en-US" dirty="0"/>
          </a:p>
          <a:p>
            <a:r>
              <a:rPr lang="en-US" dirty="0"/>
              <a:t>3.Lastly, debt to income ratio analysis is carried out by classifying 'low', 'medium' and 'high' categories.</a:t>
            </a:r>
          </a:p>
          <a:p>
            <a:r>
              <a:rPr lang="en-US" dirty="0"/>
              <a:t>For all the analysis, separate plots has been derived.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3200" dirty="0">
                <a:solidFill>
                  <a:srgbClr val="C00000"/>
                </a:solidFill>
              </a:rPr>
              <a:t>RECOMMNEDATAIONS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22364"/>
            <a:ext cx="11168742" cy="530352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To reduce this risk the following recommendations may follow by the lenders/Investors.</a:t>
            </a:r>
          </a:p>
          <a:p>
            <a:r>
              <a:rPr lang="en-IN" dirty="0"/>
              <a:t> Higher </a:t>
            </a:r>
            <a:r>
              <a:rPr lang="en-IN" dirty="0">
                <a:solidFill>
                  <a:srgbClr val="FF0000"/>
                </a:solidFill>
              </a:rPr>
              <a:t>interest rates </a:t>
            </a:r>
            <a:r>
              <a:rPr lang="en-IN" dirty="0"/>
              <a:t>on existing Loan impacting to  Higher default rates. So, justification and caution is required..!</a:t>
            </a:r>
          </a:p>
          <a:p>
            <a:r>
              <a:rPr lang="en-IN" dirty="0"/>
              <a:t>There is linear relationship between </a:t>
            </a:r>
            <a:r>
              <a:rPr lang="en-IN" dirty="0">
                <a:solidFill>
                  <a:srgbClr val="FF0000"/>
                </a:solidFill>
              </a:rPr>
              <a:t>Loan amount </a:t>
            </a:r>
            <a:r>
              <a:rPr lang="en-IN" dirty="0"/>
              <a:t>and Default rate as former increases , later also increases. There is a perfect positive correlation is established. So, follow more data driven approach while approving highest loan amount..!!</a:t>
            </a:r>
          </a:p>
          <a:p>
            <a:r>
              <a:rPr lang="en-IN" dirty="0">
                <a:solidFill>
                  <a:srgbClr val="FF0000"/>
                </a:solidFill>
              </a:rPr>
              <a:t>Purpose of the loan </a:t>
            </a:r>
            <a:r>
              <a:rPr lang="en-IN" dirty="0"/>
              <a:t>approved is important. It is observed from the data that loans taken  ‘</a:t>
            </a:r>
            <a:r>
              <a:rPr lang="en-IN" dirty="0" err="1"/>
              <a:t>Renuewble</a:t>
            </a:r>
            <a:r>
              <a:rPr lang="en-IN" dirty="0"/>
              <a:t> </a:t>
            </a:r>
            <a:r>
              <a:rPr lang="en-IN" dirty="0" err="1"/>
              <a:t>Energy’and</a:t>
            </a:r>
            <a:r>
              <a:rPr lang="en-IN" dirty="0"/>
              <a:t> ‘ Small Business’ are prone to default.</a:t>
            </a:r>
          </a:p>
          <a:p>
            <a:r>
              <a:rPr lang="en-IN" dirty="0">
                <a:solidFill>
                  <a:srgbClr val="FF0000"/>
                </a:solidFill>
              </a:rPr>
              <a:t>Term of the Loan </a:t>
            </a:r>
            <a:r>
              <a:rPr lang="en-IN" dirty="0"/>
              <a:t>is another driver for contributing the Default rate. So, more carefulness is  advised while loan approval stage.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CC9-BDD5-CB43-9D6A-E6E16640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41C3-CA2A-B147-A03F-07ADF278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Ramesh MUMMINENI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Down Ribbon 3">
            <a:extLst>
              <a:ext uri="{FF2B5EF4-FFF2-40B4-BE49-F238E27FC236}">
                <a16:creationId xmlns:a16="http://schemas.microsoft.com/office/drawing/2014/main" id="{1931B3E3-CDB9-554E-8EDD-8CA70B352F6E}"/>
              </a:ext>
            </a:extLst>
          </p:cNvPr>
          <p:cNvSpPr/>
          <p:nvPr/>
        </p:nvSpPr>
        <p:spPr>
          <a:xfrm flipH="1">
            <a:off x="3277771" y="2506400"/>
            <a:ext cx="5465131" cy="4051495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/>
              <a:t>Thank You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251E-C9B3-D548-B372-54503546348E}"/>
              </a:ext>
            </a:extLst>
          </p:cNvPr>
          <p:cNvSpPr txBox="1"/>
          <p:nvPr/>
        </p:nvSpPr>
        <p:spPr>
          <a:xfrm>
            <a:off x="8229600" y="3866929"/>
            <a:ext cx="370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Shubham VERMA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072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Database">
            <a:extLst>
              <a:ext uri="{FF2B5EF4-FFF2-40B4-BE49-F238E27FC236}">
                <a16:creationId xmlns:a16="http://schemas.microsoft.com/office/drawing/2014/main" id="{F64DF536-28C3-BD45-A6F3-2F254A5A2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934" y="4014158"/>
            <a:ext cx="762669" cy="66615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Problem Statement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25" name="Picture 1" descr="page2image25814160">
            <a:extLst>
              <a:ext uri="{FF2B5EF4-FFF2-40B4-BE49-F238E27FC236}">
                <a16:creationId xmlns:a16="http://schemas.microsoft.com/office/drawing/2014/main" id="{533C7D2C-083C-7940-9A3F-BD560B78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9" y="1844612"/>
            <a:ext cx="914400" cy="66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D7AD9-5F40-BC44-B80B-D444FDF9FF4B}"/>
              </a:ext>
            </a:extLst>
          </p:cNvPr>
          <p:cNvSpPr txBox="1"/>
          <p:nvPr/>
        </p:nvSpPr>
        <p:spPr>
          <a:xfrm>
            <a:off x="1136469" y="1844612"/>
            <a:ext cx="293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Business Problem Objective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E9FD3-AFD7-A44C-8837-F7214218651E}"/>
              </a:ext>
            </a:extLst>
          </p:cNvPr>
          <p:cNvSpPr txBox="1"/>
          <p:nvPr/>
        </p:nvSpPr>
        <p:spPr>
          <a:xfrm>
            <a:off x="984738" y="2405401"/>
            <a:ext cx="10424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the business problem is to identify the patterns which indicate most likely defaulters of a loan to determine the creditloss.</a:t>
            </a:r>
          </a:p>
          <a:p>
            <a:endParaRPr lang="en-US" dirty="0"/>
          </a:p>
          <a:p>
            <a:r>
              <a:rPr lang="en-US" dirty="0"/>
              <a:t>Perform EDA to understand how consumer attributes and loan attributes influence the tendency of default.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  Source : </a:t>
            </a:r>
            <a:r>
              <a:rPr lang="en-US" dirty="0"/>
              <a:t>Lending Club’s historical data is provided for the analysis ,which comprises Demographic , Loan Characteristic and customer behavior variables are included in excel file. An exclusive data dictionary file is supplied in excel format to understand the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C23-31CA-4E45-A83D-86047997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Problem solving methodology </a:t>
            </a:r>
            <a:br>
              <a:rPr lang="en-IN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D6FC-B412-384D-B0A6-FF0B5D4E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/>
              <a:t>Used Python Programming Language  and Jupyter notebook  IDE.</a:t>
            </a:r>
          </a:p>
          <a:p>
            <a:r>
              <a:rPr lang="en-IN" sz="1800" b="1" dirty="0"/>
              <a:t>Data has been analysed and carried out the Exploratory Data Analysis (EDA) for the given Lender’s club  dataset to identify the drivers of defaulter’s.</a:t>
            </a:r>
          </a:p>
          <a:p>
            <a:r>
              <a:rPr lang="en-IN" sz="1800" b="1" dirty="0"/>
              <a:t>To perform this, it is divided this into 4 categories.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4355CB-14CB-D741-826B-FB8D377AB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77532"/>
              </p:ext>
            </p:extLst>
          </p:nvPr>
        </p:nvGraphicFramePr>
        <p:xfrm>
          <a:off x="1034143" y="3374570"/>
          <a:ext cx="9151493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193">
                  <a:extLst>
                    <a:ext uri="{9D8B030D-6E8A-4147-A177-3AD203B41FA5}">
                      <a16:colId xmlns:a16="http://schemas.microsoft.com/office/drawing/2014/main" val="2695077914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483621523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194678143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347507611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endParaRPr lang="en-IN" sz="1800" b="1" dirty="0"/>
                    </a:p>
                    <a:p>
                      <a:endParaRPr lang="en-IN" sz="1800" b="1" dirty="0"/>
                    </a:p>
                    <a:p>
                      <a:r>
                        <a:rPr lang="en-IN" sz="1800" b="1" dirty="0"/>
                        <a:t>Data Understanding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dirty="0"/>
                    </a:p>
                    <a:p>
                      <a:r>
                        <a:rPr lang="en-IN" sz="1800" b="1" dirty="0"/>
                        <a:t>Data Cleaning </a:t>
                      </a:r>
                    </a:p>
                    <a:p>
                      <a:r>
                        <a:rPr lang="en-IN" sz="1800" b="1" dirty="0"/>
                        <a:t>         &amp; </a:t>
                      </a:r>
                    </a:p>
                    <a:p>
                      <a:r>
                        <a:rPr lang="en-IN" sz="1800" b="1" dirty="0"/>
                        <a:t>Data Manipulating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Data Summary </a:t>
                      </a:r>
                    </a:p>
                    <a:p>
                      <a:r>
                        <a:rPr lang="en-US" dirty="0"/>
                        <a:t>            &amp; </a:t>
                      </a:r>
                    </a:p>
                    <a:p>
                      <a:r>
                        <a:rPr lang="en-US" dirty="0"/>
                        <a:t>Recommendations</a:t>
                      </a:r>
                    </a:p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7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9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9FF8-7357-2A4B-8796-669B4DC7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PART-1 :Data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310D-4C3D-4E4B-9F1D-75B2B1EA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8" y="1339333"/>
            <a:ext cx="11168742" cy="5246524"/>
          </a:xfrm>
        </p:spPr>
        <p:txBody>
          <a:bodyPr>
            <a:normAutofit/>
          </a:bodyPr>
          <a:lstStyle/>
          <a:p>
            <a:r>
              <a:rPr lang="en-US" dirty="0"/>
              <a:t> Importing the Python Libraries and Read the data to python data frame.</a:t>
            </a:r>
          </a:p>
          <a:p>
            <a:r>
              <a:rPr lang="en-US" dirty="0"/>
              <a:t>Check the data types for various columns and convert the data types.</a:t>
            </a:r>
          </a:p>
          <a:p>
            <a:r>
              <a:rPr lang="en-US" dirty="0"/>
              <a:t>Extract the numerical data from the required columns.</a:t>
            </a:r>
          </a:p>
          <a:p>
            <a:r>
              <a:rPr lang="en-US" dirty="0"/>
              <a:t>Total </a:t>
            </a:r>
            <a:r>
              <a:rPr lang="en-US" dirty="0" err="1"/>
              <a:t>no.of</a:t>
            </a:r>
            <a:r>
              <a:rPr lang="en-US" dirty="0"/>
              <a:t> columns/ variables are : 111</a:t>
            </a:r>
          </a:p>
          <a:p>
            <a:r>
              <a:rPr lang="en-US" dirty="0"/>
              <a:t>Total </a:t>
            </a:r>
            <a:r>
              <a:rPr lang="en-US" dirty="0" err="1"/>
              <a:t>no.rows</a:t>
            </a:r>
            <a:r>
              <a:rPr lang="en-US" dirty="0"/>
              <a:t> are : 39717</a:t>
            </a:r>
          </a:p>
          <a:p>
            <a:r>
              <a:rPr lang="en-US" dirty="0"/>
              <a:t>Identified the important independent variables and Target variable . </a:t>
            </a:r>
          </a:p>
          <a:p>
            <a:r>
              <a:rPr lang="en-US" dirty="0">
                <a:solidFill>
                  <a:srgbClr val="7030A0"/>
                </a:solidFill>
              </a:rPr>
              <a:t>“Loan_Status”  is considered to be critical in explaining the defaulters pattern and tendency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9C2052-DCD4-B54E-817C-30978C6942ED}"/>
              </a:ext>
            </a:extLst>
          </p:cNvPr>
          <p:cNvSpPr/>
          <p:nvPr/>
        </p:nvSpPr>
        <p:spPr>
          <a:xfrm>
            <a:off x="4158344" y="4909457"/>
            <a:ext cx="1447800" cy="155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Status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0B7E84-183D-9748-978C-9F577A76548A}"/>
              </a:ext>
            </a:extLst>
          </p:cNvPr>
          <p:cNvCxnSpPr>
            <a:cxnSpLocks/>
          </p:cNvCxnSpPr>
          <p:nvPr/>
        </p:nvCxnSpPr>
        <p:spPr>
          <a:xfrm>
            <a:off x="5606144" y="5225143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A46456-E406-834D-A62E-8E486A586258}"/>
              </a:ext>
            </a:extLst>
          </p:cNvPr>
          <p:cNvCxnSpPr>
            <a:cxnSpLocks/>
          </p:cNvCxnSpPr>
          <p:nvPr/>
        </p:nvCxnSpPr>
        <p:spPr>
          <a:xfrm>
            <a:off x="5573486" y="5747995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BB9414-0B13-DB4D-895C-41DCC7343525}"/>
              </a:ext>
            </a:extLst>
          </p:cNvPr>
          <p:cNvCxnSpPr>
            <a:cxnSpLocks/>
          </p:cNvCxnSpPr>
          <p:nvPr/>
        </p:nvCxnSpPr>
        <p:spPr>
          <a:xfrm>
            <a:off x="5622472" y="6217919"/>
            <a:ext cx="165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C80A16E-D695-2D47-91C5-95C5FED88ADE}"/>
              </a:ext>
            </a:extLst>
          </p:cNvPr>
          <p:cNvSpPr/>
          <p:nvPr/>
        </p:nvSpPr>
        <p:spPr>
          <a:xfrm>
            <a:off x="7053944" y="4944722"/>
            <a:ext cx="1284514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Fully Paid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790077-DD57-3347-A9AC-3A148306B3C6}"/>
              </a:ext>
            </a:extLst>
          </p:cNvPr>
          <p:cNvSpPr/>
          <p:nvPr/>
        </p:nvSpPr>
        <p:spPr>
          <a:xfrm>
            <a:off x="6449786" y="5480730"/>
            <a:ext cx="1377042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Charged Off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F68755-6B5D-384E-9916-8824F901DF9F}"/>
              </a:ext>
            </a:extLst>
          </p:cNvPr>
          <p:cNvSpPr/>
          <p:nvPr/>
        </p:nvSpPr>
        <p:spPr>
          <a:xfrm>
            <a:off x="7293428" y="6033293"/>
            <a:ext cx="1284514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Current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7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1800" dirty="0"/>
              <a:t> Checked the percent of the missing values across the variables </a:t>
            </a:r>
          </a:p>
          <a:p>
            <a:r>
              <a:rPr lang="en-IN" sz="1800" dirty="0"/>
              <a:t>Removed all those with high missing percentage &amp; unnecessary one’s.</a:t>
            </a:r>
          </a:p>
          <a:p>
            <a:r>
              <a:rPr lang="en-IN" sz="1800" dirty="0"/>
              <a:t>Perform data cleaning steps for the remaining variables with less missing percentages - ‘dropping’ the high missing values in a row.</a:t>
            </a:r>
          </a:p>
          <a:p>
            <a:r>
              <a:rPr lang="en-IN" sz="1800" dirty="0"/>
              <a:t>Drop all  the rows for  “current” loan from the </a:t>
            </a:r>
            <a:r>
              <a:rPr lang="en-IN" sz="1800" dirty="0" err="1"/>
              <a:t>loan_status</a:t>
            </a:r>
            <a:r>
              <a:rPr lang="en-IN" sz="1800" dirty="0"/>
              <a:t> variable. </a:t>
            </a:r>
          </a:p>
          <a:p>
            <a:r>
              <a:rPr lang="en-IN" sz="1800" dirty="0"/>
              <a:t>Label the Fully Paid as ‘0’ and Charged Off as ‘1’.</a:t>
            </a:r>
          </a:p>
          <a:p>
            <a:r>
              <a:rPr lang="en-IN" sz="1800" dirty="0"/>
              <a:t>The Strategy here is that to figure out the comparison of default rates across various explanatory variables and identify the ones that affect the default rate the most</a:t>
            </a:r>
            <a:r>
              <a:rPr lang="en-IN" dirty="0"/>
              <a:t>.</a:t>
            </a:r>
            <a:endParaRPr lang="en-IN" sz="1800" dirty="0"/>
          </a:p>
          <a:p>
            <a:r>
              <a:rPr lang="en-IN" sz="1800" dirty="0"/>
              <a:t>Target Variable: Default Rate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600" dirty="0">
                <a:solidFill>
                  <a:srgbClr val="C00000"/>
                </a:solidFill>
              </a:rPr>
              <a:t>PART 2:Data Cleaning &amp; Data Manipulating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B87BC-D36D-B14C-BC63-2B7B5FE0880F}"/>
              </a:ext>
            </a:extLst>
          </p:cNvPr>
          <p:cNvSpPr/>
          <p:nvPr/>
        </p:nvSpPr>
        <p:spPr>
          <a:xfrm>
            <a:off x="3712029" y="4844143"/>
            <a:ext cx="1796142" cy="119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Status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B518E71-0C65-D64B-B6A3-0DCDA3ECE906}"/>
              </a:ext>
            </a:extLst>
          </p:cNvPr>
          <p:cNvCxnSpPr>
            <a:cxnSpLocks/>
          </p:cNvCxnSpPr>
          <p:nvPr/>
        </p:nvCxnSpPr>
        <p:spPr>
          <a:xfrm>
            <a:off x="5532120" y="4985657"/>
            <a:ext cx="890451" cy="206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AD759A-2ACB-3047-B2A8-3704F8E804CB}"/>
              </a:ext>
            </a:extLst>
          </p:cNvPr>
          <p:cNvSpPr txBox="1"/>
          <p:nvPr/>
        </p:nvSpPr>
        <p:spPr>
          <a:xfrm>
            <a:off x="6446520" y="4985657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Paid as ‘0’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6D6274E-AF3F-D342-B14B-DD7EF9F9D49C}"/>
              </a:ext>
            </a:extLst>
          </p:cNvPr>
          <p:cNvCxnSpPr>
            <a:cxnSpLocks/>
          </p:cNvCxnSpPr>
          <p:nvPr/>
        </p:nvCxnSpPr>
        <p:spPr>
          <a:xfrm flipV="1">
            <a:off x="5532120" y="5627914"/>
            <a:ext cx="914400" cy="206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6389B3-273D-8640-86F9-7B092AD43289}"/>
              </a:ext>
            </a:extLst>
          </p:cNvPr>
          <p:cNvSpPr txBox="1"/>
          <p:nvPr/>
        </p:nvSpPr>
        <p:spPr>
          <a:xfrm>
            <a:off x="6499100" y="5464107"/>
            <a:ext cx="1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as ‘1’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objective is to identify predictors of Default so that at the time of loan application processing, lenders can use this info for approval/rejection of a loan.</a:t>
            </a:r>
          </a:p>
          <a:p>
            <a:r>
              <a:rPr lang="en-IN" sz="1800" dirty="0"/>
              <a:t>We removed the customer behaviour variables from this analysis as they are actually not available at the time of loan application processing stage.</a:t>
            </a:r>
          </a:p>
          <a:p>
            <a:r>
              <a:rPr lang="en-IN" sz="1800" dirty="0"/>
              <a:t>We considered only demographic variables and Loan Characteristics.</a:t>
            </a:r>
          </a:p>
          <a:p>
            <a:r>
              <a:rPr lang="en-IN" sz="1800" dirty="0"/>
              <a:t>The Ones marked as ‘Current’ are neither Fully Paid nor Defaulted, so get rid out of the current loans.</a:t>
            </a:r>
          </a:p>
          <a:p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PART 3:Data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67309-999C-6047-AC44-4726B41F673C}"/>
              </a:ext>
            </a:extLst>
          </p:cNvPr>
          <p:cNvSpPr/>
          <p:nvPr/>
        </p:nvSpPr>
        <p:spPr>
          <a:xfrm>
            <a:off x="4288971" y="4158343"/>
            <a:ext cx="2013858" cy="153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1DDA63-720A-2745-B72C-5B8BC955E86A}"/>
              </a:ext>
            </a:extLst>
          </p:cNvPr>
          <p:cNvCxnSpPr/>
          <p:nvPr/>
        </p:nvCxnSpPr>
        <p:spPr>
          <a:xfrm flipH="1">
            <a:off x="3211286" y="474617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A18F58FC-6482-7046-97EC-66891302161D}"/>
              </a:ext>
            </a:extLst>
          </p:cNvPr>
          <p:cNvSpPr/>
          <p:nvPr/>
        </p:nvSpPr>
        <p:spPr>
          <a:xfrm>
            <a:off x="1223554" y="4158343"/>
            <a:ext cx="1987732" cy="123007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UNIVARIATE</a:t>
            </a:r>
          </a:p>
          <a:p>
            <a:pPr algn="ctr"/>
            <a:r>
              <a:rPr lang="en-US" dirty="0"/>
              <a:t>Analysis 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26582AF-EE5A-1C45-9EAF-55F580F23BAA}"/>
              </a:ext>
            </a:extLst>
          </p:cNvPr>
          <p:cNvSpPr/>
          <p:nvPr/>
        </p:nvSpPr>
        <p:spPr>
          <a:xfrm>
            <a:off x="7195456" y="4131132"/>
            <a:ext cx="1872343" cy="123007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BIVARIATE</a:t>
            </a:r>
          </a:p>
          <a:p>
            <a:pPr algn="ctr"/>
            <a:r>
              <a:rPr lang="en-US" dirty="0"/>
              <a:t>Analysis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4517F-A175-894E-BEAA-F7C0AFB56169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6302829" y="4713511"/>
            <a:ext cx="892627" cy="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4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71600"/>
            <a:ext cx="11168742" cy="48275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Checked the overall </a:t>
            </a:r>
            <a:r>
              <a:rPr lang="en-IN" sz="1800" dirty="0">
                <a:solidFill>
                  <a:srgbClr val="FF0000"/>
                </a:solidFill>
              </a:rPr>
              <a:t>default rate </a:t>
            </a:r>
            <a:r>
              <a:rPr lang="en-IN" sz="1800" dirty="0"/>
              <a:t>for all the categorical variables and noted it as </a:t>
            </a:r>
            <a:r>
              <a:rPr lang="en-IN" sz="1800" dirty="0">
                <a:solidFill>
                  <a:srgbClr val="FF0000"/>
                </a:solidFill>
              </a:rPr>
              <a:t>15 %</a:t>
            </a:r>
          </a:p>
          <a:p>
            <a:r>
              <a:rPr lang="en-IN" sz="1800" dirty="0"/>
              <a:t>Perform binning and completed the Univariate analysis on continuous variables such as loan amount and interest rate</a:t>
            </a:r>
            <a:r>
              <a:rPr lang="en-IN" sz="1800" dirty="0">
                <a:solidFill>
                  <a:srgbClr val="FF0000"/>
                </a:solidFill>
              </a:rPr>
              <a:t>.</a:t>
            </a:r>
          </a:p>
          <a:p>
            <a:r>
              <a:rPr lang="en-IN" sz="1800" dirty="0">
                <a:solidFill>
                  <a:srgbClr val="FF0000"/>
                </a:solidFill>
              </a:rPr>
              <a:t>1. </a:t>
            </a:r>
            <a:r>
              <a:rPr lang="en-IN" sz="1800" dirty="0"/>
              <a:t>verification _status  </a:t>
            </a:r>
            <a:r>
              <a:rPr lang="en-IN" sz="1800" dirty="0">
                <a:solidFill>
                  <a:srgbClr val="FF0000"/>
                </a:solidFill>
              </a:rPr>
              <a:t>versus  </a:t>
            </a:r>
            <a:r>
              <a:rPr lang="en-IN" sz="1800" dirty="0"/>
              <a:t>loan_status : 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Univariate Data Analysis( UDA)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7FFEB-01EC-204D-84C8-D8946290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42" y="3559628"/>
            <a:ext cx="7184572" cy="2525486"/>
          </a:xfrm>
          <a:prstGeom prst="rect">
            <a:avLst/>
          </a:prstGeom>
        </p:spPr>
      </p:pic>
      <p:sp>
        <p:nvSpPr>
          <p:cNvPr id="9" name="Snip Same-side Corner of Rectangle 8">
            <a:extLst>
              <a:ext uri="{FF2B5EF4-FFF2-40B4-BE49-F238E27FC236}">
                <a16:creationId xmlns:a16="http://schemas.microsoft.com/office/drawing/2014/main" id="{2AAA828D-2657-2D44-BB58-5330D11A4BB4}"/>
              </a:ext>
            </a:extLst>
          </p:cNvPr>
          <p:cNvSpPr/>
          <p:nvPr/>
        </p:nvSpPr>
        <p:spPr>
          <a:xfrm>
            <a:off x="555171" y="3788228"/>
            <a:ext cx="2318658" cy="22968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Insight :</a:t>
            </a:r>
          </a:p>
          <a:p>
            <a:r>
              <a:rPr lang="en-IN" sz="1600" dirty="0">
                <a:solidFill>
                  <a:srgbClr val="FFFF00"/>
                </a:solidFill>
              </a:rPr>
              <a:t>Even though loans are approved after verification, it seems that default rate is higher than 'Non-verified' category, which is unexpected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33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FF01-2678-A344-A3A8-CFAC05FD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DATA VISUVALISATION : plot a graph bet GRADE &amp; LOAN _STATUS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E1599B-04E4-7841-A23F-82CF92E06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52" y="1712686"/>
            <a:ext cx="7087913" cy="4344988"/>
          </a:xfrm>
          <a:prstGeom prst="rect">
            <a:avLst/>
          </a:prstGeom>
        </p:spPr>
      </p:pic>
      <p:sp>
        <p:nvSpPr>
          <p:cNvPr id="6" name="Snip Same-side Corner of Rectangle 5">
            <a:extLst>
              <a:ext uri="{FF2B5EF4-FFF2-40B4-BE49-F238E27FC236}">
                <a16:creationId xmlns:a16="http://schemas.microsoft.com/office/drawing/2014/main" id="{7F7D4882-CB54-464D-B1E1-E38B3A1E2B67}"/>
              </a:ext>
            </a:extLst>
          </p:cNvPr>
          <p:cNvSpPr/>
          <p:nvPr/>
        </p:nvSpPr>
        <p:spPr>
          <a:xfrm>
            <a:off x="8534399" y="2188028"/>
            <a:ext cx="2569029" cy="276497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Key observation :</a:t>
            </a:r>
          </a:p>
          <a:p>
            <a:pPr algn="ctr"/>
            <a:endParaRPr lang="en-IN" dirty="0">
              <a:solidFill>
                <a:srgbClr val="FFFF00"/>
              </a:solidFill>
            </a:endParaRPr>
          </a:p>
          <a:p>
            <a:pPr algn="ctr"/>
            <a:r>
              <a:rPr lang="en-IN" dirty="0">
                <a:solidFill>
                  <a:srgbClr val="FFFF00"/>
                </a:solidFill>
              </a:rPr>
              <a:t>As the grade increases from A -&gt; G, default rate is also increased, which is anticipated.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5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E428-ECEA-714B-926B-7C37EFF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/>
              <a:t>UDA : plot a graph bet </a:t>
            </a:r>
            <a:r>
              <a:rPr lang="en-IN" sz="2800" b="1" dirty="0" err="1"/>
              <a:t>Home_Ownership</a:t>
            </a:r>
            <a:r>
              <a:rPr lang="en-IN" sz="2800" b="1" dirty="0"/>
              <a:t> &amp; LOAN _STATUS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5D8D1-E247-E14E-9E08-4881ADF4C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689" y="1511299"/>
            <a:ext cx="4805362" cy="383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7067D5-19ED-8444-91B3-5C38EE7B9FC1}"/>
              </a:ext>
            </a:extLst>
          </p:cNvPr>
          <p:cNvSpPr txBox="1"/>
          <p:nvPr/>
        </p:nvSpPr>
        <p:spPr>
          <a:xfrm>
            <a:off x="6625882" y="2405575"/>
            <a:ext cx="3235569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u="sng" dirty="0">
                <a:solidFill>
                  <a:srgbClr val="002060"/>
                </a:solidFill>
              </a:rPr>
              <a:t>The 'Other' category shows the highest number of defaulters in the given data followed by 'Rent' category.</a:t>
            </a:r>
          </a:p>
          <a:p>
            <a:endParaRPr lang="en-IN" u="sng" dirty="0">
              <a:solidFill>
                <a:srgbClr val="002060"/>
              </a:solidFill>
            </a:endParaRPr>
          </a:p>
          <a:p>
            <a:endParaRPr lang="en-IN" u="sng" dirty="0">
              <a:solidFill>
                <a:srgbClr val="00206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u="sng" dirty="0">
                <a:solidFill>
                  <a:srgbClr val="002060"/>
                </a:solidFill>
              </a:rPr>
              <a:t>We cannot determine that the borrower who is owning the home is less likely to default.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139EF8A-C7A9-4C4A-93A8-11DC142A090D}"/>
              </a:ext>
            </a:extLst>
          </p:cNvPr>
          <p:cNvCxnSpPr/>
          <p:nvPr/>
        </p:nvCxnSpPr>
        <p:spPr>
          <a:xfrm>
            <a:off x="4825218" y="2222695"/>
            <a:ext cx="1800664" cy="130829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1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7167</TotalTime>
  <Words>1049</Words>
  <Application>Microsoft Macintosh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LENDING CLUB  LOAN - EDA   SUBMISSION </vt:lpstr>
      <vt:lpstr> Problem Statement</vt:lpstr>
      <vt:lpstr>Problem solving methodology  </vt:lpstr>
      <vt:lpstr>PART-1 :Data Understanding</vt:lpstr>
      <vt:lpstr> PART 2:Data Cleaning &amp; Data Manipulating</vt:lpstr>
      <vt:lpstr>PART 3:Data Analysis</vt:lpstr>
      <vt:lpstr> Univariate Data Analysis( UDA)</vt:lpstr>
      <vt:lpstr>DATA VISUVALISATION : plot a graph bet GRADE &amp; LOAN _STATUS</vt:lpstr>
      <vt:lpstr>UDA : plot a graph bet Home_Ownership &amp; LOAN _STATUS</vt:lpstr>
      <vt:lpstr>UDA : Loan Purpose vs Defaulter’s business type </vt:lpstr>
      <vt:lpstr>UDA:Plot Interest Rate &amp; Loan Amount</vt:lpstr>
      <vt:lpstr> Bivariate Analysis:Comparing Loan Status vs Term, Purpose </vt:lpstr>
      <vt:lpstr>PART-4:SUMMARY &amp; RECOMMENDATIONS</vt:lpstr>
      <vt:lpstr> RECOMMNEDATAIONS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59</cp:revision>
  <dcterms:created xsi:type="dcterms:W3CDTF">2016-06-09T08:16:28Z</dcterms:created>
  <dcterms:modified xsi:type="dcterms:W3CDTF">2020-12-20T11:13:35Z</dcterms:modified>
</cp:coreProperties>
</file>