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2" d="100"/>
          <a:sy n="102" d="100"/>
        </p:scale>
        <p:origin x="2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16F3-C58F-384D-8009-A950E65A88A3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87D9-8197-5049-89A1-FD9D723E7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0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87D9-8197-5049-89A1-FD9D723E72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0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0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8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0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21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2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9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5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61C3-CE89-F14E-B9D4-E97A716F4641}" type="datetimeFigureOut">
              <a:rPr lang="de-DE" smtClean="0"/>
              <a:t>05.08.21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C042-E98E-D24E-A7C5-0C12DCD4F7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64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öbel, Datei, schwarz, weiß enthält.&#10;&#10;Automatisch generierte Beschreibung">
            <a:extLst>
              <a:ext uri="{FF2B5EF4-FFF2-40B4-BE49-F238E27FC236}">
                <a16:creationId xmlns:a16="http://schemas.microsoft.com/office/drawing/2014/main" id="{4F2F7EB7-C3C9-E041-B322-DF8B2AC8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0" y="1217355"/>
            <a:ext cx="1905000" cy="1892300"/>
          </a:xfrm>
          <a:prstGeom prst="rect">
            <a:avLst/>
          </a:prstGeom>
        </p:spPr>
      </p:pic>
      <p:pic>
        <p:nvPicPr>
          <p:cNvPr id="7" name="Grafik 6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9109505-0314-5648-AB51-3E5BA985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89" y="5917106"/>
            <a:ext cx="1905000" cy="1854200"/>
          </a:xfrm>
          <a:prstGeom prst="rect">
            <a:avLst/>
          </a:prstGeom>
        </p:spPr>
      </p:pic>
      <p:pic>
        <p:nvPicPr>
          <p:cNvPr id="9" name="Grafik 8" descr="Ein Bild, das Waffe enthält.&#10;&#10;Automatisch generierte Beschreibung">
            <a:extLst>
              <a:ext uri="{FF2B5EF4-FFF2-40B4-BE49-F238E27FC236}">
                <a16:creationId xmlns:a16="http://schemas.microsoft.com/office/drawing/2014/main" id="{8642E473-DF68-AB42-B992-48B3A43F0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314" y="1217355"/>
            <a:ext cx="1905000" cy="1803400"/>
          </a:xfrm>
          <a:prstGeom prst="rect">
            <a:avLst/>
          </a:prstGeom>
        </p:spPr>
      </p:pic>
      <p:pic>
        <p:nvPicPr>
          <p:cNvPr id="11" name="Grafik 10" descr="Ein Bild, das Wand, drinnen enthält.&#10;&#10;Automatisch generierte Beschreibung">
            <a:extLst>
              <a:ext uri="{FF2B5EF4-FFF2-40B4-BE49-F238E27FC236}">
                <a16:creationId xmlns:a16="http://schemas.microsoft.com/office/drawing/2014/main" id="{728D760F-4F71-EC4D-A25F-81289B9F9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672" y="1217355"/>
            <a:ext cx="1905000" cy="1905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4D28625-AB24-C14A-9E7C-15E9E2925BC3}"/>
              </a:ext>
            </a:extLst>
          </p:cNvPr>
          <p:cNvSpPr txBox="1"/>
          <p:nvPr/>
        </p:nvSpPr>
        <p:spPr>
          <a:xfrm>
            <a:off x="285090" y="674602"/>
            <a:ext cx="203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arc42-Template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4207587-94F7-8740-88D5-46FA33AFF6DC}"/>
              </a:ext>
            </a:extLst>
          </p:cNvPr>
          <p:cNvSpPr txBox="1"/>
          <p:nvPr/>
        </p:nvSpPr>
        <p:spPr>
          <a:xfrm>
            <a:off x="2333355" y="674602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Kurse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0FE184-CE13-0547-BDA0-746E3F31814B}"/>
              </a:ext>
            </a:extLst>
          </p:cNvPr>
          <p:cNvSpPr txBox="1"/>
          <p:nvPr/>
        </p:nvSpPr>
        <p:spPr>
          <a:xfrm>
            <a:off x="4573314" y="72882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News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AC1370-816E-404B-BEF3-29201A55C34B}"/>
              </a:ext>
            </a:extLst>
          </p:cNvPr>
          <p:cNvSpPr txBox="1"/>
          <p:nvPr/>
        </p:nvSpPr>
        <p:spPr>
          <a:xfrm>
            <a:off x="285090" y="5547774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arc42-Methode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3B9062-D5D0-494C-BCA8-9AB03FB571D8}"/>
              </a:ext>
            </a:extLst>
          </p:cNvPr>
          <p:cNvSpPr txBox="1"/>
          <p:nvPr/>
        </p:nvSpPr>
        <p:spPr>
          <a:xfrm>
            <a:off x="4620613" y="5547774"/>
            <a:ext cx="15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arc42 Support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3AD6BC-0C7E-5141-90D1-2EA59E71DDB8}"/>
              </a:ext>
            </a:extLst>
          </p:cNvPr>
          <p:cNvSpPr txBox="1"/>
          <p:nvPr/>
        </p:nvSpPr>
        <p:spPr>
          <a:xfrm>
            <a:off x="2347931" y="5547774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arc42-Lesestoff </a:t>
            </a:r>
          </a:p>
        </p:txBody>
      </p:sp>
      <p:pic>
        <p:nvPicPr>
          <p:cNvPr id="19" name="Grafik 18" descr="Ein Bild, das Text, Buch, Regal, Stapel enthält.&#10;&#10;Automatisch generierte Beschreibung">
            <a:extLst>
              <a:ext uri="{FF2B5EF4-FFF2-40B4-BE49-F238E27FC236}">
                <a16:creationId xmlns:a16="http://schemas.microsoft.com/office/drawing/2014/main" id="{DA26378E-1947-6F43-9AC4-7DF06627A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379" y="5866306"/>
            <a:ext cx="1905000" cy="1905000"/>
          </a:xfrm>
          <a:prstGeom prst="rect">
            <a:avLst/>
          </a:prstGeom>
        </p:spPr>
      </p:pic>
      <p:pic>
        <p:nvPicPr>
          <p:cNvPr id="21" name="Grafik 20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CA6BA8DA-6CC9-EE4B-9A0D-B23679FD7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613" y="5866306"/>
            <a:ext cx="1905000" cy="1905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94F7BB22-6AF2-4942-8BFC-32CBF48F4554}"/>
              </a:ext>
            </a:extLst>
          </p:cNvPr>
          <p:cNvSpPr txBox="1"/>
          <p:nvPr/>
        </p:nvSpPr>
        <p:spPr>
          <a:xfrm>
            <a:off x="207533" y="3167887"/>
            <a:ext cx="20074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liefern Ihnen das </a:t>
            </a:r>
            <a:r>
              <a:rPr lang="de-DE" sz="1200" dirty="0">
                <a:solidFill>
                  <a:srgbClr val="0070C0"/>
                </a:solidFill>
              </a:rPr>
              <a:t>arc42-Template</a:t>
            </a:r>
            <a:r>
              <a:rPr lang="de-DE" sz="1200" dirty="0"/>
              <a:t> für Architektur-dokumentation - </a:t>
            </a:r>
            <a:r>
              <a:rPr lang="de-DE" sz="1200" b="1" dirty="0"/>
              <a:t>Open Source, pragmatisch, kostenfrei</a:t>
            </a:r>
            <a:r>
              <a:rPr lang="de-DE" sz="1200" dirty="0"/>
              <a:t>. </a:t>
            </a:r>
          </a:p>
          <a:p>
            <a:endParaRPr lang="de-DE" sz="1200" dirty="0"/>
          </a:p>
          <a:p>
            <a:r>
              <a:rPr lang="de-DE" sz="1200" dirty="0"/>
              <a:t>Sie füllen es mit Ihren Architekturentscheidungen -</a:t>
            </a:r>
            <a:r>
              <a:rPr lang="de-DE" sz="1200" b="1" dirty="0"/>
              <a:t>Einfach, schmerzlos, rasch</a:t>
            </a:r>
            <a:r>
              <a:rPr lang="de-DE" dirty="0"/>
              <a:t>.</a:t>
            </a:r>
            <a:endParaRPr lang="de-DE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CCDBF8-0D2A-6542-9527-36AFAC17BA23}"/>
              </a:ext>
            </a:extLst>
          </p:cNvPr>
          <p:cNvSpPr txBox="1"/>
          <p:nvPr/>
        </p:nvSpPr>
        <p:spPr>
          <a:xfrm>
            <a:off x="2347931" y="3167887"/>
            <a:ext cx="2007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haben Hunderte Menschen in unserem bewährten </a:t>
            </a:r>
            <a:r>
              <a:rPr lang="de-DE" sz="1200" b="1" dirty="0" err="1">
                <a:solidFill>
                  <a:srgbClr val="0070C0"/>
                </a:solidFill>
              </a:rPr>
              <a:t>Mastering</a:t>
            </a:r>
            <a:r>
              <a:rPr lang="de-DE" sz="1200" b="1" dirty="0">
                <a:solidFill>
                  <a:srgbClr val="0070C0"/>
                </a:solidFill>
              </a:rPr>
              <a:t> Software </a:t>
            </a:r>
            <a:r>
              <a:rPr lang="de-DE" sz="1200" b="1" dirty="0" err="1">
                <a:solidFill>
                  <a:srgbClr val="0070C0"/>
                </a:solidFill>
              </a:rPr>
              <a:t>Architectures</a:t>
            </a:r>
            <a:r>
              <a:rPr lang="de-DE" sz="1200" dirty="0"/>
              <a:t> </a:t>
            </a:r>
          </a:p>
          <a:p>
            <a:r>
              <a:rPr lang="de-DE" sz="1200" dirty="0"/>
              <a:t>Workshop ausgebildet. Praxisrelevant, effektiv und nachhaltig. </a:t>
            </a:r>
          </a:p>
          <a:p>
            <a:endParaRPr lang="de-DE" sz="1200" dirty="0"/>
          </a:p>
          <a:p>
            <a:r>
              <a:rPr lang="de-DE" sz="1200" dirty="0"/>
              <a:t>Bereitet perfekt auf die </a:t>
            </a:r>
            <a:r>
              <a:rPr lang="de-DE" sz="1200" dirty="0" err="1"/>
              <a:t>iSAQB</a:t>
            </a:r>
            <a:r>
              <a:rPr lang="de-DE" sz="1200" dirty="0"/>
              <a:t> </a:t>
            </a:r>
            <a:r>
              <a:rPr lang="de-DE" sz="1200" dirty="0" err="1"/>
              <a:t>Foundation</a:t>
            </a:r>
            <a:r>
              <a:rPr lang="de-DE" sz="1200" dirty="0"/>
              <a:t> Zertifizierung vor.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9A79D6F-FC7B-B94A-819A-E45058E88469}"/>
              </a:ext>
            </a:extLst>
          </p:cNvPr>
          <p:cNvSpPr txBox="1"/>
          <p:nvPr/>
        </p:nvSpPr>
        <p:spPr>
          <a:xfrm>
            <a:off x="4562986" y="3111731"/>
            <a:ext cx="20771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 Lesen Sie unseren Artikel 'Handeln statt jammern' und lernen Sie mehr über das </a:t>
            </a:r>
            <a:r>
              <a:rPr lang="de-DE" sz="1200" dirty="0" err="1"/>
              <a:t>iSAQB</a:t>
            </a:r>
            <a:r>
              <a:rPr lang="de-DE" sz="1200" dirty="0"/>
              <a:t> </a:t>
            </a:r>
            <a:r>
              <a:rPr lang="de-DE" sz="1200" dirty="0" err="1"/>
              <a:t>Advanced</a:t>
            </a:r>
            <a:r>
              <a:rPr lang="de-DE" sz="1200" dirty="0"/>
              <a:t> Modul </a:t>
            </a:r>
            <a:r>
              <a:rPr lang="de-DE" sz="1200" dirty="0">
                <a:solidFill>
                  <a:srgbClr val="0070C0"/>
                </a:solidFill>
              </a:rPr>
              <a:t>REQ4ARC</a:t>
            </a:r>
            <a:r>
              <a:rPr lang="de-DE" sz="1200" dirty="0"/>
              <a:t>.</a:t>
            </a:r>
          </a:p>
          <a:p>
            <a:r>
              <a:rPr lang="de-DE" sz="1200" dirty="0"/>
              <a:t>- Das neue Buch als ideale Vorbereitung auf die </a:t>
            </a:r>
            <a:r>
              <a:rPr lang="de-DE" sz="1200" dirty="0" err="1"/>
              <a:t>iSAQB</a:t>
            </a:r>
            <a:r>
              <a:rPr lang="de-DE" sz="1200" dirty="0"/>
              <a:t>-Zertifizierung: </a:t>
            </a:r>
            <a:r>
              <a:rPr lang="de-DE" sz="1200" dirty="0">
                <a:solidFill>
                  <a:srgbClr val="0070C0"/>
                </a:solidFill>
              </a:rPr>
              <a:t>Software </a:t>
            </a:r>
            <a:r>
              <a:rPr lang="de-DE" sz="1200" dirty="0" err="1">
                <a:solidFill>
                  <a:srgbClr val="0070C0"/>
                </a:solidFill>
              </a:rPr>
              <a:t>Architecture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Foundation</a:t>
            </a:r>
            <a:r>
              <a:rPr lang="de-DE" sz="1200" dirty="0">
                <a:solidFill>
                  <a:srgbClr val="0070C0"/>
                </a:solidFill>
              </a:rPr>
              <a:t>.</a:t>
            </a:r>
          </a:p>
          <a:p>
            <a:r>
              <a:rPr lang="de-DE" sz="1200" dirty="0"/>
              <a:t>- Noch mehr Beispiele zu arc42 in dem </a:t>
            </a:r>
            <a:r>
              <a:rPr lang="de-DE" sz="1200" dirty="0">
                <a:solidFill>
                  <a:srgbClr val="0070C0"/>
                </a:solidFill>
              </a:rPr>
              <a:t>Buch arc42 </a:t>
            </a:r>
            <a:r>
              <a:rPr lang="de-DE" sz="1200" dirty="0" err="1">
                <a:solidFill>
                  <a:srgbClr val="0070C0"/>
                </a:solidFill>
              </a:rPr>
              <a:t>by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Example</a:t>
            </a:r>
            <a:r>
              <a:rPr lang="de-DE" sz="1200" dirty="0">
                <a:solidFill>
                  <a:srgbClr val="0070C0"/>
                </a:solidFill>
              </a:rPr>
              <a:t> - </a:t>
            </a:r>
            <a:r>
              <a:rPr lang="de-DE" sz="1200" dirty="0" err="1">
                <a:solidFill>
                  <a:srgbClr val="0070C0"/>
                </a:solidFill>
              </a:rPr>
              <a:t>Vol</a:t>
            </a:r>
            <a:r>
              <a:rPr lang="de-DE" sz="1200" dirty="0">
                <a:solidFill>
                  <a:srgbClr val="0070C0"/>
                </a:solidFill>
              </a:rPr>
              <a:t> 2.</a:t>
            </a:r>
            <a:r>
              <a:rPr lang="de-DE" sz="1200" dirty="0"/>
              <a:t> Embedded Systems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IoT</a:t>
            </a:r>
            <a:endParaRPr lang="de-DE" sz="12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95FBB76-386B-D542-BEC2-DF862545E68A}"/>
              </a:ext>
            </a:extLst>
          </p:cNvPr>
          <p:cNvSpPr txBox="1"/>
          <p:nvPr/>
        </p:nvSpPr>
        <p:spPr>
          <a:xfrm>
            <a:off x="285090" y="7799049"/>
            <a:ext cx="1905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Arc42 ist methodisch, aber dennoch flexibel. Passend für große und kleine Teams in iterativen oder weniger agilen Prozessen.</a:t>
            </a:r>
          </a:p>
          <a:p>
            <a:r>
              <a:rPr lang="de-DE" sz="1200" dirty="0"/>
              <a:t>Lernen Sie mehr über die </a:t>
            </a:r>
            <a:r>
              <a:rPr lang="de-DE" sz="1200" dirty="0">
                <a:solidFill>
                  <a:srgbClr val="0070C0"/>
                </a:solidFill>
              </a:rPr>
              <a:t>Hauptaufgaben von Software </a:t>
            </a:r>
            <a:r>
              <a:rPr lang="de-DE" sz="1200" dirty="0" err="1">
                <a:solidFill>
                  <a:srgbClr val="0070C0"/>
                </a:solidFill>
              </a:rPr>
              <a:t>Architects</a:t>
            </a:r>
            <a:r>
              <a:rPr lang="de-DE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4BE418A-D629-9D4E-A010-606584E24806}"/>
              </a:ext>
            </a:extLst>
          </p:cNvPr>
          <p:cNvSpPr txBox="1"/>
          <p:nvPr/>
        </p:nvSpPr>
        <p:spPr>
          <a:xfrm>
            <a:off x="2413378" y="7799049"/>
            <a:ext cx="1905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Es gibt viel zu lesen über arc42: von der Methode über Tipps und Tricks bis hin zu kompletten Beispielen für Software-Architektur.</a:t>
            </a:r>
          </a:p>
          <a:p>
            <a:r>
              <a:rPr lang="de-DE" sz="1200" dirty="0">
                <a:solidFill>
                  <a:srgbClr val="0070C0"/>
                </a:solidFill>
              </a:rPr>
              <a:t>Stöbern Sie </a:t>
            </a:r>
            <a:r>
              <a:rPr lang="de-DE" sz="1200" dirty="0"/>
              <a:t>in unseren Büchern, Artikeln, Vorträgen, ...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E563AF1-2F3F-4C4A-88B6-C0D51F1DAFF2}"/>
              </a:ext>
            </a:extLst>
          </p:cNvPr>
          <p:cNvSpPr txBox="1"/>
          <p:nvPr/>
        </p:nvSpPr>
        <p:spPr>
          <a:xfrm>
            <a:off x="4562987" y="7854073"/>
            <a:ext cx="200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lassen Sie auch nach Kursen nicht allein. Lesen Sie mehr über </a:t>
            </a:r>
            <a:r>
              <a:rPr lang="de-DE" sz="1200" dirty="0">
                <a:solidFill>
                  <a:srgbClr val="0070C0"/>
                </a:solidFill>
              </a:rPr>
              <a:t>unser Angebot </a:t>
            </a:r>
            <a:r>
              <a:rPr lang="de-DE" sz="1200" dirty="0"/>
              <a:t>an Projektberatung, Architektur-bewertung, Hilfe bei der Dokumentationserstellung, ...</a:t>
            </a:r>
          </a:p>
        </p:txBody>
      </p:sp>
    </p:spTree>
    <p:extLst>
      <p:ext uri="{BB962C8B-B14F-4D97-AF65-F5344CB8AC3E}">
        <p14:creationId xmlns:p14="http://schemas.microsoft.com/office/powerpoint/2010/main" val="1954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213</Words>
  <Application>Microsoft Macintosh PowerPoint</Application>
  <PresentationFormat>A4-Papier (210 x 297 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Hruschka</dc:creator>
  <cp:lastModifiedBy>Peter Hruschka</cp:lastModifiedBy>
  <cp:revision>4</cp:revision>
  <cp:lastPrinted>2021-08-05T15:16:17Z</cp:lastPrinted>
  <dcterms:created xsi:type="dcterms:W3CDTF">2021-08-05T14:39:11Z</dcterms:created>
  <dcterms:modified xsi:type="dcterms:W3CDTF">2021-08-05T15:27:01Z</dcterms:modified>
</cp:coreProperties>
</file>