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8" r:id="rId3"/>
    <p:sldId id="279" r:id="rId4"/>
    <p:sldId id="260" r:id="rId5"/>
    <p:sldId id="257" r:id="rId6"/>
    <p:sldId id="258" r:id="rId7"/>
    <p:sldId id="259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 snapToObjects="1">
      <p:cViewPr>
        <p:scale>
          <a:sx n="45" d="100"/>
          <a:sy n="45" d="100"/>
        </p:scale>
        <p:origin x="3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8103D-CC8C-3E48-AB51-212ADA1D763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C2A09-7AD8-804D-A82A-D0014AC9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6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https://www.google.com/url?sa=i&amp;url=https%3A%2F%2Fwww.pinterest.com%2Fpin%2F507921664207733377%2F&amp;psig=AOvVaw2qcqMGiirBoj6yooD55Z1t&amp;ust=1621291547964000&amp;source=images&amp;cd=vfe&amp;ved=0CA0QjhxqFwoTCOCm-Oejz_ACFQAAAAAdAAAAABAD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6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558F-FF57-644F-AC97-5A0D85B58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6407A-73D1-5645-AE62-43B915A5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F508E-B20D-3443-86C7-3E0822D4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316F0-FB23-D840-942D-4732F4EF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FF3E5-20FB-D342-9835-F865F265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0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1B6C-51D4-664D-804C-CE0FC83B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1D972-96B8-C542-9DFC-2E0FE5B8E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E0C8-FF09-AF45-942C-1DF592FF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C1DBC-AD2F-6842-BB8A-F21DE1F0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A8BDB-81F4-324E-914B-E9E8EFC3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7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44956-00E0-9D48-9630-6C70C6363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15BBE-E185-324A-8250-ECC991268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65976-1FF2-E64D-9AD2-4E901597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69633-BC8A-5847-ACE3-F041B465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88DED-6095-134D-9E52-557D3780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4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F39A-37C8-C148-BFEE-2EFE20AA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65C0-CF93-AC40-986B-38C012B8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D89A9-EB3B-6F4E-94EC-F8BA867E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2F196-2858-744C-827B-A682BAAD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23A61-B2DE-A249-8F55-EBF2673E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0D85-CABA-574A-B05A-C955F586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3CBBF-2B54-1249-BD76-2FC619E01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A3B97-46F9-AC4A-92BA-FBAC5DAD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1F9BC-9B24-D24F-A219-269B39B9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53013-3E6C-C041-B780-086D5DDF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2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9B07-63D7-DE47-9C8C-746A4005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40D8B-CE19-A745-AA69-FD4A0D5B3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C2DBC-80D1-3E4C-8E8F-FF24182E4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762B9-D87D-C740-91ED-CF6DC2D9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89DDC-10F8-4E43-9811-3E70D77F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CBD5E-BC49-F04C-8847-5A2A237F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3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75EB-D0D9-7A4E-A4BE-CEAFBF8B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04073-BB33-3E48-A1F5-DFD248C4D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AA09B-BED9-4649-A124-01382202A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ABA9D-7F4E-F74B-B819-277F5EC26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CC2AA-2934-684A-80DF-F9024241C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0793A-7A7A-C546-83DE-6DF6EC1C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C35D2-6B23-F441-87E5-E7F3F71B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337DC-B783-BA46-B532-0B3DCB90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23D3-EE77-284D-853F-B6019070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A78A-99A4-C144-95CE-FA7E8BD5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B8ECD-4496-1747-B6FD-48C36DC2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A2E11-BFEF-FA40-B9CF-68123807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6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68BEE-FB29-134F-980E-2FF1B524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511CD-96F2-A649-8382-DA699AA5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B2B24-03A2-944D-9FA9-52F53570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8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FA87-2574-D945-BA46-CCED415C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31C47-14ED-2647-BAA1-17FE3BF5B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D86AD-132C-8B46-99FF-2F20A04C0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8163F-2E56-8542-A741-0A1656E5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4CDFD-0440-324B-BEBE-814B7762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C09D5-ADDB-7246-A1A5-653586D2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3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F981-E568-F444-8893-A1436E58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4C577-6A23-FB49-A1B4-DCB4797C7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E2C8D-F880-F44A-BF36-5032F9040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BA31B-992E-3049-8AA5-2DA8B4DB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A7D0E-4ABB-AD47-A4CA-0C536B56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9BBE-E818-4047-A694-AD5D9E3E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2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1F281-B85B-8041-9A3C-A0C2193D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3E9C1-1D09-5D4F-B64D-69BFAC069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BA036-7922-3C46-9241-AE71ED4D5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F4F7-1B89-6F4D-BE50-004C0E1208F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951EE-3B13-FF41-BC85-E5711733C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8751B-8EB5-DC49-8E92-5B8D450CE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7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jpe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ED3F-5CC6-E145-9BEC-ECF12C97F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Preliminary Analysis of Population Structure in </a:t>
            </a:r>
            <a:br>
              <a:rPr lang="en-US" dirty="0"/>
            </a:br>
            <a:r>
              <a:rPr lang="en-US" i="1" dirty="0"/>
              <a:t>Mytilus californianus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42A36-E2A4-3049-AC6E-91DA6B3CA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0119" y="4079875"/>
            <a:ext cx="9144000" cy="1655762"/>
          </a:xfrm>
        </p:spPr>
        <p:txBody>
          <a:bodyPr/>
          <a:lstStyle/>
          <a:p>
            <a:r>
              <a:rPr lang="en-US" dirty="0"/>
              <a:t>Vanessa Garcia, Nate </a:t>
            </a:r>
            <a:r>
              <a:rPr lang="en-US" dirty="0" err="1"/>
              <a:t>Jue</a:t>
            </a:r>
            <a:r>
              <a:rPr lang="en-US" dirty="0"/>
              <a:t> and Eric Crandall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0C331-9D4E-664F-84E7-EFC9108F0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4" y="3786557"/>
            <a:ext cx="3616411" cy="27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0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97EB17-37B1-4073-B15F-A1B3474EF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776" y="143678"/>
            <a:ext cx="5425965" cy="63590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97359" y="1079277"/>
            <a:ext cx="4808042" cy="48643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31800" indent="-342900">
              <a:spcBef>
                <a:spcPts val="0"/>
              </a:spcBef>
              <a:buSzPts val="2200"/>
            </a:pPr>
            <a:r>
              <a:rPr lang="en-US" sz="2200" dirty="0">
                <a:ea typeface="Tahoma"/>
                <a:cs typeface="Tahoma"/>
                <a:sym typeface="Tahoma"/>
              </a:rPr>
              <a:t>Isolated mitochondrial DNA from 138 mussels in 10% </a:t>
            </a:r>
            <a:r>
              <a:rPr lang="en-US" sz="2200" dirty="0" err="1">
                <a:ea typeface="Tahoma"/>
                <a:cs typeface="Tahoma"/>
                <a:sym typeface="Tahoma"/>
              </a:rPr>
              <a:t>Chelex</a:t>
            </a:r>
            <a:r>
              <a:rPr lang="en-US" sz="2200" dirty="0">
                <a:ea typeface="Tahoma"/>
                <a:cs typeface="Tahoma"/>
                <a:sym typeface="Tahoma"/>
              </a:rPr>
              <a:t> solution</a:t>
            </a:r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dirty="0">
                <a:ea typeface="Tahoma"/>
                <a:cs typeface="Tahoma"/>
                <a:sym typeface="Tahoma"/>
              </a:rPr>
              <a:t>Amplified cytochrome c oxidase (COI) gene with polymerase chain reactions (PCR)</a:t>
            </a:r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dirty="0">
                <a:ea typeface="Tahoma"/>
                <a:cs typeface="Tahoma"/>
                <a:sym typeface="Tahoma"/>
              </a:rPr>
              <a:t>Sequenced at MCLAB</a:t>
            </a:r>
          </a:p>
          <a:p>
            <a:pPr marL="431800" indent="-342900">
              <a:spcBef>
                <a:spcPts val="0"/>
              </a:spcBef>
              <a:buSzPts val="2200"/>
            </a:pPr>
            <a:r>
              <a:rPr lang="en-US" sz="2200" dirty="0">
                <a:ea typeface="Tahoma"/>
                <a:cs typeface="Tahoma"/>
                <a:sym typeface="Tahoma"/>
              </a:rPr>
              <a:t>Edited chromatograms and aligned sequences in </a:t>
            </a:r>
            <a:r>
              <a:rPr lang="en-US" sz="2200" dirty="0" err="1">
                <a:ea typeface="Tahoma"/>
                <a:cs typeface="Tahoma"/>
                <a:sym typeface="Tahoma"/>
              </a:rPr>
              <a:t>Geneious</a:t>
            </a:r>
            <a:r>
              <a:rPr lang="en-US" sz="2200" dirty="0">
                <a:ea typeface="Tahoma"/>
                <a:cs typeface="Tahoma"/>
                <a:sym typeface="Tahoma"/>
              </a:rPr>
              <a:t> software </a:t>
            </a:r>
          </a:p>
          <a:p>
            <a:pPr marL="546100" lvl="1" indent="0">
              <a:spcBef>
                <a:spcPts val="0"/>
              </a:spcBef>
              <a:buSzPts val="2200"/>
              <a:buNone/>
            </a:pPr>
            <a:endParaRPr lang="en-US" sz="2200" dirty="0">
              <a:ea typeface="Tahoma"/>
              <a:cs typeface="Tahoma"/>
              <a:sym typeface="Tahoma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5D71CC-85D3-4C16-A5B5-7278989D6D2F}"/>
              </a:ext>
            </a:extLst>
          </p:cNvPr>
          <p:cNvSpPr txBox="1"/>
          <p:nvPr/>
        </p:nvSpPr>
        <p:spPr>
          <a:xfrm>
            <a:off x="6939215" y="71235"/>
            <a:ext cx="27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Enderts</a:t>
            </a:r>
            <a:r>
              <a:rPr lang="en-US" dirty="0"/>
              <a:t> Beach n =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8BB94D-34D2-4781-8BBE-5E5D15839172}"/>
              </a:ext>
            </a:extLst>
          </p:cNvPr>
          <p:cNvSpPr txBox="1"/>
          <p:nvPr/>
        </p:nvSpPr>
        <p:spPr>
          <a:xfrm>
            <a:off x="7039020" y="601071"/>
            <a:ext cx="27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Trinidad Head n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A91E2A-283B-4F26-8AE4-D0EA3E4393F6}"/>
              </a:ext>
            </a:extLst>
          </p:cNvPr>
          <p:cNvSpPr txBox="1"/>
          <p:nvPr/>
        </p:nvSpPr>
        <p:spPr>
          <a:xfrm>
            <a:off x="7446079" y="2378806"/>
            <a:ext cx="27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Bodega Head n = 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0ED4B0-A452-4A88-948F-37F8C0EAB38E}"/>
              </a:ext>
            </a:extLst>
          </p:cNvPr>
          <p:cNvSpPr txBox="1"/>
          <p:nvPr/>
        </p:nvSpPr>
        <p:spPr>
          <a:xfrm>
            <a:off x="7910619" y="3191003"/>
            <a:ext cx="304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Davenport Landing n = 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BC60A7-AFE1-4FC1-8352-5D4FC9D07CEA}"/>
              </a:ext>
            </a:extLst>
          </p:cNvPr>
          <p:cNvSpPr txBox="1"/>
          <p:nvPr/>
        </p:nvSpPr>
        <p:spPr>
          <a:xfrm>
            <a:off x="8535694" y="4297340"/>
            <a:ext cx="27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Hazard Reef n = 23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BACD11-089B-4983-A5F7-95B30842866C}"/>
              </a:ext>
            </a:extLst>
          </p:cNvPr>
          <p:cNvSpPr txBox="1"/>
          <p:nvPr/>
        </p:nvSpPr>
        <p:spPr>
          <a:xfrm>
            <a:off x="8914004" y="4830028"/>
            <a:ext cx="27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Refugio Beach n =16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F2B0B2-6E07-44D8-86EF-A113CE35316B}"/>
              </a:ext>
            </a:extLst>
          </p:cNvPr>
          <p:cNvSpPr txBox="1"/>
          <p:nvPr/>
        </p:nvSpPr>
        <p:spPr>
          <a:xfrm>
            <a:off x="9432172" y="5081752"/>
            <a:ext cx="27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Carpinteria n = 19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0699B0-DD7B-4FF7-AF9E-20CF9ECBEEE1}"/>
              </a:ext>
            </a:extLst>
          </p:cNvPr>
          <p:cNvSpPr txBox="1"/>
          <p:nvPr/>
        </p:nvSpPr>
        <p:spPr>
          <a:xfrm>
            <a:off x="9972510" y="5716286"/>
            <a:ext cx="253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Vista Del Mar n = 19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DFA80-7FB0-4B5B-8C90-D019D812530E}"/>
              </a:ext>
            </a:extLst>
          </p:cNvPr>
          <p:cNvSpPr txBox="1"/>
          <p:nvPr/>
        </p:nvSpPr>
        <p:spPr>
          <a:xfrm>
            <a:off x="10150087" y="5384688"/>
            <a:ext cx="27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 Point n = 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DA7330-BEB3-452D-A018-E7DC6789ED1A}"/>
              </a:ext>
            </a:extLst>
          </p:cNvPr>
          <p:cNvSpPr txBox="1"/>
          <p:nvPr/>
        </p:nvSpPr>
        <p:spPr>
          <a:xfrm>
            <a:off x="10591800" y="6133346"/>
            <a:ext cx="27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Jolla n = 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DA7FB-7AE3-444A-B14A-7FF59B7BED49}"/>
              </a:ext>
            </a:extLst>
          </p:cNvPr>
          <p:cNvSpPr txBox="1"/>
          <p:nvPr/>
        </p:nvSpPr>
        <p:spPr>
          <a:xfrm>
            <a:off x="7163453" y="2008812"/>
            <a:ext cx="27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Walk On Beach n = 7</a:t>
            </a:r>
          </a:p>
        </p:txBody>
      </p:sp>
      <p:sp>
        <p:nvSpPr>
          <p:cNvPr id="45" name="Title 27">
            <a:extLst>
              <a:ext uri="{FF2B5EF4-FFF2-40B4-BE49-F238E27FC236}">
                <a16:creationId xmlns:a16="http://schemas.microsoft.com/office/drawing/2014/main" id="{BCE28BBA-3BCC-4C49-8F4E-9ABE309E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21" y="-67924"/>
            <a:ext cx="9601200" cy="1143000"/>
          </a:xfrm>
        </p:spPr>
        <p:txBody>
          <a:bodyPr/>
          <a:lstStyle/>
          <a:p>
            <a:r>
              <a:rPr lang="en-US" dirty="0"/>
              <a:t>Data Collection &amp; Processing</a:t>
            </a:r>
          </a:p>
        </p:txBody>
      </p:sp>
      <p:pic>
        <p:nvPicPr>
          <p:cNvPr id="51" name="Audio 50">
            <a:hlinkClick r:id="" action="ppaction://media"/>
            <a:extLst>
              <a:ext uri="{FF2B5EF4-FFF2-40B4-BE49-F238E27FC236}">
                <a16:creationId xmlns:a16="http://schemas.microsoft.com/office/drawing/2014/main" id="{AE5902D6-3E82-45C8-9B65-02D7566520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50651" y="6218238"/>
            <a:ext cx="487362" cy="4873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C83B35-AB76-994B-9B21-FE3F721B0B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428" y="3986283"/>
            <a:ext cx="3616411" cy="27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5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37">
        <p:fade/>
      </p:transition>
    </mc:Choice>
    <mc:Fallback xmlns="">
      <p:transition spd="med" advTm="663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1C23DCC-236A-425E-9015-76E39F0E6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572811"/>
            <a:ext cx="8812173" cy="41536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DF3AFB4-A876-4DB3-8CEA-0DAB02D6EC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66821" y="1182183"/>
            <a:ext cx="4572000" cy="1383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Criego</a:t>
            </a:r>
            <a:r>
              <a:rPr lang="en-US" dirty="0"/>
              <a:t>-Prieto et al. 2015 n = 95</a:t>
            </a:r>
          </a:p>
          <a:p>
            <a:r>
              <a:rPr lang="en-US" dirty="0"/>
              <a:t>Marko et al. 2009 n = 57</a:t>
            </a: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55FF804B-C9CD-4958-843E-1360BD50B06C}"/>
              </a:ext>
            </a:extLst>
          </p:cNvPr>
          <p:cNvSpPr/>
          <p:nvPr/>
        </p:nvSpPr>
        <p:spPr>
          <a:xfrm>
            <a:off x="4102312" y="1182182"/>
            <a:ext cx="533400" cy="381000"/>
          </a:xfrm>
          <a:prstGeom prst="star5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478E1DBD-F407-4DA9-85F3-0470429C0BF8}"/>
              </a:ext>
            </a:extLst>
          </p:cNvPr>
          <p:cNvSpPr/>
          <p:nvPr/>
        </p:nvSpPr>
        <p:spPr>
          <a:xfrm>
            <a:off x="4102312" y="1620189"/>
            <a:ext cx="533400" cy="381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83F864-EABE-4D25-9146-36B67B864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615" y="236142"/>
            <a:ext cx="4650159" cy="17478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B4B1C2-CB2A-42F9-8FB5-35A73D717CE9}"/>
              </a:ext>
            </a:extLst>
          </p:cNvPr>
          <p:cNvSpPr txBox="1"/>
          <p:nvPr/>
        </p:nvSpPr>
        <p:spPr>
          <a:xfrm>
            <a:off x="8062099" y="5418655"/>
            <a:ext cx="2743200" cy="38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Salmon Beach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580BFB-5010-46ED-9785-0803035B8FC5}"/>
              </a:ext>
            </a:extLst>
          </p:cNvPr>
          <p:cNvSpPr txBox="1"/>
          <p:nvPr/>
        </p:nvSpPr>
        <p:spPr>
          <a:xfrm>
            <a:off x="8703836" y="5644230"/>
            <a:ext cx="2743200" cy="38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Bamfield</a:t>
            </a:r>
            <a:r>
              <a:rPr lang="en-US" dirty="0"/>
              <a:t> n = 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CDA0B8-4E77-49DF-BEC2-C69AF35EEB08}"/>
              </a:ext>
            </a:extLst>
          </p:cNvPr>
          <p:cNvSpPr txBox="1"/>
          <p:nvPr/>
        </p:nvSpPr>
        <p:spPr>
          <a:xfrm>
            <a:off x="9521825" y="6005552"/>
            <a:ext cx="2743200" cy="38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Renfrew n = 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D6644A-E10B-4726-A063-93FE4928EF80}"/>
              </a:ext>
            </a:extLst>
          </p:cNvPr>
          <p:cNvSpPr txBox="1"/>
          <p:nvPr/>
        </p:nvSpPr>
        <p:spPr>
          <a:xfrm>
            <a:off x="7467600" y="5181220"/>
            <a:ext cx="2743200" cy="38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 Beach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EF78E5-50E1-4E51-8CC3-9F571E5C6C5E}"/>
              </a:ext>
            </a:extLst>
          </p:cNvPr>
          <p:cNvSpPr txBox="1"/>
          <p:nvPr/>
        </p:nvSpPr>
        <p:spPr>
          <a:xfrm>
            <a:off x="8585502" y="1075077"/>
            <a:ext cx="2743200" cy="38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Elfin Cove n = 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7FE65-DC63-4D9A-BC7E-CB146FFB6924}"/>
              </a:ext>
            </a:extLst>
          </p:cNvPr>
          <p:cNvSpPr txBox="1"/>
          <p:nvPr/>
        </p:nvSpPr>
        <p:spPr>
          <a:xfrm>
            <a:off x="10163561" y="6231127"/>
            <a:ext cx="2743200" cy="38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China Beach</a:t>
            </a:r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D1BE5D06-213B-4CF7-A2E4-542F3FC0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21" y="-67924"/>
            <a:ext cx="9601200" cy="1143000"/>
          </a:xfrm>
        </p:spPr>
        <p:txBody>
          <a:bodyPr/>
          <a:lstStyle/>
          <a:p>
            <a:r>
              <a:rPr lang="en-US" dirty="0"/>
              <a:t>Additional Data</a:t>
            </a:r>
          </a:p>
        </p:txBody>
      </p:sp>
      <p:pic>
        <p:nvPicPr>
          <p:cNvPr id="31" name="Audio 30">
            <a:hlinkClick r:id="" action="ppaction://media"/>
            <a:extLst>
              <a:ext uri="{FF2B5EF4-FFF2-40B4-BE49-F238E27FC236}">
                <a16:creationId xmlns:a16="http://schemas.microsoft.com/office/drawing/2014/main" id="{1558EE39-AF8E-4B47-A173-3067A51D18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50651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5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502">
        <p:fade/>
      </p:transition>
    </mc:Choice>
    <mc:Fallback xmlns="">
      <p:transition spd="med" advTm="85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C991-A6DF-BE48-A01E-A52F7C0E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D4E1F2-24F1-5740-9C14-DF1F76AF8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51" y="0"/>
            <a:ext cx="5079549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BD1C11-BB38-8547-8028-DD8D4C77C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344" y="0"/>
            <a:ext cx="5079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2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EF5E404-FD17-7B4B-A213-137D4AA81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055" y="1860663"/>
            <a:ext cx="2035435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6D381F-C412-9E48-AB5E-D8CFE4799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510" y="1881640"/>
            <a:ext cx="2035435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C99F62-F111-3947-A6C0-A5DF070E8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620" y="1872696"/>
            <a:ext cx="2035435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57F536-126E-2D43-9AFA-E4C904B0F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609E9-6BDF-1844-B148-2A441567C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741" y="1872696"/>
            <a:ext cx="2035435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F8CAD3-89C8-BF49-9188-B15B2C33B7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653" y="1860663"/>
            <a:ext cx="2035435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979DDA-5B83-F448-8526-CE25389012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8945" y="1881640"/>
            <a:ext cx="2035435" cy="2743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0AC939-8524-CD44-977A-CA05C5E81401}"/>
              </a:ext>
            </a:extLst>
          </p:cNvPr>
          <p:cNvSpPr txBox="1"/>
          <p:nvPr/>
        </p:nvSpPr>
        <p:spPr>
          <a:xfrm>
            <a:off x="782642" y="4589172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Panmixia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33DF09-9474-2545-81DD-DB02B84F9C85}"/>
              </a:ext>
            </a:extLst>
          </p:cNvPr>
          <p:cNvSpPr txBox="1"/>
          <p:nvPr/>
        </p:nvSpPr>
        <p:spPr>
          <a:xfrm>
            <a:off x="2908355" y="4589172"/>
            <a:ext cx="150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 Conception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5AFAB8-BFE2-074F-AB4A-7FC6730714D1}"/>
              </a:ext>
            </a:extLst>
          </p:cNvPr>
          <p:cNvSpPr txBox="1"/>
          <p:nvPr/>
        </p:nvSpPr>
        <p:spPr>
          <a:xfrm>
            <a:off x="5027231" y="458917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N-Island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09E474-3C9B-DA47-9D46-EE1D3BD02FD6}"/>
              </a:ext>
            </a:extLst>
          </p:cNvPr>
          <p:cNvSpPr txBox="1"/>
          <p:nvPr/>
        </p:nvSpPr>
        <p:spPr>
          <a:xfrm>
            <a:off x="6464486" y="4583965"/>
            <a:ext cx="1617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Symmetric </a:t>
            </a:r>
          </a:p>
          <a:p>
            <a:r>
              <a:rPr lang="en-US" dirty="0"/>
              <a:t>Stepping-Stone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42247A-2F07-B447-BB9A-8F1B286C5FA7}"/>
              </a:ext>
            </a:extLst>
          </p:cNvPr>
          <p:cNvSpPr txBox="1"/>
          <p:nvPr/>
        </p:nvSpPr>
        <p:spPr>
          <a:xfrm>
            <a:off x="8312406" y="4587702"/>
            <a:ext cx="1986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Southward</a:t>
            </a:r>
          </a:p>
          <a:p>
            <a:r>
              <a:rPr lang="en-US" dirty="0"/>
              <a:t>Stepping-Stone</a:t>
            </a:r>
          </a:p>
          <a:p>
            <a:r>
              <a:rPr lang="en-US" dirty="0"/>
              <a:t>(California Current)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96C673-DA0C-C544-87B0-2AD6E4EA9AD8}"/>
              </a:ext>
            </a:extLst>
          </p:cNvPr>
          <p:cNvSpPr txBox="1"/>
          <p:nvPr/>
        </p:nvSpPr>
        <p:spPr>
          <a:xfrm>
            <a:off x="10390327" y="4624840"/>
            <a:ext cx="1617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</a:t>
            </a:r>
          </a:p>
          <a:p>
            <a:r>
              <a:rPr lang="en-US" dirty="0"/>
              <a:t>Stepping-Stone</a:t>
            </a:r>
          </a:p>
        </p:txBody>
      </p:sp>
    </p:spTree>
    <p:extLst>
      <p:ext uri="{BB962C8B-B14F-4D97-AF65-F5344CB8AC3E}">
        <p14:creationId xmlns:p14="http://schemas.microsoft.com/office/powerpoint/2010/main" val="313163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D07C-F092-2D4B-BC7B-9B4A9A69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2D24D-6FDA-CA43-A4D8-F50B9B15C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854" y="0"/>
            <a:ext cx="923429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692BD0-43A8-0A45-AED9-70D21D535DC7}"/>
              </a:ext>
            </a:extLst>
          </p:cNvPr>
          <p:cNvSpPr txBox="1"/>
          <p:nvPr/>
        </p:nvSpPr>
        <p:spPr>
          <a:xfrm>
            <a:off x="10713145" y="150602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0.006</a:t>
            </a:r>
          </a:p>
        </p:txBody>
      </p:sp>
    </p:spTree>
    <p:extLst>
      <p:ext uri="{BB962C8B-B14F-4D97-AF65-F5344CB8AC3E}">
        <p14:creationId xmlns:p14="http://schemas.microsoft.com/office/powerpoint/2010/main" val="401742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D587-E934-8C48-8EFC-FE68C499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649CC6-AE7A-CF4B-8F7D-E3A1FEA8F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523536"/>
              </p:ext>
            </p:extLst>
          </p:nvPr>
        </p:nvGraphicFramePr>
        <p:xfrm>
          <a:off x="838200" y="1825625"/>
          <a:ext cx="10515600" cy="2783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784">
                  <a:extLst>
                    <a:ext uri="{9D8B030D-6E8A-4147-A177-3AD203B41FA5}">
                      <a16:colId xmlns:a16="http://schemas.microsoft.com/office/drawing/2014/main" val="1744254832"/>
                    </a:ext>
                  </a:extLst>
                </a:gridCol>
                <a:gridCol w="1538416">
                  <a:extLst>
                    <a:ext uri="{9D8B030D-6E8A-4147-A177-3AD203B41FA5}">
                      <a16:colId xmlns:a16="http://schemas.microsoft.com/office/drawing/2014/main" val="27349394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620745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862618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1476688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66608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Marg_Like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Marg_Like_SD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modelprob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64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Island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-2266.94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-276.5616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894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Panmixia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-2133.31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-9.2930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942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Point_Conception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-2150.70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-44.0650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820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Stepping_Stone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-2136.54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-15.7485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423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Stepping_Stone_CC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-2128.66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908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Symmetrical_Stepping_Stone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-2163.39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-69.4452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586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07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210F-E6BF-A84F-B768-79E7382D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Preliminary </a:t>
            </a:r>
            <a:br>
              <a:rPr lang="en-US" dirty="0"/>
            </a:br>
            <a:r>
              <a:rPr lang="en-US" dirty="0"/>
              <a:t>Dispersal Kernel!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9CF6F-BD92-2C4B-B87E-816A7D63E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875" y="98854"/>
            <a:ext cx="6595125" cy="6660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175FD7-BBF5-314D-8063-2B3B0BF3EE72}"/>
              </a:ext>
            </a:extLst>
          </p:cNvPr>
          <p:cNvSpPr txBox="1"/>
          <p:nvPr/>
        </p:nvSpPr>
        <p:spPr>
          <a:xfrm>
            <a:off x="838200" y="2693773"/>
            <a:ext cx="3984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parent-offspring distance = 41 km </a:t>
            </a:r>
          </a:p>
          <a:p>
            <a:r>
              <a:rPr lang="en-US" dirty="0"/>
              <a:t>95% HPD 7 km – 142 km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A396C-428E-B24E-B015-83CED8170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59" y="3749487"/>
            <a:ext cx="3616411" cy="27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8946</TotalTime>
  <Words>315</Words>
  <Application>Microsoft Office PowerPoint</Application>
  <PresentationFormat>Widescreen</PresentationFormat>
  <Paragraphs>87</Paragraphs>
  <Slides>8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Preliminary Analysis of Population Structure in  Mytilus californianus</vt:lpstr>
      <vt:lpstr>Data Collection &amp; Processing</vt:lpstr>
      <vt:lpstr>Additional Data</vt:lpstr>
      <vt:lpstr>PowerPoint Presentation</vt:lpstr>
      <vt:lpstr>Models</vt:lpstr>
      <vt:lpstr>PowerPoint Presentation</vt:lpstr>
      <vt:lpstr>PowerPoint Presentation</vt:lpstr>
      <vt:lpstr>Very Preliminary  Dispersal Kernel!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Crandall</dc:creator>
  <cp:lastModifiedBy>Vanessa</cp:lastModifiedBy>
  <cp:revision>8</cp:revision>
  <dcterms:created xsi:type="dcterms:W3CDTF">2021-06-03T16:09:10Z</dcterms:created>
  <dcterms:modified xsi:type="dcterms:W3CDTF">2021-06-09T21:54:59Z</dcterms:modified>
</cp:coreProperties>
</file>